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75" r:id="rId5"/>
    <p:sldId id="276" r:id="rId6"/>
    <p:sldId id="262" r:id="rId7"/>
    <p:sldId id="269" r:id="rId8"/>
    <p:sldId id="270" r:id="rId9"/>
    <p:sldId id="271" r:id="rId10"/>
    <p:sldId id="263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40" y="-104"/>
      </p:cViewPr>
      <p:guideLst>
        <p:guide orient="horz" pos="3880"/>
        <p:guide pos="4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CD4C-E18A-EE44-94D6-74D595E60D10}" type="datetimeFigureOut">
              <a:rPr lang="fr-FR" smtClean="0"/>
              <a:t>21/10/14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038E-13C1-5F48-A632-D2CFC303D7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211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CF34-1256-6D47-8268-15C70EF46D64}" type="datetimeFigureOut">
              <a:rPr lang="fr-FR" smtClean="0"/>
              <a:t>21/10/14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15CA-BBA1-9C4C-BF18-4585FCB187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053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SiLi</a:t>
            </a:r>
            <a:r>
              <a:rPr lang="fr-FR" dirty="0" smtClean="0"/>
              <a:t> : épaisseur jusqu’à 6 mm, surface active n’importe quelle taille</a:t>
            </a:r>
            <a:r>
              <a:rPr lang="fr-FR" baseline="0" dirty="0" smtClean="0"/>
              <a:t> ou géométrie </a:t>
            </a:r>
            <a:r>
              <a:rPr lang="fr-FR" dirty="0" smtClean="0"/>
              <a:t>(Canberra est limité</a:t>
            </a:r>
            <a:r>
              <a:rPr lang="fr-FR" baseline="0" dirty="0" smtClean="0"/>
              <a:t> à 2000 mm2 circulaire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79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VA32TA7 sont</a:t>
            </a:r>
            <a:r>
              <a:rPr lang="fr-FR" baseline="0" dirty="0" smtClean="0"/>
              <a:t> fabriqués par l’entreprise norvégienne </a:t>
            </a:r>
            <a:r>
              <a:rPr lang="fr-FR" baseline="0" dirty="0" err="1" smtClean="0"/>
              <a:t>Ideas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L’</a:t>
            </a:r>
            <a:r>
              <a:rPr lang="fr-FR" baseline="0" dirty="0" err="1" smtClean="0"/>
              <a:t>asic</a:t>
            </a:r>
            <a:r>
              <a:rPr lang="fr-FR" baseline="0" dirty="0" smtClean="0"/>
              <a:t> inclut le préamplificateur, le </a:t>
            </a:r>
            <a:r>
              <a:rPr lang="fr-FR" baseline="0" dirty="0" err="1" smtClean="0"/>
              <a:t>shaper</a:t>
            </a:r>
            <a:r>
              <a:rPr lang="fr-FR" baseline="0" dirty="0" smtClean="0"/>
              <a:t> et le ADC, pas utilisé pour l’instant dans le PCB que l’on a développé.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7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7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Faisceaux: protons 20-320 MeV, ions lourds 10 MeV/</a:t>
            </a:r>
            <a:r>
              <a:rPr lang="fr-FR" baseline="0" dirty="0" err="1" smtClean="0"/>
              <a:t>nucleon</a:t>
            </a:r>
            <a:r>
              <a:rPr lang="fr-FR" baseline="0" dirty="0" smtClean="0"/>
              <a:t> ((cyclotron UCL Belgique (756 MeV Kr) et cyclotron RADEF Finlande (1.22 </a:t>
            </a:r>
            <a:r>
              <a:rPr lang="fr-FR" baseline="0" dirty="0" err="1" smtClean="0"/>
              <a:t>GeV</a:t>
            </a:r>
            <a:r>
              <a:rPr lang="fr-FR" baseline="0" dirty="0" smtClean="0"/>
              <a:t> 131Xe))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Masque du détecteur en bakélite</a:t>
            </a:r>
            <a:r>
              <a:rPr lang="fr-FR" baseline="0" dirty="0" smtClean="0"/>
              <a:t> : 1 mm de diamètre, espacement de 3.8 </a:t>
            </a:r>
            <a:r>
              <a:rPr lang="fr-FR" baseline="0" dirty="0" err="1" smtClean="0"/>
              <a:t>mm.</a:t>
            </a:r>
            <a:r>
              <a:rPr lang="fr-FR" baseline="0" dirty="0" smtClean="0"/>
              <a:t> Une rangé et une colonne de trous recouvrent les électrodes.</a:t>
            </a:r>
            <a:endParaRPr lang="fr-FR" dirty="0" smtClean="0"/>
          </a:p>
          <a:p>
            <a:r>
              <a:rPr lang="fr-FR" dirty="0" smtClean="0"/>
              <a:t>Faisceaux primaires</a:t>
            </a:r>
            <a:r>
              <a:rPr lang="fr-FR" baseline="0" dirty="0" smtClean="0"/>
              <a:t> : proton 7, 9 MeV; C 85, 60, 38 MeV; Cl 102, 125 MeV; Ni 92 MeV; Co 90 MeV.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DSSD : Capacitance/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pF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Alpha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(Junction) 55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FWHM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Alpha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Ohmic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70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FWHM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8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315CA-BBA1-9C4C-BF18-4585FCB187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6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20/10/2014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torrento@ipno.in2p3.fr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jp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2.jp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093934"/>
            <a:ext cx="7772400" cy="4571999"/>
          </a:xfrm>
        </p:spPr>
        <p:txBody>
          <a:bodyPr/>
          <a:lstStyle/>
          <a:p>
            <a:r>
              <a:rPr lang="fr-FR" sz="4800" dirty="0" err="1" smtClean="0"/>
              <a:t>ACTIVITÉs</a:t>
            </a:r>
            <a:r>
              <a:rPr lang="fr-FR" sz="4800" dirty="0" smtClean="0"/>
              <a:t> Silicium IPNO  2013 - 2014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199" y="5931117"/>
            <a:ext cx="8446077" cy="914400"/>
          </a:xfrm>
        </p:spPr>
        <p:txBody>
          <a:bodyPr anchor="ctr">
            <a:normAutofit/>
          </a:bodyPr>
          <a:lstStyle/>
          <a:p>
            <a:pPr algn="ctr"/>
            <a:r>
              <a:rPr lang="fr-FR" sz="1400" dirty="0" smtClean="0">
                <a:solidFill>
                  <a:schemeClr val="accent3"/>
                </a:solidFill>
              </a:rPr>
              <a:t>Réseau </a:t>
            </a:r>
            <a:r>
              <a:rPr lang="fr-FR" sz="1400" dirty="0" err="1" smtClean="0">
                <a:solidFill>
                  <a:schemeClr val="accent3"/>
                </a:solidFill>
              </a:rPr>
              <a:t>semiconducteurs</a:t>
            </a:r>
            <a:r>
              <a:rPr lang="fr-FR" sz="1400" dirty="0" smtClean="0">
                <a:solidFill>
                  <a:schemeClr val="accent3"/>
                </a:solidFill>
              </a:rPr>
              <a:t> – 21 octobre 2014</a:t>
            </a:r>
            <a:endParaRPr lang="fr-FR" sz="1400" dirty="0">
              <a:solidFill>
                <a:schemeClr val="accent3"/>
              </a:solidFill>
            </a:endParaRP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4" y="27914"/>
            <a:ext cx="1688552" cy="987803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09600" y="479947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Ana Torrento</a:t>
            </a:r>
          </a:p>
        </p:txBody>
      </p:sp>
    </p:spTree>
    <p:extLst>
      <p:ext uri="{BB962C8B-B14F-4D97-AF65-F5344CB8AC3E}">
        <p14:creationId xmlns:p14="http://schemas.microsoft.com/office/powerpoint/2010/main" val="125692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03634" cy="1371600"/>
          </a:xfrm>
        </p:spPr>
        <p:txBody>
          <a:bodyPr anchor="ctr">
            <a:normAutofit/>
          </a:bodyPr>
          <a:lstStyle/>
          <a:p>
            <a:r>
              <a:rPr lang="fr-FR" sz="2800" dirty="0" smtClean="0"/>
              <a:t>Labo Si – </a:t>
            </a:r>
            <a:r>
              <a:rPr lang="fr-FR" sz="2800" dirty="0" err="1" smtClean="0"/>
              <a:t>telescope</a:t>
            </a:r>
            <a:r>
              <a:rPr lang="fr-FR" sz="2800" dirty="0" smtClean="0"/>
              <a:t> </a:t>
            </a:r>
            <a:r>
              <a:rPr lang="fr-FR" sz="2800" dirty="0" err="1" smtClean="0"/>
              <a:t>compton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900" y="1329489"/>
            <a:ext cx="4860051" cy="518884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1600" dirty="0" smtClean="0"/>
              <a:t>Détecteur Si multipiste double face (DSSD)</a:t>
            </a:r>
            <a:endParaRPr lang="fr-FR" sz="16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Développement d’une nouvelle mission gamma pour préparer la succession du satellite INTEGRAL : large bande spectrale 0.1 – 100 MeV</a:t>
            </a: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DSSD, 32 pistes par face, pitch 2 mm</a:t>
            </a:r>
          </a:p>
          <a:p>
            <a:pPr marL="800100" lvl="1" indent="-342900">
              <a:lnSpc>
                <a:spcPct val="160000"/>
              </a:lnSpc>
              <a:buFont typeface="Arial"/>
              <a:buChar char="•"/>
            </a:pP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d =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1.5 mm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sz="1400" b="0" dirty="0" err="1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fr-FR" sz="1400" b="0" baseline="-25000" dirty="0" err="1">
                <a:solidFill>
                  <a:schemeClr val="accent4">
                    <a:lumMod val="75000"/>
                  </a:schemeClr>
                </a:solidFill>
              </a:rPr>
              <a:t>act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64 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×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64 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mm</a:t>
            </a:r>
            <a:r>
              <a:rPr lang="fr-FR" sz="1400" b="0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 marL="800100" lvl="1" indent="-342900">
              <a:lnSpc>
                <a:spcPct val="160000"/>
              </a:lnSpc>
              <a:buFont typeface="Arial"/>
              <a:buChar char="•"/>
            </a:pPr>
            <a:r>
              <a:rPr lang="fr-FR" sz="1400" b="0" dirty="0" err="1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fr-FR" sz="1400" b="0" baseline="-25000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320 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V (inverse), </a:t>
            </a:r>
            <a:r>
              <a:rPr lang="fr-FR" sz="1400" b="0" dirty="0" err="1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sz="1400" b="0" baseline="-25000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 ~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1.5 µA</a:t>
            </a:r>
          </a:p>
          <a:p>
            <a:pPr marL="800100" lvl="1" indent="-342900">
              <a:lnSpc>
                <a:spcPct val="160000"/>
              </a:lnSpc>
              <a:buFont typeface="Arial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Acheté chez Micron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Semiconductor</a:t>
            </a:r>
            <a:endParaRPr lang="fr-FR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Utilisation des préamplificateurs 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PACI et d’un PCB de lecture 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dédié fait par le service électronique</a:t>
            </a: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endParaRPr lang="fr-FR" sz="1600" b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Espace réservé du contenu 7" descr="DSCN195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" b="-293"/>
          <a:stretch/>
        </p:blipFill>
        <p:spPr>
          <a:xfrm>
            <a:off x="6009212" y="1444931"/>
            <a:ext cx="2661408" cy="2018340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pic>
        <p:nvPicPr>
          <p:cNvPr id="14" name="Image 13" descr="COCOTTE_juill2013 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75" y="3665291"/>
            <a:ext cx="3544674" cy="26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18"/>
            <a:ext cx="6803634" cy="1371600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Labo Si – </a:t>
            </a:r>
            <a:r>
              <a:rPr lang="fr-FR" sz="2800" dirty="0" err="1"/>
              <a:t>telescope</a:t>
            </a:r>
            <a:r>
              <a:rPr lang="fr-FR" sz="2800" dirty="0"/>
              <a:t> </a:t>
            </a:r>
            <a:r>
              <a:rPr lang="fr-FR" sz="2800" dirty="0" err="1"/>
              <a:t>compton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80354"/>
            <a:ext cx="8013943" cy="342299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Personnes impliqués: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Nicolas de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</a:rPr>
              <a:t>Sereville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 (chercheur responsable)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Service détecteurs : Valérie Le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</a:rPr>
              <a:t>Ven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 (30%), Ana Torrento (30%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Service Électronique : Emmanuel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</a:rPr>
              <a:t>Rauly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 (30%), Jean-Jacques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</a:rPr>
              <a:t>Dormard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 (30%)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Activités 2013 :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ests 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avec source </a:t>
            </a:r>
            <a:r>
              <a:rPr lang="fr-FR" sz="1600" b="0" baseline="30000" dirty="0">
                <a:solidFill>
                  <a:schemeClr val="accent4">
                    <a:lumMod val="75000"/>
                  </a:schemeClr>
                </a:solidFill>
              </a:rPr>
              <a:t>207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Bi (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  <a:latin typeface="Symbol" charset="2"/>
                <a:cs typeface="Symbol" charset="2"/>
              </a:rPr>
              <a:t>g 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481 </a:t>
            </a:r>
            <a:r>
              <a:rPr lang="fr-FR" sz="1600" b="0" dirty="0" err="1">
                <a:solidFill>
                  <a:schemeClr val="accent4">
                    <a:lumMod val="75000"/>
                  </a:schemeClr>
                </a:solidFill>
              </a:rPr>
              <a:t>keV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) et </a:t>
            </a:r>
            <a:r>
              <a:rPr lang="fr-FR" sz="1600" b="0" baseline="30000" dirty="0">
                <a:solidFill>
                  <a:schemeClr val="accent4">
                    <a:lumMod val="75000"/>
                  </a:schemeClr>
                </a:solidFill>
              </a:rPr>
              <a:t>241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Am (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  <a:latin typeface="Symbol" charset="2"/>
                <a:cs typeface="Symbol" charset="2"/>
              </a:rPr>
              <a:t>g 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60 </a:t>
            </a:r>
            <a:r>
              <a:rPr lang="fr-FR" sz="1600" b="0" dirty="0" err="1">
                <a:solidFill>
                  <a:schemeClr val="accent4">
                    <a:lumMod val="75000"/>
                  </a:schemeClr>
                </a:solidFill>
              </a:rPr>
              <a:t>keV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à 15°C</a:t>
            </a:r>
          </a:p>
          <a:p>
            <a:pPr marL="1485900" lvl="2" indent="-342900">
              <a:lnSpc>
                <a:spcPct val="110000"/>
              </a:lnSpc>
              <a:buFont typeface="Arial"/>
              <a:buChar char="•"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ésolution face P = 8 </a:t>
            </a:r>
            <a:r>
              <a:rPr lang="fr-FR" sz="1400" b="0" dirty="0" err="1" smtClean="0">
                <a:solidFill>
                  <a:schemeClr val="accent4">
                    <a:lumMod val="75000"/>
                  </a:schemeClr>
                </a:solidFill>
              </a:rPr>
              <a:t>keV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, face N = 10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keV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400" b="0" dirty="0" smtClean="0">
                <a:solidFill>
                  <a:schemeClr val="accent4">
                    <a:lumMod val="75000"/>
                  </a:schemeClr>
                </a:solidFill>
              </a:rPr>
              <a:t>@ </a:t>
            </a:r>
            <a:r>
              <a:rPr lang="fr-FR" sz="1400" b="0" dirty="0">
                <a:solidFill>
                  <a:schemeClr val="accent4">
                    <a:lumMod val="75000"/>
                  </a:schemeClr>
                </a:solidFill>
              </a:rPr>
              <a:t>60 </a:t>
            </a:r>
            <a:r>
              <a:rPr lang="fr-FR" sz="1400" b="0" dirty="0" err="1" smtClean="0">
                <a:solidFill>
                  <a:schemeClr val="accent4">
                    <a:lumMod val="75000"/>
                  </a:schemeClr>
                </a:solidFill>
              </a:rPr>
              <a:t>keV</a:t>
            </a:r>
            <a:endParaRPr lang="fr-FR" sz="14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485900" lvl="2" indent="-342900">
              <a:lnSpc>
                <a:spcPct val="110000"/>
              </a:lnSpc>
              <a:buFont typeface="Arial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Seuil ~11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keV</a:t>
            </a:r>
            <a:endParaRPr lang="fr-FR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Achat d’un nouveau détecteur (sans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</a:rPr>
              <a:t>kapton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Image 7" descr="Screen Shot 2014-10-17 at 16.2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675498"/>
            <a:ext cx="3122698" cy="2054094"/>
          </a:xfrm>
          <a:prstGeom prst="rect">
            <a:avLst/>
          </a:prstGeom>
        </p:spPr>
      </p:pic>
      <p:pic>
        <p:nvPicPr>
          <p:cNvPr id="9" name="Image 8" descr="Screen Shot 2014-10-17 at 16.26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11" y="4653699"/>
            <a:ext cx="3040026" cy="20346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28375" y="4675498"/>
            <a:ext cx="85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>
                <a:solidFill>
                  <a:schemeClr val="accent3">
                    <a:lumMod val="75000"/>
                  </a:schemeClr>
                </a:solidFill>
              </a:rPr>
              <a:t>241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Am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69041" y="4653699"/>
            <a:ext cx="85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>
                <a:solidFill>
                  <a:schemeClr val="accent3">
                    <a:lumMod val="75000"/>
                  </a:schemeClr>
                </a:solidFill>
              </a:rPr>
              <a:t>207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Bi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torrento@ipno.in2p3.fr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9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18"/>
            <a:ext cx="6803634" cy="1371600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Labo Si – </a:t>
            </a:r>
            <a:r>
              <a:rPr lang="fr-FR" sz="2800" dirty="0" err="1"/>
              <a:t>telescope</a:t>
            </a:r>
            <a:r>
              <a:rPr lang="fr-FR" sz="2800" dirty="0"/>
              <a:t> </a:t>
            </a:r>
            <a:r>
              <a:rPr lang="fr-FR" sz="2800" dirty="0" err="1"/>
              <a:t>compton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0875"/>
            <a:ext cx="8042806" cy="4790859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Activités 2014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Tests pour étudier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l’évolution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du bruit et de la résolution en énergie avec la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température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Faits en </a:t>
            </a:r>
            <a:r>
              <a:rPr lang="fr-FR" sz="1800" b="0" dirty="0">
                <a:solidFill>
                  <a:schemeClr val="accent4">
                    <a:lumMod val="75000"/>
                  </a:schemeClr>
                </a:solidFill>
              </a:rPr>
              <a:t>enceinte </a:t>
            </a: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climatique avec générateur et sources </a:t>
            </a:r>
            <a:r>
              <a:rPr lang="fr-FR" sz="1800" baseline="30000" dirty="0" smtClean="0">
                <a:solidFill>
                  <a:schemeClr val="accent4">
                    <a:lumMod val="75000"/>
                  </a:schemeClr>
                </a:solidFill>
              </a:rPr>
              <a:t>207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Bi, </a:t>
            </a:r>
            <a:r>
              <a:rPr lang="fr-FR" sz="1800" baseline="30000" dirty="0" smtClean="0">
                <a:solidFill>
                  <a:schemeClr val="accent4">
                    <a:lumMod val="75000"/>
                  </a:schemeClr>
                </a:solidFill>
              </a:rPr>
              <a:t>241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Am et </a:t>
            </a:r>
            <a:r>
              <a:rPr lang="fr-FR" sz="1800" baseline="30000" dirty="0" smtClean="0">
                <a:solidFill>
                  <a:schemeClr val="accent4">
                    <a:lumMod val="75000"/>
                  </a:schemeClr>
                </a:solidFill>
              </a:rPr>
              <a:t>133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Ba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Tests et analyse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en cours</a:t>
            </a: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indent="0">
              <a:lnSpc>
                <a:spcPct val="120000"/>
              </a:lnSpc>
              <a:buNone/>
            </a:pP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Activités 2015 :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Test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du prototype sans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kapton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avec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PCB dédie incluant des </a:t>
            </a:r>
            <a:r>
              <a:rPr lang="fr-FR" sz="1800" dirty="0" err="1">
                <a:solidFill>
                  <a:schemeClr val="accent4">
                    <a:lumMod val="75000"/>
                  </a:schemeClr>
                </a:solidFill>
              </a:rPr>
              <a:t>asic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 VA32TA7, qui intègrent 32 voies complètes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d’électronique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de traitement de signaux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détecteurs. 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Achat du détecteur final (sans connecteur, </a:t>
            </a:r>
            <a:r>
              <a:rPr lang="fr-FR" sz="1800" dirty="0" err="1">
                <a:solidFill>
                  <a:schemeClr val="accent4">
                    <a:lumMod val="75000"/>
                  </a:schemeClr>
                </a:solidFill>
              </a:rPr>
              <a:t>bonding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 directe au PCB)</a:t>
            </a: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err="1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8538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Laboratoire Silicium</a:t>
            </a:r>
          </a:p>
          <a:p>
            <a:endParaRPr lang="fr-FR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Ana Torrento (IR responsable), Valérie Le </a:t>
            </a:r>
            <a:r>
              <a:rPr lang="fr-FR" b="0" dirty="0" err="1">
                <a:solidFill>
                  <a:schemeClr val="accent4">
                    <a:lumMod val="75000"/>
                  </a:schemeClr>
                </a:solidFill>
              </a:rPr>
              <a:t>Ven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AI)</a:t>
            </a:r>
            <a:endParaRPr lang="fr-FR" b="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fr-FR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Fabrication 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et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tests de 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détecteurs (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IPNO, TP, extérieur):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barrière de surface, localisation et </a:t>
            </a:r>
            <a:r>
              <a:rPr lang="fr-FR" b="0" dirty="0" err="1" smtClean="0">
                <a:solidFill>
                  <a:schemeClr val="accent4">
                    <a:lumMod val="75000"/>
                  </a:schemeClr>
                </a:solidFill>
              </a:rPr>
              <a:t>SiLi</a:t>
            </a:r>
            <a:endParaRPr lang="fr-FR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sources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(alpha, beta et gamma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),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électronique</a:t>
            </a:r>
          </a:p>
          <a:p>
            <a:pPr lvl="1" indent="0">
              <a:lnSpc>
                <a:spcPct val="120000"/>
              </a:lnSpc>
              <a:buNone/>
            </a:pPr>
            <a:endParaRPr lang="fr-FR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ClrTx/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Support technique pour les expériences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Interface pour l’intégration mécanique et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électronique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Interface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industriels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(achat de Si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multipistes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lvl="1" indent="0">
              <a:lnSpc>
                <a:spcPct val="120000"/>
              </a:lnSpc>
              <a:spcAft>
                <a:spcPts val="600"/>
              </a:spcAft>
              <a:buNone/>
            </a:pP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Conseil aux utilisateurs de détecteurs Si</a:t>
            </a: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36560" cy="1371600"/>
          </a:xfrm>
        </p:spPr>
        <p:txBody>
          <a:bodyPr anchor="ctr"/>
          <a:lstStyle/>
          <a:p>
            <a:r>
              <a:rPr lang="fr-FR" dirty="0" smtClean="0"/>
              <a:t>Labo Si - fabrication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5140"/>
            <a:ext cx="5793237" cy="22768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Expérience en la fabrication de</a:t>
            </a:r>
            <a:endParaRPr lang="fr-FR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Détecteur silicium à barrière de surface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Détecteur silicium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à localisation (1D / 2D)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Détecteur silicium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compensé au Lithium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torrento@ipno.in2p3.fr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Image 7" descr="DSCN23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5" y="4074256"/>
            <a:ext cx="3000022" cy="22500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0615" y="37049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3D5185"/>
                </a:solidFill>
              </a:rPr>
              <a:t>SiLi</a:t>
            </a:r>
            <a:endParaRPr lang="fr-FR" b="1" dirty="0">
              <a:solidFill>
                <a:srgbClr val="3D5185"/>
              </a:solidFill>
            </a:endParaRPr>
          </a:p>
        </p:txBody>
      </p:sp>
      <p:pic>
        <p:nvPicPr>
          <p:cNvPr id="5" name="Image 4" descr="DSCN239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7055" r="16091" b="6259"/>
          <a:stretch/>
        </p:blipFill>
        <p:spPr>
          <a:xfrm>
            <a:off x="6234244" y="3939471"/>
            <a:ext cx="2458085" cy="2392149"/>
          </a:xfrm>
          <a:prstGeom prst="rect">
            <a:avLst/>
          </a:prstGeom>
        </p:spPr>
      </p:pic>
      <p:pic>
        <p:nvPicPr>
          <p:cNvPr id="12" name="Image 11" descr="DSCN238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8416" r="18323" b="3780"/>
          <a:stretch/>
        </p:blipFill>
        <p:spPr>
          <a:xfrm>
            <a:off x="6226888" y="1709311"/>
            <a:ext cx="2472797" cy="225535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50437" y="1339978"/>
            <a:ext cx="255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D5185"/>
                </a:solidFill>
              </a:rPr>
              <a:t>Barrière de surface</a:t>
            </a:r>
            <a:endParaRPr lang="fr-FR" b="1" dirty="0">
              <a:solidFill>
                <a:srgbClr val="3D5185"/>
              </a:solidFill>
            </a:endParaRPr>
          </a:p>
        </p:txBody>
      </p:sp>
      <p:pic>
        <p:nvPicPr>
          <p:cNvPr id="14" name="Image 13" descr="DSCN2387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7585" r="28607" b="21102"/>
          <a:stretch/>
        </p:blipFill>
        <p:spPr>
          <a:xfrm>
            <a:off x="3370637" y="4081338"/>
            <a:ext cx="2677726" cy="223585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70638" y="3712006"/>
            <a:ext cx="22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D5185"/>
                </a:solidFill>
              </a:rPr>
              <a:t>Localisation 2D</a:t>
            </a:r>
            <a:endParaRPr lang="fr-FR" b="1" dirty="0">
              <a:solidFill>
                <a:srgbClr val="3D51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9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48"/>
            <a:ext cx="6436560" cy="1371600"/>
          </a:xfrm>
        </p:spPr>
        <p:txBody>
          <a:bodyPr anchor="ctr"/>
          <a:lstStyle/>
          <a:p>
            <a:r>
              <a:rPr lang="fr-FR" dirty="0" smtClean="0"/>
              <a:t>Labo Si - fabrication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131" y="1601758"/>
            <a:ext cx="8574518" cy="198304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Techniques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IPNO : découpe, rodage, évaporation contacts, </a:t>
            </a:r>
            <a:r>
              <a:rPr lang="fr-FR" sz="1800" dirty="0" err="1">
                <a:solidFill>
                  <a:schemeClr val="accent4">
                    <a:lumMod val="75000"/>
                  </a:schemeClr>
                </a:solidFill>
              </a:rPr>
              <a:t>bonding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 à la pâte d’argent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CSNSM (IRMA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) :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mplantation de couche résistive (Bore, Phosphore)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800" b="0" dirty="0" smtClean="0">
                <a:solidFill>
                  <a:schemeClr val="accent4">
                    <a:lumMod val="75000"/>
                  </a:schemeClr>
                </a:solidFill>
              </a:rPr>
              <a:t>IEF : découpe</a:t>
            </a:r>
            <a:endParaRPr lang="fr-FR" sz="1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torrento@ipno.in2p3.fr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6393437" y="3281772"/>
            <a:ext cx="1962255" cy="2977483"/>
            <a:chOff x="6379006" y="3353921"/>
            <a:chExt cx="1962255" cy="2977483"/>
          </a:xfrm>
        </p:grpSpPr>
        <p:pic>
          <p:nvPicPr>
            <p:cNvPr id="5" name="Image 4" descr="evaporateur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006" y="3715063"/>
              <a:ext cx="1962255" cy="2616341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581201" y="3353921"/>
              <a:ext cx="1557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Évaporateur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3889254" y="3509737"/>
            <a:ext cx="1789803" cy="2749518"/>
            <a:chOff x="3795089" y="3581886"/>
            <a:chExt cx="1789803" cy="2749518"/>
          </a:xfrm>
        </p:grpSpPr>
        <p:pic>
          <p:nvPicPr>
            <p:cNvPr id="8" name="Image 7" descr="polisseuse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089" y="3945000"/>
              <a:ext cx="1789803" cy="238640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911058" y="3581886"/>
              <a:ext cx="1557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Polisseuse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803544" y="4119332"/>
            <a:ext cx="2371330" cy="2139923"/>
            <a:chOff x="789113" y="4191482"/>
            <a:chExt cx="2371330" cy="2139923"/>
          </a:xfrm>
        </p:grpSpPr>
        <p:pic>
          <p:nvPicPr>
            <p:cNvPr id="12" name="Image 11" descr="DSCN236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13" y="4552907"/>
              <a:ext cx="2371330" cy="177849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092834" y="4191482"/>
              <a:ext cx="1763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Scie diamantée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52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48"/>
            <a:ext cx="6436560" cy="1371600"/>
          </a:xfrm>
        </p:spPr>
        <p:txBody>
          <a:bodyPr anchor="ctr"/>
          <a:lstStyle/>
          <a:p>
            <a:r>
              <a:rPr lang="fr-FR" dirty="0" smtClean="0"/>
              <a:t>Labo Si - fabrication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131" y="1673907"/>
            <a:ext cx="8574518" cy="444453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Ana Torrento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(10%)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, Valérie Le </a:t>
            </a:r>
            <a:r>
              <a:rPr lang="fr-FR" b="0" dirty="0" err="1">
                <a:solidFill>
                  <a:schemeClr val="accent4">
                    <a:lumMod val="75000"/>
                  </a:schemeClr>
                </a:solidFill>
              </a:rPr>
              <a:t>Ven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(30%)</a:t>
            </a:r>
            <a:endParaRPr lang="fr-FR" b="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b="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b="0" dirty="0" smtClean="0">
                <a:solidFill>
                  <a:schemeClr val="accent4">
                    <a:lumMod val="75000"/>
                  </a:schemeClr>
                </a:solidFill>
              </a:rPr>
              <a:t>Activités </a:t>
            </a: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2014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Test/mise au point des détecteurs pour le Split-pole et Bacchus.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Fabrication de 2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SiLi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pour le CENBG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En formation à l’IEF pour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bonding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à ultrasons</a:t>
            </a:r>
          </a:p>
          <a:p>
            <a:endParaRPr lang="fr-FR" b="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b="0" dirty="0">
                <a:solidFill>
                  <a:schemeClr val="accent4">
                    <a:lumMod val="75000"/>
                  </a:schemeClr>
                </a:solidFill>
              </a:rPr>
              <a:t>Activités 2015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Formation à l’IEF en lithographie pour faire des électrodes avec géométrie </a:t>
            </a:r>
            <a:r>
              <a:rPr lang="fr-FR">
                <a:solidFill>
                  <a:schemeClr val="accent4">
                    <a:lumMod val="75000"/>
                  </a:schemeClr>
                </a:solidFill>
              </a:rPr>
              <a:t>plus </a:t>
            </a:r>
            <a:r>
              <a:rPr lang="fr-FR" smtClean="0">
                <a:solidFill>
                  <a:schemeClr val="accent4">
                    <a:lumMod val="75000"/>
                  </a:schemeClr>
                </a:solidFill>
              </a:rPr>
              <a:t>complexe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torrento@ipno.in2p3.fr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16"/>
            <a:ext cx="6803634" cy="1371600"/>
          </a:xfrm>
        </p:spPr>
        <p:txBody>
          <a:bodyPr anchor="ctr"/>
          <a:lstStyle/>
          <a:p>
            <a:r>
              <a:rPr lang="fr-FR" dirty="0" smtClean="0"/>
              <a:t>Labo Si – Projet </a:t>
            </a:r>
            <a:r>
              <a:rPr lang="fr-FR" dirty="0" err="1" smtClean="0"/>
              <a:t>cnes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95406" y="1574800"/>
            <a:ext cx="4394242" cy="4930709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Détecteur à localisation 2D pour le CNES</a:t>
            </a:r>
            <a:endParaRPr lang="fr-FR" sz="20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b="0" dirty="0">
                <a:solidFill>
                  <a:schemeClr val="accent4">
                    <a:lumMod val="75000"/>
                  </a:schemeClr>
                </a:solidFill>
              </a:rPr>
              <a:t>Utilisation : moniteur de faisceau portatif lors des tests de composants électroniques et matériaux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b="0" dirty="0" smtClean="0">
                <a:solidFill>
                  <a:schemeClr val="accent4">
                    <a:lumMod val="75000"/>
                  </a:schemeClr>
                </a:solidFill>
              </a:rPr>
              <a:t>Si X-Y à couche résistive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d 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800 µm, </a:t>
            </a:r>
            <a:r>
              <a:rPr lang="fr-FR" sz="1600" b="0" dirty="0" err="1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fr-FR" sz="1600" b="0" baseline="-25000" dirty="0" err="1" smtClean="0">
                <a:solidFill>
                  <a:schemeClr val="accent4">
                    <a:lumMod val="75000"/>
                  </a:schemeClr>
                </a:solidFill>
              </a:rPr>
              <a:t>act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 = 17 × 22 mm</a:t>
            </a:r>
            <a:r>
              <a:rPr lang="fr-FR" sz="1600" b="0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600" b="0" dirty="0" err="1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fr-FR" sz="1600" b="0" baseline="-25000" dirty="0" err="1" smtClean="0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 = 300 V (inverse), </a:t>
            </a:r>
            <a:r>
              <a:rPr lang="fr-FR" sz="1600" b="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sz="1600" b="0" baseline="-25000" dirty="0" err="1" smtClean="0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 ~ 6 µA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</a:rPr>
              <a:t>Fabriqués à l’IPNO en 2007 (implantations IRMA - CSNSM)</a:t>
            </a:r>
          </a:p>
          <a:p>
            <a:pPr lvl="1" indent="0">
              <a:lnSpc>
                <a:spcPct val="120000"/>
              </a:lnSpc>
              <a:buNone/>
            </a:pPr>
            <a:endParaRPr lang="fr-FR" sz="16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b="0" dirty="0" smtClean="0">
                <a:solidFill>
                  <a:schemeClr val="accent4">
                    <a:lumMod val="75000"/>
                  </a:schemeClr>
                </a:solidFill>
              </a:rPr>
              <a:t>Préamplificateurs dédiés développés au service électronique</a:t>
            </a:r>
          </a:p>
        </p:txBody>
      </p:sp>
      <p:pic>
        <p:nvPicPr>
          <p:cNvPr id="7" name="Espace réservé du contenu 6" descr="Screen Shot 2014-10-09 at 16.11.00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341" r="3935"/>
          <a:stretch/>
        </p:blipFill>
        <p:spPr>
          <a:xfrm>
            <a:off x="209325" y="1379401"/>
            <a:ext cx="4228357" cy="3686897"/>
          </a:xfrm>
        </p:spPr>
      </p:pic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6901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…quation" r:id="rId6" imgW="114300" imgH="165100" progId="Equation.3">
                  <p:embed/>
                </p:oleObj>
              </mc:Choice>
              <mc:Fallback>
                <p:oleObj name="…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076" y="5105409"/>
            <a:ext cx="4074855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fr-FR" sz="14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tot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Q</a:t>
            </a:r>
            <a:r>
              <a:rPr lang="fr-FR" sz="14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tot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 * 3.6 V =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A +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B =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C+ 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Q</a:t>
            </a:r>
            <a:r>
              <a:rPr lang="fr-FR" sz="1400" baseline="-250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</a:rPr>
              <a:t>PosX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=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C/(Q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C+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D)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</a:rPr>
              <a:t>PosY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=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A/(Q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A + Q</a:t>
            </a:r>
            <a:r>
              <a:rPr lang="fr-FR" sz="1400" baseline="-250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90095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18"/>
            <a:ext cx="6436560" cy="1371600"/>
          </a:xfrm>
        </p:spPr>
        <p:txBody>
          <a:bodyPr anchor="ctr"/>
          <a:lstStyle/>
          <a:p>
            <a:r>
              <a:rPr lang="fr-FR" dirty="0" smtClean="0"/>
              <a:t>Labo Si – Projet </a:t>
            </a:r>
            <a:r>
              <a:rPr lang="fr-FR" dirty="0" err="1" smtClean="0"/>
              <a:t>cnes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0018"/>
            <a:ext cx="7620000" cy="51128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Personnes impliqués: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Marin Chabot (chercheur responsable)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Service détecteurs: Bernard </a:t>
            </a:r>
            <a:r>
              <a:rPr lang="fr-FR" sz="1500" b="0" dirty="0" err="1" smtClean="0">
                <a:solidFill>
                  <a:schemeClr val="accent4">
                    <a:lumMod val="75000"/>
                  </a:schemeClr>
                </a:solidFill>
              </a:rPr>
              <a:t>Genolini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 (20%), Valérie Le </a:t>
            </a:r>
            <a:r>
              <a:rPr lang="fr-FR" sz="1500" b="0" dirty="0" err="1" smtClean="0">
                <a:solidFill>
                  <a:schemeClr val="accent4">
                    <a:lumMod val="75000"/>
                  </a:schemeClr>
                </a:solidFill>
              </a:rPr>
              <a:t>Ven</a:t>
            </a:r>
            <a:r>
              <a:rPr lang="fr-FR" sz="1500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(30</a:t>
            </a:r>
            <a:r>
              <a:rPr lang="fr-FR" sz="1500" b="0" dirty="0">
                <a:solidFill>
                  <a:schemeClr val="accent4">
                    <a:lumMod val="75000"/>
                  </a:schemeClr>
                </a:solidFill>
              </a:rPr>
              <a:t>%)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, Ana Torrento (30%), Julien </a:t>
            </a:r>
            <a:r>
              <a:rPr lang="fr-FR" sz="1500" b="0" dirty="0" err="1" smtClean="0">
                <a:solidFill>
                  <a:schemeClr val="accent4">
                    <a:lumMod val="75000"/>
                  </a:schemeClr>
                </a:solidFill>
              </a:rPr>
              <a:t>Bettane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 (20%) + Jean-Baptiste Le Pré (stagiaire pendant 6 mois)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Service Électronique: Emmanuel </a:t>
            </a:r>
            <a:r>
              <a:rPr lang="fr-FR" sz="1500" b="0" dirty="0" err="1" smtClean="0">
                <a:solidFill>
                  <a:schemeClr val="accent4">
                    <a:lumMod val="75000"/>
                  </a:schemeClr>
                </a:solidFill>
              </a:rPr>
              <a:t>Rauly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 (30%), Jean-Jacques </a:t>
            </a:r>
            <a:r>
              <a:rPr lang="fr-FR" sz="1500" b="0" dirty="0" err="1" smtClean="0">
                <a:solidFill>
                  <a:schemeClr val="accent4">
                    <a:lumMod val="75000"/>
                  </a:schemeClr>
                </a:solidFill>
              </a:rPr>
              <a:t>Dormard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 (30%)</a:t>
            </a:r>
          </a:p>
          <a:p>
            <a:pPr lvl="1" indent="0">
              <a:buNone/>
            </a:pPr>
            <a:endParaRPr lang="fr-FR" sz="15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Activités 2013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Test fonctionnel des diodes et préamplificateurs avec générateur des signau</a:t>
            </a:r>
            <a:r>
              <a:rPr lang="fr-FR" sz="1500" dirty="0" smtClean="0">
                <a:solidFill>
                  <a:schemeClr val="accent4">
                    <a:lumMod val="75000"/>
                  </a:schemeClr>
                </a:solidFill>
              </a:rPr>
              <a:t>x 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et source alpha (acquisition MAESTRO)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dirty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tude du principe de mesure pour équipement portatif : utilisation d’un oscilloscope pour numériser les signaux</a:t>
            </a:r>
          </a:p>
          <a:p>
            <a:pPr marL="800100" lvl="1" indent="-342900">
              <a:buFont typeface="Arial"/>
              <a:buChar char="•"/>
            </a:pPr>
            <a:endParaRPr lang="fr-FR" sz="1500" b="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Activités 2014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alidation du principe de mesure en faisceau (TANDEM)</a:t>
            </a:r>
          </a:p>
          <a:p>
            <a:pPr marL="800100" lvl="1" indent="-342900">
              <a:buFont typeface="Arial"/>
              <a:buChar char="•"/>
            </a:pPr>
            <a:r>
              <a:rPr lang="fr-FR" sz="1500" dirty="0" smtClean="0">
                <a:solidFill>
                  <a:schemeClr val="accent4">
                    <a:lumMod val="75000"/>
                  </a:schemeClr>
                </a:solidFill>
              </a:rPr>
              <a:t>Construction et test du module portatif</a:t>
            </a:r>
          </a:p>
          <a:p>
            <a:pPr lvl="1" indent="0">
              <a:buNone/>
            </a:pPr>
            <a:endParaRPr lang="fr-FR" sz="15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500" b="0" dirty="0" smtClean="0">
                <a:solidFill>
                  <a:schemeClr val="accent4">
                    <a:lumMod val="75000"/>
                  </a:schemeClr>
                </a:solidFill>
              </a:rPr>
              <a:t>Activités 2015 : test final du module portatif en faisceau (TANDEM)</a:t>
            </a:r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2848"/>
            <a:ext cx="6612467" cy="137160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Labo Si – Projet </a:t>
            </a:r>
            <a:r>
              <a:rPr lang="fr-FR" dirty="0" err="1" smtClean="0"/>
              <a:t>cnes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Mesures en faisceau mai 2014</a:t>
            </a:r>
            <a:endParaRPr lang="fr-FR" sz="2000" dirty="0"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pic>
        <p:nvPicPr>
          <p:cNvPr id="15" name="Image 14" descr="Screen Shot 2014-10-16 at 15.51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8" y="1385309"/>
            <a:ext cx="3836609" cy="2942399"/>
          </a:xfrm>
          <a:prstGeom prst="rect">
            <a:avLst/>
          </a:prstGeom>
        </p:spPr>
      </p:pic>
      <p:pic>
        <p:nvPicPr>
          <p:cNvPr id="13" name="Espace réservé du contenu 12" descr="CNES_Labview.PN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-308"/>
          <a:stretch/>
        </p:blipFill>
        <p:spPr>
          <a:xfrm>
            <a:off x="3217286" y="4327708"/>
            <a:ext cx="2396461" cy="2054579"/>
          </a:xfrm>
        </p:spPr>
      </p:pic>
      <p:pic>
        <p:nvPicPr>
          <p:cNvPr id="14" name="Espace réservé du contenu 13" descr="DSCN2250.JPG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" r="-1459"/>
          <a:stretch/>
        </p:blipFill>
        <p:spPr>
          <a:xfrm>
            <a:off x="428337" y="4369508"/>
            <a:ext cx="2762006" cy="2012779"/>
          </a:xfrm>
        </p:spPr>
      </p:pic>
      <p:pic>
        <p:nvPicPr>
          <p:cNvPr id="3" name="Image 2" descr="Screen Shot 2014-10-17 at 14.05.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34" y="1577439"/>
            <a:ext cx="1579698" cy="1573453"/>
          </a:xfrm>
          <a:prstGeom prst="rect">
            <a:avLst/>
          </a:prstGeom>
        </p:spPr>
      </p:pic>
      <p:pic>
        <p:nvPicPr>
          <p:cNvPr id="5" name="Image 4" descr="Screen Shot 2014-10-17 at 14.05.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19" y="1577441"/>
            <a:ext cx="3076414" cy="30846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97812" y="4692019"/>
            <a:ext cx="3252591" cy="17620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400" dirty="0" smtClean="0"/>
              <a:t>Résolution en énergie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 </a:t>
            </a:r>
            <a:r>
              <a:rPr lang="fr-FR" sz="1400" dirty="0" smtClean="0"/>
              <a:t>   400 </a:t>
            </a:r>
            <a:r>
              <a:rPr lang="fr-FR" sz="1400" dirty="0" err="1" smtClean="0"/>
              <a:t>keV</a:t>
            </a:r>
            <a:r>
              <a:rPr lang="fr-FR" sz="1400" dirty="0" smtClean="0"/>
              <a:t> @ LET 10 MeV/(mg/cm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)</a:t>
            </a:r>
          </a:p>
          <a:p>
            <a:pPr lvl="1">
              <a:lnSpc>
                <a:spcPct val="130000"/>
              </a:lnSpc>
            </a:pPr>
            <a:endParaRPr lang="fr-FR" sz="1400" dirty="0"/>
          </a:p>
          <a:p>
            <a:pPr>
              <a:lnSpc>
                <a:spcPct val="130000"/>
              </a:lnSpc>
            </a:pPr>
            <a:r>
              <a:rPr lang="fr-FR" sz="1400" dirty="0" smtClean="0"/>
              <a:t>Résolution en position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   </a:t>
            </a:r>
            <a:r>
              <a:rPr lang="fr-FR" sz="1400" dirty="0" smtClean="0"/>
              <a:t>&lt; 0.25 mm (ions lourds E &gt; 30 MeV)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 </a:t>
            </a:r>
            <a:r>
              <a:rPr lang="fr-FR" sz="1400" dirty="0" smtClean="0"/>
              <a:t>   ~1 mm (protons E = 5 MeV)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175912" y="4026047"/>
            <a:ext cx="96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Énergie X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44352" y="4019931"/>
            <a:ext cx="96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Énergie Y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847579" y="6380690"/>
            <a:ext cx="113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Position XY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088234" y="3150892"/>
            <a:ext cx="1453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Masque en bakélite Ø1mm, </a:t>
            </a:r>
            <a:r>
              <a:rPr lang="fr-FR" sz="1400" dirty="0" err="1" smtClean="0"/>
              <a:t>δ</a:t>
            </a:r>
            <a:r>
              <a:rPr lang="fr-FR" sz="1400" dirty="0" smtClean="0"/>
              <a:t> = 3.8 mm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029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12467" cy="137160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Labo Si – Projet </a:t>
            </a:r>
            <a:r>
              <a:rPr lang="fr-FR" dirty="0" err="1" smtClean="0"/>
              <a:t>cnes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construction du module portatif</a:t>
            </a:r>
            <a:endParaRPr lang="fr-FR" sz="2000" dirty="0"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torrento@ipno.in2p3.fr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 3" descr="logoIP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4" y="0"/>
            <a:ext cx="1688552" cy="987803"/>
          </a:xfrm>
          <a:prstGeom prst="rect">
            <a:avLst/>
          </a:prstGeom>
        </p:spPr>
      </p:pic>
      <p:pic>
        <p:nvPicPr>
          <p:cNvPr id="8" name="Espace réservé du contenu 7" descr="DSCN2376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346" r="9689" b="-294"/>
          <a:stretch/>
        </p:blipFill>
        <p:spPr>
          <a:xfrm>
            <a:off x="3865546" y="2523386"/>
            <a:ext cx="4215953" cy="3854976"/>
          </a:xfrm>
        </p:spPr>
      </p:pic>
      <p:pic>
        <p:nvPicPr>
          <p:cNvPr id="9" name="Espace réservé du contenu 8" descr="Screen Shot 2014-10-17 at 11.34.43.pn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 b="-187"/>
          <a:stretch/>
        </p:blipFill>
        <p:spPr>
          <a:xfrm>
            <a:off x="462189" y="4891869"/>
            <a:ext cx="3292475" cy="1486493"/>
          </a:xfrm>
        </p:spPr>
      </p:pic>
      <p:pic>
        <p:nvPicPr>
          <p:cNvPr id="16" name="Image 15" descr="Detecteur MIXTE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01" y="1888466"/>
            <a:ext cx="2501207" cy="260070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0569" y="1466598"/>
            <a:ext cx="481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Étude mécanique dédié (stage de JB Le Pré)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44272" y="4577333"/>
            <a:ext cx="192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Préamplificateur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69304" y="2160035"/>
            <a:ext cx="12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Diode XY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65546" y="2145605"/>
            <a:ext cx="198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Circuits HT et BT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>
            <a:stCxn id="19" idx="2"/>
          </p:cNvCxnSpPr>
          <p:nvPr/>
        </p:nvCxnSpPr>
        <p:spPr>
          <a:xfrm>
            <a:off x="4858298" y="2514937"/>
            <a:ext cx="308147" cy="11503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8" idx="2"/>
          </p:cNvCxnSpPr>
          <p:nvPr/>
        </p:nvCxnSpPr>
        <p:spPr>
          <a:xfrm flipH="1">
            <a:off x="6335318" y="2529367"/>
            <a:ext cx="1083825" cy="16121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3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Essentiel.thmx</Template>
  <TotalTime>982</TotalTime>
  <Words>1063</Words>
  <Application>Microsoft Macintosh PowerPoint</Application>
  <PresentationFormat>Présentation à l'écran (4:3)</PresentationFormat>
  <Paragraphs>156</Paragraphs>
  <Slides>12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Essentiel</vt:lpstr>
      <vt:lpstr>…quation</vt:lpstr>
      <vt:lpstr>ACTIVITÉs Silicium IPNO  2013 - 2014</vt:lpstr>
      <vt:lpstr>PrÉsentation</vt:lpstr>
      <vt:lpstr>Labo Si - fabrication</vt:lpstr>
      <vt:lpstr>Labo Si - fabrication</vt:lpstr>
      <vt:lpstr>Labo Si - fabrication</vt:lpstr>
      <vt:lpstr>Labo Si – Projet cnes</vt:lpstr>
      <vt:lpstr>Labo Si – Projet cnes</vt:lpstr>
      <vt:lpstr>Labo Si – Projet cnes Mesures en faisceau mai 2014</vt:lpstr>
      <vt:lpstr>Labo Si – Projet cnes construction du module portatif</vt:lpstr>
      <vt:lpstr>Labo Si – telescope compton</vt:lpstr>
      <vt:lpstr>Labo Si – telescope compton</vt:lpstr>
      <vt:lpstr>Labo Si – telescope compton</vt:lpstr>
    </vt:vector>
  </TitlesOfParts>
  <Company>LAL/CNRS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SEMICONDUCTEURS IPNO</dc:title>
  <dc:creator>Ana-sofia Torrento</dc:creator>
  <cp:lastModifiedBy>Ana-sofia Torrento</cp:lastModifiedBy>
  <cp:revision>385</cp:revision>
  <cp:lastPrinted>2014-10-20T15:34:18Z</cp:lastPrinted>
  <dcterms:created xsi:type="dcterms:W3CDTF">2014-10-07T08:34:17Z</dcterms:created>
  <dcterms:modified xsi:type="dcterms:W3CDTF">2014-10-21T09:34:29Z</dcterms:modified>
</cp:coreProperties>
</file>