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07" r:id="rId3"/>
    <p:sldId id="311" r:id="rId4"/>
    <p:sldId id="312" r:id="rId5"/>
    <p:sldId id="317" r:id="rId6"/>
    <p:sldId id="322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3" r:id="rId15"/>
    <p:sldId id="313" r:id="rId16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2" autoAdjust="0"/>
    <p:restoredTop sz="96583" autoAdjust="0"/>
  </p:normalViewPr>
  <p:slideViewPr>
    <p:cSldViewPr>
      <p:cViewPr varScale="1">
        <p:scale>
          <a:sx n="71" d="100"/>
          <a:sy n="71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2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no.in2p3.fr\partages\MPU-RDD\Semi-conducteur\labo_germanium\RDGermanium\Mesures-ASIC-DK3-24092014\Etalonnage_energ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Etalonnage DK3 </a:t>
            </a:r>
            <a:r>
              <a:rPr lang="en-US" sz="1400" baseline="0"/>
              <a:t>ASIC, -3000 V, CG 10, FG 7.5, ShTime 3µs, sources 60Co et 152Eu </a:t>
            </a:r>
            <a:endParaRPr lang="en-US" sz="140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[Etalonnage_energie.xlsx]Feuil1!$B$8</c:f>
              <c:strCache>
                <c:ptCount val="1"/>
                <c:pt idx="0">
                  <c:v>E(keV)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23192672790901137"/>
                  <c:y val="-1.9826480023330418E-2"/>
                </c:manualLayout>
              </c:layout>
              <c:numFmt formatCode="General" sourceLinked="0"/>
            </c:trendlineLbl>
          </c:trendline>
          <c:xVal>
            <c:numRef>
              <c:f>[Etalonnage_energie.xlsx]Feuil1!$C$7:$I$7</c:f>
              <c:numCache>
                <c:formatCode>General</c:formatCode>
                <c:ptCount val="7"/>
                <c:pt idx="0">
                  <c:v>714</c:v>
                </c:pt>
                <c:pt idx="1">
                  <c:v>1450</c:v>
                </c:pt>
                <c:pt idx="2">
                  <c:v>2045</c:v>
                </c:pt>
                <c:pt idx="3">
                  <c:v>6265</c:v>
                </c:pt>
                <c:pt idx="4">
                  <c:v>6395</c:v>
                </c:pt>
                <c:pt idx="5">
                  <c:v>6691</c:v>
                </c:pt>
                <c:pt idx="6">
                  <c:v>7443</c:v>
                </c:pt>
              </c:numCache>
            </c:numRef>
          </c:xVal>
          <c:yVal>
            <c:numRef>
              <c:f>[Etalonnage_energie.xlsx]Feuil1!$C$8:$I$8</c:f>
              <c:numCache>
                <c:formatCode>General</c:formatCode>
                <c:ptCount val="7"/>
                <c:pt idx="0">
                  <c:v>122</c:v>
                </c:pt>
                <c:pt idx="1">
                  <c:v>244</c:v>
                </c:pt>
                <c:pt idx="2">
                  <c:v>344</c:v>
                </c:pt>
                <c:pt idx="3">
                  <c:v>1086</c:v>
                </c:pt>
                <c:pt idx="4">
                  <c:v>1112</c:v>
                </c:pt>
                <c:pt idx="5">
                  <c:v>1173</c:v>
                </c:pt>
                <c:pt idx="6">
                  <c:v>1332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693712"/>
        <c:axId val="479070624"/>
      </c:scatterChart>
      <c:valAx>
        <c:axId val="23169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ADC (ch)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9070624"/>
        <c:crosses val="autoZero"/>
        <c:crossBetween val="midCat"/>
      </c:valAx>
      <c:valAx>
        <c:axId val="479070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E</a:t>
                </a:r>
                <a:r>
                  <a:rPr lang="fr-FR" baseline="0"/>
                  <a:t> (keV)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169371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15E355-8FEF-4F2E-B90B-52FD3EE50671}" type="datetimeFigureOut">
              <a:rPr lang="fr-FR"/>
              <a:pPr>
                <a:defRPr/>
              </a:pPr>
              <a:t>21/10/2014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473DA-2DF8-4E7C-A53D-B133C0AFDA8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06E345-9D7C-49BF-B3C5-1517E4661FDB}" type="datetimeFigureOut">
              <a:rPr lang="fr-FR"/>
              <a:pPr>
                <a:defRPr/>
              </a:pPr>
              <a:t>21/10/2014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8AFEC0-7917-4DE7-BF92-E6F41F2A71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1843E-2A12-48BE-B322-5D75C781053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8AFEC0-7917-4DE7-BF92-E6F41F2A717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iv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6611938"/>
            <a:ext cx="308129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err="1" smtClean="0">
                <a:solidFill>
                  <a:srgbClr val="7030A0"/>
                </a:solidFill>
              </a:rPr>
              <a:t>Zerguerras</a:t>
            </a:r>
            <a:r>
              <a:rPr lang="fr-FR" sz="1000" dirty="0" smtClean="0">
                <a:solidFill>
                  <a:srgbClr val="7030A0"/>
                </a:solidFill>
              </a:rPr>
              <a:t> T. </a:t>
            </a:r>
            <a:r>
              <a:rPr lang="fr-FR" sz="1000" dirty="0">
                <a:solidFill>
                  <a:srgbClr val="7030A0"/>
                </a:solidFill>
              </a:rPr>
              <a:t>– IPNO – Detector Dpt. – </a:t>
            </a:r>
            <a:r>
              <a:rPr lang="fr-FR" sz="1000" dirty="0" smtClean="0">
                <a:solidFill>
                  <a:srgbClr val="7030A0"/>
                </a:solidFill>
              </a:rPr>
              <a:t>21/10/2014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556185" y="6617402"/>
            <a:ext cx="236154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aseline="0" dirty="0" smtClean="0">
                <a:solidFill>
                  <a:srgbClr val="7030A0"/>
                </a:solidFill>
              </a:rPr>
              <a:t>Activités Laboratoire Germanium 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4D0D4D-C12F-4C4E-AFA4-FF1276971A6F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/12</a:t>
            </a:r>
          </a:p>
        </p:txBody>
      </p:sp>
      <p:pic>
        <p:nvPicPr>
          <p:cNvPr id="5" name="Image 9" descr="logoip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71438"/>
            <a:ext cx="2406650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3"/>
          <p:cNvSpPr>
            <a:spLocks noGrp="1"/>
          </p:cNvSpPr>
          <p:nvPr userDrawn="1">
            <p:ph type="ftr" sz="quarter" idx="10"/>
          </p:nvPr>
        </p:nvSpPr>
        <p:spPr>
          <a:xfrm>
            <a:off x="179388" y="5084763"/>
            <a:ext cx="1714500" cy="1357312"/>
          </a:xfrm>
        </p:spPr>
        <p:txBody>
          <a:bodyPr/>
          <a:lstStyle>
            <a:lvl1pPr algn="l">
              <a:defRPr sz="1000" b="1" i="0" kern="0" baseline="0">
                <a:solidFill>
                  <a:srgbClr val="501F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/>
              <a:t>91406 Orsay cedex</a:t>
            </a:r>
          </a:p>
          <a:p>
            <a:pPr>
              <a:defRPr/>
            </a:pPr>
            <a:r>
              <a:rPr lang="fr-FR"/>
              <a:t>Tél. : +33 1 69 15 73 40</a:t>
            </a:r>
          </a:p>
          <a:p>
            <a:pPr>
              <a:defRPr/>
            </a:pPr>
            <a:r>
              <a:rPr lang="fr-FR"/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74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0" y="6611938"/>
            <a:ext cx="260840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err="1" smtClean="0">
                <a:solidFill>
                  <a:srgbClr val="7030A0"/>
                </a:solidFill>
              </a:rPr>
              <a:t>Zerguerras</a:t>
            </a:r>
            <a:r>
              <a:rPr lang="fr-FR" sz="1000" dirty="0" smtClean="0">
                <a:solidFill>
                  <a:srgbClr val="7030A0"/>
                </a:solidFill>
              </a:rPr>
              <a:t> T. </a:t>
            </a:r>
            <a:r>
              <a:rPr lang="fr-FR" sz="1000" dirty="0">
                <a:solidFill>
                  <a:srgbClr val="7030A0"/>
                </a:solidFill>
              </a:rPr>
              <a:t>– IPNO – </a:t>
            </a:r>
            <a:r>
              <a:rPr lang="fr-FR" sz="1000" dirty="0" smtClean="0">
                <a:solidFill>
                  <a:srgbClr val="7030A0"/>
                </a:solidFill>
              </a:rPr>
              <a:t>RDD </a:t>
            </a:r>
            <a:r>
              <a:rPr lang="fr-FR" sz="1000" dirty="0">
                <a:solidFill>
                  <a:srgbClr val="7030A0"/>
                </a:solidFill>
              </a:rPr>
              <a:t>– </a:t>
            </a:r>
            <a:r>
              <a:rPr lang="fr-FR" sz="1000" dirty="0" smtClean="0">
                <a:solidFill>
                  <a:srgbClr val="7030A0"/>
                </a:solidFill>
              </a:rPr>
              <a:t>21/10/2014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6B1AA8-2B43-4798-B550-27802599BEDE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/12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795763" y="6611938"/>
            <a:ext cx="236154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Activités</a:t>
            </a:r>
            <a:r>
              <a:rPr lang="fr-FR" sz="1000" baseline="0" dirty="0" smtClean="0">
                <a:solidFill>
                  <a:srgbClr val="7030A0"/>
                </a:solidFill>
              </a:rPr>
              <a:t> Laboratoire Germanium 2014</a:t>
            </a:r>
            <a:endParaRPr lang="fr-FR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2F978-E7BA-4E5D-9847-98D36E4B214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erguer@ipno.in2p3.fr" TargetMode="External"/><Relationship Id="rId2" Type="http://schemas.openxmlformats.org/officeDocument/2006/relationships/hyperlink" Target="mailto:verney@ipno.in2p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mmoudi@ipno.in2p3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IN2P3FilairePastille-Q_DevV cop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2844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92275" y="3141663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solidFill>
                  <a:srgbClr val="7030A0"/>
                </a:solidFill>
                <a:latin typeface="Century Gothic" pitchFamily="34" charset="0"/>
              </a:rPr>
              <a:t>Activités</a:t>
            </a:r>
            <a:r>
              <a:rPr lang="en-US" sz="2400" b="1" i="1" dirty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Century Gothic" pitchFamily="34" charset="0"/>
              </a:rPr>
              <a:t>Laboratoire</a:t>
            </a:r>
            <a:r>
              <a:rPr lang="en-US" sz="2400" b="1" i="1" dirty="0" smtClean="0">
                <a:solidFill>
                  <a:srgbClr val="7030A0"/>
                </a:solidFill>
                <a:latin typeface="Century Gothic" pitchFamily="34" charset="0"/>
              </a:rPr>
              <a:t> Germanium à </a:t>
            </a:r>
          </a:p>
          <a:p>
            <a:pPr algn="ctr">
              <a:defRPr/>
            </a:pPr>
            <a:r>
              <a:rPr lang="en-US" sz="2400" b="1" i="1" dirty="0" err="1" smtClean="0">
                <a:solidFill>
                  <a:srgbClr val="7030A0"/>
                </a:solidFill>
                <a:latin typeface="Century Gothic" pitchFamily="34" charset="0"/>
              </a:rPr>
              <a:t>l’IPN</a:t>
            </a:r>
            <a:r>
              <a:rPr lang="en-US" sz="24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Century Gothic" pitchFamily="34" charset="0"/>
              </a:rPr>
              <a:t>Orsay</a:t>
            </a:r>
            <a:r>
              <a:rPr lang="en-US" sz="2400" b="1" i="1" dirty="0" smtClean="0">
                <a:solidFill>
                  <a:srgbClr val="7030A0"/>
                </a:solidFill>
                <a:latin typeface="Century Gothic" pitchFamily="34" charset="0"/>
              </a:rPr>
              <a:t> – </a:t>
            </a:r>
            <a:r>
              <a:rPr lang="en-US" sz="2400" b="1" i="1" dirty="0" err="1" smtClean="0">
                <a:solidFill>
                  <a:srgbClr val="7030A0"/>
                </a:solidFill>
                <a:latin typeface="Century Gothic" pitchFamily="34" charset="0"/>
              </a:rPr>
              <a:t>Année</a:t>
            </a:r>
            <a:r>
              <a:rPr lang="en-US" sz="2400" b="1" i="1" dirty="0" smtClean="0">
                <a:solidFill>
                  <a:srgbClr val="7030A0"/>
                </a:solidFill>
                <a:latin typeface="Century Gothic" pitchFamily="34" charset="0"/>
              </a:rPr>
              <a:t> 2014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50825" y="5157788"/>
            <a:ext cx="1714500" cy="1357312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fr-FR" b="1" kern="1200" dirty="0" smtClean="0">
                <a:solidFill>
                  <a:srgbClr val="C3004A"/>
                </a:solidFill>
              </a:rPr>
              <a:t>Unité mixte de recherche </a:t>
            </a:r>
            <a:br>
              <a:rPr lang="fr-FR" b="1" kern="1200" dirty="0" smtClean="0">
                <a:solidFill>
                  <a:srgbClr val="C3004A"/>
                </a:solidFill>
              </a:rPr>
            </a:br>
            <a:r>
              <a:rPr lang="fr-FR" b="1" kern="1200" dirty="0" smtClean="0">
                <a:solidFill>
                  <a:srgbClr val="C3004A"/>
                </a:solidFill>
              </a:rPr>
              <a:t>CNRS-IN2P3</a:t>
            </a:r>
          </a:p>
          <a:p>
            <a:pPr>
              <a:defRPr/>
            </a:pPr>
            <a:r>
              <a:rPr lang="fr-FR" b="1" kern="1200" smtClean="0">
                <a:solidFill>
                  <a:srgbClr val="C3004A"/>
                </a:solidFill>
              </a:rPr>
              <a:t>Université Paris-Sud</a:t>
            </a:r>
            <a:r>
              <a:rPr lang="fr-FR" kern="1200" dirty="0" smtClean="0">
                <a:solidFill>
                  <a:srgbClr val="AB757F"/>
                </a:solidFill>
              </a:rPr>
              <a:t/>
            </a:r>
            <a:br>
              <a:rPr lang="fr-FR" kern="1200" dirty="0" smtClean="0">
                <a:solidFill>
                  <a:srgbClr val="AB757F"/>
                </a:solidFill>
              </a:rPr>
            </a:br>
            <a:r>
              <a:rPr lang="fr-FR" kern="1200" dirty="0" smtClean="0"/>
              <a:t/>
            </a:r>
            <a:br>
              <a:rPr lang="fr-FR" kern="1200" dirty="0" smtClean="0"/>
            </a:br>
            <a:r>
              <a:rPr lang="fr-FR" kern="1200" dirty="0" smtClean="0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fr-FR" kern="1200" dirty="0" smtClean="0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fr-FR" kern="1200" dirty="0" smtClean="0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fr-FR" kern="1200" dirty="0" smtClean="0">
                <a:solidFill>
                  <a:srgbClr val="C3004A"/>
                </a:solidFill>
              </a:rPr>
              <a:t>http://ipnweb.in2p3.fr</a:t>
            </a:r>
          </a:p>
          <a:p>
            <a:pPr algn="ctr">
              <a:defRPr/>
            </a:pPr>
            <a:endParaRPr lang="fr-FR" kern="1200" dirty="0">
              <a:latin typeface="+mn-lt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41" y="1339248"/>
            <a:ext cx="1363244" cy="7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R&amp;D: Montage ASIC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IDeF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-X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sur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DK3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817662"/>
            <a:ext cx="3719769" cy="27898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821026"/>
            <a:ext cx="3672334" cy="27542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3699030"/>
            <a:ext cx="3719769" cy="2789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0"/>
          <a:stretch/>
        </p:blipFill>
        <p:spPr>
          <a:xfrm rot="16200000">
            <a:off x="5383547" y="4150932"/>
            <a:ext cx="2903288" cy="17900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15816" y="2996952"/>
            <a:ext cx="138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Carte ASIC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405215" y="2348508"/>
            <a:ext cx="201367" cy="648072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83010" y="382917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Carte mère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1475656" y="4198504"/>
            <a:ext cx="479966" cy="773394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13449" y="18861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R&amp;D: Tests ASIC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IDeF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-X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sur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DK3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5958" y="845706"/>
            <a:ext cx="748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en vide et froid</a:t>
            </a: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Mesures de bruit par injection signal générateur sur entrée test (~700 eV FWHM)</a:t>
            </a: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en sources 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Output_ASIC_60C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9" y="1838891"/>
            <a:ext cx="2594933" cy="1946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1839626"/>
            <a:ext cx="780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Sortie ASIC</a:t>
            </a:r>
          </a:p>
          <a:p>
            <a:r>
              <a:rPr lang="fr-FR" sz="1400" b="1" dirty="0" err="1" smtClean="0"/>
              <a:t>IDeF</a:t>
            </a:r>
            <a:r>
              <a:rPr lang="fr-FR" sz="1400" b="1" dirty="0" smtClean="0"/>
              <a:t>-X</a:t>
            </a:r>
            <a:endParaRPr lang="fr-FR" sz="1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r="7810" b="8527"/>
          <a:stretch/>
        </p:blipFill>
        <p:spPr bwMode="auto">
          <a:xfrm>
            <a:off x="4992903" y="1572228"/>
            <a:ext cx="3923350" cy="243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332910" y="185942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 smtClean="0"/>
              <a:t>60</a:t>
            </a:r>
            <a:r>
              <a:rPr lang="fr-FR" b="1" dirty="0" smtClean="0"/>
              <a:t>Co</a:t>
            </a:r>
            <a:endParaRPr lang="fr-FR" b="1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7020272" y="2147403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FWHM 3.33keV </a:t>
            </a:r>
          </a:p>
          <a:p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@1332keV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r="7336" b="10249"/>
          <a:stretch/>
        </p:blipFill>
        <p:spPr bwMode="auto">
          <a:xfrm>
            <a:off x="4936472" y="4054267"/>
            <a:ext cx="4078283" cy="24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170089" y="420591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 smtClean="0"/>
              <a:t>152</a:t>
            </a:r>
            <a:r>
              <a:rPr lang="fr-FR" b="1" dirty="0" smtClean="0"/>
              <a:t>Eu</a:t>
            </a:r>
            <a:endParaRPr lang="fr-FR" b="1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907983" y="422189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FWHM 1.84keV </a:t>
            </a:r>
          </a:p>
          <a:p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@122keV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15483" y="1705532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Ortec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671</a:t>
            </a:r>
          </a:p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3µs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36296" y="4221898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Ortec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671</a:t>
            </a:r>
          </a:p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Shaping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3µs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405837"/>
              </p:ext>
            </p:extLst>
          </p:nvPr>
        </p:nvGraphicFramePr>
        <p:xfrm>
          <a:off x="0" y="3861048"/>
          <a:ext cx="4211960" cy="246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 rot="18681828">
            <a:off x="3116619" y="2701481"/>
            <a:ext cx="232371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Préliminaire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5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314096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Merci de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votre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attention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29969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Back-up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32205" cy="301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5184" y="3938682"/>
            <a:ext cx="7951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mode Oscilloscope</a:t>
            </a:r>
            <a:r>
              <a:rPr lang="fr-FR" sz="1600" dirty="0" smtClean="0"/>
              <a:t>, via le logiciel de pilotage (fourni par CAEN), l’utilisateur doit </a:t>
            </a:r>
          </a:p>
          <a:p>
            <a:r>
              <a:rPr lang="fr-FR" sz="1600" dirty="0"/>
              <a:t>r</a:t>
            </a:r>
            <a:r>
              <a:rPr lang="fr-FR" sz="1600" dirty="0" smtClean="0"/>
              <a:t>égler:</a:t>
            </a:r>
          </a:p>
          <a:p>
            <a:pPr marL="342900" indent="-342900">
              <a:buAutoNum type="arabicParenR"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seuil </a:t>
            </a:r>
            <a:r>
              <a:rPr lang="fr-FR" sz="1600" dirty="0" smtClean="0"/>
              <a:t>en visualisant le signal de 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du filtre 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RC-CR2,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niveau de seuil et</a:t>
            </a:r>
            <a:r>
              <a:rPr lang="fr-FR" sz="1600" dirty="0" smtClean="0"/>
              <a:t> </a:t>
            </a:r>
          </a:p>
          <a:p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signal de Trigger</a:t>
            </a:r>
            <a:endParaRPr lang="fr-FR" sz="1600" dirty="0"/>
          </a:p>
          <a:p>
            <a:r>
              <a:rPr lang="fr-F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Le </a:t>
            </a:r>
            <a:r>
              <a:rPr lang="fr-F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filtre </a:t>
            </a:r>
            <a:r>
              <a:rPr lang="fr-FR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Trapézoidal</a:t>
            </a:r>
            <a:r>
              <a:rPr lang="fr-F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smtClean="0"/>
              <a:t>en visualisant le 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en entrée du DT5780 </a:t>
            </a:r>
            <a:r>
              <a:rPr lang="fr-FR" sz="1600" dirty="0" smtClean="0"/>
              <a:t>(ex: sortie du</a:t>
            </a:r>
          </a:p>
          <a:p>
            <a:r>
              <a:rPr lang="fr-FR" sz="1600" dirty="0" smtClean="0"/>
              <a:t>préamplificateur du détecteur </a:t>
            </a:r>
            <a:r>
              <a:rPr lang="fr-FR" sz="1600" dirty="0" err="1" smtClean="0"/>
              <a:t>HPGe</a:t>
            </a:r>
            <a:r>
              <a:rPr lang="fr-FR" sz="1600" dirty="0" smtClean="0"/>
              <a:t>), le </a:t>
            </a:r>
            <a:r>
              <a:rPr lang="fr-FR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de sortie filtre </a:t>
            </a:r>
            <a:r>
              <a:rPr lang="fr-FR" sz="1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trapézoidal</a:t>
            </a:r>
            <a:r>
              <a:rPr lang="fr-FR" sz="1600" dirty="0" smtClean="0"/>
              <a:t>, le signal de </a:t>
            </a:r>
          </a:p>
          <a:p>
            <a:r>
              <a:rPr lang="fr-FR" sz="1600" dirty="0" smtClean="0"/>
              <a:t>temps de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peaking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 le signal de Trigger.</a:t>
            </a:r>
            <a:endParaRPr lang="fr-FR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891" y="5795401"/>
            <a:ext cx="857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Une fois tous les paramètres réglés, l’utilisateur peut basculer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mode Histogramme </a:t>
            </a:r>
            <a:r>
              <a:rPr lang="fr-FR" sz="1600" dirty="0" smtClean="0"/>
              <a:t>pour </a:t>
            </a:r>
          </a:p>
          <a:p>
            <a:r>
              <a:rPr lang="fr-FR" sz="1600" dirty="0"/>
              <a:t>a</a:t>
            </a:r>
            <a:r>
              <a:rPr lang="fr-FR" sz="1600" dirty="0" smtClean="0"/>
              <a:t>cquérir et visualiser des spectres.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Fonctionnement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CAEN DT5780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66" y="1058590"/>
            <a:ext cx="3999204" cy="249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24128" y="770508"/>
            <a:ext cx="296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Réglages ampli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shaper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trapézoïdal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2" y="1077967"/>
            <a:ext cx="4103321" cy="256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779214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Réglage seuil avec filtre RC-CR2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450738" y="2236220"/>
            <a:ext cx="46795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236296" y="3585393"/>
            <a:ext cx="0" cy="25202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17" y="3824682"/>
            <a:ext cx="4436269" cy="27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39794" y="3536980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Mesure spectre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806" y="4172727"/>
            <a:ext cx="2796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GFIC 44, -4000V, </a:t>
            </a:r>
          </a:p>
          <a:p>
            <a:r>
              <a:rPr lang="fr-FR" b="1" dirty="0" smtClean="0"/>
              <a:t>Résolution @ 1332keV,</a:t>
            </a:r>
          </a:p>
          <a:p>
            <a:r>
              <a:rPr lang="fr-FR" b="1" dirty="0" smtClean="0"/>
              <a:t>Taux de comptage 1kHz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23421" y="5328619"/>
            <a:ext cx="187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Temps mort 3.8%</a:t>
            </a:r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2.88keV FWHM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Exemple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test avec Dual MCA CAEN DT5780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Missions et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projets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en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2014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1772816"/>
            <a:ext cx="74004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des détecteurs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collaboration 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Loanpool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(France/UK) et de la collaboration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Gammapool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(France – UK – Danemark – Suède – Allemagne –Italie)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l’installation des détecteurs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le site du TANDEM/ALTO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(Campagne MINORCA: MINIBALL + ORGAM mai 2014 –mars 2015)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sur un nouveau type d’ASIC pour détecteur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ollaboration avec le CEA/Saclay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5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Acteurs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Laboratoire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Germanium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9006" y="1052736"/>
            <a:ext cx="8074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/>
          </a:p>
          <a:p>
            <a:r>
              <a:rPr lang="fr-FR" dirty="0" smtClean="0"/>
              <a:t>David </a:t>
            </a:r>
            <a:r>
              <a:rPr lang="fr-FR" dirty="0" err="1" smtClean="0"/>
              <a:t>Verney</a:t>
            </a:r>
            <a:r>
              <a:rPr lang="fr-FR" dirty="0" smtClean="0"/>
              <a:t> (Chercheur responsable Labo Ge): </a:t>
            </a:r>
            <a:r>
              <a:rPr lang="fr-FR" dirty="0" smtClean="0">
                <a:hlinkClick r:id="rId2"/>
              </a:rPr>
              <a:t>verney@ipno.in2p3.fr</a:t>
            </a:r>
            <a:endParaRPr lang="fr-FR" dirty="0" smtClean="0"/>
          </a:p>
          <a:p>
            <a:r>
              <a:rPr lang="fr-FR" dirty="0" smtClean="0"/>
              <a:t>Thomas </a:t>
            </a:r>
            <a:r>
              <a:rPr lang="fr-FR" dirty="0" err="1" smtClean="0"/>
              <a:t>Zerguerras</a:t>
            </a:r>
            <a:r>
              <a:rPr lang="fr-FR" dirty="0" smtClean="0"/>
              <a:t> (</a:t>
            </a:r>
            <a:r>
              <a:rPr lang="fr-FR" dirty="0"/>
              <a:t>I</a:t>
            </a:r>
            <a:r>
              <a:rPr lang="fr-FR" dirty="0" smtClean="0"/>
              <a:t>ngénieur responsable Labo Ge) : </a:t>
            </a:r>
            <a:r>
              <a:rPr lang="fr-FR" dirty="0" smtClean="0">
                <a:hlinkClick r:id="rId3"/>
              </a:rPr>
              <a:t>zerguer@ipno.in2p3.fr</a:t>
            </a:r>
            <a:endParaRPr lang="fr-FR" dirty="0" smtClean="0"/>
          </a:p>
          <a:p>
            <a:r>
              <a:rPr lang="fr-FR" dirty="0" err="1" smtClean="0"/>
              <a:t>Nourredine</a:t>
            </a:r>
            <a:r>
              <a:rPr lang="fr-FR" dirty="0" smtClean="0"/>
              <a:t> </a:t>
            </a:r>
            <a:r>
              <a:rPr lang="fr-FR" dirty="0" err="1" smtClean="0"/>
              <a:t>Hammoudi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/>
              <a:t>T</a:t>
            </a:r>
            <a:r>
              <a:rPr lang="fr-FR" dirty="0" smtClean="0"/>
              <a:t>echnicien): </a:t>
            </a:r>
            <a:r>
              <a:rPr lang="fr-FR" dirty="0" smtClean="0">
                <a:hlinkClick r:id="rId4"/>
              </a:rPr>
              <a:t>hammoudi@ipno.in2p3.fr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29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Equipements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3" name="Picture 4" descr="DSCN1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9272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3212" y="843713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Retraitement de détecteurs  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3533" y="1170608"/>
            <a:ext cx="3825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 bancs de pompage (dont un avec possibilité</a:t>
            </a:r>
          </a:p>
          <a:p>
            <a:r>
              <a:rPr lang="fr-FR" sz="1400" dirty="0" smtClean="0"/>
              <a:t>de recuit par doigt chauffant) avec pompes </a:t>
            </a:r>
          </a:p>
          <a:p>
            <a:r>
              <a:rPr lang="fr-FR" sz="1400" dirty="0" err="1"/>
              <a:t>t</a:t>
            </a:r>
            <a:r>
              <a:rPr lang="fr-FR" sz="1400" dirty="0" err="1" smtClean="0"/>
              <a:t>urbomoléculaires</a:t>
            </a:r>
            <a:r>
              <a:rPr lang="fr-FR" sz="1400" dirty="0" smtClean="0"/>
              <a:t> et sèches à spirales</a:t>
            </a:r>
            <a:endParaRPr lang="fr-FR" sz="1400" dirty="0"/>
          </a:p>
        </p:txBody>
      </p:sp>
      <p:pic>
        <p:nvPicPr>
          <p:cNvPr id="6" name="Picture 5" descr="DSCN14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9272"/>
            <a:ext cx="4247647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438527" y="1004871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de mise en froid en azote</a:t>
            </a:r>
          </a:p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iquide à 7 voies 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7464" y="5550544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Bancs de mesure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3533" y="5834300"/>
            <a:ext cx="8923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Chaine analogique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monovoie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shaper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Ortec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671 (semi-gaussien)+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Amptek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Pocket MCA</a:t>
            </a:r>
          </a:p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Chaine numérique avec Dual MCA CAEN DT5780 incluant ampli filtre rapide RC-CR2, ampli filtre trapézoïdal, </a:t>
            </a:r>
          </a:p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Oscilloscope et mode Histogramme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0285" y="5157192"/>
            <a:ext cx="826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propre (contrôle thermique et hygrométrique, classe 100 sous flux laminaire)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Maintenance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Loanpool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et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Gammapool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196752"/>
            <a:ext cx="76483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Loanpool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 détecteur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coaxiaux type n</a:t>
            </a:r>
          </a:p>
          <a:p>
            <a:endParaRPr lang="fr-FR" dirty="0"/>
          </a:p>
          <a:p>
            <a:r>
              <a:rPr lang="fr-FR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Gammapool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21 détecteurs </a:t>
            </a:r>
            <a:r>
              <a:rPr lang="fr-FR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coaxiaux type n</a:t>
            </a:r>
          </a:p>
          <a:p>
            <a:endParaRPr lang="fr-FR" dirty="0"/>
          </a:p>
          <a:p>
            <a:r>
              <a:rPr lang="fr-FR" dirty="0" smtClean="0"/>
              <a:t>Pompage-recuit sur banc dédié</a:t>
            </a:r>
          </a:p>
          <a:p>
            <a:endParaRPr lang="fr-FR" dirty="0" smtClean="0"/>
          </a:p>
          <a:p>
            <a:r>
              <a:rPr lang="fr-FR" dirty="0" smtClean="0"/>
              <a:t>Contrôle vide et froid</a:t>
            </a:r>
          </a:p>
          <a:p>
            <a:endParaRPr lang="fr-FR" dirty="0" smtClean="0"/>
          </a:p>
          <a:p>
            <a:r>
              <a:rPr lang="fr-FR" dirty="0" smtClean="0"/>
              <a:t>Tests en sources : contrôle réglages préamplificateur, mesures </a:t>
            </a:r>
          </a:p>
          <a:p>
            <a:r>
              <a:rPr lang="fr-FR" dirty="0"/>
              <a:t>s</a:t>
            </a:r>
            <a:r>
              <a:rPr lang="fr-FR" dirty="0" smtClean="0"/>
              <a:t>ur chaine </a:t>
            </a:r>
            <a:r>
              <a:rPr lang="fr-FR" dirty="0" err="1" smtClean="0"/>
              <a:t>spectro</a:t>
            </a:r>
            <a:r>
              <a:rPr lang="fr-FR" dirty="0" smtClean="0"/>
              <a:t> avec ampli </a:t>
            </a:r>
            <a:r>
              <a:rPr lang="fr-FR" dirty="0" err="1" smtClean="0"/>
              <a:t>shaper</a:t>
            </a:r>
            <a:r>
              <a:rPr lang="fr-FR" dirty="0" smtClean="0"/>
              <a:t> </a:t>
            </a:r>
            <a:r>
              <a:rPr lang="fr-FR" dirty="0" err="1" smtClean="0"/>
              <a:t>Ortec</a:t>
            </a:r>
            <a:r>
              <a:rPr lang="fr-FR" dirty="0" smtClean="0"/>
              <a:t> 671 et </a:t>
            </a:r>
            <a:r>
              <a:rPr lang="fr-FR" dirty="0" err="1" smtClean="0"/>
              <a:t>Amptek</a:t>
            </a:r>
            <a:r>
              <a:rPr lang="fr-FR" dirty="0" smtClean="0"/>
              <a:t> Pocket MCA</a:t>
            </a:r>
          </a:p>
          <a:p>
            <a:endParaRPr lang="fr-FR" dirty="0"/>
          </a:p>
          <a:p>
            <a:r>
              <a:rPr lang="fr-FR" dirty="0" smtClean="0"/>
              <a:t>Suivi de l’état et localisation des détecteurs du parc</a:t>
            </a:r>
          </a:p>
          <a:p>
            <a:endParaRPr lang="fr-FR" dirty="0" smtClean="0"/>
          </a:p>
          <a:p>
            <a:r>
              <a:rPr lang="fr-FR" dirty="0" smtClean="0"/>
              <a:t>Contact avec la société CANBERRA pour diagnostics et réparations pour</a:t>
            </a:r>
          </a:p>
          <a:p>
            <a:r>
              <a:rPr lang="fr-FR" dirty="0"/>
              <a:t>l</a:t>
            </a:r>
            <a:r>
              <a:rPr lang="fr-FR" dirty="0" smtClean="0"/>
              <a:t>es pannes les plus importantes</a:t>
            </a:r>
            <a:endParaRPr lang="fr-FR" dirty="0"/>
          </a:p>
        </p:txBody>
      </p:sp>
      <p:sp>
        <p:nvSpPr>
          <p:cNvPr id="5" name="Accolade fermante 4"/>
          <p:cNvSpPr/>
          <p:nvPr/>
        </p:nvSpPr>
        <p:spPr>
          <a:xfrm>
            <a:off x="6588224" y="1268760"/>
            <a:ext cx="216024" cy="864096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18684" y="1304261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Dimensions typiques:</a:t>
            </a:r>
          </a:p>
          <a:p>
            <a:pPr marL="285750" indent="-285750">
              <a:buFont typeface="Symbol"/>
              <a:buChar char="f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70mm 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Longueur 70mm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825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Campagne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MINORCA au TANDEM/ALTO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491824"/>
            <a:ext cx="7105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 Orsay: </a:t>
            </a:r>
            <a:r>
              <a:rPr lang="fr-FR" dirty="0" smtClean="0"/>
              <a:t>I. </a:t>
            </a:r>
            <a:r>
              <a:rPr lang="fr-FR" dirty="0" err="1" smtClean="0"/>
              <a:t>Matea</a:t>
            </a:r>
            <a:r>
              <a:rPr lang="fr-FR" dirty="0" smtClean="0"/>
              <a:t>, G. </a:t>
            </a:r>
            <a:r>
              <a:rPr lang="fr-FR" dirty="0" err="1" smtClean="0"/>
              <a:t>Mavilla</a:t>
            </a:r>
            <a:r>
              <a:rPr lang="fr-FR" dirty="0" smtClean="0"/>
              <a:t>, P. Rosier, A. </a:t>
            </a:r>
            <a:r>
              <a:rPr lang="fr-FR" dirty="0" err="1" smtClean="0"/>
              <a:t>Gottardo</a:t>
            </a:r>
            <a:r>
              <a:rPr lang="fr-FR" dirty="0" smtClean="0"/>
              <a:t>, M. Josselin, </a:t>
            </a:r>
          </a:p>
          <a:p>
            <a:r>
              <a:rPr lang="fr-FR" dirty="0" smtClean="0"/>
              <a:t>T. </a:t>
            </a:r>
            <a:r>
              <a:rPr lang="fr-FR" dirty="0" err="1" smtClean="0"/>
              <a:t>Zerguerras</a:t>
            </a:r>
            <a:r>
              <a:rPr lang="fr-FR" dirty="0" smtClean="0"/>
              <a:t>, N. </a:t>
            </a:r>
            <a:r>
              <a:rPr lang="fr-FR" dirty="0" err="1" smtClean="0"/>
              <a:t>Hammoudi</a:t>
            </a:r>
            <a:r>
              <a:rPr lang="fr-FR" dirty="0" smtClean="0"/>
              <a:t>, D. </a:t>
            </a:r>
            <a:r>
              <a:rPr lang="fr-FR" dirty="0" err="1" smtClean="0"/>
              <a:t>Verney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CSNSM Orsay: </a:t>
            </a:r>
            <a:r>
              <a:rPr lang="fr-FR" dirty="0"/>
              <a:t>S. Cabaret , J. </a:t>
            </a:r>
            <a:r>
              <a:rPr lang="fr-FR" dirty="0" err="1"/>
              <a:t>Ljungval</a:t>
            </a:r>
            <a:r>
              <a:rPr lang="fr-FR" dirty="0"/>
              <a:t>, </a:t>
            </a:r>
            <a:r>
              <a:rPr lang="fr-FR" dirty="0" smtClean="0"/>
              <a:t>A</a:t>
            </a:r>
            <a:r>
              <a:rPr lang="fr-FR" dirty="0"/>
              <a:t>. </a:t>
            </a:r>
            <a:r>
              <a:rPr lang="fr-FR" dirty="0" err="1"/>
              <a:t>Goasduff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Th</a:t>
            </a:r>
            <a:r>
              <a:rPr lang="fr-FR" dirty="0"/>
              <a:t>. </a:t>
            </a:r>
            <a:r>
              <a:rPr lang="fr-FR" dirty="0" err="1"/>
              <a:t>Konstantinopoulos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IKP Cologne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/>
              <a:t>	N. </a:t>
            </a:r>
            <a:r>
              <a:rPr lang="fr-FR" dirty="0" err="1"/>
              <a:t>Warr</a:t>
            </a:r>
            <a:r>
              <a:rPr lang="fr-FR" dirty="0"/>
              <a:t>, H. Hess, B. Siebeck </a:t>
            </a: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LMU, Munich: </a:t>
            </a:r>
            <a:r>
              <a:rPr lang="fr-FR" dirty="0"/>
              <a:t>	R. Lutter</a:t>
            </a:r>
          </a:p>
        </p:txBody>
      </p:sp>
    </p:spTree>
    <p:extLst>
      <p:ext uri="{BB962C8B-B14F-4D97-AF65-F5344CB8AC3E}">
        <p14:creationId xmlns:p14="http://schemas.microsoft.com/office/powerpoint/2010/main" val="12679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Campagne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MINORCA au TANDEM/ALTO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908720"/>
            <a:ext cx="779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Montage et préparation de détecteurs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MINIBALL et ORGAM </a:t>
            </a:r>
          </a:p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Gammapool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Loanpool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pour la campagne MINORCA (Mai 2014 – Mars 2015)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6" y="1672219"/>
            <a:ext cx="3295270" cy="43936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330" y="184182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MINIBALL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33727" y="2191172"/>
            <a:ext cx="1136327" cy="181389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63783" y="2211160"/>
            <a:ext cx="1106271" cy="59001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60334" y="2232524"/>
            <a:ext cx="1916947" cy="130983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690154" y="355003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ORGAM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854" y="6185912"/>
            <a:ext cx="863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12 détecteurs ORGAM (+BGO) + 8 MINIBALL (3x (6 segments + 1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3495"/>
            <a:ext cx="3462476" cy="461663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H="1">
            <a:off x="6409857" y="3368482"/>
            <a:ext cx="469445" cy="513928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18536119">
            <a:off x="6192391" y="354252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Faisceau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R&amp;D: ASIC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IDeF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-X pour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détecteur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HPGe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6066" y="968106"/>
            <a:ext cx="414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IPN Orsay – CEA Saclay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4592" y="1628800"/>
            <a:ext cx="561923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But:</a:t>
            </a:r>
            <a:r>
              <a:rPr lang="fr-FR" sz="1600" dirty="0" smtClean="0"/>
              <a:t>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étudier la possibilité de remplacer l’ensemble </a:t>
            </a:r>
          </a:p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(électronique « froide » + électronique « chaude ») </a:t>
            </a:r>
          </a:p>
          <a:p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un seul circuit ASIC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IDeF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sur un détecteur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0064" y="2996952"/>
            <a:ext cx="7981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IPN Orsay: </a:t>
            </a:r>
            <a:r>
              <a:rPr lang="fr-FR" dirty="0" smtClean="0"/>
              <a:t>Thomas </a:t>
            </a:r>
            <a:r>
              <a:rPr lang="fr-FR" dirty="0" err="1" smtClean="0"/>
              <a:t>Zerguerras</a:t>
            </a:r>
            <a:r>
              <a:rPr lang="fr-FR" dirty="0" smtClean="0"/>
              <a:t>, David </a:t>
            </a:r>
            <a:r>
              <a:rPr lang="fr-FR" dirty="0" err="1" smtClean="0"/>
              <a:t>Verney</a:t>
            </a:r>
            <a:r>
              <a:rPr lang="fr-FR" dirty="0" smtClean="0"/>
              <a:t>, Philippe Rosier, Bernard </a:t>
            </a:r>
          </a:p>
          <a:p>
            <a:r>
              <a:rPr lang="fr-FR" dirty="0" err="1" smtClean="0"/>
              <a:t>Genolini</a:t>
            </a:r>
            <a:r>
              <a:rPr lang="fr-FR" dirty="0" smtClean="0"/>
              <a:t>, Laurent </a:t>
            </a:r>
            <a:r>
              <a:rPr lang="fr-FR" dirty="0" err="1" smtClean="0"/>
              <a:t>Vatrinet</a:t>
            </a:r>
            <a:r>
              <a:rPr lang="fr-FR" dirty="0" smtClean="0"/>
              <a:t>, </a:t>
            </a:r>
            <a:r>
              <a:rPr lang="fr-FR" dirty="0"/>
              <a:t>Michaël </a:t>
            </a:r>
            <a:r>
              <a:rPr lang="fr-FR" dirty="0" smtClean="0"/>
              <a:t>Josselin, Valérie Le </a:t>
            </a:r>
            <a:r>
              <a:rPr lang="fr-FR" dirty="0" err="1" smtClean="0"/>
              <a:t>Ven</a:t>
            </a:r>
            <a:r>
              <a:rPr lang="fr-FR" dirty="0" smtClean="0"/>
              <a:t> , </a:t>
            </a:r>
            <a:r>
              <a:rPr lang="fr-FR" dirty="0" err="1" smtClean="0"/>
              <a:t>Nourredine</a:t>
            </a:r>
            <a:endParaRPr lang="fr-FR" dirty="0" smtClean="0"/>
          </a:p>
          <a:p>
            <a:r>
              <a:rPr lang="fr-FR" dirty="0" err="1" smtClean="0"/>
              <a:t>Hammoudi</a:t>
            </a:r>
            <a:r>
              <a:rPr lang="fr-FR" dirty="0" smtClean="0"/>
              <a:t>, Gwenaël </a:t>
            </a:r>
            <a:r>
              <a:rPr lang="fr-FR" dirty="0" err="1" smtClean="0"/>
              <a:t>Brulin</a:t>
            </a:r>
            <a:r>
              <a:rPr lang="fr-FR" dirty="0" smtClean="0"/>
              <a:t>, Tatjana </a:t>
            </a:r>
            <a:r>
              <a:rPr lang="fr-FR" dirty="0" err="1" smtClean="0"/>
              <a:t>Faul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CEA/Saclay:</a:t>
            </a:r>
            <a:r>
              <a:rPr lang="fr-FR" dirty="0" smtClean="0"/>
              <a:t> Olivier </a:t>
            </a:r>
            <a:r>
              <a:rPr lang="fr-FR" dirty="0" err="1" smtClean="0"/>
              <a:t>Gevin</a:t>
            </a:r>
            <a:r>
              <a:rPr lang="fr-FR" dirty="0" smtClean="0"/>
              <a:t>, Marc </a:t>
            </a:r>
            <a:r>
              <a:rPr lang="fr-FR" dirty="0" err="1" smtClean="0"/>
              <a:t>Karolak</a:t>
            </a:r>
            <a:r>
              <a:rPr lang="fr-FR" dirty="0" smtClean="0"/>
              <a:t>, Mariam </a:t>
            </a:r>
            <a:r>
              <a:rPr lang="fr-FR" dirty="0" err="1" smtClean="0"/>
              <a:t>Kebbiri</a:t>
            </a:r>
            <a:r>
              <a:rPr lang="fr-FR" dirty="0" smtClean="0"/>
              <a:t>, Xavier </a:t>
            </a:r>
            <a:r>
              <a:rPr lang="fr-FR" dirty="0" err="1" smtClean="0"/>
              <a:t>Coppolani</a:t>
            </a:r>
            <a:r>
              <a:rPr lang="fr-FR" dirty="0" smtClean="0"/>
              <a:t>,</a:t>
            </a:r>
          </a:p>
          <a:p>
            <a:r>
              <a:rPr lang="fr-FR" dirty="0" smtClean="0"/>
              <a:t>Marie-Delphine </a:t>
            </a:r>
            <a:r>
              <a:rPr lang="fr-FR" dirty="0" err="1" smtClean="0"/>
              <a:t>Salsac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4075" y="115888"/>
            <a:ext cx="6264275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R&amp;D: Etude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mécanique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–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intégration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 ASIC </a:t>
            </a:r>
            <a:r>
              <a:rPr lang="en-US" sz="2000" b="1" i="1" dirty="0" err="1" smtClean="0">
                <a:solidFill>
                  <a:srgbClr val="7030A0"/>
                </a:solidFill>
                <a:latin typeface="Century Gothic" pitchFamily="34" charset="0"/>
              </a:rPr>
              <a:t>IDeF</a:t>
            </a:r>
            <a:r>
              <a:rPr lang="en-US" sz="2000" b="1" i="1" dirty="0" smtClean="0">
                <a:solidFill>
                  <a:srgbClr val="7030A0"/>
                </a:solidFill>
                <a:latin typeface="Century Gothic" pitchFamily="34" charset="0"/>
              </a:rPr>
              <a:t>-X </a:t>
            </a:r>
            <a:endParaRPr lang="en-US" sz="2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940078"/>
            <a:ext cx="512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Démontage de l’électronique d’origine du détecteur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HPGe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DK3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1264921"/>
            <a:ext cx="5400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Dessin de la mécanique de montage et de l’ASIC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IDeF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 sur DK3 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55" y="1717706"/>
            <a:ext cx="6830161" cy="480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27784" y="6044027"/>
            <a:ext cx="1050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</a:t>
            </a:r>
            <a:r>
              <a:rPr lang="fr-F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Vatrinet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34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8139</TotalTime>
  <Words>742</Words>
  <Application>Microsoft Office PowerPoint</Application>
  <PresentationFormat>Affichage à l'écran (4:3)</PresentationFormat>
  <Paragraphs>132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T. Zerguerras</dc:creator>
  <cp:lastModifiedBy>Jean-Claude Clémens</cp:lastModifiedBy>
  <cp:revision>649</cp:revision>
  <cp:lastPrinted>2013-06-11T11:27:40Z</cp:lastPrinted>
  <dcterms:created xsi:type="dcterms:W3CDTF">2009-12-09T08:52:23Z</dcterms:created>
  <dcterms:modified xsi:type="dcterms:W3CDTF">2014-10-21T11:31:51Z</dcterms:modified>
</cp:coreProperties>
</file>