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4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5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notesSlides/notesSlide8.xml" ContentType="application/vnd.openxmlformats-officedocument.presentationml.notesSlide+xml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notesSlides/notesSlide9.xml" ContentType="application/vnd.openxmlformats-officedocument.presentationml.notesSlide+xml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84" r:id="rId2"/>
    <p:sldId id="593" r:id="rId3"/>
    <p:sldId id="608" r:id="rId4"/>
    <p:sldId id="435" r:id="rId5"/>
    <p:sldId id="500" r:id="rId6"/>
    <p:sldId id="586" r:id="rId7"/>
    <p:sldId id="501" r:id="rId8"/>
    <p:sldId id="594" r:id="rId9"/>
    <p:sldId id="601" r:id="rId10"/>
    <p:sldId id="508" r:id="rId11"/>
    <p:sldId id="533" r:id="rId12"/>
    <p:sldId id="534" r:id="rId13"/>
    <p:sldId id="535" r:id="rId14"/>
    <p:sldId id="536" r:id="rId15"/>
    <p:sldId id="563" r:id="rId16"/>
    <p:sldId id="602" r:id="rId17"/>
    <p:sldId id="607" r:id="rId18"/>
    <p:sldId id="603" r:id="rId19"/>
    <p:sldId id="604" r:id="rId20"/>
    <p:sldId id="606" r:id="rId21"/>
    <p:sldId id="560" r:id="rId22"/>
    <p:sldId id="597" r:id="rId23"/>
    <p:sldId id="598" r:id="rId24"/>
    <p:sldId id="599" r:id="rId25"/>
    <p:sldId id="556" r:id="rId26"/>
    <p:sldId id="557" r:id="rId27"/>
    <p:sldId id="559" r:id="rId28"/>
    <p:sldId id="609" r:id="rId29"/>
    <p:sldId id="610" r:id="rId30"/>
    <p:sldId id="611" r:id="rId31"/>
    <p:sldId id="612" r:id="rId32"/>
    <p:sldId id="518" r:id="rId33"/>
    <p:sldId id="519" r:id="rId34"/>
  </p:sldIdLst>
  <p:sldSz cx="9144000" cy="6858000" type="screen4x3"/>
  <p:notesSz cx="6781800" cy="9880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D8E4"/>
    <a:srgbClr val="E37075"/>
    <a:srgbClr val="FFFE91"/>
    <a:srgbClr val="F9FFBA"/>
    <a:srgbClr val="EAEAEA"/>
    <a:srgbClr val="FF3399"/>
    <a:srgbClr val="FF9900"/>
    <a:srgbClr val="969696"/>
    <a:srgbClr val="C0C0C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51" autoAdjust="0"/>
  </p:normalViewPr>
  <p:slideViewPr>
    <p:cSldViewPr>
      <p:cViewPr varScale="1">
        <p:scale>
          <a:sx n="96" d="100"/>
          <a:sy n="96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1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67.emf"/><Relationship Id="rId13" Type="http://schemas.openxmlformats.org/officeDocument/2006/relationships/image" Target="../media/image68.emf"/><Relationship Id="rId14" Type="http://schemas.openxmlformats.org/officeDocument/2006/relationships/image" Target="../media/image69.emf"/><Relationship Id="rId15" Type="http://schemas.openxmlformats.org/officeDocument/2006/relationships/image" Target="../media/image70.emf"/><Relationship Id="rId16" Type="http://schemas.openxmlformats.org/officeDocument/2006/relationships/image" Target="../media/image71.emf"/><Relationship Id="rId17" Type="http://schemas.openxmlformats.org/officeDocument/2006/relationships/image" Target="../media/image72.emf"/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image" Target="../media/image63.emf"/><Relationship Id="rId9" Type="http://schemas.openxmlformats.org/officeDocument/2006/relationships/image" Target="../media/image64.emf"/><Relationship Id="rId10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67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67.emf"/><Relationship Id="rId8" Type="http://schemas.openxmlformats.org/officeDocument/2006/relationships/image" Target="../media/image85.emf"/><Relationship Id="rId9" Type="http://schemas.openxmlformats.org/officeDocument/2006/relationships/image" Target="../media/image86.emf"/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67.emf"/><Relationship Id="rId8" Type="http://schemas.openxmlformats.org/officeDocument/2006/relationships/image" Target="../media/image85.emf"/><Relationship Id="rId9" Type="http://schemas.openxmlformats.org/officeDocument/2006/relationships/image" Target="../media/image87.emf"/><Relationship Id="rId10" Type="http://schemas.openxmlformats.org/officeDocument/2006/relationships/image" Target="../media/image86.emf"/><Relationship Id="rId11" Type="http://schemas.openxmlformats.org/officeDocument/2006/relationships/image" Target="../media/image88.emf"/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67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image" Target="../media/image91.emf"/><Relationship Id="rId10" Type="http://schemas.openxmlformats.org/officeDocument/2006/relationships/image" Target="../media/image81.emf"/><Relationship Id="rId11" Type="http://schemas.openxmlformats.org/officeDocument/2006/relationships/image" Target="../media/image86.emf"/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7" Type="http://schemas.openxmlformats.org/officeDocument/2006/relationships/image" Target="../media/image96.emf"/><Relationship Id="rId1" Type="http://schemas.openxmlformats.org/officeDocument/2006/relationships/image" Target="../media/image74.emf"/><Relationship Id="rId2" Type="http://schemas.openxmlformats.org/officeDocument/2006/relationships/image" Target="../media/image6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4" Type="http://schemas.openxmlformats.org/officeDocument/2006/relationships/image" Target="../media/image102.wmf"/><Relationship Id="rId5" Type="http://schemas.openxmlformats.org/officeDocument/2006/relationships/image" Target="../media/image103.wmf"/><Relationship Id="rId6" Type="http://schemas.openxmlformats.org/officeDocument/2006/relationships/image" Target="../media/image104.wmf"/><Relationship Id="rId7" Type="http://schemas.openxmlformats.org/officeDocument/2006/relationships/image" Target="../media/image105.emf"/><Relationship Id="rId8" Type="http://schemas.openxmlformats.org/officeDocument/2006/relationships/image" Target="../media/image106.wmf"/><Relationship Id="rId1" Type="http://schemas.openxmlformats.org/officeDocument/2006/relationships/image" Target="../media/image99.emf"/><Relationship Id="rId2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67.emf"/><Relationship Id="rId13" Type="http://schemas.openxmlformats.org/officeDocument/2006/relationships/image" Target="../media/image68.emf"/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image" Target="../media/image63.emf"/><Relationship Id="rId9" Type="http://schemas.openxmlformats.org/officeDocument/2006/relationships/image" Target="../media/image64.emf"/><Relationship Id="rId10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67.emf"/><Relationship Id="rId5" Type="http://schemas.openxmlformats.org/officeDocument/2006/relationships/image" Target="../media/image115.emf"/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3.wmf"/><Relationship Id="rId5" Type="http://schemas.openxmlformats.org/officeDocument/2006/relationships/image" Target="../media/image104.wmf"/><Relationship Id="rId6" Type="http://schemas.openxmlformats.org/officeDocument/2006/relationships/image" Target="../media/image106.wmf"/><Relationship Id="rId1" Type="http://schemas.openxmlformats.org/officeDocument/2006/relationships/image" Target="../media/image116.emf"/><Relationship Id="rId2" Type="http://schemas.openxmlformats.org/officeDocument/2006/relationships/image" Target="../media/image10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00.wmf"/><Relationship Id="rId5" Type="http://schemas.openxmlformats.org/officeDocument/2006/relationships/image" Target="../media/image103.wmf"/><Relationship Id="rId6" Type="http://schemas.openxmlformats.org/officeDocument/2006/relationships/image" Target="../media/image105.emf"/><Relationship Id="rId7" Type="http://schemas.openxmlformats.org/officeDocument/2006/relationships/image" Target="../media/image104.wmf"/><Relationship Id="rId8" Type="http://schemas.openxmlformats.org/officeDocument/2006/relationships/image" Target="../media/image106.wmf"/><Relationship Id="rId1" Type="http://schemas.openxmlformats.org/officeDocument/2006/relationships/image" Target="../media/image117.emf"/><Relationship Id="rId2" Type="http://schemas.openxmlformats.org/officeDocument/2006/relationships/image" Target="../media/image11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Relationship Id="rId2" Type="http://schemas.openxmlformats.org/officeDocument/2006/relationships/image" Target="../media/image121.emf"/><Relationship Id="rId3" Type="http://schemas.openxmlformats.org/officeDocument/2006/relationships/image" Target="../media/image1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56DC917-4058-994A-8556-7CE619B3B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96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1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1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692650"/>
            <a:ext cx="5426075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1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1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385300"/>
            <a:ext cx="2938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D071F4A-2809-6F4E-97F9-E3D469543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56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Parton momentum has four components</a:t>
            </a:r>
          </a:p>
          <a:p>
            <a:pPr>
              <a:defRPr/>
            </a:pPr>
            <a:r>
              <a:rPr lang="en-US" dirty="0" smtClean="0"/>
              <a:t>Not-time-ordered</a:t>
            </a:r>
          </a:p>
          <a:p>
            <a:pPr>
              <a:defRPr/>
            </a:pPr>
            <a:r>
              <a:rPr lang="en-US" dirty="0" smtClean="0"/>
              <a:t>Integrate p-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0C3F8A-A464-304E-877D-4591BE73FFC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 unique way</a:t>
            </a:r>
          </a:p>
          <a:p>
            <a:pPr>
              <a:defRPr/>
            </a:pPr>
            <a:r>
              <a:rPr lang="en-US" dirty="0" smtClean="0"/>
              <a:t>Examples: DY &amp; SIDIS</a:t>
            </a:r>
          </a:p>
          <a:p>
            <a:pPr>
              <a:defRPr/>
            </a:pPr>
            <a:r>
              <a:rPr lang="en-US" dirty="0" smtClean="0"/>
              <a:t>After integration: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23CFD-0321-544C-8496-424F6A7CF3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Gauge link has richer structure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3 matrix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DDA840-5440-7344-BA3F-1F50766D8C3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Gauge link has richer structure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3 matrix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DDA840-5440-7344-BA3F-1F50766D8C3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+ or – gauge links this is just +1 or -1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Also be illustrated by looking at the </a:t>
            </a:r>
            <a:r>
              <a:rPr lang="en-US" dirty="0" err="1" smtClean="0"/>
              <a:t>parametrization</a:t>
            </a:r>
            <a:r>
              <a:rPr lang="en-US" dirty="0" smtClean="0"/>
              <a:t> in PDFs.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FCAA7-65E1-2341-BD02-955B859E41F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More complicated gauge links</a:t>
            </a:r>
          </a:p>
          <a:p>
            <a:pPr>
              <a:defRPr/>
            </a:pPr>
            <a:r>
              <a:rPr lang="en-US" dirty="0" smtClean="0"/>
              <a:t>Color-entanglement</a:t>
            </a:r>
          </a:p>
          <a:p>
            <a:pPr>
              <a:defRPr/>
            </a:pPr>
            <a:r>
              <a:rPr lang="en-US" dirty="0" smtClean="0"/>
              <a:t>Explicit </a:t>
            </a:r>
            <a:r>
              <a:rPr lang="en-US" dirty="0" err="1" smtClean="0"/>
              <a:t>calc</a:t>
            </a:r>
            <a:r>
              <a:rPr lang="en-US" dirty="0" smtClean="0"/>
              <a:t>: some contributions break </a:t>
            </a:r>
            <a:r>
              <a:rPr lang="en-US" dirty="0" err="1" smtClean="0"/>
              <a:t>factorizatn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 the right, a more detailed picture is visible. No factorization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429BBE-492A-E644-A3F7-ED66E0818A8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More complicated gauge links</a:t>
            </a:r>
          </a:p>
          <a:p>
            <a:pPr>
              <a:defRPr/>
            </a:pPr>
            <a:r>
              <a:rPr lang="en-US" dirty="0" smtClean="0"/>
              <a:t>Color-entanglement</a:t>
            </a:r>
          </a:p>
          <a:p>
            <a:pPr>
              <a:defRPr/>
            </a:pPr>
            <a:r>
              <a:rPr lang="en-US" dirty="0" smtClean="0"/>
              <a:t>Explicit </a:t>
            </a:r>
            <a:r>
              <a:rPr lang="en-US" dirty="0" err="1" smtClean="0"/>
              <a:t>calc</a:t>
            </a:r>
            <a:r>
              <a:rPr lang="en-US" dirty="0" smtClean="0"/>
              <a:t>: some contributions break </a:t>
            </a:r>
            <a:r>
              <a:rPr lang="en-US" dirty="0" err="1" smtClean="0"/>
              <a:t>factorizatn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 the right, a more detailed picture is visible. No factorization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429BBE-492A-E644-A3F7-ED66E0818A8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More complicated gauge links</a:t>
            </a:r>
          </a:p>
          <a:p>
            <a:pPr>
              <a:defRPr/>
            </a:pPr>
            <a:r>
              <a:rPr lang="en-US" dirty="0" smtClean="0"/>
              <a:t>Color-entanglement</a:t>
            </a:r>
          </a:p>
          <a:p>
            <a:pPr>
              <a:defRPr/>
            </a:pPr>
            <a:r>
              <a:rPr lang="en-US" dirty="0" smtClean="0"/>
              <a:t>Explicit </a:t>
            </a:r>
            <a:r>
              <a:rPr lang="en-US" dirty="0" err="1" smtClean="0"/>
              <a:t>calc</a:t>
            </a:r>
            <a:r>
              <a:rPr lang="en-US" dirty="0" smtClean="0"/>
              <a:t>: some contributions break </a:t>
            </a:r>
            <a:r>
              <a:rPr lang="en-US" dirty="0" err="1" smtClean="0"/>
              <a:t>factorizatn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 the right, a more detailed picture is visible. No factorization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429BBE-492A-E644-A3F7-ED66E0818A8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More complicated gauge links</a:t>
            </a:r>
          </a:p>
          <a:p>
            <a:pPr>
              <a:defRPr/>
            </a:pPr>
            <a:r>
              <a:rPr lang="en-US" dirty="0" smtClean="0"/>
              <a:t>Color-entanglement</a:t>
            </a:r>
          </a:p>
          <a:p>
            <a:pPr>
              <a:defRPr/>
            </a:pPr>
            <a:r>
              <a:rPr lang="en-US" dirty="0" smtClean="0"/>
              <a:t>Explicit </a:t>
            </a:r>
            <a:r>
              <a:rPr lang="en-US" dirty="0" err="1" smtClean="0"/>
              <a:t>calc</a:t>
            </a:r>
            <a:r>
              <a:rPr lang="en-US" dirty="0" smtClean="0"/>
              <a:t>: some contributions break </a:t>
            </a:r>
            <a:r>
              <a:rPr lang="en-US" dirty="0" err="1" smtClean="0"/>
              <a:t>factorizatn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 the right, a more detailed picture is visible. No factorization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429BBE-492A-E644-A3F7-ED66E0818A8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FA45D-44D4-E345-B57A-5D6CB1829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E62F5-B4B1-8B46-9F9C-7DFFB776D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2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A0B25-E0D0-8A42-B8DA-B561F3938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1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F5543-E671-FF41-AAA2-21C7701FC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B3522-EAF2-EE46-98B8-14ACF0544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6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19974-E1AF-7D49-91E5-B74D28A36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74A9-31D8-5C44-871E-C55CEAA63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A0280-B619-5141-B8C3-F2A90185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4A6F-6A84-B94C-8354-735C2646B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E7D42-14A8-1046-A1D1-B25D7D92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58C81-0028-2C40-98FE-7DFD9C3DF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1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52400"/>
            <a:ext cx="7467600" cy="1066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868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D5CC50-D7CE-134E-978B-5AB122344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12"/>
          <p:cNvGrpSpPr>
            <a:grpSpLocks/>
          </p:cNvGrpSpPr>
          <p:nvPr/>
        </p:nvGrpSpPr>
        <p:grpSpPr bwMode="auto">
          <a:xfrm>
            <a:off x="152400" y="152400"/>
            <a:ext cx="1219200" cy="1084263"/>
            <a:chOff x="96" y="96"/>
            <a:chExt cx="768" cy="683"/>
          </a:xfrm>
        </p:grpSpPr>
        <p:sp>
          <p:nvSpPr>
            <p:cNvPr id="1032" name="Oval 8"/>
            <p:cNvSpPr>
              <a:spLocks noChangeArrowheads="1"/>
            </p:cNvSpPr>
            <p:nvPr userDrawn="1"/>
          </p:nvSpPr>
          <p:spPr bwMode="auto">
            <a:xfrm>
              <a:off x="192" y="96"/>
              <a:ext cx="480" cy="443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tint val="5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 userDrawn="1"/>
          </p:nvSpPr>
          <p:spPr bwMode="auto">
            <a:xfrm>
              <a:off x="96" y="336"/>
              <a:ext cx="480" cy="443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tint val="63529"/>
                    <a:invGamma/>
                    <a:alpha val="0"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 userDrawn="1"/>
          </p:nvSpPr>
          <p:spPr bwMode="auto">
            <a:xfrm>
              <a:off x="384" y="240"/>
              <a:ext cx="480" cy="442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63529"/>
                    <a:invGamma/>
                    <a:alpha val="0"/>
                  </a:srgbClr>
                </a:gs>
                <a:gs pos="100000">
                  <a:srgbClr val="FF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5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6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41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42.emf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4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8.emf"/><Relationship Id="rId6" Type="http://schemas.openxmlformats.org/officeDocument/2006/relationships/image" Target="../media/image44.jpeg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9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7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4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51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52.emf"/><Relationship Id="rId15" Type="http://schemas.openxmlformats.org/officeDocument/2006/relationships/oleObject" Target="../embeddings/oleObject27.bin"/><Relationship Id="rId16" Type="http://schemas.openxmlformats.org/officeDocument/2006/relationships/image" Target="../media/image5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54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5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4.emf"/><Relationship Id="rId21" Type="http://schemas.openxmlformats.org/officeDocument/2006/relationships/oleObject" Target="../embeddings/oleObject39.bin"/><Relationship Id="rId22" Type="http://schemas.openxmlformats.org/officeDocument/2006/relationships/image" Target="../media/image65.emf"/><Relationship Id="rId23" Type="http://schemas.openxmlformats.org/officeDocument/2006/relationships/oleObject" Target="../embeddings/oleObject40.bin"/><Relationship Id="rId24" Type="http://schemas.openxmlformats.org/officeDocument/2006/relationships/image" Target="../media/image66.emf"/><Relationship Id="rId25" Type="http://schemas.openxmlformats.org/officeDocument/2006/relationships/oleObject" Target="../embeddings/oleObject41.bin"/><Relationship Id="rId26" Type="http://schemas.openxmlformats.org/officeDocument/2006/relationships/image" Target="../media/image67.emf"/><Relationship Id="rId27" Type="http://schemas.openxmlformats.org/officeDocument/2006/relationships/oleObject" Target="../embeddings/oleObject42.bin"/><Relationship Id="rId28" Type="http://schemas.openxmlformats.org/officeDocument/2006/relationships/image" Target="../media/image68.emf"/><Relationship Id="rId29" Type="http://schemas.openxmlformats.org/officeDocument/2006/relationships/oleObject" Target="../embeddings/oleObject4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56.emf"/><Relationship Id="rId5" Type="http://schemas.openxmlformats.org/officeDocument/2006/relationships/oleObject" Target="../embeddings/oleObject31.bin"/><Relationship Id="rId30" Type="http://schemas.openxmlformats.org/officeDocument/2006/relationships/image" Target="../media/image69.emf"/><Relationship Id="rId31" Type="http://schemas.openxmlformats.org/officeDocument/2006/relationships/oleObject" Target="../embeddings/oleObject44.bin"/><Relationship Id="rId32" Type="http://schemas.openxmlformats.org/officeDocument/2006/relationships/image" Target="../media/image70.emf"/><Relationship Id="rId9" Type="http://schemas.openxmlformats.org/officeDocument/2006/relationships/oleObject" Target="../embeddings/oleObject33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58.emf"/><Relationship Id="rId33" Type="http://schemas.openxmlformats.org/officeDocument/2006/relationships/oleObject" Target="../embeddings/oleObject45.bin"/><Relationship Id="rId34" Type="http://schemas.openxmlformats.org/officeDocument/2006/relationships/image" Target="../media/image71.emf"/><Relationship Id="rId35" Type="http://schemas.openxmlformats.org/officeDocument/2006/relationships/oleObject" Target="../embeddings/oleObject46.bin"/><Relationship Id="rId36" Type="http://schemas.openxmlformats.org/officeDocument/2006/relationships/image" Target="../media/image72.emf"/><Relationship Id="rId10" Type="http://schemas.openxmlformats.org/officeDocument/2006/relationships/image" Target="../media/image59.emf"/><Relationship Id="rId11" Type="http://schemas.openxmlformats.org/officeDocument/2006/relationships/oleObject" Target="../embeddings/oleObject34.bin"/><Relationship Id="rId12" Type="http://schemas.openxmlformats.org/officeDocument/2006/relationships/image" Target="../media/image60.emf"/><Relationship Id="rId13" Type="http://schemas.openxmlformats.org/officeDocument/2006/relationships/oleObject" Target="../embeddings/oleObject35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36.bin"/><Relationship Id="rId16" Type="http://schemas.openxmlformats.org/officeDocument/2006/relationships/image" Target="../media/image62.emf"/><Relationship Id="rId17" Type="http://schemas.openxmlformats.org/officeDocument/2006/relationships/oleObject" Target="../embeddings/oleObject37.bin"/><Relationship Id="rId18" Type="http://schemas.openxmlformats.org/officeDocument/2006/relationships/image" Target="../media/image63.emf"/><Relationship Id="rId19" Type="http://schemas.openxmlformats.org/officeDocument/2006/relationships/oleObject" Target="../embeddings/oleObject38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1.bin"/><Relationship Id="rId12" Type="http://schemas.openxmlformats.org/officeDocument/2006/relationships/image" Target="../media/image76.emf"/><Relationship Id="rId13" Type="http://schemas.openxmlformats.org/officeDocument/2006/relationships/oleObject" Target="../embeddings/oleObject52.bin"/><Relationship Id="rId14" Type="http://schemas.openxmlformats.org/officeDocument/2006/relationships/image" Target="../media/image77.emf"/><Relationship Id="rId15" Type="http://schemas.openxmlformats.org/officeDocument/2006/relationships/oleObject" Target="../embeddings/oleObject53.bin"/><Relationship Id="rId16" Type="http://schemas.openxmlformats.org/officeDocument/2006/relationships/image" Target="../media/image7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47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74.emf"/><Relationship Id="rId7" Type="http://schemas.openxmlformats.org/officeDocument/2006/relationships/oleObject" Target="../embeddings/oleObject49.bin"/><Relationship Id="rId8" Type="http://schemas.openxmlformats.org/officeDocument/2006/relationships/image" Target="../media/image75.emf"/><Relationship Id="rId9" Type="http://schemas.openxmlformats.org/officeDocument/2006/relationships/oleObject" Target="../embeddings/oleObject50.bin"/><Relationship Id="rId10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7.bin"/><Relationship Id="rId20" Type="http://schemas.openxmlformats.org/officeDocument/2006/relationships/image" Target="../media/image86.emf"/><Relationship Id="rId10" Type="http://schemas.openxmlformats.org/officeDocument/2006/relationships/image" Target="../media/image82.emf"/><Relationship Id="rId11" Type="http://schemas.openxmlformats.org/officeDocument/2006/relationships/oleObject" Target="../embeddings/oleObject58.bin"/><Relationship Id="rId12" Type="http://schemas.openxmlformats.org/officeDocument/2006/relationships/image" Target="../media/image83.emf"/><Relationship Id="rId13" Type="http://schemas.openxmlformats.org/officeDocument/2006/relationships/oleObject" Target="../embeddings/oleObject59.bin"/><Relationship Id="rId14" Type="http://schemas.openxmlformats.org/officeDocument/2006/relationships/image" Target="../media/image84.emf"/><Relationship Id="rId15" Type="http://schemas.openxmlformats.org/officeDocument/2006/relationships/oleObject" Target="../embeddings/oleObject60.bin"/><Relationship Id="rId16" Type="http://schemas.openxmlformats.org/officeDocument/2006/relationships/image" Target="../media/image67.emf"/><Relationship Id="rId17" Type="http://schemas.openxmlformats.org/officeDocument/2006/relationships/oleObject" Target="../embeddings/oleObject61.bin"/><Relationship Id="rId18" Type="http://schemas.openxmlformats.org/officeDocument/2006/relationships/image" Target="../media/image85.emf"/><Relationship Id="rId19" Type="http://schemas.openxmlformats.org/officeDocument/2006/relationships/oleObject" Target="../embeddings/oleObject62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54.bin"/><Relationship Id="rId4" Type="http://schemas.openxmlformats.org/officeDocument/2006/relationships/image" Target="../media/image79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81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6.bin"/><Relationship Id="rId20" Type="http://schemas.openxmlformats.org/officeDocument/2006/relationships/image" Target="../media/image87.emf"/><Relationship Id="rId21" Type="http://schemas.openxmlformats.org/officeDocument/2006/relationships/oleObject" Target="../embeddings/oleObject72.bin"/><Relationship Id="rId22" Type="http://schemas.openxmlformats.org/officeDocument/2006/relationships/image" Target="../media/image86.emf"/><Relationship Id="rId23" Type="http://schemas.openxmlformats.org/officeDocument/2006/relationships/oleObject" Target="../embeddings/oleObject73.bin"/><Relationship Id="rId24" Type="http://schemas.openxmlformats.org/officeDocument/2006/relationships/image" Target="../media/image88.emf"/><Relationship Id="rId10" Type="http://schemas.openxmlformats.org/officeDocument/2006/relationships/image" Target="../media/image82.emf"/><Relationship Id="rId11" Type="http://schemas.openxmlformats.org/officeDocument/2006/relationships/oleObject" Target="../embeddings/oleObject67.bin"/><Relationship Id="rId12" Type="http://schemas.openxmlformats.org/officeDocument/2006/relationships/image" Target="../media/image83.emf"/><Relationship Id="rId13" Type="http://schemas.openxmlformats.org/officeDocument/2006/relationships/oleObject" Target="../embeddings/oleObject68.bin"/><Relationship Id="rId14" Type="http://schemas.openxmlformats.org/officeDocument/2006/relationships/image" Target="../media/image84.emf"/><Relationship Id="rId15" Type="http://schemas.openxmlformats.org/officeDocument/2006/relationships/oleObject" Target="../embeddings/oleObject69.bin"/><Relationship Id="rId16" Type="http://schemas.openxmlformats.org/officeDocument/2006/relationships/image" Target="../media/image67.emf"/><Relationship Id="rId17" Type="http://schemas.openxmlformats.org/officeDocument/2006/relationships/oleObject" Target="../embeddings/oleObject70.bin"/><Relationship Id="rId18" Type="http://schemas.openxmlformats.org/officeDocument/2006/relationships/image" Target="../media/image85.emf"/><Relationship Id="rId19" Type="http://schemas.openxmlformats.org/officeDocument/2006/relationships/oleObject" Target="../embeddings/oleObject71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63.bin"/><Relationship Id="rId4" Type="http://schemas.openxmlformats.org/officeDocument/2006/relationships/image" Target="../media/image79.emf"/><Relationship Id="rId5" Type="http://schemas.openxmlformats.org/officeDocument/2006/relationships/oleObject" Target="../embeddings/oleObject64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81.e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7.bin"/><Relationship Id="rId20" Type="http://schemas.openxmlformats.org/officeDocument/2006/relationships/image" Target="../media/image91.emf"/><Relationship Id="rId21" Type="http://schemas.openxmlformats.org/officeDocument/2006/relationships/oleObject" Target="../embeddings/oleObject83.bin"/><Relationship Id="rId22" Type="http://schemas.openxmlformats.org/officeDocument/2006/relationships/image" Target="../media/image81.emf"/><Relationship Id="rId23" Type="http://schemas.openxmlformats.org/officeDocument/2006/relationships/oleObject" Target="../embeddings/oleObject84.bin"/><Relationship Id="rId24" Type="http://schemas.openxmlformats.org/officeDocument/2006/relationships/image" Target="../media/image86.emf"/><Relationship Id="rId10" Type="http://schemas.openxmlformats.org/officeDocument/2006/relationships/image" Target="../media/image83.emf"/><Relationship Id="rId11" Type="http://schemas.openxmlformats.org/officeDocument/2006/relationships/oleObject" Target="../embeddings/oleObject78.bin"/><Relationship Id="rId12" Type="http://schemas.openxmlformats.org/officeDocument/2006/relationships/image" Target="../media/image84.emf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67.emf"/><Relationship Id="rId15" Type="http://schemas.openxmlformats.org/officeDocument/2006/relationships/oleObject" Target="../embeddings/oleObject80.bin"/><Relationship Id="rId16" Type="http://schemas.openxmlformats.org/officeDocument/2006/relationships/image" Target="../media/image89.emf"/><Relationship Id="rId17" Type="http://schemas.openxmlformats.org/officeDocument/2006/relationships/oleObject" Target="../embeddings/oleObject81.bin"/><Relationship Id="rId18" Type="http://schemas.openxmlformats.org/officeDocument/2006/relationships/image" Target="../media/image90.emf"/><Relationship Id="rId19" Type="http://schemas.openxmlformats.org/officeDocument/2006/relationships/oleObject" Target="../embeddings/oleObject82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74.bin"/><Relationship Id="rId4" Type="http://schemas.openxmlformats.org/officeDocument/2006/relationships/image" Target="../media/image79.emf"/><Relationship Id="rId5" Type="http://schemas.openxmlformats.org/officeDocument/2006/relationships/oleObject" Target="../embeddings/oleObject75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76.bin"/><Relationship Id="rId8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9.bin"/><Relationship Id="rId12" Type="http://schemas.openxmlformats.org/officeDocument/2006/relationships/image" Target="../media/image94.emf"/><Relationship Id="rId13" Type="http://schemas.openxmlformats.org/officeDocument/2006/relationships/oleObject" Target="../embeddings/oleObject90.bin"/><Relationship Id="rId14" Type="http://schemas.openxmlformats.org/officeDocument/2006/relationships/image" Target="../media/image95.emf"/><Relationship Id="rId15" Type="http://schemas.openxmlformats.org/officeDocument/2006/relationships/oleObject" Target="../embeddings/oleObject91.bin"/><Relationship Id="rId16" Type="http://schemas.openxmlformats.org/officeDocument/2006/relationships/image" Target="../media/image9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85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86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87.bin"/><Relationship Id="rId8" Type="http://schemas.openxmlformats.org/officeDocument/2006/relationships/image" Target="../media/image92.emf"/><Relationship Id="rId9" Type="http://schemas.openxmlformats.org/officeDocument/2006/relationships/oleObject" Target="../embeddings/oleObject88.bin"/><Relationship Id="rId10" Type="http://schemas.openxmlformats.org/officeDocument/2006/relationships/image" Target="../media/image9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4.bin"/><Relationship Id="rId20" Type="http://schemas.openxmlformats.org/officeDocument/2006/relationships/image" Target="../media/image106.wmf"/><Relationship Id="rId10" Type="http://schemas.openxmlformats.org/officeDocument/2006/relationships/image" Target="../media/image101.wmf"/><Relationship Id="rId11" Type="http://schemas.openxmlformats.org/officeDocument/2006/relationships/oleObject" Target="../embeddings/oleObject95.bin"/><Relationship Id="rId12" Type="http://schemas.openxmlformats.org/officeDocument/2006/relationships/image" Target="../media/image102.wmf"/><Relationship Id="rId13" Type="http://schemas.openxmlformats.org/officeDocument/2006/relationships/oleObject" Target="../embeddings/oleObject96.bin"/><Relationship Id="rId14" Type="http://schemas.openxmlformats.org/officeDocument/2006/relationships/image" Target="../media/image103.wmf"/><Relationship Id="rId15" Type="http://schemas.openxmlformats.org/officeDocument/2006/relationships/oleObject" Target="../embeddings/oleObject97.bin"/><Relationship Id="rId16" Type="http://schemas.openxmlformats.org/officeDocument/2006/relationships/image" Target="../media/image104.wmf"/><Relationship Id="rId17" Type="http://schemas.openxmlformats.org/officeDocument/2006/relationships/oleObject" Target="../embeddings/oleObject98.bin"/><Relationship Id="rId18" Type="http://schemas.openxmlformats.org/officeDocument/2006/relationships/image" Target="../media/image105.emf"/><Relationship Id="rId19" Type="http://schemas.openxmlformats.org/officeDocument/2006/relationships/oleObject" Target="../embeddings/oleObject99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7.jpeg"/><Relationship Id="rId5" Type="http://schemas.openxmlformats.org/officeDocument/2006/relationships/oleObject" Target="../embeddings/oleObject92.bin"/><Relationship Id="rId6" Type="http://schemas.openxmlformats.org/officeDocument/2006/relationships/image" Target="../media/image99.emf"/><Relationship Id="rId7" Type="http://schemas.openxmlformats.org/officeDocument/2006/relationships/oleObject" Target="../embeddings/oleObject93.bin"/><Relationship Id="rId8" Type="http://schemas.openxmlformats.org/officeDocument/2006/relationships/image" Target="../media/image10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8.jpg"/><Relationship Id="rId6" Type="http://schemas.openxmlformats.org/officeDocument/2006/relationships/image" Target="../media/image109.emf"/><Relationship Id="rId7" Type="http://schemas.openxmlformats.org/officeDocument/2006/relationships/image" Target="../media/image110.jpg"/><Relationship Id="rId8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3.bin"/><Relationship Id="rId20" Type="http://schemas.openxmlformats.org/officeDocument/2006/relationships/image" Target="../media/image64.emf"/><Relationship Id="rId21" Type="http://schemas.openxmlformats.org/officeDocument/2006/relationships/oleObject" Target="../embeddings/oleObject109.bin"/><Relationship Id="rId22" Type="http://schemas.openxmlformats.org/officeDocument/2006/relationships/image" Target="../media/image65.emf"/><Relationship Id="rId23" Type="http://schemas.openxmlformats.org/officeDocument/2006/relationships/oleObject" Target="../embeddings/oleObject110.bin"/><Relationship Id="rId24" Type="http://schemas.openxmlformats.org/officeDocument/2006/relationships/image" Target="../media/image66.emf"/><Relationship Id="rId25" Type="http://schemas.openxmlformats.org/officeDocument/2006/relationships/oleObject" Target="../embeddings/oleObject111.bin"/><Relationship Id="rId26" Type="http://schemas.openxmlformats.org/officeDocument/2006/relationships/image" Target="../media/image67.emf"/><Relationship Id="rId27" Type="http://schemas.openxmlformats.org/officeDocument/2006/relationships/oleObject" Target="../embeddings/oleObject112.bin"/><Relationship Id="rId28" Type="http://schemas.openxmlformats.org/officeDocument/2006/relationships/image" Target="../media/image68.emf"/><Relationship Id="rId29" Type="http://schemas.openxmlformats.org/officeDocument/2006/relationships/image" Target="../media/image112.emf"/><Relationship Id="rId30" Type="http://schemas.openxmlformats.org/officeDocument/2006/relationships/image" Target="../media/image113.emf"/><Relationship Id="rId31" Type="http://schemas.openxmlformats.org/officeDocument/2006/relationships/image" Target="../media/image114.emf"/><Relationship Id="rId10" Type="http://schemas.openxmlformats.org/officeDocument/2006/relationships/image" Target="../media/image59.emf"/><Relationship Id="rId11" Type="http://schemas.openxmlformats.org/officeDocument/2006/relationships/oleObject" Target="../embeddings/oleObject104.bin"/><Relationship Id="rId12" Type="http://schemas.openxmlformats.org/officeDocument/2006/relationships/image" Target="../media/image60.emf"/><Relationship Id="rId13" Type="http://schemas.openxmlformats.org/officeDocument/2006/relationships/oleObject" Target="../embeddings/oleObject105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106.bin"/><Relationship Id="rId16" Type="http://schemas.openxmlformats.org/officeDocument/2006/relationships/image" Target="../media/image62.emf"/><Relationship Id="rId17" Type="http://schemas.openxmlformats.org/officeDocument/2006/relationships/oleObject" Target="../embeddings/oleObject107.bin"/><Relationship Id="rId18" Type="http://schemas.openxmlformats.org/officeDocument/2006/relationships/image" Target="../media/image63.emf"/><Relationship Id="rId19" Type="http://schemas.openxmlformats.org/officeDocument/2006/relationships/oleObject" Target="../embeddings/oleObject108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00.bin"/><Relationship Id="rId4" Type="http://schemas.openxmlformats.org/officeDocument/2006/relationships/image" Target="../media/image56.emf"/><Relationship Id="rId5" Type="http://schemas.openxmlformats.org/officeDocument/2006/relationships/oleObject" Target="../embeddings/oleObject101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102.bin"/><Relationship Id="rId8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7.bin"/><Relationship Id="rId12" Type="http://schemas.openxmlformats.org/officeDocument/2006/relationships/image" Target="../media/image115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13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114.bin"/><Relationship Id="rId6" Type="http://schemas.openxmlformats.org/officeDocument/2006/relationships/image" Target="../media/image74.emf"/><Relationship Id="rId7" Type="http://schemas.openxmlformats.org/officeDocument/2006/relationships/oleObject" Target="../embeddings/oleObject115.bin"/><Relationship Id="rId8" Type="http://schemas.openxmlformats.org/officeDocument/2006/relationships/image" Target="../media/image75.emf"/><Relationship Id="rId9" Type="http://schemas.openxmlformats.org/officeDocument/2006/relationships/oleObject" Target="../embeddings/oleObject116.bin"/><Relationship Id="rId10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wmf"/><Relationship Id="rId12" Type="http://schemas.openxmlformats.org/officeDocument/2006/relationships/oleObject" Target="../embeddings/oleObject122.bin"/><Relationship Id="rId13" Type="http://schemas.openxmlformats.org/officeDocument/2006/relationships/image" Target="../media/image103.wmf"/><Relationship Id="rId14" Type="http://schemas.openxmlformats.org/officeDocument/2006/relationships/oleObject" Target="../embeddings/oleObject123.bin"/><Relationship Id="rId15" Type="http://schemas.openxmlformats.org/officeDocument/2006/relationships/oleObject" Target="../embeddings/oleObject124.bin"/><Relationship Id="rId16" Type="http://schemas.openxmlformats.org/officeDocument/2006/relationships/image" Target="../media/image104.wmf"/><Relationship Id="rId17" Type="http://schemas.openxmlformats.org/officeDocument/2006/relationships/oleObject" Target="../embeddings/oleObject125.bin"/><Relationship Id="rId18" Type="http://schemas.openxmlformats.org/officeDocument/2006/relationships/image" Target="../media/image106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07.jpeg"/><Relationship Id="rId5" Type="http://schemas.openxmlformats.org/officeDocument/2006/relationships/oleObject" Target="../embeddings/oleObject118.bin"/><Relationship Id="rId6" Type="http://schemas.openxmlformats.org/officeDocument/2006/relationships/image" Target="../media/image116.emf"/><Relationship Id="rId7" Type="http://schemas.openxmlformats.org/officeDocument/2006/relationships/oleObject" Target="../embeddings/oleObject119.bin"/><Relationship Id="rId8" Type="http://schemas.openxmlformats.org/officeDocument/2006/relationships/image" Target="../media/image105.emf"/><Relationship Id="rId9" Type="http://schemas.openxmlformats.org/officeDocument/2006/relationships/oleObject" Target="../embeddings/oleObject120.bin"/><Relationship Id="rId10" Type="http://schemas.openxmlformats.org/officeDocument/2006/relationships/oleObject" Target="../embeddings/oleObject1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emf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28.bin"/><Relationship Id="rId20" Type="http://schemas.openxmlformats.org/officeDocument/2006/relationships/image" Target="../media/image106.wmf"/><Relationship Id="rId21" Type="http://schemas.openxmlformats.org/officeDocument/2006/relationships/image" Target="../media/image119.emf"/><Relationship Id="rId10" Type="http://schemas.openxmlformats.org/officeDocument/2006/relationships/image" Target="../media/image116.emf"/><Relationship Id="rId11" Type="http://schemas.openxmlformats.org/officeDocument/2006/relationships/oleObject" Target="../embeddings/oleObject129.bin"/><Relationship Id="rId12" Type="http://schemas.openxmlformats.org/officeDocument/2006/relationships/image" Target="../media/image100.wmf"/><Relationship Id="rId13" Type="http://schemas.openxmlformats.org/officeDocument/2006/relationships/oleObject" Target="../embeddings/oleObject130.bin"/><Relationship Id="rId14" Type="http://schemas.openxmlformats.org/officeDocument/2006/relationships/image" Target="../media/image103.wmf"/><Relationship Id="rId15" Type="http://schemas.openxmlformats.org/officeDocument/2006/relationships/oleObject" Target="../embeddings/oleObject131.bin"/><Relationship Id="rId16" Type="http://schemas.openxmlformats.org/officeDocument/2006/relationships/image" Target="../media/image105.emf"/><Relationship Id="rId17" Type="http://schemas.openxmlformats.org/officeDocument/2006/relationships/oleObject" Target="../embeddings/oleObject132.bin"/><Relationship Id="rId18" Type="http://schemas.openxmlformats.org/officeDocument/2006/relationships/image" Target="../media/image104.wmf"/><Relationship Id="rId19" Type="http://schemas.openxmlformats.org/officeDocument/2006/relationships/oleObject" Target="../embeddings/oleObject133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26.bin"/><Relationship Id="rId5" Type="http://schemas.openxmlformats.org/officeDocument/2006/relationships/image" Target="../media/image117.emf"/><Relationship Id="rId6" Type="http://schemas.openxmlformats.org/officeDocument/2006/relationships/oleObject" Target="../embeddings/oleObject127.bin"/><Relationship Id="rId7" Type="http://schemas.openxmlformats.org/officeDocument/2006/relationships/image" Target="../media/image118.emf"/><Relationship Id="rId8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4" Type="http://schemas.openxmlformats.org/officeDocument/2006/relationships/image" Target="../media/image120.emf"/><Relationship Id="rId5" Type="http://schemas.openxmlformats.org/officeDocument/2006/relationships/oleObject" Target="../embeddings/oleObject135.bin"/><Relationship Id="rId6" Type="http://schemas.openxmlformats.org/officeDocument/2006/relationships/image" Target="../media/image121.emf"/><Relationship Id="rId7" Type="http://schemas.openxmlformats.org/officeDocument/2006/relationships/oleObject" Target="../embeddings/oleObject136.bin"/><Relationship Id="rId8" Type="http://schemas.openxmlformats.org/officeDocument/2006/relationships/image" Target="../media/image122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7.wmf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3.wmf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8.wmf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F9483E-D8FC-2D47-A312-CC455614088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600200"/>
            <a:ext cx="7162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TMDs, offering opportunities at small </a:t>
            </a:r>
            <a:r>
              <a:rPr lang="en-US" sz="2000" b="1" dirty="0" err="1" smtClean="0">
                <a:solidFill>
                  <a:srgbClr val="FF0000"/>
                </a:solidFill>
              </a:rPr>
              <a:t>k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 and small x! </a:t>
            </a:r>
            <a:endParaRPr lang="en-US" sz="2000" b="1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400800" y="4038600"/>
            <a:ext cx="2119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cs typeface="+mn-cs"/>
              </a:rPr>
              <a:t>mulders@few.vu.nl</a:t>
            </a:r>
            <a:endParaRPr lang="en-US" dirty="0">
              <a:cs typeface="+mn-c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3429000"/>
            <a:ext cx="4648200" cy="457200"/>
          </a:xfrm>
          <a:solidFill>
            <a:srgbClr val="FFFFFF"/>
          </a:solidFill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nl-NL" smtClean="0">
                <a:cs typeface="+mn-cs"/>
              </a:rPr>
              <a:t>Piet Mulders</a:t>
            </a:r>
          </a:p>
        </p:txBody>
      </p:sp>
      <p:pic>
        <p:nvPicPr>
          <p:cNvPr id="153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91200"/>
            <a:ext cx="2072644" cy="91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" descr="VUlogo_EN_Wit_HR_RGB_tcm9-2013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16" y="5715000"/>
            <a:ext cx="297988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O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257800"/>
            <a:ext cx="1460500" cy="1460500"/>
          </a:xfrm>
          <a:prstGeom prst="rect">
            <a:avLst/>
          </a:prstGeom>
        </p:spPr>
      </p:pic>
      <p:pic>
        <p:nvPicPr>
          <p:cNvPr id="3" name="Picture 2" descr="LOGO-ER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86400"/>
            <a:ext cx="1526773" cy="1460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Annual Meeting of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smtClean="0">
                <a:latin typeface="+mn-lt"/>
              </a:rPr>
              <a:t>GDR PH-QCD (December 15-17, 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8821" y="381000"/>
            <a:ext cx="42751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Ecole</a:t>
            </a:r>
            <a:r>
              <a:rPr lang="en-US" dirty="0" smtClean="0"/>
              <a:t> </a:t>
            </a:r>
            <a:r>
              <a:rPr lang="en-US" dirty="0" err="1" smtClean="0"/>
              <a:t>Polytechnique</a:t>
            </a:r>
            <a:r>
              <a:rPr lang="en-US" dirty="0" smtClean="0"/>
              <a:t>, 16 December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3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Operator structure in TMD case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754563"/>
          </a:xfrm>
        </p:spPr>
        <p:txBody>
          <a:bodyPr/>
          <a:lstStyle/>
          <a:p>
            <a:pPr>
              <a:spcAft>
                <a:spcPts val="200"/>
              </a:spcAft>
              <a:defRPr/>
            </a:pPr>
            <a:r>
              <a:rPr lang="en-US" sz="1800" dirty="0" smtClean="0"/>
              <a:t>Operator product expansion takes you from local to nonlocal operator combinations.</a:t>
            </a:r>
          </a:p>
          <a:p>
            <a:pPr>
              <a:spcAft>
                <a:spcPts val="200"/>
              </a:spcAft>
              <a:defRPr/>
            </a:pPr>
            <a:r>
              <a:rPr lang="en-US" sz="1800" dirty="0" smtClean="0"/>
              <a:t>For TMD functions one can investigate this through transverse moments</a:t>
            </a:r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/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 marL="0" indent="0">
              <a:spcAft>
                <a:spcPts val="200"/>
              </a:spcAft>
              <a:buNone/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r>
              <a:rPr lang="en-US" sz="1800" dirty="0" smtClean="0"/>
              <a:t>Upon integration, these involve collinear twist-3 multi-</a:t>
            </a:r>
            <a:r>
              <a:rPr lang="en-US" sz="1800" dirty="0" err="1" smtClean="0"/>
              <a:t>parton</a:t>
            </a:r>
            <a:r>
              <a:rPr lang="en-US" sz="1800" dirty="0" smtClean="0"/>
              <a:t> </a:t>
            </a:r>
            <a:r>
              <a:rPr lang="en-US" sz="1800" dirty="0" err="1" smtClean="0"/>
              <a:t>correlators</a:t>
            </a:r>
            <a:r>
              <a:rPr lang="en-US" sz="1800" dirty="0" smtClean="0"/>
              <a:t>, they remain highly non-local and are U-dependent</a:t>
            </a:r>
          </a:p>
          <a:p>
            <a:pPr marL="0" indent="0">
              <a:spcAft>
                <a:spcPts val="200"/>
              </a:spcAft>
              <a:buNone/>
              <a:defRPr/>
            </a:pPr>
            <a:endParaRPr lang="en-US" sz="1800" dirty="0"/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r>
              <a:rPr lang="en-US" sz="1800" dirty="0" smtClean="0"/>
              <a:t> </a:t>
            </a:r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E345B-15C9-5647-84F9-F61CD62473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542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518371"/>
              </p:ext>
            </p:extLst>
          </p:nvPr>
        </p:nvGraphicFramePr>
        <p:xfrm>
          <a:off x="609600" y="3200400"/>
          <a:ext cx="7315200" cy="7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9" name="Equation" r:id="rId4" imgW="4432300" imgH="469900" progId="Equation.3">
                  <p:embed/>
                </p:oleObj>
              </mc:Choice>
              <mc:Fallback>
                <p:oleObj name="Equation" r:id="rId4" imgW="4432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00400"/>
                        <a:ext cx="7315200" cy="7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830444"/>
              </p:ext>
            </p:extLst>
          </p:nvPr>
        </p:nvGraphicFramePr>
        <p:xfrm>
          <a:off x="609600" y="2514600"/>
          <a:ext cx="6248400" cy="81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30" name="Equation" r:id="rId6" imgW="3594100" imgH="469900" progId="Equation.3">
                  <p:embed/>
                </p:oleObj>
              </mc:Choice>
              <mc:Fallback>
                <p:oleObj name="Equation" r:id="rId6" imgW="3594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14600"/>
                        <a:ext cx="6248400" cy="814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19957"/>
              </p:ext>
            </p:extLst>
          </p:nvPr>
        </p:nvGraphicFramePr>
        <p:xfrm>
          <a:off x="609600" y="3886200"/>
          <a:ext cx="8001000" cy="76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31" name="Equation" r:id="rId8" imgW="4902200" imgH="469900" progId="Equation.3">
                  <p:embed/>
                </p:oleObj>
              </mc:Choice>
              <mc:Fallback>
                <p:oleObj name="Equation" r:id="rId8" imgW="4902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86200"/>
                        <a:ext cx="8001000" cy="7674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6550223"/>
            <a:ext cx="8229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MGA Buffing, A Mukherjee, PJM, </a:t>
            </a:r>
            <a:r>
              <a:rPr lang="en-US" sz="1400" dirty="0" smtClean="0">
                <a:latin typeface="+mn-lt"/>
              </a:rPr>
              <a:t>PRD 86 (2012) 074030 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Arxiv</a:t>
            </a:r>
            <a:r>
              <a:rPr lang="en-US" sz="1400" dirty="0">
                <a:latin typeface="+mn-lt"/>
              </a:rPr>
              <a:t>: 1207.3221 [</a:t>
            </a:r>
            <a:r>
              <a:rPr lang="en-US" sz="1400" dirty="0" err="1">
                <a:latin typeface="+mn-lt"/>
              </a:rPr>
              <a:t>hep-ph</a:t>
            </a:r>
            <a:r>
              <a:rPr lang="en-US" sz="1400" dirty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5894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Operator structure in TMD case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754563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200"/>
              </a:spcAft>
              <a:defRPr/>
            </a:pPr>
            <a:r>
              <a:rPr lang="en-US" sz="1800" dirty="0" smtClean="0"/>
              <a:t>For first transverse moment one needs (both) twist-3 quark-gluon </a:t>
            </a:r>
            <a:r>
              <a:rPr lang="en-US" sz="1800" dirty="0" err="1" smtClean="0"/>
              <a:t>correlators</a:t>
            </a:r>
            <a:endParaRPr lang="en-US" sz="1800" dirty="0" smtClean="0"/>
          </a:p>
          <a:p>
            <a:pPr>
              <a:spcBef>
                <a:spcPts val="500"/>
              </a:spcBef>
              <a:spcAft>
                <a:spcPts val="200"/>
              </a:spcAft>
              <a:defRPr/>
            </a:pPr>
            <a:endParaRPr lang="en-US" sz="1800" dirty="0"/>
          </a:p>
          <a:p>
            <a:pPr marL="0" indent="0">
              <a:spcBef>
                <a:spcPts val="500"/>
              </a:spcBef>
              <a:spcAft>
                <a:spcPts val="200"/>
              </a:spcAft>
              <a:buFontTx/>
              <a:buNone/>
              <a:defRPr/>
            </a:pPr>
            <a:endParaRPr lang="en-US" sz="1800" dirty="0"/>
          </a:p>
          <a:p>
            <a:pPr>
              <a:spcBef>
                <a:spcPts val="500"/>
              </a:spcBef>
              <a:spcAft>
                <a:spcPts val="200"/>
              </a:spcAft>
              <a:defRPr/>
            </a:pPr>
            <a:endParaRPr lang="en-US" sz="1800" dirty="0" smtClean="0"/>
          </a:p>
          <a:p>
            <a:pPr marL="0" indent="0">
              <a:spcBef>
                <a:spcPts val="500"/>
              </a:spcBef>
              <a:spcAft>
                <a:spcPts val="200"/>
              </a:spcAft>
              <a:buNone/>
              <a:defRPr/>
            </a:pPr>
            <a:endParaRPr lang="en-US" sz="1800" dirty="0" smtClean="0"/>
          </a:p>
          <a:p>
            <a:pPr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800" dirty="0" smtClean="0"/>
              <a:t>In principle multi-</a:t>
            </a:r>
            <a:r>
              <a:rPr lang="en-US" sz="1800" dirty="0" err="1" smtClean="0"/>
              <a:t>parton</a:t>
            </a:r>
            <a:r>
              <a:rPr lang="en-US" sz="1800" dirty="0" smtClean="0"/>
              <a:t>, but we need ‘local’</a:t>
            </a:r>
          </a:p>
          <a:p>
            <a:pPr marL="0" indent="0">
              <a:spcBef>
                <a:spcPts val="500"/>
              </a:spcBef>
              <a:spcAft>
                <a:spcPts val="200"/>
              </a:spcAft>
              <a:buFontTx/>
              <a:buNone/>
              <a:defRPr/>
            </a:pP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E345B-15C9-5647-84F9-F61CD624731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5427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817631"/>
              </p:ext>
            </p:extLst>
          </p:nvPr>
        </p:nvGraphicFramePr>
        <p:xfrm>
          <a:off x="609601" y="1676401"/>
          <a:ext cx="763010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95" name="Equation" r:id="rId4" imgW="4457700" imgH="444500" progId="Equation.3">
                  <p:embed/>
                </p:oleObj>
              </mc:Choice>
              <mc:Fallback>
                <p:oleObj name="Equation" r:id="rId4" imgW="4457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1" y="1676401"/>
                        <a:ext cx="763010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279" name="Group 1"/>
          <p:cNvGrpSpPr>
            <a:grpSpLocks/>
          </p:cNvGrpSpPr>
          <p:nvPr/>
        </p:nvGrpSpPr>
        <p:grpSpPr bwMode="auto">
          <a:xfrm>
            <a:off x="5410200" y="3429000"/>
            <a:ext cx="3352800" cy="1295400"/>
            <a:chOff x="35159" y="5020236"/>
            <a:chExt cx="3448050" cy="1371600"/>
          </a:xfrm>
        </p:grpSpPr>
        <p:pic>
          <p:nvPicPr>
            <p:cNvPr id="54284" name="Picture 3" descr="Phi_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9" y="5020236"/>
              <a:ext cx="344805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 bwMode="auto">
            <a:xfrm>
              <a:off x="1210631" y="5746377"/>
              <a:ext cx="1175473" cy="35846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Symbol"/>
                </a:rPr>
                <a:t>F</a:t>
              </a:r>
              <a:r>
                <a:rPr lang="en-US" sz="1600" baseline="-25000" dirty="0">
                  <a:latin typeface="+mn-lt"/>
                </a:rPr>
                <a:t>F</a:t>
              </a:r>
              <a:r>
                <a:rPr lang="en-US" sz="1600" dirty="0">
                  <a:latin typeface="+mn-lt"/>
                </a:rPr>
                <a:t>(p-p</a:t>
              </a:r>
              <a:r>
                <a:rPr lang="en-US" sz="1600" baseline="-25000" dirty="0">
                  <a:latin typeface="+mn-lt"/>
                </a:rPr>
                <a:t>1</a:t>
              </a:r>
              <a:r>
                <a:rPr lang="en-US" sz="1600" dirty="0">
                  <a:latin typeface="+mn-lt"/>
                </a:rPr>
                <a:t>,p)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57600" y="5105400"/>
            <a:ext cx="37590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-even (gauge-invariant derivative) 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126634"/>
              </p:ext>
            </p:extLst>
          </p:nvPr>
        </p:nvGraphicFramePr>
        <p:xfrm>
          <a:off x="609600" y="3657600"/>
          <a:ext cx="37179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96" name="Equation" r:id="rId7" imgW="1905000" imgH="279400" progId="Equation.3">
                  <p:embed/>
                </p:oleObj>
              </mc:Choice>
              <mc:Fallback>
                <p:oleObj name="Equation" r:id="rId7" imgW="1905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657600"/>
                        <a:ext cx="37179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57600" y="5715000"/>
            <a:ext cx="36126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-odd (soft-gluon or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gluonic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pole) 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62141"/>
              </p:ext>
            </p:extLst>
          </p:nvPr>
        </p:nvGraphicFramePr>
        <p:xfrm>
          <a:off x="609600" y="2438400"/>
          <a:ext cx="7848600" cy="77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97" name="Equation" r:id="rId9" imgW="4483100" imgH="444500" progId="Equation.3">
                  <p:embed/>
                </p:oleObj>
              </mc:Choice>
              <mc:Fallback>
                <p:oleObj name="Equation" r:id="rId9" imgW="4483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438400"/>
                        <a:ext cx="7848600" cy="779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937653"/>
              </p:ext>
            </p:extLst>
          </p:nvPr>
        </p:nvGraphicFramePr>
        <p:xfrm>
          <a:off x="609600" y="5105400"/>
          <a:ext cx="2876699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98" name="Equation" r:id="rId11" imgW="1473200" imgH="266700" progId="Equation.3">
                  <p:embed/>
                </p:oleObj>
              </mc:Choice>
              <mc:Fallback>
                <p:oleObj name="Equation" r:id="rId11" imgW="1473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05400"/>
                        <a:ext cx="2876699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20581"/>
              </p:ext>
            </p:extLst>
          </p:nvPr>
        </p:nvGraphicFramePr>
        <p:xfrm>
          <a:off x="609600" y="4114800"/>
          <a:ext cx="43878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99" name="Equation" r:id="rId13" imgW="2247900" imgH="457200" progId="Equation.3">
                  <p:embed/>
                </p:oleObj>
              </mc:Choice>
              <mc:Fallback>
                <p:oleObj name="Equation" r:id="rId13" imgW="2247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14800"/>
                        <a:ext cx="438785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ounded Rectangle 20"/>
          <p:cNvSpPr/>
          <p:nvPr/>
        </p:nvSpPr>
        <p:spPr bwMode="auto">
          <a:xfrm>
            <a:off x="609600" y="5105400"/>
            <a:ext cx="28956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200"/>
              </a:spcAft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 bwMode="auto">
          <a:xfrm>
            <a:off x="609600" y="5715000"/>
            <a:ext cx="28956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200"/>
              </a:spcAft>
              <a:defRPr/>
            </a:pPr>
            <a:endParaRPr lang="en-US"/>
          </a:p>
        </p:txBody>
      </p:sp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639459"/>
              </p:ext>
            </p:extLst>
          </p:nvPr>
        </p:nvGraphicFramePr>
        <p:xfrm>
          <a:off x="685800" y="5715000"/>
          <a:ext cx="27527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00" name="Equation" r:id="rId15" imgW="1409700" imgH="266700" progId="Equation.3">
                  <p:embed/>
                </p:oleObj>
              </mc:Choice>
              <mc:Fallback>
                <p:oleObj name="Equation" r:id="rId15" imgW="14097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715000"/>
                        <a:ext cx="275272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0" y="6559504"/>
            <a:ext cx="91440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/>
              <a:t>Efremov</a:t>
            </a:r>
            <a:r>
              <a:rPr lang="en-US" sz="1400" dirty="0" smtClean="0"/>
              <a:t>, </a:t>
            </a:r>
            <a:r>
              <a:rPr lang="en-US" sz="1400" dirty="0" err="1" smtClean="0"/>
              <a:t>Teryaev</a:t>
            </a:r>
            <a:r>
              <a:rPr lang="en-US" sz="1400" dirty="0" smtClean="0"/>
              <a:t>; </a:t>
            </a:r>
            <a:r>
              <a:rPr lang="en-US" sz="1400" dirty="0" err="1" smtClean="0"/>
              <a:t>Qiu</a:t>
            </a:r>
            <a:r>
              <a:rPr lang="en-US" sz="1400" dirty="0" smtClean="0"/>
              <a:t>, </a:t>
            </a:r>
            <a:r>
              <a:rPr lang="en-US" sz="1400" dirty="0" err="1" smtClean="0"/>
              <a:t>Sterman</a:t>
            </a:r>
            <a:r>
              <a:rPr lang="en-US" sz="1400" dirty="0" smtClean="0"/>
              <a:t>; Brodsky, Hwang, Schmidt; Boer, </a:t>
            </a:r>
            <a:r>
              <a:rPr lang="en-US" sz="1400" dirty="0" err="1" smtClean="0"/>
              <a:t>Teryaev</a:t>
            </a:r>
            <a:r>
              <a:rPr lang="en-US" sz="1400" dirty="0" smtClean="0"/>
              <a:t>, M; </a:t>
            </a:r>
            <a:r>
              <a:rPr lang="en-US" sz="1400" dirty="0" err="1" smtClean="0"/>
              <a:t>Bomhof</a:t>
            </a:r>
            <a:r>
              <a:rPr lang="en-US" sz="1400" dirty="0" smtClean="0"/>
              <a:t>, </a:t>
            </a:r>
            <a:r>
              <a:rPr lang="en-US" sz="1400" dirty="0" err="1" smtClean="0"/>
              <a:t>Pijlman</a:t>
            </a:r>
            <a:r>
              <a:rPr lang="en-US" sz="1400" dirty="0" smtClean="0"/>
              <a:t>, 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252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16" grpId="0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 bwMode="auto">
          <a:xfrm>
            <a:off x="2286000" y="4267200"/>
            <a:ext cx="1808162" cy="400050"/>
          </a:xfrm>
          <a:prstGeom prst="rect">
            <a:avLst/>
          </a:prstGeom>
          <a:solidFill>
            <a:srgbClr val="FFFAB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</a:t>
            </a:r>
            <a:r>
              <a:rPr lang="en-US" sz="2000" baseline="-25000" dirty="0" err="1">
                <a:latin typeface="+mn-lt"/>
              </a:rPr>
              <a:t>c</a:t>
            </a:r>
            <a:r>
              <a:rPr lang="en-US" sz="2000" dirty="0">
                <a:latin typeface="+mn-lt"/>
              </a:rPr>
              <a:t>(GG </a:t>
            </a:r>
            <a:r>
              <a:rPr lang="en-US" sz="2000" dirty="0" err="1">
                <a:latin typeface="Symbol" charset="2"/>
                <a:cs typeface="Symbol" charset="2"/>
              </a:rPr>
              <a:t>yy</a:t>
            </a:r>
            <a:r>
              <a:rPr lang="en-US" sz="2000" dirty="0">
                <a:latin typeface="Symbol" charset="2"/>
                <a:cs typeface="Symbol" charset="2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4572000" y="4267200"/>
            <a:ext cx="2209800" cy="400050"/>
          </a:xfrm>
          <a:prstGeom prst="rect">
            <a:avLst/>
          </a:prstGeom>
          <a:solidFill>
            <a:srgbClr val="FFFAB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</a:t>
            </a:r>
            <a:r>
              <a:rPr lang="en-US" sz="2000" baseline="-25000" dirty="0" err="1">
                <a:latin typeface="+mn-lt"/>
              </a:rPr>
              <a:t>c</a:t>
            </a:r>
            <a:r>
              <a:rPr lang="en-US" sz="2000" dirty="0">
                <a:latin typeface="+mn-lt"/>
              </a:rPr>
              <a:t>(GG)</a:t>
            </a:r>
            <a:r>
              <a:rPr lang="en-US" sz="2000" dirty="0"/>
              <a:t> </a:t>
            </a:r>
            <a:r>
              <a:rPr lang="en-US" sz="2000" dirty="0" err="1">
                <a:latin typeface="+mn-lt"/>
              </a:rPr>
              <a:t>Tr</a:t>
            </a:r>
            <a:r>
              <a:rPr lang="en-US" sz="2000" baseline="-25000" dirty="0" err="1">
                <a:latin typeface="+mn-lt"/>
              </a:rPr>
              <a:t>c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Symbol" charset="2"/>
                <a:cs typeface="Symbol" charset="2"/>
              </a:rPr>
              <a:t>yy</a:t>
            </a:r>
            <a:r>
              <a:rPr lang="en-US" sz="2000" dirty="0">
                <a:latin typeface="Symbol" charset="2"/>
                <a:cs typeface="Symbol" charset="2"/>
              </a:rPr>
              <a:t>)</a:t>
            </a:r>
            <a:endParaRPr lang="en-US" sz="2000" dirty="0">
              <a:latin typeface="+mn-lt"/>
            </a:endParaRPr>
          </a:p>
        </p:txBody>
      </p:sp>
      <p:pic>
        <p:nvPicPr>
          <p:cNvPr id="3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495800"/>
            <a:ext cx="6948734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Operator structure in TMD case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754563"/>
          </a:xfrm>
        </p:spPr>
        <p:txBody>
          <a:bodyPr/>
          <a:lstStyle/>
          <a:p>
            <a:pPr>
              <a:spcAft>
                <a:spcPts val="200"/>
              </a:spcAft>
              <a:defRPr/>
            </a:pPr>
            <a:r>
              <a:rPr lang="en-US" sz="1800" dirty="0" smtClean="0"/>
              <a:t>Transverse moments can be expressed in these particular collinear multi-</a:t>
            </a:r>
            <a:r>
              <a:rPr lang="en-US" sz="1800" dirty="0" err="1" smtClean="0"/>
              <a:t>parton</a:t>
            </a:r>
            <a:r>
              <a:rPr lang="en-US" sz="1800" dirty="0" smtClean="0"/>
              <a:t> twist-3 (and higher) </a:t>
            </a:r>
            <a:r>
              <a:rPr lang="en-US" sz="1800" dirty="0" err="1" smtClean="0"/>
              <a:t>correlators</a:t>
            </a:r>
            <a:r>
              <a:rPr lang="en-US" sz="1800" dirty="0" smtClean="0"/>
              <a:t> (which are </a:t>
            </a:r>
            <a:r>
              <a:rPr lang="en-US" sz="1800" dirty="0" smtClean="0">
                <a:solidFill>
                  <a:srgbClr val="FF0000"/>
                </a:solidFill>
              </a:rPr>
              <a:t>not</a:t>
            </a:r>
            <a:r>
              <a:rPr lang="en-US" sz="1800" dirty="0" smtClean="0"/>
              <a:t> suppressed!)</a:t>
            </a:r>
            <a:endParaRPr lang="en-US" sz="1800" dirty="0"/>
          </a:p>
          <a:p>
            <a:pPr marL="0" indent="0">
              <a:spcAft>
                <a:spcPts val="200"/>
              </a:spcAft>
              <a:buNone/>
              <a:defRPr/>
            </a:pPr>
            <a:r>
              <a:rPr lang="en-US" sz="1800" dirty="0" smtClean="0"/>
              <a:t> </a:t>
            </a:r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/>
          </a:p>
          <a:p>
            <a:pPr>
              <a:spcAft>
                <a:spcPts val="200"/>
              </a:spcAft>
              <a:defRPr/>
            </a:pPr>
            <a:r>
              <a:rPr lang="en-US" sz="1800" dirty="0" smtClean="0"/>
              <a:t>C</a:t>
            </a:r>
            <a:r>
              <a:rPr lang="en-US" sz="1800" baseline="-25000" dirty="0" smtClean="0"/>
              <a:t>G</a:t>
            </a:r>
            <a:r>
              <a:rPr lang="en-US" sz="1800" baseline="30000" dirty="0" smtClean="0"/>
              <a:t>[U] </a:t>
            </a:r>
            <a:r>
              <a:rPr lang="en-US" sz="1800" dirty="0" smtClean="0"/>
              <a:t>calculable </a:t>
            </a:r>
          </a:p>
          <a:p>
            <a:pPr marL="0" indent="0">
              <a:spcAft>
                <a:spcPts val="200"/>
              </a:spcAft>
              <a:buNone/>
              <a:defRPr/>
            </a:pPr>
            <a:r>
              <a:rPr lang="en-US" sz="1800" dirty="0"/>
              <a:t> </a:t>
            </a:r>
            <a:r>
              <a:rPr lang="en-US" sz="1800" dirty="0" smtClean="0"/>
              <a:t>    </a:t>
            </a:r>
            <a:r>
              <a:rPr lang="en-US" sz="1800" dirty="0" err="1" smtClean="0"/>
              <a:t>gluonic</a:t>
            </a:r>
            <a:r>
              <a:rPr lang="en-US" sz="1800" dirty="0" smtClean="0"/>
              <a:t> pole </a:t>
            </a:r>
          </a:p>
          <a:p>
            <a:pPr marL="0" indent="0">
              <a:spcAft>
                <a:spcPts val="200"/>
              </a:spcAft>
              <a:buNone/>
              <a:defRPr/>
            </a:pPr>
            <a:r>
              <a:rPr lang="en-US" sz="1800" dirty="0"/>
              <a:t> </a:t>
            </a:r>
            <a:r>
              <a:rPr lang="en-US" sz="1800" dirty="0" smtClean="0"/>
              <a:t>    factors</a:t>
            </a:r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 smtClean="0"/>
          </a:p>
          <a:p>
            <a:pPr>
              <a:spcAft>
                <a:spcPts val="200"/>
              </a:spcAft>
              <a:defRPr/>
            </a:pPr>
            <a:endParaRPr lang="en-US" sz="1800" dirty="0" smtClean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 smtClean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 smtClean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/>
          </a:p>
          <a:p>
            <a:pPr marL="0" indent="0">
              <a:spcAft>
                <a:spcPts val="200"/>
              </a:spcAft>
              <a:buFontTx/>
              <a:buNone/>
              <a:defRPr/>
            </a:pP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EE8E-653D-D140-A4BD-91C72CE2B29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5837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199908"/>
              </p:ext>
            </p:extLst>
          </p:nvPr>
        </p:nvGraphicFramePr>
        <p:xfrm>
          <a:off x="990600" y="2057401"/>
          <a:ext cx="6578600" cy="53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75" name="Equation" r:id="rId5" imgW="3441700" imgH="279400" progId="Equation.3">
                  <p:embed/>
                </p:oleObj>
              </mc:Choice>
              <mc:Fallback>
                <p:oleObj name="Equation" r:id="rId5" imgW="3441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057401"/>
                        <a:ext cx="6578600" cy="531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22022"/>
              </p:ext>
            </p:extLst>
          </p:nvPr>
        </p:nvGraphicFramePr>
        <p:xfrm>
          <a:off x="990600" y="3581400"/>
          <a:ext cx="6884988" cy="60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76" name="Equation" r:id="rId7" imgW="3606800" imgH="317500" progId="Equation.3">
                  <p:embed/>
                </p:oleObj>
              </mc:Choice>
              <mc:Fallback>
                <p:oleObj name="Equation" r:id="rId7" imgW="36068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581400"/>
                        <a:ext cx="6884988" cy="6094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ounded Rectangle 23"/>
          <p:cNvSpPr/>
          <p:nvPr/>
        </p:nvSpPr>
        <p:spPr bwMode="auto">
          <a:xfrm>
            <a:off x="685800" y="3581400"/>
            <a:ext cx="76962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200"/>
              </a:spcAft>
              <a:defRPr/>
            </a:pPr>
            <a:endParaRPr lang="en-US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429000" y="4343400"/>
            <a:ext cx="15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H="1">
            <a:off x="6248400" y="4343400"/>
            <a:ext cx="15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ular Callout 28"/>
          <p:cNvSpPr/>
          <p:nvPr/>
        </p:nvSpPr>
        <p:spPr>
          <a:xfrm>
            <a:off x="2057400" y="2971800"/>
            <a:ext cx="1143000" cy="381000"/>
          </a:xfrm>
          <a:prstGeom prst="wedgeRectCallout">
            <a:avLst>
              <a:gd name="adj1" fmla="val 3864"/>
              <a:gd name="adj2" fmla="val 1337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T-even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ular Callout 29"/>
          <p:cNvSpPr/>
          <p:nvPr/>
        </p:nvSpPr>
        <p:spPr>
          <a:xfrm>
            <a:off x="3657600" y="2971800"/>
            <a:ext cx="1143000" cy="381000"/>
          </a:xfrm>
          <a:prstGeom prst="wedgeRectCallout">
            <a:avLst>
              <a:gd name="adj1" fmla="val 3864"/>
              <a:gd name="adj2" fmla="val 1337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T-even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6172200" y="2971800"/>
            <a:ext cx="1143000" cy="381000"/>
          </a:xfrm>
          <a:prstGeom prst="wedgeRectCallout">
            <a:avLst>
              <a:gd name="adj1" fmla="val 23138"/>
              <a:gd name="adj2" fmla="val 1371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T-odd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3886200" y="4038600"/>
            <a:ext cx="381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>
            <a:off x="4343400" y="4038600"/>
            <a:ext cx="3048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 bwMode="auto">
          <a:xfrm>
            <a:off x="685800" y="2057400"/>
            <a:ext cx="76962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200"/>
              </a:spcAft>
              <a:defRPr/>
            </a:pPr>
            <a:endParaRPr lang="en-US"/>
          </a:p>
        </p:txBody>
      </p:sp>
      <p:sp>
        <p:nvSpPr>
          <p:cNvPr id="36" name="Rectangular Callout 35"/>
          <p:cNvSpPr/>
          <p:nvPr/>
        </p:nvSpPr>
        <p:spPr>
          <a:xfrm>
            <a:off x="4953000" y="2743200"/>
            <a:ext cx="1143000" cy="381000"/>
          </a:xfrm>
          <a:prstGeom prst="wedgeRectCallout">
            <a:avLst>
              <a:gd name="adj1" fmla="val -17676"/>
              <a:gd name="adj2" fmla="val -1247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T-even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7391400" y="2743200"/>
            <a:ext cx="1143000" cy="381000"/>
          </a:xfrm>
          <a:prstGeom prst="wedgeRectCallout">
            <a:avLst>
              <a:gd name="adj1" fmla="val -84568"/>
              <a:gd name="adj2" fmla="val -1212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T-odd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1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Distribution versus fragmentation functions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Operators:</a:t>
            </a:r>
            <a:endParaRPr lang="en-US" sz="18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Operators: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BC04D-D17F-EC41-805C-8A180B2AA85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2469" name="Picture 13" descr="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27432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4" descr="Del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2098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1" name="Object 11"/>
          <p:cNvGraphicFramePr>
            <a:graphicFrameLocks noChangeAspect="1"/>
          </p:cNvGraphicFramePr>
          <p:nvPr/>
        </p:nvGraphicFramePr>
        <p:xfrm>
          <a:off x="242888" y="3276600"/>
          <a:ext cx="4087812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37" name="Equation" r:id="rId5" imgW="2235200" imgH="292100" progId="Equation.3">
                  <p:embed/>
                </p:oleObj>
              </mc:Choice>
              <mc:Fallback>
                <p:oleObj name="Equation" r:id="rId5" imgW="2235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3276600"/>
                        <a:ext cx="4087812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11"/>
          <p:cNvGraphicFramePr>
            <a:graphicFrameLocks noChangeAspect="1"/>
          </p:cNvGraphicFramePr>
          <p:nvPr/>
        </p:nvGraphicFramePr>
        <p:xfrm>
          <a:off x="4800600" y="3276600"/>
          <a:ext cx="4179888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38" name="Equation" r:id="rId7" imgW="2286000" imgH="571500" progId="Equation.3">
                  <p:embed/>
                </p:oleObj>
              </mc:Choice>
              <mc:Fallback>
                <p:oleObj name="Equation" r:id="rId7" imgW="22860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276600"/>
                        <a:ext cx="4179888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62759"/>
              </p:ext>
            </p:extLst>
          </p:nvPr>
        </p:nvGraphicFramePr>
        <p:xfrm>
          <a:off x="5387975" y="4343400"/>
          <a:ext cx="31242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39" name="Equation" r:id="rId9" imgW="1600200" imgH="266700" progId="Equation.3">
                  <p:embed/>
                </p:oleObj>
              </mc:Choice>
              <mc:Fallback>
                <p:oleObj name="Equation" r:id="rId9" imgW="1600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975" y="4343400"/>
                        <a:ext cx="31242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/>
        </p:nvGraphicFramePr>
        <p:xfrm>
          <a:off x="4953000" y="4953000"/>
          <a:ext cx="21224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40" name="Equation" r:id="rId11" imgW="1054100" imgH="266700" progId="Equation.3">
                  <p:embed/>
                </p:oleObj>
              </mc:Choice>
              <mc:Fallback>
                <p:oleObj name="Equation" r:id="rId11" imgW="10541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953000"/>
                        <a:ext cx="21224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724114"/>
              </p:ext>
            </p:extLst>
          </p:nvPr>
        </p:nvGraphicFramePr>
        <p:xfrm>
          <a:off x="1501775" y="5562600"/>
          <a:ext cx="31003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41" name="Equation" r:id="rId13" imgW="1587500" imgH="266700" progId="Equation.3">
                  <p:embed/>
                </p:oleObj>
              </mc:Choice>
              <mc:Fallback>
                <p:oleObj name="Equation" r:id="rId13" imgW="1587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5562600"/>
                        <a:ext cx="3100388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198714"/>
              </p:ext>
            </p:extLst>
          </p:nvPr>
        </p:nvGraphicFramePr>
        <p:xfrm>
          <a:off x="385763" y="4191000"/>
          <a:ext cx="34131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42" name="Equation" r:id="rId15" imgW="1866900" imgH="266700" progId="Equation.3">
                  <p:embed/>
                </p:oleObj>
              </mc:Choice>
              <mc:Fallback>
                <p:oleObj name="Equation" r:id="rId15" imgW="18669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4191000"/>
                        <a:ext cx="341312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 flipV="1">
            <a:off x="1138238" y="4648200"/>
            <a:ext cx="457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2971800" y="4648200"/>
            <a:ext cx="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>
            <a:off x="762000" y="5029200"/>
            <a:ext cx="8720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T-even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1981200" y="5029200"/>
            <a:ext cx="22382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T-odd (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gluonic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pole)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477000" y="5410200"/>
            <a:ext cx="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10200" y="5715000"/>
            <a:ext cx="3505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T-even operator combination, but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still T-odd functions!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620000" y="3352800"/>
            <a:ext cx="15240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2971800"/>
            <a:ext cx="10881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out state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257800" y="4343400"/>
            <a:ext cx="33528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7463" y="6553200"/>
            <a:ext cx="767873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Collins, Metz; </a:t>
            </a:r>
            <a:r>
              <a:rPr lang="en-US" sz="1400" dirty="0" err="1"/>
              <a:t>Meissner</a:t>
            </a:r>
            <a:r>
              <a:rPr lang="en-US" sz="1400" dirty="0"/>
              <a:t>, Metz; </a:t>
            </a:r>
            <a:r>
              <a:rPr lang="en-US" sz="1400" dirty="0" err="1"/>
              <a:t>Gamberg</a:t>
            </a:r>
            <a:r>
              <a:rPr lang="en-US" sz="1400" dirty="0"/>
              <a:t>, M, Mukherjee, PR D 83 (2011) 071503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47800" y="5562600"/>
            <a:ext cx="32004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smtClean="0"/>
              <a:t>Collecting the right moments gives expansion into full TMD PDFs of </a:t>
            </a:r>
            <a:r>
              <a:rPr lang="en-US" sz="1800" dirty="0" smtClean="0">
                <a:solidFill>
                  <a:srgbClr val="FF0000"/>
                </a:solidFill>
              </a:rPr>
              <a:t>definite rank </a:t>
            </a:r>
          </a:p>
          <a:p>
            <a:pPr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While for TMD PFFs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51AF8B-0D47-3F4D-80EC-7D9C236858F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6656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728597"/>
              </p:ext>
            </p:extLst>
          </p:nvPr>
        </p:nvGraphicFramePr>
        <p:xfrm>
          <a:off x="573088" y="1752600"/>
          <a:ext cx="7539037" cy="19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71" name="Equation" r:id="rId3" imgW="4076700" imgH="1041400" progId="Equation.3">
                  <p:embed/>
                </p:oleObj>
              </mc:Choice>
              <mc:Fallback>
                <p:oleObj name="Equation" r:id="rId3" imgW="4076700" imgH="1041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8" y="1752600"/>
                        <a:ext cx="7539037" cy="192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467600" cy="1066800"/>
          </a:xfrm>
        </p:spPr>
        <p:txBody>
          <a:bodyPr/>
          <a:lstStyle/>
          <a:p>
            <a:r>
              <a:rPr lang="en-US" dirty="0"/>
              <a:t>Classifying Quark </a:t>
            </a:r>
            <a:r>
              <a:rPr lang="en-US" dirty="0" smtClean="0"/>
              <a:t>TMDs</a:t>
            </a:r>
            <a:endParaRPr lang="en-US" dirty="0"/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290391"/>
              </p:ext>
            </p:extLst>
          </p:nvPr>
        </p:nvGraphicFramePr>
        <p:xfrm>
          <a:off x="990600" y="4114799"/>
          <a:ext cx="7315200" cy="561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72" name="Equation" r:id="rId5" imgW="3632200" imgH="279400" progId="Equation.3">
                  <p:embed/>
                </p:oleObj>
              </mc:Choice>
              <mc:Fallback>
                <p:oleObj name="Equation" r:id="rId5" imgW="3632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14799"/>
                        <a:ext cx="7315200" cy="561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475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81600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 marL="0" indent="0">
              <a:spcBef>
                <a:spcPts val="500"/>
              </a:spcBef>
              <a:buFontTx/>
              <a:buNone/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r>
              <a:rPr lang="en-US" sz="1800" dirty="0" smtClean="0"/>
              <a:t>Only a finite number needed</a:t>
            </a:r>
            <a:r>
              <a:rPr lang="en-US" sz="1800" dirty="0"/>
              <a:t>: </a:t>
            </a:r>
            <a:r>
              <a:rPr lang="en-US" sz="1800" dirty="0" smtClean="0"/>
              <a:t>rank </a:t>
            </a:r>
            <a:r>
              <a:rPr lang="en-US" sz="1800" dirty="0"/>
              <a:t>up to 2(</a:t>
            </a:r>
            <a:r>
              <a:rPr lang="en-US" sz="1800" dirty="0" err="1"/>
              <a:t>S</a:t>
            </a:r>
            <a:r>
              <a:rPr lang="en-US" sz="1800" baseline="-25000" dirty="0" err="1"/>
              <a:t>hadron</a:t>
            </a:r>
            <a:r>
              <a:rPr lang="en-US" sz="1800" dirty="0" err="1"/>
              <a:t>+s</a:t>
            </a:r>
            <a:r>
              <a:rPr lang="en-US" sz="1800" baseline="-25000" dirty="0" err="1"/>
              <a:t>parton</a:t>
            </a:r>
            <a:r>
              <a:rPr lang="en-US" sz="1800" dirty="0" smtClean="0"/>
              <a:t>)</a:t>
            </a:r>
          </a:p>
          <a:p>
            <a:pPr>
              <a:spcBef>
                <a:spcPts val="500"/>
              </a:spcBef>
              <a:defRPr/>
            </a:pPr>
            <a:r>
              <a:rPr lang="en-US" sz="1800" dirty="0"/>
              <a:t>Rank m shows up as </a:t>
            </a:r>
            <a:r>
              <a:rPr lang="en-US" sz="1800" dirty="0" err="1"/>
              <a:t>cos</a:t>
            </a:r>
            <a:r>
              <a:rPr lang="en-US" sz="1800" dirty="0"/>
              <a:t>(m</a:t>
            </a:r>
            <a:r>
              <a:rPr lang="en-US" sz="1800" dirty="0">
                <a:latin typeface="Symbol" charset="2"/>
                <a:cs typeface="Symbol" charset="2"/>
              </a:rPr>
              <a:t>f</a:t>
            </a:r>
            <a:r>
              <a:rPr lang="en-US" sz="1800" dirty="0"/>
              <a:t>) and sin(m</a:t>
            </a:r>
            <a:r>
              <a:rPr lang="en-US" sz="1800" dirty="0">
                <a:latin typeface="Symbol" charset="2"/>
                <a:cs typeface="Symbol" charset="2"/>
              </a:rPr>
              <a:t>f</a:t>
            </a:r>
            <a:r>
              <a:rPr lang="en-US" sz="1800" dirty="0"/>
              <a:t>) azimuthal </a:t>
            </a:r>
            <a:r>
              <a:rPr lang="en-US" sz="1800" dirty="0" smtClean="0"/>
              <a:t>asymmetries</a:t>
            </a:r>
          </a:p>
          <a:p>
            <a:pPr>
              <a:spcBef>
                <a:spcPts val="500"/>
              </a:spcBef>
              <a:defRPr/>
            </a:pPr>
            <a:r>
              <a:rPr lang="en-US" sz="1800" dirty="0" smtClean="0"/>
              <a:t>No </a:t>
            </a:r>
            <a:r>
              <a:rPr lang="en-US" sz="1800" dirty="0" err="1" smtClean="0"/>
              <a:t>gluonic</a:t>
            </a:r>
            <a:r>
              <a:rPr lang="en-US" sz="1800" dirty="0" smtClean="0"/>
              <a:t> poles for PFFs </a:t>
            </a:r>
          </a:p>
          <a:p>
            <a:pPr marL="0" indent="0">
              <a:spcBef>
                <a:spcPts val="500"/>
              </a:spcBef>
              <a:buNone/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 marL="0" indent="0">
              <a:spcBef>
                <a:spcPts val="500"/>
              </a:spcBef>
              <a:buNone/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 marL="0" indent="0">
              <a:spcBef>
                <a:spcPts val="500"/>
              </a:spcBef>
              <a:buNone/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Quark TMDs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8322080"/>
              </p:ext>
            </p:extLst>
          </p:nvPr>
        </p:nvGraphicFramePr>
        <p:xfrm>
          <a:off x="228600" y="1371600"/>
          <a:ext cx="833628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PDF RANK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829874"/>
              </p:ext>
            </p:extLst>
          </p:nvPr>
        </p:nvGraphicFramePr>
        <p:xfrm>
          <a:off x="4953000" y="2133600"/>
          <a:ext cx="11969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2" name="Equation" r:id="rId3" imgW="660400" imgH="266700" progId="Equation.3">
                  <p:embed/>
                </p:oleObj>
              </mc:Choice>
              <mc:Fallback>
                <p:oleObj name="Equation" r:id="rId3" imgW="660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3600"/>
                        <a:ext cx="119697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97111"/>
              </p:ext>
            </p:extLst>
          </p:nvPr>
        </p:nvGraphicFramePr>
        <p:xfrm>
          <a:off x="3124200" y="2133600"/>
          <a:ext cx="1128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3" name="Equation" r:id="rId5" imgW="622300" imgH="266700" progId="Equation.3">
                  <p:embed/>
                </p:oleObj>
              </mc:Choice>
              <mc:Fallback>
                <p:oleObj name="Equation" r:id="rId5" imgW="622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1128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577110"/>
              </p:ext>
            </p:extLst>
          </p:nvPr>
        </p:nvGraphicFramePr>
        <p:xfrm>
          <a:off x="1524000" y="2133600"/>
          <a:ext cx="103663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4" name="Equation" r:id="rId7" imgW="571500" imgH="254000" progId="Equation.3">
                  <p:embed/>
                </p:oleObj>
              </mc:Choice>
              <mc:Fallback>
                <p:oleObj name="Equation" r:id="rId7" imgW="571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0"/>
                        <a:ext cx="103663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07503"/>
              </p:ext>
            </p:extLst>
          </p:nvPr>
        </p:nvGraphicFramePr>
        <p:xfrm>
          <a:off x="6858000" y="2133600"/>
          <a:ext cx="128905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5" name="Equation" r:id="rId9" imgW="711200" imgH="266700" progId="Equation.3">
                  <p:embed/>
                </p:oleObj>
              </mc:Choice>
              <mc:Fallback>
                <p:oleObj name="Equation" r:id="rId9" imgW="711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133600"/>
                        <a:ext cx="128905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145904"/>
              </p:ext>
            </p:extLst>
          </p:nvPr>
        </p:nvGraphicFramePr>
        <p:xfrm>
          <a:off x="4953000" y="2590800"/>
          <a:ext cx="149701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6" name="Equation" r:id="rId11" imgW="825500" imgH="279400" progId="Equation.3">
                  <p:embed/>
                </p:oleObj>
              </mc:Choice>
              <mc:Fallback>
                <p:oleObj name="Equation" r:id="rId11" imgW="825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590800"/>
                        <a:ext cx="1497013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258556"/>
              </p:ext>
            </p:extLst>
          </p:nvPr>
        </p:nvGraphicFramePr>
        <p:xfrm>
          <a:off x="3124200" y="2590800"/>
          <a:ext cx="1289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7" name="Equation" r:id="rId13" imgW="711200" imgH="279400" progId="Equation.3">
                  <p:embed/>
                </p:oleObj>
              </mc:Choice>
              <mc:Fallback>
                <p:oleObj name="Equation" r:id="rId13" imgW="711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590800"/>
                        <a:ext cx="12890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4460"/>
              </p:ext>
            </p:extLst>
          </p:nvPr>
        </p:nvGraphicFramePr>
        <p:xfrm>
          <a:off x="6858000" y="2590800"/>
          <a:ext cx="156686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8" name="Equation" r:id="rId15" imgW="863600" imgH="279400" progId="Equation.3">
                  <p:embed/>
                </p:oleObj>
              </mc:Choice>
              <mc:Fallback>
                <p:oleObj name="Equation" r:id="rId15" imgW="863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590800"/>
                        <a:ext cx="1566862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088364"/>
              </p:ext>
            </p:extLst>
          </p:nvPr>
        </p:nvGraphicFramePr>
        <p:xfrm>
          <a:off x="6858000" y="3048000"/>
          <a:ext cx="16129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99" name="Equation" r:id="rId17" imgW="889000" imgH="279400" progId="Equation.3">
                  <p:embed/>
                </p:oleObj>
              </mc:Choice>
              <mc:Fallback>
                <p:oleObj name="Equation" r:id="rId17" imgW="889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048000"/>
                        <a:ext cx="16129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51735"/>
              </p:ext>
            </p:extLst>
          </p:nvPr>
        </p:nvGraphicFramePr>
        <p:xfrm>
          <a:off x="4953000" y="3048000"/>
          <a:ext cx="140493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0" name="Equation" r:id="rId19" imgW="774700" imgH="279400" progId="Equation.3">
                  <p:embed/>
                </p:oleObj>
              </mc:Choice>
              <mc:Fallback>
                <p:oleObj name="Equation" r:id="rId19" imgW="774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48000"/>
                        <a:ext cx="1404938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515148"/>
              </p:ext>
            </p:extLst>
          </p:nvPr>
        </p:nvGraphicFramePr>
        <p:xfrm>
          <a:off x="6858000" y="3505200"/>
          <a:ext cx="15192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1" name="Equation" r:id="rId21" imgW="838200" imgH="279400" progId="Equation.3">
                  <p:embed/>
                </p:oleObj>
              </mc:Choice>
              <mc:Fallback>
                <p:oleObj name="Equation" r:id="rId21" imgW="838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505200"/>
                        <a:ext cx="1519238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033415"/>
              </p:ext>
            </p:extLst>
          </p:nvPr>
        </p:nvGraphicFramePr>
        <p:xfrm>
          <a:off x="381000" y="2590800"/>
          <a:ext cx="5762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2" name="Equation" r:id="rId23" imgW="317500" imgH="279400" progId="Equation.3">
                  <p:embed/>
                </p:oleObj>
              </mc:Choice>
              <mc:Fallback>
                <p:oleObj name="Equation" r:id="rId23" imgW="317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90800"/>
                        <a:ext cx="5762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970677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3" name="Equation" r:id="rId25" imgW="368300" imgH="279400" progId="Equation.3">
                  <p:embed/>
                </p:oleObj>
              </mc:Choice>
              <mc:Fallback>
                <p:oleObj name="Equation" r:id="rId25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134874"/>
              </p:ext>
            </p:extLst>
          </p:nvPr>
        </p:nvGraphicFramePr>
        <p:xfrm>
          <a:off x="381000" y="3505200"/>
          <a:ext cx="7826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4" name="Equation" r:id="rId27" imgW="431800" imgH="279400" progId="Equation.3">
                  <p:embed/>
                </p:oleObj>
              </mc:Choice>
              <mc:Fallback>
                <p:oleObj name="Equation" r:id="rId27" imgW="431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505200"/>
                        <a:ext cx="7826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6553200"/>
            <a:ext cx="7086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MGA Buffing, A Mukherjee, PJM, PRD2012 , </a:t>
            </a:r>
            <a:r>
              <a:rPr lang="en-US" sz="1400" dirty="0" err="1">
                <a:latin typeface="+mn-lt"/>
              </a:rPr>
              <a:t>Arxiv</a:t>
            </a:r>
            <a:r>
              <a:rPr lang="en-US" sz="1400" dirty="0">
                <a:latin typeface="+mn-lt"/>
              </a:rPr>
              <a:t>: 1207.3221 [</a:t>
            </a:r>
            <a:r>
              <a:rPr lang="en-US" sz="1400" dirty="0" err="1">
                <a:latin typeface="+mn-lt"/>
              </a:rPr>
              <a:t>hep-ph</a:t>
            </a:r>
            <a:r>
              <a:rPr lang="en-US" sz="1400" dirty="0">
                <a:latin typeface="+mn-lt"/>
              </a:rPr>
              <a:t>]</a:t>
            </a:r>
          </a:p>
        </p:txBody>
      </p:sp>
      <p:graphicFrame>
        <p:nvGraphicFramePr>
          <p:cNvPr id="27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910313"/>
              </p:ext>
            </p:extLst>
          </p:nvPr>
        </p:nvGraphicFramePr>
        <p:xfrm>
          <a:off x="228600" y="5105400"/>
          <a:ext cx="8336280" cy="125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PFF RANK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322825"/>
              </p:ext>
            </p:extLst>
          </p:nvPr>
        </p:nvGraphicFramePr>
        <p:xfrm>
          <a:off x="4895850" y="5867400"/>
          <a:ext cx="13128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5" name="Equation" r:id="rId29" imgW="723900" imgH="266700" progId="Equation.3">
                  <p:embed/>
                </p:oleObj>
              </mc:Choice>
              <mc:Fallback>
                <p:oleObj name="Equation" r:id="rId29" imgW="7239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5867400"/>
                        <a:ext cx="13128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402700"/>
              </p:ext>
            </p:extLst>
          </p:nvPr>
        </p:nvGraphicFramePr>
        <p:xfrm>
          <a:off x="3078163" y="5867400"/>
          <a:ext cx="12207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6" name="Equation" r:id="rId31" imgW="673100" imgH="266700" progId="Equation.3">
                  <p:embed/>
                </p:oleObj>
              </mc:Choice>
              <mc:Fallback>
                <p:oleObj name="Equation" r:id="rId31" imgW="6731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163" y="5867400"/>
                        <a:ext cx="12207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363601"/>
              </p:ext>
            </p:extLst>
          </p:nvPr>
        </p:nvGraphicFramePr>
        <p:xfrm>
          <a:off x="1466850" y="5867400"/>
          <a:ext cx="115093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7" name="Equation" r:id="rId33" imgW="635000" imgH="254000" progId="Equation.3">
                  <p:embed/>
                </p:oleObj>
              </mc:Choice>
              <mc:Fallback>
                <p:oleObj name="Equation" r:id="rId33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5867400"/>
                        <a:ext cx="115093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751832"/>
              </p:ext>
            </p:extLst>
          </p:nvPr>
        </p:nvGraphicFramePr>
        <p:xfrm>
          <a:off x="6811963" y="5867400"/>
          <a:ext cx="13811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08" name="Equation" r:id="rId35" imgW="762000" imgH="266700" progId="Equation.3">
                  <p:embed/>
                </p:oleObj>
              </mc:Choice>
              <mc:Fallback>
                <p:oleObj name="Equation" r:id="rId35" imgW="762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963" y="5867400"/>
                        <a:ext cx="1381125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58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81600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 marL="0" indent="0">
              <a:spcBef>
                <a:spcPts val="500"/>
              </a:spcBef>
              <a:buFontTx/>
              <a:buNone/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r>
              <a:rPr lang="en-US" sz="1800" dirty="0" smtClean="0"/>
              <a:t>Example: quarks in an </a:t>
            </a:r>
            <a:r>
              <a:rPr lang="en-US" sz="1800" dirty="0" err="1" smtClean="0"/>
              <a:t>unpolarized</a:t>
            </a:r>
            <a:r>
              <a:rPr lang="en-US" sz="1800" dirty="0" smtClean="0"/>
              <a:t> target are described by just 2 TMD structures</a:t>
            </a:r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 marL="0" indent="0">
              <a:spcBef>
                <a:spcPts val="500"/>
              </a:spcBef>
              <a:buNone/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r>
              <a:rPr lang="en-US" sz="1800" dirty="0" smtClean="0"/>
              <a:t>Gauge link dependence:</a:t>
            </a:r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 marL="0" indent="0">
              <a:spcBef>
                <a:spcPts val="500"/>
              </a:spcBef>
              <a:buNone/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  <a:p>
            <a:pPr>
              <a:spcBef>
                <a:spcPts val="500"/>
              </a:spcBef>
              <a:defRPr/>
            </a:pPr>
            <a:endParaRPr lang="en-US" sz="1800" dirty="0"/>
          </a:p>
          <a:p>
            <a:pPr>
              <a:spcBef>
                <a:spcPts val="500"/>
              </a:spcBef>
              <a:defRPr/>
            </a:pP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classification </a:t>
            </a:r>
            <a:r>
              <a:rPr lang="en-US" dirty="0"/>
              <a:t>q</a:t>
            </a:r>
            <a:r>
              <a:rPr lang="en-US" dirty="0" smtClean="0"/>
              <a:t>uark TMDs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87978"/>
            <a:ext cx="2133600" cy="381000"/>
          </a:xfrm>
        </p:spPr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21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4779173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PDF RANK UNPOLARIZED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695462"/>
              </p:ext>
            </p:extLst>
          </p:nvPr>
        </p:nvGraphicFramePr>
        <p:xfrm>
          <a:off x="3517900" y="2590325"/>
          <a:ext cx="3460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4" name="Equation" r:id="rId3" imgW="190500" imgH="254000" progId="Equation.3">
                  <p:embed/>
                </p:oleObj>
              </mc:Choice>
              <mc:Fallback>
                <p:oleObj name="Equation" r:id="rId3" imgW="190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2590325"/>
                        <a:ext cx="3460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0630"/>
              </p:ext>
            </p:extLst>
          </p:nvPr>
        </p:nvGraphicFramePr>
        <p:xfrm>
          <a:off x="1903413" y="2144238"/>
          <a:ext cx="2762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5" name="Equation" r:id="rId5" imgW="152400" imgH="241300" progId="Equation.3">
                  <p:embed/>
                </p:oleObj>
              </mc:Choice>
              <mc:Fallback>
                <p:oleObj name="Equation" r:id="rId5" imgW="152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413" y="2144238"/>
                        <a:ext cx="27622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018807"/>
              </p:ext>
            </p:extLst>
          </p:nvPr>
        </p:nvGraphicFramePr>
        <p:xfrm>
          <a:off x="381000" y="2601913"/>
          <a:ext cx="57626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6" name="Equation" r:id="rId7" imgW="317500" imgH="266700" progId="Equation.3">
                  <p:embed/>
                </p:oleObj>
              </mc:Choice>
              <mc:Fallback>
                <p:oleObj name="Equation" r:id="rId7" imgW="317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01913"/>
                        <a:ext cx="57626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61296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7" name="Equation" r:id="rId9" imgW="368300" imgH="279400" progId="Equation.3">
                  <p:embed/>
                </p:oleObj>
              </mc:Choice>
              <mc:Fallback>
                <p:oleObj name="Equation" r:id="rId9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935483"/>
              </p:ext>
            </p:extLst>
          </p:nvPr>
        </p:nvGraphicFramePr>
        <p:xfrm>
          <a:off x="685800" y="4495800"/>
          <a:ext cx="2971800" cy="73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8" name="Equation" r:id="rId11" imgW="1638300" imgH="406400" progId="Equation.3">
                  <p:embed/>
                </p:oleObj>
              </mc:Choice>
              <mc:Fallback>
                <p:oleObj name="Equation" r:id="rId11" imgW="16383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495800"/>
                        <a:ext cx="2971800" cy="734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33205"/>
              </p:ext>
            </p:extLst>
          </p:nvPr>
        </p:nvGraphicFramePr>
        <p:xfrm>
          <a:off x="4495800" y="4495800"/>
          <a:ext cx="3478213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9" name="Equation" r:id="rId13" imgW="1968500" imgH="508000" progId="Equation.3">
                  <p:embed/>
                </p:oleObj>
              </mc:Choice>
              <mc:Fallback>
                <p:oleObj name="Equation" r:id="rId13" imgW="19685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95800"/>
                        <a:ext cx="3478213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ular Callout 23"/>
          <p:cNvSpPr/>
          <p:nvPr/>
        </p:nvSpPr>
        <p:spPr>
          <a:xfrm>
            <a:off x="4419600" y="5334000"/>
            <a:ext cx="1143000" cy="381000"/>
          </a:xfrm>
          <a:prstGeom prst="wedgeRectCallout">
            <a:avLst>
              <a:gd name="adj1" fmla="val 10218"/>
              <a:gd name="adj2" fmla="val -11556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T-odd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609600" y="5334000"/>
            <a:ext cx="1219200" cy="381000"/>
          </a:xfrm>
          <a:prstGeom prst="wedgeRectCallout">
            <a:avLst>
              <a:gd name="adj1" fmla="val 16321"/>
              <a:gd name="adj2" fmla="val -1278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T-even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5410200"/>
            <a:ext cx="165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[B-M function]</a:t>
            </a:r>
            <a:endParaRPr lang="en-US" dirty="0"/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694790"/>
              </p:ext>
            </p:extLst>
          </p:nvPr>
        </p:nvGraphicFramePr>
        <p:xfrm>
          <a:off x="3276600" y="5943600"/>
          <a:ext cx="3505201" cy="562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80" name="Equation" r:id="rId15" imgW="1663700" imgH="266700" progId="Equation.3">
                  <p:embed/>
                </p:oleObj>
              </mc:Choice>
              <mc:Fallback>
                <p:oleObj name="Equation" r:id="rId15" imgW="16637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943600"/>
                        <a:ext cx="3505201" cy="562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49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0" y="4191000"/>
            <a:ext cx="2971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classification quark TMDs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86716477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PDFs RANK SPIN ½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87978"/>
            <a:ext cx="2133600" cy="381000"/>
          </a:xfrm>
        </p:spPr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60296"/>
              </p:ext>
            </p:extLst>
          </p:nvPr>
        </p:nvGraphicFramePr>
        <p:xfrm>
          <a:off x="5262563" y="2144713"/>
          <a:ext cx="5762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56" name="Equation" r:id="rId3" imgW="317500" imgH="254000" progId="Equation.3">
                  <p:embed/>
                </p:oleObj>
              </mc:Choice>
              <mc:Fallback>
                <p:oleObj name="Equation" r:id="rId3" imgW="317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2144713"/>
                        <a:ext cx="576262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317753"/>
              </p:ext>
            </p:extLst>
          </p:nvPr>
        </p:nvGraphicFramePr>
        <p:xfrm>
          <a:off x="3276600" y="2590800"/>
          <a:ext cx="828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57" name="Equation" r:id="rId5" imgW="457200" imgH="254000" progId="Equation.3">
                  <p:embed/>
                </p:oleObj>
              </mc:Choice>
              <mc:Fallback>
                <p:oleObj name="Equation" r:id="rId5" imgW="457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590800"/>
                        <a:ext cx="8286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126975"/>
              </p:ext>
            </p:extLst>
          </p:nvPr>
        </p:nvGraphicFramePr>
        <p:xfrm>
          <a:off x="1466850" y="2133600"/>
          <a:ext cx="1152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58" name="Equation" r:id="rId7" imgW="635000" imgH="254000" progId="Equation.3">
                  <p:embed/>
                </p:oleObj>
              </mc:Choice>
              <mc:Fallback>
                <p:oleObj name="Equation" r:id="rId7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133600"/>
                        <a:ext cx="115252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58524"/>
              </p:ext>
            </p:extLst>
          </p:nvPr>
        </p:nvGraphicFramePr>
        <p:xfrm>
          <a:off x="3276600" y="2133600"/>
          <a:ext cx="8747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59" name="Equation" r:id="rId9" imgW="482600" imgH="254000" progId="Equation.3">
                  <p:embed/>
                </p:oleObj>
              </mc:Choice>
              <mc:Fallback>
                <p:oleObj name="Equation" r:id="rId9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133600"/>
                        <a:ext cx="8747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981966"/>
              </p:ext>
            </p:extLst>
          </p:nvPr>
        </p:nvGraphicFramePr>
        <p:xfrm>
          <a:off x="4953000" y="3070225"/>
          <a:ext cx="1404938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60" name="Equation" r:id="rId11" imgW="774700" imgH="254000" progId="Equation.3">
                  <p:embed/>
                </p:oleObj>
              </mc:Choice>
              <mc:Fallback>
                <p:oleObj name="Equation" r:id="rId11" imgW="774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70225"/>
                        <a:ext cx="1404938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078167"/>
              </p:ext>
            </p:extLst>
          </p:nvPr>
        </p:nvGraphicFramePr>
        <p:xfrm>
          <a:off x="381000" y="2601913"/>
          <a:ext cx="5762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61" name="Equation" r:id="rId13" imgW="317500" imgH="266700" progId="Equation.3">
                  <p:embed/>
                </p:oleObj>
              </mc:Choice>
              <mc:Fallback>
                <p:oleObj name="Equation" r:id="rId13" imgW="317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01913"/>
                        <a:ext cx="57626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965086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62" name="Equation" r:id="rId15" imgW="368300" imgH="279400" progId="Equation.3">
                  <p:embed/>
                </p:oleObj>
              </mc:Choice>
              <mc:Fallback>
                <p:oleObj name="Equation" r:id="rId15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298170"/>
              </p:ext>
            </p:extLst>
          </p:nvPr>
        </p:nvGraphicFramePr>
        <p:xfrm>
          <a:off x="6096000" y="4267200"/>
          <a:ext cx="2693988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63" name="Equation" r:id="rId17" imgW="1485900" imgH="863600" progId="Equation.3">
                  <p:embed/>
                </p:oleObj>
              </mc:Choice>
              <mc:Fallback>
                <p:oleObj name="Equation" r:id="rId17" imgW="14859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267200"/>
                        <a:ext cx="2693988" cy="156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347066"/>
              </p:ext>
            </p:extLst>
          </p:nvPr>
        </p:nvGraphicFramePr>
        <p:xfrm>
          <a:off x="1219200" y="3048000"/>
          <a:ext cx="15446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64" name="Equation" r:id="rId19" imgW="850900" imgH="254000" progId="Equation.3">
                  <p:embed/>
                </p:oleObj>
              </mc:Choice>
              <mc:Fallback>
                <p:oleObj name="Equation" r:id="rId19" imgW="850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048000"/>
                        <a:ext cx="1544637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 flipV="1">
            <a:off x="1981200" y="3505200"/>
            <a:ext cx="0" cy="1066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5410200" y="3581400"/>
            <a:ext cx="533400" cy="762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71600" y="4648200"/>
            <a:ext cx="134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race terms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2895600" y="3352800"/>
            <a:ext cx="18288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67200" y="4343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color possibilities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18" idx="0"/>
          </p:cNvCxnSpPr>
          <p:nvPr/>
        </p:nvCxnSpPr>
        <p:spPr bwMode="auto">
          <a:xfrm>
            <a:off x="1981200" y="2667000"/>
            <a:ext cx="10318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96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0" y="4191000"/>
            <a:ext cx="2971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classification quark TMDs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26117980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PDFs RANK SPIN ½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87978"/>
            <a:ext cx="2133600" cy="381000"/>
          </a:xfrm>
        </p:spPr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282141"/>
              </p:ext>
            </p:extLst>
          </p:nvPr>
        </p:nvGraphicFramePr>
        <p:xfrm>
          <a:off x="5262563" y="2144713"/>
          <a:ext cx="5762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2" name="Equation" r:id="rId3" imgW="317500" imgH="254000" progId="Equation.3">
                  <p:embed/>
                </p:oleObj>
              </mc:Choice>
              <mc:Fallback>
                <p:oleObj name="Equation" r:id="rId3" imgW="317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2144713"/>
                        <a:ext cx="576262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511552"/>
              </p:ext>
            </p:extLst>
          </p:nvPr>
        </p:nvGraphicFramePr>
        <p:xfrm>
          <a:off x="3276600" y="2590800"/>
          <a:ext cx="828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3" name="Equation" r:id="rId5" imgW="457200" imgH="254000" progId="Equation.3">
                  <p:embed/>
                </p:oleObj>
              </mc:Choice>
              <mc:Fallback>
                <p:oleObj name="Equation" r:id="rId5" imgW="457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590800"/>
                        <a:ext cx="8286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141811"/>
              </p:ext>
            </p:extLst>
          </p:nvPr>
        </p:nvGraphicFramePr>
        <p:xfrm>
          <a:off x="1466850" y="2133600"/>
          <a:ext cx="1152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4" name="Equation" r:id="rId7" imgW="635000" imgH="254000" progId="Equation.3">
                  <p:embed/>
                </p:oleObj>
              </mc:Choice>
              <mc:Fallback>
                <p:oleObj name="Equation" r:id="rId7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133600"/>
                        <a:ext cx="115252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32601"/>
              </p:ext>
            </p:extLst>
          </p:nvPr>
        </p:nvGraphicFramePr>
        <p:xfrm>
          <a:off x="3276600" y="2133600"/>
          <a:ext cx="8747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5" name="Equation" r:id="rId9" imgW="482600" imgH="254000" progId="Equation.3">
                  <p:embed/>
                </p:oleObj>
              </mc:Choice>
              <mc:Fallback>
                <p:oleObj name="Equation" r:id="rId9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133600"/>
                        <a:ext cx="8747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899912"/>
              </p:ext>
            </p:extLst>
          </p:nvPr>
        </p:nvGraphicFramePr>
        <p:xfrm>
          <a:off x="4953000" y="3070225"/>
          <a:ext cx="1404938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6" name="Equation" r:id="rId11" imgW="774700" imgH="254000" progId="Equation.3">
                  <p:embed/>
                </p:oleObj>
              </mc:Choice>
              <mc:Fallback>
                <p:oleObj name="Equation" r:id="rId11" imgW="774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70225"/>
                        <a:ext cx="1404938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836119"/>
              </p:ext>
            </p:extLst>
          </p:nvPr>
        </p:nvGraphicFramePr>
        <p:xfrm>
          <a:off x="381000" y="2601913"/>
          <a:ext cx="5762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7" name="Equation" r:id="rId13" imgW="317500" imgH="266700" progId="Equation.3">
                  <p:embed/>
                </p:oleObj>
              </mc:Choice>
              <mc:Fallback>
                <p:oleObj name="Equation" r:id="rId13" imgW="317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01913"/>
                        <a:ext cx="57626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247209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8" name="Equation" r:id="rId15" imgW="368300" imgH="279400" progId="Equation.3">
                  <p:embed/>
                </p:oleObj>
              </mc:Choice>
              <mc:Fallback>
                <p:oleObj name="Equation" r:id="rId15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097573"/>
              </p:ext>
            </p:extLst>
          </p:nvPr>
        </p:nvGraphicFramePr>
        <p:xfrm>
          <a:off x="6096000" y="4267200"/>
          <a:ext cx="2693988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19" name="Equation" r:id="rId17" imgW="1485900" imgH="863600" progId="Equation.3">
                  <p:embed/>
                </p:oleObj>
              </mc:Choice>
              <mc:Fallback>
                <p:oleObj name="Equation" r:id="rId17" imgW="14859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267200"/>
                        <a:ext cx="2693988" cy="156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81400" y="4267200"/>
            <a:ext cx="225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</a:t>
            </a:r>
            <a:r>
              <a:rPr lang="en-US" dirty="0" err="1" smtClean="0"/>
              <a:t>pretzelocities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47244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 dependence in  </a:t>
            </a:r>
            <a:r>
              <a:rPr lang="en-US" dirty="0"/>
              <a:t>f</a:t>
            </a:r>
            <a:r>
              <a:rPr lang="en-US" baseline="-25000" dirty="0" smtClean="0"/>
              <a:t>1, </a:t>
            </a:r>
            <a:r>
              <a:rPr lang="en-US" dirty="0"/>
              <a:t>g</a:t>
            </a:r>
            <a:r>
              <a:rPr lang="en-US" baseline="-25000" dirty="0" smtClean="0"/>
              <a:t>1</a:t>
            </a:r>
            <a:r>
              <a:rPr lang="en-US" dirty="0" smtClean="0"/>
              <a:t>and </a:t>
            </a:r>
            <a:r>
              <a:rPr lang="en-US" dirty="0"/>
              <a:t>h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</a:p>
          <a:p>
            <a:r>
              <a:rPr lang="en-US" dirty="0" smtClean="0"/>
              <a:t>(U-dependent broadening made explicit) </a:t>
            </a:r>
            <a:endParaRPr lang="en-US" baseline="-25000" dirty="0"/>
          </a:p>
        </p:txBody>
      </p:sp>
      <p:sp>
        <p:nvSpPr>
          <p:cNvPr id="19" name="Rounded Rectangle 18"/>
          <p:cNvSpPr/>
          <p:nvPr/>
        </p:nvSpPr>
        <p:spPr>
          <a:xfrm>
            <a:off x="152400" y="5334000"/>
            <a:ext cx="5410200" cy="1066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076134"/>
              </p:ext>
            </p:extLst>
          </p:nvPr>
        </p:nvGraphicFramePr>
        <p:xfrm>
          <a:off x="228600" y="5791200"/>
          <a:ext cx="5334000" cy="646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20" name="Equation" r:id="rId19" imgW="2616200" imgH="317500" progId="Equation.3">
                  <p:embed/>
                </p:oleObj>
              </mc:Choice>
              <mc:Fallback>
                <p:oleObj name="Equation" r:id="rId19" imgW="26162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91200"/>
                        <a:ext cx="5334000" cy="646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824798"/>
              </p:ext>
            </p:extLst>
          </p:nvPr>
        </p:nvGraphicFramePr>
        <p:xfrm>
          <a:off x="1219200" y="3048000"/>
          <a:ext cx="15446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21" name="Equation" r:id="rId21" imgW="850900" imgH="254000" progId="Equation.3">
                  <p:embed/>
                </p:oleObj>
              </mc:Choice>
              <mc:Fallback>
                <p:oleObj name="Equation" r:id="rId21" imgW="850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048000"/>
                        <a:ext cx="1544637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180367"/>
              </p:ext>
            </p:extLst>
          </p:nvPr>
        </p:nvGraphicFramePr>
        <p:xfrm>
          <a:off x="228600" y="5334000"/>
          <a:ext cx="2819400" cy="56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22" name="Equation" r:id="rId23" imgW="1397000" imgH="279400" progId="Equation.3">
                  <p:embed/>
                </p:oleObj>
              </mc:Choice>
              <mc:Fallback>
                <p:oleObj name="Equation" r:id="rId23" imgW="1397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334000"/>
                        <a:ext cx="2819400" cy="562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6550223"/>
            <a:ext cx="40386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n-lt"/>
              </a:rPr>
              <a:t>B Boer, MGA </a:t>
            </a:r>
            <a:r>
              <a:rPr lang="en-US" sz="1400" dirty="0">
                <a:latin typeface="+mn-lt"/>
              </a:rPr>
              <a:t>Buffing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dirty="0">
                <a:latin typeface="+mn-lt"/>
              </a:rPr>
              <a:t>PJM, </a:t>
            </a:r>
            <a:r>
              <a:rPr lang="en-US" sz="1400" dirty="0" smtClean="0">
                <a:latin typeface="+mn-lt"/>
              </a:rPr>
              <a:t>work in progress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06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classification quark TMDs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0260664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PDFs RANK SPIN ½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87978"/>
            <a:ext cx="2133600" cy="381000"/>
          </a:xfrm>
        </p:spPr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042244"/>
              </p:ext>
            </p:extLst>
          </p:nvPr>
        </p:nvGraphicFramePr>
        <p:xfrm>
          <a:off x="5262563" y="2144713"/>
          <a:ext cx="5762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5" name="Equation" r:id="rId3" imgW="317500" imgH="254000" progId="Equation.3">
                  <p:embed/>
                </p:oleObj>
              </mc:Choice>
              <mc:Fallback>
                <p:oleObj name="Equation" r:id="rId3" imgW="317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2144713"/>
                        <a:ext cx="576262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562386"/>
              </p:ext>
            </p:extLst>
          </p:nvPr>
        </p:nvGraphicFramePr>
        <p:xfrm>
          <a:off x="3276600" y="2590800"/>
          <a:ext cx="828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6" name="Equation" r:id="rId5" imgW="457200" imgH="254000" progId="Equation.3">
                  <p:embed/>
                </p:oleObj>
              </mc:Choice>
              <mc:Fallback>
                <p:oleObj name="Equation" r:id="rId5" imgW="457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590800"/>
                        <a:ext cx="8286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413477"/>
              </p:ext>
            </p:extLst>
          </p:nvPr>
        </p:nvGraphicFramePr>
        <p:xfrm>
          <a:off x="3276600" y="2133600"/>
          <a:ext cx="8747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7" name="Equation" r:id="rId7" imgW="482600" imgH="254000" progId="Equation.3">
                  <p:embed/>
                </p:oleObj>
              </mc:Choice>
              <mc:Fallback>
                <p:oleObj name="Equation" r:id="rId7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133600"/>
                        <a:ext cx="8747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229921"/>
              </p:ext>
            </p:extLst>
          </p:nvPr>
        </p:nvGraphicFramePr>
        <p:xfrm>
          <a:off x="4953000" y="3070225"/>
          <a:ext cx="1404938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8" name="Equation" r:id="rId9" imgW="774700" imgH="254000" progId="Equation.3">
                  <p:embed/>
                </p:oleObj>
              </mc:Choice>
              <mc:Fallback>
                <p:oleObj name="Equation" r:id="rId9" imgW="774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70225"/>
                        <a:ext cx="1404938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80497"/>
              </p:ext>
            </p:extLst>
          </p:nvPr>
        </p:nvGraphicFramePr>
        <p:xfrm>
          <a:off x="381000" y="2601913"/>
          <a:ext cx="5762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9" name="Equation" r:id="rId11" imgW="317500" imgH="266700" progId="Equation.3">
                  <p:embed/>
                </p:oleObj>
              </mc:Choice>
              <mc:Fallback>
                <p:oleObj name="Equation" r:id="rId11" imgW="317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01913"/>
                        <a:ext cx="57626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312420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0" name="Equation" r:id="rId13" imgW="368300" imgH="279400" progId="Equation.3">
                  <p:embed/>
                </p:oleObj>
              </mc:Choice>
              <mc:Fallback>
                <p:oleObj name="Equation" r:id="rId13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4867029"/>
              </p:ext>
            </p:extLst>
          </p:nvPr>
        </p:nvGraphicFramePr>
        <p:xfrm>
          <a:off x="228600" y="4114800"/>
          <a:ext cx="8382000" cy="125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2057400"/>
                <a:gridCol w="16764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PFFs RANK SPIN ½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106831"/>
              </p:ext>
            </p:extLst>
          </p:nvPr>
        </p:nvGraphicFramePr>
        <p:xfrm>
          <a:off x="5308600" y="4887913"/>
          <a:ext cx="484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1" name="Equation" r:id="rId15" imgW="266700" imgH="254000" progId="Equation.3">
                  <p:embed/>
                </p:oleObj>
              </mc:Choice>
              <mc:Fallback>
                <p:oleObj name="Equation" r:id="rId15" imgW="266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4887913"/>
                        <a:ext cx="484188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847332"/>
              </p:ext>
            </p:extLst>
          </p:nvPr>
        </p:nvGraphicFramePr>
        <p:xfrm>
          <a:off x="1374775" y="4887913"/>
          <a:ext cx="133667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2" name="Equation" r:id="rId17" imgW="736600" imgH="241300" progId="Equation.3">
                  <p:embed/>
                </p:oleObj>
              </mc:Choice>
              <mc:Fallback>
                <p:oleObj name="Equation" r:id="rId17" imgW="736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775" y="4887913"/>
                        <a:ext cx="133667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760744"/>
              </p:ext>
            </p:extLst>
          </p:nvPr>
        </p:nvGraphicFramePr>
        <p:xfrm>
          <a:off x="2770188" y="4876800"/>
          <a:ext cx="1885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3" name="Equation" r:id="rId19" imgW="1041400" imgH="254000" progId="Equation.3">
                  <p:embed/>
                </p:oleObj>
              </mc:Choice>
              <mc:Fallback>
                <p:oleObj name="Equation" r:id="rId19" imgW="1041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188" y="4876800"/>
                        <a:ext cx="18859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00600" y="5791200"/>
            <a:ext cx="321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a single ‘</a:t>
            </a:r>
            <a:r>
              <a:rPr lang="en-US" dirty="0" err="1" smtClean="0"/>
              <a:t>pretzelocity</a:t>
            </a:r>
            <a:r>
              <a:rPr lang="en-US" dirty="0" smtClean="0"/>
              <a:t>’ PFF</a:t>
            </a:r>
            <a:endParaRPr lang="en-US" dirty="0"/>
          </a:p>
        </p:txBody>
      </p:sp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867571"/>
              </p:ext>
            </p:extLst>
          </p:nvPr>
        </p:nvGraphicFramePr>
        <p:xfrm>
          <a:off x="1466850" y="2133600"/>
          <a:ext cx="1152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4" name="Equation" r:id="rId21" imgW="635000" imgH="254000" progId="Equation.3">
                  <p:embed/>
                </p:oleObj>
              </mc:Choice>
              <mc:Fallback>
                <p:oleObj name="Equation" r:id="rId21" imgW="635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133600"/>
                        <a:ext cx="115252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476914"/>
              </p:ext>
            </p:extLst>
          </p:nvPr>
        </p:nvGraphicFramePr>
        <p:xfrm>
          <a:off x="1219200" y="3048000"/>
          <a:ext cx="15446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5" name="Equation" r:id="rId23" imgW="850900" imgH="254000" progId="Equation.3">
                  <p:embed/>
                </p:oleObj>
              </mc:Choice>
              <mc:Fallback>
                <p:oleObj name="Equation" r:id="rId23" imgW="850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048000"/>
                        <a:ext cx="1544637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15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TMD’s</a:t>
            </a:r>
            <a:r>
              <a:rPr lang="en-US" dirty="0" smtClean="0"/>
              <a:t>: color gauge invariant </a:t>
            </a:r>
            <a:r>
              <a:rPr lang="en-US" dirty="0" err="1" smtClean="0"/>
              <a:t>correlators</a:t>
            </a:r>
            <a:r>
              <a:rPr lang="en-US" dirty="0" smtClean="0"/>
              <a:t>, describing distribution and fragmentation functions including </a:t>
            </a:r>
            <a:r>
              <a:rPr lang="en-US" dirty="0" err="1" smtClean="0">
                <a:solidFill>
                  <a:srgbClr val="FF0000"/>
                </a:solidFill>
              </a:rPr>
              <a:t>partonic</a:t>
            </a:r>
            <a:r>
              <a:rPr lang="en-US" dirty="0" smtClean="0">
                <a:solidFill>
                  <a:srgbClr val="FF0000"/>
                </a:solidFill>
              </a:rPr>
              <a:t> transverse momentum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Taking small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out of the </a:t>
            </a:r>
            <a:r>
              <a:rPr lang="en-US" dirty="0" err="1" smtClean="0"/>
              <a:t>perturbative</a:t>
            </a:r>
            <a:r>
              <a:rPr lang="en-US" dirty="0" smtClean="0"/>
              <a:t> regime</a:t>
            </a:r>
          </a:p>
          <a:p>
            <a:endParaRPr lang="en-US" dirty="0" smtClean="0"/>
          </a:p>
          <a:p>
            <a:r>
              <a:rPr lang="en-US" dirty="0" smtClean="0"/>
              <a:t>What are we talking about (definitions): gauge invariant description involves </a:t>
            </a:r>
            <a:r>
              <a:rPr lang="en-US" dirty="0" err="1" smtClean="0"/>
              <a:t>parton</a:t>
            </a:r>
            <a:r>
              <a:rPr lang="en-US" dirty="0" smtClean="0"/>
              <a:t> fields at different points, color-connected with </a:t>
            </a:r>
            <a:r>
              <a:rPr lang="en-US" dirty="0" smtClean="0">
                <a:solidFill>
                  <a:srgbClr val="FF0000"/>
                </a:solidFill>
              </a:rPr>
              <a:t>gauge links/Wilson lines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T</a:t>
            </a:r>
            <a:r>
              <a:rPr lang="en-US" dirty="0" smtClean="0"/>
              <a:t>hey can be measured</a:t>
            </a:r>
            <a:r>
              <a:rPr lang="en-US" dirty="0"/>
              <a:t> </a:t>
            </a:r>
            <a:r>
              <a:rPr lang="en-US" dirty="0" smtClean="0"/>
              <a:t>in azimuthal and spin asymmetries provided one carefully accounts for right factors/signs etc.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High/low energy, relations with small-x physics and diffraction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F5543-E671-FF41-AAA2-21C7701FC71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classification </a:t>
            </a:r>
            <a:r>
              <a:rPr lang="en-US" dirty="0" smtClean="0"/>
              <a:t>gluon TMDs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87978"/>
            <a:ext cx="2133600" cy="381000"/>
          </a:xfrm>
        </p:spPr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21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4966115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GLUON TMD PDF RANK UNPOLARIZED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765124"/>
              </p:ext>
            </p:extLst>
          </p:nvPr>
        </p:nvGraphicFramePr>
        <p:xfrm>
          <a:off x="1903413" y="2144238"/>
          <a:ext cx="2762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78" name="Equation" r:id="rId3" imgW="152400" imgH="241300" progId="Equation.3">
                  <p:embed/>
                </p:oleObj>
              </mc:Choice>
              <mc:Fallback>
                <p:oleObj name="Equation" r:id="rId3" imgW="152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413" y="2144238"/>
                        <a:ext cx="27622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08804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79" name="Equation" r:id="rId5" imgW="368300" imgH="279400" progId="Equation.3">
                  <p:embed/>
                </p:oleObj>
              </mc:Choice>
              <mc:Fallback>
                <p:oleObj name="Equation" r:id="rId5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496431"/>
              </p:ext>
            </p:extLst>
          </p:nvPr>
        </p:nvGraphicFramePr>
        <p:xfrm>
          <a:off x="5105400" y="2133600"/>
          <a:ext cx="5762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0" name="Equation" r:id="rId7" imgW="317500" imgH="254000" progId="Equation.3">
                  <p:embed/>
                </p:oleObj>
              </mc:Choice>
              <mc:Fallback>
                <p:oleObj name="Equation" r:id="rId7" imgW="317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133600"/>
                        <a:ext cx="576263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799969"/>
              </p:ext>
            </p:extLst>
          </p:nvPr>
        </p:nvGraphicFramePr>
        <p:xfrm>
          <a:off x="5148263" y="3048000"/>
          <a:ext cx="644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1" name="Equation" r:id="rId9" imgW="355600" imgH="254000" progId="Equation.3">
                  <p:embed/>
                </p:oleObj>
              </mc:Choice>
              <mc:Fallback>
                <p:oleObj name="Equation" r:id="rId9" imgW="35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048000"/>
                        <a:ext cx="64452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4114800"/>
            <a:ext cx="6934200" cy="3352800"/>
          </a:xfrm>
        </p:spPr>
        <p:txBody>
          <a:bodyPr/>
          <a:lstStyle/>
          <a:p>
            <a:r>
              <a:rPr lang="en-US" sz="1800" dirty="0" smtClean="0"/>
              <a:t>Note process dependence of </a:t>
            </a:r>
            <a:r>
              <a:rPr lang="en-US" sz="1800" dirty="0" err="1" smtClean="0"/>
              <a:t>unpolarized</a:t>
            </a:r>
            <a:r>
              <a:rPr lang="en-US" sz="1800" dirty="0" smtClean="0"/>
              <a:t> gluon TMD: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28" name="Rounded Rectangle 27"/>
          <p:cNvSpPr/>
          <p:nvPr/>
        </p:nvSpPr>
        <p:spPr>
          <a:xfrm>
            <a:off x="609601" y="4572000"/>
            <a:ext cx="3962400" cy="1371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936381"/>
              </p:ext>
            </p:extLst>
          </p:nvPr>
        </p:nvGraphicFramePr>
        <p:xfrm>
          <a:off x="838201" y="5181601"/>
          <a:ext cx="3200400" cy="57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2" name="Equation" r:id="rId11" imgW="1549400" imgH="279400" progId="Equation.3">
                  <p:embed/>
                </p:oleObj>
              </mc:Choice>
              <mc:Fallback>
                <p:oleObj name="Equation" r:id="rId11" imgW="1549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1" y="5181601"/>
                        <a:ext cx="3200400" cy="575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310693"/>
              </p:ext>
            </p:extLst>
          </p:nvPr>
        </p:nvGraphicFramePr>
        <p:xfrm>
          <a:off x="1752600" y="3036888"/>
          <a:ext cx="7366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3" name="Equation" r:id="rId13" imgW="406400" imgH="254000" progId="Equation.3">
                  <p:embed/>
                </p:oleObj>
              </mc:Choice>
              <mc:Fallback>
                <p:oleObj name="Equation" r:id="rId13" imgW="406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036888"/>
                        <a:ext cx="7366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063869"/>
              </p:ext>
            </p:extLst>
          </p:nvPr>
        </p:nvGraphicFramePr>
        <p:xfrm>
          <a:off x="762001" y="4648200"/>
          <a:ext cx="2971799" cy="54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84" name="Equation" r:id="rId15" imgW="1524000" imgH="279400" progId="Equation.3">
                  <p:embed/>
                </p:oleObj>
              </mc:Choice>
              <mc:Fallback>
                <p:oleObj name="Equation" r:id="rId15" imgW="1524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1" y="4648200"/>
                        <a:ext cx="2971799" cy="54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6550223"/>
            <a:ext cx="58674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n-lt"/>
              </a:rPr>
              <a:t>D. Boer (talk spin 20014): B Boer, MGA </a:t>
            </a:r>
            <a:r>
              <a:rPr lang="en-US" sz="1400" dirty="0">
                <a:latin typeface="+mn-lt"/>
              </a:rPr>
              <a:t>Buffing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dirty="0">
                <a:latin typeface="+mn-lt"/>
              </a:rPr>
              <a:t>PJM, </a:t>
            </a:r>
            <a:r>
              <a:rPr lang="en-US" sz="1400" dirty="0" smtClean="0">
                <a:latin typeface="+mn-lt"/>
              </a:rPr>
              <a:t>work in progress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548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Multiple TMDs in cross sections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F415-DF34-2042-80C0-ABD43065647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2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details on the gauge links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754563"/>
          </a:xfrm>
        </p:spPr>
        <p:txBody>
          <a:bodyPr/>
          <a:lstStyle/>
          <a:p>
            <a:r>
              <a:rPr lang="en-US" sz="1800" dirty="0" err="1" smtClean="0"/>
              <a:t>Resummation</a:t>
            </a:r>
            <a:r>
              <a:rPr lang="en-US" sz="1800" dirty="0" smtClean="0"/>
              <a:t> of soft </a:t>
            </a:r>
            <a:r>
              <a:rPr lang="en-US" sz="1800" dirty="0" err="1" smtClean="0"/>
              <a:t>n.A</a:t>
            </a:r>
            <a:r>
              <a:rPr lang="en-US" sz="1800" dirty="0" smtClean="0"/>
              <a:t> gluons (coupling to outgoing color-line) for one </a:t>
            </a:r>
            <a:r>
              <a:rPr lang="en-US" sz="1800" dirty="0" err="1" smtClean="0"/>
              <a:t>correlator</a:t>
            </a:r>
            <a:r>
              <a:rPr lang="en-US" sz="1800" dirty="0"/>
              <a:t> </a:t>
            </a:r>
            <a:r>
              <a:rPr lang="en-US" sz="1800" dirty="0" smtClean="0"/>
              <a:t>produces a gauge-line (along n)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The lowest order contributions for soft gluons from two different </a:t>
            </a:r>
            <a:r>
              <a:rPr lang="en-US" sz="1800" dirty="0" err="1" smtClean="0"/>
              <a:t>correlators</a:t>
            </a:r>
            <a:r>
              <a:rPr lang="en-US" sz="1800" dirty="0" smtClean="0"/>
              <a:t> coupling to outgoing color-line </a:t>
            </a:r>
            <a:r>
              <a:rPr lang="en-US" sz="1800" dirty="0" err="1" smtClean="0"/>
              <a:t>resums</a:t>
            </a:r>
            <a:r>
              <a:rPr lang="en-US" sz="1800" dirty="0" smtClean="0"/>
              <a:t> into </a:t>
            </a:r>
            <a:r>
              <a:rPr lang="en-US" sz="1800" dirty="0" smtClean="0">
                <a:solidFill>
                  <a:srgbClr val="FF0000"/>
                </a:solidFill>
              </a:rPr>
              <a:t>gauge-knots</a:t>
            </a:r>
            <a:r>
              <a:rPr lang="en-US" sz="1800" dirty="0" smtClean="0"/>
              <a:t>:  shuffle product of all relevant gauge-lines from that (external initial/final state) line.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55044" name="Picture 4" descr="gaugelink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6248400" cy="140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augelink-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5334000" cy="9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46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Which gauge links?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8763000" cy="4754563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With more (initial state) hadrons color gets entangled, e.g. in </a:t>
            </a:r>
            <a:r>
              <a:rPr lang="en-US" sz="1800" dirty="0" err="1" smtClean="0"/>
              <a:t>pp</a:t>
            </a: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Gauge knot U</a:t>
            </a:r>
            <a:r>
              <a:rPr lang="en-US" sz="1800" baseline="-25000" dirty="0" smtClean="0"/>
              <a:t>+</a:t>
            </a:r>
            <a:r>
              <a:rPr lang="en-US" sz="1800" dirty="0" smtClean="0"/>
              <a:t>[p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,p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,…]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 marL="0" indent="0">
              <a:buFontTx/>
              <a:buNone/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Outgoing color contributes to a future pointing gauge link in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(p</a:t>
            </a:r>
            <a:r>
              <a:rPr lang="en-US" sz="1800" baseline="-25000" dirty="0"/>
              <a:t>2</a:t>
            </a:r>
            <a:r>
              <a:rPr lang="en-US" sz="1800" dirty="0" smtClean="0"/>
              <a:t>) and future pointing part of a gauge loop in the gauge link for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(p</a:t>
            </a:r>
            <a:r>
              <a:rPr lang="en-US" sz="1800" baseline="-25000" dirty="0"/>
              <a:t>1</a:t>
            </a:r>
            <a:r>
              <a:rPr lang="en-US" sz="1800" dirty="0" smtClean="0"/>
              <a:t>)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This causes trouble with factorization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91E86-6901-E94C-AEC3-5078EE08872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9157" name="Picture 3" descr="qq_scattering_empty_verbreed_gauge_connections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5908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0" y="6534332"/>
            <a:ext cx="35814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T.C. Rogers, PJM, PR D81 (2010) 094006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76600" y="3124200"/>
            <a:ext cx="1524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Which gauge links?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371600"/>
            <a:ext cx="8534400" cy="4754563"/>
          </a:xfrm>
        </p:spPr>
        <p:txBody>
          <a:bodyPr/>
          <a:lstStyle/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Can be color-detangled if only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of single </a:t>
            </a:r>
            <a:r>
              <a:rPr lang="en-US" sz="1800" dirty="0" err="1" smtClean="0"/>
              <a:t>correlator</a:t>
            </a:r>
            <a:r>
              <a:rPr lang="en-US" sz="1800" dirty="0" smtClean="0"/>
              <a:t> is relevant (using polarization, …) but must include Wilson loops in final U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91E86-6901-E94C-AEC3-5078EE08872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49158" name="Group 32"/>
          <p:cNvGrpSpPr>
            <a:grpSpLocks/>
          </p:cNvGrpSpPr>
          <p:nvPr/>
        </p:nvGrpSpPr>
        <p:grpSpPr bwMode="auto">
          <a:xfrm>
            <a:off x="685800" y="1524000"/>
            <a:ext cx="5486400" cy="3040929"/>
            <a:chOff x="0" y="857"/>
            <a:chExt cx="3600" cy="2150"/>
          </a:xfrm>
        </p:grpSpPr>
        <p:grpSp>
          <p:nvGrpSpPr>
            <p:cNvPr id="49161" name="Group 27"/>
            <p:cNvGrpSpPr>
              <a:grpSpLocks/>
            </p:cNvGrpSpPr>
            <p:nvPr/>
          </p:nvGrpSpPr>
          <p:grpSpPr bwMode="auto">
            <a:xfrm>
              <a:off x="0" y="857"/>
              <a:ext cx="3600" cy="2150"/>
              <a:chOff x="144" y="905"/>
              <a:chExt cx="3600" cy="2150"/>
            </a:xfrm>
          </p:grpSpPr>
          <p:pic>
            <p:nvPicPr>
              <p:cNvPr id="49166" name="Picture 9" descr="qq_scattering_empty_verbreed_gauge_connection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068"/>
                <a:ext cx="1920" cy="1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916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1327794"/>
                  </p:ext>
                </p:extLst>
              </p:nvPr>
            </p:nvGraphicFramePr>
            <p:xfrm>
              <a:off x="1344" y="2798"/>
              <a:ext cx="1192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77" name="Equation" r:id="rId5" imgW="1117600" imgH="241300" progId="Equation.3">
                      <p:embed/>
                    </p:oleObj>
                  </mc:Choice>
                  <mc:Fallback>
                    <p:oleObj name="Equation" r:id="rId5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44" y="2798"/>
                            <a:ext cx="1192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68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24336"/>
                  </p:ext>
                </p:extLst>
              </p:nvPr>
            </p:nvGraphicFramePr>
            <p:xfrm>
              <a:off x="2694" y="1228"/>
              <a:ext cx="576" cy="4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78" name="Equation" r:id="rId7" imgW="342603" imgH="266469" progId="Equation.DSMT4">
                      <p:embed/>
                    </p:oleObj>
                  </mc:Choice>
                  <mc:Fallback>
                    <p:oleObj name="Equation" r:id="rId7" imgW="342603" imgH="266469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94" y="1228"/>
                            <a:ext cx="576" cy="4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69" name="Object 12"/>
              <p:cNvGraphicFramePr>
                <a:graphicFrameLocks noChangeAspect="1"/>
              </p:cNvGraphicFramePr>
              <p:nvPr/>
            </p:nvGraphicFramePr>
            <p:xfrm>
              <a:off x="576" y="2160"/>
              <a:ext cx="630" cy="3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79" name="Equation" r:id="rId9" imgW="380835" imgH="241195" progId="Equation.DSMT4">
                      <p:embed/>
                    </p:oleObj>
                  </mc:Choice>
                  <mc:Fallback>
                    <p:oleObj name="Equation" r:id="rId9" imgW="380835" imgH="24119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" y="2160"/>
                            <a:ext cx="630" cy="3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70" name="Object 13"/>
              <p:cNvGraphicFramePr>
                <a:graphicFrameLocks noChangeAspect="1"/>
              </p:cNvGraphicFramePr>
              <p:nvPr/>
            </p:nvGraphicFramePr>
            <p:xfrm>
              <a:off x="2688" y="2174"/>
              <a:ext cx="576" cy="4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80" name="Equation" r:id="rId11" imgW="342751" imgH="241195" progId="Equation.DSMT4">
                      <p:embed/>
                    </p:oleObj>
                  </mc:Choice>
                  <mc:Fallback>
                    <p:oleObj name="Equation" r:id="rId11" imgW="342751" imgH="241195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8" y="2174"/>
                            <a:ext cx="576" cy="4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71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3738787"/>
                  </p:ext>
                </p:extLst>
              </p:nvPr>
            </p:nvGraphicFramePr>
            <p:xfrm>
              <a:off x="594" y="1282"/>
              <a:ext cx="605" cy="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81" name="Equation" r:id="rId13" imgW="380835" imgH="266584" progId="Equation.DSMT4">
                      <p:embed/>
                    </p:oleObj>
                  </mc:Choice>
                  <mc:Fallback>
                    <p:oleObj name="Equation" r:id="rId13" imgW="380835" imgH="26658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" y="1282"/>
                            <a:ext cx="605" cy="4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72" name="Object 15"/>
              <p:cNvGraphicFramePr>
                <a:graphicFrameLocks noChangeAspect="1"/>
              </p:cNvGraphicFramePr>
              <p:nvPr/>
            </p:nvGraphicFramePr>
            <p:xfrm>
              <a:off x="144" y="1757"/>
              <a:ext cx="1075" cy="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82" name="Equation" r:id="rId15" imgW="672808" imgH="266584" progId="Equation.DSMT4">
                      <p:embed/>
                    </p:oleObj>
                  </mc:Choice>
                  <mc:Fallback>
                    <p:oleObj name="Equation" r:id="rId15" imgW="672808" imgH="26658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" y="1757"/>
                            <a:ext cx="1075" cy="4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V="1">
                <a:off x="1200" y="1884"/>
                <a:ext cx="288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1200" y="2064"/>
                <a:ext cx="288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H="1" flipV="1">
                <a:off x="2352" y="1884"/>
                <a:ext cx="288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H="1">
                <a:off x="2352" y="2064"/>
                <a:ext cx="288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49177" name="Objec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068969"/>
                  </p:ext>
                </p:extLst>
              </p:nvPr>
            </p:nvGraphicFramePr>
            <p:xfrm>
              <a:off x="1380" y="905"/>
              <a:ext cx="1129" cy="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83" name="Equation" r:id="rId17" imgW="1016000" imgH="241300" progId="Equation.3">
                      <p:embed/>
                    </p:oleObj>
                  </mc:Choice>
                  <mc:Fallback>
                    <p:oleObj name="Equation" r:id="rId17" imgW="10160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0" y="905"/>
                            <a:ext cx="1129" cy="2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78" name="Object 25"/>
              <p:cNvGraphicFramePr>
                <a:graphicFrameLocks noChangeAspect="1"/>
              </p:cNvGraphicFramePr>
              <p:nvPr/>
            </p:nvGraphicFramePr>
            <p:xfrm>
              <a:off x="2688" y="1776"/>
              <a:ext cx="1056" cy="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2384" name="Equation" r:id="rId19" imgW="660113" imgH="266584" progId="Equation.3">
                      <p:embed/>
                    </p:oleObj>
                  </mc:Choice>
                  <mc:Fallback>
                    <p:oleObj name="Equation" r:id="rId19" imgW="660113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8" y="1776"/>
                            <a:ext cx="1056" cy="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2448" y="1632"/>
              <a:ext cx="480" cy="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Oval 29"/>
            <p:cNvSpPr>
              <a:spLocks noChangeArrowheads="1"/>
            </p:cNvSpPr>
            <p:nvPr/>
          </p:nvSpPr>
          <p:spPr bwMode="auto">
            <a:xfrm>
              <a:off x="2400" y="2064"/>
              <a:ext cx="480" cy="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672" y="2064"/>
              <a:ext cx="480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672" y="1632"/>
              <a:ext cx="480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534332"/>
            <a:ext cx="33528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MGA Buffing, </a:t>
            </a:r>
            <a:r>
              <a:rPr lang="en-US" sz="1400" dirty="0"/>
              <a:t>PJM, JHEP 07 (2011) 065</a:t>
            </a:r>
          </a:p>
        </p:txBody>
      </p:sp>
    </p:spTree>
    <p:extLst>
      <p:ext uri="{BB962C8B-B14F-4D97-AF65-F5344CB8AC3E}">
        <p14:creationId xmlns:p14="http://schemas.microsoft.com/office/powerpoint/2010/main" val="199653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276600" y="1676400"/>
            <a:ext cx="5638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 marL="0" indent="0">
              <a:buNone/>
              <a:defRPr/>
            </a:pPr>
            <a:endParaRPr lang="en-US" sz="1800" dirty="0" smtClean="0"/>
          </a:p>
          <a:p>
            <a:pPr marL="0" indent="0">
              <a:buNone/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Complications if the transverse momentum of two initial state hadrons is involved, resulting for DY at measured Q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in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Just as for twist-3 squared in collinear DY</a:t>
            </a:r>
          </a:p>
          <a:p>
            <a:pPr marL="0" indent="0">
              <a:buFontTx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 marL="0" indent="0">
              <a:buFontTx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</p:txBody>
      </p:sp>
      <p:pic>
        <p:nvPicPr>
          <p:cNvPr id="21" name="Content Placeholder 20" descr="DY.jp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10" r="-155645" b="-50962"/>
          <a:stretch/>
        </p:blipFill>
        <p:spPr>
          <a:xfrm>
            <a:off x="609600" y="1295400"/>
            <a:ext cx="6629400" cy="36284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/>
              <a:t>C</a:t>
            </a:r>
            <a:r>
              <a:rPr lang="en-US" dirty="0" err="1" smtClean="0"/>
              <a:t>orrelators</a:t>
            </a:r>
            <a:r>
              <a:rPr lang="en-US" dirty="0" smtClean="0"/>
              <a:t> in description of hard process (e.g. DY)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F5543-E671-FF41-AAA2-21C7701FC71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752600"/>
            <a:ext cx="4803648" cy="1219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00" y="3886200"/>
            <a:ext cx="3276600" cy="2667000"/>
            <a:chOff x="304800" y="3886200"/>
            <a:chExt cx="3276600" cy="2667000"/>
          </a:xfrm>
        </p:grpSpPr>
        <p:pic>
          <p:nvPicPr>
            <p:cNvPr id="22" name="Picture 21" descr="DY_GL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886200"/>
              <a:ext cx="3276600" cy="26670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089102" y="4536688"/>
              <a:ext cx="528682" cy="975732"/>
            </a:xfrm>
            <a:prstGeom prst="straightConnector1">
              <a:avLst/>
            </a:prstGeom>
            <a:ln w="50800">
              <a:solidFill>
                <a:srgbClr val="FF0000">
                  <a:alpha val="73000"/>
                </a:srgbClr>
              </a:solidFill>
              <a:prstDash val="sys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1296079" y="4536688"/>
              <a:ext cx="462597" cy="975732"/>
            </a:xfrm>
            <a:prstGeom prst="straightConnector1">
              <a:avLst/>
            </a:prstGeom>
            <a:ln w="50800">
              <a:solidFill>
                <a:srgbClr val="FF0000">
                  <a:alpha val="78000"/>
                </a:srgbClr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296079" y="4926981"/>
              <a:ext cx="462597" cy="975732"/>
            </a:xfrm>
            <a:prstGeom prst="straightConnector1">
              <a:avLst/>
            </a:prstGeom>
            <a:ln w="50800">
              <a:solidFill>
                <a:srgbClr val="FF0000">
                  <a:alpha val="74000"/>
                </a:srgbClr>
              </a:solidFill>
              <a:prstDash val="sys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2155188" y="4926981"/>
              <a:ext cx="462597" cy="975732"/>
            </a:xfrm>
            <a:prstGeom prst="straightConnector1">
              <a:avLst/>
            </a:prstGeom>
            <a:ln w="50800">
              <a:solidFill>
                <a:srgbClr val="FF0000">
                  <a:alpha val="73000"/>
                </a:srgbClr>
              </a:solidFill>
              <a:prstDash val="sysDash"/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4191000"/>
            <a:ext cx="5272644" cy="18288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953000" y="1828800"/>
            <a:ext cx="2590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53000" y="1828800"/>
            <a:ext cx="2590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8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Quark TMDs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2495262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RANK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616952"/>
              </p:ext>
            </p:extLst>
          </p:nvPr>
        </p:nvGraphicFramePr>
        <p:xfrm>
          <a:off x="4953000" y="2133600"/>
          <a:ext cx="11969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09" name="Equation" r:id="rId3" imgW="660400" imgH="266700" progId="Equation.3">
                  <p:embed/>
                </p:oleObj>
              </mc:Choice>
              <mc:Fallback>
                <p:oleObj name="Equation" r:id="rId3" imgW="660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3600"/>
                        <a:ext cx="119697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545077"/>
              </p:ext>
            </p:extLst>
          </p:nvPr>
        </p:nvGraphicFramePr>
        <p:xfrm>
          <a:off x="3124200" y="2133600"/>
          <a:ext cx="1128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0" name="Equation" r:id="rId5" imgW="622300" imgH="266700" progId="Equation.3">
                  <p:embed/>
                </p:oleObj>
              </mc:Choice>
              <mc:Fallback>
                <p:oleObj name="Equation" r:id="rId5" imgW="622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1128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031118"/>
              </p:ext>
            </p:extLst>
          </p:nvPr>
        </p:nvGraphicFramePr>
        <p:xfrm>
          <a:off x="1524000" y="2133600"/>
          <a:ext cx="103663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1" name="Equation" r:id="rId7" imgW="571500" imgH="254000" progId="Equation.3">
                  <p:embed/>
                </p:oleObj>
              </mc:Choice>
              <mc:Fallback>
                <p:oleObj name="Equation" r:id="rId7" imgW="571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0"/>
                        <a:ext cx="103663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873116"/>
              </p:ext>
            </p:extLst>
          </p:nvPr>
        </p:nvGraphicFramePr>
        <p:xfrm>
          <a:off x="6858000" y="2133600"/>
          <a:ext cx="128905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2" name="Equation" r:id="rId9" imgW="711200" imgH="266700" progId="Equation.3">
                  <p:embed/>
                </p:oleObj>
              </mc:Choice>
              <mc:Fallback>
                <p:oleObj name="Equation" r:id="rId9" imgW="711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133600"/>
                        <a:ext cx="128905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07029"/>
              </p:ext>
            </p:extLst>
          </p:nvPr>
        </p:nvGraphicFramePr>
        <p:xfrm>
          <a:off x="4953000" y="2590800"/>
          <a:ext cx="149701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3" name="Equation" r:id="rId11" imgW="825500" imgH="279400" progId="Equation.3">
                  <p:embed/>
                </p:oleObj>
              </mc:Choice>
              <mc:Fallback>
                <p:oleObj name="Equation" r:id="rId11" imgW="825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590800"/>
                        <a:ext cx="1497013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854317"/>
              </p:ext>
            </p:extLst>
          </p:nvPr>
        </p:nvGraphicFramePr>
        <p:xfrm>
          <a:off x="3124200" y="2590800"/>
          <a:ext cx="1289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4" name="Equation" r:id="rId13" imgW="711200" imgH="279400" progId="Equation.3">
                  <p:embed/>
                </p:oleObj>
              </mc:Choice>
              <mc:Fallback>
                <p:oleObj name="Equation" r:id="rId13" imgW="711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590800"/>
                        <a:ext cx="12890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878054"/>
              </p:ext>
            </p:extLst>
          </p:nvPr>
        </p:nvGraphicFramePr>
        <p:xfrm>
          <a:off x="6858000" y="2590800"/>
          <a:ext cx="156686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5" name="Equation" r:id="rId15" imgW="863600" imgH="279400" progId="Equation.3">
                  <p:embed/>
                </p:oleObj>
              </mc:Choice>
              <mc:Fallback>
                <p:oleObj name="Equation" r:id="rId15" imgW="863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590800"/>
                        <a:ext cx="1566862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411346"/>
              </p:ext>
            </p:extLst>
          </p:nvPr>
        </p:nvGraphicFramePr>
        <p:xfrm>
          <a:off x="6858000" y="3048000"/>
          <a:ext cx="16129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6" name="Equation" r:id="rId17" imgW="889000" imgH="279400" progId="Equation.3">
                  <p:embed/>
                </p:oleObj>
              </mc:Choice>
              <mc:Fallback>
                <p:oleObj name="Equation" r:id="rId17" imgW="889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048000"/>
                        <a:ext cx="16129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761063"/>
              </p:ext>
            </p:extLst>
          </p:nvPr>
        </p:nvGraphicFramePr>
        <p:xfrm>
          <a:off x="4953000" y="3048000"/>
          <a:ext cx="140493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7" name="Equation" r:id="rId19" imgW="774700" imgH="279400" progId="Equation.3">
                  <p:embed/>
                </p:oleObj>
              </mc:Choice>
              <mc:Fallback>
                <p:oleObj name="Equation" r:id="rId19" imgW="774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048000"/>
                        <a:ext cx="1404938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934892"/>
              </p:ext>
            </p:extLst>
          </p:nvPr>
        </p:nvGraphicFramePr>
        <p:xfrm>
          <a:off x="6858000" y="3505200"/>
          <a:ext cx="15192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8" name="Equation" r:id="rId21" imgW="838200" imgH="279400" progId="Equation.3">
                  <p:embed/>
                </p:oleObj>
              </mc:Choice>
              <mc:Fallback>
                <p:oleObj name="Equation" r:id="rId21" imgW="838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505200"/>
                        <a:ext cx="1519238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648384"/>
              </p:ext>
            </p:extLst>
          </p:nvPr>
        </p:nvGraphicFramePr>
        <p:xfrm>
          <a:off x="381000" y="2590800"/>
          <a:ext cx="5762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19" name="Equation" r:id="rId23" imgW="317500" imgH="279400" progId="Equation.3">
                  <p:embed/>
                </p:oleObj>
              </mc:Choice>
              <mc:Fallback>
                <p:oleObj name="Equation" r:id="rId23" imgW="317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90800"/>
                        <a:ext cx="5762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208798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20" name="Equation" r:id="rId25" imgW="368300" imgH="279400" progId="Equation.3">
                  <p:embed/>
                </p:oleObj>
              </mc:Choice>
              <mc:Fallback>
                <p:oleObj name="Equation" r:id="rId25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408931"/>
              </p:ext>
            </p:extLst>
          </p:nvPr>
        </p:nvGraphicFramePr>
        <p:xfrm>
          <a:off x="381000" y="3505200"/>
          <a:ext cx="7826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21" name="Equation" r:id="rId27" imgW="431800" imgH="279400" progId="Equation.3">
                  <p:embed/>
                </p:oleObj>
              </mc:Choice>
              <mc:Fallback>
                <p:oleObj name="Equation" r:id="rId27" imgW="431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505200"/>
                        <a:ext cx="7826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6550223"/>
            <a:ext cx="54864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MGA Buffing</a:t>
            </a:r>
            <a:r>
              <a:rPr lang="en-US" sz="1400" dirty="0" smtClean="0">
                <a:latin typeface="+mn-lt"/>
              </a:rPr>
              <a:t>, </a:t>
            </a:r>
            <a:r>
              <a:rPr lang="en-US" sz="1400" dirty="0">
                <a:latin typeface="+mn-lt"/>
              </a:rPr>
              <a:t>PJM, </a:t>
            </a:r>
            <a:r>
              <a:rPr lang="en-US" sz="1400" dirty="0" smtClean="0">
                <a:latin typeface="+mn-lt"/>
              </a:rPr>
              <a:t>PRL (2014), </a:t>
            </a:r>
            <a:r>
              <a:rPr lang="en-US" sz="1400" dirty="0" err="1" smtClean="0">
                <a:latin typeface="+mn-lt"/>
              </a:rPr>
              <a:t>Arxiv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 smtClean="0">
                <a:latin typeface="+mn-lt"/>
              </a:rPr>
              <a:t>1309.4681 </a:t>
            </a:r>
            <a:r>
              <a:rPr lang="en-US" sz="1400" dirty="0">
                <a:latin typeface="+mn-lt"/>
              </a:rPr>
              <a:t>[</a:t>
            </a:r>
            <a:r>
              <a:rPr lang="en-US" sz="1400" dirty="0" err="1">
                <a:latin typeface="+mn-lt"/>
              </a:rPr>
              <a:t>hep-ph</a:t>
            </a:r>
            <a:r>
              <a:rPr lang="en-US" sz="1400" dirty="0">
                <a:latin typeface="+mn-lt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1" y="4572000"/>
            <a:ext cx="5671008" cy="2091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42884" y="4038600"/>
            <a:ext cx="5369940" cy="14374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10856" y="5486400"/>
            <a:ext cx="3699164" cy="762000"/>
            <a:chOff x="5444836" y="5486400"/>
            <a:chExt cx="3699164" cy="762000"/>
          </a:xfrm>
        </p:grpSpPr>
        <p:sp>
          <p:nvSpPr>
            <p:cNvPr id="8" name="Rounded Rectangle 7"/>
            <p:cNvSpPr/>
            <p:nvPr/>
          </p:nvSpPr>
          <p:spPr>
            <a:xfrm>
              <a:off x="5715000" y="5486400"/>
              <a:ext cx="3429000" cy="762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444836" y="5562600"/>
              <a:ext cx="3699164" cy="685800"/>
            </a:xfrm>
            <a:prstGeom prst="rect">
              <a:avLst/>
            </a:prstGeom>
          </p:spPr>
        </p:pic>
      </p:grpSp>
      <p:cxnSp>
        <p:nvCxnSpPr>
          <p:cNvPr id="27" name="Straight Arrow Connector 26"/>
          <p:cNvCxnSpPr/>
          <p:nvPr/>
        </p:nvCxnSpPr>
        <p:spPr>
          <a:xfrm flipH="1">
            <a:off x="3886200" y="5943600"/>
            <a:ext cx="1752600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05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1371601"/>
            <a:ext cx="8686800" cy="38861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Example: quarks in an </a:t>
            </a:r>
            <a:r>
              <a:rPr lang="en-US" sz="1800" dirty="0" err="1" smtClean="0"/>
              <a:t>unpolarized</a:t>
            </a:r>
            <a:r>
              <a:rPr lang="en-US" sz="1800" dirty="0" smtClean="0"/>
              <a:t> target needs only 2 functions</a:t>
            </a:r>
          </a:p>
          <a:p>
            <a:pPr>
              <a:defRPr/>
            </a:pPr>
            <a:r>
              <a:rPr lang="en-US" sz="1800" dirty="0" smtClean="0"/>
              <a:t>Resulting in cross section for </a:t>
            </a:r>
            <a:r>
              <a:rPr lang="en-US" sz="1800" dirty="0" err="1"/>
              <a:t>unpolarized</a:t>
            </a:r>
            <a:r>
              <a:rPr lang="en-US" sz="1800" dirty="0"/>
              <a:t> DY at measured Q</a:t>
            </a:r>
            <a:r>
              <a:rPr lang="en-US" sz="1800" baseline="-25000" dirty="0"/>
              <a:t>T</a:t>
            </a:r>
            <a:r>
              <a:rPr lang="en-US" sz="1800" dirty="0"/>
              <a:t>  </a:t>
            </a:r>
          </a:p>
          <a:p>
            <a:pPr marL="0" indent="0"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classification of Quark TMDs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87978"/>
            <a:ext cx="2133600" cy="381000"/>
          </a:xfrm>
        </p:spPr>
        <p:txBody>
          <a:bodyPr/>
          <a:lstStyle/>
          <a:p>
            <a:pPr>
              <a:defRPr/>
            </a:pPr>
            <a:fld id="{60919974-E1AF-7D49-91E5-B74D28A366A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21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43379495"/>
              </p:ext>
            </p:extLst>
          </p:nvPr>
        </p:nvGraphicFramePr>
        <p:xfrm>
          <a:off x="228600" y="1371600"/>
          <a:ext cx="8382000" cy="258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752600"/>
                <a:gridCol w="1981200"/>
                <a:gridCol w="2133600"/>
              </a:tblGrid>
              <a:tr h="28028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factor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TMD RANK UNPOLARIZED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HADRON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F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726915"/>
              </p:ext>
            </p:extLst>
          </p:nvPr>
        </p:nvGraphicFramePr>
        <p:xfrm>
          <a:off x="3517900" y="2590325"/>
          <a:ext cx="3460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63" name="Equation" r:id="rId3" imgW="190500" imgH="254000" progId="Equation.3">
                  <p:embed/>
                </p:oleObj>
              </mc:Choice>
              <mc:Fallback>
                <p:oleObj name="Equation" r:id="rId3" imgW="190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2590325"/>
                        <a:ext cx="3460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64339"/>
              </p:ext>
            </p:extLst>
          </p:nvPr>
        </p:nvGraphicFramePr>
        <p:xfrm>
          <a:off x="1903413" y="2144238"/>
          <a:ext cx="2762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64" name="Equation" r:id="rId5" imgW="152400" imgH="241300" progId="Equation.3">
                  <p:embed/>
                </p:oleObj>
              </mc:Choice>
              <mc:Fallback>
                <p:oleObj name="Equation" r:id="rId5" imgW="152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413" y="2144238"/>
                        <a:ext cx="27622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519596"/>
              </p:ext>
            </p:extLst>
          </p:nvPr>
        </p:nvGraphicFramePr>
        <p:xfrm>
          <a:off x="381000" y="2601913"/>
          <a:ext cx="57626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65" name="Equation" r:id="rId7" imgW="317500" imgH="266700" progId="Equation.3">
                  <p:embed/>
                </p:oleObj>
              </mc:Choice>
              <mc:Fallback>
                <p:oleObj name="Equation" r:id="rId7" imgW="317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01913"/>
                        <a:ext cx="57626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426225"/>
              </p:ext>
            </p:extLst>
          </p:nvPr>
        </p:nvGraphicFramePr>
        <p:xfrm>
          <a:off x="381000" y="3048000"/>
          <a:ext cx="6683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66" name="Equation" r:id="rId9" imgW="368300" imgH="279400" progId="Equation.3">
                  <p:embed/>
                </p:oleObj>
              </mc:Choice>
              <mc:Fallback>
                <p:oleObj name="Equation" r:id="rId9" imgW="368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683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126130"/>
              </p:ext>
            </p:extLst>
          </p:nvPr>
        </p:nvGraphicFramePr>
        <p:xfrm>
          <a:off x="762001" y="4953001"/>
          <a:ext cx="5715000" cy="1487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67" name="Equation" r:id="rId11" imgW="3556000" imgH="927100" progId="Equation.3">
                  <p:embed/>
                </p:oleObj>
              </mc:Choice>
              <mc:Fallback>
                <p:oleObj name="Equation" r:id="rId11" imgW="35560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1" y="4953001"/>
                        <a:ext cx="5715000" cy="1487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53200"/>
            <a:ext cx="73914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n-lt"/>
              </a:rPr>
              <a:t>D. Boer, PRD 60 (1999) 014012; MGA </a:t>
            </a:r>
            <a:r>
              <a:rPr lang="en-US" sz="1400" dirty="0">
                <a:latin typeface="+mn-lt"/>
              </a:rPr>
              <a:t>Buffing</a:t>
            </a:r>
            <a:r>
              <a:rPr lang="en-US" sz="1400" dirty="0" smtClean="0">
                <a:latin typeface="+mn-lt"/>
              </a:rPr>
              <a:t>, PRL (2014) </a:t>
            </a:r>
            <a:r>
              <a:rPr lang="en-US" sz="1400" dirty="0">
                <a:latin typeface="+mn-lt"/>
              </a:rPr>
              <a:t>PJM, </a:t>
            </a:r>
            <a:r>
              <a:rPr lang="en-US" sz="1400" dirty="0" err="1" smtClean="0">
                <a:latin typeface="+mn-lt"/>
              </a:rPr>
              <a:t>Arxiv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 smtClean="0">
                <a:latin typeface="+mn-lt"/>
              </a:rPr>
              <a:t>1309.4681 </a:t>
            </a:r>
            <a:r>
              <a:rPr lang="en-US" sz="1400" dirty="0">
                <a:latin typeface="+mn-lt"/>
              </a:rPr>
              <a:t>[</a:t>
            </a:r>
            <a:r>
              <a:rPr lang="en-US" sz="1400" dirty="0" err="1">
                <a:latin typeface="+mn-lt"/>
              </a:rPr>
              <a:t>hep-ph</a:t>
            </a:r>
            <a:r>
              <a:rPr lang="en-US" sz="1400" dirty="0">
                <a:latin typeface="+mn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2800" y="5181600"/>
            <a:ext cx="125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ontains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62800" y="5867400"/>
            <a:ext cx="167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ontains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</a:rPr>
              <a:t>perp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TMDs and diffraction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F415-DF34-2042-80C0-ABD43065647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1447800"/>
            <a:ext cx="2971800" cy="2514600"/>
          </a:xfrm>
          <a:prstGeom prst="roundRect">
            <a:avLst/>
          </a:prstGeom>
          <a:solidFill>
            <a:srgbClr val="FFFE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TMD picture for diffractive scattering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91E86-6901-E94C-AEC3-5078EE08872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609601" y="1524000"/>
            <a:ext cx="2743200" cy="2209800"/>
            <a:chOff x="914400" y="1676400"/>
            <a:chExt cx="2985679" cy="2579132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914400" y="2590800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676400" y="2133600"/>
              <a:ext cx="137160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676400" y="2590800"/>
              <a:ext cx="137160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14400" y="4114800"/>
              <a:ext cx="2133600" cy="0"/>
            </a:xfrm>
            <a:prstGeom prst="line">
              <a:avLst/>
            </a:prstGeom>
            <a:ln w="76200" cmpd="tri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209800" y="2819400"/>
              <a:ext cx="0" cy="12954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ight Brace 88"/>
            <p:cNvSpPr/>
            <p:nvPr/>
          </p:nvSpPr>
          <p:spPr>
            <a:xfrm>
              <a:off x="3352800" y="2133600"/>
              <a:ext cx="152400" cy="9144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81400" y="2438400"/>
              <a:ext cx="318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00400" y="3886200"/>
              <a:ext cx="317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066800" y="2438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1066800" y="3962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2438400" y="3962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2362200" y="2057400"/>
              <a:ext cx="4572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2362200" y="2971800"/>
              <a:ext cx="4572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1676400" y="2743200"/>
              <a:ext cx="4572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16200000">
              <a:off x="1828800" y="3581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080270" y="1943207"/>
              <a:ext cx="312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362200" y="3048000"/>
              <a:ext cx="383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41367" y="16764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q’</a:t>
              </a:r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43000" y="35814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438400" y="35814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P’</a:t>
              </a:r>
              <a:endParaRPr lang="en-US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60819" y="336617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577883" y="2743627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90800" y="29718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00600" y="1295400"/>
            <a:ext cx="3276600" cy="3040439"/>
            <a:chOff x="4800600" y="1295400"/>
            <a:chExt cx="3276600" cy="3040439"/>
          </a:xfrm>
        </p:grpSpPr>
        <p:grpSp>
          <p:nvGrpSpPr>
            <p:cNvPr id="42" name="Group 41"/>
            <p:cNvGrpSpPr/>
            <p:nvPr/>
          </p:nvGrpSpPr>
          <p:grpSpPr>
            <a:xfrm>
              <a:off x="4800600" y="1533901"/>
              <a:ext cx="3276600" cy="2629343"/>
              <a:chOff x="4572000" y="1600200"/>
              <a:chExt cx="3276600" cy="2629343"/>
            </a:xfrm>
          </p:grpSpPr>
          <p:pic>
            <p:nvPicPr>
              <p:cNvPr id="43" name="Picture 9" descr="qq_scattering_empty_verbreed_gauge_connection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600200"/>
                <a:ext cx="2926080" cy="262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4572000" y="2438400"/>
                <a:ext cx="6858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62800" y="2438400"/>
                <a:ext cx="6858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572000" y="2971800"/>
                <a:ext cx="3276600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257800" y="2667000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010400" y="2667000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5334000" y="2667000"/>
                <a:ext cx="0" cy="1219200"/>
              </a:xfrm>
              <a:prstGeom prst="line">
                <a:avLst/>
              </a:prstGeom>
              <a:ln>
                <a:solidFill>
                  <a:srgbClr val="969696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7086600" y="2590800"/>
                <a:ext cx="0" cy="1295400"/>
              </a:xfrm>
              <a:prstGeom prst="line">
                <a:avLst/>
              </a:prstGeom>
              <a:ln>
                <a:solidFill>
                  <a:srgbClr val="969696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7493808"/>
                </p:ext>
              </p:extLst>
            </p:nvPr>
          </p:nvGraphicFramePr>
          <p:xfrm>
            <a:off x="5654675" y="3972301"/>
            <a:ext cx="1630363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" name="Equation" r:id="rId5" imgW="1003300" imgH="241300" progId="Equation.3">
                    <p:embed/>
                  </p:oleObj>
                </mc:Choice>
                <mc:Fallback>
                  <p:oleObj name="Equation" r:id="rId5" imgW="1003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4675" y="3972301"/>
                          <a:ext cx="1630363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179241"/>
                </p:ext>
              </p:extLst>
            </p:nvPr>
          </p:nvGraphicFramePr>
          <p:xfrm>
            <a:off x="5617464" y="1295400"/>
            <a:ext cx="1720596" cy="379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" name="Equation" r:id="rId7" imgW="1016000" imgH="241300" progId="Equation.3">
                    <p:embed/>
                  </p:oleObj>
                </mc:Choice>
                <mc:Fallback>
                  <p:oleObj name="Equation" r:id="rId7" imgW="10160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7464" y="1295400"/>
                          <a:ext cx="1720596" cy="3790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Arrow Connector 14"/>
            <p:cNvCxnSpPr/>
            <p:nvPr/>
          </p:nvCxnSpPr>
          <p:spPr>
            <a:xfrm flipH="1" flipV="1">
              <a:off x="5638800" y="2295901"/>
              <a:ext cx="152400" cy="14478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7010400" y="2295901"/>
              <a:ext cx="228600" cy="14478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5943600" y="2676901"/>
              <a:ext cx="0" cy="10668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6858000" y="2676901"/>
              <a:ext cx="76200" cy="10668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>
              <a:off x="5943600" y="1991101"/>
              <a:ext cx="76200" cy="3810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858000" y="1991101"/>
              <a:ext cx="76200" cy="38100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172200" y="30480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GAP</a:t>
              </a:r>
              <a:endParaRPr lang="en-US" dirty="0"/>
            </a:p>
          </p:txBody>
        </p:sp>
      </p:grp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228600" y="4114800"/>
            <a:ext cx="8686800" cy="2362200"/>
          </a:xfrm>
        </p:spPr>
        <p:txBody>
          <a:bodyPr/>
          <a:lstStyle/>
          <a:p>
            <a:r>
              <a:rPr lang="en-US" sz="1800" dirty="0" smtClean="0"/>
              <a:t>Momentum flow in case of diffraction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x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/>
              </a:rPr>
              <a:t> M</a:t>
            </a:r>
            <a:r>
              <a:rPr lang="en-US" sz="1800" baseline="-25000" dirty="0" smtClean="0">
                <a:sym typeface="Wingdings"/>
              </a:rPr>
              <a:t>X</a:t>
            </a:r>
            <a:r>
              <a:rPr lang="en-US" sz="1800" baseline="30000" dirty="0" smtClean="0">
                <a:sym typeface="Wingdings"/>
              </a:rPr>
              <a:t>2</a:t>
            </a:r>
            <a:r>
              <a:rPr lang="en-US" sz="1800" dirty="0" smtClean="0">
                <a:sym typeface="Wingdings"/>
              </a:rPr>
              <a:t>/W</a:t>
            </a:r>
            <a:r>
              <a:rPr lang="en-US" sz="1800" baseline="30000" dirty="0" smtClean="0">
                <a:sym typeface="Wingdings"/>
              </a:rPr>
              <a:t>2</a:t>
            </a:r>
            <a:r>
              <a:rPr lang="en-US" sz="1800" dirty="0" smtClean="0">
                <a:sym typeface="Wingdings"/>
              </a:rPr>
              <a:t>  0 and t  p</a:t>
            </a:r>
            <a:r>
              <a:rPr lang="en-US" sz="1800" baseline="-25000" dirty="0" smtClean="0">
                <a:sym typeface="Wingdings"/>
              </a:rPr>
              <a:t>1T</a:t>
            </a:r>
            <a:r>
              <a:rPr lang="en-US" sz="1800" baseline="30000" dirty="0" smtClean="0">
                <a:sym typeface="Wingdings"/>
              </a:rPr>
              <a:t>2</a:t>
            </a:r>
            <a:endParaRPr lang="en-US" sz="1800" baseline="30000" dirty="0" smtClean="0"/>
          </a:p>
          <a:p>
            <a:r>
              <a:rPr lang="en-US" sz="1800" dirty="0" smtClean="0"/>
              <a:t>Picture in terms of TMDs and inclusion of gauge links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</a:t>
            </a:r>
            <a:r>
              <a:rPr lang="en-US" sz="1800" dirty="0"/>
              <a:t>(including gauge links/collinear gluons in M ~ S – 1)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(Work in progress: Hoyer, </a:t>
            </a:r>
            <a:r>
              <a:rPr lang="en-US" sz="1800" dirty="0" err="1" smtClean="0"/>
              <a:t>Kasemets</a:t>
            </a:r>
            <a:r>
              <a:rPr lang="en-US" sz="1800" dirty="0" smtClean="0"/>
              <a:t>, Pisano, Zhou, M)</a:t>
            </a:r>
          </a:p>
          <a:p>
            <a:r>
              <a:rPr lang="en-US" sz="1800" dirty="0" smtClean="0"/>
              <a:t>(Another way of looking at diffraction, </a:t>
            </a:r>
            <a:r>
              <a:rPr lang="en-US" sz="1800" dirty="0" err="1" smtClean="0"/>
              <a:t>cf</a:t>
            </a:r>
            <a:r>
              <a:rPr lang="en-US" sz="1800" dirty="0" smtClean="0"/>
              <a:t> Dominguez, Xiao, Yuan 2011 or older work of </a:t>
            </a:r>
            <a:r>
              <a:rPr lang="en-US" sz="1800" dirty="0" err="1" smtClean="0"/>
              <a:t>Gieseke</a:t>
            </a:r>
            <a:r>
              <a:rPr lang="en-US" sz="1800" dirty="0" smtClean="0"/>
              <a:t>, </a:t>
            </a:r>
            <a:r>
              <a:rPr lang="en-US" sz="1800" dirty="0" err="1" smtClean="0"/>
              <a:t>Qiao</a:t>
            </a:r>
            <a:r>
              <a:rPr lang="en-US" sz="1800" dirty="0" smtClean="0"/>
              <a:t>, Bartels 2000)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3962400" y="1295400"/>
            <a:ext cx="5038344" cy="3040439"/>
            <a:chOff x="3962400" y="1295400"/>
            <a:chExt cx="5038344" cy="3040439"/>
          </a:xfrm>
        </p:grpSpPr>
        <p:grpSp>
          <p:nvGrpSpPr>
            <p:cNvPr id="130" name="Group 129"/>
            <p:cNvGrpSpPr/>
            <p:nvPr/>
          </p:nvGrpSpPr>
          <p:grpSpPr>
            <a:xfrm>
              <a:off x="3962400" y="1295400"/>
              <a:ext cx="5038344" cy="3040439"/>
              <a:chOff x="3962400" y="1295400"/>
              <a:chExt cx="5038344" cy="3040439"/>
            </a:xfrm>
          </p:grpSpPr>
          <p:pic>
            <p:nvPicPr>
              <p:cNvPr id="132" name="Picture 9" descr="qq_scattering_empty_verbreed_gauge_connection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533901"/>
                <a:ext cx="2926080" cy="262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" name="Rectangle 132"/>
              <p:cNvSpPr/>
              <p:nvPr/>
            </p:nvSpPr>
            <p:spPr>
              <a:xfrm>
                <a:off x="4800600" y="2372101"/>
                <a:ext cx="6858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391400" y="2372101"/>
                <a:ext cx="6858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800600" y="2905501"/>
                <a:ext cx="3276600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5486400" y="2600701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239000" y="2600701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5562600" y="2600701"/>
                <a:ext cx="0" cy="1219200"/>
              </a:xfrm>
              <a:prstGeom prst="line">
                <a:avLst/>
              </a:prstGeom>
              <a:ln>
                <a:solidFill>
                  <a:schemeClr val="accent3">
                    <a:lumMod val="9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7315200" y="2524501"/>
                <a:ext cx="0" cy="1295400"/>
              </a:xfrm>
              <a:prstGeom prst="line">
                <a:avLst/>
              </a:prstGeom>
              <a:ln>
                <a:solidFill>
                  <a:schemeClr val="accent3">
                    <a:lumMod val="9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40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2673574"/>
                  </p:ext>
                </p:extLst>
              </p:nvPr>
            </p:nvGraphicFramePr>
            <p:xfrm>
              <a:off x="5654675" y="3972301"/>
              <a:ext cx="1630363" cy="363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8" name="Equation" r:id="rId9" imgW="1003300" imgH="241300" progId="Equation.3">
                      <p:embed/>
                    </p:oleObj>
                  </mc:Choice>
                  <mc:Fallback>
                    <p:oleObj name="Equation" r:id="rId9" imgW="10033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54675" y="3972301"/>
                            <a:ext cx="1630363" cy="3635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8540148"/>
                  </p:ext>
                </p:extLst>
              </p:nvPr>
            </p:nvGraphicFramePr>
            <p:xfrm>
              <a:off x="7543800" y="1752600"/>
              <a:ext cx="877824" cy="6336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9" name="Equation" r:id="rId10" imgW="342603" imgH="266469" progId="Equation.3">
                      <p:embed/>
                    </p:oleObj>
                  </mc:Choice>
                  <mc:Fallback>
                    <p:oleObj name="Equation" r:id="rId10" imgW="342603" imgH="26646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43800" y="1752600"/>
                            <a:ext cx="877824" cy="6336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7173028"/>
                  </p:ext>
                </p:extLst>
              </p:nvPr>
            </p:nvGraphicFramePr>
            <p:xfrm>
              <a:off x="4572000" y="1752600"/>
              <a:ext cx="922020" cy="6744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0" name="Equation" r:id="rId12" imgW="380835" imgH="266584" progId="Equation.DSMT4">
                      <p:embed/>
                    </p:oleObj>
                  </mc:Choice>
                  <mc:Fallback>
                    <p:oleObj name="Equation" r:id="rId12" imgW="380835" imgH="26658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1752600"/>
                            <a:ext cx="922020" cy="6744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3" name="Line 16"/>
              <p:cNvSpPr>
                <a:spLocks noChangeShapeType="1"/>
              </p:cNvSpPr>
              <p:nvPr/>
            </p:nvSpPr>
            <p:spPr bwMode="auto">
              <a:xfrm flipV="1">
                <a:off x="5334000" y="2680082"/>
                <a:ext cx="448056" cy="2155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" name="Line 18"/>
              <p:cNvSpPr>
                <a:spLocks noChangeShapeType="1"/>
              </p:cNvSpPr>
              <p:nvPr/>
            </p:nvSpPr>
            <p:spPr bwMode="auto">
              <a:xfrm flipH="1" flipV="1">
                <a:off x="7098792" y="2680083"/>
                <a:ext cx="438912" cy="1866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145" name="Objec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521640"/>
                  </p:ext>
                </p:extLst>
              </p:nvPr>
            </p:nvGraphicFramePr>
            <p:xfrm>
              <a:off x="5617464" y="1295400"/>
              <a:ext cx="1720596" cy="3790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1" name="Equation" r:id="rId14" imgW="1016000" imgH="241300" progId="Equation.3">
                      <p:embed/>
                    </p:oleObj>
                  </mc:Choice>
                  <mc:Fallback>
                    <p:oleObj name="Equation" r:id="rId14" imgW="10160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17464" y="1295400"/>
                            <a:ext cx="1720596" cy="37905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6" name="Oval 28"/>
              <p:cNvSpPr>
                <a:spLocks noChangeArrowheads="1"/>
              </p:cNvSpPr>
              <p:nvPr/>
            </p:nvSpPr>
            <p:spPr bwMode="auto">
              <a:xfrm>
                <a:off x="7464552" y="2391549"/>
                <a:ext cx="731520" cy="3394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" name="Oval 29"/>
              <p:cNvSpPr>
                <a:spLocks noChangeArrowheads="1"/>
              </p:cNvSpPr>
              <p:nvPr/>
            </p:nvSpPr>
            <p:spPr bwMode="auto">
              <a:xfrm>
                <a:off x="7391400" y="3002563"/>
                <a:ext cx="731520" cy="3394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" name="Oval 30"/>
              <p:cNvSpPr>
                <a:spLocks noChangeArrowheads="1"/>
              </p:cNvSpPr>
              <p:nvPr/>
            </p:nvSpPr>
            <p:spPr bwMode="auto">
              <a:xfrm>
                <a:off x="4757928" y="3002563"/>
                <a:ext cx="731520" cy="271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" name="Oval 31"/>
              <p:cNvSpPr>
                <a:spLocks noChangeArrowheads="1"/>
              </p:cNvSpPr>
              <p:nvPr/>
            </p:nvSpPr>
            <p:spPr bwMode="auto">
              <a:xfrm>
                <a:off x="4757928" y="2391549"/>
                <a:ext cx="731520" cy="271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150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1218982"/>
                  </p:ext>
                </p:extLst>
              </p:nvPr>
            </p:nvGraphicFramePr>
            <p:xfrm>
              <a:off x="3962400" y="2743200"/>
              <a:ext cx="1638300" cy="59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2" name="Equation" r:id="rId15" imgW="672808" imgH="266584" progId="Equation.3">
                      <p:embed/>
                    </p:oleObj>
                  </mc:Choice>
                  <mc:Fallback>
                    <p:oleObj name="Equation" r:id="rId15" imgW="672808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2400" y="2743200"/>
                            <a:ext cx="1638300" cy="5996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2578128"/>
                  </p:ext>
                </p:extLst>
              </p:nvPr>
            </p:nvGraphicFramePr>
            <p:xfrm>
              <a:off x="7391400" y="2667000"/>
              <a:ext cx="1609344" cy="6011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3" name="Equation" r:id="rId17" imgW="660113" imgH="266584" progId="Equation.3">
                      <p:embed/>
                    </p:oleObj>
                  </mc:Choice>
                  <mc:Fallback>
                    <p:oleObj name="Equation" r:id="rId17" imgW="660113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91400" y="2667000"/>
                            <a:ext cx="1609344" cy="6011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52" name="Straight Arrow Connector 151"/>
              <p:cNvCxnSpPr/>
              <p:nvPr/>
            </p:nvCxnSpPr>
            <p:spPr>
              <a:xfrm flipH="1" flipV="1">
                <a:off x="5638800" y="2295901"/>
                <a:ext cx="152400" cy="1447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7010400" y="2295901"/>
                <a:ext cx="228600" cy="1447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5943600" y="2676901"/>
                <a:ext cx="0" cy="1066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6858000" y="2676901"/>
                <a:ext cx="76200" cy="1066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H="1">
                <a:off x="5943600" y="1991101"/>
                <a:ext cx="76200" cy="381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6858000" y="1991101"/>
                <a:ext cx="76200" cy="381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/>
            <p:cNvSpPr txBox="1"/>
            <p:nvPr/>
          </p:nvSpPr>
          <p:spPr>
            <a:xfrm>
              <a:off x="6172200" y="30480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GAP</a:t>
              </a:r>
              <a:endParaRPr lang="en-US" dirty="0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6172200" y="152400"/>
            <a:ext cx="419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46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7B3D3-8F57-714B-B3C1-544BDE1A652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PDFs and PFFs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800" dirty="0" smtClean="0">
                <a:cs typeface="+mn-cs"/>
              </a:rPr>
              <a:t>	Basic idea of PDFs and PFFs (also for TMDs) is to obtain a full factorized description of high energy scattering processes</a:t>
            </a:r>
          </a:p>
        </p:txBody>
      </p:sp>
      <p:pic>
        <p:nvPicPr>
          <p:cNvPr id="25604" name="Picture 4" descr="hardprocess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2743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8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421402"/>
              </p:ext>
            </p:extLst>
          </p:nvPr>
        </p:nvGraphicFramePr>
        <p:xfrm>
          <a:off x="4876801" y="2227244"/>
          <a:ext cx="2362200" cy="519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4" imgW="1155700" imgH="254000" progId="Equation.3">
                  <p:embed/>
                </p:oleObj>
              </mc:Choice>
              <mc:Fallback>
                <p:oleObj name="Equation" r:id="rId4" imgW="1155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2227244"/>
                        <a:ext cx="2362200" cy="519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658584"/>
              </p:ext>
            </p:extLst>
          </p:nvPr>
        </p:nvGraphicFramePr>
        <p:xfrm>
          <a:off x="914400" y="5486400"/>
          <a:ext cx="7924800" cy="1016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6" imgW="4165600" imgH="533400" progId="Equation.3">
                  <p:embed/>
                </p:oleObj>
              </mc:Choice>
              <mc:Fallback>
                <p:oleObj name="Equation" r:id="rId6" imgW="41656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486400"/>
                        <a:ext cx="7924800" cy="1016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7772400" y="2286000"/>
            <a:ext cx="13716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+mn-cs"/>
              </a:rPr>
              <a:t>calculable</a:t>
            </a:r>
          </a:p>
        </p:txBody>
      </p:sp>
      <p:sp>
        <p:nvSpPr>
          <p:cNvPr id="228360" name="AutoShape 8"/>
          <p:cNvSpPr>
            <a:spLocks/>
          </p:cNvSpPr>
          <p:nvPr/>
        </p:nvSpPr>
        <p:spPr bwMode="auto">
          <a:xfrm>
            <a:off x="7315200" y="3048000"/>
            <a:ext cx="228600" cy="1905000"/>
          </a:xfrm>
          <a:prstGeom prst="rightBrace">
            <a:avLst>
              <a:gd name="adj1" fmla="val 694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61" name="Text Box 9"/>
          <p:cNvSpPr txBox="1">
            <a:spLocks noChangeArrowheads="1"/>
          </p:cNvSpPr>
          <p:nvPr/>
        </p:nvSpPr>
        <p:spPr bwMode="auto">
          <a:xfrm>
            <a:off x="7737475" y="3581400"/>
            <a:ext cx="1263312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+mn-cs"/>
              </a:rPr>
              <a:t>defined (!)</a:t>
            </a:r>
          </a:p>
          <a:p>
            <a:pPr>
              <a:defRPr/>
            </a:pPr>
            <a:r>
              <a:rPr lang="en-US" dirty="0">
                <a:latin typeface="+mn-lt"/>
                <a:cs typeface="+mn-cs"/>
              </a:rPr>
              <a:t>    &amp;</a:t>
            </a:r>
          </a:p>
          <a:p>
            <a:pPr>
              <a:defRPr/>
            </a:pPr>
            <a:r>
              <a:rPr lang="en-US" dirty="0">
                <a:latin typeface="+mn-lt"/>
                <a:cs typeface="+mn-cs"/>
              </a:rPr>
              <a:t>portable</a:t>
            </a:r>
          </a:p>
        </p:txBody>
      </p:sp>
      <p:pic>
        <p:nvPicPr>
          <p:cNvPr id="228363" name="Picture 11" descr="P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2819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4" name="Picture 12" descr="Del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38600"/>
            <a:ext cx="22098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5" name="Text Box 13"/>
          <p:cNvSpPr txBox="1">
            <a:spLocks noChangeArrowheads="1"/>
          </p:cNvSpPr>
          <p:nvPr/>
        </p:nvSpPr>
        <p:spPr bwMode="auto">
          <a:xfrm>
            <a:off x="0" y="6211669"/>
            <a:ext cx="4191000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+mn-cs"/>
              </a:rPr>
              <a:t>Give a meaning to integration </a:t>
            </a:r>
            <a:r>
              <a:rPr lang="en-US" dirty="0" smtClean="0">
                <a:latin typeface="+mn-lt"/>
                <a:cs typeface="+mn-cs"/>
              </a:rPr>
              <a:t>variables, including e.g. </a:t>
            </a:r>
            <a:r>
              <a:rPr lang="en-US" dirty="0" err="1" smtClean="0">
                <a:latin typeface="+mn-lt"/>
                <a:cs typeface="+mn-cs"/>
              </a:rPr>
              <a:t>q</a:t>
            </a:r>
            <a:r>
              <a:rPr lang="en-US" baseline="-25000" dirty="0" err="1" smtClean="0">
                <a:latin typeface="+mn-lt"/>
                <a:cs typeface="+mn-cs"/>
              </a:rPr>
              <a:t>T</a:t>
            </a:r>
            <a:r>
              <a:rPr lang="en-US" dirty="0" smtClean="0">
                <a:latin typeface="+mn-lt"/>
                <a:cs typeface="+mn-cs"/>
              </a:rPr>
              <a:t> = p</a:t>
            </a:r>
            <a:r>
              <a:rPr lang="en-US" baseline="-25000" dirty="0" smtClean="0">
                <a:latin typeface="+mn-lt"/>
                <a:cs typeface="+mn-cs"/>
              </a:rPr>
              <a:t>1T</a:t>
            </a:r>
            <a:r>
              <a:rPr lang="en-US" dirty="0" smtClean="0">
                <a:latin typeface="+mn-lt"/>
                <a:cs typeface="+mn-cs"/>
              </a:rPr>
              <a:t> + p</a:t>
            </a:r>
            <a:r>
              <a:rPr lang="en-US" baseline="-25000" dirty="0" smtClean="0">
                <a:latin typeface="+mn-lt"/>
                <a:cs typeface="+mn-cs"/>
              </a:rPr>
              <a:t>2T</a:t>
            </a:r>
            <a:r>
              <a:rPr lang="en-US" dirty="0" smtClean="0">
                <a:latin typeface="+mn-lt"/>
                <a:cs typeface="+mn-cs"/>
              </a:rPr>
              <a:t>!</a:t>
            </a:r>
            <a:endParaRPr lang="en-US" dirty="0">
              <a:latin typeface="+mn-lt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6000" y="3048000"/>
            <a:ext cx="19812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81400" y="45720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45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9" grpId="0" animBg="1"/>
      <p:bldP spid="228360" grpId="0" animBg="1"/>
      <p:bldP spid="228361" grpId="0" animBg="1"/>
      <p:bldP spid="2283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1447800"/>
            <a:ext cx="2971800" cy="2514600"/>
          </a:xfrm>
          <a:prstGeom prst="roundRect">
            <a:avLst/>
          </a:prstGeom>
          <a:solidFill>
            <a:srgbClr val="FFFE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TMD picture for diffractive scattering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91E86-6901-E94C-AEC3-5078EE08872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609601" y="1524000"/>
            <a:ext cx="2743200" cy="2209800"/>
            <a:chOff x="914400" y="1676400"/>
            <a:chExt cx="2985679" cy="2579132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914400" y="2590800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676400" y="2133600"/>
              <a:ext cx="137160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676400" y="2590800"/>
              <a:ext cx="137160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14400" y="4114800"/>
              <a:ext cx="2133600" cy="0"/>
            </a:xfrm>
            <a:prstGeom prst="line">
              <a:avLst/>
            </a:prstGeom>
            <a:ln w="76200" cmpd="tri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209800" y="2819400"/>
              <a:ext cx="0" cy="12954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ight Brace 88"/>
            <p:cNvSpPr/>
            <p:nvPr/>
          </p:nvSpPr>
          <p:spPr>
            <a:xfrm>
              <a:off x="3352800" y="2133600"/>
              <a:ext cx="152400" cy="9144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81400" y="2438400"/>
              <a:ext cx="318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00400" y="3886200"/>
              <a:ext cx="317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066800" y="2438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1066800" y="3962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2438400" y="3962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2362200" y="2057400"/>
              <a:ext cx="4572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2362200" y="2971800"/>
              <a:ext cx="4572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1676400" y="2743200"/>
              <a:ext cx="4572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16200000">
              <a:off x="1828800" y="3581400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080270" y="1943207"/>
              <a:ext cx="312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362200" y="3048000"/>
              <a:ext cx="383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41367" y="16764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q’</a:t>
              </a:r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43000" y="35814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438400" y="35814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P’</a:t>
              </a:r>
              <a:endParaRPr lang="en-US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60819" y="336617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577883" y="2743627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90800" y="29718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</a:t>
            </a:r>
            <a:endParaRPr lang="en-US" dirty="0"/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228600" y="3733800"/>
            <a:ext cx="8686800" cy="2362200"/>
          </a:xfrm>
        </p:spPr>
        <p:txBody>
          <a:bodyPr/>
          <a:lstStyle/>
          <a:p>
            <a:pPr marL="400050" lvl="1" indent="0">
              <a:buNone/>
            </a:pPr>
            <a:endParaRPr lang="en-US" sz="1400" dirty="0" smtClean="0"/>
          </a:p>
          <a:p>
            <a:r>
              <a:rPr lang="en-US" sz="1800" dirty="0" smtClean="0"/>
              <a:t>Cross section </a:t>
            </a:r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/>
              <a:t>i</a:t>
            </a:r>
            <a:r>
              <a:rPr lang="en-US" sz="1800" dirty="0" smtClean="0"/>
              <a:t>nvolving </a:t>
            </a:r>
            <a:r>
              <a:rPr lang="en-US" sz="1800" dirty="0" err="1" smtClean="0"/>
              <a:t>correlators</a:t>
            </a:r>
            <a:r>
              <a:rPr lang="en-US" sz="1800" dirty="0" smtClean="0"/>
              <a:t> for proton and photon/…</a:t>
            </a:r>
            <a:endParaRPr lang="en-US" sz="1800" dirty="0"/>
          </a:p>
        </p:txBody>
      </p:sp>
      <p:graphicFrame>
        <p:nvGraphicFramePr>
          <p:cNvPr id="7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5452710"/>
              </p:ext>
            </p:extLst>
          </p:nvPr>
        </p:nvGraphicFramePr>
        <p:xfrm>
          <a:off x="1066800" y="5334000"/>
          <a:ext cx="71183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2" name="Equation" r:id="rId4" imgW="4445000" imgH="469900" progId="Equation.3">
                  <p:embed/>
                </p:oleObj>
              </mc:Choice>
              <mc:Fallback>
                <p:oleObj name="Equation" r:id="rId4" imgW="4445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334000"/>
                        <a:ext cx="711835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936925"/>
              </p:ext>
            </p:extLst>
          </p:nvPr>
        </p:nvGraphicFramePr>
        <p:xfrm>
          <a:off x="1066800" y="6063358"/>
          <a:ext cx="5638800" cy="75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3" name="Equation" r:id="rId6" imgW="3492500" imgH="469900" progId="Equation.3">
                  <p:embed/>
                </p:oleObj>
              </mc:Choice>
              <mc:Fallback>
                <p:oleObj name="Equation" r:id="rId6" imgW="3492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063358"/>
                        <a:ext cx="5638800" cy="758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9" name="Group 128"/>
          <p:cNvGrpSpPr/>
          <p:nvPr/>
        </p:nvGrpSpPr>
        <p:grpSpPr>
          <a:xfrm>
            <a:off x="3962400" y="1295400"/>
            <a:ext cx="5038344" cy="3040439"/>
            <a:chOff x="3962400" y="1295400"/>
            <a:chExt cx="5038344" cy="3040439"/>
          </a:xfrm>
        </p:grpSpPr>
        <p:grpSp>
          <p:nvGrpSpPr>
            <p:cNvPr id="130" name="Group 129"/>
            <p:cNvGrpSpPr/>
            <p:nvPr/>
          </p:nvGrpSpPr>
          <p:grpSpPr>
            <a:xfrm>
              <a:off x="3962400" y="1295400"/>
              <a:ext cx="5038344" cy="3040439"/>
              <a:chOff x="3962400" y="1295400"/>
              <a:chExt cx="5038344" cy="3040439"/>
            </a:xfrm>
          </p:grpSpPr>
          <p:pic>
            <p:nvPicPr>
              <p:cNvPr id="132" name="Picture 9" descr="qq_scattering_empty_verbreed_gauge_connections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1533901"/>
                <a:ext cx="2926080" cy="262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" name="Rectangle 132"/>
              <p:cNvSpPr/>
              <p:nvPr/>
            </p:nvSpPr>
            <p:spPr>
              <a:xfrm>
                <a:off x="4800600" y="2372101"/>
                <a:ext cx="6858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391400" y="2372101"/>
                <a:ext cx="6858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800600" y="2905501"/>
                <a:ext cx="3276600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5486400" y="2600701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239000" y="2600701"/>
                <a:ext cx="2286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5562600" y="2600701"/>
                <a:ext cx="0" cy="1219200"/>
              </a:xfrm>
              <a:prstGeom prst="line">
                <a:avLst/>
              </a:prstGeom>
              <a:ln>
                <a:solidFill>
                  <a:schemeClr val="accent3">
                    <a:lumMod val="9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7315200" y="2524501"/>
                <a:ext cx="0" cy="1295400"/>
              </a:xfrm>
              <a:prstGeom prst="line">
                <a:avLst/>
              </a:prstGeom>
              <a:ln>
                <a:solidFill>
                  <a:schemeClr val="accent3">
                    <a:lumMod val="9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40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7511815"/>
                  </p:ext>
                </p:extLst>
              </p:nvPr>
            </p:nvGraphicFramePr>
            <p:xfrm>
              <a:off x="5654675" y="3972301"/>
              <a:ext cx="1630363" cy="363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1414" name="Equation" r:id="rId9" imgW="1003300" imgH="241300" progId="Equation.3">
                      <p:embed/>
                    </p:oleObj>
                  </mc:Choice>
                  <mc:Fallback>
                    <p:oleObj name="Equation" r:id="rId9" imgW="10033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54675" y="3972301"/>
                            <a:ext cx="1630363" cy="3635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6896260"/>
                  </p:ext>
                </p:extLst>
              </p:nvPr>
            </p:nvGraphicFramePr>
            <p:xfrm>
              <a:off x="7543800" y="1752600"/>
              <a:ext cx="877824" cy="6336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1415" name="Equation" r:id="rId11" imgW="342603" imgH="266469" progId="Equation.3">
                      <p:embed/>
                    </p:oleObj>
                  </mc:Choice>
                  <mc:Fallback>
                    <p:oleObj name="Equation" r:id="rId11" imgW="342603" imgH="26646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43800" y="1752600"/>
                            <a:ext cx="877824" cy="6336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6186020"/>
                  </p:ext>
                </p:extLst>
              </p:nvPr>
            </p:nvGraphicFramePr>
            <p:xfrm>
              <a:off x="4572000" y="1752600"/>
              <a:ext cx="922020" cy="6744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1416" name="Equation" r:id="rId13" imgW="380835" imgH="266584" progId="Equation.DSMT4">
                      <p:embed/>
                    </p:oleObj>
                  </mc:Choice>
                  <mc:Fallback>
                    <p:oleObj name="Equation" r:id="rId13" imgW="380835" imgH="26658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1752600"/>
                            <a:ext cx="922020" cy="6744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3" name="Line 16"/>
              <p:cNvSpPr>
                <a:spLocks noChangeShapeType="1"/>
              </p:cNvSpPr>
              <p:nvPr/>
            </p:nvSpPr>
            <p:spPr bwMode="auto">
              <a:xfrm flipV="1">
                <a:off x="5334000" y="2680082"/>
                <a:ext cx="448056" cy="2155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" name="Line 18"/>
              <p:cNvSpPr>
                <a:spLocks noChangeShapeType="1"/>
              </p:cNvSpPr>
              <p:nvPr/>
            </p:nvSpPr>
            <p:spPr bwMode="auto">
              <a:xfrm flipH="1" flipV="1">
                <a:off x="7098792" y="2680083"/>
                <a:ext cx="438912" cy="1866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145" name="Objec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7319927"/>
                  </p:ext>
                </p:extLst>
              </p:nvPr>
            </p:nvGraphicFramePr>
            <p:xfrm>
              <a:off x="5617464" y="1295400"/>
              <a:ext cx="1720596" cy="3790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1417" name="Equation" r:id="rId15" imgW="1016000" imgH="241300" progId="Equation.3">
                      <p:embed/>
                    </p:oleObj>
                  </mc:Choice>
                  <mc:Fallback>
                    <p:oleObj name="Equation" r:id="rId15" imgW="10160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17464" y="1295400"/>
                            <a:ext cx="1720596" cy="37905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6" name="Oval 28"/>
              <p:cNvSpPr>
                <a:spLocks noChangeArrowheads="1"/>
              </p:cNvSpPr>
              <p:nvPr/>
            </p:nvSpPr>
            <p:spPr bwMode="auto">
              <a:xfrm>
                <a:off x="7464552" y="2391549"/>
                <a:ext cx="731520" cy="3394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" name="Oval 29"/>
              <p:cNvSpPr>
                <a:spLocks noChangeArrowheads="1"/>
              </p:cNvSpPr>
              <p:nvPr/>
            </p:nvSpPr>
            <p:spPr bwMode="auto">
              <a:xfrm>
                <a:off x="7391400" y="3002563"/>
                <a:ext cx="731520" cy="3394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" name="Oval 30"/>
              <p:cNvSpPr>
                <a:spLocks noChangeArrowheads="1"/>
              </p:cNvSpPr>
              <p:nvPr/>
            </p:nvSpPr>
            <p:spPr bwMode="auto">
              <a:xfrm>
                <a:off x="4757928" y="3002563"/>
                <a:ext cx="731520" cy="271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" name="Oval 31"/>
              <p:cNvSpPr>
                <a:spLocks noChangeArrowheads="1"/>
              </p:cNvSpPr>
              <p:nvPr/>
            </p:nvSpPr>
            <p:spPr bwMode="auto">
              <a:xfrm>
                <a:off x="4757928" y="2391549"/>
                <a:ext cx="731520" cy="2715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aphicFrame>
            <p:nvGraphicFramePr>
              <p:cNvPr id="150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6173329"/>
                  </p:ext>
                </p:extLst>
              </p:nvPr>
            </p:nvGraphicFramePr>
            <p:xfrm>
              <a:off x="3962400" y="2743200"/>
              <a:ext cx="1638300" cy="59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1418" name="Equation" r:id="rId17" imgW="672808" imgH="266584" progId="Equation.3">
                      <p:embed/>
                    </p:oleObj>
                  </mc:Choice>
                  <mc:Fallback>
                    <p:oleObj name="Equation" r:id="rId17" imgW="672808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2400" y="2743200"/>
                            <a:ext cx="1638300" cy="5996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6676605"/>
                  </p:ext>
                </p:extLst>
              </p:nvPr>
            </p:nvGraphicFramePr>
            <p:xfrm>
              <a:off x="7391400" y="2667000"/>
              <a:ext cx="1609344" cy="6011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1419" name="Equation" r:id="rId19" imgW="660113" imgH="266584" progId="Equation.3">
                      <p:embed/>
                    </p:oleObj>
                  </mc:Choice>
                  <mc:Fallback>
                    <p:oleObj name="Equation" r:id="rId19" imgW="660113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91400" y="2667000"/>
                            <a:ext cx="1609344" cy="6011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52" name="Straight Arrow Connector 151"/>
              <p:cNvCxnSpPr/>
              <p:nvPr/>
            </p:nvCxnSpPr>
            <p:spPr>
              <a:xfrm flipH="1" flipV="1">
                <a:off x="5638800" y="2295901"/>
                <a:ext cx="152400" cy="1447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7010400" y="2295901"/>
                <a:ext cx="228600" cy="1447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5943600" y="2676901"/>
                <a:ext cx="0" cy="1066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6858000" y="2676901"/>
                <a:ext cx="76200" cy="1066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H="1">
                <a:off x="5943600" y="1991101"/>
                <a:ext cx="76200" cy="381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6858000" y="1991101"/>
                <a:ext cx="76200" cy="381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/>
            <p:cNvSpPr txBox="1"/>
            <p:nvPr/>
          </p:nvSpPr>
          <p:spPr>
            <a:xfrm>
              <a:off x="6172200" y="304800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GAP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5800" y="4419601"/>
            <a:ext cx="7315192" cy="45720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172200" y="152400"/>
            <a:ext cx="419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37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Diffractive TMD </a:t>
            </a:r>
            <a:r>
              <a:rPr lang="en-US" dirty="0" err="1" smtClean="0"/>
              <a:t>correlator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partons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Simplest transverse moment is rank 2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Leading 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F5543-E671-FF41-AAA2-21C7701FC71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4008"/>
              </p:ext>
            </p:extLst>
          </p:nvPr>
        </p:nvGraphicFramePr>
        <p:xfrm>
          <a:off x="2133600" y="1524000"/>
          <a:ext cx="652323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6" name="Equation" r:id="rId3" imgW="3352800" imgH="469900" progId="Equation.3">
                  <p:embed/>
                </p:oleObj>
              </mc:Choice>
              <mc:Fallback>
                <p:oleObj name="Equation" r:id="rId3" imgW="3352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24000"/>
                        <a:ext cx="652323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86256"/>
              </p:ext>
            </p:extLst>
          </p:nvPr>
        </p:nvGraphicFramePr>
        <p:xfrm>
          <a:off x="2133600" y="2819400"/>
          <a:ext cx="3733799" cy="575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7" name="Equation" r:id="rId5" imgW="1727200" imgH="266700" progId="Equation.3">
                  <p:embed/>
                </p:oleObj>
              </mc:Choice>
              <mc:Fallback>
                <p:oleObj name="Equation" r:id="rId5" imgW="1727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19400"/>
                        <a:ext cx="3733799" cy="575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25061"/>
              </p:ext>
            </p:extLst>
          </p:nvPr>
        </p:nvGraphicFramePr>
        <p:xfrm>
          <a:off x="2137721" y="3581400"/>
          <a:ext cx="698095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8" name="Equation" r:id="rId7" imgW="3492500" imgH="304800" progId="Equation.3">
                  <p:embed/>
                </p:oleObj>
              </mc:Choice>
              <mc:Fallback>
                <p:oleObj name="Equation" r:id="rId7" imgW="34925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7721" y="3581400"/>
                        <a:ext cx="698095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172200" y="152400"/>
            <a:ext cx="419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5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 with (potential) rewards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4754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 study the (</a:t>
            </a:r>
            <a:r>
              <a:rPr lang="en-US" dirty="0"/>
              <a:t>g</a:t>
            </a:r>
            <a:r>
              <a:rPr lang="en-US" dirty="0" smtClean="0"/>
              <a:t>eneralized) universality of TMDs via operator product expansion, extending the well-known collinear distributions (including polarization 3 for quarks and </a:t>
            </a:r>
            <a:r>
              <a:rPr lang="en-US" dirty="0"/>
              <a:t>2</a:t>
            </a:r>
            <a:r>
              <a:rPr lang="en-US" dirty="0" smtClean="0"/>
              <a:t> for gluons) to TMD PDF and PFF functions, ordered into functions of definite rank.</a:t>
            </a:r>
          </a:p>
          <a:p>
            <a:pPr>
              <a:defRPr/>
            </a:pPr>
            <a:r>
              <a:rPr lang="en-US" dirty="0" smtClean="0"/>
              <a:t>Theoretical and experimental relevance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!</a:t>
            </a:r>
            <a:r>
              <a:rPr lang="en-US" dirty="0" smtClean="0"/>
              <a:t> Multiple operator possibilities for </a:t>
            </a:r>
            <a:r>
              <a:rPr lang="en-US" dirty="0" err="1" smtClean="0"/>
              <a:t>pretzelocity</a:t>
            </a:r>
            <a:r>
              <a:rPr lang="en-US" dirty="0" smtClean="0"/>
              <a:t>/</a:t>
            </a:r>
            <a:r>
              <a:rPr lang="en-US" dirty="0" err="1" smtClean="0"/>
              <a:t>transversity</a:t>
            </a:r>
            <a:r>
              <a:rPr lang="en-US" dirty="0" smtClean="0"/>
              <a:t> and linearly polarized gluons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!</a:t>
            </a:r>
            <a:r>
              <a:rPr lang="en-US" dirty="0" smtClean="0"/>
              <a:t> The TMD PDFs appear in cross sections with specific calculable factors that deviate from (or extend on) the naïve </a:t>
            </a:r>
            <a:r>
              <a:rPr lang="en-US" dirty="0" err="1" smtClean="0"/>
              <a:t>parton</a:t>
            </a:r>
            <a:r>
              <a:rPr lang="en-US" dirty="0" smtClean="0"/>
              <a:t> universality for hadron-hadron scattering.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!</a:t>
            </a:r>
            <a:r>
              <a:rPr lang="en-US" dirty="0" smtClean="0"/>
              <a:t> Applications in polarized high energy processes, but also in </a:t>
            </a:r>
            <a:r>
              <a:rPr lang="en-US" dirty="0" err="1" smtClean="0"/>
              <a:t>unpolarized</a:t>
            </a:r>
            <a:r>
              <a:rPr lang="en-US" dirty="0" smtClean="0"/>
              <a:t> situations (linearly polarized gluons) and possibly diffractive processes.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76FD5-9274-004A-9FE5-A42DB23105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F415-DF34-2042-80C0-ABD43065647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7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(Un)integrated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943600" cy="5257800"/>
          </a:xfrm>
        </p:spPr>
        <p:txBody>
          <a:bodyPr/>
          <a:lstStyle/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 marL="0" indent="0">
              <a:buFontTx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>
                <a:latin typeface="Symbol"/>
              </a:rPr>
              <a:t>s </a:t>
            </a:r>
            <a:r>
              <a:rPr lang="en-US" sz="1800" dirty="0"/>
              <a:t>= p</a:t>
            </a:r>
            <a:r>
              <a:rPr lang="en-US" sz="1800" baseline="30000" dirty="0">
                <a:latin typeface="Symbol"/>
              </a:rPr>
              <a:t>-</a:t>
            </a:r>
            <a:r>
              <a:rPr lang="en-US" sz="1800" dirty="0"/>
              <a:t> integration </a:t>
            </a:r>
            <a:r>
              <a:rPr lang="en-US" sz="1800" dirty="0" smtClean="0"/>
              <a:t>makes time-ordering automatic. The soft part is simply sliced at the light-front 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Is already equivalent to a point-like interaction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Local operators with calculable anomalous dimension </a:t>
            </a:r>
            <a:endParaRPr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6248400" y="1447800"/>
            <a:ext cx="2895600" cy="4754563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rgbClr val="FF0000"/>
                </a:solidFill>
              </a:rPr>
              <a:t>unintegrated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spcAft>
                <a:spcPts val="0"/>
              </a:spcAft>
              <a:buFontTx/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TMD (light-front)</a:t>
            </a:r>
          </a:p>
          <a:p>
            <a:pPr>
              <a:spcAft>
                <a:spcPts val="0"/>
              </a:spcAft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collinear (light-cone)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local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54159-E925-9641-AD45-EC1CC000271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88137"/>
              </p:ext>
            </p:extLst>
          </p:nvPr>
        </p:nvGraphicFramePr>
        <p:xfrm>
          <a:off x="381000" y="2133601"/>
          <a:ext cx="606667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94" name="Equation" r:id="rId4" imgW="3390900" imgH="469900" progId="Equation.3">
                  <p:embed/>
                </p:oleObj>
              </mc:Choice>
              <mc:Fallback>
                <p:oleObj name="Equation" r:id="rId4" imgW="33909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3601"/>
                        <a:ext cx="606667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138217"/>
              </p:ext>
            </p:extLst>
          </p:nvPr>
        </p:nvGraphicFramePr>
        <p:xfrm>
          <a:off x="457200" y="5562600"/>
          <a:ext cx="2514600" cy="51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95" name="Equation" r:id="rId6" imgW="1473200" imgH="304800" progId="Equation.3">
                  <p:embed/>
                </p:oleObj>
              </mc:Choice>
              <mc:Fallback>
                <p:oleObj name="Equation" r:id="rId6" imgW="1473200" imgH="304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562600"/>
                        <a:ext cx="2514600" cy="518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27737"/>
              </p:ext>
            </p:extLst>
          </p:nvPr>
        </p:nvGraphicFramePr>
        <p:xfrm>
          <a:off x="457200" y="4114800"/>
          <a:ext cx="5638800" cy="79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96" name="Equation" r:id="rId8" imgW="3149600" imgH="444500" progId="Equation.3">
                  <p:embed/>
                </p:oleObj>
              </mc:Choice>
              <mc:Fallback>
                <p:oleObj name="Equation" r:id="rId8" imgW="31496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4800"/>
                        <a:ext cx="5638800" cy="79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491688"/>
              </p:ext>
            </p:extLst>
          </p:nvPr>
        </p:nvGraphicFramePr>
        <p:xfrm>
          <a:off x="457200" y="1219200"/>
          <a:ext cx="5486400" cy="890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97" name="Equation" r:id="rId10" imgW="2819400" imgH="457200" progId="Equation.3">
                  <p:embed/>
                </p:oleObj>
              </mc:Choice>
              <mc:Fallback>
                <p:oleObj name="Equation" r:id="rId10" imgW="28194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19200"/>
                        <a:ext cx="5486400" cy="890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152400" y="2133600"/>
            <a:ext cx="891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" y="3962400"/>
            <a:ext cx="891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600" y="5486400"/>
            <a:ext cx="891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5715000" y="2590800"/>
            <a:ext cx="838200" cy="3048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48200" y="4495800"/>
            <a:ext cx="838200" cy="3048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90800" y="5851525"/>
            <a:ext cx="457200" cy="2286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638800" y="4495800"/>
            <a:ext cx="533400" cy="3048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953A6-56E5-B646-A064-85069C057006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304800" y="2514600"/>
            <a:ext cx="8763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dirty="0">
                <a:latin typeface="+mn-lt"/>
                <a:cs typeface="+mn-cs"/>
              </a:rPr>
              <a:t>E</a:t>
            </a:r>
            <a:r>
              <a:rPr lang="en-US" dirty="0" smtClean="0">
                <a:latin typeface="+mn-lt"/>
                <a:cs typeface="+mn-cs"/>
              </a:rPr>
              <a:t>ssential feature is the color connection of </a:t>
            </a:r>
            <a:r>
              <a:rPr lang="en-US" dirty="0" err="1" smtClean="0">
                <a:latin typeface="+mn-lt"/>
                <a:cs typeface="+mn-cs"/>
              </a:rPr>
              <a:t>parton</a:t>
            </a:r>
            <a:r>
              <a:rPr lang="en-US" dirty="0" smtClean="0">
                <a:latin typeface="+mn-lt"/>
                <a:cs typeface="+mn-cs"/>
              </a:rPr>
              <a:t> fields: gauge links originating from dimension zero (not suppressed!) </a:t>
            </a:r>
            <a:r>
              <a:rPr lang="en-US" dirty="0" err="1" smtClean="0">
                <a:latin typeface="+mn-lt"/>
                <a:cs typeface="+mn-cs"/>
              </a:rPr>
              <a:t>A.n</a:t>
            </a:r>
            <a:r>
              <a:rPr lang="en-US" dirty="0" smtClean="0">
                <a:latin typeface="+mn-lt"/>
                <a:cs typeface="+mn-cs"/>
              </a:rPr>
              <a:t> gluons (gluons polarized along </a:t>
            </a:r>
            <a:r>
              <a:rPr lang="en-US" dirty="0" err="1" smtClean="0">
                <a:latin typeface="+mn-lt"/>
                <a:cs typeface="+mn-cs"/>
              </a:rPr>
              <a:t>parton</a:t>
            </a:r>
            <a:r>
              <a:rPr lang="en-US" dirty="0" smtClean="0">
                <a:latin typeface="+mn-lt"/>
                <a:cs typeface="+mn-cs"/>
              </a:rPr>
              <a:t> momentum), but this is ambiguous for TMDs leading to </a:t>
            </a: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process-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+mn-cs"/>
              </a:rPr>
              <a:t>dependence</a:t>
            </a:r>
            <a:r>
              <a:rPr lang="en-US" dirty="0" smtClean="0">
                <a:latin typeface="+mn-lt"/>
                <a:cs typeface="+mn-cs"/>
              </a:rPr>
              <a:t>: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Simplest gauge links for quark TMDs</a:t>
            </a:r>
          </a:p>
        </p:txBody>
      </p:sp>
      <p:graphicFrame>
        <p:nvGraphicFramePr>
          <p:cNvPr id="4506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82022609"/>
              </p:ext>
            </p:extLst>
          </p:nvPr>
        </p:nvGraphicFramePr>
        <p:xfrm>
          <a:off x="381000" y="1447801"/>
          <a:ext cx="6934200" cy="80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52" name="Equation" r:id="rId4" imgW="3822700" imgH="444500" progId="Equation.DSMT4">
                  <p:embed/>
                </p:oleObj>
              </mc:Choice>
              <mc:Fallback>
                <p:oleObj name="Equation" r:id="rId4" imgW="38227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1"/>
                        <a:ext cx="6934200" cy="805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6" descr="linkdistim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2667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0" y="5334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Symbol"/>
                <a:cs typeface="+mn-cs"/>
                <a:sym typeface="Wingdings" charset="0"/>
              </a:rPr>
              <a:t>F</a:t>
            </a:r>
            <a:r>
              <a:rPr lang="en-US" b="1" baseline="30000" dirty="0">
                <a:solidFill>
                  <a:srgbClr val="FF0000"/>
                </a:solidFill>
                <a:cs typeface="+mn-cs"/>
                <a:sym typeface="Wingdings" charset="0"/>
              </a:rPr>
              <a:t>[-]</a:t>
            </a:r>
            <a:endParaRPr lang="en-GB" b="1" baseline="30000" dirty="0">
              <a:solidFill>
                <a:srgbClr val="FF0000"/>
              </a:solidFill>
              <a:cs typeface="+mn-cs"/>
              <a:sym typeface="Wingdings" charset="0"/>
            </a:endParaRPr>
          </a:p>
        </p:txBody>
      </p:sp>
      <p:pic>
        <p:nvPicPr>
          <p:cNvPr id="45064" name="Picture 8" descr="linkdisspac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29718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1" name="Text Box 9"/>
          <p:cNvSpPr txBox="1">
            <a:spLocks noChangeArrowheads="1"/>
          </p:cNvSpPr>
          <p:nvPr/>
        </p:nvSpPr>
        <p:spPr bwMode="auto">
          <a:xfrm>
            <a:off x="8305800" y="5334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Symbol"/>
                <a:cs typeface="+mn-cs"/>
                <a:sym typeface="Wingdings" charset="0"/>
              </a:rPr>
              <a:t>F</a:t>
            </a:r>
            <a:r>
              <a:rPr lang="en-US" b="1" baseline="30000" dirty="0">
                <a:solidFill>
                  <a:srgbClr val="FF0000"/>
                </a:solidFill>
                <a:cs typeface="+mn-cs"/>
                <a:sym typeface="Wingdings" charset="0"/>
              </a:rPr>
              <a:t>[+]</a:t>
            </a:r>
            <a:endParaRPr lang="en-GB" b="1" baseline="30000" dirty="0">
              <a:solidFill>
                <a:srgbClr val="FF0000"/>
              </a:solidFill>
              <a:cs typeface="+mn-cs"/>
              <a:sym typeface="Wingdings" charset="0"/>
            </a:endParaRPr>
          </a:p>
        </p:txBody>
      </p:sp>
      <p:sp>
        <p:nvSpPr>
          <p:cNvPr id="305162" name="AutoShape 10"/>
          <p:cNvSpPr>
            <a:spLocks noChangeArrowheads="1"/>
          </p:cNvSpPr>
          <p:nvPr/>
        </p:nvSpPr>
        <p:spPr bwMode="auto">
          <a:xfrm>
            <a:off x="3657600" y="5334000"/>
            <a:ext cx="1447800" cy="304800"/>
          </a:xfrm>
          <a:prstGeom prst="leftRightArrow">
            <a:avLst>
              <a:gd name="adj1" fmla="val 50000"/>
              <a:gd name="adj2" fmla="val 95000"/>
            </a:avLst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5163" name="Text Box 11"/>
          <p:cNvSpPr txBox="1">
            <a:spLocks noChangeArrowheads="1"/>
          </p:cNvSpPr>
          <p:nvPr/>
        </p:nvSpPr>
        <p:spPr bwMode="auto">
          <a:xfrm>
            <a:off x="3538181" y="5638800"/>
            <a:ext cx="1558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Time reversal</a:t>
            </a:r>
          </a:p>
        </p:txBody>
      </p:sp>
      <p:sp>
        <p:nvSpPr>
          <p:cNvPr id="305164" name="Text Box 12"/>
          <p:cNvSpPr txBox="1">
            <a:spLocks noChangeArrowheads="1"/>
          </p:cNvSpPr>
          <p:nvPr/>
        </p:nvSpPr>
        <p:spPr bwMode="auto">
          <a:xfrm>
            <a:off x="7772400" y="1676400"/>
            <a:ext cx="1143000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TMD</a:t>
            </a:r>
          </a:p>
        </p:txBody>
      </p:sp>
      <p:sp>
        <p:nvSpPr>
          <p:cNvPr id="305166" name="Rectangle 14"/>
          <p:cNvSpPr>
            <a:spLocks noChangeArrowheads="1"/>
          </p:cNvSpPr>
          <p:nvPr/>
        </p:nvSpPr>
        <p:spPr bwMode="auto">
          <a:xfrm>
            <a:off x="304800" y="1447800"/>
            <a:ext cx="7162800" cy="838200"/>
          </a:xfrm>
          <a:prstGeom prst="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5071" name="Picture 17" descr="linkthree4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12954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8" descr="linkthree5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1295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71" name="Line 19"/>
          <p:cNvSpPr>
            <a:spLocks noChangeShapeType="1"/>
          </p:cNvSpPr>
          <p:nvPr/>
        </p:nvSpPr>
        <p:spPr bwMode="auto">
          <a:xfrm flipV="1">
            <a:off x="1066800" y="4114800"/>
            <a:ext cx="609600" cy="6096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5172" name="Line 20"/>
          <p:cNvSpPr>
            <a:spLocks noChangeShapeType="1"/>
          </p:cNvSpPr>
          <p:nvPr/>
        </p:nvSpPr>
        <p:spPr bwMode="auto">
          <a:xfrm flipV="1">
            <a:off x="6781800" y="4419600"/>
            <a:ext cx="609600" cy="6096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5075" name="Picture 21" descr="hardprocess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1524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4724400"/>
            <a:ext cx="10128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… A</a:t>
            </a:r>
            <a:r>
              <a:rPr lang="en-US" sz="2000" baseline="30000" dirty="0">
                <a:latin typeface="+mn-lt"/>
              </a:rPr>
              <a:t>n</a:t>
            </a:r>
            <a:r>
              <a:rPr lang="en-US" sz="2000" dirty="0">
                <a:latin typeface="+mn-lt"/>
              </a:rPr>
              <a:t>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4495800"/>
            <a:ext cx="10128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… A</a:t>
            </a:r>
            <a:r>
              <a:rPr lang="en-US" sz="2000" baseline="30000" dirty="0">
                <a:latin typeface="+mn-lt"/>
              </a:rPr>
              <a:t>n</a:t>
            </a:r>
            <a:r>
              <a:rPr lang="en-US" sz="2000" dirty="0">
                <a:latin typeface="+mn-lt"/>
              </a:rPr>
              <a:t> 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357329"/>
            <a:ext cx="533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AV </a:t>
            </a:r>
            <a:r>
              <a:rPr lang="en-US" sz="1400" dirty="0" err="1">
                <a:latin typeface="+mn-lt"/>
              </a:rPr>
              <a:t>Belitsky</a:t>
            </a:r>
            <a:r>
              <a:rPr lang="en-US" sz="1400" dirty="0">
                <a:latin typeface="+mn-lt"/>
              </a:rPr>
              <a:t>, X </a:t>
            </a:r>
            <a:r>
              <a:rPr lang="en-US" sz="1400" dirty="0" err="1">
                <a:latin typeface="+mn-lt"/>
              </a:rPr>
              <a:t>Ji</a:t>
            </a:r>
            <a:r>
              <a:rPr lang="en-US" sz="1400" dirty="0">
                <a:latin typeface="+mn-lt"/>
              </a:rPr>
              <a:t> and F Yuan, NP B 656 (2003) 165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 Boer</a:t>
            </a:r>
            <a:r>
              <a:rPr lang="en-US" sz="1400">
                <a:latin typeface="+mn-lt"/>
              </a:rPr>
              <a:t>, </a:t>
            </a:r>
            <a:r>
              <a:rPr lang="en-US" sz="1400" smtClean="0">
                <a:latin typeface="+mn-lt"/>
              </a:rPr>
              <a:t>PJM </a:t>
            </a:r>
            <a:r>
              <a:rPr lang="en-US" sz="1400" dirty="0">
                <a:latin typeface="+mn-lt"/>
              </a:rPr>
              <a:t>and F </a:t>
            </a:r>
            <a:r>
              <a:rPr lang="en-US" sz="1400" dirty="0" err="1">
                <a:latin typeface="+mn-lt"/>
              </a:rPr>
              <a:t>Pijlman</a:t>
            </a:r>
            <a:r>
              <a:rPr lang="en-US" sz="1400" dirty="0">
                <a:latin typeface="+mn-lt"/>
              </a:rPr>
              <a:t>, NP B 667 (2003) 201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810000"/>
            <a:ext cx="8458200" cy="445532"/>
            <a:chOff x="228600" y="3810000"/>
            <a:chExt cx="8458200" cy="445532"/>
          </a:xfrm>
        </p:grpSpPr>
        <p:sp>
          <p:nvSpPr>
            <p:cNvPr id="27" name="TextBox 26"/>
            <p:cNvSpPr txBox="1"/>
            <p:nvPr/>
          </p:nvSpPr>
          <p:spPr bwMode="auto">
            <a:xfrm flipH="1">
              <a:off x="7467600" y="3810000"/>
              <a:ext cx="1219200" cy="369332"/>
            </a:xfrm>
            <a:prstGeom prst="rect">
              <a:avLst/>
            </a:prstGeom>
            <a:solidFill>
              <a:srgbClr val="FFFAB7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   </a:t>
              </a:r>
              <a:r>
                <a:rPr lang="en-US" dirty="0" smtClean="0">
                  <a:latin typeface="+mn-lt"/>
                </a:rPr>
                <a:t>SIDIS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 bwMode="auto">
            <a:xfrm flipH="1">
              <a:off x="228600" y="3886200"/>
              <a:ext cx="914400" cy="369332"/>
            </a:xfrm>
            <a:prstGeom prst="rect">
              <a:avLst/>
            </a:prstGeom>
            <a:solidFill>
              <a:srgbClr val="FFFAB7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  <a:sym typeface="Wingdings"/>
                </a:rPr>
                <a:t>DY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87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2" grpId="0" animBg="1"/>
      <p:bldP spid="3051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details on the gauge links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754563"/>
          </a:xfrm>
        </p:spPr>
        <p:txBody>
          <a:bodyPr/>
          <a:lstStyle/>
          <a:p>
            <a:r>
              <a:rPr lang="en-US" sz="1800" dirty="0" smtClean="0"/>
              <a:t>Proper gluon fields (F rather than A, Wilson lines and boundary terms)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err="1" smtClean="0"/>
              <a:t>Resummation</a:t>
            </a:r>
            <a:r>
              <a:rPr lang="en-US" sz="1800" dirty="0" smtClean="0"/>
              <a:t> of soft </a:t>
            </a:r>
            <a:r>
              <a:rPr lang="en-US" sz="1800" dirty="0" err="1" smtClean="0"/>
              <a:t>n.A</a:t>
            </a:r>
            <a:r>
              <a:rPr lang="en-US" sz="1800" dirty="0" smtClean="0"/>
              <a:t> gluons (coupling to outgoing color-line) for one </a:t>
            </a:r>
            <a:r>
              <a:rPr lang="en-US" sz="1800" dirty="0" err="1" smtClean="0"/>
              <a:t>correlator</a:t>
            </a:r>
            <a:r>
              <a:rPr lang="en-US" sz="1800" dirty="0"/>
              <a:t> </a:t>
            </a:r>
            <a:r>
              <a:rPr lang="en-US" sz="1800" dirty="0" smtClean="0"/>
              <a:t>produces a gauge-line (along n)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Boundary terms give transverse pieces</a:t>
            </a:r>
          </a:p>
          <a:p>
            <a:r>
              <a:rPr lang="en-US" sz="1800" dirty="0" smtClean="0"/>
              <a:t>TMD’s may have complex gauge links involving loops (linked to color flow)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Picture 4" descr="gaugelink-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5334000" cy="9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758862"/>
              </p:ext>
            </p:extLst>
          </p:nvPr>
        </p:nvGraphicFramePr>
        <p:xfrm>
          <a:off x="1219200" y="1905000"/>
          <a:ext cx="7391399" cy="76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25" name="Equation" r:id="rId4" imgW="4406760" imgH="457200" progId="Equation.3">
                  <p:embed/>
                </p:oleObj>
              </mc:Choice>
              <mc:Fallback>
                <p:oleObj name="Equation" r:id="rId4" imgW="440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05000"/>
                        <a:ext cx="7391399" cy="766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6" descr="link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10200"/>
            <a:ext cx="281940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link4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410200"/>
            <a:ext cx="28956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85800" y="5334000"/>
            <a:ext cx="1462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sym typeface="Wingdings" charset="0"/>
              </a:rPr>
              <a:t>U</a:t>
            </a:r>
            <a:r>
              <a:rPr lang="en-US" sz="2800" b="1" baseline="30000" dirty="0">
                <a:solidFill>
                  <a:srgbClr val="0000FF"/>
                </a:solidFill>
                <a:sym typeface="Wingdings" charset="0"/>
              </a:rPr>
              <a:t>□</a:t>
            </a:r>
            <a:r>
              <a:rPr lang="en-US" sz="1800" b="1" dirty="0">
                <a:solidFill>
                  <a:srgbClr val="0000FF"/>
                </a:solidFill>
                <a:sym typeface="Wingdings" charset="0"/>
              </a:rPr>
              <a:t> = U</a:t>
            </a:r>
            <a:r>
              <a:rPr lang="en-US" sz="1800" b="1" baseline="40000" dirty="0">
                <a:solidFill>
                  <a:srgbClr val="0000FF"/>
                </a:solidFill>
                <a:sym typeface="Wingdings" charset="0"/>
              </a:rPr>
              <a:t>+</a:t>
            </a:r>
            <a:r>
              <a:rPr lang="en-US" sz="1800" b="1" dirty="0">
                <a:solidFill>
                  <a:srgbClr val="0000FF"/>
                </a:solidFill>
                <a:sym typeface="Wingdings" charset="0"/>
              </a:rPr>
              <a:t>U</a:t>
            </a:r>
            <a:r>
              <a:rPr lang="en-US" sz="1800" b="1" baseline="40000" dirty="0">
                <a:solidFill>
                  <a:srgbClr val="0000FF"/>
                </a:solidFill>
                <a:latin typeface="Symbol" charset="0"/>
                <a:sym typeface="Wingdings" charset="0"/>
              </a:rPr>
              <a:t>-</a:t>
            </a:r>
            <a:r>
              <a:rPr lang="en-US" sz="1800" b="1" baseline="40000" dirty="0">
                <a:solidFill>
                  <a:srgbClr val="0000FF"/>
                </a:solidFill>
                <a:sym typeface="Wingdings" charset="0"/>
              </a:rPr>
              <a:t>†</a:t>
            </a:r>
          </a:p>
        </p:txBody>
      </p:sp>
    </p:spTree>
    <p:extLst>
      <p:ext uri="{BB962C8B-B14F-4D97-AF65-F5344CB8AC3E}">
        <p14:creationId xmlns:p14="http://schemas.microsoft.com/office/powerpoint/2010/main" val="233838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568EF-3C46-524A-A453-74C0A953870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  <a:cs typeface="+mj-cs"/>
              </a:rPr>
              <a:t>Simplest gauge links for gluon TMDs</a:t>
            </a:r>
          </a:p>
        </p:txBody>
      </p:sp>
      <p:graphicFrame>
        <p:nvGraphicFramePr>
          <p:cNvPr id="47107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7123607"/>
              </p:ext>
            </p:extLst>
          </p:nvPr>
        </p:nvGraphicFramePr>
        <p:xfrm>
          <a:off x="482600" y="1371600"/>
          <a:ext cx="7975600" cy="84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9" name="Equation" r:id="rId3" imgW="4432300" imgH="469900" progId="Equation.3">
                  <p:embed/>
                </p:oleObj>
              </mc:Choice>
              <mc:Fallback>
                <p:oleObj name="Equation" r:id="rId3" imgW="4432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371600"/>
                        <a:ext cx="7975600" cy="845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04" name="Rectangle 4"/>
          <p:cNvSpPr>
            <a:spLocks noChangeArrowheads="1"/>
          </p:cNvSpPr>
          <p:nvPr/>
        </p:nvSpPr>
        <p:spPr bwMode="auto">
          <a:xfrm>
            <a:off x="228600" y="2257425"/>
            <a:ext cx="838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dirty="0">
                <a:latin typeface="+mn-lt"/>
                <a:cs typeface="+mn-cs"/>
              </a:rPr>
              <a:t>The TMD gluon </a:t>
            </a:r>
            <a:r>
              <a:rPr lang="en-US" dirty="0" err="1">
                <a:latin typeface="+mn-lt"/>
                <a:cs typeface="+mn-cs"/>
              </a:rPr>
              <a:t>correlators</a:t>
            </a:r>
            <a:r>
              <a:rPr lang="en-US" dirty="0">
                <a:latin typeface="+mn-lt"/>
                <a:cs typeface="+mn-cs"/>
              </a:rPr>
              <a:t> contain </a:t>
            </a: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two</a:t>
            </a:r>
            <a:r>
              <a:rPr lang="en-US" dirty="0">
                <a:latin typeface="+mn-lt"/>
                <a:cs typeface="+mn-cs"/>
              </a:rPr>
              <a:t> links, which can have different paths. Note that standard field displacement involves C = C</a:t>
            </a:r>
            <a:r>
              <a:rPr lang="ja-JP" altLang="en-US" dirty="0">
                <a:latin typeface="+mn-lt"/>
                <a:cs typeface="+mn-cs"/>
              </a:rPr>
              <a:t>’</a:t>
            </a:r>
            <a:r>
              <a:rPr lang="en-US" dirty="0">
                <a:latin typeface="+mn-lt"/>
                <a:cs typeface="+mn-cs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charset="2"/>
              <a:buChar char="u"/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charset="2"/>
              <a:buChar char="u"/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dirty="0">
                <a:latin typeface="+mn-lt"/>
                <a:cs typeface="+mn-cs"/>
              </a:rPr>
              <a:t>Basic (simplest) gauge links for gluon TMD </a:t>
            </a:r>
            <a:r>
              <a:rPr lang="en-US" dirty="0" err="1">
                <a:latin typeface="+mn-lt"/>
                <a:cs typeface="+mn-cs"/>
              </a:rPr>
              <a:t>correlators</a:t>
            </a:r>
            <a:r>
              <a:rPr lang="en-US" dirty="0">
                <a:latin typeface="+mn-lt"/>
                <a:cs typeface="+mn-cs"/>
              </a:rPr>
              <a:t>:</a:t>
            </a:r>
          </a:p>
        </p:txBody>
      </p:sp>
      <p:graphicFrame>
        <p:nvGraphicFramePr>
          <p:cNvPr id="47109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0296430"/>
              </p:ext>
            </p:extLst>
          </p:nvPr>
        </p:nvGraphicFramePr>
        <p:xfrm>
          <a:off x="1143000" y="2895600"/>
          <a:ext cx="32232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90" name="Equation" r:id="rId5" imgW="1790700" imgH="254000" progId="Equation.3">
                  <p:embed/>
                </p:oleObj>
              </mc:Choice>
              <mc:Fallback>
                <p:oleObj name="Equation" r:id="rId5" imgW="1790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895600"/>
                        <a:ext cx="322326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0" name="Picture 6" descr="link5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86225"/>
            <a:ext cx="28194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link5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8194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link5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05400"/>
            <a:ext cx="285908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 descr="link5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33975"/>
            <a:ext cx="27432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10" name="Text Box 10"/>
          <p:cNvSpPr txBox="1">
            <a:spLocks noChangeArrowheads="1"/>
          </p:cNvSpPr>
          <p:nvPr/>
        </p:nvSpPr>
        <p:spPr bwMode="auto">
          <a:xfrm>
            <a:off x="685800" y="4495800"/>
            <a:ext cx="9797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Symbol"/>
                <a:cs typeface="+mn-cs"/>
                <a:sym typeface="Wingdings" charset="0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  <a:latin typeface="+mn-lt"/>
                <a:cs typeface="+mn-cs"/>
                <a:sym typeface="Wingdings" charset="0"/>
              </a:rPr>
              <a:t>g</a:t>
            </a:r>
            <a:r>
              <a:rPr lang="en-US" sz="2000" b="1" baseline="30000" dirty="0">
                <a:solidFill>
                  <a:srgbClr val="FF0000"/>
                </a:solidFill>
                <a:cs typeface="+mn-cs"/>
                <a:sym typeface="Wingdings" charset="0"/>
              </a:rPr>
              <a:t>[+,+]</a:t>
            </a:r>
            <a:endParaRPr lang="en-GB" sz="2000" b="1" baseline="30000" dirty="0">
              <a:solidFill>
                <a:srgbClr val="FF0000"/>
              </a:solidFill>
              <a:cs typeface="+mn-cs"/>
              <a:sym typeface="Wingdings" charset="0"/>
            </a:endParaRPr>
          </a:p>
        </p:txBody>
      </p:sp>
      <p:sp>
        <p:nvSpPr>
          <p:cNvPr id="307211" name="Text Box 11"/>
          <p:cNvSpPr txBox="1">
            <a:spLocks noChangeArrowheads="1"/>
          </p:cNvSpPr>
          <p:nvPr/>
        </p:nvSpPr>
        <p:spPr bwMode="auto">
          <a:xfrm>
            <a:off x="4724400" y="4419600"/>
            <a:ext cx="8441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Symbol"/>
                <a:cs typeface="+mn-cs"/>
                <a:sym typeface="Wingdings" charset="0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  <a:latin typeface="+mn-lt"/>
                <a:cs typeface="+mn-cs"/>
                <a:sym typeface="Wingdings" charset="0"/>
              </a:rPr>
              <a:t>g</a:t>
            </a:r>
            <a:r>
              <a:rPr lang="en-US" sz="2000" b="1" baseline="30000" dirty="0">
                <a:solidFill>
                  <a:srgbClr val="FF0000"/>
                </a:solidFill>
                <a:cs typeface="+mn-cs"/>
                <a:sym typeface="Wingdings" charset="0"/>
              </a:rPr>
              <a:t>[-,-]</a:t>
            </a:r>
            <a:endParaRPr lang="en-GB" sz="2000" b="1" baseline="30000" dirty="0">
              <a:solidFill>
                <a:srgbClr val="FF0000"/>
              </a:solidFill>
              <a:cs typeface="+mn-cs"/>
              <a:sym typeface="Wingdings" charset="0"/>
            </a:endParaRPr>
          </a:p>
        </p:txBody>
      </p:sp>
      <p:sp>
        <p:nvSpPr>
          <p:cNvPr id="307212" name="Text Box 12"/>
          <p:cNvSpPr txBox="1">
            <a:spLocks noChangeArrowheads="1"/>
          </p:cNvSpPr>
          <p:nvPr/>
        </p:nvSpPr>
        <p:spPr bwMode="auto">
          <a:xfrm>
            <a:off x="685800" y="5486400"/>
            <a:ext cx="928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Symbol"/>
                <a:cs typeface="+mn-cs"/>
                <a:sym typeface="Wingdings" charset="0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  <a:latin typeface="+mn-lt"/>
                <a:cs typeface="+mn-cs"/>
                <a:sym typeface="Wingdings" charset="0"/>
              </a:rPr>
              <a:t>g</a:t>
            </a:r>
            <a:r>
              <a:rPr lang="en-US" sz="2000" b="1" baseline="30000" dirty="0">
                <a:solidFill>
                  <a:srgbClr val="FF0000"/>
                </a:solidFill>
                <a:cs typeface="+mn-cs"/>
                <a:sym typeface="Wingdings" charset="0"/>
              </a:rPr>
              <a:t>[+,-]</a:t>
            </a:r>
            <a:endParaRPr lang="en-GB" sz="2000" b="1" baseline="30000" dirty="0">
              <a:solidFill>
                <a:srgbClr val="FF0000"/>
              </a:solidFill>
              <a:cs typeface="+mn-cs"/>
              <a:sym typeface="Wingdings" charset="0"/>
            </a:endParaRPr>
          </a:p>
        </p:txBody>
      </p:sp>
      <p:sp>
        <p:nvSpPr>
          <p:cNvPr id="307213" name="Text Box 13"/>
          <p:cNvSpPr txBox="1">
            <a:spLocks noChangeArrowheads="1"/>
          </p:cNvSpPr>
          <p:nvPr/>
        </p:nvSpPr>
        <p:spPr bwMode="auto">
          <a:xfrm>
            <a:off x="4800600" y="5486400"/>
            <a:ext cx="915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Symbol"/>
                <a:cs typeface="+mn-cs"/>
                <a:sym typeface="Wingdings" charset="0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  <a:latin typeface="+mn-lt"/>
                <a:cs typeface="+mn-cs"/>
                <a:sym typeface="Wingdings" charset="0"/>
              </a:rPr>
              <a:t>g</a:t>
            </a:r>
            <a:r>
              <a:rPr lang="en-US" sz="2000" b="1" baseline="30000" dirty="0">
                <a:solidFill>
                  <a:srgbClr val="FF0000"/>
                </a:solidFill>
                <a:cs typeface="+mn-cs"/>
                <a:sym typeface="Wingdings" charset="0"/>
              </a:rPr>
              <a:t>[-,+]</a:t>
            </a:r>
            <a:endParaRPr lang="en-GB" sz="2000" b="1" baseline="30000" dirty="0">
              <a:solidFill>
                <a:srgbClr val="FF0000"/>
              </a:solidFill>
              <a:cs typeface="+mn-cs"/>
              <a:sym typeface="Wingdings" charset="0"/>
            </a:endParaRPr>
          </a:p>
        </p:txBody>
      </p:sp>
      <p:sp>
        <p:nvSpPr>
          <p:cNvPr id="307214" name="Rectangle 14"/>
          <p:cNvSpPr>
            <a:spLocks noChangeArrowheads="1"/>
          </p:cNvSpPr>
          <p:nvPr/>
        </p:nvSpPr>
        <p:spPr bwMode="auto">
          <a:xfrm>
            <a:off x="381000" y="1371600"/>
            <a:ext cx="8229600" cy="8382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334780"/>
            <a:ext cx="48768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C </a:t>
            </a:r>
            <a:r>
              <a:rPr lang="en-US" sz="1400" dirty="0" err="1">
                <a:latin typeface="+mn-lt"/>
              </a:rPr>
              <a:t>Bomhof</a:t>
            </a:r>
            <a:r>
              <a:rPr lang="en-US" sz="1400" dirty="0">
                <a:latin typeface="+mn-lt"/>
              </a:rPr>
              <a:t>, PJM, F </a:t>
            </a:r>
            <a:r>
              <a:rPr lang="en-US" sz="1400" dirty="0" err="1">
                <a:latin typeface="+mn-lt"/>
              </a:rPr>
              <a:t>Pijlman</a:t>
            </a:r>
            <a:r>
              <a:rPr lang="en-US" sz="1400" dirty="0">
                <a:latin typeface="+mn-lt"/>
              </a:rPr>
              <a:t>; EPJ C 47 (2006) 147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F Dominguez, B-W Xiao, F Yuan, PRL 106 (2011) 022301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91200" y="3429000"/>
            <a:ext cx="3048000" cy="3307795"/>
            <a:chOff x="5791200" y="3429000"/>
            <a:chExt cx="3048000" cy="3307795"/>
          </a:xfrm>
        </p:grpSpPr>
        <p:cxnSp>
          <p:nvCxnSpPr>
            <p:cNvPr id="18" name="Straight Arrow Connector 17"/>
            <p:cNvCxnSpPr>
              <a:stCxn id="2" idx="2"/>
            </p:cNvCxnSpPr>
            <p:nvPr/>
          </p:nvCxnSpPr>
          <p:spPr bwMode="auto">
            <a:xfrm flipH="1">
              <a:off x="7772400" y="3890963"/>
              <a:ext cx="228600" cy="45243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6553200" y="5943601"/>
              <a:ext cx="0" cy="4572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 bwMode="auto">
            <a:xfrm flipH="1">
              <a:off x="7162800" y="3429000"/>
              <a:ext cx="1676400" cy="461963"/>
            </a:xfrm>
            <a:prstGeom prst="rect">
              <a:avLst/>
            </a:prstGeom>
            <a:solidFill>
              <a:srgbClr val="FFFAB7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   </a:t>
              </a:r>
              <a:r>
                <a:rPr lang="en-US" dirty="0" err="1">
                  <a:latin typeface="+mn-lt"/>
                </a:rPr>
                <a:t>gg</a:t>
              </a:r>
              <a:r>
                <a:rPr lang="en-US" dirty="0">
                  <a:latin typeface="+mn-lt"/>
                </a:rPr>
                <a:t> </a:t>
              </a:r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>
                  <a:latin typeface="+mn-lt"/>
                  <a:sym typeface="Wingdings"/>
                </a:rPr>
                <a:t>H</a:t>
              </a:r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791200" y="6367463"/>
              <a:ext cx="1981200" cy="369332"/>
              <a:chOff x="5791200" y="6367463"/>
              <a:chExt cx="1981200" cy="369332"/>
            </a:xfrm>
          </p:grpSpPr>
          <p:sp>
            <p:nvSpPr>
              <p:cNvPr id="23" name="TextBox 22"/>
              <p:cNvSpPr txBox="1"/>
              <p:nvPr/>
            </p:nvSpPr>
            <p:spPr bwMode="auto">
              <a:xfrm flipH="1">
                <a:off x="5791200" y="6367463"/>
                <a:ext cx="1981200" cy="369332"/>
              </a:xfrm>
              <a:prstGeom prst="rect">
                <a:avLst/>
              </a:prstGeom>
              <a:solidFill>
                <a:srgbClr val="FFFAB7"/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+mn-lt"/>
                  </a:rPr>
                  <a:t> in </a:t>
                </a:r>
                <a:r>
                  <a:rPr lang="en-US" dirty="0" err="1" smtClean="0">
                    <a:latin typeface="+mn-lt"/>
                  </a:rPr>
                  <a:t>gg</a:t>
                </a:r>
                <a:r>
                  <a:rPr lang="en-US" dirty="0" smtClean="0">
                    <a:latin typeface="+mn-lt"/>
                  </a:rPr>
                  <a:t>  </a:t>
                </a:r>
                <a:r>
                  <a:rPr lang="en-US" dirty="0" smtClean="0">
                    <a:latin typeface="Wingdings"/>
                    <a:ea typeface="Wingdings"/>
                    <a:cs typeface="Wingdings"/>
                    <a:sym typeface="Wingdings"/>
                  </a:rPr>
                  <a:t></a:t>
                </a:r>
                <a:r>
                  <a:rPr lang="en-US" dirty="0" smtClean="0">
                    <a:sym typeface="Wingdings"/>
                  </a:rPr>
                  <a:t> </a:t>
                </a:r>
                <a:r>
                  <a:rPr lang="en-US" dirty="0" smtClean="0">
                    <a:latin typeface="+mn-lt"/>
                    <a:sym typeface="Wingdings"/>
                  </a:rPr>
                  <a:t>QQ </a:t>
                </a:r>
                <a:endParaRPr lang="en-US" dirty="0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7086600" y="64008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4188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781800" y="2362200"/>
            <a:ext cx="12192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819400" y="2362200"/>
            <a:ext cx="12192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00200" y="3124200"/>
            <a:ext cx="12192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10000" y="3124200"/>
            <a:ext cx="13716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72200" y="3124200"/>
            <a:ext cx="15240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19600" y="2362200"/>
            <a:ext cx="13716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33800" y="4191000"/>
            <a:ext cx="13716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53200" y="4876800"/>
            <a:ext cx="1600200" cy="381000"/>
          </a:xfrm>
          <a:prstGeom prst="roundRect">
            <a:avLst/>
          </a:prstGeom>
          <a:solidFill>
            <a:srgbClr val="F9FF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754563"/>
          </a:xfrm>
        </p:spPr>
        <p:txBody>
          <a:bodyPr/>
          <a:lstStyle/>
          <a:p>
            <a:pPr>
              <a:defRPr/>
            </a:pPr>
            <a:r>
              <a:rPr lang="en-US" sz="1800" dirty="0"/>
              <a:t>Including gauge links </a:t>
            </a:r>
            <a:r>
              <a:rPr lang="en-US" sz="1800" dirty="0" smtClean="0"/>
              <a:t>well</a:t>
            </a:r>
            <a:r>
              <a:rPr lang="en-US" sz="1800" dirty="0"/>
              <a:t>-defined matrix elements for TMDs but this implies </a:t>
            </a:r>
            <a:r>
              <a:rPr lang="en-US" sz="1800" dirty="0">
                <a:solidFill>
                  <a:srgbClr val="FF0000"/>
                </a:solidFill>
              </a:rPr>
              <a:t>multiple</a:t>
            </a:r>
            <a:r>
              <a:rPr lang="en-US" sz="1800" dirty="0"/>
              <a:t> </a:t>
            </a:r>
            <a:r>
              <a:rPr lang="en-US" sz="1800" dirty="0" err="1"/>
              <a:t>possiblities</a:t>
            </a:r>
            <a:r>
              <a:rPr lang="en-US" sz="1800" dirty="0"/>
              <a:t> for </a:t>
            </a:r>
            <a:r>
              <a:rPr lang="en-US" sz="1800" dirty="0">
                <a:solidFill>
                  <a:srgbClr val="FF0000"/>
                </a:solidFill>
              </a:rPr>
              <a:t>gauge links </a:t>
            </a:r>
            <a:r>
              <a:rPr lang="en-US" sz="1800" dirty="0"/>
              <a:t>depending on the process and the color flow </a:t>
            </a:r>
            <a:endParaRPr lang="en-US" sz="1800" dirty="0" smtClean="0"/>
          </a:p>
          <a:p>
            <a:pPr>
              <a:spcBef>
                <a:spcPts val="300"/>
              </a:spcBef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Leading quark TMDs</a:t>
            </a:r>
          </a:p>
          <a:p>
            <a:pPr marL="0" indent="0">
              <a:spcBef>
                <a:spcPts val="300"/>
              </a:spcBef>
              <a:buFontTx/>
              <a:buNone/>
              <a:defRPr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300"/>
              </a:spcBef>
              <a:buFontTx/>
              <a:buNone/>
              <a:defRPr/>
            </a:pPr>
            <a:endParaRPr lang="en-US" sz="1800" dirty="0" smtClean="0"/>
          </a:p>
          <a:p>
            <a:pPr>
              <a:spcBef>
                <a:spcPts val="300"/>
              </a:spcBef>
              <a:defRPr/>
            </a:pPr>
            <a:endParaRPr lang="en-US" sz="1800" dirty="0"/>
          </a:p>
          <a:p>
            <a:pPr marL="0" indent="0">
              <a:spcBef>
                <a:spcPts val="900"/>
              </a:spcBef>
              <a:buNone/>
              <a:defRPr/>
            </a:pPr>
            <a:endParaRPr lang="en-US" sz="1800" dirty="0" smtClean="0"/>
          </a:p>
          <a:p>
            <a:pPr>
              <a:spcBef>
                <a:spcPts val="900"/>
              </a:spcBef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Leading gluon TMDs: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 smtClean="0"/>
          </a:p>
        </p:txBody>
      </p:sp>
      <p:pic>
        <p:nvPicPr>
          <p:cNvPr id="481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817575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5" y="3962400"/>
            <a:ext cx="8696155" cy="26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</a:t>
            </a:r>
            <a:r>
              <a:rPr lang="en-US" dirty="0" smtClean="0"/>
              <a:t>olor gauge invariant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38190-2A42-AF48-943E-5AA09AF1BB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5800" y="2057400"/>
            <a:ext cx="8153400" cy="1524000"/>
          </a:xfrm>
          <a:prstGeom prst="roundRect">
            <a:avLst/>
          </a:prstGeom>
          <a:noFill/>
          <a:ln>
            <a:solidFill>
              <a:srgbClr val="FF99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Studying dependence on gauge links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F415-DF34-2042-80C0-ABD43065647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7139</TotalTime>
  <Words>1948</Words>
  <Application>Microsoft Macintosh PowerPoint</Application>
  <PresentationFormat>On-screen Show (4:3)</PresentationFormat>
  <Paragraphs>532</Paragraphs>
  <Slides>33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Default Design</vt:lpstr>
      <vt:lpstr>Equation</vt:lpstr>
      <vt:lpstr>Microsoft Equation</vt:lpstr>
      <vt:lpstr>TMDs, offering opportunities at small kT and small x! </vt:lpstr>
      <vt:lpstr>Outline</vt:lpstr>
      <vt:lpstr>PDFs and PFFs</vt:lpstr>
      <vt:lpstr>(Un)integrated correlators</vt:lpstr>
      <vt:lpstr>Simplest gauge links for quark TMDs</vt:lpstr>
      <vt:lpstr>Some details on the gauge links (1)</vt:lpstr>
      <vt:lpstr>Simplest gauge links for gluon TMDs</vt:lpstr>
      <vt:lpstr>Color gauge invariant correlators</vt:lpstr>
      <vt:lpstr>Studying dependence on gauge links</vt:lpstr>
      <vt:lpstr>Operator structure in TMD case</vt:lpstr>
      <vt:lpstr>Operator structure in TMD case</vt:lpstr>
      <vt:lpstr>Operator structure in TMD case</vt:lpstr>
      <vt:lpstr>Distribution versus fragmentation functions</vt:lpstr>
      <vt:lpstr>Classifying Quark TMDs</vt:lpstr>
      <vt:lpstr>Classifying Quark TMDs</vt:lpstr>
      <vt:lpstr>Explicit classification quark TMDs</vt:lpstr>
      <vt:lpstr>Explicit classification quark TMDs</vt:lpstr>
      <vt:lpstr>Explicit classification quark TMDs</vt:lpstr>
      <vt:lpstr>Explicit classification quark TMDs</vt:lpstr>
      <vt:lpstr>Explicit classification gluon TMDs</vt:lpstr>
      <vt:lpstr>Multiple TMDs in cross sections</vt:lpstr>
      <vt:lpstr>Some details on the gauge links (2)</vt:lpstr>
      <vt:lpstr>Which gauge links?</vt:lpstr>
      <vt:lpstr>Which gauge links?</vt:lpstr>
      <vt:lpstr> Correlators in description of hard process (e.g. DY)</vt:lpstr>
      <vt:lpstr>Classifying Quark TMDs</vt:lpstr>
      <vt:lpstr>Remember classification of Quark TMDs</vt:lpstr>
      <vt:lpstr>TMDs and diffraction</vt:lpstr>
      <vt:lpstr>A TMD picture for diffractive scattering</vt:lpstr>
      <vt:lpstr>A TMD picture for diffractive scattering</vt:lpstr>
      <vt:lpstr>Diffractive TMD correlator</vt:lpstr>
      <vt:lpstr>Conclusion with (potential) rewards</vt:lpstr>
      <vt:lpstr>Thank you</vt:lpstr>
    </vt:vector>
  </TitlesOfParts>
  <Company>vu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mulders</dc:creator>
  <cp:lastModifiedBy>Piet Mulders</cp:lastModifiedBy>
  <cp:revision>438</cp:revision>
  <cp:lastPrinted>2014-10-17T13:50:33Z</cp:lastPrinted>
  <dcterms:created xsi:type="dcterms:W3CDTF">2004-02-07T16:01:03Z</dcterms:created>
  <dcterms:modified xsi:type="dcterms:W3CDTF">2014-12-16T09:55:25Z</dcterms:modified>
</cp:coreProperties>
</file>