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456" r:id="rId2"/>
    <p:sldId id="468" r:id="rId3"/>
    <p:sldId id="457" r:id="rId4"/>
    <p:sldId id="376" r:id="rId5"/>
    <p:sldId id="375" r:id="rId6"/>
    <p:sldId id="449" r:id="rId7"/>
    <p:sldId id="448" r:id="rId8"/>
    <p:sldId id="276" r:id="rId9"/>
    <p:sldId id="377" r:id="rId10"/>
    <p:sldId id="425" r:id="rId11"/>
    <p:sldId id="426" r:id="rId12"/>
    <p:sldId id="379" r:id="rId13"/>
    <p:sldId id="378" r:id="rId14"/>
    <p:sldId id="277" r:id="rId15"/>
    <p:sldId id="278" r:id="rId16"/>
    <p:sldId id="280" r:id="rId17"/>
    <p:sldId id="301" r:id="rId18"/>
    <p:sldId id="281" r:id="rId19"/>
    <p:sldId id="282" r:id="rId20"/>
    <p:sldId id="287" r:id="rId21"/>
    <p:sldId id="286" r:id="rId22"/>
    <p:sldId id="285" r:id="rId23"/>
    <p:sldId id="284" r:id="rId24"/>
    <p:sldId id="288" r:id="rId25"/>
    <p:sldId id="289" r:id="rId26"/>
    <p:sldId id="272" r:id="rId27"/>
    <p:sldId id="293" r:id="rId28"/>
    <p:sldId id="300" r:id="rId29"/>
    <p:sldId id="296" r:id="rId30"/>
    <p:sldId id="302" r:id="rId31"/>
    <p:sldId id="303" r:id="rId32"/>
    <p:sldId id="380" r:id="rId33"/>
    <p:sldId id="427" r:id="rId34"/>
    <p:sldId id="362" r:id="rId35"/>
    <p:sldId id="305" r:id="rId36"/>
    <p:sldId id="265" r:id="rId37"/>
    <p:sldId id="270" r:id="rId38"/>
    <p:sldId id="370" r:id="rId39"/>
    <p:sldId id="256" r:id="rId40"/>
    <p:sldId id="361" r:id="rId41"/>
    <p:sldId id="444" r:id="rId42"/>
    <p:sldId id="306" r:id="rId43"/>
    <p:sldId id="307" r:id="rId44"/>
    <p:sldId id="308" r:id="rId45"/>
    <p:sldId id="312" r:id="rId46"/>
    <p:sldId id="404" r:id="rId47"/>
    <p:sldId id="331" r:id="rId48"/>
    <p:sldId id="385" r:id="rId49"/>
    <p:sldId id="310" r:id="rId50"/>
    <p:sldId id="443" r:id="rId51"/>
    <p:sldId id="273" r:id="rId52"/>
    <p:sldId id="311" r:id="rId53"/>
    <p:sldId id="335" r:id="rId54"/>
    <p:sldId id="336" r:id="rId55"/>
    <p:sldId id="386" r:id="rId56"/>
    <p:sldId id="332" r:id="rId57"/>
    <p:sldId id="368" r:id="rId58"/>
    <p:sldId id="326" r:id="rId59"/>
    <p:sldId id="316" r:id="rId60"/>
    <p:sldId id="317" r:id="rId61"/>
    <p:sldId id="318" r:id="rId62"/>
    <p:sldId id="388" r:id="rId63"/>
    <p:sldId id="321" r:id="rId64"/>
    <p:sldId id="389" r:id="rId65"/>
    <p:sldId id="402" r:id="rId66"/>
    <p:sldId id="369" r:id="rId67"/>
    <p:sldId id="458" r:id="rId68"/>
    <p:sldId id="372" r:id="rId69"/>
    <p:sldId id="352" r:id="rId70"/>
    <p:sldId id="461" r:id="rId71"/>
    <p:sldId id="393" r:id="rId72"/>
    <p:sldId id="460" r:id="rId73"/>
    <p:sldId id="390" r:id="rId74"/>
    <p:sldId id="459" r:id="rId75"/>
    <p:sldId id="462" r:id="rId76"/>
    <p:sldId id="323" r:id="rId77"/>
    <p:sldId id="403" r:id="rId78"/>
    <p:sldId id="463" r:id="rId79"/>
    <p:sldId id="328" r:id="rId80"/>
    <p:sldId id="327" r:id="rId81"/>
    <p:sldId id="342" r:id="rId82"/>
    <p:sldId id="343" r:id="rId83"/>
    <p:sldId id="344" r:id="rId84"/>
    <p:sldId id="329" r:id="rId85"/>
    <p:sldId id="464" r:id="rId86"/>
    <p:sldId id="364" r:id="rId87"/>
    <p:sldId id="465" r:id="rId88"/>
    <p:sldId id="394" r:id="rId89"/>
    <p:sldId id="401" r:id="rId90"/>
    <p:sldId id="469" r:id="rId91"/>
    <p:sldId id="467" r:id="rId92"/>
    <p:sldId id="430" r:id="rId93"/>
    <p:sldId id="431" r:id="rId94"/>
    <p:sldId id="432" r:id="rId95"/>
    <p:sldId id="466" r:id="rId96"/>
    <p:sldId id="470" r:id="rId97"/>
    <p:sldId id="416" r:id="rId98"/>
    <p:sldId id="450" r:id="rId99"/>
    <p:sldId id="451" r:id="rId100"/>
    <p:sldId id="452" r:id="rId101"/>
    <p:sldId id="446" r:id="rId102"/>
    <p:sldId id="471" r:id="rId103"/>
    <p:sldId id="436" r:id="rId104"/>
    <p:sldId id="399" r:id="rId105"/>
    <p:sldId id="453" r:id="rId106"/>
    <p:sldId id="455" r:id="rId107"/>
    <p:sldId id="351" r:id="rId108"/>
    <p:sldId id="348" r:id="rId109"/>
    <p:sldId id="423" r:id="rId1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344335-D621-49FD-9DC9-3D1140F1698A}">
          <p14:sldIdLst>
            <p14:sldId id="456"/>
            <p14:sldId id="468"/>
            <p14:sldId id="457"/>
            <p14:sldId id="376"/>
            <p14:sldId id="375"/>
            <p14:sldId id="449"/>
            <p14:sldId id="448"/>
            <p14:sldId id="276"/>
            <p14:sldId id="377"/>
            <p14:sldId id="425"/>
            <p14:sldId id="426"/>
            <p14:sldId id="379"/>
            <p14:sldId id="378"/>
            <p14:sldId id="277"/>
            <p14:sldId id="278"/>
            <p14:sldId id="280"/>
            <p14:sldId id="301"/>
            <p14:sldId id="281"/>
            <p14:sldId id="282"/>
            <p14:sldId id="287"/>
            <p14:sldId id="286"/>
            <p14:sldId id="285"/>
            <p14:sldId id="284"/>
            <p14:sldId id="288"/>
            <p14:sldId id="289"/>
            <p14:sldId id="272"/>
            <p14:sldId id="293"/>
            <p14:sldId id="300"/>
            <p14:sldId id="296"/>
            <p14:sldId id="302"/>
            <p14:sldId id="303"/>
            <p14:sldId id="380"/>
            <p14:sldId id="427"/>
            <p14:sldId id="362"/>
            <p14:sldId id="305"/>
            <p14:sldId id="265"/>
            <p14:sldId id="270"/>
            <p14:sldId id="370"/>
            <p14:sldId id="256"/>
            <p14:sldId id="361"/>
            <p14:sldId id="444"/>
            <p14:sldId id="306"/>
            <p14:sldId id="307"/>
            <p14:sldId id="308"/>
            <p14:sldId id="312"/>
            <p14:sldId id="404"/>
            <p14:sldId id="331"/>
            <p14:sldId id="385"/>
            <p14:sldId id="310"/>
            <p14:sldId id="443"/>
            <p14:sldId id="273"/>
            <p14:sldId id="311"/>
            <p14:sldId id="335"/>
            <p14:sldId id="336"/>
            <p14:sldId id="386"/>
            <p14:sldId id="332"/>
            <p14:sldId id="368"/>
            <p14:sldId id="326"/>
            <p14:sldId id="316"/>
            <p14:sldId id="317"/>
            <p14:sldId id="318"/>
            <p14:sldId id="388"/>
            <p14:sldId id="321"/>
            <p14:sldId id="389"/>
            <p14:sldId id="402"/>
            <p14:sldId id="369"/>
            <p14:sldId id="458"/>
            <p14:sldId id="372"/>
            <p14:sldId id="352"/>
            <p14:sldId id="461"/>
            <p14:sldId id="393"/>
            <p14:sldId id="460"/>
            <p14:sldId id="390"/>
            <p14:sldId id="459"/>
            <p14:sldId id="462"/>
            <p14:sldId id="323"/>
            <p14:sldId id="403"/>
            <p14:sldId id="463"/>
            <p14:sldId id="328"/>
            <p14:sldId id="327"/>
            <p14:sldId id="342"/>
            <p14:sldId id="343"/>
            <p14:sldId id="344"/>
            <p14:sldId id="329"/>
            <p14:sldId id="464"/>
            <p14:sldId id="364"/>
            <p14:sldId id="465"/>
            <p14:sldId id="394"/>
            <p14:sldId id="401"/>
            <p14:sldId id="469"/>
            <p14:sldId id="467"/>
            <p14:sldId id="430"/>
            <p14:sldId id="431"/>
            <p14:sldId id="432"/>
            <p14:sldId id="466"/>
            <p14:sldId id="470"/>
            <p14:sldId id="416"/>
            <p14:sldId id="450"/>
            <p14:sldId id="451"/>
            <p14:sldId id="452"/>
            <p14:sldId id="446"/>
            <p14:sldId id="471"/>
            <p14:sldId id="436"/>
            <p14:sldId id="399"/>
            <p14:sldId id="453"/>
            <p14:sldId id="455"/>
          </p14:sldIdLst>
        </p14:section>
        <p14:section name="Section sans titre" id="{9D9960BB-0BFA-4A16-8973-E5EB1D5B9E12}">
          <p14:sldIdLst>
            <p14:sldId id="351"/>
            <p14:sldId id="348"/>
            <p14:sldId id="4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CCFF"/>
    <a:srgbClr val="0000CC"/>
    <a:srgbClr val="6600CC"/>
    <a:srgbClr val="9933FF"/>
    <a:srgbClr val="99CCFF"/>
    <a:srgbClr val="B9CDE5"/>
    <a:srgbClr val="800000"/>
    <a:srgbClr val="FF66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9399" autoAdjust="0"/>
  </p:normalViewPr>
  <p:slideViewPr>
    <p:cSldViewPr>
      <p:cViewPr varScale="1">
        <p:scale>
          <a:sx n="68" d="100"/>
          <a:sy n="68" d="100"/>
        </p:scale>
        <p:origin x="-17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15/10/2014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14</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21</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24</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15/10/2014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15/10/2014</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C:\Users\clrcomp01\Desktop\Higgs\FourMuon_small%20(1)_1.wmv"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ideo" Target="file:///C:\Users\clrcomp01\Desktop\Higgs\soir3.wmv"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UBP_ouverte\Port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5" y="1748815"/>
            <a:ext cx="9134047" cy="3380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61" y="4941168"/>
            <a:ext cx="9166759"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p:cNvSpPr txBox="1"/>
          <p:nvPr/>
        </p:nvSpPr>
        <p:spPr>
          <a:xfrm>
            <a:off x="827584" y="179348"/>
            <a:ext cx="7560840" cy="830997"/>
          </a:xfrm>
          <a:prstGeom prst="rect">
            <a:avLst/>
          </a:prstGeom>
          <a:noFill/>
        </p:spPr>
        <p:txBody>
          <a:bodyPr wrap="square" rtlCol="0">
            <a:spAutoFit/>
          </a:bodyPr>
          <a:lstStyle/>
          <a:p>
            <a:pPr algn="ctr"/>
            <a:r>
              <a:rPr lang="fr-FR" sz="2400" dirty="0" smtClean="0">
                <a:solidFill>
                  <a:schemeClr val="bg1"/>
                </a:solidFill>
                <a:latin typeface="Comic Sans MS" panose="030F0702030302020204" pitchFamily="66" charset="0"/>
              </a:rPr>
              <a:t>Université ouverte Blaise Pascal</a:t>
            </a:r>
          </a:p>
          <a:p>
            <a:pPr algn="ctr"/>
            <a:r>
              <a:rPr lang="fr-FR" sz="2400" dirty="0" smtClean="0">
                <a:solidFill>
                  <a:schemeClr val="bg1"/>
                </a:solidFill>
                <a:latin typeface="Comic Sans MS" panose="030F0702030302020204" pitchFamily="66" charset="0"/>
              </a:rPr>
              <a:t>Cycle 1: "De l’infiniment grand à l’infiniment petit"</a:t>
            </a:r>
            <a:endParaRPr lang="fr-FR" sz="2400" dirty="0">
              <a:solidFill>
                <a:schemeClr val="bg1"/>
              </a:solidFill>
              <a:latin typeface="Comic Sans MS" panose="030F0702030302020204" pitchFamily="66" charset="0"/>
            </a:endParaRPr>
          </a:p>
        </p:txBody>
      </p:sp>
      <p:sp>
        <p:nvSpPr>
          <p:cNvPr id="5" name="ZoneTexte 4"/>
          <p:cNvSpPr txBox="1"/>
          <p:nvPr/>
        </p:nvSpPr>
        <p:spPr>
          <a:xfrm>
            <a:off x="3177730" y="5664150"/>
            <a:ext cx="2834430" cy="1077218"/>
          </a:xfrm>
          <a:prstGeom prst="rect">
            <a:avLst/>
          </a:prstGeom>
          <a:noFill/>
        </p:spPr>
        <p:txBody>
          <a:bodyPr wrap="none" rtlCol="0">
            <a:spAutoFit/>
          </a:bodyPr>
          <a:lstStyle/>
          <a:p>
            <a:pPr algn="ctr"/>
            <a:r>
              <a:rPr lang="fr-FR" sz="2400" i="1" dirty="0" smtClean="0">
                <a:solidFill>
                  <a:schemeClr val="bg1"/>
                </a:solidFill>
                <a:latin typeface="Comic Sans MS" pitchFamily="66" charset="0"/>
              </a:rPr>
              <a:t>François Vazeille</a:t>
            </a:r>
          </a:p>
          <a:p>
            <a:pPr algn="ctr"/>
            <a:r>
              <a:rPr lang="fr-FR" sz="2000" i="1" dirty="0" smtClean="0">
                <a:solidFill>
                  <a:schemeClr val="bg1"/>
                </a:solidFill>
                <a:latin typeface="Comic Sans MS" pitchFamily="66" charset="0"/>
              </a:rPr>
              <a:t>(CNRS)</a:t>
            </a:r>
          </a:p>
          <a:p>
            <a:pPr algn="ctr"/>
            <a:r>
              <a:rPr lang="fr-FR" sz="2000" i="1" dirty="0" smtClean="0">
                <a:solidFill>
                  <a:schemeClr val="bg1"/>
                </a:solidFill>
                <a:latin typeface="Comic Sans MS" pitchFamily="66" charset="0"/>
              </a:rPr>
              <a:t>LPC Clermont-Ferrand</a:t>
            </a:r>
          </a:p>
        </p:txBody>
      </p:sp>
    </p:spTree>
    <p:extLst>
      <p:ext uri="{BB962C8B-B14F-4D97-AF65-F5344CB8AC3E}">
        <p14:creationId xmlns:p14="http://schemas.microsoft.com/office/powerpoint/2010/main" val="167914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6331" y="2564904"/>
            <a:ext cx="9070112" cy="954107"/>
          </a:xfrm>
          <a:prstGeom prst="rect">
            <a:avLst/>
          </a:prstGeom>
          <a:solidFill>
            <a:srgbClr val="FFFF00"/>
          </a:solidFill>
        </p:spPr>
        <p:txBody>
          <a:bodyPr wrap="none" rtlCol="0">
            <a:spAutoFit/>
          </a:bodyPr>
          <a:lstStyle/>
          <a:p>
            <a:pPr algn="ctr"/>
            <a:r>
              <a:rPr lang="fr-FR" sz="2800" dirty="0" smtClean="0">
                <a:solidFill>
                  <a:srgbClr val="FF0000"/>
                </a:solidFill>
                <a:latin typeface="Comic Sans MS" pitchFamily="66" charset="0"/>
              </a:rPr>
              <a:t>Le champ  BEH permet à la matière de se structurer,</a:t>
            </a:r>
          </a:p>
          <a:p>
            <a:pPr algn="ctr"/>
            <a:r>
              <a:rPr lang="fr-FR" sz="2800" dirty="0" smtClean="0">
                <a:solidFill>
                  <a:srgbClr val="FF0000"/>
                </a:solidFill>
                <a:latin typeface="Comic Sans MS" pitchFamily="66" charset="0"/>
              </a:rPr>
              <a:t>donc à notre Univers d’exister.</a:t>
            </a:r>
          </a:p>
        </p:txBody>
      </p:sp>
    </p:spTree>
    <p:extLst>
      <p:ext uri="{BB962C8B-B14F-4D97-AF65-F5344CB8AC3E}">
        <p14:creationId xmlns:p14="http://schemas.microsoft.com/office/powerpoint/2010/main" val="13446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628800"/>
            <a:ext cx="5163593" cy="800219"/>
          </a:xfrm>
          <a:prstGeom prst="rect">
            <a:avLst/>
          </a:prstGeom>
          <a:noFill/>
        </p:spPr>
        <p:txBody>
          <a:bodyPr wrap="none" rtlCol="0">
            <a:spAutoFit/>
          </a:bodyPr>
          <a:lstStyle/>
          <a:p>
            <a:r>
              <a:rPr lang="fr-FR" sz="2800" dirty="0" smtClean="0">
                <a:solidFill>
                  <a:schemeClr val="bg1"/>
                </a:solidFill>
                <a:latin typeface="Comic Sans MS" pitchFamily="66" charset="0"/>
              </a:rPr>
              <a:t>Graphe  </a:t>
            </a:r>
            <a:r>
              <a:rPr lang="fr-FR" sz="2800" dirty="0" smtClean="0">
                <a:solidFill>
                  <a:schemeClr val="bg1"/>
                </a:solidFill>
                <a:latin typeface="Comic Sans MS" pitchFamily="66" charset="0"/>
              </a:rPr>
              <a:t>de ″stabilité du vide″: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rPr>
              <a:t>      masse </a:t>
            </a:r>
            <a:r>
              <a:rPr lang="fr-FR" dirty="0" smtClean="0">
                <a:solidFill>
                  <a:schemeClr val="bg1"/>
                </a:solidFill>
                <a:latin typeface="Comic Sans MS" pitchFamily="66" charset="0"/>
              </a:rPr>
              <a:t>(Top) versus masse (BEH</a:t>
            </a:r>
            <a:r>
              <a:rPr lang="fr-FR" dirty="0" smtClean="0">
                <a:solidFill>
                  <a:schemeClr val="bg1"/>
                </a:solidFill>
                <a:latin typeface="Comic Sans MS" pitchFamily="66" charset="0"/>
              </a:rPr>
              <a:t>)</a:t>
            </a: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BEH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a:solidFill>
                  <a:schemeClr val="bg1"/>
                </a:solidFill>
                <a:latin typeface="Comic Sans MS" pitchFamily="66" charset="0"/>
              </a:rPr>
              <a:t>3</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
        <p:nvSpPr>
          <p:cNvPr id="11" name="Parchemin horizontal 10"/>
          <p:cNvSpPr/>
          <p:nvPr/>
        </p:nvSpPr>
        <p:spPr>
          <a:xfrm>
            <a:off x="4345484" y="4293096"/>
            <a:ext cx="4464496" cy="208823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FF0000"/>
                </a:solidFill>
                <a:latin typeface="Comic Sans MS" pitchFamily="66" charset="0"/>
              </a:rPr>
              <a:t>Notre Univers</a:t>
            </a:r>
          </a:p>
          <a:p>
            <a:pPr algn="ctr"/>
            <a:r>
              <a:rPr lang="fr-FR" sz="2800" dirty="0">
                <a:solidFill>
                  <a:srgbClr val="FF0000"/>
                </a:solidFill>
                <a:latin typeface="Comic Sans MS" pitchFamily="66" charset="0"/>
              </a:rPr>
              <a:t> serait dans un état</a:t>
            </a:r>
          </a:p>
          <a:p>
            <a:pPr algn="ctr"/>
            <a:r>
              <a:rPr lang="fr-FR" sz="2800" dirty="0">
                <a:solidFill>
                  <a:srgbClr val="FF0000"/>
                </a:solidFill>
                <a:latin typeface="Comic Sans MS" pitchFamily="66" charset="0"/>
              </a:rPr>
              <a:t>Métastable</a:t>
            </a:r>
          </a:p>
        </p:txBody>
      </p:sp>
      <p:sp>
        <p:nvSpPr>
          <p:cNvPr id="4" name="Rectangle 3"/>
          <p:cNvSpPr/>
          <p:nvPr/>
        </p:nvSpPr>
        <p:spPr>
          <a:xfrm>
            <a:off x="4176464" y="2708920"/>
            <a:ext cx="4572000" cy="1384995"/>
          </a:xfrm>
          <a:prstGeom prst="rect">
            <a:avLst/>
          </a:prstGeom>
        </p:spPr>
        <p:txBody>
          <a:bodyPr>
            <a:spAutoFit/>
          </a:bodyPr>
          <a:lstStyle/>
          <a:p>
            <a:pPr algn="ctr"/>
            <a:r>
              <a:rPr lang="fr-FR" sz="2800" dirty="0" smtClean="0">
                <a:solidFill>
                  <a:schemeClr val="bg1"/>
                </a:solidFill>
                <a:latin typeface="Comic Sans MS" pitchFamily="66" charset="0"/>
              </a:rPr>
              <a:t>Grand </a:t>
            </a:r>
            <a:r>
              <a:rPr lang="fr-FR" sz="2800" dirty="0">
                <a:solidFill>
                  <a:schemeClr val="bg1"/>
                </a:solidFill>
                <a:latin typeface="Comic Sans MS" pitchFamily="66" charset="0"/>
              </a:rPr>
              <a:t>intérêt à</a:t>
            </a:r>
          </a:p>
          <a:p>
            <a:pPr algn="ctr"/>
            <a:r>
              <a:rPr lang="fr-FR" sz="2800" dirty="0">
                <a:solidFill>
                  <a:schemeClr val="bg1"/>
                </a:solidFill>
                <a:latin typeface="Comic Sans MS" pitchFamily="66" charset="0"/>
              </a:rPr>
              <a:t>réduire les </a:t>
            </a:r>
            <a:r>
              <a:rPr lang="fr-FR" sz="2800" dirty="0" smtClean="0">
                <a:solidFill>
                  <a:schemeClr val="bg1"/>
                </a:solidFill>
                <a:latin typeface="Comic Sans MS" pitchFamily="66" charset="0"/>
              </a:rPr>
              <a:t>incertitudes</a:t>
            </a:r>
            <a:endParaRPr lang="fr-FR" sz="2800" dirty="0">
              <a:solidFill>
                <a:schemeClr val="bg1"/>
              </a:solidFill>
              <a:latin typeface="Comic Sans MS" pitchFamily="66" charset="0"/>
            </a:endParaRPr>
          </a:p>
          <a:p>
            <a:pPr algn="ctr"/>
            <a:r>
              <a:rPr lang="fr-FR" sz="2800" dirty="0">
                <a:solidFill>
                  <a:schemeClr val="bg1"/>
                </a:solidFill>
                <a:latin typeface="Comic Sans MS" pitchFamily="66" charset="0"/>
              </a:rPr>
              <a:t>sur ce point</a:t>
            </a:r>
          </a:p>
        </p:txBody>
      </p:sp>
    </p:spTree>
    <p:extLst>
      <p:ext uri="{BB962C8B-B14F-4D97-AF65-F5344CB8AC3E}">
        <p14:creationId xmlns:p14="http://schemas.microsoft.com/office/powerpoint/2010/main" val="16745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animBg="1"/>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156363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541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627784" y="707212"/>
            <a:ext cx="2826415" cy="1569660"/>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a:t>
            </a:r>
            <a:r>
              <a:rPr lang="fr-FR" sz="4800" dirty="0" smtClean="0">
                <a:solidFill>
                  <a:srgbClr val="0000CC"/>
                </a:solidFill>
                <a:latin typeface="Comic Sans MS" panose="030F0702030302020204" pitchFamily="66" charset="0"/>
              </a:rPr>
              <a:t> 16 Oct</a:t>
            </a:r>
            <a:r>
              <a:rPr lang="fr-FR" sz="4800" dirty="0" smtClean="0">
                <a:solidFill>
                  <a:srgbClr val="0000CC"/>
                </a:solidFill>
                <a:latin typeface="Comic Sans MS" panose="030F0702030302020204" pitchFamily="66" charset="0"/>
              </a:rPr>
              <a:t>.</a:t>
            </a:r>
          </a:p>
          <a:p>
            <a:r>
              <a:rPr lang="fr-FR" sz="4800" dirty="0" smtClean="0">
                <a:solidFill>
                  <a:srgbClr val="0000CC"/>
                </a:solidFill>
                <a:latin typeface="Comic Sans MS" panose="030F0702030302020204" pitchFamily="66" charset="0"/>
              </a:rPr>
              <a:t>   2014</a:t>
            </a:r>
            <a:endParaRPr lang="fr-FR" sz="4800" dirty="0">
              <a:solidFill>
                <a:srgbClr val="0000CC"/>
              </a:solidFill>
              <a:latin typeface="Comic Sans MS" panose="030F0702030302020204" pitchFamily="66" charset="0"/>
            </a:endParaRPr>
          </a:p>
        </p:txBody>
      </p:sp>
      <p:sp>
        <p:nvSpPr>
          <p:cNvPr id="9" name="Parchemin horizontal 8"/>
          <p:cNvSpPr/>
          <p:nvPr/>
        </p:nvSpPr>
        <p:spPr>
          <a:xfrm>
            <a:off x="467544" y="4366845"/>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1835696" y="4582869"/>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11" name="Rectangle 10"/>
          <p:cNvSpPr/>
          <p:nvPr/>
        </p:nvSpPr>
        <p:spPr>
          <a:xfrm>
            <a:off x="2234147" y="6023029"/>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extLst>
      <p:ext uri="{BB962C8B-B14F-4D97-AF65-F5344CB8AC3E}">
        <p14:creationId xmlns:p14="http://schemas.microsoft.com/office/powerpoint/2010/main" val="2649129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a:t>
            </a:r>
            <a:r>
              <a:rPr lang="fr-FR" sz="3200" dirty="0" smtClean="0">
                <a:solidFill>
                  <a:srgbClr val="FFFF00"/>
                </a:solidFill>
                <a:latin typeface="Comic Sans MS" pitchFamily="66" charset="0"/>
                <a:sym typeface="Symbol"/>
              </a:rPr>
              <a:t>2015, énergie de 8 à 14 </a:t>
            </a:r>
            <a:r>
              <a:rPr lang="fr-FR" sz="3200" dirty="0" err="1" smtClean="0">
                <a:solidFill>
                  <a:srgbClr val="FFFF00"/>
                </a:solidFill>
                <a:latin typeface="Comic Sans MS" pitchFamily="66" charset="0"/>
                <a:sym typeface="Symbol"/>
              </a:rPr>
              <a:t>T</a:t>
            </a:r>
            <a:r>
              <a:rPr lang="fr-FR" sz="3200" dirty="0" err="1" smtClean="0">
                <a:solidFill>
                  <a:srgbClr val="FFFF00"/>
                </a:solidFill>
                <a:latin typeface="Comic Sans MS" pitchFamily="66" charset="0"/>
                <a:sym typeface="Symbol"/>
              </a:rPr>
              <a:t>eV</a:t>
            </a:r>
            <a:r>
              <a:rPr lang="fr-FR" sz="3200" dirty="0" smtClean="0">
                <a:solidFill>
                  <a:srgbClr val="FFFF00"/>
                </a:solidFill>
                <a:latin typeface="Comic Sans MS" pitchFamily="66" charset="0"/>
                <a:sym typeface="Symbol"/>
              </a:rPr>
              <a:t>.</a:t>
            </a:r>
            <a:endParaRPr lang="fr-FR" sz="3200" dirty="0" smtClean="0">
              <a:solidFill>
                <a:srgbClr val="FFFF00"/>
              </a:solidFill>
              <a:latin typeface="Comic Sans MS" pitchFamily="66" charset="0"/>
              <a:sym typeface="Symbol"/>
            </a:endParaRP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179512"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479659" y="3727834"/>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200" dirty="0" smtClean="0">
              <a:solidFill>
                <a:srgbClr val="FFFF00"/>
              </a:solidFill>
              <a:latin typeface="Comic Sans MS" pitchFamily="66" charset="0"/>
            </a:endParaRPr>
          </a:p>
        </p:txBody>
      </p:sp>
      <p:pic>
        <p:nvPicPr>
          <p:cNvPr id="1028" name="Picture 4" descr="C:\Users\clrcomp01\Desktop\Higgs_Blois\Camem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428" y="4299917"/>
            <a:ext cx="2552076" cy="15053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970333" y="3717032"/>
            <a:ext cx="6631944" cy="584775"/>
          </a:xfrm>
          <a:prstGeom prst="rect">
            <a:avLst/>
          </a:prstGeom>
          <a:noFill/>
        </p:spPr>
        <p:txBody>
          <a:bodyPr wrap="none" rtlCol="0">
            <a:spAutoFit/>
          </a:bodyPr>
          <a:lstStyle/>
          <a:p>
            <a:r>
              <a:rPr lang="fr-FR" sz="3200" dirty="0" smtClean="0">
                <a:solidFill>
                  <a:srgbClr val="FFFF00"/>
                </a:solidFill>
                <a:latin typeface="Comic Sans MS" pitchFamily="66" charset="0"/>
              </a:rPr>
              <a:t>Aller au-delà du Modèle Standard</a:t>
            </a:r>
            <a:endParaRPr lang="fr-FR" sz="3200" dirty="0">
              <a:solidFill>
                <a:srgbClr val="FFFF00"/>
              </a:solidFill>
              <a:latin typeface="Comic Sans MS" pitchFamily="66" charset="0"/>
            </a:endParaRPr>
          </a:p>
        </p:txBody>
      </p:sp>
      <p:sp>
        <p:nvSpPr>
          <p:cNvPr id="7" name="Rectangle 6"/>
          <p:cNvSpPr/>
          <p:nvPr/>
        </p:nvSpPr>
        <p:spPr>
          <a:xfrm>
            <a:off x="473485" y="4221088"/>
            <a:ext cx="6192688" cy="830997"/>
          </a:xfrm>
          <a:prstGeom prst="rect">
            <a:avLst/>
          </a:prstGeom>
        </p:spPr>
        <p:txBody>
          <a:bodyPr wrap="square">
            <a:spAutoFit/>
          </a:bodyPr>
          <a:lstStyle/>
          <a:p>
            <a:pPr>
              <a:buFontTx/>
              <a:buChar char="-"/>
            </a:pPr>
            <a:r>
              <a:rPr lang="fr-FR" sz="2400" dirty="0">
                <a:solidFill>
                  <a:schemeClr val="bg1"/>
                </a:solidFill>
                <a:latin typeface="Comic Sans MS" pitchFamily="66" charset="0"/>
              </a:rPr>
              <a:t> La </a:t>
            </a:r>
            <a:r>
              <a:rPr lang="fr-FR" sz="2400" dirty="0">
                <a:solidFill>
                  <a:srgbClr val="99FF66"/>
                </a:solidFill>
                <a:latin typeface="Comic Sans MS" pitchFamily="66" charset="0"/>
              </a:rPr>
              <a:t>″Supersymétrie Bosons-Fermions″</a:t>
            </a:r>
          </a:p>
          <a:p>
            <a:r>
              <a:rPr lang="fr-FR" sz="2400" dirty="0">
                <a:solidFill>
                  <a:schemeClr val="bg1"/>
                </a:solidFill>
                <a:latin typeface="Comic Sans MS" pitchFamily="66" charset="0"/>
              </a:rPr>
              <a:t>  et l’explication de la </a:t>
            </a:r>
            <a:r>
              <a:rPr lang="fr-FR" sz="2400" dirty="0">
                <a:solidFill>
                  <a:srgbClr val="99FF66"/>
                </a:solidFill>
                <a:latin typeface="Comic Sans MS" pitchFamily="66" charset="0"/>
              </a:rPr>
              <a:t>″Matière sombre″ </a:t>
            </a:r>
            <a:r>
              <a:rPr lang="fr-FR" sz="2400" dirty="0">
                <a:solidFill>
                  <a:schemeClr val="bg1"/>
                </a:solidFill>
                <a:latin typeface="Comic Sans MS" pitchFamily="66" charset="0"/>
              </a:rPr>
              <a:t>?</a:t>
            </a:r>
          </a:p>
        </p:txBody>
      </p:sp>
      <p:sp>
        <p:nvSpPr>
          <p:cNvPr id="8" name="Rectangle 7"/>
          <p:cNvSpPr/>
          <p:nvPr/>
        </p:nvSpPr>
        <p:spPr>
          <a:xfrm>
            <a:off x="479659" y="5013176"/>
            <a:ext cx="3659976"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a:t>
            </a:r>
            <a:r>
              <a:rPr lang="fr-FR" sz="2400" dirty="0">
                <a:solidFill>
                  <a:srgbClr val="99FF66"/>
                </a:solidFill>
                <a:latin typeface="Comic Sans MS" pitchFamily="66" charset="0"/>
              </a:rPr>
              <a:t>″l’Energie sombre″ </a:t>
            </a:r>
            <a:r>
              <a:rPr lang="fr-FR" sz="2400" dirty="0">
                <a:solidFill>
                  <a:schemeClr val="bg1"/>
                </a:solidFill>
                <a:latin typeface="Comic Sans MS" pitchFamily="66" charset="0"/>
              </a:rPr>
              <a:t>?</a:t>
            </a:r>
          </a:p>
        </p:txBody>
      </p:sp>
      <p:sp>
        <p:nvSpPr>
          <p:cNvPr id="9" name="Rectangle 8"/>
          <p:cNvSpPr/>
          <p:nvPr/>
        </p:nvSpPr>
        <p:spPr>
          <a:xfrm>
            <a:off x="467544" y="5487615"/>
            <a:ext cx="4152099"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les </a:t>
            </a:r>
            <a:r>
              <a:rPr lang="fr-FR" sz="2400" dirty="0">
                <a:solidFill>
                  <a:srgbClr val="99FF66"/>
                </a:solidFill>
                <a:latin typeface="Comic Sans MS" pitchFamily="66" charset="0"/>
              </a:rPr>
              <a:t>″Extradimensions″ </a:t>
            </a:r>
            <a:r>
              <a:rPr lang="fr-FR" sz="2400" dirty="0">
                <a:solidFill>
                  <a:schemeClr val="bg1"/>
                </a:solidFill>
                <a:latin typeface="Comic Sans MS" pitchFamily="66" charset="0"/>
              </a:rPr>
              <a:t>?</a:t>
            </a:r>
          </a:p>
        </p:txBody>
      </p:sp>
      <p:sp>
        <p:nvSpPr>
          <p:cNvPr id="10" name="Rectangle 9"/>
          <p:cNvSpPr/>
          <p:nvPr/>
        </p:nvSpPr>
        <p:spPr>
          <a:xfrm>
            <a:off x="505303" y="5949280"/>
            <a:ext cx="6592918" cy="954107"/>
          </a:xfrm>
          <a:prstGeom prst="rect">
            <a:avLst/>
          </a:prstGeom>
        </p:spPr>
        <p:txBody>
          <a:bodyPr wrap="square">
            <a:spAutoFit/>
          </a:bodyPr>
          <a:lstStyle/>
          <a:p>
            <a:r>
              <a:rPr lang="fr-FR" sz="2800" dirty="0">
                <a:solidFill>
                  <a:schemeClr val="bg1"/>
                </a:solidFill>
                <a:latin typeface="Comic Sans MS" pitchFamily="66" charset="0"/>
              </a:rPr>
              <a:t>… et </a:t>
            </a:r>
            <a:r>
              <a:rPr lang="fr-FR" sz="2800" dirty="0">
                <a:solidFill>
                  <a:srgbClr val="99FF66"/>
                </a:solidFill>
                <a:latin typeface="Comic Sans MS" pitchFamily="66" charset="0"/>
              </a:rPr>
              <a:t>l’unification de toutes les forces</a:t>
            </a:r>
            <a:r>
              <a:rPr lang="fr-FR" sz="2800" dirty="0">
                <a:solidFill>
                  <a:schemeClr val="bg1"/>
                </a:solidFill>
                <a:latin typeface="Comic Sans MS" pitchFamily="66" charset="0"/>
              </a:rPr>
              <a:t>,</a:t>
            </a:r>
          </a:p>
          <a:p>
            <a:r>
              <a:rPr lang="fr-FR" sz="2800" dirty="0">
                <a:solidFill>
                  <a:schemeClr val="bg1"/>
                </a:solidFill>
                <a:latin typeface="Comic Sans MS" pitchFamily="66" charset="0"/>
              </a:rPr>
              <a:t>               gravitation comprise ?</a:t>
            </a:r>
          </a:p>
        </p:txBody>
      </p:sp>
    </p:spTree>
    <p:extLst>
      <p:ext uri="{BB962C8B-B14F-4D97-AF65-F5344CB8AC3E}">
        <p14:creationId xmlns:p14="http://schemas.microsoft.com/office/powerpoint/2010/main" val="114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heckerboard(across)">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checkerboard(across)">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scalaire BEH</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4" name="ZoneTexte 3"/>
          <p:cNvSpPr txBox="1"/>
          <p:nvPr/>
        </p:nvSpPr>
        <p:spPr>
          <a:xfrm>
            <a:off x="35496" y="1772816"/>
            <a:ext cx="8023350"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a:t>
            </a:r>
            <a:r>
              <a:rPr lang="fr-FR" sz="2800" dirty="0" smtClean="0">
                <a:solidFill>
                  <a:srgbClr val="FF0000"/>
                </a:solidFill>
                <a:latin typeface="Comic Sans MS" pitchFamily="66" charset="0"/>
                <a:sym typeface="Symbol"/>
              </a:rPr>
              <a:t>prévision</a:t>
            </a:r>
            <a:r>
              <a:rPr lang="fr-FR" sz="2800" dirty="0" smtClean="0">
                <a:solidFill>
                  <a:schemeClr val="bg1"/>
                </a:solidFill>
                <a:latin typeface="Comic Sans MS" pitchFamily="66" charset="0"/>
                <a:sym typeface="Symbol"/>
              </a:rPr>
              <a:t> à </a:t>
            </a:r>
            <a:r>
              <a:rPr lang="fr-FR" sz="2800" dirty="0" smtClean="0">
                <a:solidFill>
                  <a:srgbClr val="FF0000"/>
                </a:solidFill>
                <a:latin typeface="Comic Sans MS" pitchFamily="66" charset="0"/>
                <a:sym typeface="Symbol"/>
              </a:rPr>
              <a:t>l’observation</a:t>
            </a:r>
          </a:p>
          <a:p>
            <a:r>
              <a:rPr lang="fr-FR" sz="2800" dirty="0" smtClean="0">
                <a:solidFill>
                  <a:schemeClr val="bg1"/>
                </a:solidFill>
                <a:latin typeface="Comic Sans MS" pitchFamily="66" charset="0"/>
                <a:sym typeface="Symbol"/>
              </a:rPr>
              <a:t>   couronné par le </a:t>
            </a:r>
            <a:r>
              <a:rPr lang="fr-FR" sz="2800" dirty="0" smtClean="0">
                <a:solidFill>
                  <a:srgbClr val="99FF66"/>
                </a:solidFill>
                <a:latin typeface="Comic Sans MS" pitchFamily="66" charset="0"/>
                <a:sym typeface="Symbol"/>
              </a:rPr>
              <a:t>Prix Nobel 2013 de physique.</a:t>
            </a:r>
            <a:endParaRPr lang="fr-FR" sz="2800" dirty="0">
              <a:solidFill>
                <a:srgbClr val="99FF66"/>
              </a:solidFill>
              <a:latin typeface="Comic Sans MS" pitchFamily="66" charset="0"/>
            </a:endParaRPr>
          </a:p>
        </p:txBody>
      </p:sp>
      <p:pic>
        <p:nvPicPr>
          <p:cNvPr id="5"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pic>
        <p:nvPicPr>
          <p:cNvPr id="6" name="il_fi" descr="5d74f_AFP_131008_z26c0_englert-higgs_sn6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60483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ZoneTexte 6"/>
          <p:cNvSpPr txBox="1"/>
          <p:nvPr/>
        </p:nvSpPr>
        <p:spPr>
          <a:xfrm>
            <a:off x="6804248" y="4705980"/>
            <a:ext cx="2164375"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La prévision</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208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3068374"/>
            <a:ext cx="9324528" cy="3600986"/>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endParaRPr lang="fr-FR" sz="2800" dirty="0" smtClean="0">
              <a:solidFill>
                <a:srgbClr val="FFFF00"/>
              </a:solidFill>
              <a:latin typeface="Comic Sans MS" pitchFamily="66" charset="0"/>
            </a:endParaRP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sp>
        <p:nvSpPr>
          <p:cNvPr id="3" name="ZoneTexte 2"/>
          <p:cNvSpPr txBox="1"/>
          <p:nvPr/>
        </p:nvSpPr>
        <p:spPr>
          <a:xfrm>
            <a:off x="323528" y="1052736"/>
            <a:ext cx="8725466" cy="1569660"/>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 grand regret</a:t>
            </a:r>
            <a:r>
              <a:rPr lang="fr-FR" sz="2400" dirty="0" smtClean="0">
                <a:solidFill>
                  <a:schemeClr val="bg1"/>
                </a:solidFill>
                <a:latin typeface="Comic Sans MS" panose="030F0702030302020204" pitchFamily="66" charset="0"/>
              </a:rPr>
              <a:t>: le comité Nobel n’a pas franchi le pas</a:t>
            </a:r>
          </a:p>
          <a:p>
            <a:r>
              <a:rPr lang="fr-FR" sz="2400" dirty="0">
                <a:solidFill>
                  <a:schemeClr val="bg1"/>
                </a:solidFill>
                <a:latin typeface="Comic Sans MS" panose="030F0702030302020204" pitchFamily="66" charset="0"/>
              </a:rPr>
              <a:t> </a:t>
            </a:r>
            <a:r>
              <a:rPr lang="fr-FR" sz="2400" dirty="0" smtClean="0">
                <a:solidFill>
                  <a:schemeClr val="bg1"/>
                </a:solidFill>
                <a:latin typeface="Comic Sans MS" panose="030F0702030302020204" pitchFamily="66" charset="0"/>
              </a:rPr>
              <a:t>  en récompensant aussi les collaborations ATLAS et CMS,</a:t>
            </a:r>
          </a:p>
          <a:p>
            <a:endParaRPr lang="fr-FR" sz="2400" dirty="0">
              <a:solidFill>
                <a:schemeClr val="bg1"/>
              </a:solidFill>
              <a:latin typeface="Comic Sans MS" panose="030F0702030302020204" pitchFamily="66" charset="0"/>
            </a:endParaRPr>
          </a:p>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une grande fierté </a:t>
            </a:r>
            <a:r>
              <a:rPr lang="fr-FR" sz="2400" dirty="0" smtClean="0">
                <a:solidFill>
                  <a:schemeClr val="bg1"/>
                </a:solidFill>
                <a:latin typeface="Comic Sans MS" panose="030F0702030302020204" pitchFamily="66" charset="0"/>
              </a:rPr>
              <a:t>malgré tout d’être cité.</a:t>
            </a:r>
            <a:endParaRPr lang="fr-FR" sz="2400" dirty="0">
              <a:solidFill>
                <a:schemeClr val="bg1"/>
              </a:solidFill>
              <a:latin typeface="Comic Sans MS" panose="030F0702030302020204" pitchFamily="66" charset="0"/>
            </a:endParaRPr>
          </a:p>
        </p:txBody>
      </p:sp>
      <p:sp>
        <p:nvSpPr>
          <p:cNvPr id="4" name="ZoneTexte 3"/>
          <p:cNvSpPr txBox="1"/>
          <p:nvPr/>
        </p:nvSpPr>
        <p:spPr>
          <a:xfrm>
            <a:off x="323528" y="404664"/>
            <a:ext cx="3526928"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 et l’observation ? </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161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standard ou non</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661248"/>
            <a:ext cx="7462299" cy="1077218"/>
          </a:xfrm>
          <a:prstGeom prst="rect">
            <a:avLst/>
          </a:prstGeom>
          <a:noFill/>
        </p:spPr>
        <p:txBody>
          <a:bodyPr wrap="none" rtlCol="0">
            <a:spAutoFit/>
          </a:bodyPr>
          <a:lstStyle/>
          <a:p>
            <a:pPr algn="ctr"/>
            <a:r>
              <a:rPr lang="fr-FR" sz="3200" dirty="0" smtClean="0">
                <a:solidFill>
                  <a:schemeClr val="bg1"/>
                </a:solidFill>
                <a:latin typeface="Comic Sans MS" pitchFamily="66" charset="0"/>
              </a:rPr>
              <a:t>Les forces ont façonné notre Univers.</a:t>
            </a:r>
          </a:p>
          <a:p>
            <a:pPr algn="ctr"/>
            <a:r>
              <a:rPr lang="fr-FR" sz="3200" dirty="0" smtClean="0">
                <a:solidFill>
                  <a:schemeClr val="bg1"/>
                </a:solidFill>
                <a:latin typeface="Comic Sans MS" pitchFamily="66" charset="0"/>
              </a:rPr>
              <a:t>L’énergie a précédé la masse.</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962 0.03283 L -0.97257 0.66196 " pathEditMode="relative" ptsTypes="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99 0.03283 L 0.18524 1.01873 " pathEditMode="relative" ptsTypes="AA">
                                      <p:cBhvr>
                                        <p:cTn id="8" dur="2000" fill="hold"/>
                                        <p:tgtEl>
                                          <p:spTgt spid="8"/>
                                        </p:tgtEl>
                                        <p:attrNameLst>
                                          <p:attrName>ppt_x</p:attrName>
                                          <p:attrName>ppt_y</p:attrName>
                                        </p:attrNameLst>
                                      </p:cBhvr>
                                    </p:animMotion>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1.66667E-6 4.45087E-6 L 0.98837 -0.3681 " pathEditMode="relative" rAng="0" ptsTypes="AA">
                                      <p:cBhvr>
                                        <p:cTn id="11" dur="2000" fill="hold"/>
                                        <p:tgtEl>
                                          <p:spTgt spid="19"/>
                                        </p:tgtEl>
                                        <p:attrNameLst>
                                          <p:attrName>ppt_x</p:attrName>
                                          <p:attrName>ppt_y</p:attrName>
                                        </p:attrNameLst>
                                      </p:cBhvr>
                                      <p:rCtr x="49400" y="-18400"/>
                                    </p:animMotion>
                                  </p:childTnLst>
                                </p:cTn>
                              </p:par>
                              <p:par>
                                <p:cTn id="12" presetID="0" presetClass="path" presetSubtype="0" accel="50000" decel="50000" fill="hold" grpId="0" nodeType="withEffect">
                                  <p:stCondLst>
                                    <p:cond delay="0"/>
                                  </p:stCondLst>
                                  <p:childTnLst>
                                    <p:animMotion origin="layout" path="M -1.02362 0.19399 L 0.0276 0.2044 " pathEditMode="relative" rAng="0" ptsTypes="AA">
                                      <p:cBhvr>
                                        <p:cTn id="13" dur="2000" fill="hold"/>
                                        <p:tgtEl>
                                          <p:spTgt spid="16"/>
                                        </p:tgtEl>
                                        <p:attrNameLst>
                                          <p:attrName>ppt_x</p:attrName>
                                          <p:attrName>ppt_y</p:attrName>
                                        </p:attrNameLst>
                                      </p:cBhvr>
                                      <p:rCtr x="52600" y="500"/>
                                    </p:animMotion>
                                  </p:childTnLst>
                                </p:cTn>
                              </p:par>
                              <p:par>
                                <p:cTn id="14" presetID="0" presetClass="path" presetSubtype="0" accel="50000" decel="50000" fill="hold" grpId="0" nodeType="withEffect">
                                  <p:stCondLst>
                                    <p:cond delay="0"/>
                                  </p:stCondLst>
                                  <p:childTnLst>
                                    <p:animMotion origin="layout" path="M 0 0 L -0.18889 -1.03838 " pathEditMode="relative" ptsTypes="AA">
                                      <p:cBhvr>
                                        <p:cTn id="15" dur="2000" fill="hold"/>
                                        <p:tgtEl>
                                          <p:spTgt spid="11"/>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grpId="1" nodeType="afterEffect">
                                  <p:stCondLst>
                                    <p:cond delay="0"/>
                                  </p:stCondLst>
                                  <p:childTnLst>
                                    <p:animMotion origin="layout" path="M 0 0 L -0.99218 -0.27283 " pathEditMode="relative" ptsTypes="AA">
                                      <p:cBhvr>
                                        <p:cTn id="18" dur="2000" fill="hold"/>
                                        <p:tgtEl>
                                          <p:spTgt spid="1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962 0.03283 L -0.05903 1.05017 " pathEditMode="relative" ptsTypes="AA">
                                      <p:cBhvr>
                                        <p:cTn id="20" dur="2000" fill="hold"/>
                                        <p:tgtEl>
                                          <p:spTgt spid="1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1.66667E-6 -2.13873E-6 L -1.03941 0.23607 " pathEditMode="relative" rAng="0" ptsTypes="AA">
                                      <p:cBhvr>
                                        <p:cTn id="22" dur="2000" fill="hold"/>
                                        <p:tgtEl>
                                          <p:spTgt spid="6"/>
                                        </p:tgtEl>
                                        <p:attrNameLst>
                                          <p:attrName>ppt_x</p:attrName>
                                          <p:attrName>ppt_y</p:attrName>
                                        </p:attrNameLst>
                                      </p:cBhvr>
                                      <p:rCtr x="-52000" y="11800"/>
                                    </p:animMotion>
                                  </p:childTnLst>
                                </p:cTn>
                              </p:par>
                              <p:par>
                                <p:cTn id="23" presetID="0" presetClass="path" presetSubtype="0" accel="50000" decel="50000" fill="hold" grpId="0" nodeType="withEffect">
                                  <p:stCondLst>
                                    <p:cond delay="0"/>
                                  </p:stCondLst>
                                  <p:childTnLst>
                                    <p:animMotion origin="layout" path="M 0 0 L 1.0158 0.32509 " pathEditMode="relative" ptsTypes="AA">
                                      <p:cBhvr>
                                        <p:cTn id="24" dur="2000" fill="hold"/>
                                        <p:tgtEl>
                                          <p:spTgt spid="4"/>
                                        </p:tgtEl>
                                        <p:attrNameLst>
                                          <p:attrName>ppt_x</p:attrName>
                                          <p:attrName>ppt_y</p:attrName>
                                        </p:attrNameLst>
                                      </p:cBhvr>
                                    </p:animMotion>
                                  </p:childTnLst>
                                </p:cTn>
                              </p:par>
                            </p:childTnLst>
                          </p:cTn>
                        </p:par>
                        <p:par>
                          <p:cTn id="25" fill="hold">
                            <p:stCondLst>
                              <p:cond delay="6000"/>
                            </p:stCondLst>
                            <p:childTnLst>
                              <p:par>
                                <p:cTn id="26" presetID="0" presetClass="path" presetSubtype="0" accel="50000" decel="50000" fill="hold" grpId="0" nodeType="afterEffect">
                                  <p:stCondLst>
                                    <p:cond delay="0"/>
                                  </p:stCondLst>
                                  <p:childTnLst>
                                    <p:animMotion origin="layout" path="M 1.66667E-6 4.62428E-7 L 0.09444 0.9963 " pathEditMode="relative" rAng="0" ptsTypes="AA">
                                      <p:cBhvr>
                                        <p:cTn id="27" dur="2000" fill="hold"/>
                                        <p:tgtEl>
                                          <p:spTgt spid="9"/>
                                        </p:tgtEl>
                                        <p:attrNameLst>
                                          <p:attrName>ppt_x</p:attrName>
                                          <p:attrName>ppt_y</p:attrName>
                                        </p:attrNameLst>
                                      </p:cBhvr>
                                      <p:rCtr x="4700" y="49800"/>
                                    </p:animMotion>
                                  </p:childTnLst>
                                </p:cTn>
                              </p:par>
                              <p:par>
                                <p:cTn id="28" presetID="0" presetClass="path" presetSubtype="0" accel="50000" decel="50000" fill="hold" grpId="0" nodeType="withEffect">
                                  <p:stCondLst>
                                    <p:cond delay="0"/>
                                  </p:stCondLst>
                                  <p:childTnLst>
                                    <p:animMotion origin="layout" path="M -5.55556E-7 -5.78035E-7 L 0.2599 -0.9963 " pathEditMode="relative" rAng="0" ptsTypes="AA">
                                      <p:cBhvr>
                                        <p:cTn id="29" dur="2000" fill="hold"/>
                                        <p:tgtEl>
                                          <p:spTgt spid="13"/>
                                        </p:tgtEl>
                                        <p:attrNameLst>
                                          <p:attrName>ppt_x</p:attrName>
                                          <p:attrName>ppt_y</p:attrName>
                                        </p:attrNameLst>
                                      </p:cBhvr>
                                      <p:rCtr x="13000" y="-49800"/>
                                    </p:animMotion>
                                  </p:childTnLst>
                                </p:cTn>
                              </p:par>
                              <p:par>
                                <p:cTn id="30" presetID="0" presetClass="path" presetSubtype="0" accel="50000" decel="50000" fill="hold" grpId="0" nodeType="withEffect">
                                  <p:stCondLst>
                                    <p:cond delay="0"/>
                                  </p:stCondLst>
                                  <p:childTnLst>
                                    <p:animMotion origin="layout" path="M 5E-6 4.45087E-6 L -0.82292 -1.00787 " pathEditMode="relative" rAng="0" ptsTypes="AA">
                                      <p:cBhvr>
                                        <p:cTn id="31" dur="2000" fill="hold"/>
                                        <p:tgtEl>
                                          <p:spTgt spid="14"/>
                                        </p:tgtEl>
                                        <p:attrNameLst>
                                          <p:attrName>ppt_x</p:attrName>
                                          <p:attrName>ppt_y</p:attrName>
                                        </p:attrNameLst>
                                      </p:cBhvr>
                                      <p:rCtr x="-41100" y="-50400"/>
                                    </p:animMotion>
                                  </p:childTnLst>
                                </p:cTn>
                              </p:par>
                            </p:childTnLst>
                          </p:cTn>
                        </p:par>
                        <p:par>
                          <p:cTn id="32" fill="hold">
                            <p:stCondLst>
                              <p:cond delay="8000"/>
                            </p:stCondLst>
                            <p:childTnLst>
                              <p:par>
                                <p:cTn id="33" presetID="0" presetClass="path" presetSubtype="0" accel="50000" decel="50000" fill="hold" grpId="0" nodeType="afterEffect">
                                  <p:stCondLst>
                                    <p:cond delay="0"/>
                                  </p:stCondLst>
                                  <p:childTnLst>
                                    <p:animMotion origin="layout" path="M 0.06683 -3.00578E-6 L -0.93317 -0.5452 " pathEditMode="relative" ptsTypes="AA">
                                      <p:cBhvr>
                                        <p:cTn id="34" dur="2000" fill="hold"/>
                                        <p:tgtEl>
                                          <p:spTgt spid="18"/>
                                        </p:tgtEl>
                                        <p:attrNameLst>
                                          <p:attrName>ppt_x</p:attrName>
                                          <p:attrName>ppt_y</p:attrName>
                                        </p:attrNameLst>
                                      </p:cBhvr>
                                    </p:animMotion>
                                  </p:childTnLst>
                                </p:cTn>
                              </p:par>
                              <p:par>
                                <p:cTn id="35" presetID="0" presetClass="path" presetSubtype="0" accel="50000" decel="50000" fill="hold" grpId="1" nodeType="withEffect">
                                  <p:stCondLst>
                                    <p:cond delay="0"/>
                                  </p:stCondLst>
                                  <p:childTnLst>
                                    <p:animMotion origin="layout" path="M 0 0 L -0.11805 -0.97526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7465 0.02612 L -1.05903 0.16231 " pathEditMode="relative" rAng="0" ptsTypes="AA">
                                      <p:cBhvr>
                                        <p:cTn id="38" dur="2000" fill="hold"/>
                                        <p:tgtEl>
                                          <p:spTgt spid="7"/>
                                        </p:tgtEl>
                                        <p:attrNameLst>
                                          <p:attrName>ppt_x</p:attrName>
                                          <p:attrName>ppt_y</p:attrName>
                                        </p:attrNameLst>
                                      </p:cBhvr>
                                      <p:rCtr x="-49200" y="6800"/>
                                    </p:animMotion>
                                  </p:childTnLst>
                                </p:cTn>
                              </p:par>
                              <p:par>
                                <p:cTn id="39" presetID="0" presetClass="path" presetSubtype="0" accel="50000" decel="50000" fill="hold" grpId="0" nodeType="withEffect">
                                  <p:stCondLst>
                                    <p:cond delay="0"/>
                                  </p:stCondLst>
                                  <p:childTnLst>
                                    <p:animMotion origin="layout" path="M 1.38889E-6 2.08092E-6 L 1.00798 -0.41942 " pathEditMode="relative" ptsTypes="AA">
                                      <p:cBhvr>
                                        <p:cTn id="40" dur="2000" fill="hold"/>
                                        <p:tgtEl>
                                          <p:spTgt spid="3"/>
                                        </p:tgtEl>
                                        <p:attrNameLst>
                                          <p:attrName>ppt_x</p:attrName>
                                          <p:attrName>ppt_y</p:attrName>
                                        </p:attrNameLst>
                                      </p:cBhvr>
                                    </p:animMotion>
                                  </p:childTnLst>
                                </p:cTn>
                              </p:par>
                            </p:childTnLst>
                          </p:cTn>
                        </p:par>
                        <p:par>
                          <p:cTn id="41" fill="hold">
                            <p:stCondLst>
                              <p:cond delay="10000"/>
                            </p:stCondLst>
                            <p:childTnLst>
                              <p:par>
                                <p:cTn id="42" presetID="0" presetClass="path" presetSubtype="0" accel="50000" decel="50000" fill="hold" grpId="0" nodeType="afterEffect">
                                  <p:stCondLst>
                                    <p:cond delay="0"/>
                                  </p:stCondLst>
                                  <p:childTnLst>
                                    <p:animMotion origin="layout" path="M -8.05556E-6 -7.74566E-6 L -0.18907 1.0171 " pathEditMode="relative" ptsTypes="AA">
                                      <p:cBhvr>
                                        <p:cTn id="43" dur="2000" fill="hold"/>
                                        <p:tgtEl>
                                          <p:spTgt spid="10"/>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3.33333E-6 2.71676E-6 L 1.00798 -0.46127 " pathEditMode="relative" rAng="0" ptsTypes="AA">
                                      <p:cBhvr>
                                        <p:cTn id="45" dur="2000" fill="hold"/>
                                        <p:tgtEl>
                                          <p:spTgt spid="5"/>
                                        </p:tgtEl>
                                        <p:attrNameLst>
                                          <p:attrName>ppt_x</p:attrName>
                                          <p:attrName>ppt_y</p:attrName>
                                        </p:attrNameLst>
                                      </p:cBhvr>
                                      <p:rCtr x="50400" y="-23100"/>
                                    </p:animMotion>
                                  </p:childTnLst>
                                </p:cTn>
                              </p:par>
                              <p:par>
                                <p:cTn id="46" presetID="0" presetClass="path" presetSubtype="0" accel="50000" decel="50000" fill="hold" grpId="0" nodeType="withEffect">
                                  <p:stCondLst>
                                    <p:cond delay="0"/>
                                  </p:stCondLst>
                                  <p:childTnLst>
                                    <p:animMotion origin="layout" path="M 6.94444E-6 -8.3815E-6 L 0.25209 -1.08671 " pathEditMode="relative" ptsTypes="AA">
                                      <p:cBhvr>
                                        <p:cTn id="47" dur="2000" fill="hold"/>
                                        <p:tgtEl>
                                          <p:spTgt spid="12"/>
                                        </p:tgtEl>
                                        <p:attrNameLst>
                                          <p:attrName>ppt_x</p:attrName>
                                          <p:attrName>ppt_y</p:attrName>
                                        </p:attrNameLst>
                                      </p:cBhvr>
                                    </p:animMotion>
                                  </p:childTnLst>
                                </p:cTn>
                              </p:par>
                            </p:childTnLst>
                          </p:cTn>
                        </p:par>
                        <p:par>
                          <p:cTn id="48" fill="hold">
                            <p:stCondLst>
                              <p:cond delay="12000"/>
                            </p:stCondLst>
                            <p:childTnLst>
                              <p:par>
                                <p:cTn id="49" presetID="0" presetClass="path" presetSubtype="0" accel="50000" decel="50000" fill="hold" grpId="0" nodeType="afterEffect">
                                  <p:stCondLst>
                                    <p:cond delay="0"/>
                                  </p:stCondLst>
                                  <p:childTnLst>
                                    <p:animMotion origin="layout" path="M 0 0 L 1.00798 -0.65017 " pathEditMode="relative" ptsTypes="AA">
                                      <p:cBhvr>
                                        <p:cTn id="50" dur="2000" fill="hold"/>
                                        <p:tgtEl>
                                          <p:spTgt spid="20"/>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1.00798 -0.65017 " pathEditMode="relative" ptsTypes="AA">
                                      <p:cBhvr>
                                        <p:cTn id="52" dur="2000" fill="hold"/>
                                        <p:tgtEl>
                                          <p:spTgt spid="21"/>
                                        </p:tgtEl>
                                        <p:attrNameLst>
                                          <p:attrName>ppt_x</p:attrName>
                                          <p:attrName>ppt_y</p:attrName>
                                        </p:attrNameLst>
                                      </p:cBhvr>
                                    </p:animMotion>
                                  </p:childTnLst>
                                </p:cTn>
                              </p:par>
                            </p:childTnLst>
                          </p:cTn>
                        </p:par>
                        <p:par>
                          <p:cTn id="53" fill="hold">
                            <p:stCondLst>
                              <p:cond delay="14000"/>
                            </p:stCondLst>
                            <p:childTnLst>
                              <p:par>
                                <p:cTn id="54" presetID="28"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0" fill="hold"/>
                                        <p:tgtEl>
                                          <p:spTgt spid="23"/>
                                        </p:tgtEl>
                                        <p:attrNameLst>
                                          <p:attrName>ppt_x</p:attrName>
                                        </p:attrNameLst>
                                      </p:cBhvr>
                                      <p:tavLst>
                                        <p:tav tm="0">
                                          <p:val>
                                            <p:strVal val="#ppt_x"/>
                                          </p:val>
                                        </p:tav>
                                        <p:tav tm="100000">
                                          <p:val>
                                            <p:strVal val="#ppt_x"/>
                                          </p:val>
                                        </p:tav>
                                      </p:tavLst>
                                    </p:anim>
                                    <p:anim calcmode="lin" valueType="num">
                                      <p:cBhvr>
                                        <p:cTn id="57" dur="15000" fill="hold"/>
                                        <p:tgtEl>
                                          <p:spTgt spid="23"/>
                                        </p:tgtEl>
                                        <p:attrNameLst>
                                          <p:attrName>ppt_y</p:attrName>
                                        </p:attrNameLst>
                                      </p:cBhvr>
                                      <p:tavLst>
                                        <p:tav tm="0">
                                          <p:val>
                                            <p:strVal val="#ppt_y+1"/>
                                          </p:val>
                                        </p:tav>
                                        <p:tav tm="100000">
                                          <p:val>
                                            <p:strVal val="#ppt_y-1"/>
                                          </p:val>
                                        </p:tav>
                                      </p:tavLst>
                                    </p:anim>
                                  </p:childTnLst>
                                </p:cTn>
                              </p:par>
                              <p:par>
                                <p:cTn id="58" presetID="28"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5000" fill="hold"/>
                                        <p:tgtEl>
                                          <p:spTgt spid="24"/>
                                        </p:tgtEl>
                                        <p:attrNameLst>
                                          <p:attrName>ppt_x</p:attrName>
                                        </p:attrNameLst>
                                      </p:cBhvr>
                                      <p:tavLst>
                                        <p:tav tm="0">
                                          <p:val>
                                            <p:strVal val="#ppt_x"/>
                                          </p:val>
                                        </p:tav>
                                        <p:tav tm="100000">
                                          <p:val>
                                            <p:strVal val="#ppt_x"/>
                                          </p:val>
                                        </p:tav>
                                      </p:tavLst>
                                    </p:anim>
                                    <p:anim calcmode="lin" valueType="num">
                                      <p:cBhvr>
                                        <p:cTn id="61"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789040"/>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84133" y="-5904"/>
            <a:ext cx="8933857"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élémentaires</a:t>
            </a:r>
          </a:p>
          <a:p>
            <a:pPr algn="ctr"/>
            <a:r>
              <a:rPr lang="fr-FR" sz="4400" dirty="0" smtClean="0">
                <a:solidFill>
                  <a:srgbClr val="FF66FF"/>
                </a:solidFill>
                <a:latin typeface="Comic Sans MS" pitchFamily="66" charset="0"/>
                <a:sym typeface="Symbol"/>
              </a:rPr>
              <a:t>devaient être sans </a:t>
            </a:r>
            <a:r>
              <a:rPr lang="fr-FR" sz="4400" dirty="0" smtClean="0">
                <a:solidFill>
                  <a:srgbClr val="FF66FF"/>
                </a:solidFill>
                <a:latin typeface="Comic Sans MS" pitchFamily="66" charset="0"/>
                <a:sym typeface="Symbol"/>
              </a:rPr>
              <a:t>masse.</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rgbClr val="00CCFF"/>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rgbClr val="00CCFF"/>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4067944"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4738242" y="5805264"/>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pic>
        <p:nvPicPr>
          <p:cNvPr id="8" name="Picture 2" descr="C:\Users\François\Desktop\LHC_collisions\Higgs\Blois\LogoIrfu.png"/>
          <p:cNvPicPr>
            <a:picLocks noChangeAspect="1" noChangeArrowheads="1"/>
          </p:cNvPicPr>
          <p:nvPr/>
        </p:nvPicPr>
        <p:blipFill>
          <a:blip r:embed="rId5" cstate="print"/>
          <a:srcRect/>
          <a:stretch>
            <a:fillRect/>
          </a:stretch>
        </p:blipFill>
        <p:spPr bwMode="auto">
          <a:xfrm>
            <a:off x="7628094" y="4198372"/>
            <a:ext cx="1408402" cy="2542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UBP_ouverte\Port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5" y="1748815"/>
            <a:ext cx="9134047" cy="3380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61" y="4941168"/>
            <a:ext cx="9166759"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5477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00CC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00CC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BEH</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105555" y="212447"/>
            <a:ext cx="290175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en 2011</a:t>
            </a:r>
            <a:endParaRPr lang="fr-FR" sz="2400" dirty="0">
              <a:solidFill>
                <a:srgbClr val="0000CC"/>
              </a:solidFill>
              <a:latin typeface="Comic Sans MS" pitchFamily="66" charset="0"/>
            </a:endParaRPr>
          </a:p>
        </p:txBody>
      </p:sp>
      <p:sp>
        <p:nvSpPr>
          <p:cNvPr id="7" name="ZoneTexte 6"/>
          <p:cNvSpPr txBox="1"/>
          <p:nvPr/>
        </p:nvSpPr>
        <p:spPr>
          <a:xfrm>
            <a:off x="3999230" y="3501008"/>
            <a:ext cx="1580882" cy="369332"/>
          </a:xfrm>
          <a:prstGeom prst="rect">
            <a:avLst/>
          </a:prstGeom>
          <a:solidFill>
            <a:srgbClr val="00CCFF"/>
          </a:solidFill>
        </p:spPr>
        <p:txBody>
          <a:bodyPr wrap="none" rtlCol="0">
            <a:spAutoFit/>
          </a:bodyPr>
          <a:lstStyle/>
          <a:p>
            <a:r>
              <a:rPr lang="fr-FR" dirty="0" smtClean="0">
                <a:solidFill>
                  <a:schemeClr val="bg1"/>
                </a:solidFill>
                <a:latin typeface="Comic Sans MS" panose="030F0702030302020204" pitchFamily="66" charset="0"/>
              </a:rPr>
              <a:t>BOSON BEH</a:t>
            </a:r>
            <a:endParaRPr lang="fr-FR"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a:t>
            </a:r>
            <a:r>
              <a:rPr lang="fr-FR" dirty="0" smtClean="0">
                <a:solidFill>
                  <a:schemeClr val="bg1"/>
                </a:solidFill>
                <a:latin typeface="Comic Sans MS" pitchFamily="66" charset="0"/>
              </a:rPr>
              <a:t>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5" name="Rectangle 24"/>
          <p:cNvSpPr/>
          <p:nvPr/>
        </p:nvSpPr>
        <p:spPr>
          <a:xfrm>
            <a:off x="6732240" y="188640"/>
            <a:ext cx="1728192"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UBP_ouverte\Port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5" y="1748815"/>
            <a:ext cx="9134047" cy="3380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61" y="4941168"/>
            <a:ext cx="9166759"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496" y="99789"/>
            <a:ext cx="4338046" cy="1384995"/>
          </a:xfrm>
          <a:prstGeom prst="rect">
            <a:avLst/>
          </a:prstGeom>
        </p:spPr>
        <p:txBody>
          <a:bodyPr wrap="none">
            <a:spAutoFit/>
          </a:bodyPr>
          <a:lstStyle/>
          <a:p>
            <a:pPr algn="ctr"/>
            <a:r>
              <a:rPr lang="fr-FR" sz="2400" dirty="0" smtClean="0">
                <a:solidFill>
                  <a:srgbClr val="00CCFF"/>
                </a:solidFill>
                <a:latin typeface="Comic Sans MS" pitchFamily="66" charset="0"/>
                <a:sym typeface="Symbol"/>
              </a:rPr>
              <a:t>Le CERN et le boson</a:t>
            </a:r>
          </a:p>
          <a:p>
            <a:pPr algn="ctr"/>
            <a:endParaRPr lang="fr-FR" dirty="0" smtClean="0">
              <a:latin typeface="Comic Sans MS" pitchFamily="66" charset="0"/>
              <a:sym typeface="Symbol"/>
            </a:endParaRPr>
          </a:p>
          <a:p>
            <a:pPr algn="ctr"/>
            <a:r>
              <a:rPr lang="fr-FR" sz="2000" i="1" dirty="0" smtClean="0">
                <a:solidFill>
                  <a:schemeClr val="bg1"/>
                </a:solidFill>
                <a:latin typeface="Comic Sans MS" pitchFamily="66" charset="0"/>
                <a:sym typeface="Symbol"/>
              </a:rPr>
              <a:t>‟Rien, dans l’histoire, n’a jamais </a:t>
            </a:r>
          </a:p>
          <a:p>
            <a:pPr algn="ctr"/>
            <a:r>
              <a:rPr lang="fr-FR" sz="2000" i="1" dirty="0" smtClean="0">
                <a:solidFill>
                  <a:schemeClr val="bg1"/>
                </a:solidFill>
                <a:latin typeface="Comic Sans MS" pitchFamily="66" charset="0"/>
                <a:sym typeface="Symbol"/>
              </a:rPr>
              <a:t>   ressemblé à cette entreprise là.″</a:t>
            </a:r>
          </a:p>
        </p:txBody>
      </p:sp>
      <p:sp>
        <p:nvSpPr>
          <p:cNvPr id="7" name="Rectangle 6"/>
          <p:cNvSpPr/>
          <p:nvPr/>
        </p:nvSpPr>
        <p:spPr>
          <a:xfrm>
            <a:off x="4644008" y="5356373"/>
            <a:ext cx="4453462" cy="1384995"/>
          </a:xfrm>
          <a:prstGeom prst="rect">
            <a:avLst/>
          </a:prstGeom>
        </p:spPr>
        <p:txBody>
          <a:bodyPr wrap="none">
            <a:spAutoFit/>
          </a:bodyPr>
          <a:lstStyle/>
          <a:p>
            <a:pPr algn="ctr"/>
            <a:r>
              <a:rPr lang="fr-FR" sz="2400" dirty="0" smtClean="0">
                <a:solidFill>
                  <a:srgbClr val="00CCFF"/>
                </a:solidFill>
                <a:latin typeface="Comic Sans MS" pitchFamily="66" charset="0"/>
                <a:sym typeface="Symbol"/>
              </a:rPr>
              <a:t>La matière, le vide et le néant</a:t>
            </a:r>
          </a:p>
          <a:p>
            <a:pPr algn="ctr"/>
            <a:endParaRPr lang="fr-FR" dirty="0">
              <a:solidFill>
                <a:schemeClr val="accent1">
                  <a:lumMod val="40000"/>
                  <a:lumOff val="60000"/>
                </a:schemeClr>
              </a:solidFill>
              <a:latin typeface="Comic Sans MS" pitchFamily="66" charset="0"/>
              <a:sym typeface="Symbol"/>
            </a:endParaRPr>
          </a:p>
          <a:p>
            <a:pPr algn="ctr"/>
            <a:r>
              <a:rPr lang="fr-FR" sz="2000" i="1" dirty="0" smtClean="0">
                <a:solidFill>
                  <a:schemeClr val="bg1"/>
                </a:solidFill>
                <a:latin typeface="Comic Sans MS" pitchFamily="66" charset="0"/>
                <a:sym typeface="Symbol"/>
              </a:rPr>
              <a:t>‟… l’espace vide tient le milieu</a:t>
            </a:r>
          </a:p>
          <a:p>
            <a:pPr algn="ctr"/>
            <a:r>
              <a:rPr lang="fr-FR" sz="2000" i="1" dirty="0" smtClean="0">
                <a:solidFill>
                  <a:schemeClr val="bg1"/>
                </a:solidFill>
                <a:latin typeface="Comic Sans MS" pitchFamily="66" charset="0"/>
                <a:sym typeface="Symbol"/>
              </a:rPr>
              <a:t>entre la matière et le néant.″</a:t>
            </a:r>
          </a:p>
        </p:txBody>
      </p:sp>
      <p:sp>
        <p:nvSpPr>
          <p:cNvPr id="8" name="Rectangle 7"/>
          <p:cNvSpPr/>
          <p:nvPr/>
        </p:nvSpPr>
        <p:spPr>
          <a:xfrm>
            <a:off x="4499992" y="345430"/>
            <a:ext cx="2664296" cy="923330"/>
          </a:xfrm>
          <a:prstGeom prst="rect">
            <a:avLst/>
          </a:prstGeom>
        </p:spPr>
        <p:txBody>
          <a:bodyPr wrap="square">
            <a:spAutoFit/>
          </a:bodyPr>
          <a:lstStyle/>
          <a:p>
            <a:pPr algn="ctr"/>
            <a:r>
              <a:rPr lang="fr-FR" dirty="0">
                <a:solidFill>
                  <a:srgbClr val="00CCFF"/>
                </a:solidFill>
                <a:latin typeface="Comic Sans MS" pitchFamily="66" charset="0"/>
                <a:sym typeface="Symbol"/>
              </a:rPr>
              <a:t>Michel Serres</a:t>
            </a:r>
          </a:p>
          <a:p>
            <a:pPr algn="ctr"/>
            <a:r>
              <a:rPr lang="fr-FR" dirty="0">
                <a:solidFill>
                  <a:srgbClr val="00CCFF"/>
                </a:solidFill>
                <a:latin typeface="Comic Sans MS" pitchFamily="66" charset="0"/>
                <a:sym typeface="Symbol"/>
              </a:rPr>
              <a:t>(Académie française )</a:t>
            </a:r>
          </a:p>
          <a:p>
            <a:pPr algn="ctr"/>
            <a:r>
              <a:rPr lang="fr-FR" dirty="0">
                <a:solidFill>
                  <a:srgbClr val="00CCFF"/>
                </a:solidFill>
                <a:latin typeface="Comic Sans MS" pitchFamily="66" charset="0"/>
                <a:sym typeface="Symbol"/>
              </a:rPr>
              <a:t>1</a:t>
            </a:r>
            <a:r>
              <a:rPr lang="fr-FR" baseline="30000" dirty="0">
                <a:solidFill>
                  <a:srgbClr val="00CCFF"/>
                </a:solidFill>
                <a:latin typeface="Comic Sans MS" pitchFamily="66" charset="0"/>
                <a:sym typeface="Symbol"/>
              </a:rPr>
              <a:t>er</a:t>
            </a:r>
            <a:r>
              <a:rPr lang="fr-FR" dirty="0">
                <a:solidFill>
                  <a:srgbClr val="00CCFF"/>
                </a:solidFill>
                <a:latin typeface="Comic Sans MS" pitchFamily="66" charset="0"/>
                <a:sym typeface="Symbol"/>
              </a:rPr>
              <a:t> janvier 2013</a:t>
            </a:r>
          </a:p>
        </p:txBody>
      </p:sp>
      <p:sp>
        <p:nvSpPr>
          <p:cNvPr id="9" name="Rectangle 8"/>
          <p:cNvSpPr/>
          <p:nvPr/>
        </p:nvSpPr>
        <p:spPr>
          <a:xfrm>
            <a:off x="2195736" y="5734997"/>
            <a:ext cx="2376264" cy="646331"/>
          </a:xfrm>
          <a:prstGeom prst="rect">
            <a:avLst/>
          </a:prstGeom>
        </p:spPr>
        <p:txBody>
          <a:bodyPr wrap="square">
            <a:spAutoFit/>
          </a:bodyPr>
          <a:lstStyle/>
          <a:p>
            <a:pPr algn="ctr"/>
            <a:r>
              <a:rPr lang="fr-FR" dirty="0">
                <a:solidFill>
                  <a:srgbClr val="00CCFF"/>
                </a:solidFill>
                <a:latin typeface="Comic Sans MS" pitchFamily="66" charset="0"/>
                <a:sym typeface="Symbol"/>
              </a:rPr>
              <a:t>Blaise Pascal </a:t>
            </a:r>
          </a:p>
          <a:p>
            <a:pPr algn="ctr"/>
            <a:r>
              <a:rPr lang="fr-FR" dirty="0">
                <a:solidFill>
                  <a:srgbClr val="00CCFF"/>
                </a:solidFill>
                <a:latin typeface="Comic Sans MS" pitchFamily="66" charset="0"/>
                <a:sym typeface="Symbol"/>
              </a:rPr>
              <a:t>26 octobre 1647</a:t>
            </a:r>
          </a:p>
        </p:txBody>
      </p:sp>
    </p:spTree>
    <p:extLst>
      <p:ext uri="{BB962C8B-B14F-4D97-AF65-F5344CB8AC3E}">
        <p14:creationId xmlns:p14="http://schemas.microsoft.com/office/powerpoint/2010/main" val="21822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27384"/>
            <a:ext cx="6389891" cy="769441"/>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 </a:t>
            </a:r>
            <a:r>
              <a:rPr lang="fr-FR" sz="4400" b="1" dirty="0" smtClean="0">
                <a:solidFill>
                  <a:schemeClr val="bg1"/>
                </a:solidFill>
                <a:effectLst>
                  <a:outerShdw blurRad="38100" dist="38100" dir="2700000" algn="tl">
                    <a:srgbClr val="010199"/>
                  </a:outerShdw>
                </a:effectLst>
                <a:latin typeface="Comic Sans MS" pitchFamily="66" charset="0"/>
                <a:sym typeface="Symbol"/>
              </a:rPr>
              <a:t></a:t>
            </a:r>
            <a:r>
              <a:rPr lang="fr-FR" sz="3200" b="1" dirty="0" smtClean="0">
                <a:solidFill>
                  <a:schemeClr val="bg1"/>
                </a:solidFill>
                <a:effectLst>
                  <a:outerShdw blurRad="38100" dist="38100" dir="2700000" algn="tl">
                    <a:srgbClr val="010199"/>
                  </a:outerShdw>
                </a:effectLst>
                <a:latin typeface="Comic Sans MS" pitchFamily="66" charset="0"/>
                <a:sym typeface="Symbol"/>
              </a:rPr>
              <a:t> et W</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8808822" cy="892552"/>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a:p>
            <a:r>
              <a:rPr lang="fr-FR" sz="2400" i="1" dirty="0">
                <a:solidFill>
                  <a:srgbClr val="FF66FF"/>
                </a:solidFill>
                <a:latin typeface="Comic Sans MS" pitchFamily="66" charset="0"/>
              </a:rPr>
              <a:t> </a:t>
            </a:r>
            <a:r>
              <a:rPr lang="fr-FR" sz="2400" i="1" dirty="0" smtClean="0">
                <a:solidFill>
                  <a:srgbClr val="FF66FF"/>
                </a:solidFill>
                <a:latin typeface="Comic Sans MS" pitchFamily="66" charset="0"/>
              </a:rPr>
              <a:t>                                                                          déjà anciens.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b="1" i="1" dirty="0" smtClean="0">
                <a:solidFill>
                  <a:srgbClr val="FF66FF"/>
                </a:solidFill>
                <a:latin typeface="Comic Sans MS" pitchFamily="66" charset="0"/>
              </a:rPr>
              <a:t>La  matière</a:t>
            </a:r>
            <a:r>
              <a:rPr lang="fr-FR" sz="2800" i="1" dirty="0" smtClean="0">
                <a:solidFill>
                  <a:srgbClr val="FF66FF"/>
                </a:solidFill>
                <a:latin typeface="Comic Sans MS" pitchFamily="66" charset="0"/>
              </a:rPr>
              <a:t>:</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b="1" i="1" dirty="0" smtClean="0">
                <a:solidFill>
                  <a:srgbClr val="FF66FF"/>
                </a:solidFill>
                <a:latin typeface="Comic Sans MS" pitchFamily="66" charset="0"/>
              </a:rPr>
              <a:t>Les forces</a:t>
            </a:r>
            <a:r>
              <a:rPr lang="fr-FR" sz="2800" i="1" dirty="0" smtClean="0">
                <a:solidFill>
                  <a:srgbClr val="FF66FF"/>
                </a:solidFill>
                <a:latin typeface="Comic Sans MS" pitchFamily="66" charset="0"/>
              </a:rPr>
              <a:t>:</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49740" y="5284365"/>
            <a:ext cx="8986756" cy="1384995"/>
          </a:xfrm>
          <a:prstGeom prst="rect">
            <a:avLst/>
          </a:prstGeom>
          <a:noFill/>
        </p:spPr>
        <p:txBody>
          <a:bodyPr wrap="none" rtlCol="0">
            <a:spAutoFit/>
          </a:bodyPr>
          <a:lstStyle/>
          <a:p>
            <a:pPr algn="ctr"/>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pPr algn="ctr"/>
            <a:r>
              <a:rPr lang="fr-FR" sz="2400" i="1" dirty="0" smtClean="0">
                <a:solidFill>
                  <a:srgbClr val="FF66FF"/>
                </a:solidFill>
                <a:latin typeface="Comic Sans MS" pitchFamily="66" charset="0"/>
              </a:rPr>
              <a:t>En gros, si une expérience implique ces 2 interactions  </a:t>
            </a:r>
            <a:r>
              <a:rPr lang="fr-FR" sz="3200" i="1" dirty="0" smtClean="0">
                <a:solidFill>
                  <a:srgbClr val="FF66FF"/>
                </a:solidFill>
                <a:latin typeface="Comic Sans MS" pitchFamily="66" charset="0"/>
                <a:sym typeface="Symbol"/>
              </a:rPr>
              <a:t></a:t>
            </a:r>
            <a:r>
              <a:rPr lang="fr-FR" sz="2400" i="1" dirty="0" smtClean="0">
                <a:solidFill>
                  <a:srgbClr val="FF66FF"/>
                </a:solidFill>
                <a:latin typeface="Comic Sans MS" pitchFamily="66" charset="0"/>
                <a:sym typeface="Symbol"/>
              </a:rPr>
              <a:t> et W</a:t>
            </a:r>
            <a:endParaRPr lang="fr-FR" sz="2400" i="1" dirty="0" smtClean="0">
              <a:solidFill>
                <a:srgbClr val="FF66FF"/>
              </a:solidFill>
              <a:latin typeface="Comic Sans MS" pitchFamily="66" charset="0"/>
            </a:endParaRPr>
          </a:p>
          <a:p>
            <a:pPr algn="ctr"/>
            <a:r>
              <a:rPr lang="fr-FR" sz="2400" i="1" dirty="0" smtClean="0">
                <a:solidFill>
                  <a:srgbClr val="FF66FF"/>
                </a:solidFill>
                <a:latin typeface="Comic Sans MS" pitchFamily="66" charset="0"/>
              </a:rPr>
              <a:t>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44606" y="2636912"/>
            <a:ext cx="5001690" cy="830997"/>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a:t>
            </a:r>
            <a:r>
              <a:rPr lang="fr-FR" sz="2800" dirty="0" smtClean="0">
                <a:solidFill>
                  <a:srgbClr val="FF66FF"/>
                </a:solidFill>
                <a:latin typeface="Comic Sans MS" pitchFamily="66" charset="0"/>
                <a:sym typeface="Symbol"/>
              </a:rPr>
              <a:t></a:t>
            </a:r>
            <a:r>
              <a:rPr lang="fr-FR" sz="2000" dirty="0" smtClean="0">
                <a:solidFill>
                  <a:srgbClr val="FF66FF"/>
                </a:solidFill>
                <a:latin typeface="Comic Sans MS" pitchFamily="66" charset="0"/>
                <a:sym typeface="Symbol"/>
              </a:rPr>
              <a:t>/W</a:t>
            </a:r>
            <a:r>
              <a:rPr lang="fr-FR" sz="2000" dirty="0" smtClean="0">
                <a:solidFill>
                  <a:srgbClr val="FF66FF"/>
                </a:solidFill>
                <a:latin typeface="Comic Sans MS" pitchFamily="66" charset="0"/>
              </a:rPr>
              <a:t>: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a:t>
            </a:r>
            <a:r>
              <a:rPr lang="fr-FR" sz="2400" dirty="0" smtClean="0">
                <a:solidFill>
                  <a:srgbClr val="FF0000"/>
                </a:solidFill>
                <a:latin typeface="Comic Sans MS" pitchFamily="66" charset="0"/>
              </a:rPr>
              <a:t>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a:t>
            </a:r>
            <a:r>
              <a:rPr lang="fr-FR" sz="2400" dirty="0" smtClean="0">
                <a:solidFill>
                  <a:srgbClr val="FF0000"/>
                </a:solidFill>
                <a:latin typeface="Comic Sans MS" pitchFamily="66" charset="0"/>
              </a:rPr>
              <a:t>courte portée</a:t>
            </a:r>
            <a:r>
              <a:rPr lang="fr-FR" sz="2400" dirty="0" smtClean="0">
                <a:solidFill>
                  <a:schemeClr val="bg1"/>
                </a:solidFill>
                <a:latin typeface="Comic Sans MS" pitchFamily="66" charset="0"/>
              </a:rPr>
              <a:t>.</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644008" y="300914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a:t>
            </a:r>
            <a:r>
              <a:rPr lang="fr-FR" sz="2400" dirty="0" smtClean="0">
                <a:solidFill>
                  <a:srgbClr val="99FF66"/>
                </a:solidFill>
                <a:latin typeface="Comic Sans MS" pitchFamily="66" charset="0"/>
              </a:rPr>
              <a:t>créant de la masse</a:t>
            </a: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43202" y="44624"/>
            <a:ext cx="906530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curieux paradoxe pour ces Nobels 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8983550"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La nature est économe, choisit</a:t>
            </a:r>
            <a:r>
              <a:rPr lang="fr-FR" sz="2400" dirty="0" smtClean="0">
                <a:solidFill>
                  <a:schemeClr val="bg1"/>
                </a:solidFill>
                <a:latin typeface="Comic Sans MS" pitchFamily="66" charset="0"/>
              </a:rPr>
              <a:t>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13" name="ZoneTexte 12"/>
          <p:cNvSpPr txBox="1"/>
          <p:nvPr/>
        </p:nvSpPr>
        <p:spPr>
          <a:xfrm>
            <a:off x="3319938" y="3718773"/>
            <a:ext cx="2044150" cy="646331"/>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Lois symétriques,</a:t>
            </a:r>
          </a:p>
          <a:p>
            <a:pPr algn="ctr"/>
            <a:r>
              <a:rPr lang="fr-FR" dirty="0">
                <a:solidFill>
                  <a:schemeClr val="bg1"/>
                </a:solidFill>
                <a:latin typeface="Comic Sans MS" panose="030F0702030302020204" pitchFamily="66" charset="0"/>
              </a:rPr>
              <a:t>m</a:t>
            </a:r>
            <a:r>
              <a:rPr lang="fr-FR" dirty="0" smtClean="0">
                <a:solidFill>
                  <a:schemeClr val="bg1"/>
                </a:solidFill>
                <a:latin typeface="Comic Sans MS" panose="030F0702030302020204" pitchFamily="66" charset="0"/>
              </a:rPr>
              <a:t>ais solution</a:t>
            </a:r>
            <a:endParaRPr lang="fr-FR" dirty="0">
              <a:solidFill>
                <a:schemeClr val="bg1"/>
              </a:solidFill>
              <a:latin typeface="Comic Sans MS" panose="030F0702030302020204" pitchFamily="66" charset="0"/>
            </a:endParaRPr>
          </a:p>
        </p:txBody>
      </p:sp>
      <p:sp>
        <p:nvSpPr>
          <p:cNvPr id="14" name="ZoneTexte 13"/>
          <p:cNvSpPr txBox="1"/>
          <p:nvPr/>
        </p:nvSpPr>
        <p:spPr>
          <a:xfrm>
            <a:off x="3125898" y="4509120"/>
            <a:ext cx="1374094"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symétrique</a:t>
            </a:r>
            <a:endParaRPr lang="fr-FR" dirty="0">
              <a:solidFill>
                <a:schemeClr val="bg1"/>
              </a:solidFill>
              <a:latin typeface="Comic Sans MS" panose="030F0702030302020204" pitchFamily="66" charset="0"/>
            </a:endParaRPr>
          </a:p>
        </p:txBody>
      </p:sp>
      <p:sp>
        <p:nvSpPr>
          <p:cNvPr id="25" name="ZoneTexte 24"/>
          <p:cNvSpPr txBox="1"/>
          <p:nvPr/>
        </p:nvSpPr>
        <p:spPr>
          <a:xfrm>
            <a:off x="4211960" y="4797152"/>
            <a:ext cx="1374094" cy="646331"/>
          </a:xfrm>
          <a:prstGeom prst="rect">
            <a:avLst/>
          </a:prstGeom>
          <a:noFill/>
        </p:spPr>
        <p:txBody>
          <a:bodyPr wrap="none" rtlCol="0">
            <a:spAutoFit/>
          </a:bodyPr>
          <a:lstStyle/>
          <a:p>
            <a:pPr algn="ctr"/>
            <a:r>
              <a:rPr lang="fr-FR" dirty="0">
                <a:solidFill>
                  <a:schemeClr val="bg1"/>
                </a:solidFill>
                <a:latin typeface="Comic Sans MS" panose="030F0702030302020204" pitchFamily="66" charset="0"/>
              </a:rPr>
              <a:t>n</a:t>
            </a:r>
            <a:r>
              <a:rPr lang="fr-FR" dirty="0" smtClean="0">
                <a:solidFill>
                  <a:schemeClr val="bg1"/>
                </a:solidFill>
                <a:latin typeface="Comic Sans MS" panose="030F0702030302020204" pitchFamily="66" charset="0"/>
              </a:rPr>
              <a:t>on</a:t>
            </a:r>
          </a:p>
          <a:p>
            <a:pPr algn="ctr"/>
            <a:r>
              <a:rPr lang="fr-FR" dirty="0" smtClean="0">
                <a:solidFill>
                  <a:schemeClr val="bg1"/>
                </a:solidFill>
                <a:latin typeface="Comic Sans MS" panose="030F0702030302020204" pitchFamily="66" charset="0"/>
              </a:rPr>
              <a:t>symétrique</a:t>
            </a:r>
            <a:endParaRPr lang="fr-FR"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P spid="13" grpId="0"/>
      <p:bldP spid="1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36519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″BEH″</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25" name="ZoneTexte 24"/>
          <p:cNvSpPr txBox="1"/>
          <p:nvPr/>
        </p:nvSpPr>
        <p:spPr>
          <a:xfrm>
            <a:off x="635600" y="2132856"/>
            <a:ext cx="7968848" cy="2862322"/>
          </a:xfrm>
          <a:prstGeom prst="rect">
            <a:avLst/>
          </a:prstGeom>
          <a:noFill/>
        </p:spPr>
        <p:txBody>
          <a:bodyPr wrap="none" rtlCol="0">
            <a:spAutoFit/>
          </a:bodyPr>
          <a:lstStyle/>
          <a:p>
            <a:pPr algn="ctr"/>
            <a:r>
              <a:rPr lang="fr-FR" sz="3600" dirty="0" smtClean="0">
                <a:solidFill>
                  <a:schemeClr val="bg1"/>
                </a:solidFill>
                <a:latin typeface="Comic Sans MS" pitchFamily="66" charset="0"/>
              </a:rPr>
              <a:t>La masse résulterait de l’interaction</a:t>
            </a:r>
          </a:p>
          <a:p>
            <a:pPr algn="ctr"/>
            <a:r>
              <a:rPr lang="fr-FR" sz="3600" dirty="0" smtClean="0">
                <a:solidFill>
                  <a:schemeClr val="bg1"/>
                </a:solidFill>
                <a:latin typeface="Comic Sans MS" pitchFamily="66" charset="0"/>
              </a:rPr>
              <a:t>des particules avec un </a:t>
            </a:r>
            <a:r>
              <a:rPr lang="fr-FR" sz="3600" dirty="0">
                <a:solidFill>
                  <a:schemeClr val="bg1"/>
                </a:solidFill>
                <a:latin typeface="Comic Sans MS" pitchFamily="66" charset="0"/>
              </a:rPr>
              <a:t>“</a:t>
            </a:r>
            <a:r>
              <a:rPr lang="fr-FR" sz="3600" dirty="0" smtClean="0">
                <a:solidFill>
                  <a:schemeClr val="bg1"/>
                </a:solidFill>
                <a:latin typeface="Comic Sans MS" pitchFamily="66" charset="0"/>
              </a:rPr>
              <a:t>champ</a:t>
            </a:r>
            <a:r>
              <a:rPr lang="fr-FR" sz="3600" dirty="0">
                <a:solidFill>
                  <a:schemeClr val="bg1"/>
                </a:solidFill>
                <a:latin typeface="Comic Sans MS" pitchFamily="66" charset="0"/>
              </a:rPr>
              <a:t>”</a:t>
            </a:r>
            <a:endParaRPr lang="fr-FR" sz="3600" dirty="0" smtClean="0">
              <a:solidFill>
                <a:schemeClr val="bg1"/>
              </a:solidFill>
              <a:latin typeface="Comic Sans MS" pitchFamily="66" charset="0"/>
            </a:endParaRPr>
          </a:p>
          <a:p>
            <a:pPr algn="ctr"/>
            <a:r>
              <a:rPr lang="fr-FR" sz="3600" dirty="0">
                <a:solidFill>
                  <a:schemeClr val="bg1"/>
                </a:solidFill>
                <a:latin typeface="Comic Sans MS" pitchFamily="66" charset="0"/>
              </a:rPr>
              <a:t>b</a:t>
            </a:r>
            <a:r>
              <a:rPr lang="fr-FR" sz="3600" dirty="0" smtClean="0">
                <a:solidFill>
                  <a:schemeClr val="bg1"/>
                </a:solidFill>
                <a:latin typeface="Comic Sans MS" pitchFamily="66" charset="0"/>
              </a:rPr>
              <a:t>ien spécial qui “baigne” le vide:</a:t>
            </a:r>
          </a:p>
          <a:p>
            <a:pPr algn="ctr"/>
            <a:endParaRPr lang="fr-FR" sz="3600" dirty="0" smtClean="0">
              <a:solidFill>
                <a:schemeClr val="bg1"/>
              </a:solidFill>
              <a:latin typeface="Comic Sans MS" pitchFamily="66" charset="0"/>
            </a:endParaRPr>
          </a:p>
          <a:p>
            <a:pPr algn="ctr"/>
            <a:r>
              <a:rPr lang="fr-FR" sz="3600" dirty="0" smtClean="0">
                <a:solidFill>
                  <a:srgbClr val="FFFF00"/>
                </a:solidFill>
                <a:latin typeface="Comic Sans MS" pitchFamily="66" charset="0"/>
              </a:rPr>
              <a:t>“Le champ BEH”</a:t>
            </a:r>
          </a:p>
        </p:txBody>
      </p:sp>
    </p:spTree>
    <p:extLst>
      <p:ext uri="{BB962C8B-B14F-4D97-AF65-F5344CB8AC3E}">
        <p14:creationId xmlns:p14="http://schemas.microsoft.com/office/powerpoint/2010/main" val="34009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51520" y="3782650"/>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3789040"/>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18373"/>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60764"/>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262389"/>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304780"/>
            <a:ext cx="1809311" cy="2209527"/>
          </a:xfrm>
          <a:prstGeom prst="rect">
            <a:avLst/>
          </a:prstGeom>
          <a:noFill/>
        </p:spPr>
      </p:pic>
      <p:sp>
        <p:nvSpPr>
          <p:cNvPr id="18" name="ZoneTexte 17"/>
          <p:cNvSpPr txBox="1"/>
          <p:nvPr/>
        </p:nvSpPr>
        <p:spPr>
          <a:xfrm>
            <a:off x="690118" y="2280354"/>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2248996"/>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1118353"/>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5261138"/>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16632"/>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1700808"/>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59023"/>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1671191"/>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7" name="Multiplier 26"/>
          <p:cNvSpPr/>
          <p:nvPr/>
        </p:nvSpPr>
        <p:spPr>
          <a:xfrm>
            <a:off x="6156176" y="1959223"/>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1855277"/>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52780" y="5902542"/>
            <a:ext cx="8941635" cy="830997"/>
          </a:xfrm>
          <a:prstGeom prst="rect">
            <a:avLst/>
          </a:prstGeom>
        </p:spPr>
        <p:txBody>
          <a:bodyPr wrap="square">
            <a:spAutoFit/>
          </a:bodyPr>
          <a:lstStyle/>
          <a:p>
            <a:pPr marL="342900" indent="-342900">
              <a:buFont typeface="Symbol"/>
              <a:buChar char="Þ"/>
            </a:pPr>
            <a:r>
              <a:rPr lang="fr-FR" sz="2400" dirty="0" smtClean="0">
                <a:solidFill>
                  <a:schemeClr val="bg1"/>
                </a:solidFill>
                <a:latin typeface="Comic Sans MS" pitchFamily="66" charset="0"/>
                <a:sym typeface="Symbol"/>
              </a:rPr>
              <a:t> Brisure </a:t>
            </a:r>
            <a:r>
              <a:rPr lang="fr-FR" sz="2400" dirty="0">
                <a:solidFill>
                  <a:schemeClr val="bg1"/>
                </a:solidFill>
                <a:latin typeface="Comic Sans MS" pitchFamily="66" charset="0"/>
                <a:sym typeface="Symbol"/>
              </a:rPr>
              <a:t>Spontanée de Symétrie créant un nouveau </a:t>
            </a:r>
            <a:r>
              <a:rPr lang="fr-FR" sz="2400" dirty="0" smtClean="0">
                <a:solidFill>
                  <a:schemeClr val="bg1"/>
                </a:solidFill>
                <a:latin typeface="Comic Sans MS" pitchFamily="66" charset="0"/>
                <a:sym typeface="Symbol"/>
              </a:rPr>
              <a:t>champ</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qui </a:t>
            </a:r>
            <a:r>
              <a:rPr lang="fr-FR" sz="2400" dirty="0">
                <a:solidFill>
                  <a:schemeClr val="bg1"/>
                </a:solidFill>
                <a:latin typeface="Comic Sans MS" pitchFamily="66" charset="0"/>
                <a:sym typeface="Symbol"/>
              </a:rPr>
              <a:t>se répand dans l’Univers … </a:t>
            </a:r>
            <a:r>
              <a:rPr lang="fr-FR" sz="2400" dirty="0">
                <a:solidFill>
                  <a:srgbClr val="FFFF00"/>
                </a:solidFill>
                <a:latin typeface="Comic Sans MS" pitchFamily="66" charset="0"/>
                <a:sym typeface="Symbol"/>
              </a:rPr>
              <a:t>mais pas n’importe </a:t>
            </a:r>
            <a:r>
              <a:rPr lang="fr-FR" sz="2400" dirty="0" smtClean="0">
                <a:solidFill>
                  <a:srgbClr val="FFFF00"/>
                </a:solidFill>
                <a:latin typeface="Comic Sans MS" pitchFamily="66" charset="0"/>
                <a:sym typeface="Symbol"/>
              </a:rPr>
              <a:t>quand.</a:t>
            </a:r>
            <a:endParaRPr lang="fr-FR" sz="2400" dirty="0">
              <a:solidFill>
                <a:srgbClr val="FFFF00"/>
              </a:solidFill>
              <a:latin typeface="Comic Sans MS" pitchFamily="66" charset="0"/>
              <a:sym typeface="Symbo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heckerboard(across)">
                                      <p:cBhvr>
                                        <p:cTn id="24" dur="500"/>
                                        <p:tgtEl>
                                          <p:spTgt spid="2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9" grpId="0" animBg="1"/>
      <p:bldP spid="20" grpId="0" animBg="1"/>
      <p:bldP spid="13" grpId="0"/>
      <p:bldP spid="23" grpId="0"/>
      <p:bldP spid="24" grpId="0"/>
      <p:bldP spid="27" grpId="0" animBg="1"/>
      <p:bldP spid="29"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3847528"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BEH</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ont une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a:t>
            </a:r>
          </a:p>
        </p:txBody>
      </p:sp>
      <p:sp>
        <p:nvSpPr>
          <p:cNvPr id="10" name="ZoneTexte 9"/>
          <p:cNvSpPr txBox="1"/>
          <p:nvPr/>
        </p:nvSpPr>
        <p:spPr>
          <a:xfrm>
            <a:off x="107504" y="1916832"/>
            <a:ext cx="89739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(leptons chargés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939850" y="5373216"/>
            <a:ext cx="3432350"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600157"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BEH</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BEH</a:t>
            </a:r>
            <a:r>
              <a:rPr lang="fr-FR" sz="2000" dirty="0" smtClean="0">
                <a:solidFill>
                  <a:schemeClr val="bg1"/>
                </a:solidFill>
                <a:latin typeface="Comic Sans MS" pitchFamily="66" charset="0"/>
              </a:rPr>
              <a:t>.</a:t>
            </a:r>
          </a:p>
        </p:txBody>
      </p:sp>
      <p:sp>
        <p:nvSpPr>
          <p:cNvPr id="13" name="Rectangle 12"/>
          <p:cNvSpPr/>
          <p:nvPr/>
        </p:nvSpPr>
        <p:spPr>
          <a:xfrm>
            <a:off x="107504" y="5590981"/>
            <a:ext cx="8928992" cy="1015663"/>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plongeons un objet </a:t>
            </a:r>
            <a:r>
              <a:rPr lang="fr-FR" sz="2000" dirty="0" smtClean="0">
                <a:solidFill>
                  <a:srgbClr val="FFFF00"/>
                </a:solidFill>
                <a:latin typeface="Comic Sans MS" pitchFamily="66" charset="0"/>
                <a:sym typeface="Symbol"/>
              </a:rPr>
              <a:t>hydrophile</a:t>
            </a:r>
            <a:r>
              <a:rPr lang="fr-FR" sz="2000" dirty="0" smtClean="0">
                <a:solidFill>
                  <a:schemeClr val="bg1"/>
                </a:solidFill>
                <a:latin typeface="Comic Sans MS" pitchFamily="66" charset="0"/>
                <a:sym typeface="Symbol"/>
              </a:rPr>
              <a:t> dans l’eau: il </a:t>
            </a:r>
            <a:r>
              <a:rPr lang="fr-FR" sz="2000" dirty="0" smtClean="0">
                <a:solidFill>
                  <a:srgbClr val="FFFF00"/>
                </a:solidFill>
                <a:latin typeface="Comic Sans MS" pitchFamily="66" charset="0"/>
                <a:sym typeface="Symbol"/>
              </a:rPr>
              <a:t>prend</a:t>
            </a:r>
            <a:r>
              <a:rPr lang="fr-FR" sz="2000" dirty="0" smtClean="0">
                <a:solidFill>
                  <a:schemeClr val="bg1"/>
                </a:solidFill>
                <a:latin typeface="Comic Sans MS" pitchFamily="66" charset="0"/>
                <a:sym typeface="Symbol"/>
              </a:rPr>
              <a:t> de la masse</a:t>
            </a:r>
          </a:p>
          <a:p>
            <a:r>
              <a:rPr lang="fr-FR" sz="2000" dirty="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                                           hydrophobe: sa masse </a:t>
            </a:r>
            <a:r>
              <a:rPr lang="fr-FR" sz="2000" dirty="0" smtClean="0">
                <a:solidFill>
                  <a:srgbClr val="FFFF00"/>
                </a:solidFill>
                <a:latin typeface="Comic Sans MS" pitchFamily="66" charset="0"/>
                <a:sym typeface="Symbol"/>
              </a:rPr>
              <a:t>ne change pas</a:t>
            </a:r>
            <a:r>
              <a:rPr lang="fr-FR" sz="2000" dirty="0">
                <a:solidFill>
                  <a:schemeClr val="bg1"/>
                </a:solidFill>
                <a:latin typeface="Comic Sans MS" pitchFamily="66" charset="0"/>
              </a:rPr>
              <a:t>.</a:t>
            </a:r>
          </a:p>
          <a:p>
            <a:endParaRPr lang="fr-FR" sz="2000" dirty="0" smtClean="0">
              <a:solidFill>
                <a:srgbClr val="FFFF00"/>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
        <p:nvSpPr>
          <p:cNvPr id="3" name="ZoneTexte 2"/>
          <p:cNvSpPr txBox="1"/>
          <p:nvPr/>
        </p:nvSpPr>
        <p:spPr>
          <a:xfrm>
            <a:off x="5436096" y="5572690"/>
            <a:ext cx="2952328" cy="369332"/>
          </a:xfrm>
          <a:prstGeom prst="rect">
            <a:avLst/>
          </a:prstGeom>
          <a:noFill/>
          <a:ln>
            <a:solidFill>
              <a:srgbClr val="FFFF00"/>
            </a:solidFill>
          </a:ln>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778290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″BEH″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
        <p:nvSpPr>
          <p:cNvPr id="20" name="Accolade fermante 19"/>
          <p:cNvSpPr/>
          <p:nvPr/>
        </p:nvSpPr>
        <p:spPr>
          <a:xfrm rot="5400000">
            <a:off x="4319972" y="1808820"/>
            <a:ext cx="576064" cy="7848872"/>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21" name="ZoneTexte 20"/>
          <p:cNvSpPr txBox="1"/>
          <p:nvPr/>
        </p:nvSpPr>
        <p:spPr>
          <a:xfrm>
            <a:off x="3042824" y="6207695"/>
            <a:ext cx="3113352" cy="461665"/>
          </a:xfrm>
          <a:prstGeom prst="rect">
            <a:avLst/>
          </a:prstGeom>
          <a:noFill/>
        </p:spPr>
        <p:txBody>
          <a:bodyPr wrap="none" rtlCol="0">
            <a:spAutoFit/>
          </a:bodyPr>
          <a:lstStyle/>
          <a:p>
            <a:pPr algn="ctr"/>
            <a:r>
              <a:rPr lang="fr-FR" sz="2400" dirty="0" smtClean="0">
                <a:solidFill>
                  <a:srgbClr val="FFFF00"/>
                </a:solidFill>
                <a:latin typeface="Comic Sans MS" pitchFamily="66" charset="0"/>
              </a:rPr>
              <a:t>Voire dans celui-ci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heckerboard(across)">
                                      <p:cBhvr>
                                        <p:cTn id="33" dur="500"/>
                                        <p:tgtEl>
                                          <p:spTgt spid="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heckerboard(across)">
                                      <p:cBhvr>
                                        <p:cTn id="36" dur="500"/>
                                        <p:tgtEl>
                                          <p:spTgt spid="3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heckerboard(across)">
                                      <p:cBhvr>
                                        <p:cTn id="45" dur="500"/>
                                        <p:tgtEl>
                                          <p:spTgt spid="4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checkerboard(across)">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P spid="20" grpId="0" animBg="1"/>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BEH</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BEH</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1569660"/>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BEH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35495" y="548680"/>
            <a:ext cx="3869703" cy="4968552"/>
          </a:xfrm>
          <a:prstGeom prst="rect">
            <a:avLst/>
          </a:prstGeom>
          <a:noFill/>
          <a:ln w="9525">
            <a:noFill/>
            <a:miter lim="800000"/>
            <a:headEnd/>
            <a:tailEnd/>
          </a:ln>
        </p:spPr>
      </p:pic>
      <p:sp>
        <p:nvSpPr>
          <p:cNvPr id="3" name="ZoneTexte 2"/>
          <p:cNvSpPr txBox="1"/>
          <p:nvPr/>
        </p:nvSpPr>
        <p:spPr>
          <a:xfrm>
            <a:off x="4103757" y="2204864"/>
            <a:ext cx="4293162" cy="2862322"/>
          </a:xfrm>
          <a:prstGeom prst="rect">
            <a:avLst/>
          </a:prstGeom>
          <a:noFill/>
        </p:spPr>
        <p:txBody>
          <a:bodyPr wrap="none" rtlCol="0">
            <a:spAutoFit/>
          </a:bodyPr>
          <a:lstStyle/>
          <a:p>
            <a:pPr algn="ctr"/>
            <a:r>
              <a:rPr lang="fr-FR" sz="6000" dirty="0" smtClean="0">
                <a:solidFill>
                  <a:schemeClr val="bg1"/>
                </a:solidFill>
                <a:latin typeface="Comic Sans MS" pitchFamily="66" charset="0"/>
              </a:rPr>
              <a:t>Alors,</a:t>
            </a:r>
          </a:p>
          <a:p>
            <a:pPr algn="ctr"/>
            <a:r>
              <a:rPr lang="fr-FR" sz="6000" dirty="0">
                <a:solidFill>
                  <a:schemeClr val="bg1"/>
                </a:solidFill>
                <a:latin typeface="Comic Sans MS" pitchFamily="66" charset="0"/>
              </a:rPr>
              <a:t>c</a:t>
            </a:r>
            <a:r>
              <a:rPr lang="fr-FR" sz="6000" dirty="0" smtClean="0">
                <a:solidFill>
                  <a:schemeClr val="bg1"/>
                </a:solidFill>
                <a:latin typeface="Comic Sans MS" pitchFamily="66" charset="0"/>
              </a:rPr>
              <a:t>omment</a:t>
            </a:r>
          </a:p>
          <a:p>
            <a:pPr algn="ctr"/>
            <a:r>
              <a:rPr lang="fr-FR" sz="6000" dirty="0" smtClean="0">
                <a:solidFill>
                  <a:schemeClr val="bg1"/>
                </a:solidFill>
                <a:latin typeface="Comic Sans MS" pitchFamily="66" charset="0"/>
              </a:rPr>
              <a:t> procéder ?</a:t>
            </a:r>
            <a:endParaRPr lang="fr-FR" sz="6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4012109" y="2780928"/>
            <a:ext cx="5168403" cy="1938992"/>
          </a:xfrm>
          <a:prstGeom prst="rect">
            <a:avLst/>
          </a:prstGeom>
          <a:noFill/>
        </p:spPr>
        <p:txBody>
          <a:bodyPr wrap="none" rtlCol="0">
            <a:spAutoFit/>
          </a:bodyPr>
          <a:lstStyle/>
          <a:p>
            <a:pPr algn="ctr"/>
            <a:r>
              <a:rPr lang="fr-FR" sz="3000" dirty="0" smtClean="0">
                <a:solidFill>
                  <a:schemeClr val="bg1"/>
                </a:solidFill>
                <a:latin typeface="Comic Sans MS" pitchFamily="66" charset="0"/>
              </a:rPr>
              <a:t>La quête du boson de </a:t>
            </a:r>
            <a:r>
              <a:rPr lang="fr-FR" sz="3000" dirty="0" smtClean="0">
                <a:solidFill>
                  <a:schemeClr val="bg1"/>
                </a:solidFill>
                <a:latin typeface="Comic Sans MS" pitchFamily="66" charset="0"/>
              </a:rPr>
              <a:t>Higgs</a:t>
            </a:r>
            <a:r>
              <a:rPr lang="fr-FR" sz="3000" dirty="0" smtClean="0">
                <a:solidFill>
                  <a:schemeClr val="bg1"/>
                </a:solidFill>
                <a:latin typeface="Comic Sans MS" pitchFamily="66" charset="0"/>
              </a:rPr>
              <a:t>:</a:t>
            </a:r>
          </a:p>
          <a:p>
            <a:pPr algn="ctr"/>
            <a:r>
              <a:rPr lang="fr-FR" sz="3000" dirty="0">
                <a:solidFill>
                  <a:schemeClr val="bg1"/>
                </a:solidFill>
                <a:latin typeface="Comic Sans MS" pitchFamily="66" charset="0"/>
              </a:rPr>
              <a:t>u</a:t>
            </a:r>
            <a:r>
              <a:rPr lang="fr-FR" sz="3000" dirty="0" smtClean="0">
                <a:solidFill>
                  <a:schemeClr val="bg1"/>
                </a:solidFill>
                <a:latin typeface="Comic Sans MS" pitchFamily="66" charset="0"/>
              </a:rPr>
              <a:t>ne épopée scientifique</a:t>
            </a:r>
          </a:p>
          <a:p>
            <a:pPr algn="ctr"/>
            <a:r>
              <a:rPr lang="fr-FR" sz="3000" dirty="0">
                <a:solidFill>
                  <a:schemeClr val="bg1"/>
                </a:solidFill>
                <a:latin typeface="Comic Sans MS" pitchFamily="66" charset="0"/>
              </a:rPr>
              <a:t>e</a:t>
            </a:r>
            <a:r>
              <a:rPr lang="fr-FR" sz="3000" dirty="0" smtClean="0">
                <a:solidFill>
                  <a:schemeClr val="bg1"/>
                </a:solidFill>
                <a:latin typeface="Comic Sans MS" pitchFamily="66" charset="0"/>
              </a:rPr>
              <a:t>t humaine</a:t>
            </a:r>
          </a:p>
          <a:p>
            <a:pPr algn="ctr"/>
            <a:r>
              <a:rPr lang="fr-FR" sz="3000" dirty="0">
                <a:solidFill>
                  <a:schemeClr val="bg1"/>
                </a:solidFill>
                <a:latin typeface="Comic Sans MS" pitchFamily="66" charset="0"/>
              </a:rPr>
              <a:t>h</a:t>
            </a:r>
            <a:r>
              <a:rPr lang="fr-FR" sz="3000" dirty="0" smtClean="0">
                <a:solidFill>
                  <a:schemeClr val="bg1"/>
                </a:solidFill>
                <a:latin typeface="Comic Sans MS" pitchFamily="66" charset="0"/>
              </a:rPr>
              <a:t>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851920" y="1196752"/>
            <a:ext cx="4943981" cy="4247317"/>
          </a:xfrm>
          <a:prstGeom prst="rect">
            <a:avLst/>
          </a:prstGeom>
          <a:noFill/>
        </p:spPr>
        <p:txBody>
          <a:bodyPr wrap="none" rtlCol="0">
            <a:spAutoFit/>
          </a:bodyPr>
          <a:lstStyle/>
          <a:p>
            <a:pPr algn="ctr"/>
            <a:r>
              <a:rPr lang="fr-FR" sz="5400" dirty="0" smtClean="0">
                <a:solidFill>
                  <a:schemeClr val="bg1"/>
                </a:solidFill>
                <a:latin typeface="Comic Sans MS" pitchFamily="66" charset="0"/>
              </a:rPr>
              <a:t>Recréer</a:t>
            </a:r>
          </a:p>
          <a:p>
            <a:pPr algn="ctr"/>
            <a:r>
              <a:rPr lang="fr-FR" sz="5400" dirty="0" smtClean="0">
                <a:solidFill>
                  <a:schemeClr val="bg1"/>
                </a:solidFill>
                <a:latin typeface="Comic Sans MS" pitchFamily="66" charset="0"/>
              </a:rPr>
              <a:t> en laboratoire</a:t>
            </a:r>
          </a:p>
          <a:p>
            <a:pPr algn="ctr"/>
            <a:r>
              <a:rPr lang="fr-FR" sz="5400" dirty="0" smtClean="0">
                <a:solidFill>
                  <a:schemeClr val="bg1"/>
                </a:solidFill>
                <a:latin typeface="Comic Sans MS" pitchFamily="66" charset="0"/>
              </a:rPr>
              <a:t>les conditions</a:t>
            </a:r>
          </a:p>
          <a:p>
            <a:pPr algn="ctr"/>
            <a:r>
              <a:rPr lang="fr-FR" sz="5400" dirty="0" smtClean="0">
                <a:solidFill>
                  <a:schemeClr val="bg1"/>
                </a:solidFill>
                <a:latin typeface="Comic Sans MS" pitchFamily="66" charset="0"/>
              </a:rPr>
              <a:t>  de l’époque</a:t>
            </a:r>
          </a:p>
          <a:p>
            <a:pPr algn="ctr"/>
            <a:r>
              <a:rPr lang="fr-FR" sz="5400" dirty="0" smtClean="0">
                <a:solidFill>
                  <a:schemeClr val="bg1"/>
                </a:solidFill>
                <a:latin typeface="Comic Sans MS" pitchFamily="66" charset="0"/>
              </a:rPr>
              <a:t>primordiale !</a:t>
            </a:r>
          </a:p>
        </p:txBody>
      </p:sp>
      <p:pic>
        <p:nvPicPr>
          <p:cNvPr id="6" name="Picture 10" descr="AG00315_"/>
          <p:cNvPicPr>
            <a:picLocks noChangeAspect="1" noChangeArrowheads="1" noCrop="1"/>
          </p:cNvPicPr>
          <p:nvPr/>
        </p:nvPicPr>
        <p:blipFill>
          <a:blip r:embed="rId2" cstate="print"/>
          <a:srcRect/>
          <a:stretch>
            <a:fillRect/>
          </a:stretch>
        </p:blipFill>
        <p:spPr bwMode="auto">
          <a:xfrm>
            <a:off x="179512" y="1215349"/>
            <a:ext cx="3557888" cy="4013851"/>
          </a:xfrm>
          <a:prstGeom prst="rect">
            <a:avLst/>
          </a:prstGeom>
          <a:noFill/>
          <a:ln w="9525">
            <a:noFill/>
            <a:miter lim="800000"/>
            <a:headEnd/>
            <a:tailEnd/>
          </a:ln>
        </p:spPr>
      </p:pic>
    </p:spTree>
    <p:extLst>
      <p:ext uri="{BB962C8B-B14F-4D97-AF65-F5344CB8AC3E}">
        <p14:creationId xmlns:p14="http://schemas.microsoft.com/office/powerpoint/2010/main" val="40034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
        <p:nvSpPr>
          <p:cNvPr id="2" name="ZoneTexte 1"/>
          <p:cNvSpPr txBox="1"/>
          <p:nvPr/>
        </p:nvSpPr>
        <p:spPr>
          <a:xfrm>
            <a:off x="3419872" y="3786799"/>
            <a:ext cx="4363695" cy="1077218"/>
          </a:xfrm>
          <a:prstGeom prst="rect">
            <a:avLst/>
          </a:prstGeom>
          <a:noFill/>
        </p:spPr>
        <p:txBody>
          <a:bodyPr wrap="none" rtlCol="0">
            <a:spAutoFit/>
          </a:bodyPr>
          <a:lstStyle/>
          <a:p>
            <a:pPr algn="ctr"/>
            <a:r>
              <a:rPr lang="fr-FR" sz="3200" dirty="0" smtClean="0">
                <a:solidFill>
                  <a:srgbClr val="FF0000"/>
                </a:solidFill>
                <a:latin typeface="Comic Sans MS" pitchFamily="66" charset="0"/>
              </a:rPr>
              <a:t>Des moyens colossaux</a:t>
            </a:r>
          </a:p>
          <a:p>
            <a:pPr algn="ctr"/>
            <a:r>
              <a:rPr lang="fr-FR" sz="3200" dirty="0" smtClean="0">
                <a:solidFill>
                  <a:srgbClr val="FF0000"/>
                </a:solidFill>
                <a:latin typeface="Comic Sans MS" pitchFamily="66" charset="0"/>
              </a:rPr>
              <a:t>à l’échelle mondiale</a:t>
            </a:r>
            <a:endParaRPr lang="fr-FR" sz="32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BEH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106159"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a:t>
            </a:r>
          </a:p>
          <a:p>
            <a:pPr algn="ctr"/>
            <a:endParaRPr lang="fr-FR" sz="3200" dirty="0" smtClean="0">
              <a:solidFill>
                <a:srgbClr val="FFFF00"/>
              </a:solidFill>
              <a:latin typeface="Comic Sans MS" pitchFamily="66" charset="0"/>
            </a:endParaRPr>
          </a:p>
          <a:p>
            <a:pPr algn="ctr"/>
            <a:r>
              <a:rPr lang="fr-FR" sz="3200" dirty="0">
                <a:solidFill>
                  <a:srgbClr val="FFFF00"/>
                </a:solidFill>
                <a:latin typeface="Comic Sans MS" pitchFamily="66" charset="0"/>
              </a:rPr>
              <a:t>c</a:t>
            </a:r>
            <a:r>
              <a:rPr lang="fr-FR" sz="3200" dirty="0" smtClean="0">
                <a:solidFill>
                  <a:srgbClr val="FFFF00"/>
                </a:solidFill>
                <a:latin typeface="Comic Sans MS" pitchFamily="66" charset="0"/>
              </a:rPr>
              <a:t>’est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9512" y="3868593"/>
            <a:ext cx="8808627" cy="2739211"/>
          </a:xfrm>
          <a:prstGeom prst="rect">
            <a:avLst/>
          </a:prstGeom>
        </p:spPr>
        <p:txBody>
          <a:bodyPr wrap="square">
            <a:spAutoFit/>
          </a:bodyPr>
          <a:lstStyle/>
          <a:p>
            <a:pPr algn="just"/>
            <a:r>
              <a:rPr lang="fr-FR" sz="2200" i="1" dirty="0" smtClean="0">
                <a:solidFill>
                  <a:schemeClr val="bg1"/>
                </a:solidFill>
                <a:latin typeface="Comic Sans MS" panose="030F0702030302020204" pitchFamily="66" charset="0"/>
              </a:rPr>
              <a:t>"Le </a:t>
            </a:r>
            <a:r>
              <a:rPr lang="fr-FR" sz="2200" i="1" dirty="0">
                <a:solidFill>
                  <a:schemeClr val="bg1"/>
                </a:solidFill>
                <a:latin typeface="Comic Sans MS" panose="030F0702030302020204" pitchFamily="66" charset="0"/>
              </a:rPr>
              <a:t>Prix Nobel de Physique 2013 a été décerné conjointement à François Englert et Peter W. </a:t>
            </a:r>
            <a:r>
              <a:rPr lang="fr-FR" sz="2200" i="1" dirty="0" smtClean="0">
                <a:solidFill>
                  <a:schemeClr val="bg1"/>
                </a:solidFill>
                <a:latin typeface="Comic Sans MS" panose="030F0702030302020204" pitchFamily="66" charset="0"/>
              </a:rPr>
              <a:t>Higgs</a:t>
            </a:r>
            <a:r>
              <a:rPr lang="fr-FR" sz="2200" i="1" dirty="0" smtClean="0">
                <a:solidFill>
                  <a:schemeClr val="bg1"/>
                </a:solidFill>
                <a:latin typeface="Comic Sans MS" panose="030F0702030302020204" pitchFamily="66" charset="0"/>
              </a:rPr>
              <a:t> </a:t>
            </a:r>
            <a:r>
              <a:rPr lang="fr-FR" sz="2200" i="1" dirty="0">
                <a:solidFill>
                  <a:schemeClr val="bg1"/>
                </a:solidFill>
                <a:latin typeface="Comic Sans MS" panose="030F0702030302020204" pitchFamily="66" charset="0"/>
              </a:rPr>
              <a:t>pour l</a:t>
            </a:r>
            <a:r>
              <a:rPr lang="fr-FR" sz="2200" i="1" dirty="0" smtClean="0">
                <a:solidFill>
                  <a:schemeClr val="bg1"/>
                </a:solidFill>
                <a:latin typeface="Comic Sans MS" panose="030F0702030302020204" pitchFamily="66" charset="0"/>
              </a:rPr>
              <a:t>a </a:t>
            </a:r>
            <a:r>
              <a:rPr lang="fr-FR" sz="2200" i="1" dirty="0">
                <a:solidFill>
                  <a:schemeClr val="bg1"/>
                </a:solidFill>
                <a:latin typeface="Comic Sans MS" panose="030F0702030302020204" pitchFamily="66" charset="0"/>
              </a:rPr>
              <a:t>découverte théorique du mécanisme qui contribue à notre compréhension de l'origine de </a:t>
            </a:r>
            <a:r>
              <a:rPr lang="fr-FR" sz="2200" i="1" dirty="0" smtClean="0">
                <a:solidFill>
                  <a:schemeClr val="bg1"/>
                </a:solidFill>
                <a:latin typeface="Comic Sans MS" panose="030F0702030302020204" pitchFamily="66" charset="0"/>
              </a:rPr>
              <a:t>la masse </a:t>
            </a:r>
            <a:r>
              <a:rPr lang="fr-FR" sz="2200" i="1" dirty="0">
                <a:solidFill>
                  <a:schemeClr val="bg1"/>
                </a:solidFill>
                <a:latin typeface="Comic Sans MS" panose="030F0702030302020204" pitchFamily="66" charset="0"/>
              </a:rPr>
              <a:t>des particules </a:t>
            </a:r>
            <a:r>
              <a:rPr lang="fr-FR" sz="2200" i="1" dirty="0" smtClean="0">
                <a:solidFill>
                  <a:schemeClr val="bg1"/>
                </a:solidFill>
                <a:latin typeface="Comic Sans MS" panose="030F0702030302020204" pitchFamily="66" charset="0"/>
              </a:rPr>
              <a:t>subatomiques et </a:t>
            </a:r>
            <a:r>
              <a:rPr lang="fr-FR" sz="2200" i="1" dirty="0">
                <a:solidFill>
                  <a:schemeClr val="bg1"/>
                </a:solidFill>
                <a:latin typeface="Comic Sans MS" panose="030F0702030302020204" pitchFamily="66" charset="0"/>
              </a:rPr>
              <a:t>qui a été récemment confirmée par la découverte de la particule fondamentale prédite, par les expériences ATLAS et CMS du Grand collisionneur </a:t>
            </a:r>
            <a:r>
              <a:rPr lang="fr-FR" sz="2200" i="1" dirty="0" smtClean="0">
                <a:solidFill>
                  <a:schemeClr val="bg1"/>
                </a:solidFill>
                <a:latin typeface="Comic Sans MS" panose="030F0702030302020204" pitchFamily="66" charset="0"/>
              </a:rPr>
              <a:t>de   hadrons </a:t>
            </a:r>
            <a:r>
              <a:rPr lang="fr-FR" sz="2200" i="1" dirty="0">
                <a:solidFill>
                  <a:schemeClr val="bg1"/>
                </a:solidFill>
                <a:latin typeface="Comic Sans MS" panose="030F0702030302020204" pitchFamily="66" charset="0"/>
              </a:rPr>
              <a:t>(LHC) du CERN</a:t>
            </a:r>
            <a:r>
              <a:rPr lang="fr-FR" sz="2200" i="1" dirty="0" smtClean="0">
                <a:solidFill>
                  <a:schemeClr val="bg1"/>
                </a:solidFill>
                <a:latin typeface="Comic Sans MS" panose="030F0702030302020204" pitchFamily="66" charset="0"/>
              </a:rPr>
              <a:t>."</a:t>
            </a:r>
          </a:p>
          <a:p>
            <a:pPr algn="just"/>
            <a:r>
              <a:rPr lang="fr-FR" i="1" dirty="0" smtClean="0">
                <a:solidFill>
                  <a:schemeClr val="bg1"/>
                </a:solidFill>
                <a:latin typeface="Comic Sans MS" panose="030F0702030302020204" pitchFamily="66" charset="0"/>
              </a:rPr>
              <a:t>      </a:t>
            </a:r>
            <a:r>
              <a:rPr lang="fr-FR" dirty="0" smtClean="0">
                <a:solidFill>
                  <a:srgbClr val="FFFF00"/>
                </a:solidFill>
                <a:latin typeface="Comic Sans MS" panose="030F0702030302020204" pitchFamily="66" charset="0"/>
              </a:rPr>
              <a:t>Communiqué de l’académie royale suédoise des sciences, le 8 octobre 2013</a:t>
            </a:r>
            <a:endParaRPr lang="fr-FR" dirty="0">
              <a:solidFill>
                <a:srgbClr val="FFFF00"/>
              </a:solidFill>
              <a:latin typeface="Comic Sans MS" panose="030F0702030302020204" pitchFamily="66" charset="0"/>
            </a:endParaRPr>
          </a:p>
        </p:txBody>
      </p:sp>
      <p:pic>
        <p:nvPicPr>
          <p:cNvPr id="3" name="Picture 2" descr="C:\Users\François Vazeille\Desktop\Higgs_oct2013\Nobel_medal_fichiers\20101213070839!NobelPr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462" y="-13714"/>
            <a:ext cx="3730746" cy="373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2315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1310342" y="2996952"/>
            <a:ext cx="6505307" cy="707886"/>
          </a:xfrm>
          <a:prstGeom prst="rect">
            <a:avLst/>
          </a:prstGeom>
          <a:noFill/>
          <a:ln w="9525">
            <a:noFill/>
            <a:miter lim="800000"/>
            <a:headEnd/>
            <a:tailEnd/>
          </a:ln>
          <a:effectLst/>
        </p:spPr>
        <p:txBody>
          <a:bodyPr wrap="none">
            <a:spAutoFit/>
          </a:bodyPr>
          <a:lstStyle/>
          <a:p>
            <a:pPr algn="ctr"/>
            <a:r>
              <a:rPr lang="fr-FR" sz="2000" dirty="0">
                <a:solidFill>
                  <a:schemeClr val="bg1"/>
                </a:solidFill>
                <a:latin typeface="Comic Sans MS" pitchFamily="66" charset="0"/>
              </a:rPr>
              <a:t>Laboratoire Européen pour la Physique des </a:t>
            </a:r>
            <a:r>
              <a:rPr lang="fr-FR" sz="2000" dirty="0" smtClean="0">
                <a:solidFill>
                  <a:schemeClr val="bg1"/>
                </a:solidFill>
                <a:latin typeface="Comic Sans MS" pitchFamily="66" charset="0"/>
              </a:rPr>
              <a:t>Particules</a:t>
            </a:r>
          </a:p>
          <a:p>
            <a:pPr algn="ctr"/>
            <a:r>
              <a:rPr lang="fr-FR" sz="2000" dirty="0" smtClean="0">
                <a:solidFill>
                  <a:schemeClr val="bg1"/>
                </a:solidFill>
                <a:latin typeface="Comic Sans MS" pitchFamily="66" charset="0"/>
              </a:rPr>
              <a:t>devenu un laboratoire mondial</a:t>
            </a:r>
            <a:endParaRPr lang="fr-FR" sz="2000" dirty="0">
              <a:solidFill>
                <a:schemeClr val="bg1"/>
              </a:solidFill>
              <a:latin typeface="Comic Sans MS" pitchFamily="66" charset="0"/>
            </a:endParaRPr>
          </a:p>
        </p:txBody>
      </p:sp>
      <p:sp>
        <p:nvSpPr>
          <p:cNvPr id="5" name="Text Box 21"/>
          <p:cNvSpPr txBox="1">
            <a:spLocks noChangeArrowheads="1"/>
          </p:cNvSpPr>
          <p:nvPr/>
        </p:nvSpPr>
        <p:spPr bwMode="auto">
          <a:xfrm>
            <a:off x="1979712" y="3717032"/>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4941168"/>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476672"/>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pic>
        <p:nvPicPr>
          <p:cNvPr id="3074" name="Picture 2" descr="http://cern60.web.cern.ch/sites/cern60.web.cern.ch/themes/cern60/images/cern_videos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474" y="5589240"/>
            <a:ext cx="4476750"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99FF66"/>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BEH</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
        <p:nvSpPr>
          <p:cNvPr id="2" name="ZoneTexte 1"/>
          <p:cNvSpPr txBox="1"/>
          <p:nvPr/>
        </p:nvSpPr>
        <p:spPr>
          <a:xfrm>
            <a:off x="1263391" y="1804754"/>
            <a:ext cx="6764993" cy="461665"/>
          </a:xfrm>
          <a:prstGeom prst="rect">
            <a:avLst/>
          </a:prstGeom>
          <a:solidFill>
            <a:schemeClr val="tx1"/>
          </a:solidFill>
        </p:spPr>
        <p:txBody>
          <a:bodyPr wrap="none" rtlCol="0">
            <a:spAutoFit/>
          </a:bodyPr>
          <a:lstStyle/>
          <a:p>
            <a:r>
              <a:rPr lang="fr-FR" sz="2400" dirty="0" smtClean="0">
                <a:solidFill>
                  <a:schemeClr val="bg1"/>
                </a:solidFill>
                <a:latin typeface="Comic Sans MS" panose="030F0702030302020204" pitchFamily="66" charset="0"/>
              </a:rPr>
              <a:t>Quelques laboratoires au début, dont le-nôtre</a:t>
            </a:r>
            <a:endParaRPr lang="fr-FR" sz="2400"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2217946"/>
            <a:ext cx="1685077" cy="830997"/>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2002</a:t>
            </a:r>
            <a:endParaRPr lang="fr-FR" sz="4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1288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520429" y="107921"/>
            <a:ext cx="5969904" cy="584775"/>
          </a:xfrm>
          <a:prstGeom prst="rect">
            <a:avLst/>
          </a:prstGeom>
          <a:noFill/>
          <a:ln w="9525">
            <a:noFill/>
            <a:miter lim="800000"/>
            <a:headEnd/>
            <a:tailEnd/>
          </a:ln>
          <a:effectLst/>
        </p:spPr>
        <p:txBody>
          <a:bodyPr wrap="none">
            <a:spAutoFit/>
          </a:bodyPr>
          <a:lstStyle/>
          <a:p>
            <a:pPr>
              <a:defRPr/>
            </a:pPr>
            <a:r>
              <a:rPr lang="fr-FR" sz="3200" dirty="0">
                <a:solidFill>
                  <a:schemeClr val="bg1"/>
                </a:solidFill>
                <a:effectLst>
                  <a:outerShdw blurRad="38100" dist="38100" dir="2700000" algn="tl">
                    <a:srgbClr val="010199"/>
                  </a:outerShdw>
                </a:effectLst>
                <a:latin typeface="Comic Sans MS" pitchFamily="66" charset="0"/>
                <a:sym typeface="Symbol" pitchFamily="18" charset="2"/>
              </a:rPr>
              <a:t>a</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près Moscou (2000) et New York (2001)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109075" cy="892552"/>
          </a:xfrm>
          <a:prstGeom prst="rect">
            <a:avLst/>
          </a:prstGeom>
          <a:noFill/>
          <a:ln w="9525">
            <a:noFill/>
            <a:miter lim="800000"/>
            <a:headEnd/>
            <a:tailEnd/>
          </a:ln>
          <a:effectLst/>
        </p:spPr>
        <p:txBody>
          <a:bodyPr wrap="square">
            <a:spAutoFit/>
          </a:bodyPr>
          <a:lstStyle/>
          <a:p>
            <a:r>
              <a:rPr lang="fr-FR" sz="2400" b="1" dirty="0" smtClean="0">
                <a:solidFill>
                  <a:schemeClr val="bg1"/>
                </a:solidFill>
                <a:latin typeface="Comic Sans MS" pitchFamily="66" charset="0"/>
              </a:rPr>
              <a:t> Longue </a:t>
            </a:r>
            <a:r>
              <a:rPr lang="fr-FR" sz="2400" b="1" dirty="0" smtClean="0">
                <a:solidFill>
                  <a:schemeClr val="bg1"/>
                </a:solidFill>
                <a:latin typeface="Comic Sans MS" pitchFamily="66" charset="0"/>
              </a:rPr>
              <a:t>période de la construction </a:t>
            </a:r>
            <a:r>
              <a:rPr lang="fr-FR" sz="2400" b="1" dirty="0" smtClean="0">
                <a:solidFill>
                  <a:schemeClr val="bg1"/>
                </a:solidFill>
                <a:latin typeface="Comic Sans MS" pitchFamily="66" charset="0"/>
              </a:rPr>
              <a:t>d’ATLAS (1998-2008)</a:t>
            </a:r>
            <a:endParaRPr lang="fr-FR" sz="2400" b="1" dirty="0" smtClean="0">
              <a:solidFill>
                <a:schemeClr val="bg1"/>
              </a:solidFill>
              <a:latin typeface="Comic Sans MS" pitchFamily="66" charset="0"/>
            </a:endParaRP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smtClean="0">
                <a:solidFill>
                  <a:schemeClr val="bg1"/>
                </a:solidFill>
                <a:latin typeface="Comic Sans MS" pitchFamily="66" charset="0"/>
              </a:rPr>
              <a:t>avant </a:t>
            </a:r>
            <a:endParaRPr lang="fr-FR" sz="2800" dirty="0">
              <a:solidFill>
                <a:schemeClr val="bg1"/>
              </a:solidFill>
              <a:latin typeface="Comic Sans MS" pitchFamily="66" charset="0"/>
            </a:endParaRP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Higgs_oct2013\Higgs_Caver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96752"/>
            <a:ext cx="4586392" cy="3052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François Vazeille\Desktop\Higgs_oct2013\Englert_Caver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392" y="1196752"/>
            <a:ext cx="4557607" cy="30506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11560" y="4437112"/>
            <a:ext cx="7992888" cy="1384995"/>
          </a:xfrm>
          <a:prstGeom prst="rect">
            <a:avLst/>
          </a:prstGeom>
          <a:noFill/>
        </p:spPr>
        <p:txBody>
          <a:bodyPr wrap="square" rtlCol="0">
            <a:spAutoFit/>
          </a:bodyPr>
          <a:lstStyle/>
          <a:p>
            <a:r>
              <a:rPr lang="fr-FR" sz="2800" dirty="0" smtClean="0">
                <a:latin typeface="Comic Sans MS" panose="030F0702030302020204" pitchFamily="66" charset="0"/>
              </a:rPr>
              <a:t>   </a:t>
            </a:r>
            <a:r>
              <a:rPr lang="fr-FR" sz="2800" dirty="0" smtClean="0">
                <a:solidFill>
                  <a:schemeClr val="bg1"/>
                </a:solidFill>
                <a:latin typeface="Comic Sans MS" panose="030F0702030302020204" pitchFamily="66" charset="0"/>
              </a:rPr>
              <a:t>Peter W. </a:t>
            </a:r>
            <a:r>
              <a:rPr lang="fr-FR" sz="2800" dirty="0" smtClean="0">
                <a:solidFill>
                  <a:schemeClr val="bg1"/>
                </a:solidFill>
                <a:latin typeface="Comic Sans MS" panose="030F0702030302020204" pitchFamily="66" charset="0"/>
              </a:rPr>
              <a:t>Higgs</a:t>
            </a:r>
            <a:r>
              <a:rPr lang="fr-FR" sz="2800" dirty="0" smtClean="0">
                <a:solidFill>
                  <a:schemeClr val="bg1"/>
                </a:solidFill>
                <a:latin typeface="Comic Sans MS" panose="030F0702030302020204" pitchFamily="66" charset="0"/>
              </a:rPr>
              <a:t>                 François Englert</a:t>
            </a:r>
          </a:p>
          <a:p>
            <a:endParaRPr lang="fr-FR" sz="2800" dirty="0" smtClean="0">
              <a:solidFill>
                <a:schemeClr val="bg1"/>
              </a:solidFill>
              <a:latin typeface="Comic Sans MS" panose="030F0702030302020204" pitchFamily="66" charset="0"/>
            </a:endParaRPr>
          </a:p>
          <a:p>
            <a:r>
              <a:rPr lang="fr-FR" sz="2800" dirty="0">
                <a:solidFill>
                  <a:schemeClr val="bg1"/>
                </a:solidFill>
                <a:latin typeface="Comic Sans MS" panose="030F0702030302020204" pitchFamily="66" charset="0"/>
              </a:rPr>
              <a:t>d</a:t>
            </a:r>
            <a:r>
              <a:rPr lang="fr-FR" sz="2800" dirty="0" smtClean="0">
                <a:solidFill>
                  <a:schemeClr val="bg1"/>
                </a:solidFill>
                <a:latin typeface="Comic Sans MS" panose="030F0702030302020204" pitchFamily="66" charset="0"/>
              </a:rPr>
              <a:t>ans la caverne de l’expérience ATLAS au LHC</a:t>
            </a:r>
            <a:endParaRPr lang="fr-FR"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285666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2217946"/>
            <a:ext cx="1685077" cy="830997"/>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2009</a:t>
            </a:r>
            <a:endParaRPr lang="fr-FR" sz="4800" dirty="0">
              <a:solidFill>
                <a:srgbClr val="0000CC"/>
              </a:solidFill>
              <a:latin typeface="Comic Sans MS" panose="030F0702030302020204" pitchFamily="66" charset="0"/>
            </a:endParaRPr>
          </a:p>
        </p:txBody>
      </p:sp>
      <p:sp>
        <p:nvSpPr>
          <p:cNvPr id="3" name="ZoneTexte 2"/>
          <p:cNvSpPr txBox="1"/>
          <p:nvPr/>
        </p:nvSpPr>
        <p:spPr>
          <a:xfrm>
            <a:off x="1187624" y="5661248"/>
            <a:ext cx="6979796" cy="830997"/>
          </a:xfrm>
          <a:prstGeom prst="rect">
            <a:avLst/>
          </a:prstGeom>
          <a:noFill/>
        </p:spPr>
        <p:txBody>
          <a:bodyPr wrap="none" rtlCol="0">
            <a:spAutoFit/>
          </a:bodyPr>
          <a:lstStyle/>
          <a:p>
            <a:r>
              <a:rPr lang="fr-FR" sz="4800" dirty="0" smtClean="0">
                <a:solidFill>
                  <a:schemeClr val="bg1"/>
                </a:solidFill>
                <a:latin typeface="Comic Sans MS" panose="030F0702030302020204" pitchFamily="66" charset="0"/>
              </a:rPr>
              <a:t>Les premières collisions</a:t>
            </a:r>
            <a:endParaRPr lang="fr-FR" sz="4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82460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36512"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2217946"/>
            <a:ext cx="1489510" cy="830997"/>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2011</a:t>
            </a:r>
            <a:endParaRPr lang="fr-FR" sz="4800" dirty="0">
              <a:solidFill>
                <a:srgbClr val="0000CC"/>
              </a:solidFill>
              <a:latin typeface="Comic Sans MS" panose="030F0702030302020204" pitchFamily="66" charset="0"/>
            </a:endParaRPr>
          </a:p>
        </p:txBody>
      </p:sp>
      <p:sp>
        <p:nvSpPr>
          <p:cNvPr id="3" name="ZoneTexte 2"/>
          <p:cNvSpPr txBox="1"/>
          <p:nvPr/>
        </p:nvSpPr>
        <p:spPr>
          <a:xfrm>
            <a:off x="507105" y="5877272"/>
            <a:ext cx="8241359" cy="830997"/>
          </a:xfrm>
          <a:prstGeom prst="rect">
            <a:avLst/>
          </a:prstGeom>
          <a:noFill/>
        </p:spPr>
        <p:txBody>
          <a:bodyPr wrap="none" rtlCol="0">
            <a:spAutoFit/>
          </a:bodyPr>
          <a:lstStyle/>
          <a:p>
            <a:r>
              <a:rPr lang="fr-FR" sz="4800" dirty="0" smtClean="0">
                <a:solidFill>
                  <a:schemeClr val="bg1"/>
                </a:solidFill>
                <a:latin typeface="Comic Sans MS" panose="030F0702030302020204" pitchFamily="66" charset="0"/>
              </a:rPr>
              <a:t>Début de la chasse au boson</a:t>
            </a:r>
            <a:endParaRPr lang="fr-FR" sz="4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98578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27644" y="109081"/>
            <a:ext cx="6612708" cy="1015663"/>
          </a:xfrm>
          <a:prstGeom prst="rect">
            <a:avLst/>
          </a:prstGeom>
          <a:noFill/>
          <a:ln w="9525">
            <a:noFill/>
            <a:miter lim="800000"/>
            <a:headEnd/>
            <a:tailEnd/>
          </a:ln>
          <a:effectLst/>
        </p:spPr>
        <p:txBody>
          <a:bodyPr wrap="none">
            <a:spAutoFit/>
          </a:bodyPr>
          <a:lstStyle/>
          <a:p>
            <a:pPr algn="ctr">
              <a:defRPr/>
            </a:pPr>
            <a:r>
              <a:rPr lang="fr-FR" sz="3000" b="1" dirty="0">
                <a:solidFill>
                  <a:schemeClr val="bg1"/>
                </a:solidFill>
                <a:effectLst>
                  <a:outerShdw blurRad="38100" dist="38100" dir="2700000" algn="tl">
                    <a:srgbClr val="010199"/>
                  </a:outerShdw>
                </a:effectLst>
                <a:latin typeface="Comic Sans MS" pitchFamily="66" charset="0"/>
                <a:sym typeface="Symbol" pitchFamily="18" charset="2"/>
              </a:rPr>
              <a:t>Q</a:t>
            </a: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uelles sont les valeurs attendues</a:t>
            </a:r>
          </a:p>
          <a:p>
            <a:pPr algn="ct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1628800"/>
            <a:ext cx="1587294" cy="1569660"/>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Mai</a:t>
            </a:r>
          </a:p>
          <a:p>
            <a:r>
              <a:rPr lang="fr-FR" sz="4800" dirty="0" smtClean="0">
                <a:solidFill>
                  <a:srgbClr val="0000CC"/>
                </a:solidFill>
                <a:latin typeface="Comic Sans MS" panose="030F0702030302020204" pitchFamily="66" charset="0"/>
              </a:rPr>
              <a:t>2012</a:t>
            </a:r>
            <a:endParaRPr lang="fr-FR" sz="4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972840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1628800"/>
            <a:ext cx="1587294" cy="1569660"/>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Mai</a:t>
            </a:r>
          </a:p>
          <a:p>
            <a:r>
              <a:rPr lang="fr-FR" sz="4800" dirty="0" smtClean="0">
                <a:solidFill>
                  <a:srgbClr val="0000CC"/>
                </a:solidFill>
                <a:latin typeface="Comic Sans MS" panose="030F0702030302020204" pitchFamily="66" charset="0"/>
              </a:rPr>
              <a:t>2012</a:t>
            </a:r>
            <a:endParaRPr lang="fr-FR" sz="4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9421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1124744"/>
            <a:ext cx="2050561" cy="2308324"/>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4</a:t>
            </a:r>
          </a:p>
          <a:p>
            <a:r>
              <a:rPr lang="fr-FR" sz="4800" dirty="0" smtClean="0">
                <a:solidFill>
                  <a:srgbClr val="0000CC"/>
                </a:solidFill>
                <a:latin typeface="Comic Sans MS" panose="030F0702030302020204" pitchFamily="66" charset="0"/>
              </a:rPr>
              <a:t>Juillet</a:t>
            </a:r>
          </a:p>
          <a:p>
            <a:r>
              <a:rPr lang="fr-FR" sz="4800" dirty="0" smtClean="0">
                <a:solidFill>
                  <a:srgbClr val="0000CC"/>
                </a:solidFill>
                <a:latin typeface="Comic Sans MS" panose="030F0702030302020204" pitchFamily="66" charset="0"/>
              </a:rPr>
              <a:t>2012</a:t>
            </a:r>
            <a:endParaRPr lang="fr-FR" sz="4800" dirty="0">
              <a:solidFill>
                <a:srgbClr val="0000CC"/>
              </a:solidFill>
              <a:latin typeface="Comic Sans MS" panose="030F0702030302020204" pitchFamily="66" charset="0"/>
            </a:endParaRPr>
          </a:p>
        </p:txBody>
      </p:sp>
      <p:sp>
        <p:nvSpPr>
          <p:cNvPr id="3" name="ZoneTexte 2"/>
          <p:cNvSpPr txBox="1"/>
          <p:nvPr/>
        </p:nvSpPr>
        <p:spPr>
          <a:xfrm>
            <a:off x="2230432" y="5805264"/>
            <a:ext cx="4645824" cy="830997"/>
          </a:xfrm>
          <a:prstGeom prst="rect">
            <a:avLst/>
          </a:prstGeom>
          <a:noFill/>
        </p:spPr>
        <p:txBody>
          <a:bodyPr wrap="none" rtlCol="0">
            <a:spAutoFit/>
          </a:bodyPr>
          <a:lstStyle/>
          <a:p>
            <a:r>
              <a:rPr lang="fr-FR" sz="4800" dirty="0" smtClean="0">
                <a:solidFill>
                  <a:schemeClr val="bg1"/>
                </a:solidFill>
                <a:latin typeface="Comic Sans MS" panose="030F0702030302020204" pitchFamily="66" charset="0"/>
              </a:rPr>
              <a:t>Date historique</a:t>
            </a:r>
            <a:endParaRPr lang="fr-FR" sz="4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9067226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09681" y="169476"/>
            <a:ext cx="8582799"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800" dirty="0" smtClean="0">
                <a:solidFill>
                  <a:schemeClr val="bg1"/>
                </a:solidFill>
                <a:latin typeface="Comic Sans MS" pitchFamily="66" charset="0"/>
              </a:rPr>
              <a:t>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a:t>
            </a:r>
            <a:r>
              <a:rPr lang="fr-FR" dirty="0" smtClean="0">
                <a:solidFill>
                  <a:schemeClr val="bg1"/>
                </a:solidFill>
                <a:latin typeface="Comic Sans MS" pitchFamily="66" charset="0"/>
              </a:rPr>
              <a:t>Englert</a:t>
            </a:r>
            <a:r>
              <a:rPr lang="fr-FR" dirty="0" smtClean="0">
                <a:solidFill>
                  <a:schemeClr val="bg1"/>
                </a:solidFill>
                <a:latin typeface="Comic Sans MS" pitchFamily="66" charset="0"/>
              </a:rPr>
              <a:t>-BEH</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BEH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1124744"/>
            <a:ext cx="2050561" cy="2308324"/>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31</a:t>
            </a:r>
          </a:p>
          <a:p>
            <a:r>
              <a:rPr lang="fr-FR" sz="4800" dirty="0" smtClean="0">
                <a:solidFill>
                  <a:srgbClr val="0000CC"/>
                </a:solidFill>
                <a:latin typeface="Comic Sans MS" panose="030F0702030302020204" pitchFamily="66" charset="0"/>
              </a:rPr>
              <a:t>Juillet</a:t>
            </a:r>
          </a:p>
          <a:p>
            <a:r>
              <a:rPr lang="fr-FR" sz="4800" dirty="0" smtClean="0">
                <a:solidFill>
                  <a:srgbClr val="0000CC"/>
                </a:solidFill>
                <a:latin typeface="Comic Sans MS" panose="030F0702030302020204" pitchFamily="66" charset="0"/>
              </a:rPr>
              <a:t>2012</a:t>
            </a:r>
            <a:endParaRPr lang="fr-FR" sz="4800" dirty="0">
              <a:solidFill>
                <a:srgbClr val="0000CC"/>
              </a:solidFill>
              <a:latin typeface="Comic Sans MS" panose="030F0702030302020204" pitchFamily="66" charset="0"/>
            </a:endParaRPr>
          </a:p>
        </p:txBody>
      </p:sp>
      <p:sp>
        <p:nvSpPr>
          <p:cNvPr id="3" name="ZoneTexte 2"/>
          <p:cNvSpPr txBox="1"/>
          <p:nvPr/>
        </p:nvSpPr>
        <p:spPr>
          <a:xfrm>
            <a:off x="467544" y="5805264"/>
            <a:ext cx="8242962" cy="830997"/>
          </a:xfrm>
          <a:prstGeom prst="rect">
            <a:avLst/>
          </a:prstGeom>
          <a:noFill/>
        </p:spPr>
        <p:txBody>
          <a:bodyPr wrap="none" rtlCol="0">
            <a:spAutoFit/>
          </a:bodyPr>
          <a:lstStyle/>
          <a:p>
            <a:r>
              <a:rPr lang="fr-FR" sz="4800" dirty="0" smtClean="0">
                <a:solidFill>
                  <a:schemeClr val="bg1"/>
                </a:solidFill>
                <a:latin typeface="Comic Sans MS" panose="030F0702030302020204" pitchFamily="66" charset="0"/>
              </a:rPr>
              <a:t>Soumission d’une publication</a:t>
            </a:r>
            <a:endParaRPr lang="fr-FR" sz="4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4244122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56065" y="116632"/>
            <a:ext cx="5064207" cy="107721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Résultats </a:t>
            </a:r>
            <a:r>
              <a:rPr lang="fr-FR" sz="3200" dirty="0" smtClean="0">
                <a:solidFill>
                  <a:srgbClr val="FFFF00"/>
                </a:solidFill>
                <a:latin typeface="Comic Sans MS" pitchFamily="66" charset="0"/>
              </a:rPr>
              <a:t>ATLAS et CMS</a:t>
            </a:r>
          </a:p>
          <a:p>
            <a:pPr algn="ctr"/>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059832" y="1124744"/>
            <a:ext cx="1720343" cy="2308324"/>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17</a:t>
            </a:r>
          </a:p>
          <a:p>
            <a:r>
              <a:rPr lang="fr-FR" sz="4800" dirty="0" smtClean="0">
                <a:solidFill>
                  <a:srgbClr val="0000CC"/>
                </a:solidFill>
                <a:latin typeface="Comic Sans MS" panose="030F0702030302020204" pitchFamily="66" charset="0"/>
              </a:rPr>
              <a:t>Sept.</a:t>
            </a:r>
          </a:p>
          <a:p>
            <a:r>
              <a:rPr lang="fr-FR" sz="4800" dirty="0" smtClean="0">
                <a:solidFill>
                  <a:srgbClr val="0000CC"/>
                </a:solidFill>
                <a:latin typeface="Comic Sans MS" panose="030F0702030302020204" pitchFamily="66" charset="0"/>
              </a:rPr>
              <a:t>2012</a:t>
            </a:r>
            <a:endParaRPr lang="fr-FR" sz="4800" dirty="0">
              <a:solidFill>
                <a:srgbClr val="0000CC"/>
              </a:solidFill>
              <a:latin typeface="Comic Sans MS" panose="030F0702030302020204" pitchFamily="66" charset="0"/>
            </a:endParaRPr>
          </a:p>
        </p:txBody>
      </p:sp>
      <p:sp>
        <p:nvSpPr>
          <p:cNvPr id="3" name="ZoneTexte 2"/>
          <p:cNvSpPr txBox="1"/>
          <p:nvPr/>
        </p:nvSpPr>
        <p:spPr>
          <a:xfrm>
            <a:off x="1173622" y="5805264"/>
            <a:ext cx="6854762" cy="830997"/>
          </a:xfrm>
          <a:prstGeom prst="rect">
            <a:avLst/>
          </a:prstGeom>
          <a:noFill/>
        </p:spPr>
        <p:txBody>
          <a:bodyPr wrap="none" rtlCol="0">
            <a:spAutoFit/>
          </a:bodyPr>
          <a:lstStyle/>
          <a:p>
            <a:r>
              <a:rPr lang="fr-FR" sz="4800" dirty="0" smtClean="0">
                <a:solidFill>
                  <a:schemeClr val="bg1"/>
                </a:solidFill>
                <a:latin typeface="Comic Sans MS" panose="030F0702030302020204" pitchFamily="66" charset="0"/>
              </a:rPr>
              <a:t>Parution exceptionnelle</a:t>
            </a:r>
            <a:endParaRPr lang="fr-FR" sz="4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8807594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795511" y="116632"/>
            <a:ext cx="5368777" cy="107721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 dans la revue  américaine</a:t>
            </a:r>
          </a:p>
          <a:p>
            <a:pPr algn="ctr"/>
            <a:r>
              <a:rPr lang="fr-FR" sz="3200" dirty="0" smtClean="0">
                <a:solidFill>
                  <a:schemeClr val="bg1"/>
                </a:solidFill>
                <a:latin typeface="Comic Sans MS" pitchFamily="66" charset="0"/>
              </a:rPr>
              <a:t>″</a:t>
            </a:r>
            <a:r>
              <a:rPr lang="fr-FR" sz="3200" dirty="0" smtClean="0">
                <a:solidFill>
                  <a:schemeClr val="bg1"/>
                </a:solidFill>
                <a:latin typeface="Comic Sans MS" pitchFamily="66" charset="0"/>
              </a:rPr>
              <a:t>Physics</a:t>
            </a:r>
            <a:r>
              <a:rPr lang="fr-FR" sz="3200" dirty="0" smtClean="0">
                <a:solidFill>
                  <a:schemeClr val="bg1"/>
                </a:solidFill>
                <a:latin typeface="Comic Sans MS" pitchFamily="66" charset="0"/>
              </a:rPr>
              <a:t> Letters B″ </a:t>
            </a: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BEH</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987824" y="2147372"/>
            <a:ext cx="3148619" cy="1569660"/>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Données</a:t>
            </a:r>
          </a:p>
          <a:p>
            <a:r>
              <a:rPr lang="fr-FR" sz="4800" dirty="0" smtClean="0">
                <a:solidFill>
                  <a:srgbClr val="0000CC"/>
                </a:solidFill>
                <a:latin typeface="Comic Sans MS" panose="030F0702030302020204" pitchFamily="66" charset="0"/>
              </a:rPr>
              <a:t>2011-</a:t>
            </a:r>
            <a:r>
              <a:rPr lang="fr-FR" sz="4800" dirty="0" smtClean="0">
                <a:solidFill>
                  <a:srgbClr val="0000CC"/>
                </a:solidFill>
                <a:latin typeface="Comic Sans MS" panose="030F0702030302020204" pitchFamily="66" charset="0"/>
              </a:rPr>
              <a:t>2012</a:t>
            </a:r>
            <a:endParaRPr lang="fr-FR" sz="4800" dirty="0" smtClean="0">
              <a:solidFill>
                <a:srgbClr val="0000CC"/>
              </a:solidFill>
              <a:latin typeface="Comic Sans MS" panose="030F0702030302020204" pitchFamily="66" charset="0"/>
            </a:endParaRPr>
          </a:p>
        </p:txBody>
      </p:sp>
      <p:sp>
        <p:nvSpPr>
          <p:cNvPr id="4" name="ZoneTexte 3"/>
          <p:cNvSpPr txBox="1"/>
          <p:nvPr/>
        </p:nvSpPr>
        <p:spPr>
          <a:xfrm>
            <a:off x="899592" y="5445224"/>
            <a:ext cx="7345281" cy="1200329"/>
          </a:xfrm>
          <a:prstGeom prst="rect">
            <a:avLst/>
          </a:prstGeom>
          <a:noFill/>
        </p:spPr>
        <p:txBody>
          <a:bodyPr wrap="none" rtlCol="0">
            <a:spAutoFit/>
          </a:bodyPr>
          <a:lstStyle/>
          <a:p>
            <a:pPr algn="ctr"/>
            <a:r>
              <a:rPr lang="fr-FR" sz="2400" dirty="0" smtClean="0">
                <a:solidFill>
                  <a:schemeClr val="bg1"/>
                </a:solidFill>
                <a:latin typeface="Comic Sans MS" panose="030F0702030302020204" pitchFamily="66" charset="0"/>
              </a:rPr>
              <a:t>Prolongation des collisions jusqu’à décembre 2012,</a:t>
            </a:r>
          </a:p>
          <a:p>
            <a:pPr algn="ctr"/>
            <a:r>
              <a:rPr lang="fr-FR" sz="2400" dirty="0">
                <a:solidFill>
                  <a:schemeClr val="bg1"/>
                </a:solidFill>
                <a:latin typeface="Comic Sans MS" panose="030F0702030302020204" pitchFamily="66" charset="0"/>
              </a:rPr>
              <a:t>a</a:t>
            </a:r>
            <a:r>
              <a:rPr lang="fr-FR" sz="2400" dirty="0" smtClean="0">
                <a:solidFill>
                  <a:schemeClr val="bg1"/>
                </a:solidFill>
                <a:latin typeface="Comic Sans MS" panose="030F0702030302020204" pitchFamily="66" charset="0"/>
              </a:rPr>
              <a:t>vant l’arrêt programmé du LHC</a:t>
            </a:r>
          </a:p>
          <a:p>
            <a:pPr algn="ctr"/>
            <a:r>
              <a:rPr lang="fr-FR" sz="2400" dirty="0">
                <a:solidFill>
                  <a:schemeClr val="bg1"/>
                </a:solidFill>
                <a:latin typeface="Comic Sans MS" panose="030F0702030302020204" pitchFamily="66" charset="0"/>
              </a:rPr>
              <a:t>p</a:t>
            </a:r>
            <a:r>
              <a:rPr lang="fr-FR" sz="2400" dirty="0" smtClean="0">
                <a:solidFill>
                  <a:schemeClr val="bg1"/>
                </a:solidFill>
                <a:latin typeface="Comic Sans MS" panose="030F0702030302020204" pitchFamily="66" charset="0"/>
              </a:rPr>
              <a:t>our avoir plus de données à analyser</a:t>
            </a:r>
            <a:endParaRPr lang="fr-FR"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547486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Windows.old\Users\François\Desktop\LHC_collisions\Higgs_tout\Higgs_oct2013\Poster_BEH\fig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96" y="188640"/>
            <a:ext cx="461452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Windows.old\Users\François\Desktop\LHC_collisions\Higgs_tout\Higgs_oct2013\Poster_BEH\fig_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681" y="2780928"/>
            <a:ext cx="4193823" cy="402370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22366" y="4267851"/>
            <a:ext cx="4121642" cy="830997"/>
          </a:xfrm>
          <a:prstGeom prst="rect">
            <a:avLst/>
          </a:prstGeom>
          <a:noFill/>
        </p:spPr>
        <p:txBody>
          <a:bodyPr wrap="none" rtlCol="0">
            <a:spAutoFit/>
          </a:bodyPr>
          <a:lstStyle/>
          <a:p>
            <a:pPr algn="ctr"/>
            <a:r>
              <a:rPr lang="fr-FR" sz="2400" dirty="0" smtClean="0">
                <a:solidFill>
                  <a:schemeClr val="bg1"/>
                </a:solidFill>
                <a:latin typeface="Comic Sans MS" panose="030F0702030302020204" pitchFamily="66" charset="0"/>
              </a:rPr>
              <a:t>Masse = 125.36 </a:t>
            </a:r>
            <a:r>
              <a:rPr lang="fr-FR" sz="2400" dirty="0" smtClean="0">
                <a:solidFill>
                  <a:schemeClr val="bg1"/>
                </a:solidFill>
                <a:latin typeface="Comic Sans MS" panose="030F0702030302020204" pitchFamily="66" charset="0"/>
              </a:rPr>
              <a:t>GeV</a:t>
            </a:r>
            <a:endParaRPr lang="fr-FR" sz="2400" dirty="0" smtClean="0">
              <a:solidFill>
                <a:schemeClr val="bg1"/>
              </a:solidFill>
              <a:latin typeface="Comic Sans MS" panose="030F0702030302020204" pitchFamily="66" charset="0"/>
            </a:endParaRPr>
          </a:p>
          <a:p>
            <a:pPr algn="ctr"/>
            <a:r>
              <a:rPr lang="fr-FR" sz="2400" dirty="0" smtClean="0">
                <a:solidFill>
                  <a:schemeClr val="bg1"/>
                </a:solidFill>
                <a:latin typeface="Comic Sans MS" panose="030F0702030302020204" pitchFamily="66" charset="0"/>
              </a:rPr>
              <a:t> ± 0.37 (stat.) ± 0.18 (</a:t>
            </a:r>
            <a:r>
              <a:rPr lang="fr-FR" sz="2400" dirty="0" smtClean="0">
                <a:solidFill>
                  <a:schemeClr val="bg1"/>
                </a:solidFill>
                <a:latin typeface="Comic Sans MS" panose="030F0702030302020204" pitchFamily="66" charset="0"/>
              </a:rPr>
              <a:t>Syst</a:t>
            </a:r>
            <a:r>
              <a:rPr lang="fr-FR" sz="2400" dirty="0" smtClean="0">
                <a:solidFill>
                  <a:schemeClr val="bg1"/>
                </a:solidFill>
                <a:latin typeface="Comic Sans MS" panose="030F0702030302020204" pitchFamily="66" charset="0"/>
              </a:rPr>
              <a:t>.)</a:t>
            </a:r>
            <a:endParaRPr lang="fr-FR" sz="2400" dirty="0">
              <a:solidFill>
                <a:schemeClr val="bg1"/>
              </a:solidFill>
              <a:latin typeface="Comic Sans MS" panose="030F0702030302020204" pitchFamily="66" charset="0"/>
            </a:endParaRPr>
          </a:p>
        </p:txBody>
      </p:sp>
      <p:sp>
        <p:nvSpPr>
          <p:cNvPr id="5" name="ZoneTexte 4"/>
          <p:cNvSpPr txBox="1"/>
          <p:nvPr/>
        </p:nvSpPr>
        <p:spPr>
          <a:xfrm>
            <a:off x="4734351" y="1156682"/>
            <a:ext cx="4278736" cy="461665"/>
          </a:xfrm>
          <a:prstGeom prst="rect">
            <a:avLst/>
          </a:prstGeom>
          <a:noFill/>
        </p:spPr>
        <p:txBody>
          <a:bodyPr wrap="none" rtlCol="0">
            <a:spAutoFit/>
          </a:bodyPr>
          <a:lstStyle/>
          <a:p>
            <a:pPr algn="ctr"/>
            <a:r>
              <a:rPr lang="fr-FR" sz="2400" dirty="0" smtClean="0">
                <a:solidFill>
                  <a:schemeClr val="bg1"/>
                </a:solidFill>
                <a:latin typeface="Comic Sans MS" panose="030F0702030302020204" pitchFamily="66" charset="0"/>
              </a:rPr>
              <a:t>4 à 5 fois plus de statistique</a:t>
            </a:r>
          </a:p>
        </p:txBody>
      </p:sp>
    </p:spTree>
    <p:extLst>
      <p:ext uri="{BB962C8B-B14F-4D97-AF65-F5344CB8AC3E}">
        <p14:creationId xmlns:p14="http://schemas.microsoft.com/office/powerpoint/2010/main" val="9040752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7555273" cy="1815882"/>
          </a:xfrm>
          <a:prstGeom prst="rect">
            <a:avLst/>
          </a:prstGeom>
          <a:noFill/>
        </p:spPr>
        <p:txBody>
          <a:bodyPr wrap="none" rtlCol="0">
            <a:spAutoFit/>
          </a:bodyPr>
          <a:lstStyle/>
          <a:p>
            <a:r>
              <a:rPr lang="fr-FR" sz="2800" dirty="0" smtClean="0">
                <a:solidFill>
                  <a:schemeClr val="bg1"/>
                </a:solidFill>
                <a:latin typeface="Comic Sans MS" pitchFamily="66" charset="0"/>
                <a:sym typeface="Symbol"/>
              </a:rPr>
              <a:t>Nouvelles </a:t>
            </a:r>
            <a:r>
              <a:rPr lang="fr-FR" sz="2800" dirty="0" smtClean="0">
                <a:solidFill>
                  <a:schemeClr val="bg1"/>
                </a:solidFill>
                <a:latin typeface="Comic Sans MS" pitchFamily="66" charset="0"/>
                <a:sym typeface="Symbol"/>
              </a:rPr>
              <a:t>mesures</a:t>
            </a:r>
            <a:r>
              <a:rPr lang="fr-FR" sz="2800" dirty="0" smtClean="0">
                <a:solidFill>
                  <a:schemeClr val="bg1"/>
                </a:solidFill>
                <a:latin typeface="Comic Sans MS" pitchFamily="66" charset="0"/>
                <a:sym typeface="Symbol"/>
              </a:rPr>
              <a:t>:</a:t>
            </a:r>
          </a:p>
          <a:p>
            <a:pPr marL="457200" indent="-457200">
              <a:buFontTx/>
              <a:buChar char="-"/>
            </a:pPr>
            <a:r>
              <a:rPr lang="fr-FR" sz="2800" dirty="0" smtClean="0">
                <a:solidFill>
                  <a:schemeClr val="bg1"/>
                </a:solidFill>
                <a:latin typeface="Comic Sans MS" pitchFamily="66" charset="0"/>
                <a:sym typeface="Symbol"/>
              </a:rPr>
              <a:t>Le </a:t>
            </a:r>
            <a:r>
              <a:rPr lang="fr-FR" sz="2800" dirty="0" smtClean="0">
                <a:solidFill>
                  <a:srgbClr val="FFFF00"/>
                </a:solidFill>
                <a:latin typeface="Comic Sans MS" pitchFamily="66" charset="0"/>
                <a:sym typeface="Symbol"/>
              </a:rPr>
              <a:t>Spin  </a:t>
            </a:r>
            <a:r>
              <a:rPr lang="fr-FR" sz="2800" dirty="0" smtClean="0">
                <a:solidFill>
                  <a:schemeClr val="bg1"/>
                </a:solidFill>
                <a:latin typeface="Comic Sans MS" pitchFamily="66" charset="0"/>
                <a:sym typeface="Symbol"/>
              </a:rPr>
              <a:t>Spin 0.</a:t>
            </a:r>
          </a:p>
          <a:p>
            <a:pPr marL="457200" indent="-457200">
              <a:buFontTx/>
              <a:buChar char="-"/>
            </a:pPr>
            <a:r>
              <a:rPr lang="fr-FR" sz="2800" dirty="0" smtClean="0">
                <a:solidFill>
                  <a:schemeClr val="bg1"/>
                </a:solidFill>
                <a:latin typeface="Comic Sans MS" pitchFamily="66" charset="0"/>
                <a:sym typeface="Symbol"/>
              </a:rPr>
              <a:t>La</a:t>
            </a:r>
            <a:r>
              <a:rPr lang="fr-FR" sz="2800" dirty="0" smtClean="0">
                <a:solidFill>
                  <a:srgbClr val="FFFF00"/>
                </a:solidFill>
                <a:latin typeface="Comic Sans MS" pitchFamily="66" charset="0"/>
                <a:sym typeface="Symbol"/>
              </a:rPr>
              <a:t> Parité  Parité +  </a:t>
            </a:r>
            <a:r>
              <a:rPr lang="fr-FR" sz="2800" dirty="0" smtClean="0">
                <a:solidFill>
                  <a:schemeClr val="bg1"/>
                </a:solidFill>
                <a:latin typeface="Comic Sans MS" pitchFamily="66" charset="0"/>
                <a:sym typeface="Symbol"/>
              </a:rPr>
              <a:t>Particule scalaire.</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  D’autres canaux de désintégration …</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4283968" y="3861048"/>
            <a:ext cx="1080120" cy="292388"/>
          </a:xfrm>
          <a:prstGeom prst="rect">
            <a:avLst/>
          </a:prstGeom>
          <a:solidFill>
            <a:schemeClr val="accent1">
              <a:lumMod val="20000"/>
              <a:lumOff val="80000"/>
            </a:schemeClr>
          </a:solidFill>
        </p:spPr>
        <p:txBody>
          <a:bodyPr wrap="square" rtlCol="0">
            <a:spAutoFit/>
          </a:bodyPr>
          <a:lstStyle/>
          <a:p>
            <a:r>
              <a:rPr lang="fr-FR" sz="1300" b="1" dirty="0" smtClean="0">
                <a:solidFill>
                  <a:srgbClr val="0000CC"/>
                </a:solidFill>
              </a:rPr>
              <a:t>4-07-2012</a:t>
            </a:r>
            <a:endParaRPr lang="fr-FR" sz="1300" b="1" dirty="0">
              <a:solidFill>
                <a:srgbClr val="0000CC"/>
              </a:solidFill>
            </a:endParaRPr>
          </a:p>
        </p:txBody>
      </p:sp>
      <p:sp>
        <p:nvSpPr>
          <p:cNvPr id="12" name="ZoneTexte 11"/>
          <p:cNvSpPr txBox="1"/>
          <p:nvPr/>
        </p:nvSpPr>
        <p:spPr>
          <a:xfrm>
            <a:off x="6300192" y="2564904"/>
            <a:ext cx="2900153" cy="1200329"/>
          </a:xfrm>
          <a:prstGeom prst="rect">
            <a:avLst/>
          </a:prstGeom>
          <a:noFill/>
        </p:spPr>
        <p:txBody>
          <a:bodyPr wrap="none" rtlCol="0">
            <a:spAutoFit/>
          </a:bodyPr>
          <a:lstStyle/>
          <a:p>
            <a:r>
              <a:rPr lang="fr-FR" sz="3600" dirty="0" smtClean="0">
                <a:solidFill>
                  <a:schemeClr val="bg1"/>
                </a:solidFill>
                <a:latin typeface="Comic Sans MS" panose="030F0702030302020204" pitchFamily="66" charset="0"/>
              </a:rPr>
              <a:t>C’est bien un</a:t>
            </a:r>
          </a:p>
          <a:p>
            <a:r>
              <a:rPr lang="fr-FR" sz="3600" dirty="0" smtClean="0">
                <a:solidFill>
                  <a:schemeClr val="bg1"/>
                </a:solidFill>
                <a:latin typeface="Comic Sans MS" panose="030F0702030302020204" pitchFamily="66" charset="0"/>
              </a:rPr>
              <a:t> boson BEH</a:t>
            </a:r>
            <a:endParaRPr lang="fr-FR"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35"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style.rotation</p:attrName>
                                        </p:attrNameLst>
                                      </p:cBhvr>
                                      <p:tavLst>
                                        <p:tav tm="0">
                                          <p:val>
                                            <p:fltVal val="720"/>
                                          </p:val>
                                        </p:tav>
                                        <p:tav tm="100000">
                                          <p:val>
                                            <p:fltVal val="0"/>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 calcmode="lin" valueType="num">
                                      <p:cBhvr>
                                        <p:cTn id="23" dur="2000" fill="hold"/>
                                        <p:tgtEl>
                                          <p:spTgt spid="4"/>
                                        </p:tgtEl>
                                        <p:attrNameLst>
                                          <p:attrName>ppt_w</p:attrName>
                                        </p:attrNameLst>
                                      </p:cBhvr>
                                      <p:tavLst>
                                        <p:tav tm="0">
                                          <p:val>
                                            <p:fltVal val="0"/>
                                          </p:val>
                                        </p:tav>
                                        <p:tav tm="100000">
                                          <p:val>
                                            <p:strVal val="#ppt_w"/>
                                          </p:val>
                                        </p:tav>
                                      </p:tavLst>
                                    </p:anim>
                                  </p:childTnLst>
                                </p:cTn>
                              </p:par>
                              <p:par>
                                <p:cTn id="24" presetID="3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style.rotation</p:attrName>
                                        </p:attrNameLst>
                                      </p:cBhvr>
                                      <p:tavLst>
                                        <p:tav tm="0">
                                          <p:val>
                                            <p:fltVal val="720"/>
                                          </p:val>
                                        </p:tav>
                                        <p:tav tm="100000">
                                          <p:val>
                                            <p:fltVal val="0"/>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animBg="1"/>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766" y="257175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rançois Vazeille\AppData\Local\Microsoft\Windows\Temporary Internet Files\Content.IE5\WCHSCIJC\MC9004326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692696"/>
            <a:ext cx="5328592"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987824" y="1715324"/>
            <a:ext cx="2364750" cy="1569660"/>
          </a:xfrm>
          <a:prstGeom prst="rect">
            <a:avLst/>
          </a:prstGeom>
          <a:noFill/>
        </p:spPr>
        <p:txBody>
          <a:bodyPr wrap="none" rtlCol="0">
            <a:spAutoFit/>
          </a:bodyPr>
          <a:lstStyle/>
          <a:p>
            <a:r>
              <a:rPr lang="fr-FR" sz="4800" dirty="0" smtClean="0">
                <a:solidFill>
                  <a:srgbClr val="0000CC"/>
                </a:solidFill>
                <a:latin typeface="Comic Sans MS" panose="030F0702030302020204" pitchFamily="66" charset="0"/>
              </a:rPr>
              <a:t>  </a:t>
            </a:r>
            <a:r>
              <a:rPr lang="fr-FR" sz="4800" dirty="0" smtClean="0">
                <a:solidFill>
                  <a:srgbClr val="0000CC"/>
                </a:solidFill>
                <a:latin typeface="Comic Sans MS" panose="030F0702030302020204" pitchFamily="66" charset="0"/>
              </a:rPr>
              <a:t>8 Oct</a:t>
            </a:r>
            <a:r>
              <a:rPr lang="fr-FR" sz="4800" dirty="0" smtClean="0">
                <a:solidFill>
                  <a:srgbClr val="0000CC"/>
                </a:solidFill>
                <a:latin typeface="Comic Sans MS" panose="030F0702030302020204" pitchFamily="66" charset="0"/>
              </a:rPr>
              <a:t>.</a:t>
            </a:r>
          </a:p>
          <a:p>
            <a:r>
              <a:rPr lang="fr-FR" sz="4800" dirty="0" smtClean="0">
                <a:solidFill>
                  <a:srgbClr val="0000CC"/>
                </a:solidFill>
                <a:latin typeface="Comic Sans MS" panose="030F0702030302020204" pitchFamily="66" charset="0"/>
              </a:rPr>
              <a:t>2013</a:t>
            </a:r>
            <a:endParaRPr lang="fr-FR" sz="4800" dirty="0">
              <a:solidFill>
                <a:srgbClr val="0000CC"/>
              </a:solidFill>
              <a:latin typeface="Comic Sans MS" panose="030F0702030302020204" pitchFamily="66" charset="0"/>
            </a:endParaRPr>
          </a:p>
        </p:txBody>
      </p:sp>
      <p:sp>
        <p:nvSpPr>
          <p:cNvPr id="3" name="ZoneTexte 2"/>
          <p:cNvSpPr txBox="1"/>
          <p:nvPr/>
        </p:nvSpPr>
        <p:spPr>
          <a:xfrm>
            <a:off x="226289" y="5301208"/>
            <a:ext cx="8791189" cy="1446550"/>
          </a:xfrm>
          <a:prstGeom prst="rect">
            <a:avLst/>
          </a:prstGeom>
          <a:noFill/>
        </p:spPr>
        <p:txBody>
          <a:bodyPr wrap="none" rtlCol="0">
            <a:spAutoFit/>
          </a:bodyPr>
          <a:lstStyle/>
          <a:p>
            <a:pPr algn="ctr"/>
            <a:r>
              <a:rPr lang="fr-FR" sz="4800" dirty="0" smtClean="0">
                <a:solidFill>
                  <a:schemeClr val="bg1"/>
                </a:solidFill>
                <a:latin typeface="Comic Sans MS" panose="030F0702030302020204" pitchFamily="66" charset="0"/>
              </a:rPr>
              <a:t>Prix </a:t>
            </a:r>
            <a:r>
              <a:rPr lang="fr-FR" sz="4800" dirty="0" smtClean="0">
                <a:solidFill>
                  <a:schemeClr val="bg1"/>
                </a:solidFill>
                <a:latin typeface="Comic Sans MS" panose="030F0702030302020204" pitchFamily="66" charset="0"/>
              </a:rPr>
              <a:t>Nobel</a:t>
            </a:r>
          </a:p>
          <a:p>
            <a:pPr algn="ctr"/>
            <a:r>
              <a:rPr lang="fr-FR" sz="4000" dirty="0" smtClean="0">
                <a:solidFill>
                  <a:schemeClr val="bg1"/>
                </a:solidFill>
                <a:latin typeface="Comic Sans MS" panose="030F0702030302020204" pitchFamily="66" charset="0"/>
              </a:rPr>
              <a:t>annonce le 8, remise le 10 décembre</a:t>
            </a:r>
            <a:endParaRPr lang="fr-FR" sz="4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1899680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C:\Users\François Vazeille\Desktop\UBP_ouverte\Nobel_ceremon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 y="404664"/>
            <a:ext cx="9115321" cy="6083487"/>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1979712" y="3573016"/>
            <a:ext cx="432048" cy="9361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53" name="Picture 5" descr="C:\Users\François Vazeille\Desktop\UBP_ouverte\Stockholm-fabiola-joe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457" y="4370019"/>
            <a:ext cx="3728047" cy="248798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528550" y="6488151"/>
            <a:ext cx="3651962" cy="369332"/>
          </a:xfrm>
          <a:prstGeom prst="rect">
            <a:avLst/>
          </a:prstGeom>
          <a:noFill/>
        </p:spPr>
        <p:txBody>
          <a:bodyPr wrap="none" rtlCol="0">
            <a:spAutoFit/>
          </a:bodyPr>
          <a:lstStyle/>
          <a:p>
            <a:r>
              <a:rPr lang="fr-FR" dirty="0" smtClean="0">
                <a:solidFill>
                  <a:srgbClr val="FFFF00"/>
                </a:solidFill>
                <a:latin typeface="Comic Sans MS" panose="030F0702030302020204" pitchFamily="66" charset="0"/>
              </a:rPr>
              <a:t>Joe </a:t>
            </a:r>
            <a:r>
              <a:rPr lang="fr-FR" dirty="0" smtClean="0">
                <a:solidFill>
                  <a:srgbClr val="FFFF00"/>
                </a:solidFill>
                <a:latin typeface="Comic Sans MS" panose="030F0702030302020204" pitchFamily="66" charset="0"/>
              </a:rPr>
              <a:t>Incadela</a:t>
            </a:r>
            <a:r>
              <a:rPr lang="fr-FR" dirty="0" smtClean="0">
                <a:solidFill>
                  <a:srgbClr val="FFFF00"/>
                </a:solidFill>
                <a:latin typeface="Comic Sans MS" panose="030F0702030302020204" pitchFamily="66" charset="0"/>
              </a:rPr>
              <a:t> et Fabiola </a:t>
            </a:r>
            <a:r>
              <a:rPr lang="fr-FR" dirty="0" smtClean="0">
                <a:solidFill>
                  <a:srgbClr val="FFFF00"/>
                </a:solidFill>
                <a:latin typeface="Comic Sans MS" panose="030F0702030302020204" pitchFamily="66" charset="0"/>
              </a:rPr>
              <a:t>Gianotti</a:t>
            </a:r>
            <a:endParaRPr lang="fr-FR" dirty="0">
              <a:solidFill>
                <a:srgbClr val="FFFF00"/>
              </a:solidFill>
              <a:latin typeface="Comic Sans MS" panose="030F0702030302020204" pitchFamily="66" charset="0"/>
            </a:endParaRPr>
          </a:p>
        </p:txBody>
      </p:sp>
      <p:sp>
        <p:nvSpPr>
          <p:cNvPr id="4" name="ZoneTexte 3"/>
          <p:cNvSpPr txBox="1"/>
          <p:nvPr/>
        </p:nvSpPr>
        <p:spPr>
          <a:xfrm>
            <a:off x="107504" y="116632"/>
            <a:ext cx="3544560"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10 décembre 2014 à Stockholm</a:t>
            </a:r>
            <a:endParaRPr lang="fr-FR"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8642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Vague 2"/>
          <p:cNvSpPr/>
          <p:nvPr/>
        </p:nvSpPr>
        <p:spPr>
          <a:xfrm>
            <a:off x="1331640" y="2636912"/>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2937138"/>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3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35496" y="1196752"/>
            <a:ext cx="9041130" cy="1512168"/>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179512" y="1445875"/>
            <a:ext cx="8961107" cy="830997"/>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a:t>
            </a:r>
            <a:endParaRPr lang="fr-FR" sz="2400" dirty="0">
              <a:solidFill>
                <a:schemeClr val="bg1"/>
              </a:solidFill>
              <a:latin typeface="Comic Sans MS" pitchFamily="66" charset="0"/>
            </a:endParaRPr>
          </a:p>
          <a:p>
            <a:r>
              <a:rPr lang="fr-FR" sz="2400" dirty="0" smtClean="0">
                <a:solidFill>
                  <a:schemeClr val="bg1"/>
                </a:solidFill>
                <a:latin typeface="Comic Sans MS" pitchFamily="66" charset="0"/>
              </a:rPr>
              <a:t>Le  boson BEH est-il responsable de la masse des particules ?</a:t>
            </a:r>
          </a:p>
        </p:txBody>
      </p:sp>
      <p:sp>
        <p:nvSpPr>
          <p:cNvPr id="4" name="ZoneTexte 3"/>
          <p:cNvSpPr txBox="1"/>
          <p:nvPr/>
        </p:nvSpPr>
        <p:spPr>
          <a:xfrm>
            <a:off x="824041" y="3174067"/>
            <a:ext cx="7276351" cy="830997"/>
          </a:xfrm>
          <a:prstGeom prst="rect">
            <a:avLst/>
          </a:prstGeom>
          <a:noFill/>
        </p:spPr>
        <p:txBody>
          <a:bodyPr wrap="none" rtlCol="0">
            <a:spAutoFit/>
          </a:bodyPr>
          <a:lstStyle/>
          <a:p>
            <a:pPr algn="ctr"/>
            <a:r>
              <a:rPr lang="fr-FR" sz="2400" dirty="0" smtClean="0">
                <a:solidFill>
                  <a:srgbClr val="FF9999"/>
                </a:solidFill>
                <a:latin typeface="Comic Sans MS" pitchFamily="66" charset="0"/>
                <a:sym typeface="Symbol"/>
              </a:rPr>
              <a:t>Le boson BEH n’est responsable d’aucune masse</a:t>
            </a:r>
            <a:r>
              <a:rPr lang="fr-FR" sz="2400" dirty="0" smtClean="0">
                <a:solidFill>
                  <a:schemeClr val="bg1"/>
                </a:solidFill>
                <a:latin typeface="Comic Sans MS" pitchFamily="66" charset="0"/>
                <a:sym typeface="Symbol"/>
              </a:rPr>
              <a:t>:</a:t>
            </a:r>
          </a:p>
          <a:p>
            <a:pPr algn="ctr"/>
            <a:r>
              <a:rPr lang="fr-FR" sz="2400" dirty="0" smtClean="0">
                <a:solidFill>
                  <a:srgbClr val="99FF33"/>
                </a:solidFill>
                <a:latin typeface="Comic Sans MS" pitchFamily="66" charset="0"/>
                <a:sym typeface="Symbol"/>
              </a:rPr>
              <a:t>c’est le champ  qui agit !</a:t>
            </a:r>
          </a:p>
        </p:txBody>
      </p:sp>
    </p:spTree>
    <p:extLst>
      <p:ext uri="{BB962C8B-B14F-4D97-AF65-F5344CB8AC3E}">
        <p14:creationId xmlns:p14="http://schemas.microsoft.com/office/powerpoint/2010/main" val="38449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5496" y="2132856"/>
            <a:ext cx="8872942"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Cas simple de l’atome d’hydrogène:</a:t>
            </a:r>
          </a:p>
          <a:p>
            <a:r>
              <a:rPr lang="fr-FR" sz="2400" dirty="0">
                <a:solidFill>
                  <a:srgbClr val="00B0F0"/>
                </a:solidFill>
                <a:latin typeface="Comic Sans MS" pitchFamily="66" charset="0"/>
                <a:sym typeface="Symbol"/>
              </a:rPr>
              <a:t> </a:t>
            </a:r>
            <a:r>
              <a:rPr lang="fr-FR" sz="2400" dirty="0" smtClean="0">
                <a:solidFill>
                  <a:srgbClr val="00B0F0"/>
                </a:solidFill>
                <a:latin typeface="Comic Sans MS" pitchFamily="66" charset="0"/>
                <a:sym typeface="Symbol"/>
              </a:rPr>
              <a:t> -  L’électron </a:t>
            </a:r>
            <a:r>
              <a:rPr lang="fr-FR" sz="2400" dirty="0" smtClean="0">
                <a:solidFill>
                  <a:schemeClr val="bg1"/>
                </a:solidFill>
                <a:latin typeface="Comic Sans MS" pitchFamily="66" charset="0"/>
                <a:sym typeface="Symbol"/>
              </a:rPr>
              <a:t>et le </a:t>
            </a:r>
            <a:r>
              <a:rPr lang="fr-FR" sz="2400" dirty="0" smtClean="0">
                <a:solidFill>
                  <a:srgbClr val="00B0F0"/>
                </a:solidFill>
                <a:latin typeface="Comic Sans MS" pitchFamily="66" charset="0"/>
                <a:sym typeface="Symbol"/>
              </a:rPr>
              <a:t>proton </a:t>
            </a:r>
            <a:r>
              <a:rPr lang="fr-FR" sz="2400" dirty="0" smtClean="0">
                <a:solidFill>
                  <a:schemeClr val="bg1"/>
                </a:solidFill>
                <a:latin typeface="Comic Sans MS" pitchFamily="66" charset="0"/>
                <a:sym typeface="Symbol"/>
              </a:rPr>
              <a:t>sont des </a:t>
            </a:r>
            <a:r>
              <a:rPr lang="fr-FR" sz="2400" dirty="0" smtClean="0">
                <a:solidFill>
                  <a:srgbClr val="FFFF00"/>
                </a:solidFill>
                <a:latin typeface="Comic Sans MS" pitchFamily="66" charset="0"/>
                <a:sym typeface="Symbol"/>
              </a:rPr>
              <a:t>particules subatomiques</a:t>
            </a:r>
            <a:r>
              <a:rPr lang="fr-FR" sz="2400" dirty="0" smtClean="0">
                <a:solidFill>
                  <a:schemeClr val="bg1"/>
                </a:solidFill>
                <a:latin typeface="Comic Sans MS" pitchFamily="66" charset="0"/>
                <a:sym typeface="Symbol"/>
              </a:rPr>
              <a:t>. </a:t>
            </a:r>
          </a:p>
        </p:txBody>
      </p:sp>
      <p:sp>
        <p:nvSpPr>
          <p:cNvPr id="3" name="Vague 2"/>
          <p:cNvSpPr/>
          <p:nvPr/>
        </p:nvSpPr>
        <p:spPr>
          <a:xfrm>
            <a:off x="35496" y="116632"/>
            <a:ext cx="904113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598604" y="500479"/>
            <a:ext cx="8077852" cy="1200329"/>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 le libellé du comité Nobel est-il exact ?</a:t>
            </a:r>
            <a:endParaRPr lang="fr-FR" sz="2400" dirty="0">
              <a:solidFill>
                <a:schemeClr val="bg1"/>
              </a:solidFill>
              <a:latin typeface="Comic Sans MS" pitchFamily="66" charset="0"/>
            </a:endParaRPr>
          </a:p>
          <a:p>
            <a:r>
              <a:rPr lang="fr-FR" sz="2400" i="1" dirty="0">
                <a:solidFill>
                  <a:schemeClr val="bg1"/>
                </a:solidFill>
                <a:latin typeface="Comic Sans MS" panose="030F0702030302020204" pitchFamily="66" charset="0"/>
              </a:rPr>
              <a:t>"</a:t>
            </a:r>
            <a:r>
              <a:rPr lang="fr-FR" sz="2400" i="1" dirty="0" smtClean="0">
                <a:solidFill>
                  <a:schemeClr val="bg1"/>
                </a:solidFill>
                <a:latin typeface="Comic Sans MS" panose="030F0702030302020204" pitchFamily="66" charset="0"/>
              </a:rPr>
              <a:t>… mécanisme </a:t>
            </a:r>
            <a:r>
              <a:rPr lang="fr-FR" sz="2400" i="1" dirty="0">
                <a:solidFill>
                  <a:schemeClr val="bg1"/>
                </a:solidFill>
                <a:latin typeface="Comic Sans MS" panose="030F0702030302020204" pitchFamily="66" charset="0"/>
              </a:rPr>
              <a:t>qui contribue à notre compréhension </a:t>
            </a:r>
            <a:r>
              <a:rPr lang="fr-FR" sz="2400" i="1" dirty="0" smtClean="0">
                <a:solidFill>
                  <a:schemeClr val="bg1"/>
                </a:solidFill>
                <a:latin typeface="Comic Sans MS" panose="030F0702030302020204" pitchFamily="66" charset="0"/>
              </a:rPr>
              <a:t>de</a:t>
            </a:r>
          </a:p>
          <a:p>
            <a:r>
              <a:rPr lang="fr-FR" sz="2400" i="1" dirty="0" smtClean="0">
                <a:solidFill>
                  <a:schemeClr val="bg1"/>
                </a:solidFill>
                <a:latin typeface="Comic Sans MS" panose="030F0702030302020204" pitchFamily="66" charset="0"/>
              </a:rPr>
              <a:t> l'origine de </a:t>
            </a:r>
            <a:r>
              <a:rPr lang="fr-FR" sz="2400" i="1" dirty="0">
                <a:solidFill>
                  <a:schemeClr val="bg1"/>
                </a:solidFill>
                <a:latin typeface="Comic Sans MS" panose="030F0702030302020204" pitchFamily="66" charset="0"/>
              </a:rPr>
              <a:t>la masse des </a:t>
            </a:r>
            <a:r>
              <a:rPr lang="fr-FR" sz="2400" i="1" dirty="0">
                <a:solidFill>
                  <a:srgbClr val="FFFF00"/>
                </a:solidFill>
                <a:latin typeface="Comic Sans MS" panose="030F0702030302020204" pitchFamily="66" charset="0"/>
              </a:rPr>
              <a:t>particules </a:t>
            </a:r>
            <a:r>
              <a:rPr lang="fr-FR" sz="2400" i="1" dirty="0" smtClean="0">
                <a:solidFill>
                  <a:srgbClr val="FFFF00"/>
                </a:solidFill>
                <a:latin typeface="Comic Sans MS" panose="030F0702030302020204" pitchFamily="66" charset="0"/>
              </a:rPr>
              <a:t>subatomiques </a:t>
            </a:r>
            <a:r>
              <a:rPr lang="fr-FR" sz="2400" dirty="0" smtClean="0">
                <a:solidFill>
                  <a:schemeClr val="bg1"/>
                </a:solidFill>
                <a:latin typeface="Comic Sans MS" pitchFamily="66" charset="0"/>
              </a:rPr>
              <a:t>?"</a:t>
            </a:r>
          </a:p>
        </p:txBody>
      </p:sp>
      <p:sp>
        <p:nvSpPr>
          <p:cNvPr id="5" name="ZoneTexte 4"/>
          <p:cNvSpPr txBox="1"/>
          <p:nvPr/>
        </p:nvSpPr>
        <p:spPr>
          <a:xfrm>
            <a:off x="251520" y="2996952"/>
            <a:ext cx="9153468" cy="2308324"/>
          </a:xfrm>
          <a:prstGeom prst="rect">
            <a:avLst/>
          </a:prstGeom>
          <a:noFill/>
        </p:spPr>
        <p:txBody>
          <a:bodyPr wrap="none" rtlCol="0">
            <a:spAutoFit/>
          </a:bodyPr>
          <a:lstStyle/>
          <a:p>
            <a:pPr marL="285750" indent="-285750">
              <a:buFontTx/>
              <a:buChar char="-"/>
            </a:pPr>
            <a:r>
              <a:rPr lang="fr-FR" sz="2400" dirty="0" smtClean="0">
                <a:solidFill>
                  <a:srgbClr val="00B0F0"/>
                </a:solidFill>
                <a:latin typeface="Comic Sans MS" pitchFamily="66" charset="0"/>
                <a:sym typeface="Symbol"/>
              </a:rPr>
              <a:t>Le proton</a:t>
            </a:r>
            <a:r>
              <a:rPr lang="fr-FR" sz="2400" dirty="0" smtClean="0">
                <a:solidFill>
                  <a:schemeClr val="bg1"/>
                </a:solidFill>
                <a:latin typeface="Comic Sans MS" pitchFamily="66" charset="0"/>
                <a:sym typeface="Symbol"/>
              </a:rPr>
              <a:t>:</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C</a:t>
            </a:r>
            <a:r>
              <a:rPr lang="fr-FR" sz="2400" dirty="0" smtClean="0">
                <a:solidFill>
                  <a:schemeClr val="bg1"/>
                </a:solidFill>
                <a:latin typeface="Comic Sans MS" pitchFamily="66" charset="0"/>
                <a:sym typeface="Symbol"/>
              </a:rPr>
              <a:t>es </a:t>
            </a:r>
            <a:r>
              <a:rPr lang="fr-FR" sz="2400" dirty="0">
                <a:solidFill>
                  <a:schemeClr val="bg1"/>
                </a:solidFill>
                <a:latin typeface="Comic Sans MS" pitchFamily="66" charset="0"/>
                <a:sym typeface="Symbol"/>
              </a:rPr>
              <a:t>3 quarks </a:t>
            </a:r>
            <a:r>
              <a:rPr lang="fr-FR" sz="2400" dirty="0" smtClean="0">
                <a:solidFill>
                  <a:schemeClr val="bg1"/>
                </a:solidFill>
                <a:latin typeface="Comic Sans MS" pitchFamily="66" charset="0"/>
                <a:sym typeface="Symbol"/>
              </a:rPr>
              <a:t>ne </a:t>
            </a:r>
            <a:r>
              <a:rPr lang="fr-FR" sz="2400" dirty="0">
                <a:solidFill>
                  <a:schemeClr val="bg1"/>
                </a:solidFill>
                <a:latin typeface="Comic Sans MS" pitchFamily="66" charset="0"/>
                <a:sym typeface="Symbol"/>
              </a:rPr>
              <a:t>représentent que … </a:t>
            </a:r>
            <a:r>
              <a:rPr lang="fr-FR" sz="2400" dirty="0" smtClean="0">
                <a:solidFill>
                  <a:schemeClr val="bg1"/>
                </a:solidFill>
                <a:latin typeface="Comic Sans MS" pitchFamily="66" charset="0"/>
                <a:sym typeface="Symbol"/>
              </a:rPr>
              <a:t> 1</a:t>
            </a:r>
            <a:r>
              <a:rPr lang="fr-FR" sz="2400" dirty="0">
                <a:solidFill>
                  <a:schemeClr val="bg1"/>
                </a:solidFill>
                <a:latin typeface="Comic Sans MS" pitchFamily="66" charset="0"/>
                <a:sym typeface="Symbol"/>
              </a:rPr>
              <a:t>% de sa masse,</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les </a:t>
            </a:r>
            <a:r>
              <a:rPr lang="fr-FR" sz="2400" dirty="0">
                <a:solidFill>
                  <a:schemeClr val="bg1"/>
                </a:solidFill>
                <a:latin typeface="Comic Sans MS" pitchFamily="66" charset="0"/>
                <a:sym typeface="Symbol"/>
              </a:rPr>
              <a:t>99% restant sont dus à l’énergie de liaison des </a:t>
            </a:r>
            <a:r>
              <a:rPr lang="fr-FR" sz="2400" dirty="0" smtClean="0">
                <a:solidFill>
                  <a:schemeClr val="bg1"/>
                </a:solidFill>
                <a:latin typeface="Comic Sans MS" pitchFamily="66" charset="0"/>
                <a:sym typeface="Symbol"/>
              </a:rPr>
              <a:t>gluons</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(sans masse</a:t>
            </a:r>
            <a:r>
              <a:rPr lang="fr-FR" sz="2400" dirty="0" smtClean="0">
                <a:solidFill>
                  <a:schemeClr val="bg1"/>
                </a:solidFill>
                <a:latin typeface="Comic Sans MS" pitchFamily="66" charset="0"/>
                <a:sym typeface="Symbol"/>
              </a:rPr>
              <a:t>).</a:t>
            </a:r>
          </a:p>
          <a:p>
            <a:endParaRPr lang="fr-FR" sz="2400" dirty="0">
              <a:solidFill>
                <a:schemeClr val="bg1"/>
              </a:solidFill>
              <a:latin typeface="Comic Sans MS" pitchFamily="66" charset="0"/>
              <a:sym typeface="Symbol"/>
            </a:endParaRPr>
          </a:p>
          <a:p>
            <a:r>
              <a:rPr lang="fr-FR" sz="2400" dirty="0">
                <a:solidFill>
                  <a:srgbClr val="FFFF00"/>
                </a:solidFill>
                <a:latin typeface="Comic Sans MS" pitchFamily="66" charset="0"/>
                <a:sym typeface="Symbol"/>
              </a:rPr>
              <a:t>L</a:t>
            </a:r>
            <a:r>
              <a:rPr lang="fr-FR" sz="2400" dirty="0" smtClean="0">
                <a:solidFill>
                  <a:srgbClr val="FFFF00"/>
                </a:solidFill>
                <a:latin typeface="Comic Sans MS" pitchFamily="66" charset="0"/>
                <a:sym typeface="Symbol"/>
              </a:rPr>
              <a:t>e mécanisme n’est en rien responsable de la masse du proton.</a:t>
            </a:r>
            <a:endParaRPr lang="fr-FR" sz="2400" dirty="0">
              <a:solidFill>
                <a:srgbClr val="FFFF00"/>
              </a:solidFill>
              <a:latin typeface="Comic Sans MS" pitchFamily="66" charset="0"/>
            </a:endParaRPr>
          </a:p>
        </p:txBody>
      </p:sp>
      <p:sp>
        <p:nvSpPr>
          <p:cNvPr id="6" name="ZoneTexte 5"/>
          <p:cNvSpPr txBox="1"/>
          <p:nvPr/>
        </p:nvSpPr>
        <p:spPr>
          <a:xfrm>
            <a:off x="251520" y="5415607"/>
            <a:ext cx="8319906"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Par contre </a:t>
            </a:r>
            <a:r>
              <a:rPr lang="fr-FR" sz="2400" dirty="0" smtClean="0">
                <a:solidFill>
                  <a:srgbClr val="00B0F0"/>
                </a:solidFill>
                <a:latin typeface="Comic Sans MS" panose="030F0702030302020204" pitchFamily="66" charset="0"/>
              </a:rPr>
              <a:t>l’électron</a:t>
            </a:r>
            <a:r>
              <a:rPr lang="fr-FR" sz="2400" dirty="0" smtClean="0">
                <a:solidFill>
                  <a:schemeClr val="bg1"/>
                </a:solidFill>
                <a:latin typeface="Comic Sans MS" panose="030F0702030302020204" pitchFamily="66" charset="0"/>
              </a:rPr>
              <a:t> et le </a:t>
            </a:r>
            <a:r>
              <a:rPr lang="fr-FR" sz="2400" dirty="0" smtClean="0">
                <a:solidFill>
                  <a:srgbClr val="00B0F0"/>
                </a:solidFill>
                <a:latin typeface="Comic Sans MS" panose="030F0702030302020204" pitchFamily="66" charset="0"/>
              </a:rPr>
              <a:t>quark</a:t>
            </a:r>
            <a:r>
              <a:rPr lang="fr-FR" sz="2400" dirty="0" smtClean="0">
                <a:solidFill>
                  <a:schemeClr val="bg1"/>
                </a:solidFill>
                <a:latin typeface="Comic Sans MS" panose="030F0702030302020204" pitchFamily="66" charset="0"/>
              </a:rPr>
              <a:t> lui doivent leur masse.</a:t>
            </a:r>
            <a:endParaRPr lang="fr-FR" sz="2400" dirty="0">
              <a:solidFill>
                <a:schemeClr val="bg1"/>
              </a:solidFill>
              <a:latin typeface="Comic Sans MS" panose="030F0702030302020204" pitchFamily="66" charset="0"/>
            </a:endParaRPr>
          </a:p>
        </p:txBody>
      </p:sp>
      <p:sp>
        <p:nvSpPr>
          <p:cNvPr id="7" name="ZoneTexte 6"/>
          <p:cNvSpPr txBox="1"/>
          <p:nvPr/>
        </p:nvSpPr>
        <p:spPr>
          <a:xfrm>
            <a:off x="35496" y="6063679"/>
            <a:ext cx="9281708"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Il aurait été plus judicieux d’écrire </a:t>
            </a:r>
            <a:r>
              <a:rPr lang="fr-FR" sz="2400" dirty="0" smtClean="0">
                <a:solidFill>
                  <a:srgbClr val="FFFF00"/>
                </a:solidFill>
                <a:latin typeface="Comic Sans MS" panose="030F0702030302020204" pitchFamily="66" charset="0"/>
              </a:rPr>
              <a:t>"particules élémentaires".</a:t>
            </a:r>
            <a:endParaRPr lang="fr-FR" sz="24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0921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8068</TotalTime>
  <Words>3875</Words>
  <Application>Microsoft Office PowerPoint</Application>
  <PresentationFormat>Affichage à l'écran (4:3)</PresentationFormat>
  <Paragraphs>870</Paragraphs>
  <Slides>109</Slides>
  <Notes>5</Notes>
  <HiddenSlides>0</HiddenSlides>
  <MMClips>2</MMClips>
  <ScaleCrop>false</ScaleCrop>
  <HeadingPairs>
    <vt:vector size="4" baseType="variant">
      <vt:variant>
        <vt:lpstr>Thème</vt:lpstr>
      </vt:variant>
      <vt:variant>
        <vt:i4>1</vt:i4>
      </vt:variant>
      <vt:variant>
        <vt:lpstr>Titres des diapositives</vt:lpstr>
      </vt:variant>
      <vt:variant>
        <vt:i4>109</vt:i4>
      </vt:variant>
    </vt:vector>
  </HeadingPairs>
  <TitlesOfParts>
    <vt:vector size="11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 Vazeille</cp:lastModifiedBy>
  <cp:revision>834</cp:revision>
  <dcterms:created xsi:type="dcterms:W3CDTF">2012-07-05T15:47:01Z</dcterms:created>
  <dcterms:modified xsi:type="dcterms:W3CDTF">2014-10-15T13:59:42Z</dcterms:modified>
</cp:coreProperties>
</file>