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8.xml" ContentType="application/vnd.openxmlformats-officedocument.presentationml.notesSlide+xml"/>
  <Override PartName="/ppt/charts/chart7.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9.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0.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11.xml" ContentType="application/vnd.openxmlformats-officedocument.drawingml.chart+xml"/>
  <Override PartName="/ppt/theme/themeOverride4.xml" ContentType="application/vnd.openxmlformats-officedocument.themeOverride+xml"/>
  <Override PartName="/ppt/notesSlides/notesSlide41.xml" ContentType="application/vnd.openxmlformats-officedocument.presentationml.notesSlide+xml"/>
  <Override PartName="/ppt/charts/chart12.xml" ContentType="application/vnd.openxmlformats-officedocument.drawingml.chart+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4"/>
  </p:notesMasterIdLst>
  <p:handoutMasterIdLst>
    <p:handoutMasterId r:id="rId65"/>
  </p:handoutMasterIdLst>
  <p:sldIdLst>
    <p:sldId id="1394" r:id="rId2"/>
    <p:sldId id="1395" r:id="rId3"/>
    <p:sldId id="1430" r:id="rId4"/>
    <p:sldId id="1368" r:id="rId5"/>
    <p:sldId id="1293" r:id="rId6"/>
    <p:sldId id="1294" r:id="rId7"/>
    <p:sldId id="1295" r:id="rId8"/>
    <p:sldId id="1296" r:id="rId9"/>
    <p:sldId id="1299" r:id="rId10"/>
    <p:sldId id="1434" r:id="rId11"/>
    <p:sldId id="1419" r:id="rId12"/>
    <p:sldId id="1385" r:id="rId13"/>
    <p:sldId id="1426" r:id="rId14"/>
    <p:sldId id="1390" r:id="rId15"/>
    <p:sldId id="1441" r:id="rId16"/>
    <p:sldId id="1440" r:id="rId17"/>
    <p:sldId id="1388" r:id="rId18"/>
    <p:sldId id="1429" r:id="rId19"/>
    <p:sldId id="1391" r:id="rId20"/>
    <p:sldId id="1377" r:id="rId21"/>
    <p:sldId id="1437" r:id="rId22"/>
    <p:sldId id="1305" r:id="rId23"/>
    <p:sldId id="1306" r:id="rId24"/>
    <p:sldId id="1304" r:id="rId25"/>
    <p:sldId id="1307" r:id="rId26"/>
    <p:sldId id="1378" r:id="rId27"/>
    <p:sldId id="1379" r:id="rId28"/>
    <p:sldId id="1380" r:id="rId29"/>
    <p:sldId id="1309" r:id="rId30"/>
    <p:sldId id="1310" r:id="rId31"/>
    <p:sldId id="1311" r:id="rId32"/>
    <p:sldId id="1312" r:id="rId33"/>
    <p:sldId id="1370" r:id="rId34"/>
    <p:sldId id="1313" r:id="rId35"/>
    <p:sldId id="1314" r:id="rId36"/>
    <p:sldId id="1420" r:id="rId37"/>
    <p:sldId id="1397" r:id="rId38"/>
    <p:sldId id="1398" r:id="rId39"/>
    <p:sldId id="1399" r:id="rId40"/>
    <p:sldId id="1400" r:id="rId41"/>
    <p:sldId id="1401" r:id="rId42"/>
    <p:sldId id="1423" r:id="rId43"/>
    <p:sldId id="1403" r:id="rId44"/>
    <p:sldId id="1404" r:id="rId45"/>
    <p:sldId id="1424" r:id="rId46"/>
    <p:sldId id="1405" r:id="rId47"/>
    <p:sldId id="1406" r:id="rId48"/>
    <p:sldId id="1407" r:id="rId49"/>
    <p:sldId id="1409" r:id="rId50"/>
    <p:sldId id="1439" r:id="rId51"/>
    <p:sldId id="1410" r:id="rId52"/>
    <p:sldId id="1411" r:id="rId53"/>
    <p:sldId id="1412" r:id="rId54"/>
    <p:sldId id="1413" r:id="rId55"/>
    <p:sldId id="1414" r:id="rId56"/>
    <p:sldId id="1319" r:id="rId57"/>
    <p:sldId id="1375" r:id="rId58"/>
    <p:sldId id="1382" r:id="rId59"/>
    <p:sldId id="1425" r:id="rId60"/>
    <p:sldId id="1376" r:id="rId61"/>
    <p:sldId id="1416" r:id="rId62"/>
    <p:sldId id="1432" r:id="rId6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11"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11"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11"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11"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11" charset="0"/>
        <a:ea typeface="+mn-ea"/>
        <a:cs typeface="+mn-cs"/>
      </a:defRPr>
    </a:lvl5pPr>
    <a:lvl6pPr marL="2286000" algn="l" defTabSz="457200" rtl="0" eaLnBrk="1" latinLnBrk="0" hangingPunct="1">
      <a:defRPr sz="2400" kern="1200">
        <a:solidFill>
          <a:schemeClr val="tx1"/>
        </a:solidFill>
        <a:latin typeface="Times" pitchFamily="-111" charset="0"/>
        <a:ea typeface="+mn-ea"/>
        <a:cs typeface="+mn-cs"/>
      </a:defRPr>
    </a:lvl6pPr>
    <a:lvl7pPr marL="2743200" algn="l" defTabSz="457200" rtl="0" eaLnBrk="1" latinLnBrk="0" hangingPunct="1">
      <a:defRPr sz="2400" kern="1200">
        <a:solidFill>
          <a:schemeClr val="tx1"/>
        </a:solidFill>
        <a:latin typeface="Times" pitchFamily="-111" charset="0"/>
        <a:ea typeface="+mn-ea"/>
        <a:cs typeface="+mn-cs"/>
      </a:defRPr>
    </a:lvl7pPr>
    <a:lvl8pPr marL="3200400" algn="l" defTabSz="457200" rtl="0" eaLnBrk="1" latinLnBrk="0" hangingPunct="1">
      <a:defRPr sz="2400" kern="1200">
        <a:solidFill>
          <a:schemeClr val="tx1"/>
        </a:solidFill>
        <a:latin typeface="Times" pitchFamily="-111" charset="0"/>
        <a:ea typeface="+mn-ea"/>
        <a:cs typeface="+mn-cs"/>
      </a:defRPr>
    </a:lvl8pPr>
    <a:lvl9pPr marL="3657600" algn="l" defTabSz="457200" rtl="0" eaLnBrk="1" latinLnBrk="0" hangingPunct="1">
      <a:defRPr sz="2400" kern="1200">
        <a:solidFill>
          <a:schemeClr val="tx1"/>
        </a:solidFill>
        <a:latin typeface="Times" pitchFamily="-111"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1D001B"/>
    <a:srgbClr val="240022"/>
    <a:srgbClr val="6A4DCC"/>
    <a:srgbClr val="672BCC"/>
    <a:srgbClr val="6804CC"/>
    <a:srgbClr val="7E05F6"/>
    <a:srgbClr val="8857A9"/>
    <a:srgbClr val="774C94"/>
    <a:srgbClr val="3912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32" autoAdjust="0"/>
    <p:restoredTop sz="99010" autoAdjust="0"/>
  </p:normalViewPr>
  <p:slideViewPr>
    <p:cSldViewPr>
      <p:cViewPr>
        <p:scale>
          <a:sx n="100" d="100"/>
          <a:sy n="100" d="100"/>
        </p:scale>
        <p:origin x="2274" y="84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75" d="100"/>
          <a:sy n="75" d="100"/>
        </p:scale>
        <p:origin x="-2248"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paula_p:Public:Papers%20(mine):3_AJP-ERB%202005:131114%20ERB%20data.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Macintosh%20HD:Users:Paula:Dropbox:CNL_DATA.xlsx" TargetMode="External"/></Relationships>
</file>

<file path=ppt/charts/_rels/chart11.xml.rels><?xml version="1.0" encoding="UTF-8" standalone="yes"?>
<Relationships xmlns="http://schemas.openxmlformats.org/package/2006/relationships"><Relationship Id="rId2" Type="http://schemas.openxmlformats.org/officeDocument/2006/relationships/oleObject" Target="Macintosh%20HD:Users:paula_p:Public:Papers%20(mine):3_AJP-ERB%202005:131114%20ERB%20data.xlsx" TargetMode="External"/><Relationship Id="rId1" Type="http://schemas.openxmlformats.org/officeDocument/2006/relationships/themeOverride" Target="../theme/themeOverride4.xml"/></Relationships>
</file>

<file path=ppt/charts/_rels/chart12.xml.rels><?xml version="1.0" encoding="UTF-8" standalone="yes"?>
<Relationships xmlns="http://schemas.openxmlformats.org/package/2006/relationships"><Relationship Id="rId2" Type="http://schemas.openxmlformats.org/officeDocument/2006/relationships/oleObject" Target="Macintosh%20HD:Users:paula_p:Public:Papers%20(mine):3_AJP-ERB%202005:131114%20ERB%20data.xlsx" TargetMode="External"/><Relationship Id="rId1" Type="http://schemas.openxmlformats.org/officeDocument/2006/relationships/themeOverride" Target="../theme/themeOverride5.xml"/></Relationships>
</file>

<file path=ppt/charts/_rels/chart2.xml.rels><?xml version="1.0" encoding="UTF-8" standalone="yes"?>
<Relationships xmlns="http://schemas.openxmlformats.org/package/2006/relationships"><Relationship Id="rId2" Type="http://schemas.openxmlformats.org/officeDocument/2006/relationships/oleObject" Target="Macintosh%20HD:Users:paula_p:Public:Papers%20(mine):3_AJP-ERB%202005:131114%20ERB%20data.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Paula:Desktop:STATS%20PAPER:PRETEST%20WORKSHEETS:A1D_RAMP_ANALYSIS_PHASE3_14021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Paula:Desktop:Student%20evals:141015_Student_Evaluation_Analysis(2).xlsm"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Macintosh%20HD:Users:paula_p:Public:Papers%20(mine):3_AJP-ERB%202005:131114%20ERB%20data.xlsx" TargetMode="External"/><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Paula:Dropbox:CNL_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1"/>
          <c:spPr>
            <a:ln>
              <a:noFill/>
            </a:ln>
          </c:spPr>
          <c:errBars>
            <c:errDir val="y"/>
            <c:errBarType val="both"/>
            <c:errValType val="cust"/>
            <c:noEndCap val="0"/>
            <c:plus>
              <c:numRef>
                <c:f>Sheet1!$H$43:$H$52</c:f>
                <c:numCache>
                  <c:formatCode>General</c:formatCode>
                  <c:ptCount val="10"/>
                  <c:pt idx="0">
                    <c:v>2.1560759391250801E-2</c:v>
                  </c:pt>
                  <c:pt idx="1">
                    <c:v>3.1634185535137201E-2</c:v>
                  </c:pt>
                  <c:pt idx="2">
                    <c:v>3.93967631912975E-2</c:v>
                  </c:pt>
                  <c:pt idx="3">
                    <c:v>4.7685863560953098E-2</c:v>
                  </c:pt>
                  <c:pt idx="4">
                    <c:v>4.9970296759725599E-2</c:v>
                  </c:pt>
                  <c:pt idx="5">
                    <c:v>3.1154395763922999E-2</c:v>
                  </c:pt>
                  <c:pt idx="6">
                    <c:v>3.8444234689181601E-2</c:v>
                  </c:pt>
                  <c:pt idx="7">
                    <c:v>4.0664488464832303E-2</c:v>
                  </c:pt>
                  <c:pt idx="8">
                    <c:v>5.3791435363991898E-2</c:v>
                  </c:pt>
                  <c:pt idx="9">
                    <c:v>3.5593424840718701E-2</c:v>
                  </c:pt>
                </c:numCache>
              </c:numRef>
            </c:plus>
            <c:minus>
              <c:numRef>
                <c:f>Sheet1!$H$43:$H$52</c:f>
                <c:numCache>
                  <c:formatCode>General</c:formatCode>
                  <c:ptCount val="10"/>
                  <c:pt idx="0">
                    <c:v>2.1560759391250801E-2</c:v>
                  </c:pt>
                  <c:pt idx="1">
                    <c:v>3.1634185535137201E-2</c:v>
                  </c:pt>
                  <c:pt idx="2">
                    <c:v>3.93967631912975E-2</c:v>
                  </c:pt>
                  <c:pt idx="3">
                    <c:v>4.7685863560953098E-2</c:v>
                  </c:pt>
                  <c:pt idx="4">
                    <c:v>4.9970296759725599E-2</c:v>
                  </c:pt>
                  <c:pt idx="5">
                    <c:v>3.1154395763922999E-2</c:v>
                  </c:pt>
                  <c:pt idx="6">
                    <c:v>3.8444234689181601E-2</c:v>
                  </c:pt>
                  <c:pt idx="7">
                    <c:v>4.0664488464832303E-2</c:v>
                  </c:pt>
                  <c:pt idx="8">
                    <c:v>5.3791435363991898E-2</c:v>
                  </c:pt>
                  <c:pt idx="9">
                    <c:v>3.5593424840718701E-2</c:v>
                  </c:pt>
                </c:numCache>
              </c:numRef>
            </c:minus>
          </c:errBars>
          <c:cat>
            <c:numRef>
              <c:f>Sheet1!$C$43:$C$52</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Sheet1!$K$43:$K$52</c:f>
              <c:numCache>
                <c:formatCode>General</c:formatCode>
                <c:ptCount val="10"/>
                <c:pt idx="0">
                  <c:v>7.4324324324324301E-2</c:v>
                </c:pt>
              </c:numCache>
            </c:numRef>
          </c:val>
          <c:smooth val="0"/>
        </c:ser>
        <c:ser>
          <c:idx val="1"/>
          <c:order val="0"/>
          <c:spPr>
            <a:ln>
              <a:noFill/>
            </a:ln>
          </c:spPr>
          <c:marker>
            <c:symbol val="diamond"/>
            <c:size val="10"/>
            <c:spPr>
              <a:solidFill>
                <a:srgbClr val="FF33FF">
                  <a:lumMod val="75000"/>
                </a:srgbClr>
              </a:solidFill>
              <a:ln>
                <a:solidFill>
                  <a:schemeClr val="tx1"/>
                </a:solidFill>
              </a:ln>
            </c:spPr>
          </c:marker>
          <c:errBars>
            <c:errDir val="y"/>
            <c:errBarType val="both"/>
            <c:errValType val="cust"/>
            <c:noEndCap val="0"/>
            <c:plus>
              <c:numRef>
                <c:f>Sheet1!$H$43:$H$52</c:f>
                <c:numCache>
                  <c:formatCode>General</c:formatCode>
                  <c:ptCount val="10"/>
                  <c:pt idx="0">
                    <c:v>2.1560759391250801E-2</c:v>
                  </c:pt>
                  <c:pt idx="1">
                    <c:v>3.1634185535137201E-2</c:v>
                  </c:pt>
                  <c:pt idx="2">
                    <c:v>3.93967631912975E-2</c:v>
                  </c:pt>
                  <c:pt idx="3">
                    <c:v>4.7685863560953098E-2</c:v>
                  </c:pt>
                  <c:pt idx="4">
                    <c:v>4.9970296759725599E-2</c:v>
                  </c:pt>
                  <c:pt idx="5">
                    <c:v>3.1154395763922999E-2</c:v>
                  </c:pt>
                  <c:pt idx="6">
                    <c:v>3.8444234689181601E-2</c:v>
                  </c:pt>
                  <c:pt idx="7">
                    <c:v>4.0664488464832303E-2</c:v>
                  </c:pt>
                  <c:pt idx="8">
                    <c:v>5.3791435363991898E-2</c:v>
                  </c:pt>
                  <c:pt idx="9">
                    <c:v>3.5593424840718701E-2</c:v>
                  </c:pt>
                </c:numCache>
              </c:numRef>
            </c:plus>
            <c:minus>
              <c:numRef>
                <c:f>Sheet1!$H$43:$H$52</c:f>
                <c:numCache>
                  <c:formatCode>General</c:formatCode>
                  <c:ptCount val="10"/>
                  <c:pt idx="0">
                    <c:v>2.1560759391250801E-2</c:v>
                  </c:pt>
                  <c:pt idx="1">
                    <c:v>3.1634185535137201E-2</c:v>
                  </c:pt>
                  <c:pt idx="2">
                    <c:v>3.93967631912975E-2</c:v>
                  </c:pt>
                  <c:pt idx="3">
                    <c:v>4.7685863560953098E-2</c:v>
                  </c:pt>
                  <c:pt idx="4">
                    <c:v>4.9970296759725599E-2</c:v>
                  </c:pt>
                  <c:pt idx="5">
                    <c:v>3.1154395763922999E-2</c:v>
                  </c:pt>
                  <c:pt idx="6">
                    <c:v>3.8444234689181601E-2</c:v>
                  </c:pt>
                  <c:pt idx="7">
                    <c:v>4.0664488464832303E-2</c:v>
                  </c:pt>
                  <c:pt idx="8">
                    <c:v>5.3791435363991898E-2</c:v>
                  </c:pt>
                  <c:pt idx="9">
                    <c:v>3.5593424840718701E-2</c:v>
                  </c:pt>
                </c:numCache>
              </c:numRef>
            </c:minus>
          </c:errBars>
          <c:cat>
            <c:numRef>
              <c:f>Sheet1!$C$43:$C$52</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Sheet1!$K$43:$K$52</c:f>
              <c:numCache>
                <c:formatCode>General</c:formatCode>
                <c:ptCount val="10"/>
                <c:pt idx="0">
                  <c:v>7.4324324324324301E-2</c:v>
                </c:pt>
              </c:numCache>
            </c:numRef>
          </c:val>
          <c:smooth val="0"/>
        </c:ser>
        <c:dLbls>
          <c:showLegendKey val="0"/>
          <c:showVal val="0"/>
          <c:showCatName val="0"/>
          <c:showSerName val="0"/>
          <c:showPercent val="0"/>
          <c:showBubbleSize val="0"/>
        </c:dLbls>
        <c:marker val="1"/>
        <c:smooth val="0"/>
        <c:axId val="-115913984"/>
        <c:axId val="-115908000"/>
      </c:lineChart>
      <c:catAx>
        <c:axId val="-115913984"/>
        <c:scaling>
          <c:orientation val="minMax"/>
        </c:scaling>
        <c:delete val="0"/>
        <c:axPos val="b"/>
        <c:numFmt formatCode="General" sourceLinked="1"/>
        <c:majorTickMark val="out"/>
        <c:minorTickMark val="none"/>
        <c:tickLblPos val="nextTo"/>
        <c:crossAx val="-115908000"/>
        <c:crosses val="autoZero"/>
        <c:auto val="1"/>
        <c:lblAlgn val="ctr"/>
        <c:lblOffset val="100"/>
        <c:noMultiLvlLbl val="0"/>
      </c:catAx>
      <c:valAx>
        <c:axId val="-115908000"/>
        <c:scaling>
          <c:orientation val="minMax"/>
          <c:max val="1"/>
        </c:scaling>
        <c:delete val="0"/>
        <c:axPos val="l"/>
        <c:majorGridlines/>
        <c:numFmt formatCode="0%" sourceLinked="0"/>
        <c:majorTickMark val="out"/>
        <c:minorTickMark val="none"/>
        <c:tickLblPos val="nextTo"/>
        <c:crossAx val="-115913984"/>
        <c:crosses val="autoZero"/>
        <c:crossBetween val="between"/>
      </c:valAx>
    </c:plotArea>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scatterChart>
        <c:scatterStyle val="lineMarker"/>
        <c:varyColors val="0"/>
        <c:ser>
          <c:idx val="0"/>
          <c:order val="0"/>
          <c:tx>
            <c:v>AFTER CONVENTIONAL</c:v>
          </c:tx>
          <c:spPr>
            <a:ln w="47625">
              <a:noFill/>
            </a:ln>
          </c:spPr>
          <c:marker>
            <c:spPr>
              <a:ln>
                <a:solidFill>
                  <a:schemeClr val="bg1"/>
                </a:solidFill>
              </a:ln>
            </c:spPr>
          </c:marker>
          <c:xVal>
            <c:numRef>
              <c:f>dirn!$U$7:$U$14</c:f>
              <c:numCache>
                <c:formatCode>General</c:formatCode>
                <c:ptCount val="8"/>
                <c:pt idx="0">
                  <c:v>1</c:v>
                </c:pt>
                <c:pt idx="1">
                  <c:v>1</c:v>
                </c:pt>
                <c:pt idx="2">
                  <c:v>1</c:v>
                </c:pt>
                <c:pt idx="3">
                  <c:v>1</c:v>
                </c:pt>
                <c:pt idx="4">
                  <c:v>2</c:v>
                </c:pt>
                <c:pt idx="5">
                  <c:v>2</c:v>
                </c:pt>
                <c:pt idx="6">
                  <c:v>2</c:v>
                </c:pt>
                <c:pt idx="7">
                  <c:v>3</c:v>
                </c:pt>
              </c:numCache>
            </c:numRef>
          </c:xVal>
          <c:yVal>
            <c:numRef>
              <c:f>dirn!$V$7:$V$14</c:f>
              <c:numCache>
                <c:formatCode>General</c:formatCode>
                <c:ptCount val="8"/>
                <c:pt idx="0">
                  <c:v>0.18333333333333299</c:v>
                </c:pt>
                <c:pt idx="1">
                  <c:v>7.0175438596491196E-2</c:v>
                </c:pt>
                <c:pt idx="2">
                  <c:v>0.314285714285714</c:v>
                </c:pt>
                <c:pt idx="3">
                  <c:v>0.352112676056338</c:v>
                </c:pt>
              </c:numCache>
            </c:numRef>
          </c:yVal>
          <c:smooth val="0"/>
        </c:ser>
        <c:ser>
          <c:idx val="1"/>
          <c:order val="1"/>
          <c:tx>
            <c:v>AFTER TUTORIAL </c:v>
          </c:tx>
          <c:spPr>
            <a:ln w="47625">
              <a:noFill/>
            </a:ln>
          </c:spPr>
          <c:marker>
            <c:symbol val="diamond"/>
            <c:size val="9"/>
            <c:spPr>
              <a:solidFill>
                <a:schemeClr val="bg1"/>
              </a:solidFill>
              <a:ln>
                <a:solidFill>
                  <a:schemeClr val="bg1"/>
                </a:solidFill>
              </a:ln>
            </c:spPr>
          </c:marker>
          <c:xVal>
            <c:numRef>
              <c:f>dirn!$U$11:$U$13</c:f>
              <c:numCache>
                <c:formatCode>General</c:formatCode>
                <c:ptCount val="3"/>
                <c:pt idx="0">
                  <c:v>2</c:v>
                </c:pt>
                <c:pt idx="1">
                  <c:v>2</c:v>
                </c:pt>
                <c:pt idx="2">
                  <c:v>2</c:v>
                </c:pt>
              </c:numCache>
            </c:numRef>
          </c:xVal>
          <c:yVal>
            <c:numRef>
              <c:f>dirn!$Z$11:$Z$13</c:f>
              <c:numCache>
                <c:formatCode>General</c:formatCode>
                <c:ptCount val="3"/>
                <c:pt idx="0">
                  <c:v>0.85567010309278302</c:v>
                </c:pt>
                <c:pt idx="1">
                  <c:v>0.6640625</c:v>
                </c:pt>
                <c:pt idx="2">
                  <c:v>0.82222222222222197</c:v>
                </c:pt>
              </c:numCache>
            </c:numRef>
          </c:yVal>
          <c:smooth val="0"/>
        </c:ser>
        <c:ser>
          <c:idx val="2"/>
          <c:order val="2"/>
          <c:tx>
            <c:v>AFTER TUTORIAL</c:v>
          </c:tx>
          <c:spPr>
            <a:ln w="47625">
              <a:noFill/>
            </a:ln>
          </c:spPr>
          <c:marker>
            <c:symbol val="diamond"/>
            <c:size val="9"/>
            <c:spPr>
              <a:solidFill>
                <a:schemeClr val="bg1"/>
              </a:solidFill>
              <a:ln>
                <a:solidFill>
                  <a:schemeClr val="bg1"/>
                </a:solidFill>
              </a:ln>
            </c:spPr>
          </c:marker>
          <c:xVal>
            <c:numRef>
              <c:f>dirn!$U$14</c:f>
              <c:numCache>
                <c:formatCode>General</c:formatCode>
                <c:ptCount val="1"/>
                <c:pt idx="0">
                  <c:v>3</c:v>
                </c:pt>
              </c:numCache>
            </c:numRef>
          </c:xVal>
          <c:yVal>
            <c:numRef>
              <c:f>dirn!$AD$14</c:f>
              <c:numCache>
                <c:formatCode>General</c:formatCode>
                <c:ptCount val="1"/>
                <c:pt idx="0">
                  <c:v>0.16</c:v>
                </c:pt>
              </c:numCache>
            </c:numRef>
          </c:yVal>
          <c:smooth val="0"/>
        </c:ser>
        <c:dLbls>
          <c:showLegendKey val="0"/>
          <c:showVal val="0"/>
          <c:showCatName val="0"/>
          <c:showSerName val="0"/>
          <c:showPercent val="0"/>
          <c:showBubbleSize val="0"/>
        </c:dLbls>
        <c:axId val="-145636000"/>
        <c:axId val="-145639808"/>
      </c:scatterChart>
      <c:valAx>
        <c:axId val="-145636000"/>
        <c:scaling>
          <c:orientation val="minMax"/>
        </c:scaling>
        <c:delete val="1"/>
        <c:axPos val="b"/>
        <c:numFmt formatCode="General" sourceLinked="1"/>
        <c:majorTickMark val="out"/>
        <c:minorTickMark val="none"/>
        <c:tickLblPos val="nextTo"/>
        <c:crossAx val="-145639808"/>
        <c:crosses val="autoZero"/>
        <c:crossBetween val="midCat"/>
        <c:majorUnit val="1"/>
      </c:valAx>
      <c:valAx>
        <c:axId val="-145639808"/>
        <c:scaling>
          <c:orientation val="minMax"/>
          <c:max val="1"/>
        </c:scaling>
        <c:delete val="0"/>
        <c:axPos val="l"/>
        <c:majorGridlines>
          <c:spPr>
            <a:ln>
              <a:solidFill>
                <a:schemeClr val="bg1"/>
              </a:solidFill>
            </a:ln>
          </c:spPr>
        </c:majorGridlines>
        <c:numFmt formatCode="0%" sourceLinked="0"/>
        <c:majorTickMark val="out"/>
        <c:minorTickMark val="none"/>
        <c:tickLblPos val="nextTo"/>
        <c:txPr>
          <a:bodyPr/>
          <a:lstStyle/>
          <a:p>
            <a:pPr>
              <a:defRPr>
                <a:solidFill>
                  <a:schemeClr val="bg1"/>
                </a:solidFill>
              </a:defRPr>
            </a:pPr>
            <a:endParaRPr lang="en-US"/>
          </a:p>
        </c:txPr>
        <c:crossAx val="-145636000"/>
        <c:crosses val="autoZero"/>
        <c:crossBetween val="midCat"/>
      </c:valAx>
    </c:plotArea>
    <c:legend>
      <c:legendPos val="r"/>
      <c:layout/>
      <c:overlay val="0"/>
      <c:txPr>
        <a:bodyPr/>
        <a:lstStyle/>
        <a:p>
          <a:pPr>
            <a:defRPr>
              <a:solidFill>
                <a:schemeClr val="bg1"/>
              </a:solidFill>
            </a:defRPr>
          </a:pPr>
          <a:endParaRPr lang="en-US"/>
        </a:p>
      </c:txPr>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spPr>
            <a:ln>
              <a:noFill/>
            </a:ln>
          </c:spPr>
          <c:marker>
            <c:symbol val="diamond"/>
            <c:size val="10"/>
            <c:spPr>
              <a:solidFill>
                <a:schemeClr val="bg1"/>
              </a:solidFill>
              <a:ln>
                <a:solidFill>
                  <a:schemeClr val="tx1"/>
                </a:solidFill>
              </a:ln>
            </c:spPr>
          </c:marker>
          <c:errBars>
            <c:errDir val="y"/>
            <c:errBarType val="both"/>
            <c:errValType val="cust"/>
            <c:noEndCap val="0"/>
            <c:plus>
              <c:numRef>
                <c:f>Sheet1!$H$43:$H$52</c:f>
                <c:numCache>
                  <c:formatCode>General</c:formatCode>
                  <c:ptCount val="10"/>
                  <c:pt idx="0">
                    <c:v>2.1560759391250801E-2</c:v>
                  </c:pt>
                  <c:pt idx="1">
                    <c:v>3.1634185535137201E-2</c:v>
                  </c:pt>
                  <c:pt idx="2">
                    <c:v>3.93967631912975E-2</c:v>
                  </c:pt>
                  <c:pt idx="3">
                    <c:v>4.7685863560953098E-2</c:v>
                  </c:pt>
                  <c:pt idx="4">
                    <c:v>4.9970296759725599E-2</c:v>
                  </c:pt>
                  <c:pt idx="5">
                    <c:v>3.1154395763922999E-2</c:v>
                  </c:pt>
                  <c:pt idx="6">
                    <c:v>3.8444234689181601E-2</c:v>
                  </c:pt>
                  <c:pt idx="7">
                    <c:v>4.0664488464832303E-2</c:v>
                  </c:pt>
                  <c:pt idx="8">
                    <c:v>5.3791435363991898E-2</c:v>
                  </c:pt>
                  <c:pt idx="9">
                    <c:v>3.5593424840718701E-2</c:v>
                  </c:pt>
                </c:numCache>
              </c:numRef>
            </c:plus>
            <c:minus>
              <c:numRef>
                <c:f>Sheet1!$H$43:$H$52</c:f>
                <c:numCache>
                  <c:formatCode>General</c:formatCode>
                  <c:ptCount val="10"/>
                  <c:pt idx="0">
                    <c:v>2.1560759391250801E-2</c:v>
                  </c:pt>
                  <c:pt idx="1">
                    <c:v>3.1634185535137201E-2</c:v>
                  </c:pt>
                  <c:pt idx="2">
                    <c:v>3.93967631912975E-2</c:v>
                  </c:pt>
                  <c:pt idx="3">
                    <c:v>4.7685863560953098E-2</c:v>
                  </c:pt>
                  <c:pt idx="4">
                    <c:v>4.9970296759725599E-2</c:v>
                  </c:pt>
                  <c:pt idx="5">
                    <c:v>3.1154395763922999E-2</c:v>
                  </c:pt>
                  <c:pt idx="6">
                    <c:v>3.8444234689181601E-2</c:v>
                  </c:pt>
                  <c:pt idx="7">
                    <c:v>4.0664488464832303E-2</c:v>
                  </c:pt>
                  <c:pt idx="8">
                    <c:v>5.3791435363991898E-2</c:v>
                  </c:pt>
                  <c:pt idx="9">
                    <c:v>3.5593424840718701E-2</c:v>
                  </c:pt>
                </c:numCache>
              </c:numRef>
            </c:minus>
          </c:errBars>
          <c:cat>
            <c:numRef>
              <c:f>Sheet1!$C$43:$C$52</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Sheet1!$AM$43:$AM$52</c:f>
              <c:numCache>
                <c:formatCode>General</c:formatCode>
                <c:ptCount val="10"/>
                <c:pt idx="0">
                  <c:v>7.4324324324324301E-2</c:v>
                </c:pt>
                <c:pt idx="1">
                  <c:v>0.14516129032258099</c:v>
                </c:pt>
                <c:pt idx="2">
                  <c:v>0.2734375</c:v>
                </c:pt>
                <c:pt idx="3">
                  <c:v>0.191176470588235</c:v>
                </c:pt>
                <c:pt idx="4">
                  <c:v>0.119047619047619</c:v>
                </c:pt>
                <c:pt idx="5">
                  <c:v>0.12931034482758599</c:v>
                </c:pt>
              </c:numCache>
            </c:numRef>
          </c:val>
          <c:smooth val="0"/>
        </c:ser>
        <c:dLbls>
          <c:showLegendKey val="0"/>
          <c:showVal val="0"/>
          <c:showCatName val="0"/>
          <c:showSerName val="0"/>
          <c:showPercent val="0"/>
          <c:showBubbleSize val="0"/>
        </c:dLbls>
        <c:marker val="1"/>
        <c:smooth val="0"/>
        <c:axId val="-145630016"/>
        <c:axId val="-145638176"/>
      </c:lineChart>
      <c:catAx>
        <c:axId val="-145630016"/>
        <c:scaling>
          <c:orientation val="minMax"/>
        </c:scaling>
        <c:delete val="0"/>
        <c:axPos val="b"/>
        <c:numFmt formatCode="General" sourceLinked="1"/>
        <c:majorTickMark val="out"/>
        <c:minorTickMark val="none"/>
        <c:tickLblPos val="nextTo"/>
        <c:crossAx val="-145638176"/>
        <c:crosses val="autoZero"/>
        <c:auto val="1"/>
        <c:lblAlgn val="ctr"/>
        <c:lblOffset val="100"/>
        <c:noMultiLvlLbl val="0"/>
      </c:catAx>
      <c:valAx>
        <c:axId val="-145638176"/>
        <c:scaling>
          <c:orientation val="minMax"/>
          <c:max val="1"/>
        </c:scaling>
        <c:delete val="0"/>
        <c:axPos val="l"/>
        <c:majorGridlines/>
        <c:numFmt formatCode="0%" sourceLinked="0"/>
        <c:majorTickMark val="out"/>
        <c:minorTickMark val="none"/>
        <c:tickLblPos val="nextTo"/>
        <c:crossAx val="-145630016"/>
        <c:crosses val="autoZero"/>
        <c:crossBetween val="between"/>
      </c:valAx>
    </c:plotArea>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spPr>
            <a:ln>
              <a:noFill/>
            </a:ln>
          </c:spPr>
          <c:marker>
            <c:symbol val="diamond"/>
            <c:size val="10"/>
            <c:spPr>
              <a:solidFill>
                <a:schemeClr val="bg1"/>
              </a:solidFill>
              <a:ln>
                <a:solidFill>
                  <a:schemeClr val="tx1"/>
                </a:solidFill>
              </a:ln>
            </c:spPr>
          </c:marker>
          <c:errBars>
            <c:errDir val="y"/>
            <c:errBarType val="both"/>
            <c:errValType val="cust"/>
            <c:noEndCap val="0"/>
            <c:plus>
              <c:numRef>
                <c:f>Sheet1!$H$43:$H$52</c:f>
                <c:numCache>
                  <c:formatCode>General</c:formatCode>
                  <c:ptCount val="10"/>
                  <c:pt idx="0">
                    <c:v>2.1560759391250801E-2</c:v>
                  </c:pt>
                  <c:pt idx="1">
                    <c:v>3.1634185535137201E-2</c:v>
                  </c:pt>
                  <c:pt idx="2">
                    <c:v>3.93967631912975E-2</c:v>
                  </c:pt>
                  <c:pt idx="3">
                    <c:v>4.7685863560953098E-2</c:v>
                  </c:pt>
                  <c:pt idx="4">
                    <c:v>4.9970296759725599E-2</c:v>
                  </c:pt>
                  <c:pt idx="5">
                    <c:v>3.1154395763922999E-2</c:v>
                  </c:pt>
                  <c:pt idx="6">
                    <c:v>3.8444234689181601E-2</c:v>
                  </c:pt>
                  <c:pt idx="7">
                    <c:v>4.0664488464832303E-2</c:v>
                  </c:pt>
                  <c:pt idx="8">
                    <c:v>5.3791435363991898E-2</c:v>
                  </c:pt>
                  <c:pt idx="9">
                    <c:v>3.5593424840718701E-2</c:v>
                  </c:pt>
                </c:numCache>
              </c:numRef>
            </c:plus>
            <c:minus>
              <c:numRef>
                <c:f>Sheet1!$H$43:$H$52</c:f>
                <c:numCache>
                  <c:formatCode>General</c:formatCode>
                  <c:ptCount val="10"/>
                  <c:pt idx="0">
                    <c:v>2.1560759391250801E-2</c:v>
                  </c:pt>
                  <c:pt idx="1">
                    <c:v>3.1634185535137201E-2</c:v>
                  </c:pt>
                  <c:pt idx="2">
                    <c:v>3.93967631912975E-2</c:v>
                  </c:pt>
                  <c:pt idx="3">
                    <c:v>4.7685863560953098E-2</c:v>
                  </c:pt>
                  <c:pt idx="4">
                    <c:v>4.9970296759725599E-2</c:v>
                  </c:pt>
                  <c:pt idx="5">
                    <c:v>3.1154395763922999E-2</c:v>
                  </c:pt>
                  <c:pt idx="6">
                    <c:v>3.8444234689181601E-2</c:v>
                  </c:pt>
                  <c:pt idx="7">
                    <c:v>4.0664488464832303E-2</c:v>
                  </c:pt>
                  <c:pt idx="8">
                    <c:v>5.3791435363991898E-2</c:v>
                  </c:pt>
                  <c:pt idx="9">
                    <c:v>3.5593424840718701E-2</c:v>
                  </c:pt>
                </c:numCache>
              </c:numRef>
            </c:minus>
          </c:errBars>
          <c:cat>
            <c:numRef>
              <c:f>Sheet1!$C$43:$C$52</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Sheet1!$AM$43:$AM$52</c:f>
              <c:numCache>
                <c:formatCode>General</c:formatCode>
                <c:ptCount val="10"/>
                <c:pt idx="0">
                  <c:v>7.4324324324324301E-2</c:v>
                </c:pt>
                <c:pt idx="1">
                  <c:v>0.14516129032258099</c:v>
                </c:pt>
                <c:pt idx="2">
                  <c:v>0.2734375</c:v>
                </c:pt>
                <c:pt idx="3">
                  <c:v>0.191176470588235</c:v>
                </c:pt>
                <c:pt idx="4">
                  <c:v>0.119047619047619</c:v>
                </c:pt>
                <c:pt idx="5">
                  <c:v>0.12931034482758599</c:v>
                </c:pt>
              </c:numCache>
            </c:numRef>
          </c:val>
          <c:smooth val="0"/>
        </c:ser>
        <c:dLbls>
          <c:showLegendKey val="0"/>
          <c:showVal val="0"/>
          <c:showCatName val="0"/>
          <c:showSerName val="0"/>
          <c:showPercent val="0"/>
          <c:showBubbleSize val="0"/>
        </c:dLbls>
        <c:marker val="1"/>
        <c:smooth val="0"/>
        <c:axId val="-145632736"/>
        <c:axId val="-145626752"/>
      </c:lineChart>
      <c:catAx>
        <c:axId val="-145632736"/>
        <c:scaling>
          <c:orientation val="minMax"/>
        </c:scaling>
        <c:delete val="0"/>
        <c:axPos val="b"/>
        <c:numFmt formatCode="General" sourceLinked="1"/>
        <c:majorTickMark val="out"/>
        <c:minorTickMark val="none"/>
        <c:tickLblPos val="nextTo"/>
        <c:crossAx val="-145626752"/>
        <c:crosses val="autoZero"/>
        <c:auto val="1"/>
        <c:lblAlgn val="ctr"/>
        <c:lblOffset val="100"/>
        <c:noMultiLvlLbl val="0"/>
      </c:catAx>
      <c:valAx>
        <c:axId val="-145626752"/>
        <c:scaling>
          <c:orientation val="minMax"/>
          <c:max val="1"/>
        </c:scaling>
        <c:delete val="0"/>
        <c:axPos val="l"/>
        <c:majorGridlines/>
        <c:numFmt formatCode="0%" sourceLinked="0"/>
        <c:majorTickMark val="out"/>
        <c:minorTickMark val="none"/>
        <c:tickLblPos val="nextTo"/>
        <c:crossAx val="-145632736"/>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spPr>
            <a:ln>
              <a:noFill/>
            </a:ln>
          </c:spPr>
          <c:marker>
            <c:symbol val="diamond"/>
            <c:size val="10"/>
            <c:spPr>
              <a:solidFill>
                <a:schemeClr val="bg1"/>
              </a:solidFill>
              <a:ln>
                <a:solidFill>
                  <a:schemeClr val="tx1"/>
                </a:solidFill>
              </a:ln>
            </c:spPr>
          </c:marker>
          <c:errBars>
            <c:errDir val="y"/>
            <c:errBarType val="both"/>
            <c:errValType val="cust"/>
            <c:noEndCap val="0"/>
            <c:plus>
              <c:numRef>
                <c:f>Sheet1!$H$43:$H$52</c:f>
                <c:numCache>
                  <c:formatCode>General</c:formatCode>
                  <c:ptCount val="10"/>
                  <c:pt idx="0">
                    <c:v>2.1560759391250801E-2</c:v>
                  </c:pt>
                  <c:pt idx="1">
                    <c:v>3.1634185535137201E-2</c:v>
                  </c:pt>
                  <c:pt idx="2">
                    <c:v>3.93967631912975E-2</c:v>
                  </c:pt>
                  <c:pt idx="3">
                    <c:v>4.7685863560953098E-2</c:v>
                  </c:pt>
                  <c:pt idx="4">
                    <c:v>4.9970296759725599E-2</c:v>
                  </c:pt>
                  <c:pt idx="5">
                    <c:v>3.1154395763922999E-2</c:v>
                  </c:pt>
                  <c:pt idx="6">
                    <c:v>3.8444234689181601E-2</c:v>
                  </c:pt>
                  <c:pt idx="7">
                    <c:v>4.0664488464832303E-2</c:v>
                  </c:pt>
                  <c:pt idx="8">
                    <c:v>5.3791435363991898E-2</c:v>
                  </c:pt>
                  <c:pt idx="9">
                    <c:v>3.5593424840718701E-2</c:v>
                  </c:pt>
                </c:numCache>
              </c:numRef>
            </c:plus>
            <c:minus>
              <c:numRef>
                <c:f>Sheet1!$H$43:$H$52</c:f>
                <c:numCache>
                  <c:formatCode>General</c:formatCode>
                  <c:ptCount val="10"/>
                  <c:pt idx="0">
                    <c:v>2.1560759391250801E-2</c:v>
                  </c:pt>
                  <c:pt idx="1">
                    <c:v>3.1634185535137201E-2</c:v>
                  </c:pt>
                  <c:pt idx="2">
                    <c:v>3.93967631912975E-2</c:v>
                  </c:pt>
                  <c:pt idx="3">
                    <c:v>4.7685863560953098E-2</c:v>
                  </c:pt>
                  <c:pt idx="4">
                    <c:v>4.9970296759725599E-2</c:v>
                  </c:pt>
                  <c:pt idx="5">
                    <c:v>3.1154395763922999E-2</c:v>
                  </c:pt>
                  <c:pt idx="6">
                    <c:v>3.8444234689181601E-2</c:v>
                  </c:pt>
                  <c:pt idx="7">
                    <c:v>4.0664488464832303E-2</c:v>
                  </c:pt>
                  <c:pt idx="8">
                    <c:v>5.3791435363991898E-2</c:v>
                  </c:pt>
                  <c:pt idx="9">
                    <c:v>3.5593424840718701E-2</c:v>
                  </c:pt>
                </c:numCache>
              </c:numRef>
            </c:minus>
          </c:errBars>
          <c:cat>
            <c:numRef>
              <c:f>Sheet1!$C$43:$C$52</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Sheet1!$R$43:$R$52</c:f>
              <c:numCache>
                <c:formatCode>General</c:formatCode>
                <c:ptCount val="10"/>
                <c:pt idx="0">
                  <c:v>7.4324324324324301E-2</c:v>
                </c:pt>
                <c:pt idx="1">
                  <c:v>0.14516129032258099</c:v>
                </c:pt>
                <c:pt idx="2">
                  <c:v>0.2734375</c:v>
                </c:pt>
                <c:pt idx="3">
                  <c:v>0.191176470588235</c:v>
                </c:pt>
                <c:pt idx="4">
                  <c:v>0.119047619047619</c:v>
                </c:pt>
                <c:pt idx="5">
                  <c:v>0.12931034482758599</c:v>
                </c:pt>
                <c:pt idx="6">
                  <c:v>0.201834862385321</c:v>
                </c:pt>
                <c:pt idx="7">
                  <c:v>0.19791666666666699</c:v>
                </c:pt>
              </c:numCache>
            </c:numRef>
          </c:val>
          <c:smooth val="0"/>
        </c:ser>
        <c:dLbls>
          <c:showLegendKey val="0"/>
          <c:showVal val="0"/>
          <c:showCatName val="0"/>
          <c:showSerName val="0"/>
          <c:showPercent val="0"/>
          <c:showBubbleSize val="0"/>
        </c:dLbls>
        <c:marker val="1"/>
        <c:smooth val="0"/>
        <c:axId val="-115912896"/>
        <c:axId val="-115910176"/>
      </c:lineChart>
      <c:catAx>
        <c:axId val="-115912896"/>
        <c:scaling>
          <c:orientation val="minMax"/>
        </c:scaling>
        <c:delete val="0"/>
        <c:axPos val="b"/>
        <c:numFmt formatCode="General" sourceLinked="1"/>
        <c:majorTickMark val="out"/>
        <c:minorTickMark val="none"/>
        <c:tickLblPos val="nextTo"/>
        <c:crossAx val="-115910176"/>
        <c:crosses val="autoZero"/>
        <c:auto val="1"/>
        <c:lblAlgn val="ctr"/>
        <c:lblOffset val="100"/>
        <c:noMultiLvlLbl val="0"/>
      </c:catAx>
      <c:valAx>
        <c:axId val="-115910176"/>
        <c:scaling>
          <c:orientation val="minMax"/>
          <c:max val="1"/>
        </c:scaling>
        <c:delete val="0"/>
        <c:axPos val="l"/>
        <c:majorGridlines/>
        <c:numFmt formatCode="0%" sourceLinked="0"/>
        <c:majorTickMark val="out"/>
        <c:minorTickMark val="none"/>
        <c:tickLblPos val="nextTo"/>
        <c:crossAx val="-115912896"/>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scatterChart>
        <c:scatterStyle val="lineMarker"/>
        <c:varyColors val="0"/>
        <c:ser>
          <c:idx val="0"/>
          <c:order val="0"/>
          <c:spPr>
            <a:ln w="47625">
              <a:noFill/>
            </a:ln>
          </c:spPr>
          <c:marker>
            <c:spPr>
              <a:ln>
                <a:solidFill>
                  <a:schemeClr val="bg1"/>
                </a:solidFill>
              </a:ln>
            </c:spPr>
          </c:marker>
          <c:xVal>
            <c:numRef>
              <c:f>'OVERALL CHRON'!$E$5:$E$83</c:f>
              <c:numCache>
                <c:formatCode>General</c:formatCode>
                <c:ptCount val="79"/>
                <c:pt idx="0">
                  <c:v>1999</c:v>
                </c:pt>
                <c:pt idx="1">
                  <c:v>2000</c:v>
                </c:pt>
                <c:pt idx="2">
                  <c:v>2000</c:v>
                </c:pt>
                <c:pt idx="3">
                  <c:v>2000</c:v>
                </c:pt>
                <c:pt idx="4">
                  <c:v>2000</c:v>
                </c:pt>
                <c:pt idx="5">
                  <c:v>2000</c:v>
                </c:pt>
                <c:pt idx="6">
                  <c:v>2000</c:v>
                </c:pt>
                <c:pt idx="7">
                  <c:v>2000</c:v>
                </c:pt>
                <c:pt idx="8">
                  <c:v>2001</c:v>
                </c:pt>
                <c:pt idx="9">
                  <c:v>2001</c:v>
                </c:pt>
                <c:pt idx="10">
                  <c:v>2001</c:v>
                </c:pt>
                <c:pt idx="11">
                  <c:v>2001</c:v>
                </c:pt>
                <c:pt idx="12">
                  <c:v>2001</c:v>
                </c:pt>
                <c:pt idx="13">
                  <c:v>2001</c:v>
                </c:pt>
                <c:pt idx="14">
                  <c:v>2001</c:v>
                </c:pt>
                <c:pt idx="15">
                  <c:v>2002</c:v>
                </c:pt>
                <c:pt idx="16">
                  <c:v>2002</c:v>
                </c:pt>
                <c:pt idx="17">
                  <c:v>2002</c:v>
                </c:pt>
                <c:pt idx="18">
                  <c:v>2002</c:v>
                </c:pt>
                <c:pt idx="19">
                  <c:v>2002</c:v>
                </c:pt>
                <c:pt idx="20">
                  <c:v>2002</c:v>
                </c:pt>
                <c:pt idx="21">
                  <c:v>2003</c:v>
                </c:pt>
                <c:pt idx="22">
                  <c:v>2003</c:v>
                </c:pt>
                <c:pt idx="23">
                  <c:v>2003</c:v>
                </c:pt>
                <c:pt idx="24">
                  <c:v>2003</c:v>
                </c:pt>
                <c:pt idx="25">
                  <c:v>2003</c:v>
                </c:pt>
                <c:pt idx="26">
                  <c:v>2003</c:v>
                </c:pt>
                <c:pt idx="27">
                  <c:v>2003</c:v>
                </c:pt>
                <c:pt idx="28">
                  <c:v>2004</c:v>
                </c:pt>
                <c:pt idx="29">
                  <c:v>2004</c:v>
                </c:pt>
                <c:pt idx="30">
                  <c:v>2004</c:v>
                </c:pt>
                <c:pt idx="31">
                  <c:v>2004</c:v>
                </c:pt>
                <c:pt idx="32">
                  <c:v>2004</c:v>
                </c:pt>
                <c:pt idx="33">
                  <c:v>2004</c:v>
                </c:pt>
                <c:pt idx="34">
                  <c:v>2005</c:v>
                </c:pt>
                <c:pt idx="35">
                  <c:v>2005</c:v>
                </c:pt>
                <c:pt idx="36">
                  <c:v>2005</c:v>
                </c:pt>
                <c:pt idx="37">
                  <c:v>2005</c:v>
                </c:pt>
                <c:pt idx="38">
                  <c:v>2005</c:v>
                </c:pt>
                <c:pt idx="39">
                  <c:v>2005</c:v>
                </c:pt>
                <c:pt idx="40">
                  <c:v>2005</c:v>
                </c:pt>
                <c:pt idx="41">
                  <c:v>2006</c:v>
                </c:pt>
                <c:pt idx="42">
                  <c:v>2006</c:v>
                </c:pt>
                <c:pt idx="43">
                  <c:v>2006</c:v>
                </c:pt>
                <c:pt idx="44">
                  <c:v>2006</c:v>
                </c:pt>
                <c:pt idx="45">
                  <c:v>2006</c:v>
                </c:pt>
                <c:pt idx="46">
                  <c:v>2006</c:v>
                </c:pt>
                <c:pt idx="47">
                  <c:v>2006</c:v>
                </c:pt>
                <c:pt idx="48">
                  <c:v>2007</c:v>
                </c:pt>
                <c:pt idx="49">
                  <c:v>2007</c:v>
                </c:pt>
                <c:pt idx="50">
                  <c:v>2007</c:v>
                </c:pt>
                <c:pt idx="51">
                  <c:v>2007</c:v>
                </c:pt>
                <c:pt idx="52">
                  <c:v>2007</c:v>
                </c:pt>
                <c:pt idx="53">
                  <c:v>2007</c:v>
                </c:pt>
                <c:pt idx="54">
                  <c:v>2007</c:v>
                </c:pt>
                <c:pt idx="55">
                  <c:v>2008</c:v>
                </c:pt>
                <c:pt idx="56">
                  <c:v>2008</c:v>
                </c:pt>
                <c:pt idx="57">
                  <c:v>2008</c:v>
                </c:pt>
                <c:pt idx="58">
                  <c:v>2008</c:v>
                </c:pt>
                <c:pt idx="59">
                  <c:v>2008</c:v>
                </c:pt>
                <c:pt idx="60">
                  <c:v>2008</c:v>
                </c:pt>
                <c:pt idx="61">
                  <c:v>2008</c:v>
                </c:pt>
                <c:pt idx="62">
                  <c:v>2009</c:v>
                </c:pt>
                <c:pt idx="63">
                  <c:v>2009</c:v>
                </c:pt>
                <c:pt idx="64">
                  <c:v>2009</c:v>
                </c:pt>
                <c:pt idx="65">
                  <c:v>2009</c:v>
                </c:pt>
                <c:pt idx="66">
                  <c:v>2009</c:v>
                </c:pt>
                <c:pt idx="67">
                  <c:v>2010</c:v>
                </c:pt>
                <c:pt idx="68">
                  <c:v>2010</c:v>
                </c:pt>
                <c:pt idx="69">
                  <c:v>2010</c:v>
                </c:pt>
                <c:pt idx="70">
                  <c:v>2011</c:v>
                </c:pt>
                <c:pt idx="71">
                  <c:v>2011</c:v>
                </c:pt>
                <c:pt idx="72">
                  <c:v>2011</c:v>
                </c:pt>
                <c:pt idx="73">
                  <c:v>2011</c:v>
                </c:pt>
                <c:pt idx="74">
                  <c:v>2011</c:v>
                </c:pt>
                <c:pt idx="75">
                  <c:v>2011</c:v>
                </c:pt>
                <c:pt idx="76">
                  <c:v>2012</c:v>
                </c:pt>
                <c:pt idx="77">
                  <c:v>2012</c:v>
                </c:pt>
                <c:pt idx="78">
                  <c:v>2012</c:v>
                </c:pt>
              </c:numCache>
            </c:numRef>
          </c:xVal>
          <c:yVal>
            <c:numRef>
              <c:f>'OVERALL CHRON'!$F$5:$F$83</c:f>
              <c:numCache>
                <c:formatCode>0.00</c:formatCode>
                <c:ptCount val="79"/>
                <c:pt idx="0">
                  <c:v>0.17647058823529399</c:v>
                </c:pt>
                <c:pt idx="1">
                  <c:v>0.209580838323353</c:v>
                </c:pt>
                <c:pt idx="2">
                  <c:v>0.205298013245033</c:v>
                </c:pt>
                <c:pt idx="3">
                  <c:v>0.204545454545455</c:v>
                </c:pt>
                <c:pt idx="4">
                  <c:v>0.36666666666666697</c:v>
                </c:pt>
                <c:pt idx="5">
                  <c:v>0.21052631578947401</c:v>
                </c:pt>
                <c:pt idx="6">
                  <c:v>0.236559139784946</c:v>
                </c:pt>
                <c:pt idx="7">
                  <c:v>0.19008264462809901</c:v>
                </c:pt>
                <c:pt idx="8">
                  <c:v>0.188405797101449</c:v>
                </c:pt>
                <c:pt idx="9">
                  <c:v>0.202898550724638</c:v>
                </c:pt>
                <c:pt idx="10">
                  <c:v>0.25806451612903197</c:v>
                </c:pt>
                <c:pt idx="11">
                  <c:v>0.21052631578947401</c:v>
                </c:pt>
                <c:pt idx="12">
                  <c:v>0.30630630630630601</c:v>
                </c:pt>
                <c:pt idx="13">
                  <c:v>0.25</c:v>
                </c:pt>
                <c:pt idx="14">
                  <c:v>0.15231788079470199</c:v>
                </c:pt>
                <c:pt idx="15">
                  <c:v>0.18796992481203001</c:v>
                </c:pt>
                <c:pt idx="16">
                  <c:v>0.22093023255814001</c:v>
                </c:pt>
                <c:pt idx="17">
                  <c:v>0.338842975206611</c:v>
                </c:pt>
                <c:pt idx="18">
                  <c:v>0.32989690721649501</c:v>
                </c:pt>
                <c:pt idx="19">
                  <c:v>0.15929203539823</c:v>
                </c:pt>
                <c:pt idx="20">
                  <c:v>0.26865671641791</c:v>
                </c:pt>
                <c:pt idx="21">
                  <c:v>0.20353982300885001</c:v>
                </c:pt>
                <c:pt idx="22">
                  <c:v>0.24137931034482801</c:v>
                </c:pt>
                <c:pt idx="23">
                  <c:v>0.27927927927927898</c:v>
                </c:pt>
                <c:pt idx="24">
                  <c:v>0.26851851851851899</c:v>
                </c:pt>
                <c:pt idx="25">
                  <c:v>0.34821428571428598</c:v>
                </c:pt>
                <c:pt idx="26">
                  <c:v>0.32692307692307698</c:v>
                </c:pt>
                <c:pt idx="27">
                  <c:v>0.31818181818181801</c:v>
                </c:pt>
                <c:pt idx="28">
                  <c:v>0.33333333333333298</c:v>
                </c:pt>
                <c:pt idx="29">
                  <c:v>0.422764227642276</c:v>
                </c:pt>
                <c:pt idx="30">
                  <c:v>0.2578125</c:v>
                </c:pt>
                <c:pt idx="31">
                  <c:v>0.28846153846153799</c:v>
                </c:pt>
                <c:pt idx="32">
                  <c:v>0.231884057971014</c:v>
                </c:pt>
                <c:pt idx="33">
                  <c:v>0.25203252032520301</c:v>
                </c:pt>
                <c:pt idx="34">
                  <c:v>0.35074626865671599</c:v>
                </c:pt>
                <c:pt idx="35">
                  <c:v>0.4</c:v>
                </c:pt>
                <c:pt idx="36">
                  <c:v>0.34117647058823503</c:v>
                </c:pt>
                <c:pt idx="37">
                  <c:v>0.29203539823008801</c:v>
                </c:pt>
                <c:pt idx="38">
                  <c:v>0.36559139784946199</c:v>
                </c:pt>
                <c:pt idx="39">
                  <c:v>0.20689655172413801</c:v>
                </c:pt>
                <c:pt idx="40">
                  <c:v>0.278195488721804</c:v>
                </c:pt>
                <c:pt idx="41">
                  <c:v>0.234939759036145</c:v>
                </c:pt>
                <c:pt idx="42">
                  <c:v>0.42857142857142899</c:v>
                </c:pt>
                <c:pt idx="43">
                  <c:v>0.45283018867924502</c:v>
                </c:pt>
                <c:pt idx="44">
                  <c:v>0.2</c:v>
                </c:pt>
                <c:pt idx="45">
                  <c:v>0.45544554455445502</c:v>
                </c:pt>
                <c:pt idx="46">
                  <c:v>0.22413793103448301</c:v>
                </c:pt>
                <c:pt idx="47">
                  <c:v>0.21641791044776101</c:v>
                </c:pt>
                <c:pt idx="48">
                  <c:v>0.25161290322580598</c:v>
                </c:pt>
                <c:pt idx="49">
                  <c:v>0.21830985915493001</c:v>
                </c:pt>
                <c:pt idx="50">
                  <c:v>0.30555555555555602</c:v>
                </c:pt>
                <c:pt idx="51">
                  <c:v>0.234848484848485</c:v>
                </c:pt>
                <c:pt idx="52">
                  <c:v>0.27500000000000002</c:v>
                </c:pt>
                <c:pt idx="53">
                  <c:v>0.163793103448276</c:v>
                </c:pt>
                <c:pt idx="54">
                  <c:v>0.223214285714286</c:v>
                </c:pt>
                <c:pt idx="55">
                  <c:v>0.25179856115107901</c:v>
                </c:pt>
                <c:pt idx="56">
                  <c:v>0.180451127819549</c:v>
                </c:pt>
                <c:pt idx="57">
                  <c:v>0.22857142857142901</c:v>
                </c:pt>
                <c:pt idx="58">
                  <c:v>0.31506849315068503</c:v>
                </c:pt>
                <c:pt idx="59">
                  <c:v>0.4</c:v>
                </c:pt>
                <c:pt idx="60">
                  <c:v>0.26250000000000001</c:v>
                </c:pt>
                <c:pt idx="61">
                  <c:v>0.22602739726027399</c:v>
                </c:pt>
                <c:pt idx="62">
                  <c:v>0.253846153846154</c:v>
                </c:pt>
                <c:pt idx="63">
                  <c:v>0.29411764705882398</c:v>
                </c:pt>
                <c:pt idx="64">
                  <c:v>0.18292682926829301</c:v>
                </c:pt>
                <c:pt idx="65">
                  <c:v>0.35403726708074501</c:v>
                </c:pt>
                <c:pt idx="66">
                  <c:v>0.178294573643411</c:v>
                </c:pt>
                <c:pt idx="67">
                  <c:v>0.30827067669172897</c:v>
                </c:pt>
                <c:pt idx="68">
                  <c:v>0.33333333333333298</c:v>
                </c:pt>
                <c:pt idx="69">
                  <c:v>0.32478632478632502</c:v>
                </c:pt>
                <c:pt idx="70">
                  <c:v>0.24117647058823499</c:v>
                </c:pt>
                <c:pt idx="71">
                  <c:v>0.34394904458598702</c:v>
                </c:pt>
                <c:pt idx="72">
                  <c:v>0.28155339805825202</c:v>
                </c:pt>
                <c:pt idx="73">
                  <c:v>0.25961538461538503</c:v>
                </c:pt>
                <c:pt idx="74">
                  <c:v>0.37575757575757601</c:v>
                </c:pt>
                <c:pt idx="75">
                  <c:v>0.32323232323232298</c:v>
                </c:pt>
                <c:pt idx="76">
                  <c:v>0.30459770114942503</c:v>
                </c:pt>
                <c:pt idx="77">
                  <c:v>0.228187919463087</c:v>
                </c:pt>
                <c:pt idx="78">
                  <c:v>0.33812949640287798</c:v>
                </c:pt>
              </c:numCache>
            </c:numRef>
          </c:yVal>
          <c:smooth val="0"/>
        </c:ser>
        <c:dLbls>
          <c:showLegendKey val="0"/>
          <c:showVal val="0"/>
          <c:showCatName val="0"/>
          <c:showSerName val="0"/>
          <c:showPercent val="0"/>
          <c:showBubbleSize val="0"/>
        </c:dLbls>
        <c:axId val="-115905280"/>
        <c:axId val="-115900928"/>
      </c:scatterChart>
      <c:valAx>
        <c:axId val="-115905280"/>
        <c:scaling>
          <c:orientation val="minMax"/>
          <c:max val="2013"/>
          <c:min val="1998"/>
        </c:scaling>
        <c:delete val="0"/>
        <c:axPos val="b"/>
        <c:numFmt formatCode="General" sourceLinked="1"/>
        <c:majorTickMark val="out"/>
        <c:minorTickMark val="none"/>
        <c:tickLblPos val="nextTo"/>
        <c:spPr>
          <a:noFill/>
          <a:ln>
            <a:solidFill>
              <a:schemeClr val="bg1"/>
            </a:solidFill>
          </a:ln>
        </c:spPr>
        <c:crossAx val="-115900928"/>
        <c:crosses val="autoZero"/>
        <c:crossBetween val="midCat"/>
      </c:valAx>
      <c:valAx>
        <c:axId val="-115900928"/>
        <c:scaling>
          <c:orientation val="minMax"/>
          <c:max val="1"/>
        </c:scaling>
        <c:delete val="0"/>
        <c:axPos val="l"/>
        <c:majorGridlines>
          <c:spPr>
            <a:ln>
              <a:solidFill>
                <a:schemeClr val="bg1"/>
              </a:solidFill>
            </a:ln>
          </c:spPr>
        </c:majorGridlines>
        <c:numFmt formatCode="0%" sourceLinked="0"/>
        <c:majorTickMark val="in"/>
        <c:minorTickMark val="none"/>
        <c:tickLblPos val="nextTo"/>
        <c:spPr>
          <a:ln>
            <a:solidFill>
              <a:schemeClr val="bg1"/>
            </a:solidFill>
          </a:ln>
        </c:spPr>
        <c:crossAx val="-115905280"/>
        <c:crosses val="autoZero"/>
        <c:crossBetween val="midCat"/>
      </c:valAx>
      <c:spPr>
        <a:ln>
          <a:solidFill>
            <a:schemeClr val="bg1"/>
          </a:solidFill>
        </a:ln>
      </c:spPr>
    </c:plotArea>
    <c:plotVisOnly val="1"/>
    <c:dispBlanksAs val="gap"/>
    <c:showDLblsOverMax val="0"/>
  </c:chart>
  <c:spPr>
    <a:noFill/>
  </c:spPr>
  <c:txPr>
    <a:bodyPr/>
    <a:lstStyle/>
    <a:p>
      <a:pPr>
        <a:defRPr>
          <a:solidFill>
            <a:schemeClr val="bg1"/>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scatterChart>
        <c:scatterStyle val="lineMarker"/>
        <c:varyColors val="0"/>
        <c:ser>
          <c:idx val="0"/>
          <c:order val="0"/>
          <c:tx>
            <c:v>BEFORE INSTRUCTION</c:v>
          </c:tx>
          <c:spPr>
            <a:ln w="47625">
              <a:noFill/>
            </a:ln>
          </c:spPr>
          <c:marker>
            <c:spPr>
              <a:solidFill>
                <a:schemeClr val="accent3"/>
              </a:solidFill>
              <a:ln>
                <a:solidFill>
                  <a:schemeClr val="bg1"/>
                </a:solidFill>
              </a:ln>
            </c:spPr>
          </c:marker>
          <c:xVal>
            <c:numRef>
              <c:f>Sheet1!$B$1:$B$58</c:f>
              <c:numCache>
                <c:formatCode>General</c:formatCode>
                <c:ptCount val="58"/>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numCache>
            </c:numRef>
          </c:xVal>
          <c:yVal>
            <c:numRef>
              <c:f>Sheet1!$C$1:$C$58</c:f>
              <c:numCache>
                <c:formatCode>0.000</c:formatCode>
                <c:ptCount val="58"/>
                <c:pt idx="0">
                  <c:v>0.15231788079470199</c:v>
                </c:pt>
                <c:pt idx="1">
                  <c:v>0.15929203539823</c:v>
                </c:pt>
                <c:pt idx="2">
                  <c:v>0.163793103448276</c:v>
                </c:pt>
                <c:pt idx="3">
                  <c:v>0.17647058823529399</c:v>
                </c:pt>
                <c:pt idx="4">
                  <c:v>0.178294573643411</c:v>
                </c:pt>
                <c:pt idx="5">
                  <c:v>0.18796992481203001</c:v>
                </c:pt>
                <c:pt idx="6">
                  <c:v>0.188405797101449</c:v>
                </c:pt>
                <c:pt idx="7">
                  <c:v>0.19008264462809901</c:v>
                </c:pt>
                <c:pt idx="8">
                  <c:v>0.2</c:v>
                </c:pt>
                <c:pt idx="9">
                  <c:v>0.202898550724638</c:v>
                </c:pt>
                <c:pt idx="10">
                  <c:v>0.20353982300885001</c:v>
                </c:pt>
                <c:pt idx="11">
                  <c:v>0.204545454545455</c:v>
                </c:pt>
                <c:pt idx="12">
                  <c:v>0.205298013245033</c:v>
                </c:pt>
                <c:pt idx="13">
                  <c:v>0.20689655172413801</c:v>
                </c:pt>
                <c:pt idx="14">
                  <c:v>0.209580838323353</c:v>
                </c:pt>
                <c:pt idx="15">
                  <c:v>0.21052631578947401</c:v>
                </c:pt>
                <c:pt idx="16">
                  <c:v>0.21052631578947401</c:v>
                </c:pt>
                <c:pt idx="17">
                  <c:v>0.21641791044776101</c:v>
                </c:pt>
                <c:pt idx="18">
                  <c:v>0.22093023255814001</c:v>
                </c:pt>
                <c:pt idx="19">
                  <c:v>0.223214285714286</c:v>
                </c:pt>
                <c:pt idx="20">
                  <c:v>0.22413793103448301</c:v>
                </c:pt>
                <c:pt idx="21">
                  <c:v>0.22602739726027399</c:v>
                </c:pt>
                <c:pt idx="22">
                  <c:v>0.231884057971014</c:v>
                </c:pt>
                <c:pt idx="23">
                  <c:v>0.234848484848485</c:v>
                </c:pt>
                <c:pt idx="24">
                  <c:v>0.234939759036145</c:v>
                </c:pt>
                <c:pt idx="25">
                  <c:v>0.236559139784946</c:v>
                </c:pt>
                <c:pt idx="26">
                  <c:v>0.24137931034482801</c:v>
                </c:pt>
                <c:pt idx="27">
                  <c:v>0.25</c:v>
                </c:pt>
                <c:pt idx="28">
                  <c:v>0.25203252032520301</c:v>
                </c:pt>
                <c:pt idx="29">
                  <c:v>0.2578125</c:v>
                </c:pt>
                <c:pt idx="30">
                  <c:v>0.25806451612903197</c:v>
                </c:pt>
                <c:pt idx="31">
                  <c:v>0.26250000000000001</c:v>
                </c:pt>
                <c:pt idx="32">
                  <c:v>0.26851851851851899</c:v>
                </c:pt>
                <c:pt idx="33">
                  <c:v>0.26865671641791</c:v>
                </c:pt>
                <c:pt idx="34">
                  <c:v>0.27500000000000002</c:v>
                </c:pt>
                <c:pt idx="35">
                  <c:v>0.278195488721804</c:v>
                </c:pt>
                <c:pt idx="36">
                  <c:v>0.27927927927927898</c:v>
                </c:pt>
                <c:pt idx="37">
                  <c:v>0.28846153846153799</c:v>
                </c:pt>
                <c:pt idx="38">
                  <c:v>0.29203539823008801</c:v>
                </c:pt>
                <c:pt idx="39">
                  <c:v>0.30630630630630601</c:v>
                </c:pt>
                <c:pt idx="40">
                  <c:v>0.31506849315068503</c:v>
                </c:pt>
                <c:pt idx="41">
                  <c:v>0.31818181818181801</c:v>
                </c:pt>
                <c:pt idx="42">
                  <c:v>0.32692307692307698</c:v>
                </c:pt>
                <c:pt idx="43">
                  <c:v>0.32989690721649501</c:v>
                </c:pt>
                <c:pt idx="44">
                  <c:v>0.33333333333333298</c:v>
                </c:pt>
                <c:pt idx="45">
                  <c:v>0.338842975206611</c:v>
                </c:pt>
                <c:pt idx="46">
                  <c:v>0.34117647058823503</c:v>
                </c:pt>
                <c:pt idx="47">
                  <c:v>0.34821428571428598</c:v>
                </c:pt>
                <c:pt idx="48">
                  <c:v>0.35074626865671599</c:v>
                </c:pt>
                <c:pt idx="49">
                  <c:v>0.35403726708074501</c:v>
                </c:pt>
                <c:pt idx="50">
                  <c:v>0.36559139784946199</c:v>
                </c:pt>
                <c:pt idx="51">
                  <c:v>0.36666666666666697</c:v>
                </c:pt>
                <c:pt idx="52">
                  <c:v>0.4</c:v>
                </c:pt>
                <c:pt idx="53">
                  <c:v>0.4</c:v>
                </c:pt>
                <c:pt idx="54">
                  <c:v>0.422764227642276</c:v>
                </c:pt>
                <c:pt idx="55">
                  <c:v>0.42857142857142899</c:v>
                </c:pt>
                <c:pt idx="56">
                  <c:v>0.45283018867924502</c:v>
                </c:pt>
                <c:pt idx="57">
                  <c:v>0.45544554455445502</c:v>
                </c:pt>
              </c:numCache>
            </c:numRef>
          </c:yVal>
          <c:smooth val="0"/>
        </c:ser>
        <c:ser>
          <c:idx val="1"/>
          <c:order val="1"/>
          <c:tx>
            <c:v>AFTER INSTRUCTION</c:v>
          </c:tx>
          <c:spPr>
            <a:ln w="47625">
              <a:noFill/>
            </a:ln>
          </c:spPr>
          <c:marker>
            <c:symbol val="diamond"/>
            <c:size val="9"/>
            <c:spPr>
              <a:solidFill>
                <a:schemeClr val="accent6"/>
              </a:solidFill>
              <a:ln>
                <a:solidFill>
                  <a:schemeClr val="bg1"/>
                </a:solidFill>
              </a:ln>
            </c:spPr>
          </c:marker>
          <c:xVal>
            <c:numRef>
              <c:f>Sheet1!$D$1:$D$21</c:f>
              <c:numCache>
                <c:formatCode>General</c:formatCode>
                <c:ptCount val="21"/>
                <c:pt idx="0">
                  <c:v>2</c:v>
                </c:pt>
                <c:pt idx="1">
                  <c:v>2</c:v>
                </c:pt>
                <c:pt idx="2">
                  <c:v>2</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pt idx="17">
                  <c:v>2</c:v>
                </c:pt>
                <c:pt idx="18">
                  <c:v>2</c:v>
                </c:pt>
                <c:pt idx="19">
                  <c:v>2</c:v>
                </c:pt>
                <c:pt idx="20">
                  <c:v>2</c:v>
                </c:pt>
              </c:numCache>
            </c:numRef>
          </c:xVal>
          <c:yVal>
            <c:numRef>
              <c:f>Sheet1!$E$1:$E$21</c:f>
              <c:numCache>
                <c:formatCode>0.000</c:formatCode>
                <c:ptCount val="21"/>
                <c:pt idx="0">
                  <c:v>0.180451127819549</c:v>
                </c:pt>
                <c:pt idx="1">
                  <c:v>0.18292682926829301</c:v>
                </c:pt>
                <c:pt idx="2">
                  <c:v>0.21830985915493001</c:v>
                </c:pt>
                <c:pt idx="3">
                  <c:v>0.228187919463087</c:v>
                </c:pt>
                <c:pt idx="4">
                  <c:v>0.22857142857142901</c:v>
                </c:pt>
                <c:pt idx="5">
                  <c:v>0.24117647058823499</c:v>
                </c:pt>
                <c:pt idx="6">
                  <c:v>0.25161290322580598</c:v>
                </c:pt>
                <c:pt idx="7">
                  <c:v>0.25179856115107901</c:v>
                </c:pt>
                <c:pt idx="8">
                  <c:v>0.253846153846154</c:v>
                </c:pt>
                <c:pt idx="9">
                  <c:v>0.25961538461538503</c:v>
                </c:pt>
                <c:pt idx="10">
                  <c:v>0.28155339805825202</c:v>
                </c:pt>
                <c:pt idx="11">
                  <c:v>0.29411764705882398</c:v>
                </c:pt>
                <c:pt idx="12">
                  <c:v>0.30459770114942503</c:v>
                </c:pt>
                <c:pt idx="13">
                  <c:v>0.30555555555555602</c:v>
                </c:pt>
                <c:pt idx="14">
                  <c:v>0.30827067669172897</c:v>
                </c:pt>
                <c:pt idx="15">
                  <c:v>0.32323232323232298</c:v>
                </c:pt>
                <c:pt idx="16">
                  <c:v>0.32478632478632502</c:v>
                </c:pt>
                <c:pt idx="17">
                  <c:v>0.33333333333333298</c:v>
                </c:pt>
                <c:pt idx="18">
                  <c:v>0.33812949640287798</c:v>
                </c:pt>
                <c:pt idx="19">
                  <c:v>0.34394904458598702</c:v>
                </c:pt>
                <c:pt idx="20">
                  <c:v>0.37575757575757601</c:v>
                </c:pt>
              </c:numCache>
            </c:numRef>
          </c:yVal>
          <c:smooth val="0"/>
        </c:ser>
        <c:dLbls>
          <c:showLegendKey val="0"/>
          <c:showVal val="0"/>
          <c:showCatName val="0"/>
          <c:showSerName val="0"/>
          <c:showPercent val="0"/>
          <c:showBubbleSize val="0"/>
        </c:dLbls>
        <c:axId val="-147924640"/>
        <c:axId val="-147929536"/>
      </c:scatterChart>
      <c:valAx>
        <c:axId val="-147924640"/>
        <c:scaling>
          <c:orientation val="minMax"/>
        </c:scaling>
        <c:delete val="1"/>
        <c:axPos val="b"/>
        <c:numFmt formatCode="General" sourceLinked="1"/>
        <c:majorTickMark val="out"/>
        <c:minorTickMark val="none"/>
        <c:tickLblPos val="nextTo"/>
        <c:crossAx val="-147929536"/>
        <c:crosses val="autoZero"/>
        <c:crossBetween val="midCat"/>
      </c:valAx>
      <c:valAx>
        <c:axId val="-147929536"/>
        <c:scaling>
          <c:orientation val="minMax"/>
          <c:max val="1"/>
        </c:scaling>
        <c:delete val="0"/>
        <c:axPos val="l"/>
        <c:majorGridlines>
          <c:spPr>
            <a:ln>
              <a:solidFill>
                <a:schemeClr val="bg1"/>
              </a:solidFill>
            </a:ln>
          </c:spPr>
        </c:majorGridlines>
        <c:numFmt formatCode="0%" sourceLinked="0"/>
        <c:majorTickMark val="out"/>
        <c:minorTickMark val="none"/>
        <c:tickLblPos val="nextTo"/>
        <c:spPr>
          <a:ln>
            <a:solidFill>
              <a:schemeClr val="bg1"/>
            </a:solidFill>
          </a:ln>
        </c:spPr>
        <c:txPr>
          <a:bodyPr/>
          <a:lstStyle/>
          <a:p>
            <a:pPr>
              <a:defRPr>
                <a:solidFill>
                  <a:schemeClr val="bg1"/>
                </a:solidFill>
              </a:defRPr>
            </a:pPr>
            <a:endParaRPr lang="en-US"/>
          </a:p>
        </c:txPr>
        <c:crossAx val="-147924640"/>
        <c:crosses val="autoZero"/>
        <c:crossBetween val="midCat"/>
      </c:valAx>
      <c:spPr>
        <a:ln>
          <a:solidFill>
            <a:schemeClr val="bg1"/>
          </a:solidFill>
        </a:ln>
      </c:spPr>
    </c:plotArea>
    <c:legend>
      <c:legendPos val="r"/>
      <c:layout/>
      <c:overlay val="0"/>
      <c:txPr>
        <a:bodyPr/>
        <a:lstStyle/>
        <a:p>
          <a:pPr>
            <a:defRPr>
              <a:solidFill>
                <a:schemeClr val="bg1"/>
              </a:solidFill>
            </a:defRPr>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scatterChart>
        <c:scatterStyle val="lineMarker"/>
        <c:varyColors val="0"/>
        <c:ser>
          <c:idx val="0"/>
          <c:order val="0"/>
          <c:tx>
            <c:v>BEFORE INSTRUCTION</c:v>
          </c:tx>
          <c:spPr>
            <a:ln w="47625">
              <a:noFill/>
            </a:ln>
          </c:spPr>
          <c:marker>
            <c:spPr>
              <a:solidFill>
                <a:schemeClr val="accent3"/>
              </a:solidFill>
              <a:ln>
                <a:solidFill>
                  <a:schemeClr val="bg1"/>
                </a:solidFill>
              </a:ln>
            </c:spPr>
          </c:marker>
          <c:xVal>
            <c:numRef>
              <c:f>Sheet1!$G$1:$G$9</c:f>
              <c:numCache>
                <c:formatCode>General</c:formatCode>
                <c:ptCount val="9"/>
                <c:pt idx="0">
                  <c:v>1</c:v>
                </c:pt>
                <c:pt idx="1">
                  <c:v>1</c:v>
                </c:pt>
                <c:pt idx="2">
                  <c:v>1</c:v>
                </c:pt>
                <c:pt idx="3">
                  <c:v>1</c:v>
                </c:pt>
                <c:pt idx="4">
                  <c:v>1</c:v>
                </c:pt>
                <c:pt idx="5">
                  <c:v>1</c:v>
                </c:pt>
                <c:pt idx="6">
                  <c:v>1</c:v>
                </c:pt>
                <c:pt idx="7">
                  <c:v>1</c:v>
                </c:pt>
                <c:pt idx="8">
                  <c:v>1</c:v>
                </c:pt>
              </c:numCache>
            </c:numRef>
          </c:xVal>
          <c:yVal>
            <c:numRef>
              <c:f>Sheet1!$H$1:$H$9</c:f>
              <c:numCache>
                <c:formatCode>0.000</c:formatCode>
                <c:ptCount val="9"/>
                <c:pt idx="0">
                  <c:v>0.41</c:v>
                </c:pt>
                <c:pt idx="1">
                  <c:v>0.41237113402061898</c:v>
                </c:pt>
                <c:pt idx="2">
                  <c:v>0.413333333333333</c:v>
                </c:pt>
                <c:pt idx="3">
                  <c:v>0.41747572815534001</c:v>
                </c:pt>
                <c:pt idx="4">
                  <c:v>0.43820224719101097</c:v>
                </c:pt>
                <c:pt idx="5">
                  <c:v>0.50847457627118597</c:v>
                </c:pt>
                <c:pt idx="6">
                  <c:v>0.52</c:v>
                </c:pt>
                <c:pt idx="7">
                  <c:v>0.55000000000000004</c:v>
                </c:pt>
                <c:pt idx="8">
                  <c:v>0.55000000000000004</c:v>
                </c:pt>
              </c:numCache>
            </c:numRef>
          </c:yVal>
          <c:smooth val="0"/>
        </c:ser>
        <c:ser>
          <c:idx val="1"/>
          <c:order val="1"/>
          <c:tx>
            <c:v>AFTER INSTRUCTION</c:v>
          </c:tx>
          <c:spPr>
            <a:ln w="47625">
              <a:noFill/>
            </a:ln>
          </c:spPr>
          <c:marker>
            <c:symbol val="diamond"/>
            <c:size val="9"/>
            <c:spPr>
              <a:solidFill>
                <a:schemeClr val="accent6"/>
              </a:solidFill>
              <a:ln>
                <a:solidFill>
                  <a:schemeClr val="bg1"/>
                </a:solidFill>
              </a:ln>
            </c:spPr>
          </c:marker>
          <c:xVal>
            <c:numRef>
              <c:f>Sheet1!$J$1:$J$46</c:f>
              <c:numCache>
                <c:formatCode>General</c:formatCode>
                <c:ptCount val="46"/>
                <c:pt idx="0">
                  <c:v>2</c:v>
                </c:pt>
                <c:pt idx="1">
                  <c:v>2</c:v>
                </c:pt>
                <c:pt idx="2">
                  <c:v>2</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pt idx="17">
                  <c:v>2</c:v>
                </c:pt>
                <c:pt idx="18">
                  <c:v>2</c:v>
                </c:pt>
                <c:pt idx="19">
                  <c:v>2</c:v>
                </c:pt>
                <c:pt idx="20">
                  <c:v>2</c:v>
                </c:pt>
                <c:pt idx="21">
                  <c:v>2</c:v>
                </c:pt>
                <c:pt idx="22">
                  <c:v>2</c:v>
                </c:pt>
                <c:pt idx="23">
                  <c:v>2</c:v>
                </c:pt>
                <c:pt idx="24">
                  <c:v>2</c:v>
                </c:pt>
                <c:pt idx="25">
                  <c:v>2</c:v>
                </c:pt>
                <c:pt idx="26">
                  <c:v>2</c:v>
                </c:pt>
                <c:pt idx="27">
                  <c:v>2</c:v>
                </c:pt>
                <c:pt idx="28">
                  <c:v>2</c:v>
                </c:pt>
                <c:pt idx="29">
                  <c:v>2</c:v>
                </c:pt>
                <c:pt idx="30">
                  <c:v>2</c:v>
                </c:pt>
                <c:pt idx="31">
                  <c:v>2</c:v>
                </c:pt>
                <c:pt idx="32">
                  <c:v>2</c:v>
                </c:pt>
                <c:pt idx="33">
                  <c:v>2</c:v>
                </c:pt>
                <c:pt idx="34">
                  <c:v>2</c:v>
                </c:pt>
                <c:pt idx="35">
                  <c:v>2</c:v>
                </c:pt>
                <c:pt idx="36">
                  <c:v>2</c:v>
                </c:pt>
                <c:pt idx="37">
                  <c:v>2</c:v>
                </c:pt>
                <c:pt idx="38">
                  <c:v>2</c:v>
                </c:pt>
                <c:pt idx="39">
                  <c:v>2</c:v>
                </c:pt>
                <c:pt idx="40">
                  <c:v>2</c:v>
                </c:pt>
                <c:pt idx="41">
                  <c:v>2</c:v>
                </c:pt>
                <c:pt idx="42">
                  <c:v>2</c:v>
                </c:pt>
                <c:pt idx="43">
                  <c:v>2</c:v>
                </c:pt>
                <c:pt idx="44">
                  <c:v>2</c:v>
                </c:pt>
                <c:pt idx="45">
                  <c:v>2</c:v>
                </c:pt>
              </c:numCache>
            </c:numRef>
          </c:xVal>
          <c:yVal>
            <c:numRef>
              <c:f>Sheet1!$K$1:$K$46</c:f>
              <c:numCache>
                <c:formatCode>0.000</c:formatCode>
                <c:ptCount val="46"/>
                <c:pt idx="0">
                  <c:v>0.23478260869565201</c:v>
                </c:pt>
                <c:pt idx="1">
                  <c:v>0.42</c:v>
                </c:pt>
                <c:pt idx="2">
                  <c:v>0.42</c:v>
                </c:pt>
                <c:pt idx="3">
                  <c:v>0.43209876543209902</c:v>
                </c:pt>
                <c:pt idx="4">
                  <c:v>0.43307086614173201</c:v>
                </c:pt>
                <c:pt idx="5">
                  <c:v>0.44</c:v>
                </c:pt>
                <c:pt idx="6">
                  <c:v>0.45</c:v>
                </c:pt>
                <c:pt idx="7">
                  <c:v>0.46666666666666701</c:v>
                </c:pt>
                <c:pt idx="8">
                  <c:v>0.46788990825688098</c:v>
                </c:pt>
                <c:pt idx="9">
                  <c:v>0.475247524752475</c:v>
                </c:pt>
                <c:pt idx="10">
                  <c:v>0.47560975609756101</c:v>
                </c:pt>
                <c:pt idx="11">
                  <c:v>0.48</c:v>
                </c:pt>
                <c:pt idx="12">
                  <c:v>0.48739495798319299</c:v>
                </c:pt>
                <c:pt idx="13">
                  <c:v>0.49</c:v>
                </c:pt>
                <c:pt idx="14">
                  <c:v>0.49</c:v>
                </c:pt>
                <c:pt idx="15">
                  <c:v>0.5</c:v>
                </c:pt>
                <c:pt idx="16">
                  <c:v>0.5</c:v>
                </c:pt>
                <c:pt idx="17">
                  <c:v>0.5</c:v>
                </c:pt>
                <c:pt idx="18">
                  <c:v>0.5</c:v>
                </c:pt>
                <c:pt idx="19">
                  <c:v>0.5</c:v>
                </c:pt>
                <c:pt idx="20">
                  <c:v>0.5</c:v>
                </c:pt>
                <c:pt idx="21">
                  <c:v>0.51020408163265296</c:v>
                </c:pt>
                <c:pt idx="22">
                  <c:v>0.51851851851851805</c:v>
                </c:pt>
                <c:pt idx="23">
                  <c:v>0.52</c:v>
                </c:pt>
                <c:pt idx="24">
                  <c:v>0.53</c:v>
                </c:pt>
                <c:pt idx="25">
                  <c:v>0.53</c:v>
                </c:pt>
                <c:pt idx="26">
                  <c:v>0.53</c:v>
                </c:pt>
                <c:pt idx="27">
                  <c:v>0.53191489361702105</c:v>
                </c:pt>
                <c:pt idx="28">
                  <c:v>0.53781512605042003</c:v>
                </c:pt>
                <c:pt idx="29">
                  <c:v>0.54347826086956497</c:v>
                </c:pt>
                <c:pt idx="30">
                  <c:v>0.56410256410256399</c:v>
                </c:pt>
                <c:pt idx="31">
                  <c:v>0.56989247311827995</c:v>
                </c:pt>
                <c:pt idx="32">
                  <c:v>0.57894736842105299</c:v>
                </c:pt>
                <c:pt idx="33">
                  <c:v>0.58620689655172398</c:v>
                </c:pt>
                <c:pt idx="34">
                  <c:v>0.59322033898305104</c:v>
                </c:pt>
                <c:pt idx="35">
                  <c:v>0.60377358490566002</c:v>
                </c:pt>
                <c:pt idx="36">
                  <c:v>0.61363636363636398</c:v>
                </c:pt>
                <c:pt idx="37">
                  <c:v>0.62337662337662303</c:v>
                </c:pt>
                <c:pt idx="38">
                  <c:v>0.63043478260869601</c:v>
                </c:pt>
                <c:pt idx="39">
                  <c:v>0.655555555555555</c:v>
                </c:pt>
                <c:pt idx="40">
                  <c:v>0.67</c:v>
                </c:pt>
                <c:pt idx="41">
                  <c:v>0.67142857142857104</c:v>
                </c:pt>
                <c:pt idx="42">
                  <c:v>0.67272727272727295</c:v>
                </c:pt>
                <c:pt idx="43">
                  <c:v>0.69565217391304301</c:v>
                </c:pt>
                <c:pt idx="44">
                  <c:v>0.69662921348314599</c:v>
                </c:pt>
                <c:pt idx="45">
                  <c:v>0.72277227722772297</c:v>
                </c:pt>
              </c:numCache>
            </c:numRef>
          </c:yVal>
          <c:smooth val="0"/>
        </c:ser>
        <c:dLbls>
          <c:showLegendKey val="0"/>
          <c:showVal val="0"/>
          <c:showCatName val="0"/>
          <c:showSerName val="0"/>
          <c:showPercent val="0"/>
          <c:showBubbleSize val="0"/>
        </c:dLbls>
        <c:axId val="-147927904"/>
        <c:axId val="-147928992"/>
      </c:scatterChart>
      <c:valAx>
        <c:axId val="-147927904"/>
        <c:scaling>
          <c:orientation val="minMax"/>
        </c:scaling>
        <c:delete val="0"/>
        <c:axPos val="b"/>
        <c:numFmt formatCode="General" sourceLinked="1"/>
        <c:majorTickMark val="none"/>
        <c:minorTickMark val="none"/>
        <c:tickLblPos val="nextTo"/>
        <c:spPr>
          <a:ln>
            <a:solidFill>
              <a:schemeClr val="bg1"/>
            </a:solidFill>
          </a:ln>
        </c:spPr>
        <c:crossAx val="-147928992"/>
        <c:crosses val="autoZero"/>
        <c:crossBetween val="midCat"/>
      </c:valAx>
      <c:valAx>
        <c:axId val="-147928992"/>
        <c:scaling>
          <c:orientation val="minMax"/>
          <c:max val="1"/>
        </c:scaling>
        <c:delete val="0"/>
        <c:axPos val="l"/>
        <c:majorGridlines>
          <c:spPr>
            <a:ln>
              <a:solidFill>
                <a:schemeClr val="bg1"/>
              </a:solidFill>
            </a:ln>
          </c:spPr>
        </c:majorGridlines>
        <c:numFmt formatCode="0%" sourceLinked="0"/>
        <c:majorTickMark val="out"/>
        <c:minorTickMark val="none"/>
        <c:tickLblPos val="nextTo"/>
        <c:spPr>
          <a:ln>
            <a:solidFill>
              <a:schemeClr val="bg1"/>
            </a:solidFill>
          </a:ln>
        </c:spPr>
        <c:txPr>
          <a:bodyPr/>
          <a:lstStyle/>
          <a:p>
            <a:pPr>
              <a:defRPr>
                <a:solidFill>
                  <a:schemeClr val="bg1"/>
                </a:solidFill>
              </a:defRPr>
            </a:pPr>
            <a:endParaRPr lang="en-US"/>
          </a:p>
        </c:txPr>
        <c:crossAx val="-147927904"/>
        <c:crosses val="autoZero"/>
        <c:crossBetween val="midCat"/>
      </c:valAx>
      <c:spPr>
        <a:ln>
          <a:solidFill>
            <a:schemeClr val="bg1"/>
          </a:solidFill>
        </a:ln>
      </c:spPr>
    </c:plotArea>
    <c:legend>
      <c:legendPos val="r"/>
      <c:layout/>
      <c:overlay val="0"/>
      <c:txPr>
        <a:bodyPr/>
        <a:lstStyle/>
        <a:p>
          <a:pPr>
            <a:defRPr>
              <a:solidFill>
                <a:schemeClr val="bg1"/>
              </a:solidFill>
            </a:defRPr>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scatterChart>
        <c:scatterStyle val="lineMarker"/>
        <c:varyColors val="0"/>
        <c:ser>
          <c:idx val="0"/>
          <c:order val="0"/>
          <c:tx>
            <c:v>BEFORE INSTRUCTION</c:v>
          </c:tx>
          <c:spPr>
            <a:ln w="47625">
              <a:noFill/>
            </a:ln>
          </c:spPr>
          <c:marker>
            <c:spPr>
              <a:solidFill>
                <a:schemeClr val="accent3"/>
              </a:solidFill>
              <a:ln>
                <a:solidFill>
                  <a:schemeClr val="bg1"/>
                </a:solidFill>
              </a:ln>
            </c:spPr>
          </c:marker>
          <c:xVal>
            <c:numRef>
              <c:f>Sheet1!$M$1:$M$10</c:f>
              <c:numCache>
                <c:formatCode>General</c:formatCode>
                <c:ptCount val="10"/>
                <c:pt idx="0">
                  <c:v>1</c:v>
                </c:pt>
                <c:pt idx="1">
                  <c:v>1</c:v>
                </c:pt>
                <c:pt idx="2">
                  <c:v>1</c:v>
                </c:pt>
                <c:pt idx="3">
                  <c:v>1</c:v>
                </c:pt>
                <c:pt idx="4">
                  <c:v>1</c:v>
                </c:pt>
                <c:pt idx="5">
                  <c:v>1</c:v>
                </c:pt>
                <c:pt idx="6">
                  <c:v>1</c:v>
                </c:pt>
                <c:pt idx="7">
                  <c:v>1</c:v>
                </c:pt>
                <c:pt idx="8">
                  <c:v>1</c:v>
                </c:pt>
                <c:pt idx="9">
                  <c:v>1</c:v>
                </c:pt>
              </c:numCache>
            </c:numRef>
          </c:xVal>
          <c:yVal>
            <c:numRef>
              <c:f>Sheet1!$N$1:$N$10</c:f>
              <c:numCache>
                <c:formatCode>0.000</c:formatCode>
                <c:ptCount val="10"/>
                <c:pt idx="0">
                  <c:v>0.26767676767676801</c:v>
                </c:pt>
                <c:pt idx="1">
                  <c:v>0.27350427350427398</c:v>
                </c:pt>
                <c:pt idx="2">
                  <c:v>0.35074626865671599</c:v>
                </c:pt>
                <c:pt idx="3">
                  <c:v>0.36</c:v>
                </c:pt>
                <c:pt idx="4">
                  <c:v>0.38157894736842102</c:v>
                </c:pt>
                <c:pt idx="5">
                  <c:v>0.38666666666666699</c:v>
                </c:pt>
                <c:pt idx="6">
                  <c:v>0.38993710691823902</c:v>
                </c:pt>
                <c:pt idx="7">
                  <c:v>0.39495798319327702</c:v>
                </c:pt>
                <c:pt idx="8">
                  <c:v>0.44086021505376299</c:v>
                </c:pt>
                <c:pt idx="9">
                  <c:v>0.45</c:v>
                </c:pt>
              </c:numCache>
            </c:numRef>
          </c:yVal>
          <c:smooth val="0"/>
        </c:ser>
        <c:ser>
          <c:idx val="1"/>
          <c:order val="1"/>
          <c:tx>
            <c:v>AFTER INSTRUCTION</c:v>
          </c:tx>
          <c:spPr>
            <a:ln w="47625">
              <a:noFill/>
            </a:ln>
          </c:spPr>
          <c:marker>
            <c:symbol val="diamond"/>
            <c:size val="9"/>
            <c:spPr>
              <a:solidFill>
                <a:schemeClr val="accent6"/>
              </a:solidFill>
              <a:ln>
                <a:solidFill>
                  <a:schemeClr val="bg1"/>
                </a:solidFill>
              </a:ln>
            </c:spPr>
          </c:marker>
          <c:xVal>
            <c:numRef>
              <c:f>Sheet1!$O$1:$O$49</c:f>
              <c:numCache>
                <c:formatCode>General</c:formatCode>
                <c:ptCount val="49"/>
                <c:pt idx="0">
                  <c:v>2</c:v>
                </c:pt>
                <c:pt idx="1">
                  <c:v>2</c:v>
                </c:pt>
                <c:pt idx="2">
                  <c:v>2</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pt idx="17">
                  <c:v>2</c:v>
                </c:pt>
                <c:pt idx="18">
                  <c:v>2</c:v>
                </c:pt>
                <c:pt idx="19">
                  <c:v>2</c:v>
                </c:pt>
                <c:pt idx="20">
                  <c:v>2</c:v>
                </c:pt>
                <c:pt idx="21">
                  <c:v>2</c:v>
                </c:pt>
                <c:pt idx="22">
                  <c:v>2</c:v>
                </c:pt>
                <c:pt idx="23">
                  <c:v>2</c:v>
                </c:pt>
                <c:pt idx="24">
                  <c:v>2</c:v>
                </c:pt>
                <c:pt idx="25">
                  <c:v>2</c:v>
                </c:pt>
                <c:pt idx="26">
                  <c:v>2</c:v>
                </c:pt>
                <c:pt idx="27">
                  <c:v>2</c:v>
                </c:pt>
                <c:pt idx="28">
                  <c:v>2</c:v>
                </c:pt>
                <c:pt idx="29">
                  <c:v>2</c:v>
                </c:pt>
                <c:pt idx="30">
                  <c:v>2</c:v>
                </c:pt>
                <c:pt idx="31">
                  <c:v>2</c:v>
                </c:pt>
                <c:pt idx="32">
                  <c:v>2</c:v>
                </c:pt>
                <c:pt idx="33">
                  <c:v>2</c:v>
                </c:pt>
                <c:pt idx="34">
                  <c:v>2</c:v>
                </c:pt>
                <c:pt idx="35">
                  <c:v>2</c:v>
                </c:pt>
                <c:pt idx="36">
                  <c:v>2</c:v>
                </c:pt>
                <c:pt idx="37">
                  <c:v>2</c:v>
                </c:pt>
                <c:pt idx="38">
                  <c:v>2</c:v>
                </c:pt>
                <c:pt idx="39">
                  <c:v>2</c:v>
                </c:pt>
                <c:pt idx="40">
                  <c:v>2</c:v>
                </c:pt>
                <c:pt idx="41">
                  <c:v>2</c:v>
                </c:pt>
                <c:pt idx="42">
                  <c:v>2</c:v>
                </c:pt>
                <c:pt idx="43">
                  <c:v>2</c:v>
                </c:pt>
                <c:pt idx="44">
                  <c:v>2</c:v>
                </c:pt>
                <c:pt idx="45">
                  <c:v>2</c:v>
                </c:pt>
                <c:pt idx="46">
                  <c:v>2</c:v>
                </c:pt>
                <c:pt idx="47">
                  <c:v>2</c:v>
                </c:pt>
                <c:pt idx="48">
                  <c:v>2</c:v>
                </c:pt>
              </c:numCache>
            </c:numRef>
          </c:xVal>
          <c:yVal>
            <c:numRef>
              <c:f>Sheet1!$P$1:$P$49</c:f>
              <c:numCache>
                <c:formatCode>0.000</c:formatCode>
                <c:ptCount val="49"/>
                <c:pt idx="0">
                  <c:v>0.27710843373493999</c:v>
                </c:pt>
                <c:pt idx="1">
                  <c:v>0.30973451327433599</c:v>
                </c:pt>
                <c:pt idx="2">
                  <c:v>0.328358208955224</c:v>
                </c:pt>
                <c:pt idx="3">
                  <c:v>0.33</c:v>
                </c:pt>
                <c:pt idx="4">
                  <c:v>0.33333333333333298</c:v>
                </c:pt>
                <c:pt idx="5">
                  <c:v>0.33333333333333298</c:v>
                </c:pt>
                <c:pt idx="6">
                  <c:v>0.33793103448275902</c:v>
                </c:pt>
                <c:pt idx="7">
                  <c:v>0.354545454545454</c:v>
                </c:pt>
                <c:pt idx="8">
                  <c:v>0.37234042553191499</c:v>
                </c:pt>
                <c:pt idx="9">
                  <c:v>0.38144329896907198</c:v>
                </c:pt>
                <c:pt idx="10">
                  <c:v>0.40336134453781503</c:v>
                </c:pt>
                <c:pt idx="11">
                  <c:v>0.421768707482993</c:v>
                </c:pt>
                <c:pt idx="12">
                  <c:v>0.42465753424657499</c:v>
                </c:pt>
                <c:pt idx="13">
                  <c:v>0.42675159235668803</c:v>
                </c:pt>
                <c:pt idx="14">
                  <c:v>0.42675159235668803</c:v>
                </c:pt>
                <c:pt idx="15">
                  <c:v>0.42857142857142899</c:v>
                </c:pt>
                <c:pt idx="16">
                  <c:v>0.42857142857142899</c:v>
                </c:pt>
                <c:pt idx="17">
                  <c:v>0.42944785276073599</c:v>
                </c:pt>
                <c:pt idx="18">
                  <c:v>0.430894308943089</c:v>
                </c:pt>
                <c:pt idx="19">
                  <c:v>0.435294117647059</c:v>
                </c:pt>
                <c:pt idx="20">
                  <c:v>0.43636363636363601</c:v>
                </c:pt>
                <c:pt idx="21">
                  <c:v>0.44</c:v>
                </c:pt>
                <c:pt idx="22">
                  <c:v>0.44444444444444398</c:v>
                </c:pt>
                <c:pt idx="23">
                  <c:v>0.44705882352941201</c:v>
                </c:pt>
                <c:pt idx="24">
                  <c:v>0.45562130177514798</c:v>
                </c:pt>
                <c:pt idx="25">
                  <c:v>0.46226415094339601</c:v>
                </c:pt>
                <c:pt idx="26">
                  <c:v>0.46464646464646497</c:v>
                </c:pt>
                <c:pt idx="27">
                  <c:v>0.47154471544715398</c:v>
                </c:pt>
                <c:pt idx="28">
                  <c:v>0.48192771084337299</c:v>
                </c:pt>
                <c:pt idx="29">
                  <c:v>0.48275862068965503</c:v>
                </c:pt>
                <c:pt idx="30">
                  <c:v>0.5</c:v>
                </c:pt>
                <c:pt idx="31">
                  <c:v>0.5</c:v>
                </c:pt>
                <c:pt idx="32">
                  <c:v>0.5</c:v>
                </c:pt>
                <c:pt idx="33">
                  <c:v>0.50359712230215803</c:v>
                </c:pt>
                <c:pt idx="34">
                  <c:v>0.50495049504950495</c:v>
                </c:pt>
                <c:pt idx="35">
                  <c:v>0.51315789473684204</c:v>
                </c:pt>
                <c:pt idx="36">
                  <c:v>0.51470588235294101</c:v>
                </c:pt>
                <c:pt idx="37">
                  <c:v>0.52</c:v>
                </c:pt>
                <c:pt idx="38">
                  <c:v>0.52083333333333304</c:v>
                </c:pt>
                <c:pt idx="39">
                  <c:v>0.52898550724637705</c:v>
                </c:pt>
                <c:pt idx="40">
                  <c:v>0.53170731707317098</c:v>
                </c:pt>
                <c:pt idx="41">
                  <c:v>0.53191489361702105</c:v>
                </c:pt>
                <c:pt idx="42">
                  <c:v>0.55084745762711895</c:v>
                </c:pt>
                <c:pt idx="43">
                  <c:v>0.55102040816326503</c:v>
                </c:pt>
                <c:pt idx="44">
                  <c:v>0.56666666666666698</c:v>
                </c:pt>
                <c:pt idx="45">
                  <c:v>0.58510638297872297</c:v>
                </c:pt>
                <c:pt idx="46">
                  <c:v>0.58695652173913004</c:v>
                </c:pt>
                <c:pt idx="47">
                  <c:v>0.6</c:v>
                </c:pt>
                <c:pt idx="48">
                  <c:v>0.63855421686747005</c:v>
                </c:pt>
              </c:numCache>
            </c:numRef>
          </c:yVal>
          <c:smooth val="0"/>
        </c:ser>
        <c:dLbls>
          <c:showLegendKey val="0"/>
          <c:showVal val="0"/>
          <c:showCatName val="0"/>
          <c:showSerName val="0"/>
          <c:showPercent val="0"/>
          <c:showBubbleSize val="0"/>
        </c:dLbls>
        <c:axId val="-147918656"/>
        <c:axId val="-147931712"/>
      </c:scatterChart>
      <c:valAx>
        <c:axId val="-147918656"/>
        <c:scaling>
          <c:orientation val="minMax"/>
        </c:scaling>
        <c:delete val="0"/>
        <c:axPos val="b"/>
        <c:numFmt formatCode="General" sourceLinked="1"/>
        <c:majorTickMark val="none"/>
        <c:minorTickMark val="none"/>
        <c:tickLblPos val="nextTo"/>
        <c:spPr>
          <a:ln>
            <a:solidFill>
              <a:schemeClr val="bg1"/>
            </a:solidFill>
          </a:ln>
        </c:spPr>
        <c:crossAx val="-147931712"/>
        <c:crosses val="autoZero"/>
        <c:crossBetween val="midCat"/>
      </c:valAx>
      <c:valAx>
        <c:axId val="-147931712"/>
        <c:scaling>
          <c:orientation val="minMax"/>
          <c:max val="1"/>
        </c:scaling>
        <c:delete val="0"/>
        <c:axPos val="l"/>
        <c:majorGridlines>
          <c:spPr>
            <a:ln>
              <a:solidFill>
                <a:schemeClr val="bg1"/>
              </a:solidFill>
            </a:ln>
          </c:spPr>
        </c:majorGridlines>
        <c:numFmt formatCode="0%" sourceLinked="0"/>
        <c:majorTickMark val="out"/>
        <c:minorTickMark val="none"/>
        <c:tickLblPos val="nextTo"/>
        <c:spPr>
          <a:ln>
            <a:solidFill>
              <a:schemeClr val="bg1"/>
            </a:solidFill>
          </a:ln>
        </c:spPr>
        <c:txPr>
          <a:bodyPr/>
          <a:lstStyle/>
          <a:p>
            <a:pPr>
              <a:defRPr>
                <a:solidFill>
                  <a:schemeClr val="bg1"/>
                </a:solidFill>
              </a:defRPr>
            </a:pPr>
            <a:endParaRPr lang="en-US"/>
          </a:p>
        </c:txPr>
        <c:crossAx val="-147918656"/>
        <c:crosses val="autoZero"/>
        <c:crossBetween val="midCat"/>
      </c:valAx>
      <c:spPr>
        <a:ln>
          <a:solidFill>
            <a:schemeClr val="bg1"/>
          </a:solidFill>
        </a:ln>
      </c:spPr>
    </c:plotArea>
    <c:legend>
      <c:legendPos val="r"/>
      <c:layout/>
      <c:overlay val="0"/>
      <c:txPr>
        <a:bodyPr/>
        <a:lstStyle/>
        <a:p>
          <a:pPr>
            <a:defRPr>
              <a:solidFill>
                <a:schemeClr val="bg1"/>
              </a:solidFill>
            </a:defRPr>
          </a:pPr>
          <a:endParaRPr lang="en-US"/>
        </a:p>
      </c:txPr>
    </c:legend>
    <c:plotVisOnly val="1"/>
    <c:dispBlanksAs val="gap"/>
    <c:showDLblsOverMax val="0"/>
  </c:chart>
  <c:spPr>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14974447831904"/>
          <c:y val="3.6086607858861301E-2"/>
          <c:w val="0.83706055690845405"/>
          <c:h val="0.89439480097481705"/>
        </c:manualLayout>
      </c:layout>
      <c:scatterChart>
        <c:scatterStyle val="lineMarker"/>
        <c:varyColors val="0"/>
        <c:ser>
          <c:idx val="0"/>
          <c:order val="0"/>
          <c:spPr>
            <a:ln w="47625">
              <a:noFill/>
            </a:ln>
          </c:spPr>
          <c:marker>
            <c:spPr>
              <a:ln>
                <a:solidFill>
                  <a:schemeClr val="bg1"/>
                </a:solidFill>
              </a:ln>
            </c:spPr>
          </c:marker>
          <c:trendline>
            <c:spPr>
              <a:ln>
                <a:solidFill>
                  <a:schemeClr val="bg1"/>
                </a:solidFill>
              </a:ln>
            </c:spPr>
            <c:trendlineType val="linear"/>
            <c:dispRSqr val="1"/>
            <c:dispEq val="1"/>
            <c:trendlineLbl>
              <c:layout>
                <c:manualLayout>
                  <c:x val="-0.26428799398409503"/>
                  <c:y val="-0.15357944696393"/>
                </c:manualLayout>
              </c:layout>
              <c:numFmt formatCode="General" sourceLinked="0"/>
              <c:spPr>
                <a:solidFill>
                  <a:schemeClr val="tx1"/>
                </a:solidFill>
              </c:spPr>
              <c:txPr>
                <a:bodyPr/>
                <a:lstStyle/>
                <a:p>
                  <a:pPr>
                    <a:defRPr>
                      <a:solidFill>
                        <a:schemeClr val="bg1"/>
                      </a:solidFill>
                    </a:defRPr>
                  </a:pPr>
                  <a:endParaRPr lang="en-US"/>
                </a:p>
              </c:txPr>
            </c:trendlineLbl>
          </c:trendline>
          <c:xVal>
            <c:numRef>
              <c:f>'EXAM v INSTEFF'!$AQ$4:$AQ$29</c:f>
              <c:numCache>
                <c:formatCode>0.00</c:formatCode>
                <c:ptCount val="26"/>
                <c:pt idx="0" formatCode="General">
                  <c:v>0.06</c:v>
                </c:pt>
                <c:pt idx="1">
                  <c:v>0.09</c:v>
                </c:pt>
                <c:pt idx="2">
                  <c:v>0.1</c:v>
                </c:pt>
                <c:pt idx="3" formatCode="General">
                  <c:v>0.11</c:v>
                </c:pt>
                <c:pt idx="4">
                  <c:v>0.12</c:v>
                </c:pt>
                <c:pt idx="5" formatCode="General">
                  <c:v>0.14000000000000001</c:v>
                </c:pt>
                <c:pt idx="6">
                  <c:v>0.2</c:v>
                </c:pt>
                <c:pt idx="7" formatCode="General">
                  <c:v>0.28000000000000003</c:v>
                </c:pt>
                <c:pt idx="8">
                  <c:v>0.3</c:v>
                </c:pt>
                <c:pt idx="9" formatCode="General">
                  <c:v>0.39</c:v>
                </c:pt>
                <c:pt idx="10" formatCode="General">
                  <c:v>0.44</c:v>
                </c:pt>
                <c:pt idx="11" formatCode="General">
                  <c:v>0.45</c:v>
                </c:pt>
                <c:pt idx="12" formatCode="General">
                  <c:v>0.51</c:v>
                </c:pt>
                <c:pt idx="13">
                  <c:v>0.54</c:v>
                </c:pt>
                <c:pt idx="14">
                  <c:v>0.62</c:v>
                </c:pt>
                <c:pt idx="15">
                  <c:v>0.77</c:v>
                </c:pt>
                <c:pt idx="16">
                  <c:v>0.83</c:v>
                </c:pt>
                <c:pt idx="17">
                  <c:v>0.94</c:v>
                </c:pt>
                <c:pt idx="18" formatCode="General">
                  <c:v>0.94</c:v>
                </c:pt>
                <c:pt idx="19" formatCode="General">
                  <c:v>1.1000000000000001</c:v>
                </c:pt>
                <c:pt idx="20">
                  <c:v>1.67</c:v>
                </c:pt>
                <c:pt idx="21">
                  <c:v>1.81</c:v>
                </c:pt>
                <c:pt idx="22">
                  <c:v>2.0299999999999998</c:v>
                </c:pt>
                <c:pt idx="23">
                  <c:v>2.06</c:v>
                </c:pt>
                <c:pt idx="24" formatCode="General">
                  <c:v>2.0699999999999998</c:v>
                </c:pt>
                <c:pt idx="25">
                  <c:v>2.36</c:v>
                </c:pt>
              </c:numCache>
            </c:numRef>
          </c:xVal>
          <c:yVal>
            <c:numRef>
              <c:f>'EXAM v INSTEFF'!$AT$4:$AT$29</c:f>
              <c:numCache>
                <c:formatCode>0.00</c:formatCode>
                <c:ptCount val="26"/>
                <c:pt idx="0">
                  <c:v>-1.23529411764706E-2</c:v>
                </c:pt>
                <c:pt idx="1">
                  <c:v>-1.04444444444444E-2</c:v>
                </c:pt>
                <c:pt idx="2">
                  <c:v>-1.8249999999999999E-2</c:v>
                </c:pt>
                <c:pt idx="3">
                  <c:v>1.6666666666666701E-2</c:v>
                </c:pt>
                <c:pt idx="4">
                  <c:v>6.8292682926829303E-3</c:v>
                </c:pt>
                <c:pt idx="5">
                  <c:v>-4.6808510638298396E-3</c:v>
                </c:pt>
                <c:pt idx="6">
                  <c:v>2.4444444444444401E-2</c:v>
                </c:pt>
                <c:pt idx="7">
                  <c:v>4.0425531914893703E-2</c:v>
                </c:pt>
                <c:pt idx="8">
                  <c:v>7.6595744680850999E-3</c:v>
                </c:pt>
                <c:pt idx="9">
                  <c:v>1.35E-2</c:v>
                </c:pt>
                <c:pt idx="10">
                  <c:v>-5.4054054054052895E-4</c:v>
                </c:pt>
                <c:pt idx="11">
                  <c:v>2.0476190476190499E-2</c:v>
                </c:pt>
                <c:pt idx="12">
                  <c:v>7.2500000000000004E-3</c:v>
                </c:pt>
                <c:pt idx="13">
                  <c:v>-2.9722222222222199E-2</c:v>
                </c:pt>
                <c:pt idx="14">
                  <c:v>-9.7619047619047598E-3</c:v>
                </c:pt>
                <c:pt idx="15">
                  <c:v>-5.1219512195121901E-3</c:v>
                </c:pt>
                <c:pt idx="16">
                  <c:v>1.3428571428571401E-2</c:v>
                </c:pt>
                <c:pt idx="17" formatCode="0.000">
                  <c:v>1.94444444444444E-2</c:v>
                </c:pt>
                <c:pt idx="18">
                  <c:v>4.5945945945945902E-3</c:v>
                </c:pt>
                <c:pt idx="19">
                  <c:v>1.28571428571429E-2</c:v>
                </c:pt>
                <c:pt idx="20">
                  <c:v>-2.5000000000000001E-4</c:v>
                </c:pt>
                <c:pt idx="21">
                  <c:v>2.5000000000000001E-4</c:v>
                </c:pt>
                <c:pt idx="22">
                  <c:v>4.6388888888888903E-2</c:v>
                </c:pt>
                <c:pt idx="23">
                  <c:v>5.4848484848484799E-2</c:v>
                </c:pt>
                <c:pt idx="24">
                  <c:v>1.7500000000000002E-2</c:v>
                </c:pt>
                <c:pt idx="25">
                  <c:v>5.8500000000000003E-2</c:v>
                </c:pt>
              </c:numCache>
            </c:numRef>
          </c:yVal>
          <c:smooth val="0"/>
        </c:ser>
        <c:dLbls>
          <c:showLegendKey val="0"/>
          <c:showVal val="0"/>
          <c:showCatName val="0"/>
          <c:showSerName val="0"/>
          <c:showPercent val="0"/>
          <c:showBubbleSize val="0"/>
        </c:dLbls>
        <c:axId val="-115904192"/>
        <c:axId val="-115912352"/>
      </c:scatterChart>
      <c:valAx>
        <c:axId val="-115904192"/>
        <c:scaling>
          <c:orientation val="minMax"/>
        </c:scaling>
        <c:delete val="0"/>
        <c:axPos val="b"/>
        <c:numFmt formatCode="General" sourceLinked="1"/>
        <c:majorTickMark val="out"/>
        <c:minorTickMark val="none"/>
        <c:tickLblPos val="nextTo"/>
        <c:spPr>
          <a:ln>
            <a:solidFill>
              <a:schemeClr val="bg1"/>
            </a:solidFill>
          </a:ln>
        </c:spPr>
        <c:txPr>
          <a:bodyPr/>
          <a:lstStyle/>
          <a:p>
            <a:pPr>
              <a:defRPr>
                <a:solidFill>
                  <a:schemeClr val="bg1"/>
                </a:solidFill>
              </a:defRPr>
            </a:pPr>
            <a:endParaRPr lang="en-US"/>
          </a:p>
        </c:txPr>
        <c:crossAx val="-115912352"/>
        <c:crosses val="autoZero"/>
        <c:crossBetween val="midCat"/>
      </c:valAx>
      <c:valAx>
        <c:axId val="-115912352"/>
        <c:scaling>
          <c:orientation val="minMax"/>
        </c:scaling>
        <c:delete val="0"/>
        <c:axPos val="l"/>
        <c:majorGridlines>
          <c:spPr>
            <a:ln>
              <a:solidFill>
                <a:schemeClr val="bg1"/>
              </a:solidFill>
            </a:ln>
          </c:spPr>
        </c:majorGridlines>
        <c:numFmt formatCode="0%" sourceLinked="0"/>
        <c:majorTickMark val="out"/>
        <c:minorTickMark val="none"/>
        <c:tickLblPos val="nextTo"/>
        <c:spPr>
          <a:ln>
            <a:solidFill>
              <a:schemeClr val="bg1"/>
            </a:solidFill>
          </a:ln>
        </c:spPr>
        <c:txPr>
          <a:bodyPr/>
          <a:lstStyle/>
          <a:p>
            <a:pPr>
              <a:defRPr>
                <a:solidFill>
                  <a:schemeClr val="bg1"/>
                </a:solidFill>
              </a:defRPr>
            </a:pPr>
            <a:endParaRPr lang="en-US"/>
          </a:p>
        </c:txPr>
        <c:crossAx val="-115904192"/>
        <c:crosses val="autoZero"/>
        <c:crossBetween val="midCat"/>
      </c:valAx>
      <c:spPr>
        <a:ln>
          <a:solidFill>
            <a:schemeClr val="bg1"/>
          </a:solidFill>
        </a:ln>
      </c:spPr>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spPr>
            <a:ln>
              <a:noFill/>
            </a:ln>
          </c:spPr>
          <c:marker>
            <c:symbol val="diamond"/>
            <c:size val="10"/>
            <c:spPr>
              <a:solidFill>
                <a:schemeClr val="bg1"/>
              </a:solidFill>
              <a:ln>
                <a:solidFill>
                  <a:schemeClr val="tx1"/>
                </a:solidFill>
              </a:ln>
            </c:spPr>
          </c:marker>
          <c:errBars>
            <c:errDir val="y"/>
            <c:errBarType val="both"/>
            <c:errValType val="cust"/>
            <c:noEndCap val="0"/>
            <c:plus>
              <c:numRef>
                <c:f>Sheet1!$H$43:$H$52</c:f>
                <c:numCache>
                  <c:formatCode>General</c:formatCode>
                  <c:ptCount val="10"/>
                  <c:pt idx="0">
                    <c:v>2.1560759391250801E-2</c:v>
                  </c:pt>
                  <c:pt idx="1">
                    <c:v>3.1634185535137201E-2</c:v>
                  </c:pt>
                  <c:pt idx="2">
                    <c:v>3.93967631912975E-2</c:v>
                  </c:pt>
                  <c:pt idx="3">
                    <c:v>4.7685863560953098E-2</c:v>
                  </c:pt>
                  <c:pt idx="4">
                    <c:v>4.9970296759725599E-2</c:v>
                  </c:pt>
                  <c:pt idx="5">
                    <c:v>3.1154395763922999E-2</c:v>
                  </c:pt>
                  <c:pt idx="6">
                    <c:v>3.8444234689181601E-2</c:v>
                  </c:pt>
                  <c:pt idx="7">
                    <c:v>4.0664488464832303E-2</c:v>
                  </c:pt>
                  <c:pt idx="8">
                    <c:v>5.3791435363991898E-2</c:v>
                  </c:pt>
                  <c:pt idx="9">
                    <c:v>3.5593424840718701E-2</c:v>
                  </c:pt>
                </c:numCache>
              </c:numRef>
            </c:plus>
            <c:minus>
              <c:numRef>
                <c:f>Sheet1!$H$43:$H$52</c:f>
                <c:numCache>
                  <c:formatCode>General</c:formatCode>
                  <c:ptCount val="10"/>
                  <c:pt idx="0">
                    <c:v>2.1560759391250801E-2</c:v>
                  </c:pt>
                  <c:pt idx="1">
                    <c:v>3.1634185535137201E-2</c:v>
                  </c:pt>
                  <c:pt idx="2">
                    <c:v>3.93967631912975E-2</c:v>
                  </c:pt>
                  <c:pt idx="3">
                    <c:v>4.7685863560953098E-2</c:v>
                  </c:pt>
                  <c:pt idx="4">
                    <c:v>4.9970296759725599E-2</c:v>
                  </c:pt>
                  <c:pt idx="5">
                    <c:v>3.1154395763922999E-2</c:v>
                  </c:pt>
                  <c:pt idx="6">
                    <c:v>3.8444234689181601E-2</c:v>
                  </c:pt>
                  <c:pt idx="7">
                    <c:v>4.0664488464832303E-2</c:v>
                  </c:pt>
                  <c:pt idx="8">
                    <c:v>5.3791435363991898E-2</c:v>
                  </c:pt>
                  <c:pt idx="9">
                    <c:v>3.5593424840718701E-2</c:v>
                  </c:pt>
                </c:numCache>
              </c:numRef>
            </c:minus>
          </c:errBars>
          <c:cat>
            <c:numRef>
              <c:f>Sheet1!$C$43:$C$52</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Sheet1!$AF$43:$AF$52</c:f>
              <c:numCache>
                <c:formatCode>General</c:formatCode>
                <c:ptCount val="10"/>
                <c:pt idx="0">
                  <c:v>7.4324324324324301E-2</c:v>
                </c:pt>
                <c:pt idx="1">
                  <c:v>0.14516129032258099</c:v>
                </c:pt>
                <c:pt idx="2">
                  <c:v>0.2734375</c:v>
                </c:pt>
                <c:pt idx="3">
                  <c:v>0.191176470588235</c:v>
                </c:pt>
                <c:pt idx="4">
                  <c:v>0.119047619047619</c:v>
                </c:pt>
                <c:pt idx="5">
                  <c:v>0.12931034482758599</c:v>
                </c:pt>
                <c:pt idx="6">
                  <c:v>0.201834862385321</c:v>
                </c:pt>
                <c:pt idx="7">
                  <c:v>0.19791666666666699</c:v>
                </c:pt>
                <c:pt idx="8">
                  <c:v>0.41666666666666702</c:v>
                </c:pt>
                <c:pt idx="9">
                  <c:v>0.75</c:v>
                </c:pt>
              </c:numCache>
            </c:numRef>
          </c:val>
          <c:smooth val="0"/>
        </c:ser>
        <c:dLbls>
          <c:showLegendKey val="0"/>
          <c:showVal val="0"/>
          <c:showCatName val="0"/>
          <c:showSerName val="0"/>
          <c:showPercent val="0"/>
          <c:showBubbleSize val="0"/>
        </c:dLbls>
        <c:marker val="1"/>
        <c:smooth val="0"/>
        <c:axId val="-115915072"/>
        <c:axId val="-115914528"/>
      </c:lineChart>
      <c:catAx>
        <c:axId val="-115915072"/>
        <c:scaling>
          <c:orientation val="minMax"/>
        </c:scaling>
        <c:delete val="0"/>
        <c:axPos val="b"/>
        <c:numFmt formatCode="General" sourceLinked="1"/>
        <c:majorTickMark val="out"/>
        <c:minorTickMark val="none"/>
        <c:tickLblPos val="nextTo"/>
        <c:crossAx val="-115914528"/>
        <c:crosses val="autoZero"/>
        <c:auto val="1"/>
        <c:lblAlgn val="ctr"/>
        <c:lblOffset val="100"/>
        <c:noMultiLvlLbl val="0"/>
      </c:catAx>
      <c:valAx>
        <c:axId val="-115914528"/>
        <c:scaling>
          <c:orientation val="minMax"/>
          <c:max val="1"/>
        </c:scaling>
        <c:delete val="0"/>
        <c:axPos val="l"/>
        <c:majorGridlines/>
        <c:numFmt formatCode="0%" sourceLinked="0"/>
        <c:majorTickMark val="out"/>
        <c:minorTickMark val="none"/>
        <c:tickLblPos val="nextTo"/>
        <c:crossAx val="-115915072"/>
        <c:crosses val="autoZero"/>
        <c:crossBetween val="between"/>
      </c:valAx>
    </c:plotArea>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scatterChart>
        <c:scatterStyle val="lineMarker"/>
        <c:varyColors val="0"/>
        <c:ser>
          <c:idx val="0"/>
          <c:order val="0"/>
          <c:tx>
            <c:v>AFTER CONVENTIONAL</c:v>
          </c:tx>
          <c:spPr>
            <a:ln w="47625">
              <a:noFill/>
            </a:ln>
          </c:spPr>
          <c:marker>
            <c:spPr>
              <a:solidFill>
                <a:schemeClr val="tx1"/>
              </a:solidFill>
              <a:ln>
                <a:solidFill>
                  <a:schemeClr val="bg1"/>
                </a:solidFill>
              </a:ln>
            </c:spPr>
          </c:marker>
          <c:xVal>
            <c:numRef>
              <c:f>dirn!$U$7:$U$14</c:f>
              <c:numCache>
                <c:formatCode>General</c:formatCode>
                <c:ptCount val="8"/>
                <c:pt idx="0">
                  <c:v>1</c:v>
                </c:pt>
                <c:pt idx="1">
                  <c:v>1</c:v>
                </c:pt>
                <c:pt idx="2">
                  <c:v>1</c:v>
                </c:pt>
                <c:pt idx="3">
                  <c:v>1</c:v>
                </c:pt>
                <c:pt idx="4">
                  <c:v>2</c:v>
                </c:pt>
                <c:pt idx="5">
                  <c:v>2</c:v>
                </c:pt>
                <c:pt idx="6">
                  <c:v>2</c:v>
                </c:pt>
                <c:pt idx="7">
                  <c:v>3</c:v>
                </c:pt>
              </c:numCache>
            </c:numRef>
          </c:xVal>
          <c:yVal>
            <c:numRef>
              <c:f>dirn!$V$7:$V$14</c:f>
              <c:numCache>
                <c:formatCode>General</c:formatCode>
                <c:ptCount val="8"/>
                <c:pt idx="0">
                  <c:v>0.18333333333333299</c:v>
                </c:pt>
                <c:pt idx="1">
                  <c:v>7.0175438596491196E-2</c:v>
                </c:pt>
                <c:pt idx="2">
                  <c:v>0.314285714285714</c:v>
                </c:pt>
                <c:pt idx="3">
                  <c:v>0.352112676056338</c:v>
                </c:pt>
              </c:numCache>
            </c:numRef>
          </c:yVal>
          <c:smooth val="0"/>
        </c:ser>
        <c:ser>
          <c:idx val="1"/>
          <c:order val="1"/>
          <c:tx>
            <c:v>AFTER TUTORIAL </c:v>
          </c:tx>
          <c:spPr>
            <a:ln w="47625">
              <a:noFill/>
            </a:ln>
          </c:spPr>
          <c:marker>
            <c:symbol val="diamond"/>
            <c:size val="9"/>
            <c:spPr>
              <a:solidFill>
                <a:schemeClr val="bg1"/>
              </a:solidFill>
              <a:ln>
                <a:solidFill>
                  <a:schemeClr val="bg1"/>
                </a:solidFill>
              </a:ln>
            </c:spPr>
          </c:marker>
          <c:xVal>
            <c:numRef>
              <c:f>dirn!$U$11:$U$13</c:f>
              <c:numCache>
                <c:formatCode>General</c:formatCode>
                <c:ptCount val="3"/>
                <c:pt idx="0">
                  <c:v>2</c:v>
                </c:pt>
                <c:pt idx="1">
                  <c:v>2</c:v>
                </c:pt>
                <c:pt idx="2">
                  <c:v>2</c:v>
                </c:pt>
              </c:numCache>
            </c:numRef>
          </c:xVal>
          <c:yVal>
            <c:numRef>
              <c:f>dirn!$Z$11:$Z$13</c:f>
              <c:numCache>
                <c:formatCode>General</c:formatCode>
                <c:ptCount val="3"/>
                <c:pt idx="0">
                  <c:v>0.85567010309278302</c:v>
                </c:pt>
                <c:pt idx="1">
                  <c:v>0.6640625</c:v>
                </c:pt>
                <c:pt idx="2">
                  <c:v>0.82222222222222197</c:v>
                </c:pt>
              </c:numCache>
            </c:numRef>
          </c:yVal>
          <c:smooth val="0"/>
        </c:ser>
        <c:dLbls>
          <c:showLegendKey val="0"/>
          <c:showVal val="0"/>
          <c:showCatName val="0"/>
          <c:showSerName val="0"/>
          <c:showPercent val="0"/>
          <c:showBubbleSize val="0"/>
        </c:dLbls>
        <c:axId val="-145637088"/>
        <c:axId val="-145631104"/>
      </c:scatterChart>
      <c:valAx>
        <c:axId val="-145637088"/>
        <c:scaling>
          <c:orientation val="minMax"/>
        </c:scaling>
        <c:delete val="1"/>
        <c:axPos val="b"/>
        <c:numFmt formatCode="General" sourceLinked="1"/>
        <c:majorTickMark val="out"/>
        <c:minorTickMark val="none"/>
        <c:tickLblPos val="nextTo"/>
        <c:crossAx val="-145631104"/>
        <c:crosses val="autoZero"/>
        <c:crossBetween val="midCat"/>
        <c:majorUnit val="1"/>
      </c:valAx>
      <c:valAx>
        <c:axId val="-145631104"/>
        <c:scaling>
          <c:orientation val="minMax"/>
          <c:max val="1"/>
        </c:scaling>
        <c:delete val="0"/>
        <c:axPos val="l"/>
        <c:majorGridlines>
          <c:spPr>
            <a:ln>
              <a:solidFill>
                <a:schemeClr val="bg1"/>
              </a:solidFill>
            </a:ln>
          </c:spPr>
        </c:majorGridlines>
        <c:numFmt formatCode="0%" sourceLinked="0"/>
        <c:majorTickMark val="out"/>
        <c:minorTickMark val="none"/>
        <c:tickLblPos val="nextTo"/>
        <c:txPr>
          <a:bodyPr/>
          <a:lstStyle/>
          <a:p>
            <a:pPr>
              <a:defRPr>
                <a:solidFill>
                  <a:schemeClr val="bg1"/>
                </a:solidFill>
              </a:defRPr>
            </a:pPr>
            <a:endParaRPr lang="en-US"/>
          </a:p>
        </c:txPr>
        <c:crossAx val="-145637088"/>
        <c:crosses val="autoZero"/>
        <c:crossBetween val="midCat"/>
      </c:valAx>
    </c:plotArea>
    <c:legend>
      <c:legendPos val="r"/>
      <c:layout/>
      <c:overlay val="0"/>
      <c:txPr>
        <a:bodyPr/>
        <a:lstStyle/>
        <a:p>
          <a:pPr>
            <a:defRPr>
              <a:solidFill>
                <a:schemeClr val="bg1"/>
              </a:solidFill>
            </a:defRPr>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F736B9-E0EF-2340-ACCE-0439A01D9B45}" type="datetimeFigureOut">
              <a:rPr lang="en-US" smtClean="0"/>
              <a:pPr/>
              <a:t>11/10/2014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598C458-9CB3-2545-8EFE-2A5671024AC3}" type="slidenum">
              <a:rPr lang="en-US" smtClean="0"/>
              <a:pPr/>
              <a:t>‹#›</a:t>
            </a:fld>
            <a:endParaRPr lang="en-US"/>
          </a:p>
        </p:txBody>
      </p:sp>
    </p:spTree>
    <p:extLst>
      <p:ext uri="{BB962C8B-B14F-4D97-AF65-F5344CB8AC3E}">
        <p14:creationId xmlns:p14="http://schemas.microsoft.com/office/powerpoint/2010/main" val="40105607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D007009-A3C1-7A46-B03F-9DBB02EC1D93}" type="slidenum">
              <a:rPr lang="en-US"/>
              <a:pPr/>
              <a:t>‹#›</a:t>
            </a:fld>
            <a:endParaRPr lang="en-US"/>
          </a:p>
        </p:txBody>
      </p:sp>
    </p:spTree>
    <p:extLst>
      <p:ext uri="{BB962C8B-B14F-4D97-AF65-F5344CB8AC3E}">
        <p14:creationId xmlns:p14="http://schemas.microsoft.com/office/powerpoint/2010/main" val="2778253474"/>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Times" pitchFamily="-111" charset="0"/>
        <a:ea typeface="+mn-ea"/>
        <a:cs typeface="+mn-cs"/>
      </a:defRPr>
    </a:lvl1pPr>
    <a:lvl2pPr marL="457200" algn="l" rtl="0" fontAlgn="base">
      <a:spcBef>
        <a:spcPct val="30000"/>
      </a:spcBef>
      <a:spcAft>
        <a:spcPct val="0"/>
      </a:spcAft>
      <a:defRPr sz="1200" kern="1200">
        <a:solidFill>
          <a:schemeClr val="tx1"/>
        </a:solidFill>
        <a:latin typeface="Times" pitchFamily="-111" charset="0"/>
        <a:ea typeface="ＭＳ Ｐゴシック" pitchFamily="-111" charset="-128"/>
        <a:cs typeface="+mn-cs"/>
      </a:defRPr>
    </a:lvl2pPr>
    <a:lvl3pPr marL="914400" algn="l" rtl="0" fontAlgn="base">
      <a:spcBef>
        <a:spcPct val="30000"/>
      </a:spcBef>
      <a:spcAft>
        <a:spcPct val="0"/>
      </a:spcAft>
      <a:defRPr sz="1200" kern="1200">
        <a:solidFill>
          <a:schemeClr val="tx1"/>
        </a:solidFill>
        <a:latin typeface="Times" pitchFamily="-111" charset="0"/>
        <a:ea typeface="ＭＳ Ｐゴシック" pitchFamily="-111" charset="-128"/>
        <a:cs typeface="+mn-cs"/>
      </a:defRPr>
    </a:lvl3pPr>
    <a:lvl4pPr marL="1371600" algn="l" rtl="0" fontAlgn="base">
      <a:spcBef>
        <a:spcPct val="30000"/>
      </a:spcBef>
      <a:spcAft>
        <a:spcPct val="0"/>
      </a:spcAft>
      <a:defRPr sz="1200" kern="1200">
        <a:solidFill>
          <a:schemeClr val="tx1"/>
        </a:solidFill>
        <a:latin typeface="Times" pitchFamily="-111" charset="0"/>
        <a:ea typeface="ＭＳ Ｐゴシック" pitchFamily="-111" charset="-128"/>
        <a:cs typeface="+mn-cs"/>
      </a:defRPr>
    </a:lvl4pPr>
    <a:lvl5pPr marL="1828800" algn="l" rtl="0" fontAlgn="base">
      <a:spcBef>
        <a:spcPct val="30000"/>
      </a:spcBef>
      <a:spcAft>
        <a:spcPct val="0"/>
      </a:spcAft>
      <a:defRPr sz="1200" kern="1200">
        <a:solidFill>
          <a:schemeClr val="tx1"/>
        </a:solidFill>
        <a:latin typeface="Times"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A7E50B-1276-B74C-8DDA-010C7ED8053E}" type="slidenum">
              <a:rPr lang="en-US"/>
              <a:pPr/>
              <a:t>1</a:t>
            </a:fld>
            <a:endParaRPr lang="en-US"/>
          </a:p>
        </p:txBody>
      </p:sp>
      <p:sp>
        <p:nvSpPr>
          <p:cNvPr id="1150978" name="Rectangle 2"/>
          <p:cNvSpPr>
            <a:spLocks noGrp="1" noRot="1" noChangeAspect="1" noChangeArrowheads="1" noTextEdit="1"/>
          </p:cNvSpPr>
          <p:nvPr>
            <p:ph type="sldImg"/>
          </p:nvPr>
        </p:nvSpPr>
        <p:spPr>
          <a:ln/>
        </p:spPr>
      </p:sp>
      <p:sp>
        <p:nvSpPr>
          <p:cNvPr id="11509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36082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C10872-1075-1048-B26E-86BCA7A60EEE}" type="slidenum">
              <a:rPr lang="en-US"/>
              <a:pPr/>
              <a:t>23</a:t>
            </a:fld>
            <a:endParaRPr lang="en-US"/>
          </a:p>
        </p:txBody>
      </p:sp>
      <p:sp>
        <p:nvSpPr>
          <p:cNvPr id="11028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028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861378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0DB811-08B0-0045-96CC-32EF2A2E88D6}" type="slidenum">
              <a:rPr lang="en-US"/>
              <a:pPr/>
              <a:t>24</a:t>
            </a:fld>
            <a:endParaRPr lang="en-US"/>
          </a:p>
        </p:txBody>
      </p:sp>
      <p:sp>
        <p:nvSpPr>
          <p:cNvPr id="11008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00803" name="Rectangle 3"/>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lIns="90487" tIns="44450" rIns="90487" bIns="44450">
            <a:prstTxWarp prst="textNoShape">
              <a:avLst/>
            </a:prstTxWarp>
          </a:bodyPr>
          <a:lstStyle/>
          <a:p>
            <a:pPr>
              <a:spcBef>
                <a:spcPct val="50000"/>
              </a:spcBef>
            </a:pPr>
            <a:endParaRPr lang="en-US" dirty="0">
              <a:latin typeface="Tekton" pitchFamily="8" charset="0"/>
            </a:endParaRPr>
          </a:p>
        </p:txBody>
      </p:sp>
    </p:spTree>
    <p:extLst>
      <p:ext uri="{BB962C8B-B14F-4D97-AF65-F5344CB8AC3E}">
        <p14:creationId xmlns:p14="http://schemas.microsoft.com/office/powerpoint/2010/main" val="1803448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CD76DA-E177-3A42-A3BB-F7B71C8D8FF3}" type="slidenum">
              <a:rPr lang="en-US"/>
              <a:pPr/>
              <a:t>25</a:t>
            </a:fld>
            <a:endParaRPr lang="en-US"/>
          </a:p>
        </p:txBody>
      </p:sp>
      <p:sp>
        <p:nvSpPr>
          <p:cNvPr id="10987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987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dirty="0"/>
          </a:p>
        </p:txBody>
      </p:sp>
    </p:spTree>
    <p:extLst>
      <p:ext uri="{BB962C8B-B14F-4D97-AF65-F5344CB8AC3E}">
        <p14:creationId xmlns:p14="http://schemas.microsoft.com/office/powerpoint/2010/main" val="4136725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BF44C4-0CD1-934C-AF93-1A50165E906E}" type="slidenum">
              <a:rPr lang="en-US"/>
              <a:pPr/>
              <a:t>29</a:t>
            </a:fld>
            <a:endParaRPr lang="en-US"/>
          </a:p>
        </p:txBody>
      </p:sp>
      <p:sp>
        <p:nvSpPr>
          <p:cNvPr id="985090" name="Rectangle 2"/>
          <p:cNvSpPr>
            <a:spLocks noGrp="1" noRot="1" noChangeAspect="1" noChangeArrowheads="1" noTextEdit="1"/>
          </p:cNvSpPr>
          <p:nvPr>
            <p:ph type="sldImg"/>
          </p:nvPr>
        </p:nvSpPr>
        <p:spPr>
          <a:ln/>
        </p:spPr>
      </p:sp>
      <p:sp>
        <p:nvSpPr>
          <p:cNvPr id="9850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56266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602920-9FCC-7648-9729-6D35F657C4A6}" type="slidenum">
              <a:rPr lang="en-US"/>
              <a:pPr/>
              <a:t>30</a:t>
            </a:fld>
            <a:endParaRPr lang="en-US"/>
          </a:p>
        </p:txBody>
      </p:sp>
      <p:sp>
        <p:nvSpPr>
          <p:cNvPr id="11806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806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We have developed materials for Galilean relativity in the context of both of the curriculum development projects underway in the PEG.  Physics by Inquiry is a stand-alone, laboratory based curriculum designed to prepare precollege teachers to teach physics and physical science as a process of inquiry.  Tutorials in Introducotry Physics is a supplementary curriculum desinged to improve student learning in theintroducotry course.</a:t>
            </a:r>
          </a:p>
        </p:txBody>
      </p:sp>
    </p:spTree>
    <p:extLst>
      <p:ext uri="{BB962C8B-B14F-4D97-AF65-F5344CB8AC3E}">
        <p14:creationId xmlns:p14="http://schemas.microsoft.com/office/powerpoint/2010/main" val="354794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9E1517-D2C4-7940-B6E3-1FEB5DC946FB}" type="slidenum">
              <a:rPr lang="en-US"/>
              <a:pPr/>
              <a:t>31</a:t>
            </a:fld>
            <a:endParaRPr lang="en-US"/>
          </a:p>
        </p:txBody>
      </p:sp>
      <p:sp>
        <p:nvSpPr>
          <p:cNvPr id="7823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823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788596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75192D-0C50-F943-A5F9-1A68D4626CC0}" type="slidenum">
              <a:rPr lang="en-US"/>
              <a:pPr/>
              <a:t>32</a:t>
            </a:fld>
            <a:endParaRPr lang="en-US"/>
          </a:p>
        </p:txBody>
      </p:sp>
      <p:sp>
        <p:nvSpPr>
          <p:cNvPr id="7864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864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3488174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A8CB34-051C-5F47-BDB4-23DBD44CEFD3}" type="slidenum">
              <a:rPr lang="en-US"/>
              <a:pPr/>
              <a:t>34</a:t>
            </a:fld>
            <a:endParaRPr lang="en-US"/>
          </a:p>
        </p:txBody>
      </p:sp>
      <p:sp>
        <p:nvSpPr>
          <p:cNvPr id="914434" name="Rectangle 1026"/>
          <p:cNvSpPr>
            <a:spLocks noGrp="1" noRot="1" noChangeAspect="1" noChangeArrowheads="1" noTextEdit="1"/>
          </p:cNvSpPr>
          <p:nvPr>
            <p:ph type="sldImg"/>
          </p:nvPr>
        </p:nvSpPr>
        <p:spPr>
          <a:ln/>
        </p:spPr>
      </p:sp>
      <p:sp>
        <p:nvSpPr>
          <p:cNvPr id="914435"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5533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F223D4-BF52-3940-AD09-D25ADA8A239F}" type="slidenum">
              <a:rPr lang="en-US"/>
              <a:pPr/>
              <a:t>35</a:t>
            </a:fld>
            <a:endParaRPr lang="en-US"/>
          </a:p>
        </p:txBody>
      </p:sp>
      <p:sp>
        <p:nvSpPr>
          <p:cNvPr id="1375234" name="Rectangle 2"/>
          <p:cNvSpPr>
            <a:spLocks noGrp="1" noRot="1" noChangeAspect="1" noChangeArrowheads="1" noTextEdit="1"/>
          </p:cNvSpPr>
          <p:nvPr>
            <p:ph type="sldImg"/>
          </p:nvPr>
        </p:nvSpPr>
        <p:spPr>
          <a:ln/>
        </p:spPr>
      </p:sp>
      <p:sp>
        <p:nvSpPr>
          <p:cNvPr id="13752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91651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433EE1-1740-5B4B-9424-B9D8B52B2B70}" type="slidenum">
              <a:rPr lang="en-US"/>
              <a:pPr/>
              <a:t>36</a:t>
            </a:fld>
            <a:endParaRPr lang="en-US"/>
          </a:p>
        </p:txBody>
      </p:sp>
      <p:sp>
        <p:nvSpPr>
          <p:cNvPr id="11048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048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881263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60D60D-E875-9043-B150-2636A0D2E9AF}" type="slidenum">
              <a:rPr lang="en-US"/>
              <a:pPr/>
              <a:t>5</a:t>
            </a:fld>
            <a:endParaRPr lang="en-US"/>
          </a:p>
        </p:txBody>
      </p:sp>
      <p:sp>
        <p:nvSpPr>
          <p:cNvPr id="1088514" name="Rectangle 2"/>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lIns="90487" tIns="44450" rIns="90487" bIns="44450">
            <a:prstTxWarp prst="textNoShape">
              <a:avLst/>
            </a:prstTxWarp>
          </a:bodyPr>
          <a:lstStyle/>
          <a:p>
            <a:endParaRPr lang="en-US" dirty="0"/>
          </a:p>
        </p:txBody>
      </p:sp>
      <p:sp>
        <p:nvSpPr>
          <p:cNvPr id="1088515" name="Rectangle 3"/>
          <p:cNvSpPr>
            <a:spLocks noGrp="1" noRot="1" noChangeAspect="1" noChangeArrowheads="1"/>
          </p:cNvSpPr>
          <p:nvPr>
            <p:ph type="sldImg"/>
          </p:nvPr>
        </p:nvSpPr>
        <p:spPr bwMode="auto">
          <a:xfrm>
            <a:off x="1143000" y="685800"/>
            <a:ext cx="4572000" cy="3429000"/>
          </a:xfrm>
          <a:prstGeom prst="rect">
            <a:avLst/>
          </a:prstGeom>
          <a:noFill/>
          <a:ln w="12700" cap="flat">
            <a:solidFill>
              <a:schemeClr val="tx1"/>
            </a:solidFill>
            <a:miter lim="800000"/>
            <a:headEnd/>
            <a:tailEnd/>
          </a:ln>
        </p:spPr>
      </p:sp>
    </p:spTree>
    <p:extLst>
      <p:ext uri="{BB962C8B-B14F-4D97-AF65-F5344CB8AC3E}">
        <p14:creationId xmlns:p14="http://schemas.microsoft.com/office/powerpoint/2010/main" val="38719234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609C23-2D8C-604A-8FFF-E2F243F127F8}" type="slidenum">
              <a:rPr lang="en-US"/>
              <a:pPr/>
              <a:t>38</a:t>
            </a:fld>
            <a:endParaRPr lang="en-US"/>
          </a:p>
        </p:txBody>
      </p:sp>
      <p:sp>
        <p:nvSpPr>
          <p:cNvPr id="8181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81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dirty="0"/>
          </a:p>
        </p:txBody>
      </p:sp>
    </p:spTree>
    <p:extLst>
      <p:ext uri="{BB962C8B-B14F-4D97-AF65-F5344CB8AC3E}">
        <p14:creationId xmlns:p14="http://schemas.microsoft.com/office/powerpoint/2010/main" val="238480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A2F8DE-9B69-764A-A8D7-0F0C740364D8}" type="slidenum">
              <a:rPr lang="en-US"/>
              <a:pPr/>
              <a:t>39</a:t>
            </a:fld>
            <a:endParaRPr lang="en-US"/>
          </a:p>
        </p:txBody>
      </p:sp>
      <p:sp>
        <p:nvSpPr>
          <p:cNvPr id="8202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202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dirty="0"/>
          </a:p>
        </p:txBody>
      </p:sp>
    </p:spTree>
    <p:extLst>
      <p:ext uri="{BB962C8B-B14F-4D97-AF65-F5344CB8AC3E}">
        <p14:creationId xmlns:p14="http://schemas.microsoft.com/office/powerpoint/2010/main" val="2027749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951228-C90D-7E4A-A631-C4F3386B88B1}" type="slidenum">
              <a:rPr lang="en-US"/>
              <a:pPr/>
              <a:t>40</a:t>
            </a:fld>
            <a:endParaRPr lang="en-US"/>
          </a:p>
        </p:txBody>
      </p:sp>
      <p:sp>
        <p:nvSpPr>
          <p:cNvPr id="9605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605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dirty="0"/>
          </a:p>
        </p:txBody>
      </p:sp>
    </p:spTree>
    <p:extLst>
      <p:ext uri="{BB962C8B-B14F-4D97-AF65-F5344CB8AC3E}">
        <p14:creationId xmlns:p14="http://schemas.microsoft.com/office/powerpoint/2010/main" val="28092809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50B47E-C294-8447-A1F1-FC8A091C69C5}" type="slidenum">
              <a:rPr lang="en-US"/>
              <a:pPr/>
              <a:t>41</a:t>
            </a:fld>
            <a:endParaRPr lang="en-US"/>
          </a:p>
        </p:txBody>
      </p:sp>
      <p:sp>
        <p:nvSpPr>
          <p:cNvPr id="8284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284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dirty="0"/>
          </a:p>
        </p:txBody>
      </p:sp>
    </p:spTree>
    <p:extLst>
      <p:ext uri="{BB962C8B-B14F-4D97-AF65-F5344CB8AC3E}">
        <p14:creationId xmlns:p14="http://schemas.microsoft.com/office/powerpoint/2010/main" val="6316570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9A99FA-8A1A-4343-B1EE-8C02B5BA0E79}" type="slidenum">
              <a:rPr lang="en-US"/>
              <a:pPr/>
              <a:t>42</a:t>
            </a:fld>
            <a:endParaRPr lang="en-US"/>
          </a:p>
        </p:txBody>
      </p:sp>
      <p:sp>
        <p:nvSpPr>
          <p:cNvPr id="8304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304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dirty="0"/>
          </a:p>
        </p:txBody>
      </p:sp>
    </p:spTree>
    <p:extLst>
      <p:ext uri="{BB962C8B-B14F-4D97-AF65-F5344CB8AC3E}">
        <p14:creationId xmlns:p14="http://schemas.microsoft.com/office/powerpoint/2010/main" val="3218417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1C6F70-F2C0-8848-860D-5885528EB6C2}" type="slidenum">
              <a:rPr lang="en-US"/>
              <a:pPr/>
              <a:t>43</a:t>
            </a:fld>
            <a:endParaRPr lang="en-US"/>
          </a:p>
        </p:txBody>
      </p:sp>
      <p:sp>
        <p:nvSpPr>
          <p:cNvPr id="8325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325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dirty="0"/>
          </a:p>
        </p:txBody>
      </p:sp>
    </p:spTree>
    <p:extLst>
      <p:ext uri="{BB962C8B-B14F-4D97-AF65-F5344CB8AC3E}">
        <p14:creationId xmlns:p14="http://schemas.microsoft.com/office/powerpoint/2010/main" val="2898699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6C4E33-F45C-A049-846E-326546650DF7}" type="slidenum">
              <a:rPr lang="en-US"/>
              <a:pPr/>
              <a:t>44</a:t>
            </a:fld>
            <a:endParaRPr lang="en-US"/>
          </a:p>
        </p:txBody>
      </p:sp>
      <p:sp>
        <p:nvSpPr>
          <p:cNvPr id="10321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321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dirty="0"/>
          </a:p>
        </p:txBody>
      </p:sp>
    </p:spTree>
    <p:extLst>
      <p:ext uri="{BB962C8B-B14F-4D97-AF65-F5344CB8AC3E}">
        <p14:creationId xmlns:p14="http://schemas.microsoft.com/office/powerpoint/2010/main" val="31525256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9A99FA-8A1A-4343-B1EE-8C02B5BA0E79}" type="slidenum">
              <a:rPr lang="en-US"/>
              <a:pPr/>
              <a:t>45</a:t>
            </a:fld>
            <a:endParaRPr lang="en-US"/>
          </a:p>
        </p:txBody>
      </p:sp>
      <p:sp>
        <p:nvSpPr>
          <p:cNvPr id="8304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304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dirty="0"/>
          </a:p>
        </p:txBody>
      </p:sp>
    </p:spTree>
    <p:extLst>
      <p:ext uri="{BB962C8B-B14F-4D97-AF65-F5344CB8AC3E}">
        <p14:creationId xmlns:p14="http://schemas.microsoft.com/office/powerpoint/2010/main" val="33884263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412822-02CA-7A4D-9147-57CBA746FF6A}" type="slidenum">
              <a:rPr lang="en-US"/>
              <a:pPr/>
              <a:t>46</a:t>
            </a:fld>
            <a:endParaRPr lang="en-US"/>
          </a:p>
        </p:txBody>
      </p:sp>
      <p:sp>
        <p:nvSpPr>
          <p:cNvPr id="10362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362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dirty="0"/>
          </a:p>
        </p:txBody>
      </p:sp>
    </p:spTree>
    <p:extLst>
      <p:ext uri="{BB962C8B-B14F-4D97-AF65-F5344CB8AC3E}">
        <p14:creationId xmlns:p14="http://schemas.microsoft.com/office/powerpoint/2010/main" val="27999495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CE8DFD-CF64-2E40-9B5C-16452EB57EC1}" type="slidenum">
              <a:rPr lang="en-US"/>
              <a:pPr/>
              <a:t>47</a:t>
            </a:fld>
            <a:endParaRPr lang="en-US"/>
          </a:p>
        </p:txBody>
      </p:sp>
      <p:sp>
        <p:nvSpPr>
          <p:cNvPr id="8427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427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dirty="0"/>
          </a:p>
        </p:txBody>
      </p:sp>
    </p:spTree>
    <p:extLst>
      <p:ext uri="{BB962C8B-B14F-4D97-AF65-F5344CB8AC3E}">
        <p14:creationId xmlns:p14="http://schemas.microsoft.com/office/powerpoint/2010/main" val="3194473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EACD58-3FA3-134E-833D-92B97788B1A5}" type="slidenum">
              <a:rPr lang="en-US"/>
              <a:pPr/>
              <a:t>6</a:t>
            </a:fld>
            <a:endParaRPr lang="en-US"/>
          </a:p>
        </p:txBody>
      </p:sp>
      <p:sp>
        <p:nvSpPr>
          <p:cNvPr id="1090562" name="Rectangle 2"/>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lIns="90487" tIns="44450" rIns="90487" bIns="44450">
            <a:prstTxWarp prst="textNoShape">
              <a:avLst/>
            </a:prstTxWarp>
          </a:bodyPr>
          <a:lstStyle/>
          <a:p>
            <a:endParaRPr lang="en-US" sz="2400" dirty="0"/>
          </a:p>
        </p:txBody>
      </p:sp>
      <p:sp>
        <p:nvSpPr>
          <p:cNvPr id="1090563" name="Rectangle 3"/>
          <p:cNvSpPr>
            <a:spLocks noGrp="1" noRot="1" noChangeAspect="1" noChangeArrowheads="1"/>
          </p:cNvSpPr>
          <p:nvPr>
            <p:ph type="sldImg"/>
          </p:nvPr>
        </p:nvSpPr>
        <p:spPr bwMode="auto">
          <a:xfrm>
            <a:off x="1143000" y="685800"/>
            <a:ext cx="4572000" cy="3429000"/>
          </a:xfrm>
          <a:prstGeom prst="rect">
            <a:avLst/>
          </a:prstGeom>
          <a:noFill/>
          <a:ln w="12700" cap="flat">
            <a:solidFill>
              <a:schemeClr val="tx1"/>
            </a:solidFill>
            <a:miter lim="800000"/>
            <a:headEnd/>
            <a:tailEnd/>
          </a:ln>
        </p:spPr>
      </p:sp>
    </p:spTree>
    <p:extLst>
      <p:ext uri="{BB962C8B-B14F-4D97-AF65-F5344CB8AC3E}">
        <p14:creationId xmlns:p14="http://schemas.microsoft.com/office/powerpoint/2010/main" val="14445243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B6CD91-F0BE-B542-9359-D61FD6907CD1}" type="slidenum">
              <a:rPr lang="en-US"/>
              <a:pPr/>
              <a:t>48</a:t>
            </a:fld>
            <a:endParaRPr lang="en-US"/>
          </a:p>
        </p:txBody>
      </p:sp>
      <p:sp>
        <p:nvSpPr>
          <p:cNvPr id="8448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448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dirty="0"/>
          </a:p>
        </p:txBody>
      </p:sp>
    </p:spTree>
    <p:extLst>
      <p:ext uri="{BB962C8B-B14F-4D97-AF65-F5344CB8AC3E}">
        <p14:creationId xmlns:p14="http://schemas.microsoft.com/office/powerpoint/2010/main" val="15809638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43CED4-6281-264A-B23D-0CF33CC492F8}" type="slidenum">
              <a:rPr lang="en-US"/>
              <a:pPr/>
              <a:t>51</a:t>
            </a:fld>
            <a:endParaRPr lang="en-US"/>
          </a:p>
        </p:txBody>
      </p:sp>
      <p:sp>
        <p:nvSpPr>
          <p:cNvPr id="8468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468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dirty="0"/>
          </a:p>
        </p:txBody>
      </p:sp>
    </p:spTree>
    <p:extLst>
      <p:ext uri="{BB962C8B-B14F-4D97-AF65-F5344CB8AC3E}">
        <p14:creationId xmlns:p14="http://schemas.microsoft.com/office/powerpoint/2010/main" val="42445191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4171B3-097F-2E47-8062-C46AEE04BC5E}" type="slidenum">
              <a:rPr lang="en-US"/>
              <a:pPr/>
              <a:t>52</a:t>
            </a:fld>
            <a:endParaRPr lang="en-US"/>
          </a:p>
        </p:txBody>
      </p:sp>
      <p:sp>
        <p:nvSpPr>
          <p:cNvPr id="10383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383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dirty="0"/>
          </a:p>
        </p:txBody>
      </p:sp>
    </p:spTree>
    <p:extLst>
      <p:ext uri="{BB962C8B-B14F-4D97-AF65-F5344CB8AC3E}">
        <p14:creationId xmlns:p14="http://schemas.microsoft.com/office/powerpoint/2010/main" val="3934649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D617F7-B2EF-874E-8006-7A632AD89A22}" type="slidenum">
              <a:rPr lang="en-US"/>
              <a:pPr/>
              <a:t>53</a:t>
            </a:fld>
            <a:endParaRPr lang="en-US"/>
          </a:p>
        </p:txBody>
      </p:sp>
      <p:sp>
        <p:nvSpPr>
          <p:cNvPr id="8550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550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dirty="0"/>
          </a:p>
        </p:txBody>
      </p:sp>
    </p:spTree>
    <p:extLst>
      <p:ext uri="{BB962C8B-B14F-4D97-AF65-F5344CB8AC3E}">
        <p14:creationId xmlns:p14="http://schemas.microsoft.com/office/powerpoint/2010/main" val="21367074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FCA2AA-F9CC-E34B-AECA-4EAAB934335B}" type="slidenum">
              <a:rPr lang="en-US"/>
              <a:pPr/>
              <a:t>54</a:t>
            </a:fld>
            <a:endParaRPr lang="en-US"/>
          </a:p>
        </p:txBody>
      </p:sp>
      <p:sp>
        <p:nvSpPr>
          <p:cNvPr id="8570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570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dirty="0"/>
          </a:p>
        </p:txBody>
      </p:sp>
    </p:spTree>
    <p:extLst>
      <p:ext uri="{BB962C8B-B14F-4D97-AF65-F5344CB8AC3E}">
        <p14:creationId xmlns:p14="http://schemas.microsoft.com/office/powerpoint/2010/main" val="6997143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C8FDF8-62F7-AE4D-A87F-4AF32B3030B3}" type="slidenum">
              <a:rPr lang="en-US"/>
              <a:pPr/>
              <a:t>55</a:t>
            </a:fld>
            <a:endParaRPr lang="en-US"/>
          </a:p>
        </p:txBody>
      </p:sp>
      <p:sp>
        <p:nvSpPr>
          <p:cNvPr id="8591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591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dirty="0"/>
          </a:p>
        </p:txBody>
      </p:sp>
    </p:spTree>
    <p:extLst>
      <p:ext uri="{BB962C8B-B14F-4D97-AF65-F5344CB8AC3E}">
        <p14:creationId xmlns:p14="http://schemas.microsoft.com/office/powerpoint/2010/main" val="17577462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43CDEA-11A4-DA4F-8826-D8533D9797BA}" type="slidenum">
              <a:rPr lang="en-US"/>
              <a:pPr/>
              <a:t>57</a:t>
            </a:fld>
            <a:endParaRPr lang="en-US"/>
          </a:p>
        </p:txBody>
      </p:sp>
      <p:sp>
        <p:nvSpPr>
          <p:cNvPr id="1158146" name="Rectangle 2"/>
          <p:cNvSpPr>
            <a:spLocks noGrp="1" noRot="1" noChangeAspect="1" noChangeArrowheads="1" noTextEdit="1"/>
          </p:cNvSpPr>
          <p:nvPr>
            <p:ph type="sldImg"/>
          </p:nvPr>
        </p:nvSpPr>
        <p:spPr>
          <a:ln/>
        </p:spPr>
      </p:sp>
      <p:sp>
        <p:nvSpPr>
          <p:cNvPr id="1158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647860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8D4610-CEB8-F846-8FD5-AE9513D5C06C}" type="slidenum">
              <a:rPr lang="en-US"/>
              <a:pPr/>
              <a:t>58</a:t>
            </a:fld>
            <a:endParaRPr lang="en-US"/>
          </a:p>
        </p:txBody>
      </p:sp>
      <p:sp>
        <p:nvSpPr>
          <p:cNvPr id="11386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386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6255418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43CDEA-11A4-DA4F-8826-D8533D9797BA}" type="slidenum">
              <a:rPr lang="en-US"/>
              <a:pPr/>
              <a:t>59</a:t>
            </a:fld>
            <a:endParaRPr lang="en-US"/>
          </a:p>
        </p:txBody>
      </p:sp>
      <p:sp>
        <p:nvSpPr>
          <p:cNvPr id="1158146" name="Rectangle 2"/>
          <p:cNvSpPr>
            <a:spLocks noGrp="1" noRot="1" noChangeAspect="1" noChangeArrowheads="1" noTextEdit="1"/>
          </p:cNvSpPr>
          <p:nvPr>
            <p:ph type="sldImg"/>
          </p:nvPr>
        </p:nvSpPr>
        <p:spPr>
          <a:ln/>
        </p:spPr>
      </p:sp>
      <p:sp>
        <p:nvSpPr>
          <p:cNvPr id="1158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913182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1FCD00-C29F-404B-98E4-0BE3FAAF2531}" type="slidenum">
              <a:rPr lang="en-US"/>
              <a:pPr/>
              <a:t>60</a:t>
            </a:fld>
            <a:endParaRPr lang="en-US"/>
          </a:p>
        </p:txBody>
      </p:sp>
      <p:sp>
        <p:nvSpPr>
          <p:cNvPr id="1152002" name="Rectangle 2"/>
          <p:cNvSpPr>
            <a:spLocks noGrp="1" noRot="1" noChangeAspect="1" noChangeArrowheads="1" noTextEdit="1"/>
          </p:cNvSpPr>
          <p:nvPr>
            <p:ph type="sldImg"/>
          </p:nvPr>
        </p:nvSpPr>
        <p:spPr>
          <a:ln/>
        </p:spPr>
      </p:sp>
      <p:sp>
        <p:nvSpPr>
          <p:cNvPr id="11520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84071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F5DECC-8DC5-5B44-AEE3-98DE5BC9FD12}" type="slidenum">
              <a:rPr lang="en-US"/>
              <a:pPr/>
              <a:t>7</a:t>
            </a:fld>
            <a:endParaRPr lang="en-US"/>
          </a:p>
        </p:txBody>
      </p:sp>
      <p:sp>
        <p:nvSpPr>
          <p:cNvPr id="1092610" name="Rectangle 2"/>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lIns="90487" tIns="44450" rIns="90487" bIns="44450">
            <a:prstTxWarp prst="textNoShape">
              <a:avLst/>
            </a:prstTxWarp>
          </a:bodyPr>
          <a:lstStyle/>
          <a:p>
            <a:endParaRPr lang="en-US" sz="2400" dirty="0"/>
          </a:p>
        </p:txBody>
      </p:sp>
      <p:sp>
        <p:nvSpPr>
          <p:cNvPr id="1092611" name="Rectangle 3"/>
          <p:cNvSpPr>
            <a:spLocks noGrp="1" noRot="1" noChangeAspect="1" noChangeArrowheads="1"/>
          </p:cNvSpPr>
          <p:nvPr>
            <p:ph type="sldImg"/>
          </p:nvPr>
        </p:nvSpPr>
        <p:spPr bwMode="auto">
          <a:xfrm>
            <a:off x="1143000" y="685800"/>
            <a:ext cx="4572000" cy="3429000"/>
          </a:xfrm>
          <a:prstGeom prst="rect">
            <a:avLst/>
          </a:prstGeom>
          <a:noFill/>
          <a:ln w="12700" cap="flat">
            <a:solidFill>
              <a:schemeClr val="tx1"/>
            </a:solidFill>
            <a:miter lim="800000"/>
            <a:headEnd/>
            <a:tailEnd/>
          </a:ln>
        </p:spPr>
      </p:sp>
    </p:spTree>
    <p:extLst>
      <p:ext uri="{BB962C8B-B14F-4D97-AF65-F5344CB8AC3E}">
        <p14:creationId xmlns:p14="http://schemas.microsoft.com/office/powerpoint/2010/main" val="1993895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433EE1-1740-5B4B-9424-B9D8B52B2B70}" type="slidenum">
              <a:rPr lang="en-US"/>
              <a:pPr/>
              <a:t>61</a:t>
            </a:fld>
            <a:endParaRPr lang="en-US"/>
          </a:p>
        </p:txBody>
      </p:sp>
      <p:sp>
        <p:nvSpPr>
          <p:cNvPr id="11048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048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32186094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433EE1-1740-5B4B-9424-B9D8B52B2B70}" type="slidenum">
              <a:rPr lang="en-US"/>
              <a:pPr/>
              <a:t>62</a:t>
            </a:fld>
            <a:endParaRPr lang="en-US"/>
          </a:p>
        </p:txBody>
      </p:sp>
      <p:sp>
        <p:nvSpPr>
          <p:cNvPr id="11048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048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394091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433EE1-1740-5B4B-9424-B9D8B52B2B70}" type="slidenum">
              <a:rPr lang="en-US"/>
              <a:pPr/>
              <a:t>9</a:t>
            </a:fld>
            <a:endParaRPr lang="en-US"/>
          </a:p>
        </p:txBody>
      </p:sp>
      <p:sp>
        <p:nvSpPr>
          <p:cNvPr id="11048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048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871643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433EE1-1740-5B4B-9424-B9D8B52B2B70}" type="slidenum">
              <a:rPr lang="en-US"/>
              <a:pPr/>
              <a:t>10</a:t>
            </a:fld>
            <a:endParaRPr lang="en-US"/>
          </a:p>
        </p:txBody>
      </p:sp>
      <p:sp>
        <p:nvSpPr>
          <p:cNvPr id="11048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048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3817656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CD76DA-E177-3A42-A3BB-F7B71C8D8FF3}" type="slidenum">
              <a:rPr lang="en-US"/>
              <a:pPr/>
              <a:t>11</a:t>
            </a:fld>
            <a:endParaRPr lang="en-US"/>
          </a:p>
        </p:txBody>
      </p:sp>
      <p:sp>
        <p:nvSpPr>
          <p:cNvPr id="10987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987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dirty="0"/>
          </a:p>
        </p:txBody>
      </p:sp>
    </p:spTree>
    <p:extLst>
      <p:ext uri="{BB962C8B-B14F-4D97-AF65-F5344CB8AC3E}">
        <p14:creationId xmlns:p14="http://schemas.microsoft.com/office/powerpoint/2010/main" val="4262583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CD76DA-E177-3A42-A3BB-F7B71C8D8FF3}" type="slidenum">
              <a:rPr lang="en-US"/>
              <a:pPr/>
              <a:t>19</a:t>
            </a:fld>
            <a:endParaRPr lang="en-US"/>
          </a:p>
        </p:txBody>
      </p:sp>
      <p:sp>
        <p:nvSpPr>
          <p:cNvPr id="10987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987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dirty="0"/>
          </a:p>
        </p:txBody>
      </p:sp>
    </p:spTree>
    <p:extLst>
      <p:ext uri="{BB962C8B-B14F-4D97-AF65-F5344CB8AC3E}">
        <p14:creationId xmlns:p14="http://schemas.microsoft.com/office/powerpoint/2010/main" val="3080254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0DB811-08B0-0045-96CC-32EF2A2E88D6}" type="slidenum">
              <a:rPr lang="en-US"/>
              <a:pPr/>
              <a:t>22</a:t>
            </a:fld>
            <a:endParaRPr lang="en-US"/>
          </a:p>
        </p:txBody>
      </p:sp>
      <p:sp>
        <p:nvSpPr>
          <p:cNvPr id="11008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00803" name="Rectangle 3"/>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lIns="90487" tIns="44450" rIns="90487" bIns="44450">
            <a:prstTxWarp prst="textNoShape">
              <a:avLst/>
            </a:prstTxWarp>
          </a:bodyPr>
          <a:lstStyle/>
          <a:p>
            <a:pPr>
              <a:spcBef>
                <a:spcPct val="50000"/>
              </a:spcBef>
            </a:pPr>
            <a:endParaRPr lang="en-US" dirty="0">
              <a:latin typeface="Tekton" pitchFamily="8" charset="0"/>
            </a:endParaRPr>
          </a:p>
        </p:txBody>
      </p:sp>
    </p:spTree>
    <p:extLst>
      <p:ext uri="{BB962C8B-B14F-4D97-AF65-F5344CB8AC3E}">
        <p14:creationId xmlns:p14="http://schemas.microsoft.com/office/powerpoint/2010/main" val="3532738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a:xfrm>
            <a:off x="0" y="6629400"/>
            <a:ext cx="457200" cy="152400"/>
          </a:xfrm>
          <a:prstGeom prst="rect">
            <a:avLst/>
          </a:prstGeom>
        </p:spPr>
        <p:txBody>
          <a:bodyPr anchor="ctr"/>
          <a:lstStyle>
            <a:lvl1pPr>
              <a:defRPr sz="1200" smtClean="0">
                <a:latin typeface="Gill Sans"/>
                <a:cs typeface="Gill Sans"/>
              </a:defRPr>
            </a:lvl1pPr>
          </a:lstStyle>
          <a:p>
            <a:fld id="{4B6CFD2E-BCC9-8D40-A7BE-A202037DFD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152400"/>
            <a:ext cx="20955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1341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a:xfrm>
            <a:off x="0" y="6629400"/>
            <a:ext cx="457200" cy="152400"/>
          </a:xfrm>
          <a:prstGeom prst="rect">
            <a:avLst/>
          </a:prstGeom>
        </p:spPr>
        <p:txBody>
          <a:bodyPr anchor="ctr"/>
          <a:lstStyle>
            <a:lvl1pPr>
              <a:defRPr sz="1200" smtClean="0">
                <a:latin typeface="Gill Sans"/>
                <a:cs typeface="Gill Sans"/>
              </a:defRPr>
            </a:lvl1pPr>
          </a:lstStyle>
          <a:p>
            <a:fld id="{4B6CFD2E-BCC9-8D40-A7BE-A202037DFD8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a:xfrm>
            <a:off x="0" y="6629400"/>
            <a:ext cx="457200" cy="152400"/>
          </a:xfrm>
          <a:prstGeom prst="rect">
            <a:avLst/>
          </a:prstGeom>
        </p:spPr>
        <p:txBody>
          <a:bodyPr anchor="ctr"/>
          <a:lstStyle>
            <a:lvl1pPr>
              <a:defRPr sz="1200" smtClean="0">
                <a:latin typeface="Gill Sans"/>
                <a:cs typeface="Gill Sans"/>
              </a:defRPr>
            </a:lvl1pPr>
          </a:lstStyle>
          <a:p>
            <a:fld id="{4B6CFD2E-BCC9-8D40-A7BE-A202037DFD8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524000"/>
            <a:ext cx="411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11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a:xfrm>
            <a:off x="0" y="6629400"/>
            <a:ext cx="457200" cy="152400"/>
          </a:xfrm>
          <a:prstGeom prst="rect">
            <a:avLst/>
          </a:prstGeom>
        </p:spPr>
        <p:txBody>
          <a:bodyPr anchor="ctr"/>
          <a:lstStyle>
            <a:lvl1pPr>
              <a:defRPr sz="1200" smtClean="0">
                <a:latin typeface="Gill Sans"/>
                <a:cs typeface="Gill Sans"/>
              </a:defRPr>
            </a:lvl1pPr>
          </a:lstStyle>
          <a:p>
            <a:fld id="{4B6CFD2E-BCC9-8D40-A7BE-A202037DFD8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10" name="Slide Number Placeholder 5"/>
          <p:cNvSpPr>
            <a:spLocks noGrp="1"/>
          </p:cNvSpPr>
          <p:nvPr>
            <p:ph type="sldNum" sz="quarter" idx="12"/>
          </p:nvPr>
        </p:nvSpPr>
        <p:spPr>
          <a:xfrm>
            <a:off x="0" y="6629400"/>
            <a:ext cx="457200" cy="152400"/>
          </a:xfrm>
          <a:prstGeom prst="rect">
            <a:avLst/>
          </a:prstGeom>
        </p:spPr>
        <p:txBody>
          <a:bodyPr anchor="ctr"/>
          <a:lstStyle>
            <a:lvl1pPr>
              <a:defRPr sz="1200" smtClean="0">
                <a:latin typeface="Gill Sans"/>
                <a:cs typeface="Gill Sans"/>
              </a:defRPr>
            </a:lvl1pPr>
          </a:lstStyle>
          <a:p>
            <a:fld id="{4B6CFD2E-BCC9-8D40-A7BE-A202037DFD8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a:xfrm>
            <a:off x="0" y="6629400"/>
            <a:ext cx="457200" cy="152400"/>
          </a:xfrm>
          <a:prstGeom prst="rect">
            <a:avLst/>
          </a:prstGeom>
        </p:spPr>
        <p:txBody>
          <a:bodyPr anchor="ctr"/>
          <a:lstStyle>
            <a:lvl1pPr>
              <a:defRPr sz="1200" smtClean="0">
                <a:latin typeface="Gill Sans"/>
                <a:cs typeface="Gill Sans"/>
              </a:defRPr>
            </a:lvl1pPr>
          </a:lstStyle>
          <a:p>
            <a:fld id="{4B6CFD2E-BCC9-8D40-A7BE-A202037DFD8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a:xfrm>
            <a:off x="0" y="6629400"/>
            <a:ext cx="457200" cy="152400"/>
          </a:xfrm>
          <a:prstGeom prst="rect">
            <a:avLst/>
          </a:prstGeom>
        </p:spPr>
        <p:txBody>
          <a:bodyPr anchor="ctr"/>
          <a:lstStyle>
            <a:lvl1pPr>
              <a:defRPr sz="1200" smtClean="0">
                <a:latin typeface="Gill Sans"/>
                <a:cs typeface="Gill Sans"/>
              </a:defRPr>
            </a:lvl1pPr>
          </a:lstStyle>
          <a:p>
            <a:fld id="{4B6CFD2E-BCC9-8D40-A7BE-A202037DFD8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a:xfrm>
            <a:off x="0" y="6629400"/>
            <a:ext cx="457200" cy="152400"/>
          </a:xfrm>
          <a:prstGeom prst="rect">
            <a:avLst/>
          </a:prstGeom>
        </p:spPr>
        <p:txBody>
          <a:bodyPr anchor="ctr"/>
          <a:lstStyle>
            <a:lvl1pPr>
              <a:defRPr sz="1200" smtClean="0">
                <a:latin typeface="Gill Sans"/>
                <a:cs typeface="Gill Sans"/>
              </a:defRPr>
            </a:lvl1pPr>
          </a:lstStyle>
          <a:p>
            <a:fld id="{4B6CFD2E-BCC9-8D40-A7BE-A202037DFD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a:xfrm>
            <a:off x="0" y="6629400"/>
            <a:ext cx="457200" cy="152400"/>
          </a:xfrm>
          <a:prstGeom prst="rect">
            <a:avLst/>
          </a:prstGeom>
        </p:spPr>
        <p:txBody>
          <a:bodyPr anchor="ctr"/>
          <a:lstStyle>
            <a:lvl1pPr>
              <a:defRPr sz="1200" smtClean="0">
                <a:latin typeface="Gill Sans"/>
                <a:cs typeface="Gill Sans"/>
              </a:defRPr>
            </a:lvl1pPr>
          </a:lstStyle>
          <a:p>
            <a:fld id="{4B6CFD2E-BCC9-8D40-A7BE-A202037DFD8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4213" y="152400"/>
            <a:ext cx="7772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81000" y="1143000"/>
            <a:ext cx="83820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Gill Sans"/>
                <a:cs typeface="Gill Sans"/>
              </a:defRPr>
            </a:lvl1pPr>
          </a:lstStyle>
          <a:p>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Gill Sans"/>
                <a:cs typeface="Gill Sans"/>
              </a:defRPr>
            </a:lvl1pPr>
          </a:lstStyle>
          <a:p>
            <a:endParaRPr lang="en-US" dirty="0"/>
          </a:p>
        </p:txBody>
      </p:sp>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9D93E8C0-8A4F-F745-A0E6-E435D3A43A4C}" type="slidenum">
              <a:rPr lang="en-US" smtClean="0"/>
              <a:pPr/>
              <a:t>‹#›</a:t>
            </a:fld>
            <a:endParaRPr lang="en-US"/>
          </a:p>
        </p:txBody>
      </p:sp>
      <p:sp>
        <p:nvSpPr>
          <p:cNvPr id="8" name="TextBox 7"/>
          <p:cNvSpPr txBox="1"/>
          <p:nvPr userDrawn="1"/>
        </p:nvSpPr>
        <p:spPr>
          <a:xfrm>
            <a:off x="964900" y="6273224"/>
            <a:ext cx="7214205" cy="553998"/>
          </a:xfrm>
          <a:prstGeom prst="rect">
            <a:avLst/>
          </a:prstGeom>
          <a:noFill/>
        </p:spPr>
        <p:txBody>
          <a:bodyPr wrap="none" rtlCol="0">
            <a:spAutoFit/>
          </a:bodyPr>
          <a:lstStyle/>
          <a:p>
            <a:pPr algn="ctr"/>
            <a:r>
              <a:rPr lang="en-US" sz="3000" kern="0" spc="580" dirty="0" smtClean="0">
                <a:solidFill>
                  <a:srgbClr val="800080">
                    <a:alpha val="30000"/>
                  </a:srgbClr>
                </a:solidFill>
                <a:latin typeface="Calibri"/>
                <a:cs typeface="Calibri"/>
              </a:rPr>
              <a:t>UW PHYSICS EDUCATION GROUP</a:t>
            </a:r>
            <a:endParaRPr lang="en-US" sz="3000" kern="0" spc="580" dirty="0">
              <a:solidFill>
                <a:srgbClr val="800080">
                  <a:alpha val="30000"/>
                </a:srgbClr>
              </a:solidFill>
              <a:latin typeface="Calibri"/>
              <a:cs typeface="Calibri"/>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000">
          <a:solidFill>
            <a:schemeClr val="tx1"/>
          </a:solidFill>
          <a:latin typeface="Calibri"/>
          <a:ea typeface="+mj-ea"/>
          <a:cs typeface="Calibri"/>
        </a:defRPr>
      </a:lvl1pPr>
      <a:lvl2pPr algn="ctr" rtl="0" fontAlgn="base">
        <a:spcBef>
          <a:spcPct val="0"/>
        </a:spcBef>
        <a:spcAft>
          <a:spcPct val="0"/>
        </a:spcAft>
        <a:defRPr sz="3200">
          <a:solidFill>
            <a:schemeClr val="tx1"/>
          </a:solidFill>
          <a:latin typeface="Gill Sans" pitchFamily="-111" charset="0"/>
        </a:defRPr>
      </a:lvl2pPr>
      <a:lvl3pPr algn="ctr" rtl="0" fontAlgn="base">
        <a:spcBef>
          <a:spcPct val="0"/>
        </a:spcBef>
        <a:spcAft>
          <a:spcPct val="0"/>
        </a:spcAft>
        <a:defRPr sz="3200">
          <a:solidFill>
            <a:schemeClr val="tx1"/>
          </a:solidFill>
          <a:latin typeface="Gill Sans" pitchFamily="-111" charset="0"/>
        </a:defRPr>
      </a:lvl3pPr>
      <a:lvl4pPr algn="ctr" rtl="0" fontAlgn="base">
        <a:spcBef>
          <a:spcPct val="0"/>
        </a:spcBef>
        <a:spcAft>
          <a:spcPct val="0"/>
        </a:spcAft>
        <a:defRPr sz="3200">
          <a:solidFill>
            <a:schemeClr val="tx1"/>
          </a:solidFill>
          <a:latin typeface="Gill Sans" pitchFamily="-111" charset="0"/>
        </a:defRPr>
      </a:lvl4pPr>
      <a:lvl5pPr algn="ctr" rtl="0" fontAlgn="base">
        <a:spcBef>
          <a:spcPct val="0"/>
        </a:spcBef>
        <a:spcAft>
          <a:spcPct val="0"/>
        </a:spcAft>
        <a:defRPr sz="3200">
          <a:solidFill>
            <a:schemeClr val="tx1"/>
          </a:solidFill>
          <a:latin typeface="Gill Sans" pitchFamily="-111" charset="0"/>
        </a:defRPr>
      </a:lvl5pPr>
      <a:lvl6pPr marL="457200" algn="ctr" rtl="0" fontAlgn="base">
        <a:spcBef>
          <a:spcPct val="0"/>
        </a:spcBef>
        <a:spcAft>
          <a:spcPct val="0"/>
        </a:spcAft>
        <a:defRPr sz="3200">
          <a:solidFill>
            <a:schemeClr val="tx1"/>
          </a:solidFill>
          <a:latin typeface="Gill Sans" pitchFamily="-111" charset="0"/>
        </a:defRPr>
      </a:lvl6pPr>
      <a:lvl7pPr marL="914400" algn="ctr" rtl="0" fontAlgn="base">
        <a:spcBef>
          <a:spcPct val="0"/>
        </a:spcBef>
        <a:spcAft>
          <a:spcPct val="0"/>
        </a:spcAft>
        <a:defRPr sz="3200">
          <a:solidFill>
            <a:schemeClr val="tx1"/>
          </a:solidFill>
          <a:latin typeface="Gill Sans" pitchFamily="-111" charset="0"/>
        </a:defRPr>
      </a:lvl7pPr>
      <a:lvl8pPr marL="1371600" algn="ctr" rtl="0" fontAlgn="base">
        <a:spcBef>
          <a:spcPct val="0"/>
        </a:spcBef>
        <a:spcAft>
          <a:spcPct val="0"/>
        </a:spcAft>
        <a:defRPr sz="3200">
          <a:solidFill>
            <a:schemeClr val="tx1"/>
          </a:solidFill>
          <a:latin typeface="Gill Sans" pitchFamily="-111" charset="0"/>
        </a:defRPr>
      </a:lvl8pPr>
      <a:lvl9pPr marL="1828800" algn="ctr" rtl="0" fontAlgn="base">
        <a:spcBef>
          <a:spcPct val="0"/>
        </a:spcBef>
        <a:spcAft>
          <a:spcPct val="0"/>
        </a:spcAft>
        <a:defRPr sz="3200">
          <a:solidFill>
            <a:schemeClr val="tx1"/>
          </a:solidFill>
          <a:latin typeface="Gill Sans" pitchFamily="-111" charset="0"/>
        </a:defRPr>
      </a:lvl9pPr>
    </p:titleStyle>
    <p:bodyStyle>
      <a:lvl1pPr marL="342900" indent="-342900" algn="l" rtl="0" fontAlgn="base">
        <a:spcBef>
          <a:spcPct val="20000"/>
        </a:spcBef>
        <a:spcAft>
          <a:spcPct val="0"/>
        </a:spcAft>
        <a:buChar char="•"/>
        <a:defRPr sz="2600">
          <a:solidFill>
            <a:schemeClr val="tx1"/>
          </a:solidFill>
          <a:latin typeface="Calibri"/>
          <a:ea typeface="+mn-ea"/>
          <a:cs typeface="Calibri"/>
        </a:defRPr>
      </a:lvl1pPr>
      <a:lvl2pPr marL="742950" indent="-285750" algn="l" rtl="0" fontAlgn="base">
        <a:spcBef>
          <a:spcPct val="20000"/>
        </a:spcBef>
        <a:spcAft>
          <a:spcPct val="0"/>
        </a:spcAft>
        <a:buChar char="–"/>
        <a:defRPr sz="2200">
          <a:solidFill>
            <a:schemeClr val="tx1"/>
          </a:solidFill>
          <a:latin typeface="Calibri"/>
          <a:ea typeface="ＭＳ Ｐゴシック" pitchFamily="-111" charset="-128"/>
          <a:cs typeface="Calibri"/>
        </a:defRPr>
      </a:lvl2pPr>
      <a:lvl3pPr marL="1143000" indent="-228600" algn="l" rtl="0" fontAlgn="base">
        <a:spcBef>
          <a:spcPct val="20000"/>
        </a:spcBef>
        <a:spcAft>
          <a:spcPct val="0"/>
        </a:spcAft>
        <a:buChar char="•"/>
        <a:defRPr sz="2000">
          <a:solidFill>
            <a:schemeClr val="tx1"/>
          </a:solidFill>
          <a:latin typeface="Calibri"/>
          <a:ea typeface="ＭＳ Ｐゴシック" pitchFamily="-111" charset="-128"/>
          <a:cs typeface="Calibri"/>
        </a:defRPr>
      </a:lvl3pPr>
      <a:lvl4pPr marL="1600200" indent="-228600" algn="l" rtl="0" fontAlgn="base">
        <a:spcBef>
          <a:spcPct val="20000"/>
        </a:spcBef>
        <a:spcAft>
          <a:spcPct val="0"/>
        </a:spcAft>
        <a:buChar char="–"/>
        <a:defRPr sz="2000">
          <a:solidFill>
            <a:schemeClr val="tx1"/>
          </a:solidFill>
          <a:latin typeface="Calibri"/>
          <a:ea typeface="ＭＳ Ｐゴシック" pitchFamily="-111" charset="-128"/>
          <a:cs typeface="Calibri"/>
        </a:defRPr>
      </a:lvl4pPr>
      <a:lvl5pPr marL="2057400" indent="-228600" algn="l" rtl="0" fontAlgn="base">
        <a:spcBef>
          <a:spcPct val="20000"/>
        </a:spcBef>
        <a:spcAft>
          <a:spcPct val="0"/>
        </a:spcAft>
        <a:buChar char="»"/>
        <a:defRPr sz="2000">
          <a:solidFill>
            <a:schemeClr val="tx1"/>
          </a:solidFill>
          <a:latin typeface="Calibri"/>
          <a:ea typeface="ＭＳ Ｐゴシック" pitchFamily="-111" charset="-128"/>
          <a:cs typeface="Calibri"/>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_rels/slide4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5.emf"/></Relationships>
</file>

<file path=ppt/slides/_rels/slide4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7.emf"/></Relationships>
</file>

<file path=ppt/slides/_rels/slide4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20.em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26" name="Rectangle 2"/>
          <p:cNvSpPr>
            <a:spLocks noGrp="1" noChangeArrowheads="1"/>
          </p:cNvSpPr>
          <p:nvPr>
            <p:ph type="ctrTitle"/>
          </p:nvPr>
        </p:nvSpPr>
        <p:spPr>
          <a:xfrm>
            <a:off x="104775" y="1823287"/>
            <a:ext cx="8937625" cy="1197764"/>
          </a:xfrm>
          <a:noFill/>
          <a:ln/>
        </p:spPr>
        <p:txBody>
          <a:bodyPr lIns="90487" tIns="44450" rIns="90487" bIns="44450">
            <a:spAutoFit/>
          </a:bodyPr>
          <a:lstStyle/>
          <a:p>
            <a:r>
              <a:rPr lang="en-US" sz="3600" dirty="0"/>
              <a:t>Is “interactive teaching” sufficient to promote conceptual development in physics</a:t>
            </a:r>
            <a:r>
              <a:rPr lang="en-US" sz="3600" dirty="0" smtClean="0"/>
              <a:t>?</a:t>
            </a:r>
            <a:endParaRPr lang="en-US" sz="3600" i="1" dirty="0">
              <a:solidFill>
                <a:schemeClr val="accent5">
                  <a:lumMod val="75000"/>
                </a:schemeClr>
              </a:solidFill>
            </a:endParaRPr>
          </a:p>
        </p:txBody>
      </p:sp>
      <p:sp>
        <p:nvSpPr>
          <p:cNvPr id="1127427" name="Rectangle 3"/>
          <p:cNvSpPr>
            <a:spLocks noGrp="1" noChangeArrowheads="1"/>
          </p:cNvSpPr>
          <p:nvPr>
            <p:ph type="subTitle" idx="1"/>
          </p:nvPr>
        </p:nvSpPr>
        <p:spPr>
          <a:xfrm>
            <a:off x="838200" y="4191000"/>
            <a:ext cx="7620000" cy="1708673"/>
          </a:xfrm>
          <a:noFill/>
          <a:ln/>
        </p:spPr>
        <p:txBody>
          <a:bodyPr lIns="90487" tIns="44450" rIns="90487" bIns="44450">
            <a:spAutoFit/>
          </a:bodyPr>
          <a:lstStyle/>
          <a:p>
            <a:pPr marL="342900" indent="-342900"/>
            <a:r>
              <a:rPr lang="en-US" dirty="0"/>
              <a:t>Paula </a:t>
            </a:r>
            <a:r>
              <a:rPr lang="en-US" dirty="0" smtClean="0"/>
              <a:t>Heron </a:t>
            </a:r>
          </a:p>
          <a:p>
            <a:pPr marL="342900" indent="-342900"/>
            <a:r>
              <a:rPr lang="en-US" sz="2200" dirty="0" smtClean="0"/>
              <a:t>Department of Physics</a:t>
            </a:r>
          </a:p>
          <a:p>
            <a:pPr marL="342900" indent="-342900"/>
            <a:r>
              <a:rPr lang="en-US" sz="2200" dirty="0" smtClean="0"/>
              <a:t>University of Washington</a:t>
            </a:r>
          </a:p>
          <a:p>
            <a:pPr marL="342900" indent="-342900"/>
            <a:r>
              <a:rPr lang="en-US" sz="2200" dirty="0" smtClean="0"/>
              <a:t>Seattle, USA</a:t>
            </a:r>
          </a:p>
        </p:txBody>
      </p:sp>
      <p:pic>
        <p:nvPicPr>
          <p:cNvPr id="7" name="Picture 6"/>
          <p:cNvPicPr>
            <a:picLocks noChangeAspect="1"/>
          </p:cNvPicPr>
          <p:nvPr/>
        </p:nvPicPr>
        <p:blipFill>
          <a:blip r:embed="rId3"/>
          <a:stretch>
            <a:fillRect/>
          </a:stretch>
        </p:blipFill>
        <p:spPr>
          <a:xfrm>
            <a:off x="7696200" y="152400"/>
            <a:ext cx="1267870" cy="1275503"/>
          </a:xfrm>
          <a:prstGeom prst="rect">
            <a:avLst/>
          </a:prstGeom>
        </p:spPr>
      </p:pic>
      <p:sp>
        <p:nvSpPr>
          <p:cNvPr id="8" name="Rectangle 7"/>
          <p:cNvSpPr/>
          <p:nvPr/>
        </p:nvSpPr>
        <p:spPr>
          <a:xfrm>
            <a:off x="203200" y="431800"/>
            <a:ext cx="3975100" cy="38868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UW.Signature_lef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 y="495868"/>
            <a:ext cx="3657600" cy="286512"/>
          </a:xfrm>
          <a:prstGeom prst="rect">
            <a:avLst/>
          </a:prstGeom>
        </p:spPr>
      </p:pic>
    </p:spTree>
    <p:extLst>
      <p:ext uri="{BB962C8B-B14F-4D97-AF65-F5344CB8AC3E}">
        <p14:creationId xmlns:p14="http://schemas.microsoft.com/office/powerpoint/2010/main" val="11365406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333500" y="1905000"/>
            <a:ext cx="6210300" cy="3505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11" charset="0"/>
              </a:rPr>
              <a:t>5 of students</a:t>
            </a:r>
            <a:endParaRPr kumimoji="0" lang="en-US" sz="2400" b="0" i="0" u="none" strike="noStrike" cap="none" normalizeH="0" baseline="0" dirty="0">
              <a:ln>
                <a:noFill/>
              </a:ln>
              <a:solidFill>
                <a:schemeClr val="tx1"/>
              </a:solidFill>
              <a:effectLst/>
              <a:latin typeface="Times" pitchFamily="-111" charset="0"/>
            </a:endParaRPr>
          </a:p>
        </p:txBody>
      </p:sp>
      <p:sp>
        <p:nvSpPr>
          <p:cNvPr id="1103875" name="Rectangle 3"/>
          <p:cNvSpPr>
            <a:spLocks noChangeArrowheads="1"/>
          </p:cNvSpPr>
          <p:nvPr/>
        </p:nvSpPr>
        <p:spPr bwMode="auto">
          <a:xfrm>
            <a:off x="0" y="76200"/>
            <a:ext cx="9144000" cy="774700"/>
          </a:xfrm>
          <a:prstGeom prst="rect">
            <a:avLst/>
          </a:prstGeom>
          <a:noFill/>
          <a:ln w="12700">
            <a:noFill/>
            <a:miter lim="800000"/>
            <a:headEnd/>
            <a:tailEnd/>
          </a:ln>
          <a:effectLst/>
        </p:spPr>
        <p:txBody>
          <a:bodyPr lIns="90487" tIns="44450" rIns="90487" bIns="44450" anchor="ctr">
            <a:prstTxWarp prst="textNoShape">
              <a:avLst/>
            </a:prstTxWarp>
          </a:bodyPr>
          <a:lstStyle/>
          <a:p>
            <a:pPr algn="ctr" eaLnBrk="1" hangingPunct="1"/>
            <a:r>
              <a:rPr lang="en-US" sz="4000" dirty="0">
                <a:latin typeface="Calibri"/>
                <a:cs typeface="Calibri"/>
              </a:rPr>
              <a:t>B</a:t>
            </a:r>
            <a:r>
              <a:rPr lang="en-US" sz="4000" dirty="0" smtClean="0">
                <a:latin typeface="Calibri"/>
                <a:cs typeface="Calibri"/>
              </a:rPr>
              <a:t>aseball </a:t>
            </a:r>
            <a:r>
              <a:rPr lang="en-US" sz="4000" dirty="0">
                <a:latin typeface="Calibri"/>
                <a:cs typeface="Calibri"/>
              </a:rPr>
              <a:t>bat </a:t>
            </a:r>
            <a:r>
              <a:rPr lang="en-US" sz="4000" dirty="0" smtClean="0">
                <a:latin typeface="Calibri"/>
                <a:cs typeface="Calibri"/>
              </a:rPr>
              <a:t>question: Results </a:t>
            </a:r>
            <a:endParaRPr lang="en-US" sz="4000" dirty="0">
              <a:latin typeface="Calibri"/>
              <a:cs typeface="Calibri"/>
            </a:endParaRPr>
          </a:p>
        </p:txBody>
      </p:sp>
      <p:sp>
        <p:nvSpPr>
          <p:cNvPr id="4" name="TextBox 3"/>
          <p:cNvSpPr txBox="1"/>
          <p:nvPr/>
        </p:nvSpPr>
        <p:spPr>
          <a:xfrm>
            <a:off x="1333500" y="2667000"/>
            <a:ext cx="1371600" cy="1077218"/>
          </a:xfrm>
          <a:prstGeom prst="rect">
            <a:avLst/>
          </a:prstGeom>
          <a:noFill/>
        </p:spPr>
        <p:txBody>
          <a:bodyPr wrap="square" rtlCol="0">
            <a:spAutoFit/>
          </a:bodyPr>
          <a:lstStyle/>
          <a:p>
            <a:pPr algn="ctr"/>
            <a:r>
              <a:rPr lang="en-US" sz="1600" dirty="0" smtClean="0">
                <a:solidFill>
                  <a:schemeClr val="bg1"/>
                </a:solidFill>
                <a:latin typeface="Calibri"/>
                <a:cs typeface="Calibri"/>
              </a:rPr>
              <a:t>% of students in class answering correctly</a:t>
            </a:r>
            <a:endParaRPr lang="en-US" sz="1600" dirty="0">
              <a:solidFill>
                <a:schemeClr val="bg1"/>
              </a:solidFill>
              <a:latin typeface="Calibri"/>
              <a:cs typeface="Calibri"/>
            </a:endParaRPr>
          </a:p>
        </p:txBody>
      </p:sp>
      <p:sp>
        <p:nvSpPr>
          <p:cNvPr id="9" name="TextBox 8"/>
          <p:cNvSpPr txBox="1"/>
          <p:nvPr/>
        </p:nvSpPr>
        <p:spPr>
          <a:xfrm>
            <a:off x="4229100" y="4876800"/>
            <a:ext cx="1371600" cy="338554"/>
          </a:xfrm>
          <a:prstGeom prst="rect">
            <a:avLst/>
          </a:prstGeom>
          <a:noFill/>
        </p:spPr>
        <p:txBody>
          <a:bodyPr wrap="square" rtlCol="0">
            <a:spAutoFit/>
          </a:bodyPr>
          <a:lstStyle/>
          <a:p>
            <a:pPr algn="ctr"/>
            <a:r>
              <a:rPr lang="en-US" sz="1600" dirty="0" smtClean="0">
                <a:solidFill>
                  <a:schemeClr val="bg1"/>
                </a:solidFill>
                <a:latin typeface="Calibri"/>
                <a:cs typeface="Calibri"/>
              </a:rPr>
              <a:t>Class label</a:t>
            </a:r>
            <a:endParaRPr lang="en-US" sz="1600" dirty="0">
              <a:solidFill>
                <a:schemeClr val="bg1"/>
              </a:solidFill>
              <a:latin typeface="Calibri"/>
              <a:cs typeface="Calibri"/>
            </a:endParaRPr>
          </a:p>
        </p:txBody>
      </p:sp>
      <p:sp>
        <p:nvSpPr>
          <p:cNvPr id="6" name="Left Brace 5"/>
          <p:cNvSpPr/>
          <p:nvPr/>
        </p:nvSpPr>
        <p:spPr bwMode="auto">
          <a:xfrm rot="5400000">
            <a:off x="4667250" y="2228850"/>
            <a:ext cx="457200" cy="2857500"/>
          </a:xfrm>
          <a:prstGeom prst="leftBrace">
            <a:avLst>
              <a:gd name="adj1" fmla="val 71296"/>
              <a:gd name="adj2" fmla="val 50000"/>
            </a:avLst>
          </a:prstGeom>
          <a:no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graphicFrame>
        <p:nvGraphicFramePr>
          <p:cNvPr id="12" name="Chart 11"/>
          <p:cNvGraphicFramePr>
            <a:graphicFrameLocks/>
          </p:cNvGraphicFramePr>
          <p:nvPr>
            <p:extLst>
              <p:ext uri="{D42A27DB-BD31-4B8C-83A1-F6EECF244321}">
                <p14:modId xmlns:p14="http://schemas.microsoft.com/office/powerpoint/2010/main" val="3602969748"/>
              </p:ext>
            </p:extLst>
          </p:nvPr>
        </p:nvGraphicFramePr>
        <p:xfrm>
          <a:off x="2628900" y="20574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3429000" y="2362200"/>
            <a:ext cx="3276600" cy="584776"/>
          </a:xfrm>
          <a:prstGeom prst="rect">
            <a:avLst/>
          </a:prstGeom>
          <a:solidFill>
            <a:schemeClr val="tx1"/>
          </a:solidFill>
          <a:ln>
            <a:solidFill>
              <a:schemeClr val="tx1"/>
            </a:solidFill>
          </a:ln>
        </p:spPr>
        <p:txBody>
          <a:bodyPr wrap="square" rtlCol="0">
            <a:spAutoFit/>
          </a:bodyPr>
          <a:lstStyle/>
          <a:p>
            <a:pPr algn="ctr"/>
            <a:r>
              <a:rPr lang="en-US" sz="1600" dirty="0" smtClean="0">
                <a:solidFill>
                  <a:schemeClr val="accent6"/>
                </a:solidFill>
                <a:latin typeface="Comic Sans MS"/>
                <a:cs typeface="Comic Sans MS"/>
              </a:rPr>
              <a:t>All instruction on torque, equilibrium etc., in intro physics</a:t>
            </a:r>
            <a:endParaRPr lang="en-US" sz="1600" dirty="0">
              <a:solidFill>
                <a:schemeClr val="accent6"/>
              </a:solidFill>
              <a:latin typeface="Comic Sans MS"/>
              <a:cs typeface="Comic Sans MS"/>
            </a:endParaRPr>
          </a:p>
        </p:txBody>
      </p:sp>
    </p:spTree>
    <p:extLst>
      <p:ext uri="{BB962C8B-B14F-4D97-AF65-F5344CB8AC3E}">
        <p14:creationId xmlns:p14="http://schemas.microsoft.com/office/powerpoint/2010/main" val="2139435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7730" name="Rectangle 2"/>
          <p:cNvSpPr>
            <a:spLocks noChangeArrowheads="1"/>
          </p:cNvSpPr>
          <p:nvPr/>
        </p:nvSpPr>
        <p:spPr bwMode="auto">
          <a:xfrm>
            <a:off x="533400" y="1752600"/>
            <a:ext cx="7948613" cy="24384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buFontTx/>
              <a:buChar char="◊"/>
            </a:pPr>
            <a:r>
              <a:rPr lang="en-US" sz="2600" i="1" dirty="0">
                <a:latin typeface="Calibri"/>
                <a:cs typeface="Calibri"/>
              </a:rPr>
              <a:t>O</a:t>
            </a:r>
            <a:r>
              <a:rPr lang="en-US" sz="2600" i="1" dirty="0" smtClean="0">
                <a:latin typeface="Calibri"/>
                <a:cs typeface="Calibri"/>
              </a:rPr>
              <a:t>n questions that elicit intuitive notions </a:t>
            </a:r>
            <a:r>
              <a:rPr lang="en-US" sz="2200" i="1" dirty="0" smtClean="0">
                <a:latin typeface="Calibri"/>
                <a:cs typeface="Calibri"/>
              </a:rPr>
              <a:t>(e.g., about force, motion, charge, buoyancy, balancing, etc.),</a:t>
            </a:r>
            <a:r>
              <a:rPr lang="en-US" sz="2600" i="1" dirty="0" smtClean="0">
                <a:latin typeface="Calibri"/>
                <a:cs typeface="Calibri"/>
              </a:rPr>
              <a:t> performance </a:t>
            </a:r>
            <a:r>
              <a:rPr lang="en-US" sz="2600" i="1" dirty="0">
                <a:latin typeface="Calibri"/>
                <a:cs typeface="Calibri"/>
              </a:rPr>
              <a:t>is </a:t>
            </a:r>
            <a:r>
              <a:rPr lang="en-US" sz="2600" i="1" dirty="0" smtClean="0">
                <a:latin typeface="Calibri"/>
                <a:cs typeface="Calibri"/>
              </a:rPr>
              <a:t>often essentially the same before and after instruction.</a:t>
            </a:r>
            <a:endParaRPr lang="en-US" sz="2600" i="1" dirty="0">
              <a:latin typeface="Calibri"/>
              <a:cs typeface="Calibri"/>
            </a:endParaRPr>
          </a:p>
        </p:txBody>
      </p:sp>
    </p:spTree>
    <p:extLst>
      <p:ext uri="{BB962C8B-B14F-4D97-AF65-F5344CB8AC3E}">
        <p14:creationId xmlns:p14="http://schemas.microsoft.com/office/powerpoint/2010/main" val="557717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Grp="1" noChangeArrowheads="1"/>
          </p:cNvSpPr>
          <p:nvPr>
            <p:ph type="title"/>
          </p:nvPr>
        </p:nvSpPr>
        <p:spPr bwMode="auto">
          <a:prstGeom prst="rect">
            <a:avLst/>
          </a:prstGeom>
          <a:noFill/>
          <a:ln w="12700">
            <a:noFill/>
            <a:miter lim="800000"/>
            <a:headEnd/>
            <a:tailEnd/>
          </a:ln>
          <a:effectLst/>
        </p:spPr>
        <p:txBody>
          <a:bodyPr lIns="90487" tIns="44450" rIns="90487" bIns="44450" anchor="ctr">
            <a:prstTxWarp prst="textNoShape">
              <a:avLst/>
            </a:prstTxWarp>
          </a:bodyPr>
          <a:lstStyle/>
          <a:p>
            <a:pPr algn="ctr" eaLnBrk="1" hangingPunct="1"/>
            <a:r>
              <a:rPr lang="en-US" sz="3400" dirty="0" smtClean="0"/>
              <a:t>More evidence: A question on acceleration</a:t>
            </a:r>
            <a:endParaRPr lang="en-US" sz="3400" dirty="0"/>
          </a:p>
        </p:txBody>
      </p:sp>
      <p:sp>
        <p:nvSpPr>
          <p:cNvPr id="5" name="Rectangle 2"/>
          <p:cNvSpPr>
            <a:spLocks noChangeArrowheads="1"/>
          </p:cNvSpPr>
          <p:nvPr/>
        </p:nvSpPr>
        <p:spPr bwMode="auto">
          <a:xfrm>
            <a:off x="838200" y="1828800"/>
            <a:ext cx="7467600" cy="2209800"/>
          </a:xfrm>
          <a:prstGeom prst="rect">
            <a:avLst/>
          </a:prstGeom>
          <a:solidFill>
            <a:schemeClr val="accent1"/>
          </a:solidFill>
          <a:ln w="12700">
            <a:noFill/>
            <a:miter lim="800000"/>
            <a:headEnd/>
            <a:tailEnd/>
          </a:ln>
          <a:effectLst>
            <a:outerShdw dist="63500" dir="2700000" algn="r" rotWithShape="0">
              <a:srgbClr val="CBCBCB">
                <a:alpha val="70000"/>
              </a:srgbClr>
            </a:outerShdw>
          </a:effectLst>
        </p:spPr>
        <p:txBody>
          <a:bodyPr wrap="none" anchor="ctr">
            <a:prstTxWarp prst="textNoShape">
              <a:avLst/>
            </a:prstTxWarp>
          </a:bodyPr>
          <a:lstStyle/>
          <a:p>
            <a:pPr marL="0" indent="0">
              <a:buNone/>
            </a:pPr>
            <a:endParaRPr lang="en-US" dirty="0">
              <a:solidFill>
                <a:srgbClr val="1D001B"/>
              </a:solidFill>
            </a:endParaRPr>
          </a:p>
        </p:txBody>
      </p:sp>
      <p:sp>
        <p:nvSpPr>
          <p:cNvPr id="3" name="Content Placeholder 2"/>
          <p:cNvSpPr>
            <a:spLocks noGrp="1"/>
          </p:cNvSpPr>
          <p:nvPr>
            <p:ph idx="1"/>
          </p:nvPr>
        </p:nvSpPr>
        <p:spPr>
          <a:xfrm>
            <a:off x="990600" y="1981200"/>
            <a:ext cx="7086600" cy="1295400"/>
          </a:xfrm>
        </p:spPr>
        <p:txBody>
          <a:bodyPr>
            <a:noAutofit/>
          </a:bodyPr>
          <a:lstStyle/>
          <a:p>
            <a:pPr marL="0" indent="0">
              <a:buNone/>
            </a:pPr>
            <a:r>
              <a:rPr lang="en-US" sz="1800" dirty="0" smtClean="0">
                <a:solidFill>
                  <a:srgbClr val="1D001B"/>
                </a:solidFill>
                <a:latin typeface="+mn-lt"/>
                <a:cs typeface="Comic Sans MS"/>
              </a:rPr>
              <a:t>A ball rolls up and then down an incline as shown in a strobe photo.  What </a:t>
            </a:r>
            <a:r>
              <a:rPr lang="en-US" sz="1800" dirty="0">
                <a:solidFill>
                  <a:srgbClr val="1D001B"/>
                </a:solidFill>
                <a:latin typeface="+mn-lt"/>
                <a:cs typeface="Comic Sans MS"/>
              </a:rPr>
              <a:t>is the direction of the acceleration of the ball at the top of </a:t>
            </a:r>
            <a:r>
              <a:rPr lang="en-US" sz="1800" dirty="0" smtClean="0">
                <a:solidFill>
                  <a:srgbClr val="1D001B"/>
                </a:solidFill>
                <a:latin typeface="+mn-lt"/>
                <a:cs typeface="Comic Sans MS"/>
              </a:rPr>
              <a:t>its path?</a:t>
            </a:r>
            <a:endParaRPr lang="en-US" sz="1800" dirty="0">
              <a:solidFill>
                <a:srgbClr val="1D001B"/>
              </a:solidFill>
              <a:latin typeface="+mn-lt"/>
              <a:cs typeface="Comic Sans MS"/>
            </a:endParaRPr>
          </a:p>
          <a:p>
            <a:pPr marL="0" indent="0">
              <a:buNone/>
            </a:pPr>
            <a:endParaRPr lang="en-US" sz="1800" dirty="0">
              <a:solidFill>
                <a:srgbClr val="1D001B"/>
              </a:solidFill>
              <a:latin typeface="Comic Sans MS"/>
              <a:cs typeface="Comic Sans MS"/>
            </a:endParaRPr>
          </a:p>
        </p:txBody>
      </p:sp>
      <p:grpSp>
        <p:nvGrpSpPr>
          <p:cNvPr id="6" name="Group 5"/>
          <p:cNvGrpSpPr>
            <a:grpSpLocks noChangeAspect="1"/>
          </p:cNvGrpSpPr>
          <p:nvPr/>
        </p:nvGrpSpPr>
        <p:grpSpPr>
          <a:xfrm>
            <a:off x="4419600" y="2819400"/>
            <a:ext cx="2743200" cy="945931"/>
            <a:chOff x="2514600" y="3429000"/>
            <a:chExt cx="4419600" cy="1524000"/>
          </a:xfrm>
        </p:grpSpPr>
        <p:sp>
          <p:nvSpPr>
            <p:cNvPr id="2" name="Right Triangle 1"/>
            <p:cNvSpPr/>
            <p:nvPr/>
          </p:nvSpPr>
          <p:spPr bwMode="auto">
            <a:xfrm flipH="1">
              <a:off x="2514600" y="3581400"/>
              <a:ext cx="4419600" cy="1371600"/>
            </a:xfrm>
            <a:prstGeom prst="rtTriangle">
              <a:avLst/>
            </a:prstGeom>
            <a:solidFill>
              <a:schemeClr val="accent1"/>
            </a:solidFill>
            <a:ln w="2857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
          <p:nvSpPr>
            <p:cNvPr id="4" name="Oval 3"/>
            <p:cNvSpPr>
              <a:spLocks noChangeAspect="1"/>
            </p:cNvSpPr>
            <p:nvPr/>
          </p:nvSpPr>
          <p:spPr bwMode="auto">
            <a:xfrm>
              <a:off x="2590800" y="4495800"/>
              <a:ext cx="365760" cy="365760"/>
            </a:xfrm>
            <a:prstGeom prst="ellipse">
              <a:avLst/>
            </a:prstGeom>
            <a:solidFill>
              <a:schemeClr val="accent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
          <p:nvSpPr>
            <p:cNvPr id="8" name="Oval 7"/>
            <p:cNvSpPr>
              <a:spLocks noChangeAspect="1"/>
            </p:cNvSpPr>
            <p:nvPr/>
          </p:nvSpPr>
          <p:spPr bwMode="auto">
            <a:xfrm>
              <a:off x="5029200" y="3733800"/>
              <a:ext cx="365760" cy="365760"/>
            </a:xfrm>
            <a:prstGeom prst="ellipse">
              <a:avLst/>
            </a:prstGeom>
            <a:solidFill>
              <a:schemeClr val="accent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
          <p:nvSpPr>
            <p:cNvPr id="10" name="Oval 9"/>
            <p:cNvSpPr>
              <a:spLocks noChangeAspect="1"/>
            </p:cNvSpPr>
            <p:nvPr/>
          </p:nvSpPr>
          <p:spPr bwMode="auto">
            <a:xfrm>
              <a:off x="5638800" y="3520440"/>
              <a:ext cx="365760" cy="365760"/>
            </a:xfrm>
            <a:prstGeom prst="ellipse">
              <a:avLst/>
            </a:prstGeom>
            <a:solidFill>
              <a:schemeClr val="accent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
          <p:nvSpPr>
            <p:cNvPr id="11" name="Oval 10"/>
            <p:cNvSpPr>
              <a:spLocks noChangeAspect="1"/>
            </p:cNvSpPr>
            <p:nvPr/>
          </p:nvSpPr>
          <p:spPr bwMode="auto">
            <a:xfrm>
              <a:off x="6019800" y="3429000"/>
              <a:ext cx="365760" cy="365760"/>
            </a:xfrm>
            <a:prstGeom prst="ellipse">
              <a:avLst/>
            </a:prstGeom>
            <a:solidFill>
              <a:schemeClr val="accent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
          <p:nvSpPr>
            <p:cNvPr id="12" name="Oval 11"/>
            <p:cNvSpPr>
              <a:spLocks noChangeAspect="1"/>
            </p:cNvSpPr>
            <p:nvPr/>
          </p:nvSpPr>
          <p:spPr bwMode="auto">
            <a:xfrm>
              <a:off x="4191000" y="3962400"/>
              <a:ext cx="365760" cy="365760"/>
            </a:xfrm>
            <a:prstGeom prst="ellipse">
              <a:avLst/>
            </a:prstGeom>
            <a:solidFill>
              <a:schemeClr val="accent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grpSp>
      <p:sp>
        <p:nvSpPr>
          <p:cNvPr id="13" name="Content Placeholder 2"/>
          <p:cNvSpPr txBox="1">
            <a:spLocks/>
          </p:cNvSpPr>
          <p:nvPr/>
        </p:nvSpPr>
        <p:spPr bwMode="auto">
          <a:xfrm>
            <a:off x="381000" y="4495800"/>
            <a:ext cx="8483600" cy="121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har char="•"/>
              <a:defRPr sz="2600">
                <a:solidFill>
                  <a:schemeClr val="tx1"/>
                </a:solidFill>
                <a:latin typeface="Calibri"/>
                <a:ea typeface="+mn-ea"/>
                <a:cs typeface="Calibri"/>
              </a:defRPr>
            </a:lvl1pPr>
            <a:lvl2pPr marL="742950" indent="-285750" algn="l" rtl="0" fontAlgn="base">
              <a:spcBef>
                <a:spcPct val="20000"/>
              </a:spcBef>
              <a:spcAft>
                <a:spcPct val="0"/>
              </a:spcAft>
              <a:buChar char="–"/>
              <a:defRPr sz="2200">
                <a:solidFill>
                  <a:schemeClr val="tx1"/>
                </a:solidFill>
                <a:latin typeface="Calibri"/>
                <a:ea typeface="ＭＳ Ｐゴシック" pitchFamily="-111" charset="-128"/>
                <a:cs typeface="Calibri"/>
              </a:defRPr>
            </a:lvl2pPr>
            <a:lvl3pPr marL="1143000" indent="-228600" algn="l" rtl="0" fontAlgn="base">
              <a:spcBef>
                <a:spcPct val="20000"/>
              </a:spcBef>
              <a:spcAft>
                <a:spcPct val="0"/>
              </a:spcAft>
              <a:buChar char="•"/>
              <a:defRPr sz="2000">
                <a:solidFill>
                  <a:schemeClr val="tx1"/>
                </a:solidFill>
                <a:latin typeface="Calibri"/>
                <a:ea typeface="ＭＳ Ｐゴシック" pitchFamily="-111" charset="-128"/>
                <a:cs typeface="Calibri"/>
              </a:defRPr>
            </a:lvl3pPr>
            <a:lvl4pPr marL="1600200" indent="-228600" algn="l" rtl="0" fontAlgn="base">
              <a:spcBef>
                <a:spcPct val="20000"/>
              </a:spcBef>
              <a:spcAft>
                <a:spcPct val="0"/>
              </a:spcAft>
              <a:buChar char="–"/>
              <a:defRPr sz="2000">
                <a:solidFill>
                  <a:schemeClr val="tx1"/>
                </a:solidFill>
                <a:latin typeface="Calibri"/>
                <a:ea typeface="ＭＳ Ｐゴシック" pitchFamily="-111" charset="-128"/>
                <a:cs typeface="Calibri"/>
              </a:defRPr>
            </a:lvl4pPr>
            <a:lvl5pPr marL="2057400" indent="-228600" algn="l" rtl="0" fontAlgn="base">
              <a:spcBef>
                <a:spcPct val="20000"/>
              </a:spcBef>
              <a:spcAft>
                <a:spcPct val="0"/>
              </a:spcAft>
              <a:buChar char="»"/>
              <a:defRPr sz="2000">
                <a:solidFill>
                  <a:schemeClr val="tx1"/>
                </a:solidFill>
                <a:latin typeface="Calibri"/>
                <a:ea typeface="ＭＳ Ｐゴシック" pitchFamily="-111" charset="-128"/>
                <a:cs typeface="Calibri"/>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a:lstStyle>
          <a:p>
            <a:pPr marL="0" indent="0">
              <a:buFontTx/>
              <a:buNone/>
            </a:pPr>
            <a:r>
              <a:rPr lang="en-US" dirty="0" smtClean="0"/>
              <a:t>Given in </a:t>
            </a:r>
            <a:r>
              <a:rPr lang="en-US" b="1" dirty="0" smtClean="0"/>
              <a:t>79</a:t>
            </a:r>
            <a:r>
              <a:rPr lang="en-US" dirty="0" smtClean="0"/>
              <a:t> classes of different size, that met at different times of day, used different textbooks, had different amounts of lecture instruction by different people…</a:t>
            </a:r>
            <a:endParaRPr lang="en-US" dirty="0"/>
          </a:p>
        </p:txBody>
      </p:sp>
    </p:spTree>
    <p:extLst>
      <p:ext uri="{BB962C8B-B14F-4D97-AF65-F5344CB8AC3E}">
        <p14:creationId xmlns:p14="http://schemas.microsoft.com/office/powerpoint/2010/main" val="9156471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838200" y="2819400"/>
            <a:ext cx="7620000" cy="2895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
        <p:nvSpPr>
          <p:cNvPr id="3" name="Content Placeholder 2"/>
          <p:cNvSpPr>
            <a:spLocks noGrp="1"/>
          </p:cNvSpPr>
          <p:nvPr>
            <p:ph idx="1"/>
          </p:nvPr>
        </p:nvSpPr>
        <p:spPr>
          <a:xfrm>
            <a:off x="457200" y="1371600"/>
            <a:ext cx="8483600" cy="4525963"/>
          </a:xfrm>
        </p:spPr>
        <p:txBody>
          <a:bodyPr>
            <a:noAutofit/>
          </a:bodyPr>
          <a:lstStyle/>
          <a:p>
            <a:pPr marL="0" indent="0" algn="ctr">
              <a:buNone/>
            </a:pPr>
            <a:r>
              <a:rPr lang="en-US" sz="2600" dirty="0" smtClean="0"/>
              <a:t>Results arranged chronologically</a:t>
            </a:r>
            <a:endParaRPr lang="en-US" sz="2600" dirty="0"/>
          </a:p>
        </p:txBody>
      </p:sp>
      <p:sp>
        <p:nvSpPr>
          <p:cNvPr id="6" name="TextBox 5"/>
          <p:cNvSpPr txBox="1"/>
          <p:nvPr/>
        </p:nvSpPr>
        <p:spPr>
          <a:xfrm>
            <a:off x="838200" y="3676471"/>
            <a:ext cx="1143000" cy="1477328"/>
          </a:xfrm>
          <a:prstGeom prst="rect">
            <a:avLst/>
          </a:prstGeom>
          <a:noFill/>
        </p:spPr>
        <p:txBody>
          <a:bodyPr wrap="square" rtlCol="0">
            <a:spAutoFit/>
          </a:bodyPr>
          <a:lstStyle/>
          <a:p>
            <a:pPr algn="r"/>
            <a:r>
              <a:rPr lang="en-US" sz="1800" dirty="0" smtClean="0">
                <a:solidFill>
                  <a:srgbClr val="000000"/>
                </a:solidFill>
                <a:latin typeface="Calibri"/>
                <a:cs typeface="Calibri"/>
              </a:rPr>
              <a:t>% of students giving the correct answer</a:t>
            </a:r>
            <a:endParaRPr lang="en-US" sz="1800" dirty="0">
              <a:solidFill>
                <a:srgbClr val="000000"/>
              </a:solidFill>
              <a:latin typeface="Calibri"/>
              <a:cs typeface="Calibri"/>
            </a:endParaRPr>
          </a:p>
        </p:txBody>
      </p:sp>
      <p:sp>
        <p:nvSpPr>
          <p:cNvPr id="7" name="TextBox 6"/>
          <p:cNvSpPr txBox="1"/>
          <p:nvPr/>
        </p:nvSpPr>
        <p:spPr>
          <a:xfrm>
            <a:off x="7543800" y="5943600"/>
            <a:ext cx="1086818" cy="307777"/>
          </a:xfrm>
          <a:prstGeom prst="rect">
            <a:avLst/>
          </a:prstGeom>
          <a:noFill/>
        </p:spPr>
        <p:txBody>
          <a:bodyPr wrap="none" rtlCol="0">
            <a:spAutoFit/>
          </a:bodyPr>
          <a:lstStyle/>
          <a:p>
            <a:r>
              <a:rPr lang="en-US" sz="1400" dirty="0" smtClean="0">
                <a:solidFill>
                  <a:srgbClr val="FFFFFF"/>
                </a:solidFill>
                <a:latin typeface="Calibri"/>
                <a:cs typeface="Calibri"/>
              </a:rPr>
              <a:t>Heron, 2014</a:t>
            </a:r>
            <a:endParaRPr lang="en-US" sz="1400" dirty="0">
              <a:solidFill>
                <a:srgbClr val="FFFFFF"/>
              </a:solidFill>
              <a:latin typeface="Calibri"/>
              <a:cs typeface="Calibri"/>
            </a:endParaRPr>
          </a:p>
        </p:txBody>
      </p:sp>
      <p:sp>
        <p:nvSpPr>
          <p:cNvPr id="9" name="Rectangle 3"/>
          <p:cNvSpPr>
            <a:spLocks noGrp="1" noChangeArrowheads="1"/>
          </p:cNvSpPr>
          <p:nvPr>
            <p:ph type="title"/>
          </p:nvPr>
        </p:nvSpPr>
        <p:spPr bwMode="auto">
          <a:prstGeom prst="rect">
            <a:avLst/>
          </a:prstGeom>
          <a:noFill/>
          <a:ln w="12700">
            <a:noFill/>
            <a:miter lim="800000"/>
            <a:headEnd/>
            <a:tailEnd/>
          </a:ln>
          <a:effectLst/>
        </p:spPr>
        <p:txBody>
          <a:bodyPr lIns="90487" tIns="44450" rIns="90487" bIns="44450" anchor="ctr">
            <a:prstTxWarp prst="textNoShape">
              <a:avLst/>
            </a:prstTxWarp>
          </a:bodyPr>
          <a:lstStyle/>
          <a:p>
            <a:pPr algn="ctr" eaLnBrk="1" hangingPunct="1"/>
            <a:r>
              <a:rPr lang="en-US" sz="4000" dirty="0" smtClean="0">
                <a:latin typeface="Calibri"/>
                <a:cs typeface="Calibri"/>
              </a:rPr>
              <a:t>A question on acceleration: Results </a:t>
            </a:r>
            <a:endParaRPr lang="en-US" sz="4000" dirty="0">
              <a:latin typeface="Calibri"/>
              <a:cs typeface="Calibri"/>
            </a:endParaRPr>
          </a:p>
        </p:txBody>
      </p:sp>
      <p:graphicFrame>
        <p:nvGraphicFramePr>
          <p:cNvPr id="8" name="Chart 7"/>
          <p:cNvGraphicFramePr>
            <a:graphicFrameLocks/>
          </p:cNvGraphicFramePr>
          <p:nvPr>
            <p:extLst>
              <p:ext uri="{D42A27DB-BD31-4B8C-83A1-F6EECF244321}">
                <p14:modId xmlns:p14="http://schemas.microsoft.com/office/powerpoint/2010/main" val="1729215131"/>
              </p:ext>
            </p:extLst>
          </p:nvPr>
        </p:nvGraphicFramePr>
        <p:xfrm>
          <a:off x="2209800" y="2895600"/>
          <a:ext cx="57785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620455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1143000" y="2438400"/>
            <a:ext cx="6858000" cy="3352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
        <p:nvSpPr>
          <p:cNvPr id="3" name="Content Placeholder 2"/>
          <p:cNvSpPr>
            <a:spLocks noGrp="1"/>
          </p:cNvSpPr>
          <p:nvPr>
            <p:ph idx="1"/>
          </p:nvPr>
        </p:nvSpPr>
        <p:spPr>
          <a:xfrm>
            <a:off x="457200" y="1371600"/>
            <a:ext cx="8483600" cy="4525963"/>
          </a:xfrm>
        </p:spPr>
        <p:txBody>
          <a:bodyPr>
            <a:noAutofit/>
          </a:bodyPr>
          <a:lstStyle/>
          <a:p>
            <a:pPr marL="0" indent="0" algn="ctr">
              <a:buNone/>
            </a:pPr>
            <a:r>
              <a:rPr lang="en-US" sz="2600" dirty="0" smtClean="0"/>
              <a:t>Results arranged according to whether or not instruction on acceleration had taken place.</a:t>
            </a:r>
            <a:endParaRPr lang="en-US" sz="2600" dirty="0"/>
          </a:p>
        </p:txBody>
      </p:sp>
      <p:sp>
        <p:nvSpPr>
          <p:cNvPr id="6" name="TextBox 5"/>
          <p:cNvSpPr txBox="1"/>
          <p:nvPr/>
        </p:nvSpPr>
        <p:spPr>
          <a:xfrm>
            <a:off x="1143000" y="3408168"/>
            <a:ext cx="1143000" cy="1477328"/>
          </a:xfrm>
          <a:prstGeom prst="rect">
            <a:avLst/>
          </a:prstGeom>
          <a:noFill/>
        </p:spPr>
        <p:txBody>
          <a:bodyPr wrap="square" rtlCol="0">
            <a:spAutoFit/>
          </a:bodyPr>
          <a:lstStyle/>
          <a:p>
            <a:pPr algn="r"/>
            <a:r>
              <a:rPr lang="en-US" sz="1800" dirty="0" smtClean="0">
                <a:solidFill>
                  <a:srgbClr val="000000"/>
                </a:solidFill>
                <a:latin typeface="Calibri"/>
                <a:cs typeface="Calibri"/>
              </a:rPr>
              <a:t>% of students giving the correct answer</a:t>
            </a:r>
            <a:endParaRPr lang="en-US" sz="1800" dirty="0">
              <a:solidFill>
                <a:srgbClr val="000000"/>
              </a:solidFill>
              <a:latin typeface="Calibri"/>
              <a:cs typeface="Calibri"/>
            </a:endParaRPr>
          </a:p>
        </p:txBody>
      </p:sp>
      <p:sp>
        <p:nvSpPr>
          <p:cNvPr id="10" name="Rectangle 3"/>
          <p:cNvSpPr>
            <a:spLocks noGrp="1" noChangeArrowheads="1"/>
          </p:cNvSpPr>
          <p:nvPr>
            <p:ph type="title"/>
          </p:nvPr>
        </p:nvSpPr>
        <p:spPr bwMode="auto">
          <a:prstGeom prst="rect">
            <a:avLst/>
          </a:prstGeom>
          <a:noFill/>
          <a:ln w="12700">
            <a:noFill/>
            <a:miter lim="800000"/>
            <a:headEnd/>
            <a:tailEnd/>
          </a:ln>
          <a:effectLst/>
        </p:spPr>
        <p:txBody>
          <a:bodyPr lIns="90487" tIns="44450" rIns="90487" bIns="44450" anchor="ctr">
            <a:prstTxWarp prst="textNoShape">
              <a:avLst/>
            </a:prstTxWarp>
          </a:bodyPr>
          <a:lstStyle/>
          <a:p>
            <a:pPr algn="ctr" eaLnBrk="1" hangingPunct="1"/>
            <a:r>
              <a:rPr lang="en-US" sz="4000" dirty="0" smtClean="0">
                <a:latin typeface="Calibri"/>
                <a:cs typeface="Calibri"/>
              </a:rPr>
              <a:t>A question on acceleration: Results </a:t>
            </a:r>
            <a:endParaRPr lang="en-US" sz="4000" dirty="0">
              <a:latin typeface="Calibri"/>
              <a:cs typeface="Calibri"/>
            </a:endParaRPr>
          </a:p>
        </p:txBody>
      </p:sp>
      <p:sp>
        <p:nvSpPr>
          <p:cNvPr id="8" name="TextBox 7"/>
          <p:cNvSpPr txBox="1"/>
          <p:nvPr/>
        </p:nvSpPr>
        <p:spPr>
          <a:xfrm>
            <a:off x="7543800" y="5943600"/>
            <a:ext cx="1086818" cy="307777"/>
          </a:xfrm>
          <a:prstGeom prst="rect">
            <a:avLst/>
          </a:prstGeom>
          <a:noFill/>
        </p:spPr>
        <p:txBody>
          <a:bodyPr wrap="none" rtlCol="0">
            <a:spAutoFit/>
          </a:bodyPr>
          <a:lstStyle/>
          <a:p>
            <a:r>
              <a:rPr lang="en-US" sz="1400" dirty="0" smtClean="0">
                <a:solidFill>
                  <a:srgbClr val="FFFFFF"/>
                </a:solidFill>
                <a:latin typeface="Calibri"/>
                <a:cs typeface="Calibri"/>
              </a:rPr>
              <a:t>Heron, 2014</a:t>
            </a:r>
            <a:endParaRPr lang="en-US" sz="1400" dirty="0">
              <a:solidFill>
                <a:srgbClr val="FFFFFF"/>
              </a:solidFill>
              <a:latin typeface="Calibri"/>
              <a:cs typeface="Calibri"/>
            </a:endParaRPr>
          </a:p>
        </p:txBody>
      </p:sp>
      <p:graphicFrame>
        <p:nvGraphicFramePr>
          <p:cNvPr id="9" name="Chart 8"/>
          <p:cNvGraphicFramePr/>
          <p:nvPr>
            <p:extLst>
              <p:ext uri="{D42A27DB-BD31-4B8C-83A1-F6EECF244321}">
                <p14:modId xmlns:p14="http://schemas.microsoft.com/office/powerpoint/2010/main" val="2772230564"/>
              </p:ext>
            </p:extLst>
          </p:nvPr>
        </p:nvGraphicFramePr>
        <p:xfrm>
          <a:off x="2667000" y="2743200"/>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516814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2"/>
          <p:cNvSpPr>
            <a:spLocks noChangeArrowheads="1"/>
          </p:cNvSpPr>
          <p:nvPr/>
        </p:nvSpPr>
        <p:spPr bwMode="auto">
          <a:xfrm>
            <a:off x="838200" y="2209800"/>
            <a:ext cx="7467600" cy="3733800"/>
          </a:xfrm>
          <a:prstGeom prst="rect">
            <a:avLst/>
          </a:prstGeom>
          <a:solidFill>
            <a:schemeClr val="accent1"/>
          </a:solidFill>
          <a:ln w="12700">
            <a:noFill/>
            <a:miter lim="800000"/>
            <a:headEnd/>
            <a:tailEnd/>
          </a:ln>
          <a:effectLst>
            <a:outerShdw dist="63500" dir="2700000" algn="r" rotWithShape="0">
              <a:srgbClr val="CBCBCB">
                <a:alpha val="70000"/>
              </a:srgbClr>
            </a:outerShdw>
          </a:effectLst>
        </p:spPr>
        <p:txBody>
          <a:bodyPr wrap="none" anchor="ctr">
            <a:prstTxWarp prst="textNoShape">
              <a:avLst/>
            </a:prstTxWarp>
          </a:bodyPr>
          <a:lstStyle/>
          <a:p>
            <a:pPr marL="0" indent="0">
              <a:buNone/>
            </a:pPr>
            <a:endParaRPr lang="en-US" dirty="0">
              <a:solidFill>
                <a:srgbClr val="1D001B"/>
              </a:solidFill>
            </a:endParaRPr>
          </a:p>
        </p:txBody>
      </p:sp>
      <p:sp>
        <p:nvSpPr>
          <p:cNvPr id="9" name="Rectangle 3"/>
          <p:cNvSpPr>
            <a:spLocks noGrp="1" noChangeArrowheads="1"/>
          </p:cNvSpPr>
          <p:nvPr>
            <p:ph type="title"/>
          </p:nvPr>
        </p:nvSpPr>
        <p:spPr bwMode="auto">
          <a:prstGeom prst="rect">
            <a:avLst/>
          </a:prstGeom>
          <a:noFill/>
          <a:ln w="12700">
            <a:noFill/>
            <a:miter lim="800000"/>
            <a:headEnd/>
            <a:tailEnd/>
          </a:ln>
          <a:effectLst/>
        </p:spPr>
        <p:txBody>
          <a:bodyPr lIns="90487" tIns="44450" rIns="90487" bIns="44450" anchor="ctr">
            <a:prstTxWarp prst="textNoShape">
              <a:avLst/>
            </a:prstTxWarp>
          </a:bodyPr>
          <a:lstStyle/>
          <a:p>
            <a:pPr algn="ctr" eaLnBrk="1" hangingPunct="1"/>
            <a:r>
              <a:rPr lang="en-US" sz="3400" dirty="0" smtClean="0">
                <a:latin typeface="Calibri"/>
                <a:cs typeface="Calibri"/>
              </a:rPr>
              <a:t>More evidence: A question on capacitance</a:t>
            </a:r>
            <a:endParaRPr lang="en-US" sz="3400" dirty="0">
              <a:latin typeface="Calibri"/>
              <a:cs typeface="Calibri"/>
            </a:endParaRPr>
          </a:p>
        </p:txBody>
      </p:sp>
      <p:grpSp>
        <p:nvGrpSpPr>
          <p:cNvPr id="4" name="Group 3"/>
          <p:cNvGrpSpPr/>
          <p:nvPr/>
        </p:nvGrpSpPr>
        <p:grpSpPr>
          <a:xfrm>
            <a:off x="30304085" y="9417717"/>
            <a:ext cx="11902311" cy="2432702"/>
            <a:chOff x="26754199" y="11157617"/>
            <a:chExt cx="10414522" cy="2432702"/>
          </a:xfrm>
        </p:grpSpPr>
        <p:grpSp>
          <p:nvGrpSpPr>
            <p:cNvPr id="5" name="Group 4"/>
            <p:cNvGrpSpPr/>
            <p:nvPr/>
          </p:nvGrpSpPr>
          <p:grpSpPr>
            <a:xfrm>
              <a:off x="32479031" y="11157617"/>
              <a:ext cx="4689690" cy="2432702"/>
              <a:chOff x="5586228" y="26114737"/>
              <a:chExt cx="4689690" cy="2432702"/>
            </a:xfrm>
          </p:grpSpPr>
          <p:grpSp>
            <p:nvGrpSpPr>
              <p:cNvPr id="8" name="Group 7"/>
              <p:cNvGrpSpPr/>
              <p:nvPr/>
            </p:nvGrpSpPr>
            <p:grpSpPr>
              <a:xfrm>
                <a:off x="5586228" y="26114737"/>
                <a:ext cx="2210171" cy="2432702"/>
                <a:chOff x="1269083" y="536376"/>
                <a:chExt cx="1823765" cy="2017086"/>
              </a:xfrm>
            </p:grpSpPr>
            <p:grpSp>
              <p:nvGrpSpPr>
                <p:cNvPr id="11" name="Group 10"/>
                <p:cNvGrpSpPr/>
                <p:nvPr/>
              </p:nvGrpSpPr>
              <p:grpSpPr>
                <a:xfrm>
                  <a:off x="1457596" y="870893"/>
                  <a:ext cx="295255" cy="1682569"/>
                  <a:chOff x="1457596" y="870892"/>
                  <a:chExt cx="295255" cy="1929458"/>
                </a:xfrm>
              </p:grpSpPr>
              <p:cxnSp>
                <p:nvCxnSpPr>
                  <p:cNvPr id="18" name="Straight Connector 17"/>
                  <p:cNvCxnSpPr/>
                  <p:nvPr/>
                </p:nvCxnSpPr>
                <p:spPr>
                  <a:xfrm>
                    <a:off x="1457596" y="870892"/>
                    <a:ext cx="0" cy="192945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752851" y="870892"/>
                    <a:ext cx="0" cy="192945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2" name="TextBox 11"/>
                <p:cNvSpPr txBox="1"/>
                <p:nvPr/>
              </p:nvSpPr>
              <p:spPr>
                <a:xfrm>
                  <a:off x="1269083" y="536376"/>
                  <a:ext cx="272221" cy="229675"/>
                </a:xfrm>
                <a:prstGeom prst="rect">
                  <a:avLst/>
                </a:prstGeom>
                <a:noFill/>
              </p:spPr>
              <p:txBody>
                <a:bodyPr wrap="none" rtlCol="0">
                  <a:spAutoFit/>
                </a:bodyPr>
                <a:lstStyle/>
                <a:p>
                  <a:r>
                    <a:rPr lang="en-US" sz="1200" dirty="0" smtClean="0"/>
                    <a:t>-</a:t>
                  </a:r>
                  <a:r>
                    <a:rPr lang="en-US" sz="1200" i="1" dirty="0" smtClean="0">
                      <a:latin typeface="Symbol" charset="2"/>
                      <a:cs typeface="Symbol" charset="2"/>
                    </a:rPr>
                    <a:t>s</a:t>
                  </a:r>
                  <a:r>
                    <a:rPr lang="en-US" sz="1200" baseline="-25000" dirty="0" smtClean="0"/>
                    <a:t>0</a:t>
                  </a:r>
                  <a:endParaRPr lang="en-US" sz="1200" baseline="-25000" dirty="0"/>
                </a:p>
              </p:txBody>
            </p:sp>
            <p:sp>
              <p:nvSpPr>
                <p:cNvPr id="13" name="TextBox 12"/>
                <p:cNvSpPr txBox="1"/>
                <p:nvPr/>
              </p:nvSpPr>
              <p:spPr>
                <a:xfrm>
                  <a:off x="1549798" y="536376"/>
                  <a:ext cx="293218" cy="229675"/>
                </a:xfrm>
                <a:prstGeom prst="rect">
                  <a:avLst/>
                </a:prstGeom>
                <a:noFill/>
              </p:spPr>
              <p:txBody>
                <a:bodyPr wrap="none" rtlCol="0">
                  <a:spAutoFit/>
                </a:bodyPr>
                <a:lstStyle/>
                <a:p>
                  <a:r>
                    <a:rPr lang="en-US" sz="1200" dirty="0" smtClean="0"/>
                    <a:t>+</a:t>
                  </a:r>
                  <a:r>
                    <a:rPr lang="en-US" sz="1200" i="1" dirty="0" smtClean="0">
                      <a:latin typeface="Symbol" charset="2"/>
                      <a:cs typeface="Symbol" charset="2"/>
                    </a:rPr>
                    <a:t>s</a:t>
                  </a:r>
                  <a:r>
                    <a:rPr lang="en-US" sz="1200" baseline="-25000" dirty="0" smtClean="0"/>
                    <a:t>0</a:t>
                  </a:r>
                  <a:endParaRPr lang="en-US" sz="1200" baseline="-25000" dirty="0"/>
                </a:p>
              </p:txBody>
            </p:sp>
            <p:sp>
              <p:nvSpPr>
                <p:cNvPr id="14" name="TextBox 13"/>
                <p:cNvSpPr txBox="1"/>
                <p:nvPr/>
              </p:nvSpPr>
              <p:spPr>
                <a:xfrm>
                  <a:off x="2184400" y="1441450"/>
                  <a:ext cx="908448" cy="357272"/>
                </a:xfrm>
                <a:prstGeom prst="rect">
                  <a:avLst/>
                </a:prstGeom>
                <a:noFill/>
              </p:spPr>
              <p:txBody>
                <a:bodyPr wrap="square" rtlCol="0">
                  <a:spAutoFit/>
                </a:bodyPr>
                <a:lstStyle/>
                <a:p>
                  <a:pPr algn="ctr"/>
                  <a:r>
                    <a:rPr lang="en-US" sz="1100" dirty="0" smtClean="0">
                      <a:latin typeface="Times"/>
                      <a:cs typeface="Times"/>
                    </a:rPr>
                    <a:t>Metal plates on insulating stands</a:t>
                  </a:r>
                  <a:endParaRPr lang="en-US" sz="1100" dirty="0">
                    <a:latin typeface="Times"/>
                    <a:cs typeface="Times"/>
                  </a:endParaRPr>
                </a:p>
              </p:txBody>
            </p:sp>
            <p:cxnSp>
              <p:nvCxnSpPr>
                <p:cNvPr id="15" name="Curved Connector 14"/>
                <p:cNvCxnSpPr/>
                <p:nvPr/>
              </p:nvCxnSpPr>
              <p:spPr>
                <a:xfrm rot="10800000" flipV="1">
                  <a:off x="1752852" y="1905000"/>
                  <a:ext cx="533253" cy="444500"/>
                </a:xfrm>
                <a:prstGeom prst="curvedConnector3">
                  <a:avLst/>
                </a:prstGeom>
                <a:ln w="6350" cmpd="sng">
                  <a:solidFill>
                    <a:schemeClr val="tx1"/>
                  </a:solidFill>
                  <a:headEnd type="none"/>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708150" y="1460500"/>
                  <a:ext cx="107950" cy="120650"/>
                </a:xfrm>
                <a:prstGeom prst="line">
                  <a:avLst/>
                </a:prstGeom>
                <a:ln w="9525"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7" name="Curved Connector 16"/>
                <p:cNvCxnSpPr>
                  <a:stCxn id="14" idx="1"/>
                </p:cNvCxnSpPr>
                <p:nvPr/>
              </p:nvCxnSpPr>
              <p:spPr>
                <a:xfrm rot="10800000">
                  <a:off x="1464051" y="1441451"/>
                  <a:ext cx="720349" cy="178636"/>
                </a:xfrm>
                <a:prstGeom prst="curvedConnector3">
                  <a:avLst/>
                </a:prstGeom>
                <a:ln w="6350" cmpd="sng">
                  <a:solidFill>
                    <a:schemeClr val="tx1"/>
                  </a:solidFill>
                  <a:headEnd type="none"/>
                  <a:tailEnd type="triangle" w="sm" len="med"/>
                </a:ln>
                <a:effectLst/>
              </p:spPr>
              <p:style>
                <a:lnRef idx="2">
                  <a:schemeClr val="accent1"/>
                </a:lnRef>
                <a:fillRef idx="0">
                  <a:schemeClr val="accent1"/>
                </a:fillRef>
                <a:effectRef idx="1">
                  <a:schemeClr val="accent1"/>
                </a:effectRef>
                <a:fontRef idx="minor">
                  <a:schemeClr val="tx1"/>
                </a:fontRef>
              </p:style>
            </p:cxnSp>
          </p:grpSp>
          <p:pic>
            <p:nvPicPr>
              <p:cNvPr id="10" name="Picture 9" descr="connected spools"/>
              <p:cNvPicPr/>
              <p:nvPr/>
            </p:nvPicPr>
            <p:blipFill>
              <a:blip r:embed="rId2"/>
              <a:srcRect/>
              <a:stretch>
                <a:fillRect/>
              </a:stretch>
            </p:blipFill>
            <p:spPr bwMode="auto">
              <a:xfrm>
                <a:off x="8345731" y="26323175"/>
                <a:ext cx="1930187" cy="2224264"/>
              </a:xfrm>
              <a:prstGeom prst="rect">
                <a:avLst/>
              </a:prstGeom>
              <a:noFill/>
              <a:ln w="9525">
                <a:noFill/>
                <a:miter lim="800000"/>
                <a:headEnd/>
                <a:tailEnd/>
              </a:ln>
            </p:spPr>
          </p:pic>
        </p:grpSp>
        <p:sp>
          <p:nvSpPr>
            <p:cNvPr id="7" name="Text Box 229"/>
            <p:cNvSpPr txBox="1">
              <a:spLocks noChangeArrowheads="1"/>
            </p:cNvSpPr>
            <p:nvPr/>
          </p:nvSpPr>
          <p:spPr bwMode="auto">
            <a:xfrm>
              <a:off x="26754199" y="11786107"/>
              <a:ext cx="5334958" cy="10763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419070" tIns="45267" rIns="419070" bIns="45267">
              <a:spAutoFit/>
            </a:bodyPr>
            <a:lstStyle>
              <a:lvl1pPr defTabSz="908050">
                <a:defRPr sz="2400">
                  <a:solidFill>
                    <a:schemeClr val="tx1"/>
                  </a:solidFill>
                  <a:latin typeface="Times New Roman" charset="0"/>
                  <a:ea typeface="ＭＳ Ｐゴシック" charset="0"/>
                </a:defRPr>
              </a:lvl1pPr>
              <a:lvl2pPr marL="460375" defTabSz="908050">
                <a:defRPr sz="2400">
                  <a:solidFill>
                    <a:schemeClr val="tx1"/>
                  </a:solidFill>
                  <a:latin typeface="Times New Roman" charset="0"/>
                  <a:ea typeface="ＭＳ Ｐゴシック" charset="0"/>
                </a:defRPr>
              </a:lvl2pPr>
              <a:lvl3pPr marL="908050" defTabSz="908050">
                <a:defRPr sz="2400">
                  <a:solidFill>
                    <a:schemeClr val="tx1"/>
                  </a:solidFill>
                  <a:latin typeface="Times New Roman" charset="0"/>
                  <a:ea typeface="ＭＳ Ｐゴシック" charset="0"/>
                </a:defRPr>
              </a:lvl3pPr>
              <a:lvl4pPr marL="1370013" defTabSz="908050">
                <a:defRPr sz="2400">
                  <a:solidFill>
                    <a:schemeClr val="tx1"/>
                  </a:solidFill>
                  <a:latin typeface="Times New Roman" charset="0"/>
                  <a:ea typeface="ＭＳ Ｐゴシック" charset="0"/>
                </a:defRPr>
              </a:lvl4pPr>
              <a:lvl5pPr marL="1803400" defTabSz="908050">
                <a:defRPr sz="2400">
                  <a:solidFill>
                    <a:schemeClr val="tx1"/>
                  </a:solidFill>
                  <a:latin typeface="Times New Roman" charset="0"/>
                  <a:ea typeface="ＭＳ Ｐゴシック" charset="0"/>
                </a:defRPr>
              </a:lvl5pPr>
              <a:lvl6pPr marL="2260600" defTabSz="908050" eaLnBrk="0" fontAlgn="base" hangingPunct="0">
                <a:spcBef>
                  <a:spcPct val="0"/>
                </a:spcBef>
                <a:spcAft>
                  <a:spcPct val="0"/>
                </a:spcAft>
                <a:defRPr sz="2400">
                  <a:solidFill>
                    <a:schemeClr val="tx1"/>
                  </a:solidFill>
                  <a:latin typeface="Times New Roman" charset="0"/>
                  <a:ea typeface="ＭＳ Ｐゴシック" charset="0"/>
                </a:defRPr>
              </a:lvl6pPr>
              <a:lvl7pPr marL="2717800" defTabSz="908050" eaLnBrk="0" fontAlgn="base" hangingPunct="0">
                <a:spcBef>
                  <a:spcPct val="0"/>
                </a:spcBef>
                <a:spcAft>
                  <a:spcPct val="0"/>
                </a:spcAft>
                <a:defRPr sz="2400">
                  <a:solidFill>
                    <a:schemeClr val="tx1"/>
                  </a:solidFill>
                  <a:latin typeface="Times New Roman" charset="0"/>
                  <a:ea typeface="ＭＳ Ｐゴシック" charset="0"/>
                </a:defRPr>
              </a:lvl7pPr>
              <a:lvl8pPr marL="3175000" defTabSz="908050" eaLnBrk="0" fontAlgn="base" hangingPunct="0">
                <a:spcBef>
                  <a:spcPct val="0"/>
                </a:spcBef>
                <a:spcAft>
                  <a:spcPct val="0"/>
                </a:spcAft>
                <a:defRPr sz="2400">
                  <a:solidFill>
                    <a:schemeClr val="tx1"/>
                  </a:solidFill>
                  <a:latin typeface="Times New Roman" charset="0"/>
                  <a:ea typeface="ＭＳ Ｐゴシック" charset="0"/>
                </a:defRPr>
              </a:lvl8pPr>
              <a:lvl9pPr marL="3632200" defTabSz="90805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3200" b="1" dirty="0">
                  <a:latin typeface="Gill Sans"/>
                  <a:cs typeface="Gill Sans"/>
                </a:rPr>
                <a:t>Figure </a:t>
              </a:r>
              <a:r>
                <a:rPr lang="en-US" sz="3200" b="1" dirty="0" smtClean="0">
                  <a:latin typeface="Gill Sans"/>
                  <a:cs typeface="Gill Sans"/>
                </a:rPr>
                <a:t>1. Figures shown to students.</a:t>
              </a:r>
              <a:endParaRPr lang="en-US" sz="3200" b="1" dirty="0">
                <a:latin typeface="Gill Sans"/>
                <a:cs typeface="Gill Sans"/>
              </a:endParaRPr>
            </a:p>
          </p:txBody>
        </p:sp>
      </p:grpSp>
      <p:grpSp>
        <p:nvGrpSpPr>
          <p:cNvPr id="20" name="Group 19"/>
          <p:cNvGrpSpPr/>
          <p:nvPr/>
        </p:nvGrpSpPr>
        <p:grpSpPr>
          <a:xfrm>
            <a:off x="30456485" y="9570117"/>
            <a:ext cx="11902311" cy="2432702"/>
            <a:chOff x="26754199" y="11157617"/>
            <a:chExt cx="10414522" cy="2432702"/>
          </a:xfrm>
        </p:grpSpPr>
        <p:grpSp>
          <p:nvGrpSpPr>
            <p:cNvPr id="21" name="Group 20"/>
            <p:cNvGrpSpPr/>
            <p:nvPr/>
          </p:nvGrpSpPr>
          <p:grpSpPr>
            <a:xfrm>
              <a:off x="32479031" y="11157617"/>
              <a:ext cx="4689690" cy="2432702"/>
              <a:chOff x="5586228" y="26114737"/>
              <a:chExt cx="4689690" cy="2432702"/>
            </a:xfrm>
          </p:grpSpPr>
          <p:grpSp>
            <p:nvGrpSpPr>
              <p:cNvPr id="23" name="Group 22"/>
              <p:cNvGrpSpPr/>
              <p:nvPr/>
            </p:nvGrpSpPr>
            <p:grpSpPr>
              <a:xfrm>
                <a:off x="5586228" y="26114737"/>
                <a:ext cx="2210171" cy="2432702"/>
                <a:chOff x="1269083" y="536376"/>
                <a:chExt cx="1823765" cy="2017086"/>
              </a:xfrm>
            </p:grpSpPr>
            <p:grpSp>
              <p:nvGrpSpPr>
                <p:cNvPr id="25" name="Group 24"/>
                <p:cNvGrpSpPr/>
                <p:nvPr/>
              </p:nvGrpSpPr>
              <p:grpSpPr>
                <a:xfrm>
                  <a:off x="1457596" y="870893"/>
                  <a:ext cx="295255" cy="1682569"/>
                  <a:chOff x="1457596" y="870892"/>
                  <a:chExt cx="295255" cy="1929458"/>
                </a:xfrm>
              </p:grpSpPr>
              <p:cxnSp>
                <p:nvCxnSpPr>
                  <p:cNvPr id="32" name="Straight Connector 31"/>
                  <p:cNvCxnSpPr/>
                  <p:nvPr/>
                </p:nvCxnSpPr>
                <p:spPr>
                  <a:xfrm>
                    <a:off x="1457596" y="870892"/>
                    <a:ext cx="0" cy="192945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1752851" y="870892"/>
                    <a:ext cx="0" cy="192945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6" name="TextBox 25"/>
                <p:cNvSpPr txBox="1"/>
                <p:nvPr/>
              </p:nvSpPr>
              <p:spPr>
                <a:xfrm>
                  <a:off x="1269083" y="536376"/>
                  <a:ext cx="272221" cy="229675"/>
                </a:xfrm>
                <a:prstGeom prst="rect">
                  <a:avLst/>
                </a:prstGeom>
                <a:noFill/>
              </p:spPr>
              <p:txBody>
                <a:bodyPr wrap="none" rtlCol="0">
                  <a:spAutoFit/>
                </a:bodyPr>
                <a:lstStyle/>
                <a:p>
                  <a:r>
                    <a:rPr lang="en-US" sz="1200" dirty="0" smtClean="0"/>
                    <a:t>-</a:t>
                  </a:r>
                  <a:r>
                    <a:rPr lang="en-US" sz="1200" i="1" dirty="0" smtClean="0">
                      <a:latin typeface="Symbol" charset="2"/>
                      <a:cs typeface="Symbol" charset="2"/>
                    </a:rPr>
                    <a:t>s</a:t>
                  </a:r>
                  <a:r>
                    <a:rPr lang="en-US" sz="1200" baseline="-25000" dirty="0" smtClean="0"/>
                    <a:t>0</a:t>
                  </a:r>
                  <a:endParaRPr lang="en-US" sz="1200" baseline="-25000" dirty="0"/>
                </a:p>
              </p:txBody>
            </p:sp>
            <p:sp>
              <p:nvSpPr>
                <p:cNvPr id="27" name="TextBox 26"/>
                <p:cNvSpPr txBox="1"/>
                <p:nvPr/>
              </p:nvSpPr>
              <p:spPr>
                <a:xfrm>
                  <a:off x="1549798" y="536376"/>
                  <a:ext cx="293218" cy="229675"/>
                </a:xfrm>
                <a:prstGeom prst="rect">
                  <a:avLst/>
                </a:prstGeom>
                <a:noFill/>
              </p:spPr>
              <p:txBody>
                <a:bodyPr wrap="none" rtlCol="0">
                  <a:spAutoFit/>
                </a:bodyPr>
                <a:lstStyle/>
                <a:p>
                  <a:r>
                    <a:rPr lang="en-US" sz="1200" dirty="0" smtClean="0"/>
                    <a:t>+</a:t>
                  </a:r>
                  <a:r>
                    <a:rPr lang="en-US" sz="1200" i="1" dirty="0" smtClean="0">
                      <a:latin typeface="Symbol" charset="2"/>
                      <a:cs typeface="Symbol" charset="2"/>
                    </a:rPr>
                    <a:t>s</a:t>
                  </a:r>
                  <a:r>
                    <a:rPr lang="en-US" sz="1200" baseline="-25000" dirty="0" smtClean="0"/>
                    <a:t>0</a:t>
                  </a:r>
                  <a:endParaRPr lang="en-US" sz="1200" baseline="-25000" dirty="0"/>
                </a:p>
              </p:txBody>
            </p:sp>
            <p:sp>
              <p:nvSpPr>
                <p:cNvPr id="28" name="TextBox 27"/>
                <p:cNvSpPr txBox="1"/>
                <p:nvPr/>
              </p:nvSpPr>
              <p:spPr>
                <a:xfrm>
                  <a:off x="2184400" y="1441450"/>
                  <a:ext cx="908448" cy="357272"/>
                </a:xfrm>
                <a:prstGeom prst="rect">
                  <a:avLst/>
                </a:prstGeom>
                <a:noFill/>
              </p:spPr>
              <p:txBody>
                <a:bodyPr wrap="square" rtlCol="0">
                  <a:spAutoFit/>
                </a:bodyPr>
                <a:lstStyle/>
                <a:p>
                  <a:pPr algn="ctr"/>
                  <a:r>
                    <a:rPr lang="en-US" sz="1100" dirty="0" smtClean="0">
                      <a:latin typeface="Times"/>
                      <a:cs typeface="Times"/>
                    </a:rPr>
                    <a:t>Metal plates on insulating stands</a:t>
                  </a:r>
                  <a:endParaRPr lang="en-US" sz="1100" dirty="0">
                    <a:latin typeface="Times"/>
                    <a:cs typeface="Times"/>
                  </a:endParaRPr>
                </a:p>
              </p:txBody>
            </p:sp>
            <p:cxnSp>
              <p:nvCxnSpPr>
                <p:cNvPr id="29" name="Curved Connector 28"/>
                <p:cNvCxnSpPr/>
                <p:nvPr/>
              </p:nvCxnSpPr>
              <p:spPr>
                <a:xfrm rot="10800000" flipV="1">
                  <a:off x="1752852" y="1905000"/>
                  <a:ext cx="533253" cy="444500"/>
                </a:xfrm>
                <a:prstGeom prst="curvedConnector3">
                  <a:avLst/>
                </a:prstGeom>
                <a:ln w="6350" cmpd="sng">
                  <a:solidFill>
                    <a:schemeClr val="tx1"/>
                  </a:solidFill>
                  <a:headEnd type="none"/>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1708150" y="1460500"/>
                  <a:ext cx="107950" cy="120650"/>
                </a:xfrm>
                <a:prstGeom prst="line">
                  <a:avLst/>
                </a:prstGeom>
                <a:ln w="9525"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1" name="Curved Connector 30"/>
                <p:cNvCxnSpPr>
                  <a:stCxn id="28" idx="1"/>
                </p:cNvCxnSpPr>
                <p:nvPr/>
              </p:nvCxnSpPr>
              <p:spPr>
                <a:xfrm rot="10800000">
                  <a:off x="1464051" y="1441451"/>
                  <a:ext cx="720349" cy="178636"/>
                </a:xfrm>
                <a:prstGeom prst="curvedConnector3">
                  <a:avLst/>
                </a:prstGeom>
                <a:ln w="6350" cmpd="sng">
                  <a:solidFill>
                    <a:schemeClr val="tx1"/>
                  </a:solidFill>
                  <a:headEnd type="none"/>
                  <a:tailEnd type="triangle" w="sm" len="med"/>
                </a:ln>
                <a:effectLst/>
              </p:spPr>
              <p:style>
                <a:lnRef idx="2">
                  <a:schemeClr val="accent1"/>
                </a:lnRef>
                <a:fillRef idx="0">
                  <a:schemeClr val="accent1"/>
                </a:fillRef>
                <a:effectRef idx="1">
                  <a:schemeClr val="accent1"/>
                </a:effectRef>
                <a:fontRef idx="minor">
                  <a:schemeClr val="tx1"/>
                </a:fontRef>
              </p:style>
            </p:cxnSp>
          </p:grpSp>
          <p:pic>
            <p:nvPicPr>
              <p:cNvPr id="24" name="Picture 23" descr="connected spools"/>
              <p:cNvPicPr/>
              <p:nvPr/>
            </p:nvPicPr>
            <p:blipFill>
              <a:blip r:embed="rId2"/>
              <a:srcRect/>
              <a:stretch>
                <a:fillRect/>
              </a:stretch>
            </p:blipFill>
            <p:spPr bwMode="auto">
              <a:xfrm>
                <a:off x="8345731" y="26323175"/>
                <a:ext cx="1930187" cy="2224264"/>
              </a:xfrm>
              <a:prstGeom prst="rect">
                <a:avLst/>
              </a:prstGeom>
              <a:noFill/>
              <a:ln w="9525">
                <a:noFill/>
                <a:miter lim="800000"/>
                <a:headEnd/>
                <a:tailEnd/>
              </a:ln>
            </p:spPr>
          </p:pic>
        </p:grpSp>
        <p:sp>
          <p:nvSpPr>
            <p:cNvPr id="22" name="Text Box 229"/>
            <p:cNvSpPr txBox="1">
              <a:spLocks noChangeArrowheads="1"/>
            </p:cNvSpPr>
            <p:nvPr/>
          </p:nvSpPr>
          <p:spPr bwMode="auto">
            <a:xfrm>
              <a:off x="26754199" y="11786107"/>
              <a:ext cx="5334958" cy="10763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419070" tIns="45267" rIns="419070" bIns="45267">
              <a:spAutoFit/>
            </a:bodyPr>
            <a:lstStyle>
              <a:lvl1pPr defTabSz="908050">
                <a:defRPr sz="2400">
                  <a:solidFill>
                    <a:schemeClr val="tx1"/>
                  </a:solidFill>
                  <a:latin typeface="Times New Roman" charset="0"/>
                  <a:ea typeface="ＭＳ Ｐゴシック" charset="0"/>
                </a:defRPr>
              </a:lvl1pPr>
              <a:lvl2pPr marL="460375" defTabSz="908050">
                <a:defRPr sz="2400">
                  <a:solidFill>
                    <a:schemeClr val="tx1"/>
                  </a:solidFill>
                  <a:latin typeface="Times New Roman" charset="0"/>
                  <a:ea typeface="ＭＳ Ｐゴシック" charset="0"/>
                </a:defRPr>
              </a:lvl2pPr>
              <a:lvl3pPr marL="908050" defTabSz="908050">
                <a:defRPr sz="2400">
                  <a:solidFill>
                    <a:schemeClr val="tx1"/>
                  </a:solidFill>
                  <a:latin typeface="Times New Roman" charset="0"/>
                  <a:ea typeface="ＭＳ Ｐゴシック" charset="0"/>
                </a:defRPr>
              </a:lvl3pPr>
              <a:lvl4pPr marL="1370013" defTabSz="908050">
                <a:defRPr sz="2400">
                  <a:solidFill>
                    <a:schemeClr val="tx1"/>
                  </a:solidFill>
                  <a:latin typeface="Times New Roman" charset="0"/>
                  <a:ea typeface="ＭＳ Ｐゴシック" charset="0"/>
                </a:defRPr>
              </a:lvl4pPr>
              <a:lvl5pPr marL="1803400" defTabSz="908050">
                <a:defRPr sz="2400">
                  <a:solidFill>
                    <a:schemeClr val="tx1"/>
                  </a:solidFill>
                  <a:latin typeface="Times New Roman" charset="0"/>
                  <a:ea typeface="ＭＳ Ｐゴシック" charset="0"/>
                </a:defRPr>
              </a:lvl5pPr>
              <a:lvl6pPr marL="2260600" defTabSz="908050" eaLnBrk="0" fontAlgn="base" hangingPunct="0">
                <a:spcBef>
                  <a:spcPct val="0"/>
                </a:spcBef>
                <a:spcAft>
                  <a:spcPct val="0"/>
                </a:spcAft>
                <a:defRPr sz="2400">
                  <a:solidFill>
                    <a:schemeClr val="tx1"/>
                  </a:solidFill>
                  <a:latin typeface="Times New Roman" charset="0"/>
                  <a:ea typeface="ＭＳ Ｐゴシック" charset="0"/>
                </a:defRPr>
              </a:lvl6pPr>
              <a:lvl7pPr marL="2717800" defTabSz="908050" eaLnBrk="0" fontAlgn="base" hangingPunct="0">
                <a:spcBef>
                  <a:spcPct val="0"/>
                </a:spcBef>
                <a:spcAft>
                  <a:spcPct val="0"/>
                </a:spcAft>
                <a:defRPr sz="2400">
                  <a:solidFill>
                    <a:schemeClr val="tx1"/>
                  </a:solidFill>
                  <a:latin typeface="Times New Roman" charset="0"/>
                  <a:ea typeface="ＭＳ Ｐゴシック" charset="0"/>
                </a:defRPr>
              </a:lvl7pPr>
              <a:lvl8pPr marL="3175000" defTabSz="908050" eaLnBrk="0" fontAlgn="base" hangingPunct="0">
                <a:spcBef>
                  <a:spcPct val="0"/>
                </a:spcBef>
                <a:spcAft>
                  <a:spcPct val="0"/>
                </a:spcAft>
                <a:defRPr sz="2400">
                  <a:solidFill>
                    <a:schemeClr val="tx1"/>
                  </a:solidFill>
                  <a:latin typeface="Times New Roman" charset="0"/>
                  <a:ea typeface="ＭＳ Ｐゴシック" charset="0"/>
                </a:defRPr>
              </a:lvl8pPr>
              <a:lvl9pPr marL="3632200" defTabSz="90805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3200" b="1" dirty="0">
                  <a:latin typeface="Gill Sans"/>
                  <a:cs typeface="Gill Sans"/>
                </a:rPr>
                <a:t>Figure </a:t>
              </a:r>
              <a:r>
                <a:rPr lang="en-US" sz="3200" b="1" dirty="0" smtClean="0">
                  <a:latin typeface="Gill Sans"/>
                  <a:cs typeface="Gill Sans"/>
                </a:rPr>
                <a:t>1. Figures shown to students.</a:t>
              </a:r>
              <a:endParaRPr lang="en-US" sz="3200" b="1" dirty="0">
                <a:latin typeface="Gill Sans"/>
                <a:cs typeface="Gill Sans"/>
              </a:endParaRPr>
            </a:p>
          </p:txBody>
        </p:sp>
      </p:grpSp>
      <p:sp>
        <p:nvSpPr>
          <p:cNvPr id="49" name="TextBox 48"/>
          <p:cNvSpPr txBox="1"/>
          <p:nvPr/>
        </p:nvSpPr>
        <p:spPr>
          <a:xfrm>
            <a:off x="1143000" y="2489200"/>
            <a:ext cx="3200400" cy="2585323"/>
          </a:xfrm>
          <a:prstGeom prst="rect">
            <a:avLst/>
          </a:prstGeom>
          <a:solidFill>
            <a:schemeClr val="tx1"/>
          </a:solidFill>
        </p:spPr>
        <p:txBody>
          <a:bodyPr wrap="square" rtlCol="0">
            <a:spAutoFit/>
          </a:bodyPr>
          <a:lstStyle/>
          <a:p>
            <a:pPr marL="0" indent="0">
              <a:buNone/>
            </a:pPr>
            <a:r>
              <a:rPr lang="en-US" sz="2000" dirty="0">
                <a:solidFill>
                  <a:schemeClr val="bg1"/>
                </a:solidFill>
                <a:latin typeface="+mj-lt"/>
                <a:cs typeface="Calibri"/>
              </a:rPr>
              <a:t>As the (oppositely charged, isolated) plates are moved closer together, does the capacitance </a:t>
            </a:r>
            <a:r>
              <a:rPr lang="en-US" sz="2000" dirty="0" smtClean="0">
                <a:solidFill>
                  <a:schemeClr val="bg1"/>
                </a:solidFill>
                <a:latin typeface="+mj-lt"/>
                <a:cs typeface="Calibri"/>
              </a:rPr>
              <a:t>of the arrangement increase</a:t>
            </a:r>
            <a:r>
              <a:rPr lang="en-US" sz="2000" dirty="0">
                <a:solidFill>
                  <a:schemeClr val="bg1"/>
                </a:solidFill>
                <a:latin typeface="+mj-lt"/>
                <a:cs typeface="Calibri"/>
              </a:rPr>
              <a:t>, decrease or remain the same?</a:t>
            </a:r>
          </a:p>
          <a:p>
            <a:endParaRPr lang="en-US" sz="2200" dirty="0">
              <a:solidFill>
                <a:schemeClr val="bg1"/>
              </a:solidFill>
              <a:latin typeface="Calibri"/>
              <a:cs typeface="Calibri"/>
            </a:endParaRPr>
          </a:p>
        </p:txBody>
      </p:sp>
      <p:grpSp>
        <p:nvGrpSpPr>
          <p:cNvPr id="37" name="Group 36"/>
          <p:cNvGrpSpPr/>
          <p:nvPr/>
        </p:nvGrpSpPr>
        <p:grpSpPr>
          <a:xfrm>
            <a:off x="5029200" y="2895600"/>
            <a:ext cx="2525904" cy="2432703"/>
            <a:chOff x="1269083" y="536376"/>
            <a:chExt cx="1823765" cy="2017086"/>
          </a:xfrm>
        </p:grpSpPr>
        <p:grpSp>
          <p:nvGrpSpPr>
            <p:cNvPr id="39" name="Group 38"/>
            <p:cNvGrpSpPr/>
            <p:nvPr/>
          </p:nvGrpSpPr>
          <p:grpSpPr>
            <a:xfrm>
              <a:off x="1457596" y="870893"/>
              <a:ext cx="295255" cy="1682569"/>
              <a:chOff x="1457596" y="870892"/>
              <a:chExt cx="295255" cy="1929458"/>
            </a:xfrm>
          </p:grpSpPr>
          <p:cxnSp>
            <p:nvCxnSpPr>
              <p:cNvPr id="46" name="Straight Connector 45"/>
              <p:cNvCxnSpPr/>
              <p:nvPr/>
            </p:nvCxnSpPr>
            <p:spPr>
              <a:xfrm>
                <a:off x="1457596" y="870892"/>
                <a:ext cx="0" cy="192945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1752851" y="870892"/>
                <a:ext cx="0" cy="192945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40" name="TextBox 39"/>
            <p:cNvSpPr txBox="1"/>
            <p:nvPr/>
          </p:nvSpPr>
          <p:spPr>
            <a:xfrm>
              <a:off x="1269083" y="536376"/>
              <a:ext cx="321388" cy="280713"/>
            </a:xfrm>
            <a:prstGeom prst="rect">
              <a:avLst/>
            </a:prstGeom>
            <a:noFill/>
          </p:spPr>
          <p:txBody>
            <a:bodyPr wrap="none" rtlCol="0">
              <a:spAutoFit/>
            </a:bodyPr>
            <a:lstStyle/>
            <a:p>
              <a:r>
                <a:rPr lang="en-US" sz="1600" kern="1200" dirty="0" smtClean="0">
                  <a:solidFill>
                    <a:srgbClr val="000000"/>
                  </a:solidFill>
                </a:rPr>
                <a:t>-</a:t>
              </a:r>
              <a:r>
                <a:rPr lang="en-US" sz="1600" i="1" kern="1200" dirty="0" smtClean="0">
                  <a:solidFill>
                    <a:srgbClr val="000000"/>
                  </a:solidFill>
                  <a:latin typeface="Symbol" charset="2"/>
                  <a:cs typeface="Symbol" charset="2"/>
                </a:rPr>
                <a:t>s</a:t>
              </a:r>
              <a:r>
                <a:rPr lang="en-US" sz="1600" kern="1200" baseline="-25000" dirty="0" smtClean="0">
                  <a:solidFill>
                    <a:srgbClr val="000000"/>
                  </a:solidFill>
                </a:rPr>
                <a:t>0</a:t>
              </a:r>
              <a:endParaRPr lang="en-US" sz="1600" kern="1200" baseline="-25000" dirty="0">
                <a:solidFill>
                  <a:srgbClr val="000000"/>
                </a:solidFill>
              </a:endParaRPr>
            </a:p>
          </p:txBody>
        </p:sp>
        <p:sp>
          <p:nvSpPr>
            <p:cNvPr id="41" name="TextBox 40"/>
            <p:cNvSpPr txBox="1"/>
            <p:nvPr/>
          </p:nvSpPr>
          <p:spPr>
            <a:xfrm>
              <a:off x="1549798" y="536376"/>
              <a:ext cx="355604" cy="280713"/>
            </a:xfrm>
            <a:prstGeom prst="rect">
              <a:avLst/>
            </a:prstGeom>
            <a:noFill/>
          </p:spPr>
          <p:txBody>
            <a:bodyPr wrap="none" rtlCol="0">
              <a:spAutoFit/>
            </a:bodyPr>
            <a:lstStyle/>
            <a:p>
              <a:r>
                <a:rPr lang="en-US" sz="1600" kern="1200" dirty="0" smtClean="0">
                  <a:solidFill>
                    <a:srgbClr val="000000"/>
                  </a:solidFill>
                </a:rPr>
                <a:t>+</a:t>
              </a:r>
              <a:r>
                <a:rPr lang="en-US" sz="1600" i="1" kern="1200" dirty="0" smtClean="0">
                  <a:solidFill>
                    <a:srgbClr val="000000"/>
                  </a:solidFill>
                  <a:latin typeface="Symbol" charset="2"/>
                  <a:cs typeface="Symbol" charset="2"/>
                </a:rPr>
                <a:t>s</a:t>
              </a:r>
              <a:r>
                <a:rPr lang="en-US" sz="1600" kern="1200" baseline="-25000" dirty="0" smtClean="0">
                  <a:solidFill>
                    <a:srgbClr val="000000"/>
                  </a:solidFill>
                </a:rPr>
                <a:t>0</a:t>
              </a:r>
              <a:endParaRPr lang="en-US" sz="1600" kern="1200" baseline="-25000" dirty="0">
                <a:solidFill>
                  <a:srgbClr val="000000"/>
                </a:solidFill>
              </a:endParaRPr>
            </a:p>
          </p:txBody>
        </p:sp>
        <p:sp>
          <p:nvSpPr>
            <p:cNvPr id="42" name="TextBox 41"/>
            <p:cNvSpPr txBox="1"/>
            <p:nvPr/>
          </p:nvSpPr>
          <p:spPr>
            <a:xfrm>
              <a:off x="2184400" y="1441450"/>
              <a:ext cx="908448" cy="689025"/>
            </a:xfrm>
            <a:prstGeom prst="rect">
              <a:avLst/>
            </a:prstGeom>
            <a:noFill/>
          </p:spPr>
          <p:txBody>
            <a:bodyPr wrap="square" rtlCol="0">
              <a:spAutoFit/>
            </a:bodyPr>
            <a:lstStyle/>
            <a:p>
              <a:pPr algn="ctr"/>
              <a:r>
                <a:rPr lang="en-US" sz="1600" kern="1200" dirty="0" smtClean="0">
                  <a:solidFill>
                    <a:srgbClr val="000000"/>
                  </a:solidFill>
                  <a:latin typeface="Calibri"/>
                  <a:cs typeface="Calibri"/>
                </a:rPr>
                <a:t>Metal plates on insulating stands</a:t>
              </a:r>
              <a:endParaRPr lang="en-US" sz="1600" kern="1200" dirty="0">
                <a:solidFill>
                  <a:srgbClr val="000000"/>
                </a:solidFill>
                <a:latin typeface="Calibri"/>
                <a:cs typeface="Calibri"/>
              </a:endParaRPr>
            </a:p>
          </p:txBody>
        </p:sp>
        <p:cxnSp>
          <p:nvCxnSpPr>
            <p:cNvPr id="43" name="Curved Connector 42"/>
            <p:cNvCxnSpPr/>
            <p:nvPr/>
          </p:nvCxnSpPr>
          <p:spPr>
            <a:xfrm rot="10800000" flipV="1">
              <a:off x="1752852" y="1905000"/>
              <a:ext cx="533253" cy="444500"/>
            </a:xfrm>
            <a:prstGeom prst="curvedConnector3">
              <a:avLst/>
            </a:prstGeom>
            <a:ln w="6350" cmpd="sng">
              <a:solidFill>
                <a:srgbClr val="000000"/>
              </a:solidFill>
              <a:headEnd type="none"/>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45" name="Curved Connector 44"/>
            <p:cNvCxnSpPr/>
            <p:nvPr/>
          </p:nvCxnSpPr>
          <p:spPr>
            <a:xfrm rot="10800000">
              <a:off x="1464051" y="1441451"/>
              <a:ext cx="720349" cy="178636"/>
            </a:xfrm>
            <a:prstGeom prst="curvedConnector3">
              <a:avLst/>
            </a:prstGeom>
            <a:ln w="6350" cmpd="sng">
              <a:solidFill>
                <a:srgbClr val="000000"/>
              </a:solidFill>
              <a:headEnd type="none"/>
              <a:tailEnd type="triangle" w="sm" len="med"/>
            </a:ln>
            <a:effectLst/>
          </p:spPr>
          <p:style>
            <a:lnRef idx="2">
              <a:schemeClr val="accent1"/>
            </a:lnRef>
            <a:fillRef idx="0">
              <a:schemeClr val="accent1"/>
            </a:fillRef>
            <a:effectRef idx="1">
              <a:schemeClr val="accent1"/>
            </a:effectRef>
            <a:fontRef idx="minor">
              <a:schemeClr val="tx1"/>
            </a:fontRef>
          </p:style>
        </p:cxnSp>
      </p:grpSp>
      <p:sp>
        <p:nvSpPr>
          <p:cNvPr id="51" name="Content Placeholder 2"/>
          <p:cNvSpPr>
            <a:spLocks noGrp="1"/>
          </p:cNvSpPr>
          <p:nvPr>
            <p:ph idx="1"/>
          </p:nvPr>
        </p:nvSpPr>
        <p:spPr>
          <a:xfrm>
            <a:off x="457200" y="1371600"/>
            <a:ext cx="8483600" cy="4525963"/>
          </a:xfrm>
        </p:spPr>
        <p:txBody>
          <a:bodyPr>
            <a:noAutofit/>
          </a:bodyPr>
          <a:lstStyle/>
          <a:p>
            <a:pPr marL="0" indent="0">
              <a:buNone/>
            </a:pPr>
            <a:r>
              <a:rPr lang="en-US" dirty="0"/>
              <a:t> </a:t>
            </a:r>
            <a:r>
              <a:rPr lang="en-US" dirty="0" smtClean="0"/>
              <a:t>        </a:t>
            </a:r>
            <a:r>
              <a:rPr lang="en-US" sz="2600" dirty="0" smtClean="0"/>
              <a:t> that (apparently) requires more formal knowledge…</a:t>
            </a:r>
            <a:endParaRPr lang="en-US" sz="2600" dirty="0"/>
          </a:p>
        </p:txBody>
      </p:sp>
    </p:spTree>
    <p:extLst>
      <p:ext uri="{BB962C8B-B14F-4D97-AF65-F5344CB8AC3E}">
        <p14:creationId xmlns:p14="http://schemas.microsoft.com/office/powerpoint/2010/main" val="15857349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914400" y="2209800"/>
            <a:ext cx="7315200" cy="3352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
        <p:nvSpPr>
          <p:cNvPr id="10" name="TextBox 9"/>
          <p:cNvSpPr txBox="1"/>
          <p:nvPr/>
        </p:nvSpPr>
        <p:spPr>
          <a:xfrm>
            <a:off x="1066800" y="3255768"/>
            <a:ext cx="1143000" cy="1477328"/>
          </a:xfrm>
          <a:prstGeom prst="rect">
            <a:avLst/>
          </a:prstGeom>
          <a:noFill/>
        </p:spPr>
        <p:txBody>
          <a:bodyPr wrap="square" rtlCol="0">
            <a:spAutoFit/>
          </a:bodyPr>
          <a:lstStyle/>
          <a:p>
            <a:pPr algn="r"/>
            <a:r>
              <a:rPr lang="en-US" sz="1800" dirty="0" smtClean="0">
                <a:solidFill>
                  <a:srgbClr val="000000"/>
                </a:solidFill>
                <a:latin typeface="Calibri"/>
                <a:cs typeface="Calibri"/>
              </a:rPr>
              <a:t>% of students giving the correct answer</a:t>
            </a:r>
            <a:endParaRPr lang="en-US" sz="1800" dirty="0">
              <a:solidFill>
                <a:srgbClr val="000000"/>
              </a:solidFill>
              <a:latin typeface="Calibri"/>
              <a:cs typeface="Calibri"/>
            </a:endParaRPr>
          </a:p>
        </p:txBody>
      </p:sp>
      <p:sp>
        <p:nvSpPr>
          <p:cNvPr id="9" name="Rectangle 3"/>
          <p:cNvSpPr>
            <a:spLocks noGrp="1" noChangeArrowheads="1"/>
          </p:cNvSpPr>
          <p:nvPr>
            <p:ph type="title"/>
          </p:nvPr>
        </p:nvSpPr>
        <p:spPr bwMode="auto">
          <a:prstGeom prst="rect">
            <a:avLst/>
          </a:prstGeom>
          <a:noFill/>
          <a:ln w="12700">
            <a:noFill/>
            <a:miter lim="800000"/>
            <a:headEnd/>
            <a:tailEnd/>
          </a:ln>
          <a:effectLst/>
        </p:spPr>
        <p:txBody>
          <a:bodyPr lIns="90487" tIns="44450" rIns="90487" bIns="44450" anchor="ctr">
            <a:prstTxWarp prst="textNoShape">
              <a:avLst/>
            </a:prstTxWarp>
          </a:bodyPr>
          <a:lstStyle/>
          <a:p>
            <a:pPr algn="ctr" eaLnBrk="1" hangingPunct="1"/>
            <a:r>
              <a:rPr lang="en-US" sz="4000" dirty="0" smtClean="0">
                <a:latin typeface="Calibri"/>
                <a:cs typeface="Calibri"/>
              </a:rPr>
              <a:t>A question on capacitance: Results </a:t>
            </a:r>
            <a:endParaRPr lang="en-US" sz="4000" dirty="0">
              <a:latin typeface="Calibri"/>
              <a:cs typeface="Calibri"/>
            </a:endParaRPr>
          </a:p>
        </p:txBody>
      </p:sp>
      <p:sp>
        <p:nvSpPr>
          <p:cNvPr id="8" name="TextBox 7"/>
          <p:cNvSpPr txBox="1"/>
          <p:nvPr/>
        </p:nvSpPr>
        <p:spPr>
          <a:xfrm>
            <a:off x="7543800" y="5943600"/>
            <a:ext cx="1086818" cy="307777"/>
          </a:xfrm>
          <a:prstGeom prst="rect">
            <a:avLst/>
          </a:prstGeom>
          <a:noFill/>
        </p:spPr>
        <p:txBody>
          <a:bodyPr wrap="none" rtlCol="0">
            <a:spAutoFit/>
          </a:bodyPr>
          <a:lstStyle/>
          <a:p>
            <a:r>
              <a:rPr lang="en-US" sz="1400" dirty="0" smtClean="0">
                <a:solidFill>
                  <a:srgbClr val="FFFFFF"/>
                </a:solidFill>
                <a:latin typeface="Calibri"/>
                <a:cs typeface="Calibri"/>
              </a:rPr>
              <a:t>Heron, 2014</a:t>
            </a:r>
            <a:endParaRPr lang="en-US" sz="1400" dirty="0">
              <a:solidFill>
                <a:srgbClr val="FFFFFF"/>
              </a:solidFill>
              <a:latin typeface="Calibri"/>
              <a:cs typeface="Calibri"/>
            </a:endParaRPr>
          </a:p>
        </p:txBody>
      </p:sp>
      <p:graphicFrame>
        <p:nvGraphicFramePr>
          <p:cNvPr id="7" name="Chart 6"/>
          <p:cNvGraphicFramePr/>
          <p:nvPr>
            <p:extLst>
              <p:ext uri="{D42A27DB-BD31-4B8C-83A1-F6EECF244321}">
                <p14:modId xmlns:p14="http://schemas.microsoft.com/office/powerpoint/2010/main" val="1612863893"/>
              </p:ext>
            </p:extLst>
          </p:nvPr>
        </p:nvGraphicFramePr>
        <p:xfrm>
          <a:off x="2514600" y="2514600"/>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036584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2"/>
          <p:cNvSpPr>
            <a:spLocks noChangeArrowheads="1"/>
          </p:cNvSpPr>
          <p:nvPr/>
        </p:nvSpPr>
        <p:spPr bwMode="auto">
          <a:xfrm>
            <a:off x="838200" y="1600200"/>
            <a:ext cx="7467600" cy="3733800"/>
          </a:xfrm>
          <a:prstGeom prst="rect">
            <a:avLst/>
          </a:prstGeom>
          <a:solidFill>
            <a:schemeClr val="accent1"/>
          </a:solidFill>
          <a:ln w="12700">
            <a:noFill/>
            <a:miter lim="800000"/>
            <a:headEnd/>
            <a:tailEnd/>
          </a:ln>
          <a:effectLst>
            <a:outerShdw dist="63500" dir="2700000" algn="r" rotWithShape="0">
              <a:srgbClr val="CBCBCB">
                <a:alpha val="70000"/>
              </a:srgbClr>
            </a:outerShdw>
          </a:effectLst>
        </p:spPr>
        <p:txBody>
          <a:bodyPr wrap="none" anchor="ctr">
            <a:prstTxWarp prst="textNoShape">
              <a:avLst/>
            </a:prstTxWarp>
          </a:bodyPr>
          <a:lstStyle/>
          <a:p>
            <a:pPr marL="0" indent="0">
              <a:buNone/>
            </a:pPr>
            <a:endParaRPr lang="en-US" dirty="0">
              <a:solidFill>
                <a:srgbClr val="1D001B"/>
              </a:solidFill>
            </a:endParaRPr>
          </a:p>
        </p:txBody>
      </p:sp>
      <p:sp>
        <p:nvSpPr>
          <p:cNvPr id="9" name="Rectangle 3"/>
          <p:cNvSpPr>
            <a:spLocks noGrp="1" noChangeArrowheads="1"/>
          </p:cNvSpPr>
          <p:nvPr>
            <p:ph type="title"/>
          </p:nvPr>
        </p:nvSpPr>
        <p:spPr bwMode="auto">
          <a:xfrm>
            <a:off x="458787" y="152400"/>
            <a:ext cx="8151813" cy="609600"/>
          </a:xfrm>
          <a:prstGeom prst="rect">
            <a:avLst/>
          </a:prstGeom>
          <a:noFill/>
          <a:ln w="12700">
            <a:noFill/>
            <a:miter lim="800000"/>
            <a:headEnd/>
            <a:tailEnd/>
          </a:ln>
          <a:effectLst/>
        </p:spPr>
        <p:txBody>
          <a:bodyPr lIns="90487" tIns="44450" rIns="90487" bIns="44450" anchor="ctr">
            <a:prstTxWarp prst="textNoShape">
              <a:avLst/>
            </a:prstTxWarp>
          </a:bodyPr>
          <a:lstStyle/>
          <a:p>
            <a:pPr algn="ctr" eaLnBrk="1" hangingPunct="1"/>
            <a:r>
              <a:rPr lang="en-US" sz="3400" dirty="0" smtClean="0">
                <a:latin typeface="Calibri"/>
                <a:cs typeface="Calibri"/>
              </a:rPr>
              <a:t>Still more evidence: A question on diffraction</a:t>
            </a:r>
            <a:endParaRPr lang="en-US" sz="3400" dirty="0">
              <a:latin typeface="Calibri"/>
              <a:cs typeface="Calibri"/>
            </a:endParaRPr>
          </a:p>
        </p:txBody>
      </p:sp>
      <p:grpSp>
        <p:nvGrpSpPr>
          <p:cNvPr id="4" name="Group 3"/>
          <p:cNvGrpSpPr/>
          <p:nvPr/>
        </p:nvGrpSpPr>
        <p:grpSpPr>
          <a:xfrm>
            <a:off x="30304085" y="9417717"/>
            <a:ext cx="11902311" cy="2432702"/>
            <a:chOff x="26754199" y="11157617"/>
            <a:chExt cx="10414522" cy="2432702"/>
          </a:xfrm>
        </p:grpSpPr>
        <p:grpSp>
          <p:nvGrpSpPr>
            <p:cNvPr id="5" name="Group 4"/>
            <p:cNvGrpSpPr/>
            <p:nvPr/>
          </p:nvGrpSpPr>
          <p:grpSpPr>
            <a:xfrm>
              <a:off x="32479031" y="11157617"/>
              <a:ext cx="4689690" cy="2432702"/>
              <a:chOff x="5586228" y="26114737"/>
              <a:chExt cx="4689690" cy="2432702"/>
            </a:xfrm>
          </p:grpSpPr>
          <p:grpSp>
            <p:nvGrpSpPr>
              <p:cNvPr id="8" name="Group 7"/>
              <p:cNvGrpSpPr/>
              <p:nvPr/>
            </p:nvGrpSpPr>
            <p:grpSpPr>
              <a:xfrm>
                <a:off x="5586228" y="26114737"/>
                <a:ext cx="2210171" cy="2432702"/>
                <a:chOff x="1269083" y="536376"/>
                <a:chExt cx="1823765" cy="2017086"/>
              </a:xfrm>
            </p:grpSpPr>
            <p:grpSp>
              <p:nvGrpSpPr>
                <p:cNvPr id="11" name="Group 10"/>
                <p:cNvGrpSpPr/>
                <p:nvPr/>
              </p:nvGrpSpPr>
              <p:grpSpPr>
                <a:xfrm>
                  <a:off x="1457596" y="870893"/>
                  <a:ext cx="295255" cy="1682569"/>
                  <a:chOff x="1457596" y="870892"/>
                  <a:chExt cx="295255" cy="1929458"/>
                </a:xfrm>
              </p:grpSpPr>
              <p:cxnSp>
                <p:nvCxnSpPr>
                  <p:cNvPr id="18" name="Straight Connector 17"/>
                  <p:cNvCxnSpPr/>
                  <p:nvPr/>
                </p:nvCxnSpPr>
                <p:spPr>
                  <a:xfrm>
                    <a:off x="1457596" y="870892"/>
                    <a:ext cx="0" cy="192945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752851" y="870892"/>
                    <a:ext cx="0" cy="192945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2" name="TextBox 11"/>
                <p:cNvSpPr txBox="1"/>
                <p:nvPr/>
              </p:nvSpPr>
              <p:spPr>
                <a:xfrm>
                  <a:off x="1269083" y="536376"/>
                  <a:ext cx="272221" cy="229675"/>
                </a:xfrm>
                <a:prstGeom prst="rect">
                  <a:avLst/>
                </a:prstGeom>
                <a:noFill/>
              </p:spPr>
              <p:txBody>
                <a:bodyPr wrap="none" rtlCol="0">
                  <a:spAutoFit/>
                </a:bodyPr>
                <a:lstStyle/>
                <a:p>
                  <a:r>
                    <a:rPr lang="en-US" sz="1200" dirty="0" smtClean="0"/>
                    <a:t>-</a:t>
                  </a:r>
                  <a:r>
                    <a:rPr lang="en-US" sz="1200" i="1" dirty="0" smtClean="0">
                      <a:latin typeface="Symbol" charset="2"/>
                      <a:cs typeface="Symbol" charset="2"/>
                    </a:rPr>
                    <a:t>s</a:t>
                  </a:r>
                  <a:r>
                    <a:rPr lang="en-US" sz="1200" baseline="-25000" dirty="0" smtClean="0"/>
                    <a:t>0</a:t>
                  </a:r>
                  <a:endParaRPr lang="en-US" sz="1200" baseline="-25000" dirty="0"/>
                </a:p>
              </p:txBody>
            </p:sp>
            <p:sp>
              <p:nvSpPr>
                <p:cNvPr id="13" name="TextBox 12"/>
                <p:cNvSpPr txBox="1"/>
                <p:nvPr/>
              </p:nvSpPr>
              <p:spPr>
                <a:xfrm>
                  <a:off x="1549798" y="536376"/>
                  <a:ext cx="293218" cy="229675"/>
                </a:xfrm>
                <a:prstGeom prst="rect">
                  <a:avLst/>
                </a:prstGeom>
                <a:noFill/>
              </p:spPr>
              <p:txBody>
                <a:bodyPr wrap="none" rtlCol="0">
                  <a:spAutoFit/>
                </a:bodyPr>
                <a:lstStyle/>
                <a:p>
                  <a:r>
                    <a:rPr lang="en-US" sz="1200" dirty="0" smtClean="0"/>
                    <a:t>+</a:t>
                  </a:r>
                  <a:r>
                    <a:rPr lang="en-US" sz="1200" i="1" dirty="0" smtClean="0">
                      <a:latin typeface="Symbol" charset="2"/>
                      <a:cs typeface="Symbol" charset="2"/>
                    </a:rPr>
                    <a:t>s</a:t>
                  </a:r>
                  <a:r>
                    <a:rPr lang="en-US" sz="1200" baseline="-25000" dirty="0" smtClean="0"/>
                    <a:t>0</a:t>
                  </a:r>
                  <a:endParaRPr lang="en-US" sz="1200" baseline="-25000" dirty="0"/>
                </a:p>
              </p:txBody>
            </p:sp>
            <p:sp>
              <p:nvSpPr>
                <p:cNvPr id="14" name="TextBox 13"/>
                <p:cNvSpPr txBox="1"/>
                <p:nvPr/>
              </p:nvSpPr>
              <p:spPr>
                <a:xfrm>
                  <a:off x="2184400" y="1441450"/>
                  <a:ext cx="908448" cy="357272"/>
                </a:xfrm>
                <a:prstGeom prst="rect">
                  <a:avLst/>
                </a:prstGeom>
                <a:noFill/>
              </p:spPr>
              <p:txBody>
                <a:bodyPr wrap="square" rtlCol="0">
                  <a:spAutoFit/>
                </a:bodyPr>
                <a:lstStyle/>
                <a:p>
                  <a:pPr algn="ctr"/>
                  <a:r>
                    <a:rPr lang="en-US" sz="1100" dirty="0" smtClean="0">
                      <a:latin typeface="Times"/>
                      <a:cs typeface="Times"/>
                    </a:rPr>
                    <a:t>Metal plates on insulating stands</a:t>
                  </a:r>
                  <a:endParaRPr lang="en-US" sz="1100" dirty="0">
                    <a:latin typeface="Times"/>
                    <a:cs typeface="Times"/>
                  </a:endParaRPr>
                </a:p>
              </p:txBody>
            </p:sp>
            <p:cxnSp>
              <p:nvCxnSpPr>
                <p:cNvPr id="15" name="Curved Connector 14"/>
                <p:cNvCxnSpPr/>
                <p:nvPr/>
              </p:nvCxnSpPr>
              <p:spPr>
                <a:xfrm rot="10800000" flipV="1">
                  <a:off x="1752852" y="1905000"/>
                  <a:ext cx="533253" cy="444500"/>
                </a:xfrm>
                <a:prstGeom prst="curvedConnector3">
                  <a:avLst/>
                </a:prstGeom>
                <a:ln w="6350" cmpd="sng">
                  <a:solidFill>
                    <a:schemeClr val="tx1"/>
                  </a:solidFill>
                  <a:headEnd type="none"/>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708150" y="1460500"/>
                  <a:ext cx="107950" cy="120650"/>
                </a:xfrm>
                <a:prstGeom prst="line">
                  <a:avLst/>
                </a:prstGeom>
                <a:ln w="9525"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7" name="Curved Connector 16"/>
                <p:cNvCxnSpPr>
                  <a:stCxn id="14" idx="1"/>
                </p:cNvCxnSpPr>
                <p:nvPr/>
              </p:nvCxnSpPr>
              <p:spPr>
                <a:xfrm rot="10800000">
                  <a:off x="1464051" y="1441451"/>
                  <a:ext cx="720349" cy="178636"/>
                </a:xfrm>
                <a:prstGeom prst="curvedConnector3">
                  <a:avLst/>
                </a:prstGeom>
                <a:ln w="6350" cmpd="sng">
                  <a:solidFill>
                    <a:schemeClr val="tx1"/>
                  </a:solidFill>
                  <a:headEnd type="none"/>
                  <a:tailEnd type="triangle" w="sm" len="med"/>
                </a:ln>
                <a:effectLst/>
              </p:spPr>
              <p:style>
                <a:lnRef idx="2">
                  <a:schemeClr val="accent1"/>
                </a:lnRef>
                <a:fillRef idx="0">
                  <a:schemeClr val="accent1"/>
                </a:fillRef>
                <a:effectRef idx="1">
                  <a:schemeClr val="accent1"/>
                </a:effectRef>
                <a:fontRef idx="minor">
                  <a:schemeClr val="tx1"/>
                </a:fontRef>
              </p:style>
            </p:cxnSp>
          </p:grpSp>
          <p:pic>
            <p:nvPicPr>
              <p:cNvPr id="10" name="Picture 9" descr="connected spools"/>
              <p:cNvPicPr/>
              <p:nvPr/>
            </p:nvPicPr>
            <p:blipFill>
              <a:blip r:embed="rId2"/>
              <a:srcRect/>
              <a:stretch>
                <a:fillRect/>
              </a:stretch>
            </p:blipFill>
            <p:spPr bwMode="auto">
              <a:xfrm>
                <a:off x="8345731" y="26323175"/>
                <a:ext cx="1930187" cy="2224264"/>
              </a:xfrm>
              <a:prstGeom prst="rect">
                <a:avLst/>
              </a:prstGeom>
              <a:noFill/>
              <a:ln w="9525">
                <a:noFill/>
                <a:miter lim="800000"/>
                <a:headEnd/>
                <a:tailEnd/>
              </a:ln>
            </p:spPr>
          </p:pic>
        </p:grpSp>
        <p:sp>
          <p:nvSpPr>
            <p:cNvPr id="7" name="Text Box 229"/>
            <p:cNvSpPr txBox="1">
              <a:spLocks noChangeArrowheads="1"/>
            </p:cNvSpPr>
            <p:nvPr/>
          </p:nvSpPr>
          <p:spPr bwMode="auto">
            <a:xfrm>
              <a:off x="26754199" y="11786107"/>
              <a:ext cx="5334958" cy="10763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419070" tIns="45267" rIns="419070" bIns="45267">
              <a:spAutoFit/>
            </a:bodyPr>
            <a:lstStyle>
              <a:lvl1pPr defTabSz="908050">
                <a:defRPr sz="2400">
                  <a:solidFill>
                    <a:schemeClr val="tx1"/>
                  </a:solidFill>
                  <a:latin typeface="Times New Roman" charset="0"/>
                  <a:ea typeface="ＭＳ Ｐゴシック" charset="0"/>
                </a:defRPr>
              </a:lvl1pPr>
              <a:lvl2pPr marL="460375" defTabSz="908050">
                <a:defRPr sz="2400">
                  <a:solidFill>
                    <a:schemeClr val="tx1"/>
                  </a:solidFill>
                  <a:latin typeface="Times New Roman" charset="0"/>
                  <a:ea typeface="ＭＳ Ｐゴシック" charset="0"/>
                </a:defRPr>
              </a:lvl2pPr>
              <a:lvl3pPr marL="908050" defTabSz="908050">
                <a:defRPr sz="2400">
                  <a:solidFill>
                    <a:schemeClr val="tx1"/>
                  </a:solidFill>
                  <a:latin typeface="Times New Roman" charset="0"/>
                  <a:ea typeface="ＭＳ Ｐゴシック" charset="0"/>
                </a:defRPr>
              </a:lvl3pPr>
              <a:lvl4pPr marL="1370013" defTabSz="908050">
                <a:defRPr sz="2400">
                  <a:solidFill>
                    <a:schemeClr val="tx1"/>
                  </a:solidFill>
                  <a:latin typeface="Times New Roman" charset="0"/>
                  <a:ea typeface="ＭＳ Ｐゴシック" charset="0"/>
                </a:defRPr>
              </a:lvl4pPr>
              <a:lvl5pPr marL="1803400" defTabSz="908050">
                <a:defRPr sz="2400">
                  <a:solidFill>
                    <a:schemeClr val="tx1"/>
                  </a:solidFill>
                  <a:latin typeface="Times New Roman" charset="0"/>
                  <a:ea typeface="ＭＳ Ｐゴシック" charset="0"/>
                </a:defRPr>
              </a:lvl5pPr>
              <a:lvl6pPr marL="2260600" defTabSz="908050" eaLnBrk="0" fontAlgn="base" hangingPunct="0">
                <a:spcBef>
                  <a:spcPct val="0"/>
                </a:spcBef>
                <a:spcAft>
                  <a:spcPct val="0"/>
                </a:spcAft>
                <a:defRPr sz="2400">
                  <a:solidFill>
                    <a:schemeClr val="tx1"/>
                  </a:solidFill>
                  <a:latin typeface="Times New Roman" charset="0"/>
                  <a:ea typeface="ＭＳ Ｐゴシック" charset="0"/>
                </a:defRPr>
              </a:lvl6pPr>
              <a:lvl7pPr marL="2717800" defTabSz="908050" eaLnBrk="0" fontAlgn="base" hangingPunct="0">
                <a:spcBef>
                  <a:spcPct val="0"/>
                </a:spcBef>
                <a:spcAft>
                  <a:spcPct val="0"/>
                </a:spcAft>
                <a:defRPr sz="2400">
                  <a:solidFill>
                    <a:schemeClr val="tx1"/>
                  </a:solidFill>
                  <a:latin typeface="Times New Roman" charset="0"/>
                  <a:ea typeface="ＭＳ Ｐゴシック" charset="0"/>
                </a:defRPr>
              </a:lvl7pPr>
              <a:lvl8pPr marL="3175000" defTabSz="908050" eaLnBrk="0" fontAlgn="base" hangingPunct="0">
                <a:spcBef>
                  <a:spcPct val="0"/>
                </a:spcBef>
                <a:spcAft>
                  <a:spcPct val="0"/>
                </a:spcAft>
                <a:defRPr sz="2400">
                  <a:solidFill>
                    <a:schemeClr val="tx1"/>
                  </a:solidFill>
                  <a:latin typeface="Times New Roman" charset="0"/>
                  <a:ea typeface="ＭＳ Ｐゴシック" charset="0"/>
                </a:defRPr>
              </a:lvl8pPr>
              <a:lvl9pPr marL="3632200" defTabSz="90805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3200" b="1" dirty="0">
                  <a:latin typeface="Gill Sans"/>
                  <a:cs typeface="Gill Sans"/>
                </a:rPr>
                <a:t>Figure </a:t>
              </a:r>
              <a:r>
                <a:rPr lang="en-US" sz="3200" b="1" dirty="0" smtClean="0">
                  <a:latin typeface="Gill Sans"/>
                  <a:cs typeface="Gill Sans"/>
                </a:rPr>
                <a:t>1. Figures shown to students.</a:t>
              </a:r>
              <a:endParaRPr lang="en-US" sz="3200" b="1" dirty="0">
                <a:latin typeface="Gill Sans"/>
                <a:cs typeface="Gill Sans"/>
              </a:endParaRPr>
            </a:p>
          </p:txBody>
        </p:sp>
      </p:grpSp>
      <p:grpSp>
        <p:nvGrpSpPr>
          <p:cNvPr id="20" name="Group 19"/>
          <p:cNvGrpSpPr/>
          <p:nvPr/>
        </p:nvGrpSpPr>
        <p:grpSpPr>
          <a:xfrm>
            <a:off x="30456485" y="9570117"/>
            <a:ext cx="11902311" cy="2432702"/>
            <a:chOff x="26754199" y="11157617"/>
            <a:chExt cx="10414522" cy="2432702"/>
          </a:xfrm>
        </p:grpSpPr>
        <p:grpSp>
          <p:nvGrpSpPr>
            <p:cNvPr id="21" name="Group 20"/>
            <p:cNvGrpSpPr/>
            <p:nvPr/>
          </p:nvGrpSpPr>
          <p:grpSpPr>
            <a:xfrm>
              <a:off x="32479031" y="11157617"/>
              <a:ext cx="4689690" cy="2432702"/>
              <a:chOff x="5586228" y="26114737"/>
              <a:chExt cx="4689690" cy="2432702"/>
            </a:xfrm>
          </p:grpSpPr>
          <p:grpSp>
            <p:nvGrpSpPr>
              <p:cNvPr id="23" name="Group 22"/>
              <p:cNvGrpSpPr/>
              <p:nvPr/>
            </p:nvGrpSpPr>
            <p:grpSpPr>
              <a:xfrm>
                <a:off x="5586228" y="26114737"/>
                <a:ext cx="2210171" cy="2432702"/>
                <a:chOff x="1269083" y="536376"/>
                <a:chExt cx="1823765" cy="2017086"/>
              </a:xfrm>
            </p:grpSpPr>
            <p:grpSp>
              <p:nvGrpSpPr>
                <p:cNvPr id="25" name="Group 24"/>
                <p:cNvGrpSpPr/>
                <p:nvPr/>
              </p:nvGrpSpPr>
              <p:grpSpPr>
                <a:xfrm>
                  <a:off x="1457596" y="870893"/>
                  <a:ext cx="295255" cy="1682569"/>
                  <a:chOff x="1457596" y="870892"/>
                  <a:chExt cx="295255" cy="1929458"/>
                </a:xfrm>
              </p:grpSpPr>
              <p:cxnSp>
                <p:nvCxnSpPr>
                  <p:cNvPr id="32" name="Straight Connector 31"/>
                  <p:cNvCxnSpPr/>
                  <p:nvPr/>
                </p:nvCxnSpPr>
                <p:spPr>
                  <a:xfrm>
                    <a:off x="1457596" y="870892"/>
                    <a:ext cx="0" cy="192945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1752851" y="870892"/>
                    <a:ext cx="0" cy="192945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6" name="TextBox 25"/>
                <p:cNvSpPr txBox="1"/>
                <p:nvPr/>
              </p:nvSpPr>
              <p:spPr>
                <a:xfrm>
                  <a:off x="1269083" y="536376"/>
                  <a:ext cx="272221" cy="229675"/>
                </a:xfrm>
                <a:prstGeom prst="rect">
                  <a:avLst/>
                </a:prstGeom>
                <a:noFill/>
              </p:spPr>
              <p:txBody>
                <a:bodyPr wrap="none" rtlCol="0">
                  <a:spAutoFit/>
                </a:bodyPr>
                <a:lstStyle/>
                <a:p>
                  <a:r>
                    <a:rPr lang="en-US" sz="1200" dirty="0" smtClean="0"/>
                    <a:t>-</a:t>
                  </a:r>
                  <a:r>
                    <a:rPr lang="en-US" sz="1200" i="1" dirty="0" smtClean="0">
                      <a:latin typeface="Symbol" charset="2"/>
                      <a:cs typeface="Symbol" charset="2"/>
                    </a:rPr>
                    <a:t>s</a:t>
                  </a:r>
                  <a:r>
                    <a:rPr lang="en-US" sz="1200" baseline="-25000" dirty="0" smtClean="0"/>
                    <a:t>0</a:t>
                  </a:r>
                  <a:endParaRPr lang="en-US" sz="1200" baseline="-25000" dirty="0"/>
                </a:p>
              </p:txBody>
            </p:sp>
            <p:sp>
              <p:nvSpPr>
                <p:cNvPr id="27" name="TextBox 26"/>
                <p:cNvSpPr txBox="1"/>
                <p:nvPr/>
              </p:nvSpPr>
              <p:spPr>
                <a:xfrm>
                  <a:off x="1549798" y="536376"/>
                  <a:ext cx="293218" cy="229675"/>
                </a:xfrm>
                <a:prstGeom prst="rect">
                  <a:avLst/>
                </a:prstGeom>
                <a:noFill/>
              </p:spPr>
              <p:txBody>
                <a:bodyPr wrap="none" rtlCol="0">
                  <a:spAutoFit/>
                </a:bodyPr>
                <a:lstStyle/>
                <a:p>
                  <a:r>
                    <a:rPr lang="en-US" sz="1200" dirty="0" smtClean="0"/>
                    <a:t>+</a:t>
                  </a:r>
                  <a:r>
                    <a:rPr lang="en-US" sz="1200" i="1" dirty="0" smtClean="0">
                      <a:latin typeface="Symbol" charset="2"/>
                      <a:cs typeface="Symbol" charset="2"/>
                    </a:rPr>
                    <a:t>s</a:t>
                  </a:r>
                  <a:r>
                    <a:rPr lang="en-US" sz="1200" baseline="-25000" dirty="0" smtClean="0"/>
                    <a:t>0</a:t>
                  </a:r>
                  <a:endParaRPr lang="en-US" sz="1200" baseline="-25000" dirty="0"/>
                </a:p>
              </p:txBody>
            </p:sp>
            <p:sp>
              <p:nvSpPr>
                <p:cNvPr id="28" name="TextBox 27"/>
                <p:cNvSpPr txBox="1"/>
                <p:nvPr/>
              </p:nvSpPr>
              <p:spPr>
                <a:xfrm>
                  <a:off x="2184400" y="1441450"/>
                  <a:ext cx="908448" cy="357272"/>
                </a:xfrm>
                <a:prstGeom prst="rect">
                  <a:avLst/>
                </a:prstGeom>
                <a:noFill/>
              </p:spPr>
              <p:txBody>
                <a:bodyPr wrap="square" rtlCol="0">
                  <a:spAutoFit/>
                </a:bodyPr>
                <a:lstStyle/>
                <a:p>
                  <a:pPr algn="ctr"/>
                  <a:r>
                    <a:rPr lang="en-US" sz="1100" dirty="0" smtClean="0">
                      <a:latin typeface="Times"/>
                      <a:cs typeface="Times"/>
                    </a:rPr>
                    <a:t>Metal plates on insulating stands</a:t>
                  </a:r>
                  <a:endParaRPr lang="en-US" sz="1100" dirty="0">
                    <a:latin typeface="Times"/>
                    <a:cs typeface="Times"/>
                  </a:endParaRPr>
                </a:p>
              </p:txBody>
            </p:sp>
            <p:cxnSp>
              <p:nvCxnSpPr>
                <p:cNvPr id="29" name="Curved Connector 28"/>
                <p:cNvCxnSpPr/>
                <p:nvPr/>
              </p:nvCxnSpPr>
              <p:spPr>
                <a:xfrm rot="10800000" flipV="1">
                  <a:off x="1752852" y="1905000"/>
                  <a:ext cx="533253" cy="444500"/>
                </a:xfrm>
                <a:prstGeom prst="curvedConnector3">
                  <a:avLst/>
                </a:prstGeom>
                <a:ln w="6350" cmpd="sng">
                  <a:solidFill>
                    <a:schemeClr val="tx1"/>
                  </a:solidFill>
                  <a:headEnd type="none"/>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1708150" y="1460500"/>
                  <a:ext cx="107950" cy="120650"/>
                </a:xfrm>
                <a:prstGeom prst="line">
                  <a:avLst/>
                </a:prstGeom>
                <a:ln w="9525"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1" name="Curved Connector 30"/>
                <p:cNvCxnSpPr>
                  <a:stCxn id="28" idx="1"/>
                </p:cNvCxnSpPr>
                <p:nvPr/>
              </p:nvCxnSpPr>
              <p:spPr>
                <a:xfrm rot="10800000">
                  <a:off x="1464051" y="1441451"/>
                  <a:ext cx="720349" cy="178636"/>
                </a:xfrm>
                <a:prstGeom prst="curvedConnector3">
                  <a:avLst/>
                </a:prstGeom>
                <a:ln w="6350" cmpd="sng">
                  <a:solidFill>
                    <a:schemeClr val="tx1"/>
                  </a:solidFill>
                  <a:headEnd type="none"/>
                  <a:tailEnd type="triangle" w="sm" len="med"/>
                </a:ln>
                <a:effectLst/>
              </p:spPr>
              <p:style>
                <a:lnRef idx="2">
                  <a:schemeClr val="accent1"/>
                </a:lnRef>
                <a:fillRef idx="0">
                  <a:schemeClr val="accent1"/>
                </a:fillRef>
                <a:effectRef idx="1">
                  <a:schemeClr val="accent1"/>
                </a:effectRef>
                <a:fontRef idx="minor">
                  <a:schemeClr val="tx1"/>
                </a:fontRef>
              </p:style>
            </p:cxnSp>
          </p:grpSp>
          <p:pic>
            <p:nvPicPr>
              <p:cNvPr id="24" name="Picture 23" descr="connected spools"/>
              <p:cNvPicPr/>
              <p:nvPr/>
            </p:nvPicPr>
            <p:blipFill>
              <a:blip r:embed="rId2"/>
              <a:srcRect/>
              <a:stretch>
                <a:fillRect/>
              </a:stretch>
            </p:blipFill>
            <p:spPr bwMode="auto">
              <a:xfrm>
                <a:off x="8345731" y="26323175"/>
                <a:ext cx="1930187" cy="2224264"/>
              </a:xfrm>
              <a:prstGeom prst="rect">
                <a:avLst/>
              </a:prstGeom>
              <a:noFill/>
              <a:ln w="9525">
                <a:noFill/>
                <a:miter lim="800000"/>
                <a:headEnd/>
                <a:tailEnd/>
              </a:ln>
            </p:spPr>
          </p:pic>
        </p:grpSp>
        <p:sp>
          <p:nvSpPr>
            <p:cNvPr id="22" name="Text Box 229"/>
            <p:cNvSpPr txBox="1">
              <a:spLocks noChangeArrowheads="1"/>
            </p:cNvSpPr>
            <p:nvPr/>
          </p:nvSpPr>
          <p:spPr bwMode="auto">
            <a:xfrm>
              <a:off x="26754199" y="11786107"/>
              <a:ext cx="5334958" cy="10763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419070" tIns="45267" rIns="419070" bIns="45267">
              <a:spAutoFit/>
            </a:bodyPr>
            <a:lstStyle>
              <a:lvl1pPr defTabSz="908050">
                <a:defRPr sz="2400">
                  <a:solidFill>
                    <a:schemeClr val="tx1"/>
                  </a:solidFill>
                  <a:latin typeface="Times New Roman" charset="0"/>
                  <a:ea typeface="ＭＳ Ｐゴシック" charset="0"/>
                </a:defRPr>
              </a:lvl1pPr>
              <a:lvl2pPr marL="460375" defTabSz="908050">
                <a:defRPr sz="2400">
                  <a:solidFill>
                    <a:schemeClr val="tx1"/>
                  </a:solidFill>
                  <a:latin typeface="Times New Roman" charset="0"/>
                  <a:ea typeface="ＭＳ Ｐゴシック" charset="0"/>
                </a:defRPr>
              </a:lvl2pPr>
              <a:lvl3pPr marL="908050" defTabSz="908050">
                <a:defRPr sz="2400">
                  <a:solidFill>
                    <a:schemeClr val="tx1"/>
                  </a:solidFill>
                  <a:latin typeface="Times New Roman" charset="0"/>
                  <a:ea typeface="ＭＳ Ｐゴシック" charset="0"/>
                </a:defRPr>
              </a:lvl3pPr>
              <a:lvl4pPr marL="1370013" defTabSz="908050">
                <a:defRPr sz="2400">
                  <a:solidFill>
                    <a:schemeClr val="tx1"/>
                  </a:solidFill>
                  <a:latin typeface="Times New Roman" charset="0"/>
                  <a:ea typeface="ＭＳ Ｐゴシック" charset="0"/>
                </a:defRPr>
              </a:lvl4pPr>
              <a:lvl5pPr marL="1803400" defTabSz="908050">
                <a:defRPr sz="2400">
                  <a:solidFill>
                    <a:schemeClr val="tx1"/>
                  </a:solidFill>
                  <a:latin typeface="Times New Roman" charset="0"/>
                  <a:ea typeface="ＭＳ Ｐゴシック" charset="0"/>
                </a:defRPr>
              </a:lvl5pPr>
              <a:lvl6pPr marL="2260600" defTabSz="908050" eaLnBrk="0" fontAlgn="base" hangingPunct="0">
                <a:spcBef>
                  <a:spcPct val="0"/>
                </a:spcBef>
                <a:spcAft>
                  <a:spcPct val="0"/>
                </a:spcAft>
                <a:defRPr sz="2400">
                  <a:solidFill>
                    <a:schemeClr val="tx1"/>
                  </a:solidFill>
                  <a:latin typeface="Times New Roman" charset="0"/>
                  <a:ea typeface="ＭＳ Ｐゴシック" charset="0"/>
                </a:defRPr>
              </a:lvl6pPr>
              <a:lvl7pPr marL="2717800" defTabSz="908050" eaLnBrk="0" fontAlgn="base" hangingPunct="0">
                <a:spcBef>
                  <a:spcPct val="0"/>
                </a:spcBef>
                <a:spcAft>
                  <a:spcPct val="0"/>
                </a:spcAft>
                <a:defRPr sz="2400">
                  <a:solidFill>
                    <a:schemeClr val="tx1"/>
                  </a:solidFill>
                  <a:latin typeface="Times New Roman" charset="0"/>
                  <a:ea typeface="ＭＳ Ｐゴシック" charset="0"/>
                </a:defRPr>
              </a:lvl7pPr>
              <a:lvl8pPr marL="3175000" defTabSz="908050" eaLnBrk="0" fontAlgn="base" hangingPunct="0">
                <a:spcBef>
                  <a:spcPct val="0"/>
                </a:spcBef>
                <a:spcAft>
                  <a:spcPct val="0"/>
                </a:spcAft>
                <a:defRPr sz="2400">
                  <a:solidFill>
                    <a:schemeClr val="tx1"/>
                  </a:solidFill>
                  <a:latin typeface="Times New Roman" charset="0"/>
                  <a:ea typeface="ＭＳ Ｐゴシック" charset="0"/>
                </a:defRPr>
              </a:lvl8pPr>
              <a:lvl9pPr marL="3632200" defTabSz="90805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3200" b="1" dirty="0">
                  <a:latin typeface="Gill Sans"/>
                  <a:cs typeface="Gill Sans"/>
                </a:rPr>
                <a:t>Figure </a:t>
              </a:r>
              <a:r>
                <a:rPr lang="en-US" sz="3200" b="1" dirty="0" smtClean="0">
                  <a:latin typeface="Gill Sans"/>
                  <a:cs typeface="Gill Sans"/>
                </a:rPr>
                <a:t>1. Figures shown to students.</a:t>
              </a:r>
              <a:endParaRPr lang="en-US" sz="3200" b="1" dirty="0">
                <a:latin typeface="Gill Sans"/>
                <a:cs typeface="Gill Sans"/>
              </a:endParaRPr>
            </a:p>
          </p:txBody>
        </p:sp>
      </p:grpSp>
      <p:sp>
        <p:nvSpPr>
          <p:cNvPr id="49" name="TextBox 48"/>
          <p:cNvSpPr txBox="1"/>
          <p:nvPr/>
        </p:nvSpPr>
        <p:spPr>
          <a:xfrm>
            <a:off x="1143000" y="1879600"/>
            <a:ext cx="3733800" cy="2985432"/>
          </a:xfrm>
          <a:prstGeom prst="rect">
            <a:avLst/>
          </a:prstGeom>
          <a:solidFill>
            <a:schemeClr val="tx1"/>
          </a:solidFill>
        </p:spPr>
        <p:txBody>
          <a:bodyPr wrap="square" rtlCol="0">
            <a:spAutoFit/>
          </a:bodyPr>
          <a:lstStyle/>
          <a:p>
            <a:pPr marL="0" indent="0">
              <a:buNone/>
            </a:pPr>
            <a:r>
              <a:rPr lang="en-US" sz="2000" dirty="0" smtClean="0">
                <a:solidFill>
                  <a:schemeClr val="bg1"/>
                </a:solidFill>
                <a:latin typeface="Calibri"/>
                <a:cs typeface="Calibri"/>
              </a:rPr>
              <a:t>Monochromatic </a:t>
            </a:r>
            <a:r>
              <a:rPr lang="en-US" sz="2000" dirty="0">
                <a:solidFill>
                  <a:schemeClr val="bg1"/>
                </a:solidFill>
                <a:latin typeface="Calibri"/>
                <a:cs typeface="Calibri"/>
              </a:rPr>
              <a:t>l</a:t>
            </a:r>
            <a:r>
              <a:rPr lang="en-US" sz="2000" dirty="0" smtClean="0">
                <a:solidFill>
                  <a:schemeClr val="bg1"/>
                </a:solidFill>
                <a:latin typeface="Calibri"/>
                <a:cs typeface="Calibri"/>
              </a:rPr>
              <a:t>ight of wavelength </a:t>
            </a:r>
            <a:r>
              <a:rPr lang="en-US" sz="2000" dirty="0" smtClean="0">
                <a:solidFill>
                  <a:schemeClr val="bg1"/>
                </a:solidFill>
                <a:latin typeface="Symbol" charset="2"/>
                <a:cs typeface="Symbol" charset="2"/>
              </a:rPr>
              <a:t>l</a:t>
            </a:r>
            <a:r>
              <a:rPr lang="en-US" sz="2000" dirty="0" smtClean="0">
                <a:solidFill>
                  <a:schemeClr val="bg1"/>
                </a:solidFill>
                <a:latin typeface="Calibri"/>
                <a:cs typeface="Calibri"/>
              </a:rPr>
              <a:t> is incident on a mask with a slit of width </a:t>
            </a:r>
            <a:r>
              <a:rPr lang="en-US" sz="2000" i="1" dirty="0" smtClean="0">
                <a:solidFill>
                  <a:schemeClr val="bg1"/>
                </a:solidFill>
                <a:latin typeface="Calibri"/>
                <a:cs typeface="Calibri"/>
              </a:rPr>
              <a:t>w</a:t>
            </a:r>
            <a:r>
              <a:rPr lang="en-US" sz="2000" dirty="0" smtClean="0">
                <a:solidFill>
                  <a:schemeClr val="bg1"/>
                </a:solidFill>
                <a:latin typeface="Calibri"/>
                <a:cs typeface="Calibri"/>
              </a:rPr>
              <a:t>.  The diffraction pattern shown appears on a distant screen.</a:t>
            </a:r>
            <a:endParaRPr lang="en-US" sz="2000" dirty="0">
              <a:solidFill>
                <a:schemeClr val="bg1"/>
              </a:solidFill>
              <a:latin typeface="Calibri"/>
              <a:cs typeface="Calibri"/>
            </a:endParaRPr>
          </a:p>
          <a:p>
            <a:endParaRPr lang="en-US" sz="2200" dirty="0" smtClean="0">
              <a:solidFill>
                <a:schemeClr val="bg1"/>
              </a:solidFill>
              <a:latin typeface="Calibri"/>
              <a:cs typeface="Calibri"/>
            </a:endParaRPr>
          </a:p>
          <a:p>
            <a:r>
              <a:rPr lang="en-US" sz="2200" dirty="0" smtClean="0">
                <a:solidFill>
                  <a:schemeClr val="bg1"/>
                </a:solidFill>
                <a:latin typeface="Calibri"/>
                <a:cs typeface="Calibri"/>
              </a:rPr>
              <a:t>Is the width of the slit </a:t>
            </a:r>
            <a:r>
              <a:rPr lang="en-US" sz="2200" i="1" dirty="0" smtClean="0">
                <a:solidFill>
                  <a:schemeClr val="bg1"/>
                </a:solidFill>
                <a:latin typeface="Calibri"/>
                <a:cs typeface="Calibri"/>
              </a:rPr>
              <a:t>w</a:t>
            </a:r>
            <a:r>
              <a:rPr lang="en-US" sz="2200" dirty="0" smtClean="0">
                <a:solidFill>
                  <a:schemeClr val="bg1"/>
                </a:solidFill>
                <a:latin typeface="Calibri"/>
                <a:cs typeface="Calibri"/>
              </a:rPr>
              <a:t> greater than less than or equal to the wavelength </a:t>
            </a:r>
            <a:r>
              <a:rPr lang="en-US" sz="2200" dirty="0" smtClean="0">
                <a:solidFill>
                  <a:schemeClr val="bg1"/>
                </a:solidFill>
                <a:latin typeface="Symbol" charset="2"/>
                <a:cs typeface="Symbol" charset="2"/>
              </a:rPr>
              <a:t>l</a:t>
            </a:r>
            <a:r>
              <a:rPr lang="en-US" sz="2200" dirty="0" smtClean="0">
                <a:solidFill>
                  <a:schemeClr val="bg1"/>
                </a:solidFill>
                <a:latin typeface="Calibri"/>
                <a:cs typeface="Calibri"/>
              </a:rPr>
              <a:t>?</a:t>
            </a:r>
            <a:endParaRPr lang="en-US" sz="2200" dirty="0">
              <a:solidFill>
                <a:schemeClr val="bg1"/>
              </a:solidFill>
              <a:latin typeface="Calibri"/>
              <a:cs typeface="Calibri"/>
            </a:endParaRPr>
          </a:p>
        </p:txBody>
      </p:sp>
      <p:pic>
        <p:nvPicPr>
          <p:cNvPr id="6" name="Picture 5" descr="Figure_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6750" y="2895600"/>
            <a:ext cx="1816100" cy="1689100"/>
          </a:xfrm>
          <a:prstGeom prst="rect">
            <a:avLst/>
          </a:prstGeom>
        </p:spPr>
      </p:pic>
    </p:spTree>
    <p:extLst>
      <p:ext uri="{BB962C8B-B14F-4D97-AF65-F5344CB8AC3E}">
        <p14:creationId xmlns:p14="http://schemas.microsoft.com/office/powerpoint/2010/main" val="5823849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914400" y="1981200"/>
            <a:ext cx="7315200" cy="3352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
        <p:nvSpPr>
          <p:cNvPr id="10" name="TextBox 9"/>
          <p:cNvSpPr txBox="1"/>
          <p:nvPr/>
        </p:nvSpPr>
        <p:spPr>
          <a:xfrm>
            <a:off x="1066800" y="3027168"/>
            <a:ext cx="1143000" cy="1477328"/>
          </a:xfrm>
          <a:prstGeom prst="rect">
            <a:avLst/>
          </a:prstGeom>
          <a:noFill/>
        </p:spPr>
        <p:txBody>
          <a:bodyPr wrap="square" rtlCol="0">
            <a:spAutoFit/>
          </a:bodyPr>
          <a:lstStyle/>
          <a:p>
            <a:pPr algn="r"/>
            <a:r>
              <a:rPr lang="en-US" sz="1800" dirty="0" smtClean="0">
                <a:solidFill>
                  <a:srgbClr val="000000"/>
                </a:solidFill>
                <a:latin typeface="Calibri"/>
                <a:cs typeface="Calibri"/>
              </a:rPr>
              <a:t>% of students giving the correct answer</a:t>
            </a:r>
            <a:endParaRPr lang="en-US" sz="1800" dirty="0">
              <a:solidFill>
                <a:srgbClr val="000000"/>
              </a:solidFill>
              <a:latin typeface="Calibri"/>
              <a:cs typeface="Calibri"/>
            </a:endParaRPr>
          </a:p>
        </p:txBody>
      </p:sp>
      <p:sp>
        <p:nvSpPr>
          <p:cNvPr id="9" name="Rectangle 3"/>
          <p:cNvSpPr>
            <a:spLocks noGrp="1" noChangeArrowheads="1"/>
          </p:cNvSpPr>
          <p:nvPr>
            <p:ph type="title"/>
          </p:nvPr>
        </p:nvSpPr>
        <p:spPr bwMode="auto">
          <a:prstGeom prst="rect">
            <a:avLst/>
          </a:prstGeom>
          <a:noFill/>
          <a:ln w="12700">
            <a:noFill/>
            <a:miter lim="800000"/>
            <a:headEnd/>
            <a:tailEnd/>
          </a:ln>
          <a:effectLst/>
        </p:spPr>
        <p:txBody>
          <a:bodyPr lIns="90487" tIns="44450" rIns="90487" bIns="44450" anchor="ctr">
            <a:prstTxWarp prst="textNoShape">
              <a:avLst/>
            </a:prstTxWarp>
          </a:bodyPr>
          <a:lstStyle/>
          <a:p>
            <a:pPr algn="ctr" eaLnBrk="1" hangingPunct="1"/>
            <a:r>
              <a:rPr lang="en-US" sz="4000" dirty="0" smtClean="0">
                <a:latin typeface="Calibri"/>
                <a:cs typeface="Calibri"/>
              </a:rPr>
              <a:t>A question on diffraction: Results </a:t>
            </a:r>
            <a:endParaRPr lang="en-US" sz="4000" dirty="0">
              <a:latin typeface="Calibri"/>
              <a:cs typeface="Calibri"/>
            </a:endParaRPr>
          </a:p>
        </p:txBody>
      </p:sp>
      <p:sp>
        <p:nvSpPr>
          <p:cNvPr id="8" name="TextBox 7"/>
          <p:cNvSpPr txBox="1"/>
          <p:nvPr/>
        </p:nvSpPr>
        <p:spPr>
          <a:xfrm>
            <a:off x="7543800" y="5943600"/>
            <a:ext cx="1086818" cy="307777"/>
          </a:xfrm>
          <a:prstGeom prst="rect">
            <a:avLst/>
          </a:prstGeom>
          <a:noFill/>
        </p:spPr>
        <p:txBody>
          <a:bodyPr wrap="none" rtlCol="0">
            <a:spAutoFit/>
          </a:bodyPr>
          <a:lstStyle/>
          <a:p>
            <a:r>
              <a:rPr lang="en-US" sz="1400" dirty="0" smtClean="0">
                <a:solidFill>
                  <a:srgbClr val="FFFFFF"/>
                </a:solidFill>
                <a:latin typeface="Calibri"/>
                <a:cs typeface="Calibri"/>
              </a:rPr>
              <a:t>Heron, 2014</a:t>
            </a:r>
            <a:endParaRPr lang="en-US" sz="1400" dirty="0">
              <a:solidFill>
                <a:srgbClr val="FFFFFF"/>
              </a:solidFill>
              <a:latin typeface="Calibri"/>
              <a:cs typeface="Calibri"/>
            </a:endParaRPr>
          </a:p>
        </p:txBody>
      </p:sp>
      <p:graphicFrame>
        <p:nvGraphicFramePr>
          <p:cNvPr id="11" name="Chart 10"/>
          <p:cNvGraphicFramePr/>
          <p:nvPr>
            <p:extLst>
              <p:ext uri="{D42A27DB-BD31-4B8C-83A1-F6EECF244321}">
                <p14:modId xmlns:p14="http://schemas.microsoft.com/office/powerpoint/2010/main" val="1251168241"/>
              </p:ext>
            </p:extLst>
          </p:nvPr>
        </p:nvGraphicFramePr>
        <p:xfrm>
          <a:off x="2667000" y="2286000"/>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873038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7731" name="Rectangle 3"/>
          <p:cNvSpPr>
            <a:spLocks noChangeArrowheads="1"/>
          </p:cNvSpPr>
          <p:nvPr/>
        </p:nvSpPr>
        <p:spPr bwMode="auto">
          <a:xfrm>
            <a:off x="533400" y="1143000"/>
            <a:ext cx="8229600" cy="17526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buFontTx/>
              <a:buChar char="◊"/>
            </a:pPr>
            <a:r>
              <a:rPr lang="en-US" sz="2600" i="1" dirty="0" smtClean="0">
                <a:latin typeface="Calibri"/>
                <a:cs typeface="Calibri"/>
              </a:rPr>
              <a:t>Even on questions for which one might not expect students to have preconceptions </a:t>
            </a:r>
            <a:r>
              <a:rPr lang="en-US" sz="2200" i="1" dirty="0" smtClean="0">
                <a:latin typeface="Calibri"/>
                <a:cs typeface="Calibri"/>
              </a:rPr>
              <a:t>(e.g., capacitance, flux, phase difference)</a:t>
            </a:r>
            <a:r>
              <a:rPr lang="en-US" sz="2600" i="1" dirty="0" smtClean="0">
                <a:latin typeface="Calibri"/>
                <a:cs typeface="Calibri"/>
              </a:rPr>
              <a:t>, the effect of instruction is often small. </a:t>
            </a:r>
          </a:p>
        </p:txBody>
      </p:sp>
    </p:spTree>
    <p:extLst>
      <p:ext uri="{BB962C8B-B14F-4D97-AF65-F5344CB8AC3E}">
        <p14:creationId xmlns:p14="http://schemas.microsoft.com/office/powerpoint/2010/main" val="25039273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0038"/>
            <a:ext cx="8229600" cy="835436"/>
          </a:xfrm>
        </p:spPr>
        <p:txBody>
          <a:bodyPr>
            <a:noAutofit/>
          </a:bodyPr>
          <a:lstStyle/>
          <a:p>
            <a:r>
              <a:rPr lang="en-US" sz="3200" dirty="0" smtClean="0">
                <a:solidFill>
                  <a:srgbClr val="FFFFFF"/>
                </a:solidFill>
              </a:rPr>
              <a:t>UW Physics Education Group</a:t>
            </a:r>
            <a:endParaRPr lang="en-US" sz="3200" dirty="0">
              <a:solidFill>
                <a:srgbClr val="FFFFFF"/>
              </a:solidFill>
              <a:latin typeface="Calibri"/>
              <a:cs typeface="Calibri"/>
            </a:endParaRPr>
          </a:p>
        </p:txBody>
      </p:sp>
      <p:sp>
        <p:nvSpPr>
          <p:cNvPr id="3" name="Content Placeholder 2"/>
          <p:cNvSpPr>
            <a:spLocks noGrp="1"/>
          </p:cNvSpPr>
          <p:nvPr>
            <p:ph idx="1"/>
          </p:nvPr>
        </p:nvSpPr>
        <p:spPr>
          <a:xfrm>
            <a:off x="749300" y="1219200"/>
            <a:ext cx="4013200" cy="4525963"/>
          </a:xfrm>
        </p:spPr>
        <p:txBody>
          <a:bodyPr>
            <a:normAutofit/>
          </a:bodyPr>
          <a:lstStyle/>
          <a:p>
            <a:pPr>
              <a:spcBef>
                <a:spcPts val="0"/>
              </a:spcBef>
              <a:buNone/>
            </a:pPr>
            <a:r>
              <a:rPr lang="en-US" sz="2800" dirty="0" smtClean="0">
                <a:solidFill>
                  <a:srgbClr val="800080"/>
                </a:solidFill>
              </a:rPr>
              <a:t>Faculty</a:t>
            </a:r>
          </a:p>
          <a:p>
            <a:pPr marL="285750" lvl="1">
              <a:spcBef>
                <a:spcPts val="0"/>
              </a:spcBef>
              <a:buNone/>
            </a:pPr>
            <a:r>
              <a:rPr lang="en-US" sz="2800" dirty="0"/>
              <a:t>Paula Heron</a:t>
            </a:r>
          </a:p>
          <a:p>
            <a:pPr marL="285750" lvl="1">
              <a:spcBef>
                <a:spcPts val="0"/>
              </a:spcBef>
              <a:buNone/>
            </a:pPr>
            <a:r>
              <a:rPr lang="en-US" sz="2800" dirty="0" smtClean="0">
                <a:solidFill>
                  <a:srgbClr val="FFFFFF"/>
                </a:solidFill>
              </a:rPr>
              <a:t>Lillian McDermott</a:t>
            </a:r>
          </a:p>
          <a:p>
            <a:pPr marL="285750" lvl="1">
              <a:spcBef>
                <a:spcPts val="0"/>
              </a:spcBef>
              <a:buNone/>
            </a:pPr>
            <a:r>
              <a:rPr lang="en-US" sz="2800" dirty="0" smtClean="0">
                <a:solidFill>
                  <a:srgbClr val="FFFFFF"/>
                </a:solidFill>
              </a:rPr>
              <a:t>Peter Shaffer</a:t>
            </a:r>
          </a:p>
          <a:p>
            <a:pPr lvl="1">
              <a:spcBef>
                <a:spcPts val="0"/>
              </a:spcBef>
              <a:buNone/>
            </a:pPr>
            <a:endParaRPr lang="en-US" sz="2800" dirty="0" smtClean="0"/>
          </a:p>
          <a:p>
            <a:pPr>
              <a:spcBef>
                <a:spcPts val="0"/>
              </a:spcBef>
              <a:buNone/>
            </a:pPr>
            <a:r>
              <a:rPr lang="en-US" sz="2800" dirty="0" smtClean="0">
                <a:solidFill>
                  <a:srgbClr val="800080"/>
                </a:solidFill>
              </a:rPr>
              <a:t>Lecturers and </a:t>
            </a:r>
            <a:r>
              <a:rPr lang="en-US" sz="2800" dirty="0" err="1" smtClean="0">
                <a:solidFill>
                  <a:srgbClr val="800080"/>
                </a:solidFill>
              </a:rPr>
              <a:t>postdocs</a:t>
            </a:r>
            <a:endParaRPr lang="en-US" sz="2800" dirty="0" smtClean="0">
              <a:solidFill>
                <a:srgbClr val="800080"/>
              </a:solidFill>
            </a:endParaRPr>
          </a:p>
          <a:p>
            <a:pPr marL="285750" lvl="1">
              <a:spcBef>
                <a:spcPts val="0"/>
              </a:spcBef>
              <a:buNone/>
            </a:pPr>
            <a:r>
              <a:rPr lang="en-US" sz="2800" dirty="0" err="1"/>
              <a:t>Ximena</a:t>
            </a:r>
            <a:r>
              <a:rPr lang="en-US" sz="2800" dirty="0"/>
              <a:t> Cid</a:t>
            </a:r>
          </a:p>
          <a:p>
            <a:pPr marL="285750" lvl="1">
              <a:spcBef>
                <a:spcPts val="0"/>
              </a:spcBef>
              <a:buNone/>
            </a:pPr>
            <a:r>
              <a:rPr lang="en-US" sz="2800" dirty="0" smtClean="0">
                <a:solidFill>
                  <a:srgbClr val="FFFFFF"/>
                </a:solidFill>
              </a:rPr>
              <a:t>Donna Messina</a:t>
            </a:r>
          </a:p>
          <a:p>
            <a:pPr marL="285750" lvl="1">
              <a:spcBef>
                <a:spcPts val="0"/>
              </a:spcBef>
              <a:buNone/>
            </a:pPr>
            <a:r>
              <a:rPr lang="en-US" sz="2800" dirty="0" smtClean="0">
                <a:solidFill>
                  <a:srgbClr val="FFFFFF"/>
                </a:solidFill>
              </a:rPr>
              <a:t>Gina </a:t>
            </a:r>
            <a:r>
              <a:rPr lang="en-US" sz="2800" dirty="0" err="1" smtClean="0">
                <a:solidFill>
                  <a:srgbClr val="FFFFFF"/>
                </a:solidFill>
              </a:rPr>
              <a:t>Passante</a:t>
            </a:r>
            <a:endParaRPr lang="en-US" sz="2800" dirty="0" smtClean="0">
              <a:solidFill>
                <a:srgbClr val="FFFFFF"/>
              </a:solidFill>
            </a:endParaRPr>
          </a:p>
        </p:txBody>
      </p:sp>
      <p:sp>
        <p:nvSpPr>
          <p:cNvPr id="4" name="Content Placeholder 2"/>
          <p:cNvSpPr txBox="1">
            <a:spLocks/>
          </p:cNvSpPr>
          <p:nvPr/>
        </p:nvSpPr>
        <p:spPr>
          <a:xfrm>
            <a:off x="4978400" y="1981200"/>
            <a:ext cx="3708400" cy="3124200"/>
          </a:xfrm>
          <a:prstGeom prst="rect">
            <a:avLst/>
          </a:prstGeom>
        </p:spPr>
        <p:txBody>
          <a:bodyPr vert="horz" lIns="91440" tIns="45720" rIns="91440" bIns="45720" rtlCol="0">
            <a:normAutofit/>
          </a:bodyPr>
          <a:lstStyle/>
          <a:p>
            <a:pPr marL="285750" marR="0" lvl="0" indent="-285750" algn="l" defTabSz="914400" rtl="0" eaLnBrk="1" fontAlgn="auto" latinLnBrk="0" hangingPunct="1">
              <a:lnSpc>
                <a:spcPct val="100000"/>
              </a:lnSpc>
              <a:spcAft>
                <a:spcPts val="0"/>
              </a:spcAft>
              <a:buClrTx/>
              <a:buSzTx/>
              <a:tabLst/>
              <a:defRPr/>
            </a:pPr>
            <a:r>
              <a:rPr kumimoji="0" lang="en-US" sz="2800" b="0" i="0" u="none" strike="noStrike" kern="1200" cap="none" spc="0" normalizeH="0" baseline="0" noProof="0" dirty="0" smtClean="0">
                <a:ln>
                  <a:noFill/>
                </a:ln>
                <a:solidFill>
                  <a:srgbClr val="800080"/>
                </a:solidFill>
                <a:effectLst/>
                <a:uLnTx/>
                <a:uFillTx/>
                <a:latin typeface="Calibri"/>
                <a:cs typeface="Calibri"/>
              </a:rPr>
              <a:t>Physics PhD </a:t>
            </a:r>
            <a:r>
              <a:rPr lang="en-US" sz="2800" dirty="0" smtClean="0">
                <a:solidFill>
                  <a:srgbClr val="800080"/>
                </a:solidFill>
                <a:latin typeface="Calibri"/>
                <a:cs typeface="Calibri"/>
              </a:rPr>
              <a:t>Students</a:t>
            </a:r>
            <a:endParaRPr kumimoji="0" lang="en-US" sz="2800" b="0" i="0" u="none" strike="noStrike" kern="1200" cap="none" spc="0" normalizeH="0" baseline="0" noProof="0" dirty="0" smtClean="0">
              <a:ln>
                <a:noFill/>
              </a:ln>
              <a:solidFill>
                <a:srgbClr val="800080"/>
              </a:solidFill>
              <a:effectLst/>
              <a:uLnTx/>
              <a:uFillTx/>
              <a:latin typeface="Calibri"/>
              <a:cs typeface="Calibri"/>
            </a:endParaRPr>
          </a:p>
          <a:p>
            <a:pPr marL="285750" lvl="1" indent="-285750" defTabSz="914400">
              <a:defRPr/>
            </a:pPr>
            <a:r>
              <a:rPr lang="en-US" sz="2800" dirty="0">
                <a:solidFill>
                  <a:srgbClr val="FFFFFF"/>
                </a:solidFill>
                <a:latin typeface="Calibri"/>
                <a:cs typeface="Calibri"/>
              </a:rPr>
              <a:t>Paul </a:t>
            </a:r>
            <a:r>
              <a:rPr lang="en-US" sz="2800" dirty="0" err="1">
                <a:solidFill>
                  <a:srgbClr val="FFFFFF"/>
                </a:solidFill>
                <a:latin typeface="Calibri"/>
                <a:cs typeface="Calibri"/>
              </a:rPr>
              <a:t>Emigh</a:t>
            </a:r>
            <a:endParaRPr lang="en-US" sz="2800" dirty="0">
              <a:solidFill>
                <a:srgbClr val="FFFFFF"/>
              </a:solidFill>
              <a:latin typeface="Calibri"/>
              <a:cs typeface="Calibri"/>
            </a:endParaRPr>
          </a:p>
          <a:p>
            <a:pPr marL="285750" lvl="1" indent="-285750" defTabSz="914400">
              <a:defRPr/>
            </a:pPr>
            <a:r>
              <a:rPr lang="en-US" sz="2800" dirty="0">
                <a:solidFill>
                  <a:srgbClr val="FFFFFF"/>
                </a:solidFill>
                <a:latin typeface="Calibri"/>
                <a:cs typeface="Calibri"/>
              </a:rPr>
              <a:t>Ryan Hazelton</a:t>
            </a:r>
          </a:p>
          <a:p>
            <a:pPr marL="285750" lvl="1" indent="-285750" defTabSz="914400">
              <a:defRPr/>
            </a:pPr>
            <a:r>
              <a:rPr lang="en-US" sz="2800" dirty="0">
                <a:solidFill>
                  <a:srgbClr val="FFFFFF"/>
                </a:solidFill>
                <a:latin typeface="Calibri"/>
                <a:cs typeface="Calibri"/>
              </a:rPr>
              <a:t>Alexis </a:t>
            </a:r>
            <a:r>
              <a:rPr lang="en-US" sz="2800" dirty="0" err="1">
                <a:solidFill>
                  <a:srgbClr val="FFFFFF"/>
                </a:solidFill>
                <a:latin typeface="Calibri"/>
                <a:cs typeface="Calibri"/>
              </a:rPr>
              <a:t>Olsho</a:t>
            </a:r>
            <a:endParaRPr lang="en-US" sz="2800" dirty="0">
              <a:solidFill>
                <a:srgbClr val="FFFFFF"/>
              </a:solidFill>
              <a:latin typeface="Calibri"/>
              <a:cs typeface="Calibri"/>
            </a:endParaRPr>
          </a:p>
          <a:p>
            <a:pPr marL="285750" marR="0" lvl="1" indent="-285750" algn="l" defTabSz="914400" rtl="0" eaLnBrk="1" fontAlgn="auto" latinLnBrk="0" hangingPunct="1">
              <a:lnSpc>
                <a:spcPct val="100000"/>
              </a:lnSpc>
              <a:spcAft>
                <a:spcPts val="0"/>
              </a:spcAft>
              <a:buClrTx/>
              <a:buSzTx/>
              <a:tabLst/>
              <a:defRPr/>
            </a:pPr>
            <a:r>
              <a:rPr kumimoji="0" lang="en-US" sz="2800" b="0" i="0" u="none" strike="noStrike" kern="1200" cap="none" spc="0" normalizeH="0" baseline="0" noProof="0" dirty="0" smtClean="0">
                <a:ln>
                  <a:noFill/>
                </a:ln>
                <a:solidFill>
                  <a:srgbClr val="FFFFFF"/>
                </a:solidFill>
                <a:effectLst/>
                <a:uLnTx/>
                <a:uFillTx/>
                <a:latin typeface="Calibri"/>
                <a:cs typeface="Calibri"/>
              </a:rPr>
              <a:t>Brian </a:t>
            </a:r>
            <a:r>
              <a:rPr kumimoji="0" lang="en-US" sz="2800" b="0" i="0" u="none" strike="noStrike" kern="1200" cap="none" spc="0" normalizeH="0" baseline="0" noProof="0" dirty="0" err="1" smtClean="0">
                <a:ln>
                  <a:noFill/>
                </a:ln>
                <a:solidFill>
                  <a:srgbClr val="FFFFFF"/>
                </a:solidFill>
                <a:effectLst/>
                <a:uLnTx/>
                <a:uFillTx/>
                <a:latin typeface="Calibri"/>
                <a:cs typeface="Calibri"/>
              </a:rPr>
              <a:t>Stephanik</a:t>
            </a:r>
            <a:endParaRPr kumimoji="0" lang="en-US" sz="2800" b="0" i="0" u="none" strike="noStrike" kern="1200" cap="none" spc="0" normalizeH="0" baseline="0" noProof="0" dirty="0" smtClean="0">
              <a:ln>
                <a:noFill/>
              </a:ln>
              <a:solidFill>
                <a:srgbClr val="FFFFFF"/>
              </a:solidFill>
              <a:effectLst/>
              <a:uLnTx/>
              <a:uFillTx/>
              <a:latin typeface="Calibri"/>
              <a:cs typeface="Calibri"/>
            </a:endParaRPr>
          </a:p>
          <a:p>
            <a:pPr marL="285750" marR="0" lvl="1" indent="-285750" algn="l" defTabSz="914400" rtl="0" eaLnBrk="1" fontAlgn="auto" latinLnBrk="0" hangingPunct="1">
              <a:lnSpc>
                <a:spcPct val="100000"/>
              </a:lnSpc>
              <a:spcAft>
                <a:spcPts val="0"/>
              </a:spcAft>
              <a:buClrTx/>
              <a:buSzTx/>
              <a:tabLst/>
              <a:defRPr/>
            </a:pPr>
            <a:r>
              <a:rPr lang="en-US" sz="2800" dirty="0" smtClean="0">
                <a:solidFill>
                  <a:srgbClr val="FFFFFF"/>
                </a:solidFill>
                <a:latin typeface="Calibri"/>
                <a:cs typeface="Calibri"/>
              </a:rPr>
              <a:t>Marshall </a:t>
            </a:r>
            <a:r>
              <a:rPr lang="en-US" sz="2800" dirty="0" err="1" smtClean="0">
                <a:solidFill>
                  <a:srgbClr val="FFFFFF"/>
                </a:solidFill>
                <a:latin typeface="Calibri"/>
                <a:cs typeface="Calibri"/>
              </a:rPr>
              <a:t>Styczinski</a:t>
            </a:r>
            <a:endParaRPr kumimoji="0" lang="en-US" sz="2800" b="0" i="0" u="none" strike="noStrike" kern="1200" cap="none" spc="0" normalizeH="0" baseline="0" noProof="0" dirty="0" smtClean="0">
              <a:ln>
                <a:noFill/>
              </a:ln>
              <a:solidFill>
                <a:srgbClr val="FFFFFF"/>
              </a:solidFill>
              <a:effectLst/>
              <a:uLnTx/>
              <a:uFillTx/>
              <a:latin typeface="Calibri"/>
              <a:cs typeface="Calibri"/>
            </a:endParaRPr>
          </a:p>
          <a:p>
            <a:pPr marL="285750" marR="0" lvl="1" indent="-285750" algn="l" defTabSz="914400" rtl="0" eaLnBrk="1" fontAlgn="auto" latinLnBrk="0" hangingPunct="1">
              <a:lnSpc>
                <a:spcPct val="100000"/>
              </a:lnSpc>
              <a:spcAft>
                <a:spcPts val="0"/>
              </a:spcAft>
              <a:buClrTx/>
              <a:buSzTx/>
              <a:tabLst/>
              <a:defRPr/>
            </a:pPr>
            <a:r>
              <a:rPr lang="en-US" sz="2800" dirty="0" smtClean="0">
                <a:solidFill>
                  <a:srgbClr val="FFFFFF"/>
                </a:solidFill>
                <a:latin typeface="Calibri"/>
                <a:cs typeface="Calibri"/>
              </a:rPr>
              <a:t>Tong Wan</a:t>
            </a:r>
            <a:endParaRPr kumimoji="0" lang="en-US" sz="2800" b="0" i="0" u="none" strike="noStrike" kern="1200" cap="none" spc="0" normalizeH="0" baseline="0" noProof="0" dirty="0" smtClean="0">
              <a:ln>
                <a:noFill/>
              </a:ln>
              <a:solidFill>
                <a:srgbClr val="FFFFFF"/>
              </a:solidFill>
              <a:effectLst/>
              <a:uLnTx/>
              <a:uFillTx/>
              <a:latin typeface="Calibri"/>
              <a:cs typeface="Calibri"/>
            </a:endParaRPr>
          </a:p>
        </p:txBody>
      </p:sp>
    </p:spTree>
    <p:extLst>
      <p:ext uri="{BB962C8B-B14F-4D97-AF65-F5344CB8AC3E}">
        <p14:creationId xmlns:p14="http://schemas.microsoft.com/office/powerpoint/2010/main" val="14703856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990600" y="1905000"/>
            <a:ext cx="7315200" cy="4191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
        <p:nvSpPr>
          <p:cNvPr id="5" name="Title 4"/>
          <p:cNvSpPr>
            <a:spLocks noGrp="1"/>
          </p:cNvSpPr>
          <p:nvPr>
            <p:ph type="title"/>
          </p:nvPr>
        </p:nvSpPr>
        <p:spPr>
          <a:xfrm>
            <a:off x="684213" y="381000"/>
            <a:ext cx="7772400" cy="609600"/>
          </a:xfrm>
        </p:spPr>
        <p:txBody>
          <a:bodyPr/>
          <a:lstStyle/>
          <a:p>
            <a:r>
              <a:rPr lang="en-US" dirty="0" smtClean="0"/>
              <a:t>Effect of perceived effectiveness </a:t>
            </a:r>
            <a:br>
              <a:rPr lang="en-US" dirty="0" smtClean="0"/>
            </a:br>
            <a:r>
              <a:rPr lang="en-US" dirty="0" smtClean="0"/>
              <a:t>of the instructor</a:t>
            </a:r>
            <a:endParaRPr lang="en-US" dirty="0"/>
          </a:p>
        </p:txBody>
      </p:sp>
      <p:sp>
        <p:nvSpPr>
          <p:cNvPr id="9" name="TextBox 8"/>
          <p:cNvSpPr txBox="1"/>
          <p:nvPr/>
        </p:nvSpPr>
        <p:spPr>
          <a:xfrm>
            <a:off x="990600" y="3200400"/>
            <a:ext cx="1143000" cy="1569660"/>
          </a:xfrm>
          <a:prstGeom prst="rect">
            <a:avLst/>
          </a:prstGeom>
          <a:noFill/>
        </p:spPr>
        <p:txBody>
          <a:bodyPr wrap="square" rtlCol="0">
            <a:spAutoFit/>
          </a:bodyPr>
          <a:lstStyle/>
          <a:p>
            <a:pPr algn="ctr"/>
            <a:r>
              <a:rPr lang="en-US" sz="1600" dirty="0" smtClean="0">
                <a:solidFill>
                  <a:srgbClr val="000000"/>
                </a:solidFill>
                <a:latin typeface="Calibri"/>
                <a:cs typeface="Calibri"/>
              </a:rPr>
              <a:t>Difference in % of exam questions answered correctly</a:t>
            </a:r>
            <a:endParaRPr lang="en-US" sz="1600" dirty="0">
              <a:solidFill>
                <a:srgbClr val="000000"/>
              </a:solidFill>
              <a:latin typeface="Calibri"/>
              <a:cs typeface="Calibri"/>
            </a:endParaRPr>
          </a:p>
        </p:txBody>
      </p:sp>
      <p:sp>
        <p:nvSpPr>
          <p:cNvPr id="10" name="TextBox 9"/>
          <p:cNvSpPr txBox="1"/>
          <p:nvPr/>
        </p:nvSpPr>
        <p:spPr>
          <a:xfrm>
            <a:off x="2209800" y="5638800"/>
            <a:ext cx="5471169" cy="338554"/>
          </a:xfrm>
          <a:prstGeom prst="rect">
            <a:avLst/>
          </a:prstGeom>
          <a:noFill/>
        </p:spPr>
        <p:txBody>
          <a:bodyPr wrap="none" rtlCol="0">
            <a:spAutoFit/>
          </a:bodyPr>
          <a:lstStyle/>
          <a:p>
            <a:r>
              <a:rPr lang="en-US" sz="1600" dirty="0" smtClean="0">
                <a:solidFill>
                  <a:srgbClr val="000000"/>
                </a:solidFill>
                <a:latin typeface="Calibri"/>
                <a:cs typeface="Calibri"/>
              </a:rPr>
              <a:t>Difference in student rating of instructor effectiveness (out of 5)</a:t>
            </a:r>
            <a:endParaRPr lang="en-US" sz="1600" dirty="0">
              <a:solidFill>
                <a:srgbClr val="000000"/>
              </a:solidFill>
              <a:latin typeface="Calibri"/>
              <a:cs typeface="Calibri"/>
            </a:endParaRPr>
          </a:p>
        </p:txBody>
      </p:sp>
      <p:sp>
        <p:nvSpPr>
          <p:cNvPr id="11" name="TextBox 10"/>
          <p:cNvSpPr txBox="1"/>
          <p:nvPr/>
        </p:nvSpPr>
        <p:spPr>
          <a:xfrm>
            <a:off x="354439" y="1371600"/>
            <a:ext cx="8435122" cy="461665"/>
          </a:xfrm>
          <a:prstGeom prst="rect">
            <a:avLst/>
          </a:prstGeom>
          <a:noFill/>
        </p:spPr>
        <p:txBody>
          <a:bodyPr wrap="none" rtlCol="0">
            <a:spAutoFit/>
          </a:bodyPr>
          <a:lstStyle/>
          <a:p>
            <a:pPr algn="ctr"/>
            <a:r>
              <a:rPr lang="en-US" dirty="0" smtClean="0">
                <a:latin typeface="Calibri"/>
                <a:cs typeface="Calibri"/>
              </a:rPr>
              <a:t>Pairs of instructors teaching parallel sections with common exams</a:t>
            </a:r>
            <a:endParaRPr lang="en-US" dirty="0">
              <a:latin typeface="Calibri"/>
              <a:cs typeface="Calibri"/>
            </a:endParaRPr>
          </a:p>
        </p:txBody>
      </p:sp>
      <p:graphicFrame>
        <p:nvGraphicFramePr>
          <p:cNvPr id="8" name="Chart 7"/>
          <p:cNvGraphicFramePr>
            <a:graphicFrameLocks/>
          </p:cNvGraphicFramePr>
          <p:nvPr>
            <p:extLst>
              <p:ext uri="{D42A27DB-BD31-4B8C-83A1-F6EECF244321}">
                <p14:modId xmlns:p14="http://schemas.microsoft.com/office/powerpoint/2010/main" val="1339495379"/>
              </p:ext>
            </p:extLst>
          </p:nvPr>
        </p:nvGraphicFramePr>
        <p:xfrm>
          <a:off x="2286000" y="2057400"/>
          <a:ext cx="4559300" cy="35534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306495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152400"/>
            <a:ext cx="7772400" cy="1371600"/>
          </a:xfrm>
        </p:spPr>
        <p:txBody>
          <a:bodyPr/>
          <a:lstStyle/>
          <a:p>
            <a:r>
              <a:rPr lang="en-US" sz="3800" dirty="0" smtClean="0"/>
              <a:t>So the solution is interactive teaching, right?</a:t>
            </a:r>
            <a:endParaRPr lang="en-US" sz="3800" dirty="0"/>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i="1" dirty="0" smtClean="0"/>
          </a:p>
          <a:p>
            <a:pPr marL="0" indent="0">
              <a:buNone/>
            </a:pPr>
            <a:endParaRPr lang="en-US" i="1" dirty="0"/>
          </a:p>
          <a:p>
            <a:pPr marL="0" indent="0" algn="ctr">
              <a:buNone/>
            </a:pPr>
            <a:r>
              <a:rPr lang="en-US" sz="3600" i="1" dirty="0" smtClean="0"/>
              <a:t>Maybe, sort of.</a:t>
            </a:r>
            <a:endParaRPr lang="en-US" sz="3600" i="1" dirty="0"/>
          </a:p>
        </p:txBody>
      </p:sp>
    </p:spTree>
    <p:extLst>
      <p:ext uri="{BB962C8B-B14F-4D97-AF65-F5344CB8AC3E}">
        <p14:creationId xmlns:p14="http://schemas.microsoft.com/office/powerpoint/2010/main" val="411486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9778" name="Rectangle 2"/>
          <p:cNvSpPr>
            <a:spLocks noGrp="1" noChangeArrowheads="1"/>
          </p:cNvSpPr>
          <p:nvPr>
            <p:ph idx="1"/>
          </p:nvPr>
        </p:nvSpPr>
        <p:spPr>
          <a:xfrm>
            <a:off x="685800" y="1676400"/>
            <a:ext cx="8331200" cy="1219200"/>
          </a:xfrm>
          <a:noFill/>
          <a:ln/>
        </p:spPr>
        <p:txBody>
          <a:bodyPr/>
          <a:lstStyle/>
          <a:p>
            <a:pPr>
              <a:spcBef>
                <a:spcPct val="50000"/>
              </a:spcBef>
            </a:pPr>
            <a:r>
              <a:rPr lang="en-US" sz="2200" dirty="0"/>
              <a:t>A demonstration based on the bat question was performed</a:t>
            </a:r>
            <a:r>
              <a:rPr lang="en-US" sz="2200" dirty="0" smtClean="0"/>
              <a:t> </a:t>
            </a:r>
            <a:br>
              <a:rPr lang="en-US" sz="2200" dirty="0" smtClean="0"/>
            </a:br>
            <a:r>
              <a:rPr lang="en-US" sz="2200" dirty="0" smtClean="0"/>
              <a:t>by a professor familiar with our research</a:t>
            </a:r>
            <a:endParaRPr lang="en-US" sz="2200" dirty="0"/>
          </a:p>
        </p:txBody>
      </p:sp>
      <p:sp>
        <p:nvSpPr>
          <p:cNvPr id="1099779" name="Rectangle 3"/>
          <p:cNvSpPr>
            <a:spLocks noChangeArrowheads="1"/>
          </p:cNvSpPr>
          <p:nvPr/>
        </p:nvSpPr>
        <p:spPr bwMode="auto">
          <a:xfrm>
            <a:off x="685800" y="2819400"/>
            <a:ext cx="8331200" cy="112395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50000"/>
              </a:spcBef>
              <a:buFontTx/>
              <a:buChar char="•"/>
            </a:pPr>
            <a:r>
              <a:rPr lang="en-US" sz="2200" dirty="0">
                <a:solidFill>
                  <a:srgbClr val="00FF00"/>
                </a:solidFill>
                <a:latin typeface="Calibri"/>
                <a:cs typeface="Calibri"/>
              </a:rPr>
              <a:t>40% answered the bat question correctly several days later</a:t>
            </a:r>
            <a:r>
              <a:rPr lang="en-US" sz="2200" dirty="0" smtClean="0">
                <a:solidFill>
                  <a:srgbClr val="00FF00"/>
                </a:solidFill>
                <a:latin typeface="Calibri"/>
                <a:cs typeface="Calibri"/>
              </a:rPr>
              <a:t> (</a:t>
            </a:r>
            <a:r>
              <a:rPr lang="en-US" sz="2200" i="1" dirty="0">
                <a:solidFill>
                  <a:srgbClr val="00FF00"/>
                </a:solidFill>
                <a:latin typeface="Calibri"/>
                <a:cs typeface="Calibri"/>
              </a:rPr>
              <a:t>N</a:t>
            </a:r>
            <a:r>
              <a:rPr lang="en-US" sz="2200" dirty="0">
                <a:solidFill>
                  <a:srgbClr val="00FF00"/>
                </a:solidFill>
                <a:latin typeface="Calibri"/>
                <a:cs typeface="Calibri"/>
              </a:rPr>
              <a:t> = 84)</a:t>
            </a:r>
          </a:p>
        </p:txBody>
      </p:sp>
      <p:sp>
        <p:nvSpPr>
          <p:cNvPr id="1099780" name="Rectangle 4"/>
          <p:cNvSpPr>
            <a:spLocks noChangeArrowheads="1"/>
          </p:cNvSpPr>
          <p:nvPr/>
        </p:nvSpPr>
        <p:spPr bwMode="auto">
          <a:xfrm>
            <a:off x="685800" y="3810000"/>
            <a:ext cx="8534400" cy="17145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50000"/>
              </a:spcBef>
              <a:buFontTx/>
              <a:buChar char="•"/>
            </a:pPr>
            <a:r>
              <a:rPr lang="en-US" sz="2200" dirty="0">
                <a:latin typeface="Gill Sans" pitchFamily="-111" charset="0"/>
              </a:rPr>
              <a:t>Common </a:t>
            </a:r>
            <a:r>
              <a:rPr lang="en-US" sz="2200" i="1" dirty="0">
                <a:latin typeface="Gill Sans" pitchFamily="-111" charset="0"/>
              </a:rPr>
              <a:t>incorrect</a:t>
            </a:r>
            <a:r>
              <a:rPr lang="en-US" sz="2200" dirty="0">
                <a:latin typeface="Gill Sans" pitchFamily="-111" charset="0"/>
              </a:rPr>
              <a:t> response:  </a:t>
            </a:r>
          </a:p>
          <a:p>
            <a:pPr marL="342900" indent="-342900" eaLnBrk="1" hangingPunct="1">
              <a:spcBef>
                <a:spcPct val="50000"/>
              </a:spcBef>
            </a:pPr>
            <a:r>
              <a:rPr lang="en-US" sz="2200" dirty="0">
                <a:latin typeface="Comic Sans MS" pitchFamily="-111" charset="0"/>
              </a:rPr>
              <a:t>	“</a:t>
            </a:r>
            <a:r>
              <a:rPr lang="en-US" sz="2200" dirty="0" err="1">
                <a:latin typeface="Comic Sans MS" pitchFamily="-111" charset="0"/>
              </a:rPr>
              <a:t>m</a:t>
            </a:r>
            <a:r>
              <a:rPr lang="en-US" sz="2200" baseline="-25000" dirty="0" err="1">
                <a:latin typeface="Comic Sans MS" pitchFamily="-111" charset="0"/>
              </a:rPr>
              <a:t>A</a:t>
            </a:r>
            <a:r>
              <a:rPr lang="en-US" sz="2200" dirty="0">
                <a:latin typeface="Comic Sans MS" pitchFamily="-111" charset="0"/>
              </a:rPr>
              <a:t> = </a:t>
            </a:r>
            <a:r>
              <a:rPr lang="en-US" sz="2200" dirty="0" err="1">
                <a:latin typeface="Comic Sans MS" pitchFamily="-111" charset="0"/>
              </a:rPr>
              <a:t>m</a:t>
            </a:r>
            <a:r>
              <a:rPr lang="en-US" sz="2200" baseline="-25000" dirty="0" err="1">
                <a:latin typeface="Comic Sans MS" pitchFamily="-111" charset="0"/>
              </a:rPr>
              <a:t>B</a:t>
            </a:r>
            <a:r>
              <a:rPr lang="en-US" sz="2200" dirty="0">
                <a:latin typeface="Comic Sans MS" pitchFamily="-111" charset="0"/>
              </a:rPr>
              <a:t> like Professor</a:t>
            </a:r>
            <a:r>
              <a:rPr lang="en-US" sz="2200" dirty="0" smtClean="0">
                <a:latin typeface="Comic Sans MS" pitchFamily="-111" charset="0"/>
              </a:rPr>
              <a:t> X </a:t>
            </a:r>
            <a:r>
              <a:rPr lang="en-US" sz="2200" dirty="0">
                <a:latin typeface="Comic Sans MS" pitchFamily="-111" charset="0"/>
              </a:rPr>
              <a:t>showed us in class.  </a:t>
            </a:r>
            <a:br>
              <a:rPr lang="en-US" sz="2200" dirty="0">
                <a:latin typeface="Comic Sans MS" pitchFamily="-111" charset="0"/>
              </a:rPr>
            </a:br>
            <a:r>
              <a:rPr lang="en-US" sz="2200" dirty="0">
                <a:latin typeface="Comic Sans MS" pitchFamily="-111" charset="0"/>
              </a:rPr>
              <a:t>Also, if they weren’t equal, the bat would tip over.”</a:t>
            </a:r>
            <a:endParaRPr lang="en-US" sz="2200" dirty="0">
              <a:latin typeface="Gill Sans" pitchFamily="-111" charset="0"/>
            </a:endParaRPr>
          </a:p>
        </p:txBody>
      </p:sp>
      <p:sp>
        <p:nvSpPr>
          <p:cNvPr id="7" name="Rectangle 5"/>
          <p:cNvSpPr>
            <a:spLocks noGrp="1" noChangeArrowheads="1"/>
          </p:cNvSpPr>
          <p:nvPr>
            <p:ph type="title"/>
          </p:nvPr>
        </p:nvSpPr>
        <p:spPr>
          <a:xfrm>
            <a:off x="684213" y="152400"/>
            <a:ext cx="7772400" cy="1066800"/>
          </a:xfrm>
        </p:spPr>
        <p:txBody>
          <a:bodyPr/>
          <a:lstStyle/>
          <a:p>
            <a:r>
              <a:rPr lang="en-US" dirty="0" smtClean="0"/>
              <a:t>The effect of additional instruction:</a:t>
            </a:r>
            <a:br>
              <a:rPr lang="en-US" dirty="0" smtClean="0"/>
            </a:br>
            <a:r>
              <a:rPr lang="en-US" sz="2700" dirty="0" smtClean="0"/>
              <a:t>Example from Introductory Physics</a:t>
            </a:r>
            <a:endParaRPr lang="en-US" sz="27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26" name="Rectangle 2"/>
          <p:cNvSpPr>
            <a:spLocks noChangeArrowheads="1"/>
          </p:cNvSpPr>
          <p:nvPr/>
        </p:nvSpPr>
        <p:spPr bwMode="auto">
          <a:xfrm>
            <a:off x="533400" y="1219200"/>
            <a:ext cx="7948613" cy="12954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buFontTx/>
              <a:buChar char="◊"/>
            </a:pPr>
            <a:r>
              <a:rPr lang="en-US" sz="2800" i="1" dirty="0">
                <a:latin typeface="Calibri"/>
                <a:cs typeface="Calibri"/>
              </a:rPr>
              <a:t>There is a strong tendency to “see” what one expects.  </a:t>
            </a:r>
          </a:p>
        </p:txBody>
      </p:sp>
      <p:sp>
        <p:nvSpPr>
          <p:cNvPr id="1101827" name="Text Box 3"/>
          <p:cNvSpPr txBox="1">
            <a:spLocks noChangeArrowheads="1"/>
          </p:cNvSpPr>
          <p:nvPr/>
        </p:nvSpPr>
        <p:spPr bwMode="auto">
          <a:xfrm>
            <a:off x="4953000" y="1981200"/>
            <a:ext cx="3886200" cy="336550"/>
          </a:xfrm>
          <a:prstGeom prst="rect">
            <a:avLst/>
          </a:prstGeom>
          <a:noFill/>
          <a:ln w="9525">
            <a:noFill/>
            <a:miter lim="800000"/>
            <a:headEnd/>
            <a:tailEnd/>
          </a:ln>
          <a:effectLst/>
        </p:spPr>
        <p:txBody>
          <a:bodyPr>
            <a:prstTxWarp prst="textNoShape">
              <a:avLst/>
            </a:prstTxWarp>
            <a:spAutoFit/>
          </a:bodyPr>
          <a:lstStyle/>
          <a:p>
            <a:r>
              <a:rPr lang="en-US" sz="1600" dirty="0" smtClean="0">
                <a:latin typeface="Gill Sans" pitchFamily="-111" charset="0"/>
              </a:rPr>
              <a:t>McCloskey</a:t>
            </a:r>
            <a:r>
              <a:rPr lang="en-US" sz="1600" dirty="0">
                <a:latin typeface="Gill Sans" pitchFamily="-111" charset="0"/>
              </a:rPr>
              <a:t>, </a:t>
            </a:r>
            <a:r>
              <a:rPr lang="en-US" sz="1600" i="1" dirty="0">
                <a:latin typeface="Gill Sans" pitchFamily="-111" charset="0"/>
              </a:rPr>
              <a:t>Sci.</a:t>
            </a:r>
            <a:r>
              <a:rPr lang="en-US" sz="1600" i="1" dirty="0" smtClean="0">
                <a:latin typeface="Gill Sans" pitchFamily="-111" charset="0"/>
              </a:rPr>
              <a:t>  Amer</a:t>
            </a:r>
            <a:r>
              <a:rPr lang="en-US" sz="1600" i="1" dirty="0">
                <a:latin typeface="Gill Sans" pitchFamily="-111" charset="0"/>
              </a:rPr>
              <a:t>.</a:t>
            </a:r>
            <a:r>
              <a:rPr lang="en-US" sz="1600" dirty="0">
                <a:latin typeface="Gill Sans" pitchFamily="-111" charset="0"/>
              </a:rPr>
              <a:t> (1983).</a:t>
            </a:r>
          </a:p>
        </p:txBody>
      </p:sp>
      <p:sp>
        <p:nvSpPr>
          <p:cNvPr id="1101828" name="Rectangle 4"/>
          <p:cNvSpPr>
            <a:spLocks noChangeArrowheads="1"/>
          </p:cNvSpPr>
          <p:nvPr/>
        </p:nvSpPr>
        <p:spPr bwMode="auto">
          <a:xfrm>
            <a:off x="1295400" y="2743200"/>
            <a:ext cx="7467600" cy="1447800"/>
          </a:xfrm>
          <a:prstGeom prst="rect">
            <a:avLst/>
          </a:prstGeom>
          <a:noFill/>
          <a:ln w="9525">
            <a:noFill/>
            <a:miter lim="800000"/>
            <a:headEnd/>
            <a:tailEnd/>
          </a:ln>
          <a:effectLst/>
        </p:spPr>
        <p:txBody>
          <a:bodyPr>
            <a:prstTxWarp prst="textNoShape">
              <a:avLst/>
            </a:prstTxWarp>
          </a:bodyPr>
          <a:lstStyle/>
          <a:p>
            <a:pPr eaLnBrk="1" hangingPunct="1">
              <a:spcBef>
                <a:spcPct val="20000"/>
              </a:spcBef>
            </a:pPr>
            <a:r>
              <a:rPr lang="en-US" sz="2600" i="1" dirty="0">
                <a:latin typeface="Calibri"/>
                <a:cs typeface="Calibri"/>
              </a:rPr>
              <a:t>“Confronting” incorrect ideas may be insufficient; </a:t>
            </a:r>
            <a:br>
              <a:rPr lang="en-US" sz="2600" i="1" dirty="0">
                <a:latin typeface="Calibri"/>
                <a:cs typeface="Calibri"/>
              </a:rPr>
            </a:br>
            <a:r>
              <a:rPr lang="en-US" sz="2600" i="1" dirty="0">
                <a:latin typeface="Calibri"/>
                <a:cs typeface="Calibri"/>
              </a:rPr>
              <a:t>most students need help resolving the underlying conceptual difficulties.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9781" name="Rectangle 5"/>
          <p:cNvSpPr>
            <a:spLocks noGrp="1" noChangeArrowheads="1"/>
          </p:cNvSpPr>
          <p:nvPr>
            <p:ph type="title"/>
          </p:nvPr>
        </p:nvSpPr>
        <p:spPr>
          <a:xfrm>
            <a:off x="684213" y="152400"/>
            <a:ext cx="7772400" cy="1066800"/>
          </a:xfrm>
        </p:spPr>
        <p:txBody>
          <a:bodyPr/>
          <a:lstStyle/>
          <a:p>
            <a:r>
              <a:rPr lang="en-US" dirty="0" smtClean="0"/>
              <a:t>The effect of additional instruction:</a:t>
            </a:r>
            <a:br>
              <a:rPr lang="en-US" dirty="0" smtClean="0"/>
            </a:br>
            <a:r>
              <a:rPr lang="en-US" sz="2700" dirty="0" smtClean="0"/>
              <a:t>Example from second-year engineering statics at UW</a:t>
            </a:r>
            <a:endParaRPr lang="en-US" sz="2700" dirty="0"/>
          </a:p>
        </p:txBody>
      </p:sp>
      <p:sp>
        <p:nvSpPr>
          <p:cNvPr id="1099778" name="Rectangle 2"/>
          <p:cNvSpPr>
            <a:spLocks noGrp="1" noChangeArrowheads="1"/>
          </p:cNvSpPr>
          <p:nvPr>
            <p:ph idx="1"/>
          </p:nvPr>
        </p:nvSpPr>
        <p:spPr>
          <a:xfrm>
            <a:off x="685800" y="1676400"/>
            <a:ext cx="8331200" cy="2590800"/>
          </a:xfrm>
          <a:noFill/>
          <a:ln/>
        </p:spPr>
        <p:txBody>
          <a:bodyPr/>
          <a:lstStyle/>
          <a:p>
            <a:pPr>
              <a:spcBef>
                <a:spcPct val="50000"/>
              </a:spcBef>
            </a:pPr>
            <a:r>
              <a:rPr lang="en-US" sz="2200" dirty="0" smtClean="0"/>
              <a:t>Students had a three-hour session on </a:t>
            </a:r>
            <a:r>
              <a:rPr lang="en-US" sz="2200" dirty="0" err="1" smtClean="0"/>
              <a:t>centroids</a:t>
            </a:r>
            <a:r>
              <a:rPr lang="en-US" sz="2200" dirty="0" smtClean="0"/>
              <a:t> and center of mass</a:t>
            </a:r>
          </a:p>
          <a:p>
            <a:pPr lvl="1">
              <a:spcBef>
                <a:spcPct val="50000"/>
              </a:spcBef>
            </a:pPr>
            <a:r>
              <a:rPr lang="en-US" sz="2200" dirty="0" smtClean="0"/>
              <a:t>Worked </a:t>
            </a:r>
            <a:r>
              <a:rPr lang="en-US" sz="2200" dirty="0" smtClean="0">
                <a:solidFill>
                  <a:schemeClr val="accent6"/>
                </a:solidFill>
              </a:rPr>
              <a:t>in small groups</a:t>
            </a:r>
          </a:p>
          <a:p>
            <a:pPr lvl="1">
              <a:spcBef>
                <a:spcPct val="50000"/>
              </a:spcBef>
              <a:buClr>
                <a:schemeClr val="accent6">
                  <a:lumMod val="75000"/>
                </a:schemeClr>
              </a:buClr>
            </a:pPr>
            <a:r>
              <a:rPr lang="en-US" sz="2200" dirty="0" smtClean="0">
                <a:solidFill>
                  <a:schemeClr val="accent6">
                    <a:lumMod val="75000"/>
                  </a:schemeClr>
                </a:solidFill>
              </a:rPr>
              <a:t>Made predictions </a:t>
            </a:r>
            <a:r>
              <a:rPr lang="en-US" sz="2200" dirty="0" smtClean="0"/>
              <a:t>about the location of the center of mass </a:t>
            </a:r>
            <a:br>
              <a:rPr lang="en-US" sz="2200" dirty="0" smtClean="0"/>
            </a:br>
            <a:r>
              <a:rPr lang="en-US" sz="2200" dirty="0" smtClean="0"/>
              <a:t>of assorted shapes</a:t>
            </a:r>
          </a:p>
          <a:p>
            <a:pPr lvl="1">
              <a:spcBef>
                <a:spcPct val="50000"/>
              </a:spcBef>
            </a:pPr>
            <a:r>
              <a:rPr lang="en-US" sz="2200" dirty="0" smtClean="0"/>
              <a:t>Checked their predictions </a:t>
            </a:r>
            <a:r>
              <a:rPr lang="en-US" sz="2200" dirty="0" smtClean="0">
                <a:solidFill>
                  <a:srgbClr val="FF33FF"/>
                </a:solidFill>
              </a:rPr>
              <a:t>with real apparatus </a:t>
            </a:r>
          </a:p>
        </p:txBody>
      </p:sp>
      <p:sp>
        <p:nvSpPr>
          <p:cNvPr id="1099779" name="Rectangle 3"/>
          <p:cNvSpPr>
            <a:spLocks noChangeArrowheads="1"/>
          </p:cNvSpPr>
          <p:nvPr/>
        </p:nvSpPr>
        <p:spPr bwMode="auto">
          <a:xfrm>
            <a:off x="685800" y="4572000"/>
            <a:ext cx="8331200" cy="66675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50000"/>
              </a:spcBef>
              <a:buFontTx/>
              <a:buChar char="•"/>
            </a:pPr>
            <a:r>
              <a:rPr lang="en-US" sz="2200" dirty="0" smtClean="0">
                <a:solidFill>
                  <a:srgbClr val="00FF00"/>
                </a:solidFill>
                <a:latin typeface="Calibri"/>
                <a:cs typeface="Calibri"/>
              </a:rPr>
              <a:t>15% later answered </a:t>
            </a:r>
            <a:r>
              <a:rPr lang="en-US" sz="2200" dirty="0">
                <a:solidFill>
                  <a:srgbClr val="00FF00"/>
                </a:solidFill>
                <a:latin typeface="Calibri"/>
                <a:cs typeface="Calibri"/>
              </a:rPr>
              <a:t>the bat question correctly</a:t>
            </a:r>
            <a:r>
              <a:rPr lang="en-US" sz="2200" dirty="0" smtClean="0">
                <a:solidFill>
                  <a:srgbClr val="00FF00"/>
                </a:solidFill>
                <a:latin typeface="Calibri"/>
                <a:cs typeface="Calibri"/>
              </a:rPr>
              <a:t> (</a:t>
            </a:r>
            <a:r>
              <a:rPr lang="en-US" sz="2200" i="1" dirty="0">
                <a:solidFill>
                  <a:srgbClr val="00FF00"/>
                </a:solidFill>
                <a:latin typeface="Calibri"/>
                <a:cs typeface="Calibri"/>
              </a:rPr>
              <a:t>N</a:t>
            </a:r>
            <a:r>
              <a:rPr lang="en-US" sz="2200" dirty="0" smtClean="0">
                <a:solidFill>
                  <a:srgbClr val="00FF00"/>
                </a:solidFill>
                <a:latin typeface="Calibri"/>
                <a:cs typeface="Calibri"/>
              </a:rPr>
              <a:t> &gt; 70)</a:t>
            </a:r>
            <a:endParaRPr lang="en-US" sz="2200" dirty="0">
              <a:solidFill>
                <a:srgbClr val="00FF00"/>
              </a:solidFill>
              <a:latin typeface="Calibri"/>
              <a:cs typeface="Calibri"/>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7730" name="Rectangle 2"/>
          <p:cNvSpPr>
            <a:spLocks noChangeArrowheads="1"/>
          </p:cNvSpPr>
          <p:nvPr/>
        </p:nvSpPr>
        <p:spPr bwMode="auto">
          <a:xfrm>
            <a:off x="533400" y="914400"/>
            <a:ext cx="7948613" cy="8382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buFontTx/>
              <a:buChar char="◊"/>
            </a:pPr>
            <a:r>
              <a:rPr lang="en-US" sz="2600" i="1" dirty="0" smtClean="0">
                <a:latin typeface="Calibri"/>
                <a:cs typeface="Calibri"/>
              </a:rPr>
              <a:t> Certain </a:t>
            </a:r>
            <a:r>
              <a:rPr lang="en-US" sz="2600" i="1" dirty="0">
                <a:latin typeface="Calibri"/>
                <a:cs typeface="Calibri"/>
              </a:rPr>
              <a:t>conceptual and reasoning difficulties are not addressed by traditional instruction.</a:t>
            </a:r>
          </a:p>
        </p:txBody>
      </p:sp>
      <p:sp>
        <p:nvSpPr>
          <p:cNvPr id="1097731" name="Rectangle 3"/>
          <p:cNvSpPr>
            <a:spLocks noChangeArrowheads="1"/>
          </p:cNvSpPr>
          <p:nvPr/>
        </p:nvSpPr>
        <p:spPr bwMode="auto">
          <a:xfrm>
            <a:off x="533400" y="2286000"/>
            <a:ext cx="8229600" cy="28194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buFontTx/>
              <a:buChar char="◊"/>
            </a:pPr>
            <a:r>
              <a:rPr lang="en-US" sz="2600" i="1" dirty="0" smtClean="0">
                <a:latin typeface="Calibri"/>
                <a:cs typeface="Calibri"/>
              </a:rPr>
              <a:t> Even “pedagogically correct” instruction may </a:t>
            </a:r>
            <a:r>
              <a:rPr lang="en-US" sz="2600" i="1" dirty="0">
                <a:latin typeface="Calibri"/>
                <a:cs typeface="Calibri"/>
              </a:rPr>
              <a:t>not address</a:t>
            </a:r>
            <a:r>
              <a:rPr lang="en-US" sz="2600" i="1" dirty="0" smtClean="0">
                <a:latin typeface="Calibri"/>
                <a:cs typeface="Calibri"/>
              </a:rPr>
              <a:t> serious </a:t>
            </a:r>
            <a:r>
              <a:rPr lang="en-US" sz="2600" i="1" dirty="0">
                <a:latin typeface="Calibri"/>
                <a:cs typeface="Calibri"/>
              </a:rPr>
              <a:t>and persistent difficulties</a:t>
            </a:r>
            <a:r>
              <a:rPr lang="en-US" sz="2600" i="1" dirty="0" smtClean="0">
                <a:latin typeface="Calibri"/>
                <a:cs typeface="Calibri"/>
              </a:rPr>
              <a:t>.</a:t>
            </a:r>
          </a:p>
          <a:p>
            <a:pPr eaLnBrk="1" hangingPunct="1">
              <a:spcBef>
                <a:spcPct val="20000"/>
              </a:spcBef>
            </a:pPr>
            <a:endParaRPr lang="en-US" sz="2000" i="1" dirty="0" smtClean="0">
              <a:latin typeface="Calibri"/>
              <a:cs typeface="Calibri"/>
            </a:endParaRPr>
          </a:p>
        </p:txBody>
      </p:sp>
      <p:sp>
        <p:nvSpPr>
          <p:cNvPr id="4" name="TextBox 3"/>
          <p:cNvSpPr txBox="1"/>
          <p:nvPr/>
        </p:nvSpPr>
        <p:spPr>
          <a:xfrm>
            <a:off x="685800" y="5334000"/>
            <a:ext cx="7857991" cy="492443"/>
          </a:xfrm>
          <a:prstGeom prst="rect">
            <a:avLst/>
          </a:prstGeom>
          <a:noFill/>
        </p:spPr>
        <p:txBody>
          <a:bodyPr wrap="none" rtlCol="0">
            <a:spAutoFit/>
          </a:bodyPr>
          <a:lstStyle/>
          <a:p>
            <a:pPr algn="ctr"/>
            <a:r>
              <a:rPr lang="en-US" sz="2600" dirty="0" smtClean="0">
                <a:latin typeface="Gill Sans"/>
                <a:cs typeface="Gill Sans"/>
              </a:rPr>
              <a:t>Instruction should be evidence-based not ideology-based</a:t>
            </a:r>
            <a:endParaRPr lang="en-US" sz="2600" dirty="0">
              <a:latin typeface="Gill Sans"/>
              <a:cs typeface="Gill San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914400"/>
          </a:xfrm>
        </p:spPr>
        <p:txBody>
          <a:bodyPr/>
          <a:lstStyle/>
          <a:p>
            <a:r>
              <a:rPr lang="en-US" sz="3600" dirty="0" smtClean="0"/>
              <a:t>Interactive teaching </a:t>
            </a:r>
            <a:r>
              <a:rPr lang="en-US" sz="3200" i="1" dirty="0" smtClean="0"/>
              <a:t>(aka </a:t>
            </a:r>
            <a:r>
              <a:rPr lang="en-US" sz="3200" dirty="0" smtClean="0"/>
              <a:t>“active learning”)</a:t>
            </a:r>
            <a:endParaRPr lang="en-US" sz="3200" dirty="0"/>
          </a:p>
        </p:txBody>
      </p:sp>
      <p:sp>
        <p:nvSpPr>
          <p:cNvPr id="3" name="Content Placeholder 2"/>
          <p:cNvSpPr>
            <a:spLocks noGrp="1"/>
          </p:cNvSpPr>
          <p:nvPr>
            <p:ph idx="1"/>
          </p:nvPr>
        </p:nvSpPr>
        <p:spPr>
          <a:xfrm>
            <a:off x="381000" y="1371600"/>
            <a:ext cx="8382000" cy="4495800"/>
          </a:xfrm>
        </p:spPr>
        <p:txBody>
          <a:bodyPr/>
          <a:lstStyle/>
          <a:p>
            <a:pPr marL="0" indent="0">
              <a:buNone/>
            </a:pPr>
            <a:r>
              <a:rPr lang="en-US" sz="2800" dirty="0"/>
              <a:t>Most </a:t>
            </a:r>
            <a:r>
              <a:rPr lang="en-US" sz="2400" dirty="0" smtClean="0"/>
              <a:t>(all?) </a:t>
            </a:r>
            <a:r>
              <a:rPr lang="en-US" sz="2800" dirty="0" smtClean="0"/>
              <a:t>demonstrably </a:t>
            </a:r>
            <a:r>
              <a:rPr lang="en-US" sz="2800" dirty="0"/>
              <a:t>effective instructional strategies are interactive; not all interactive instructional strategies are </a:t>
            </a:r>
            <a:r>
              <a:rPr lang="en-US" sz="2800" dirty="0" smtClean="0"/>
              <a:t>effective</a:t>
            </a:r>
          </a:p>
          <a:p>
            <a:endParaRPr lang="en-US" sz="2800" dirty="0"/>
          </a:p>
          <a:p>
            <a:r>
              <a:rPr lang="en-US" sz="2400" dirty="0"/>
              <a:t>T</a:t>
            </a:r>
            <a:r>
              <a:rPr lang="en-US" sz="2400" dirty="0" smtClean="0"/>
              <a:t>erms </a:t>
            </a:r>
            <a:r>
              <a:rPr lang="en-US" sz="2400" dirty="0" smtClean="0"/>
              <a:t>are not operationally defined</a:t>
            </a:r>
          </a:p>
          <a:p>
            <a:pPr lvl="1"/>
            <a:r>
              <a:rPr lang="en-US" dirty="0" smtClean="0"/>
              <a:t>How do we know learning is “active?”</a:t>
            </a:r>
          </a:p>
          <a:p>
            <a:pPr lvl="1"/>
            <a:r>
              <a:rPr lang="en-US" dirty="0" smtClean="0"/>
              <a:t>How can we tell whether students are “engaged?”</a:t>
            </a:r>
          </a:p>
          <a:p>
            <a:endParaRPr lang="en-US" sz="2800" dirty="0"/>
          </a:p>
          <a:p>
            <a:r>
              <a:rPr lang="en-US" sz="2400" dirty="0" smtClean="0"/>
              <a:t>The </a:t>
            </a:r>
            <a:r>
              <a:rPr lang="en-US" sz="2400" b="1" dirty="0" smtClean="0"/>
              <a:t>form</a:t>
            </a:r>
            <a:r>
              <a:rPr lang="en-US" sz="2400" dirty="0" smtClean="0"/>
              <a:t> of instruction is only ONE ingredient</a:t>
            </a:r>
          </a:p>
          <a:p>
            <a:pPr lvl="1"/>
            <a:endParaRPr lang="en-US" dirty="0"/>
          </a:p>
          <a:p>
            <a:endParaRPr lang="en-US" sz="2800" dirty="0"/>
          </a:p>
        </p:txBody>
      </p:sp>
    </p:spTree>
    <p:extLst>
      <p:ext uri="{BB962C8B-B14F-4D97-AF65-F5344CB8AC3E}">
        <p14:creationId xmlns:p14="http://schemas.microsoft.com/office/powerpoint/2010/main" val="13992378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spect="1"/>
          </p:cNvSpPr>
          <p:nvPr/>
        </p:nvSpPr>
        <p:spPr>
          <a:xfrm>
            <a:off x="4664081" y="3870200"/>
            <a:ext cx="3730619" cy="1828800"/>
          </a:xfrm>
          <a:prstGeom prst="rect">
            <a:avLst/>
          </a:prstGeom>
          <a:solidFill>
            <a:srgbClr val="6A4483">
              <a:alpha val="55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t>Passive listening doesn’t </a:t>
            </a:r>
            <a:br>
              <a:rPr lang="en-US" sz="2200" dirty="0" smtClean="0"/>
            </a:br>
            <a:r>
              <a:rPr lang="en-US" sz="2200" dirty="0" smtClean="0"/>
              <a:t>foster (re)construction of existing knowledge </a:t>
            </a:r>
            <a:br>
              <a:rPr lang="en-US" sz="2200" dirty="0" smtClean="0"/>
            </a:br>
            <a:r>
              <a:rPr lang="en-US" sz="2200" dirty="0" smtClean="0"/>
              <a:t>(for most students).</a:t>
            </a:r>
            <a:endParaRPr lang="en-US" sz="2200" dirty="0"/>
          </a:p>
        </p:txBody>
      </p:sp>
      <p:sp>
        <p:nvSpPr>
          <p:cNvPr id="4" name="Rectangle 3"/>
          <p:cNvSpPr>
            <a:spLocks noChangeAspect="1"/>
          </p:cNvSpPr>
          <p:nvPr/>
        </p:nvSpPr>
        <p:spPr>
          <a:xfrm>
            <a:off x="749300" y="3870228"/>
            <a:ext cx="3549479" cy="1828800"/>
          </a:xfrm>
          <a:prstGeom prst="rect">
            <a:avLst/>
          </a:prstGeom>
          <a:solidFill>
            <a:srgbClr val="6A4483">
              <a:alpha val="55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t>Students have </a:t>
            </a:r>
            <a:r>
              <a:rPr lang="en-US" sz="2200" b="1" dirty="0" smtClean="0"/>
              <a:t>already</a:t>
            </a:r>
            <a:r>
              <a:rPr lang="en-US" sz="2200" dirty="0" smtClean="0"/>
              <a:t> constructed considerable knowledge by the time they reach our classrooms.</a:t>
            </a:r>
            <a:endParaRPr lang="en-US" sz="2200" dirty="0"/>
          </a:p>
        </p:txBody>
      </p:sp>
      <p:sp>
        <p:nvSpPr>
          <p:cNvPr id="7" name="Rectangle 6"/>
          <p:cNvSpPr/>
          <p:nvPr/>
        </p:nvSpPr>
        <p:spPr>
          <a:xfrm>
            <a:off x="749300" y="2244656"/>
            <a:ext cx="7645400" cy="914400"/>
          </a:xfrm>
          <a:prstGeom prst="rect">
            <a:avLst/>
          </a:prstGeom>
          <a:solidFill>
            <a:srgbClr val="6A4483">
              <a:alpha val="55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t>knowledge is developed through </a:t>
            </a:r>
            <a:r>
              <a:rPr lang="en-US" sz="2200" b="1" dirty="0" smtClean="0"/>
              <a:t>construction</a:t>
            </a:r>
            <a:r>
              <a:rPr lang="en-US" sz="2200" dirty="0" smtClean="0"/>
              <a:t>, </a:t>
            </a:r>
            <a:br>
              <a:rPr lang="en-US" sz="2200" dirty="0" smtClean="0"/>
            </a:br>
            <a:r>
              <a:rPr lang="en-US" sz="2200" dirty="0" smtClean="0"/>
              <a:t>not accretion or absorption.</a:t>
            </a:r>
            <a:endParaRPr lang="en-US" sz="2200" dirty="0"/>
          </a:p>
        </p:txBody>
      </p:sp>
      <p:sp>
        <p:nvSpPr>
          <p:cNvPr id="8" name="Down Arrow 7"/>
          <p:cNvSpPr/>
          <p:nvPr/>
        </p:nvSpPr>
        <p:spPr>
          <a:xfrm>
            <a:off x="2196116" y="3159028"/>
            <a:ext cx="635000" cy="711200"/>
          </a:xfrm>
          <a:prstGeom prst="downArrow">
            <a:avLst/>
          </a:prstGeom>
          <a:solidFill>
            <a:srgbClr val="5F006F"/>
          </a:solidFill>
          <a:ln>
            <a:solidFill>
              <a:srgbClr val="3912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01A83"/>
              </a:solidFill>
            </a:endParaRPr>
          </a:p>
        </p:txBody>
      </p:sp>
      <p:sp>
        <p:nvSpPr>
          <p:cNvPr id="9" name="Down Arrow 8"/>
          <p:cNvSpPr/>
          <p:nvPr/>
        </p:nvSpPr>
        <p:spPr>
          <a:xfrm>
            <a:off x="6211890" y="3159000"/>
            <a:ext cx="635000" cy="711200"/>
          </a:xfrm>
          <a:prstGeom prst="downArrow">
            <a:avLst/>
          </a:prstGeom>
          <a:solidFill>
            <a:srgbClr val="5F006F"/>
          </a:solidFill>
          <a:ln>
            <a:solidFill>
              <a:srgbClr val="3912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01A83"/>
              </a:solidFill>
            </a:endParaRPr>
          </a:p>
        </p:txBody>
      </p:sp>
      <p:sp>
        <p:nvSpPr>
          <p:cNvPr id="10" name="Down Arrow 9"/>
          <p:cNvSpPr/>
          <p:nvPr/>
        </p:nvSpPr>
        <p:spPr>
          <a:xfrm>
            <a:off x="4221067" y="1533428"/>
            <a:ext cx="635000" cy="711200"/>
          </a:xfrm>
          <a:prstGeom prst="downArrow">
            <a:avLst/>
          </a:prstGeom>
          <a:solidFill>
            <a:srgbClr val="5F006F"/>
          </a:solidFill>
          <a:ln>
            <a:solidFill>
              <a:srgbClr val="3912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01A83"/>
              </a:solidFill>
            </a:endParaRPr>
          </a:p>
        </p:txBody>
      </p:sp>
      <p:sp>
        <p:nvSpPr>
          <p:cNvPr id="12" name="Rectangle 11"/>
          <p:cNvSpPr/>
          <p:nvPr/>
        </p:nvSpPr>
        <p:spPr>
          <a:xfrm>
            <a:off x="749300" y="606806"/>
            <a:ext cx="7645400" cy="914400"/>
          </a:xfrm>
          <a:prstGeom prst="rect">
            <a:avLst/>
          </a:prstGeom>
          <a:solidFill>
            <a:srgbClr val="6A4483">
              <a:alpha val="55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t>Evidence from decades of systematic research suggests that:</a:t>
            </a:r>
            <a:endParaRPr lang="en-US" sz="2200" dirty="0"/>
          </a:p>
        </p:txBody>
      </p:sp>
    </p:spTree>
    <p:extLst>
      <p:ext uri="{BB962C8B-B14F-4D97-AF65-F5344CB8AC3E}">
        <p14:creationId xmlns:p14="http://schemas.microsoft.com/office/powerpoint/2010/main" val="40200443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for instruction</a:t>
            </a:r>
            <a:endParaRPr lang="en-US" dirty="0"/>
          </a:p>
        </p:txBody>
      </p:sp>
      <p:sp>
        <p:nvSpPr>
          <p:cNvPr id="3" name="Content Placeholder 2"/>
          <p:cNvSpPr>
            <a:spLocks noGrp="1"/>
          </p:cNvSpPr>
          <p:nvPr>
            <p:ph idx="1"/>
          </p:nvPr>
        </p:nvSpPr>
        <p:spPr/>
        <p:txBody>
          <a:bodyPr/>
          <a:lstStyle/>
          <a:p>
            <a:r>
              <a:rPr lang="en-US" sz="2800" dirty="0" smtClean="0"/>
              <a:t>Instruction needs to match</a:t>
            </a:r>
          </a:p>
          <a:p>
            <a:pPr lvl="1"/>
            <a:r>
              <a:rPr lang="en-US" sz="2400" i="1" dirty="0" smtClean="0"/>
              <a:t>How</a:t>
            </a:r>
            <a:r>
              <a:rPr lang="en-US" sz="2400" dirty="0" smtClean="0"/>
              <a:t> people learn </a:t>
            </a:r>
          </a:p>
          <a:p>
            <a:pPr lvl="1"/>
            <a:r>
              <a:rPr lang="en-US" sz="2400" i="1" dirty="0" smtClean="0"/>
              <a:t>What</a:t>
            </a:r>
            <a:r>
              <a:rPr lang="en-US" sz="2400" dirty="0" smtClean="0"/>
              <a:t> they already know </a:t>
            </a:r>
          </a:p>
          <a:p>
            <a:endParaRPr lang="en-US" sz="2800" dirty="0" smtClean="0"/>
          </a:p>
          <a:p>
            <a:r>
              <a:rPr lang="en-US" sz="2800" dirty="0"/>
              <a:t>R</a:t>
            </a:r>
            <a:r>
              <a:rPr lang="en-US" sz="2800" dirty="0" smtClean="0"/>
              <a:t>esearch-based instruction differs from traditional instruction in:</a:t>
            </a:r>
          </a:p>
          <a:p>
            <a:pPr lvl="1"/>
            <a:r>
              <a:rPr lang="en-US" sz="2400" i="1" dirty="0" smtClean="0"/>
              <a:t>Style: </a:t>
            </a:r>
            <a:r>
              <a:rPr lang="en-US" sz="2400" dirty="0" smtClean="0"/>
              <a:t>Students </a:t>
            </a:r>
            <a:r>
              <a:rPr lang="en-US" sz="2400" dirty="0"/>
              <a:t>must be actively engaged in </a:t>
            </a:r>
            <a:r>
              <a:rPr lang="en-US" sz="2400" dirty="0" smtClean="0"/>
              <a:t>learning</a:t>
            </a:r>
          </a:p>
          <a:p>
            <a:pPr marL="457200" lvl="1" indent="0">
              <a:buNone/>
            </a:pPr>
            <a:r>
              <a:rPr lang="en-US" sz="2400" i="1" dirty="0" smtClean="0"/>
              <a:t>	AND</a:t>
            </a:r>
          </a:p>
          <a:p>
            <a:pPr lvl="1"/>
            <a:r>
              <a:rPr lang="en-US" sz="2400" i="1" dirty="0" smtClean="0"/>
              <a:t>Content: </a:t>
            </a:r>
            <a:r>
              <a:rPr lang="en-US" sz="2400" dirty="0" smtClean="0"/>
              <a:t>Instruction </a:t>
            </a:r>
            <a:r>
              <a:rPr lang="en-US" sz="2400" dirty="0"/>
              <a:t>must meet students where they are</a:t>
            </a:r>
          </a:p>
          <a:p>
            <a:pPr lvl="1"/>
            <a:endParaRPr lang="en-US" dirty="0"/>
          </a:p>
          <a:p>
            <a:pPr lvl="1"/>
            <a:endParaRPr lang="en-US" sz="2400" i="1" dirty="0" smtClean="0"/>
          </a:p>
        </p:txBody>
      </p:sp>
    </p:spTree>
    <p:extLst>
      <p:ext uri="{BB962C8B-B14F-4D97-AF65-F5344CB8AC3E}">
        <p14:creationId xmlns:p14="http://schemas.microsoft.com/office/powerpoint/2010/main" val="25789299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03" name="Rectangle 3"/>
          <p:cNvSpPr>
            <a:spLocks noGrp="1" noChangeArrowheads="1"/>
          </p:cNvSpPr>
          <p:nvPr>
            <p:ph idx="1"/>
          </p:nvPr>
        </p:nvSpPr>
        <p:spPr>
          <a:xfrm>
            <a:off x="152400" y="1676400"/>
            <a:ext cx="8763000" cy="2590800"/>
          </a:xfrm>
        </p:spPr>
        <p:txBody>
          <a:bodyPr/>
          <a:lstStyle/>
          <a:p>
            <a:pPr marL="4763" indent="-4763" algn="ctr">
              <a:spcAft>
                <a:spcPts val="1800"/>
              </a:spcAft>
              <a:buFontTx/>
              <a:buNone/>
            </a:pPr>
            <a:r>
              <a:rPr lang="en-US" sz="2800" dirty="0" smtClean="0"/>
              <a:t>How can student difficulties be addressed </a:t>
            </a:r>
            <a:br>
              <a:rPr lang="en-US" sz="2800" dirty="0" smtClean="0"/>
            </a:br>
            <a:r>
              <a:rPr lang="en-US" sz="2800" dirty="0" smtClean="0"/>
              <a:t>while respecting existing instructional constraints?</a:t>
            </a:r>
          </a:p>
          <a:p>
            <a:pPr indent="-4763" algn="ctr">
              <a:spcAft>
                <a:spcPts val="1800"/>
              </a:spcAft>
              <a:buFontTx/>
              <a:buNone/>
            </a:pPr>
            <a:endParaRPr lang="en-US" sz="2800" dirty="0" smtClean="0"/>
          </a:p>
          <a:p>
            <a:pPr marL="4763" indent="-4763" algn="ctr">
              <a:spcAft>
                <a:spcPts val="1800"/>
              </a:spcAft>
              <a:buFontTx/>
              <a:buNone/>
            </a:pPr>
            <a:r>
              <a:rPr lang="en-US" sz="2800" i="1" dirty="0" smtClean="0"/>
              <a:t>Need for flexible, research-based instructional materials.</a:t>
            </a:r>
            <a:endParaRPr lang="en-US" sz="2800" dirty="0" smtClean="0"/>
          </a:p>
        </p:txBody>
      </p:sp>
      <p:sp>
        <p:nvSpPr>
          <p:cNvPr id="6" name="Title 5"/>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a:t>
            </a:r>
            <a:endParaRPr lang="en-US" dirty="0"/>
          </a:p>
        </p:txBody>
      </p:sp>
      <p:sp>
        <p:nvSpPr>
          <p:cNvPr id="3" name="Content Placeholder 2"/>
          <p:cNvSpPr>
            <a:spLocks noGrp="1"/>
          </p:cNvSpPr>
          <p:nvPr>
            <p:ph idx="1"/>
          </p:nvPr>
        </p:nvSpPr>
        <p:spPr/>
        <p:txBody>
          <a:bodyPr/>
          <a:lstStyle/>
          <a:p>
            <a:r>
              <a:rPr lang="en-US" dirty="0" smtClean="0"/>
              <a:t>Investigating student learning in conventional and “interactive” classrooms</a:t>
            </a:r>
          </a:p>
          <a:p>
            <a:endParaRPr lang="en-US" dirty="0"/>
          </a:p>
          <a:p>
            <a:r>
              <a:rPr lang="en-US" dirty="0" smtClean="0"/>
              <a:t>Using research as a basis for improving instruction</a:t>
            </a:r>
            <a:endParaRPr lang="en-US" dirty="0"/>
          </a:p>
        </p:txBody>
      </p:sp>
      <p:sp>
        <p:nvSpPr>
          <p:cNvPr id="4" name="TextBox 3"/>
          <p:cNvSpPr txBox="1"/>
          <p:nvPr/>
        </p:nvSpPr>
        <p:spPr>
          <a:xfrm>
            <a:off x="610289" y="4191000"/>
            <a:ext cx="7923423" cy="830997"/>
          </a:xfrm>
          <a:prstGeom prst="rect">
            <a:avLst/>
          </a:prstGeom>
          <a:noFill/>
        </p:spPr>
        <p:txBody>
          <a:bodyPr wrap="square" rtlCol="0">
            <a:spAutoFit/>
          </a:bodyPr>
          <a:lstStyle/>
          <a:p>
            <a:pPr algn="ctr"/>
            <a:r>
              <a:rPr lang="en-US" dirty="0" smtClean="0">
                <a:latin typeface="Calibri"/>
                <a:cs typeface="Calibri"/>
              </a:rPr>
              <a:t>Focus on introductory physics – but PER is also highly relevant for advanced courses </a:t>
            </a:r>
            <a:r>
              <a:rPr lang="en-US" i="1" dirty="0" smtClean="0">
                <a:latin typeface="Calibri"/>
                <a:cs typeface="Calibri"/>
              </a:rPr>
              <a:t>(ask me after the talk)</a:t>
            </a:r>
            <a:endParaRPr lang="en-US" i="1" dirty="0">
              <a:latin typeface="Calibri"/>
              <a:cs typeface="Calibri"/>
            </a:endParaRPr>
          </a:p>
        </p:txBody>
      </p:sp>
    </p:spTree>
    <p:extLst>
      <p:ext uri="{BB962C8B-B14F-4D97-AF65-F5344CB8AC3E}">
        <p14:creationId xmlns:p14="http://schemas.microsoft.com/office/powerpoint/2010/main" val="31163327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9651" name="Picture 3"/>
          <p:cNvPicPr>
            <a:picLocks noChangeAspect="1" noChangeArrowheads="1"/>
          </p:cNvPicPr>
          <p:nvPr/>
        </p:nvPicPr>
        <p:blipFill>
          <a:blip r:embed="rId3"/>
          <a:srcRect/>
          <a:stretch>
            <a:fillRect/>
          </a:stretch>
        </p:blipFill>
        <p:spPr bwMode="auto">
          <a:xfrm>
            <a:off x="6502400" y="2057400"/>
            <a:ext cx="2260600" cy="2971800"/>
          </a:xfrm>
          <a:prstGeom prst="rect">
            <a:avLst/>
          </a:prstGeom>
          <a:noFill/>
        </p:spPr>
      </p:pic>
      <p:sp>
        <p:nvSpPr>
          <p:cNvPr id="1179652" name="Rectangle 4"/>
          <p:cNvSpPr>
            <a:spLocks noChangeArrowheads="1"/>
          </p:cNvSpPr>
          <p:nvPr/>
        </p:nvSpPr>
        <p:spPr bwMode="auto">
          <a:xfrm>
            <a:off x="304800" y="762000"/>
            <a:ext cx="8607425" cy="830997"/>
          </a:xfrm>
          <a:prstGeom prst="rect">
            <a:avLst/>
          </a:prstGeom>
          <a:noFill/>
          <a:ln w="9525">
            <a:noFill/>
            <a:miter lim="800000"/>
            <a:headEnd/>
            <a:tailEnd/>
          </a:ln>
          <a:effectLst/>
        </p:spPr>
        <p:txBody>
          <a:bodyPr>
            <a:prstTxWarp prst="textNoShape">
              <a:avLst/>
            </a:prstTxWarp>
            <a:spAutoFit/>
          </a:bodyPr>
          <a:lstStyle/>
          <a:p>
            <a:pPr algn="ctr"/>
            <a:r>
              <a:rPr lang="en-US">
                <a:latin typeface="Calibri"/>
                <a:cs typeface="Calibri"/>
              </a:rPr>
              <a:t>A set of instructional materials to supplement instruction </a:t>
            </a:r>
            <a:br>
              <a:rPr lang="en-US">
                <a:latin typeface="Calibri"/>
                <a:cs typeface="Calibri"/>
              </a:rPr>
            </a:br>
            <a:r>
              <a:rPr lang="en-US">
                <a:latin typeface="Calibri"/>
                <a:cs typeface="Calibri"/>
              </a:rPr>
              <a:t>in large introductory courses</a:t>
            </a:r>
          </a:p>
        </p:txBody>
      </p:sp>
      <p:sp>
        <p:nvSpPr>
          <p:cNvPr id="1179653" name="Rectangle 5"/>
          <p:cNvSpPr>
            <a:spLocks noGrp="1" noChangeArrowheads="1"/>
          </p:cNvSpPr>
          <p:nvPr>
            <p:ph type="title"/>
          </p:nvPr>
        </p:nvSpPr>
        <p:spPr/>
        <p:txBody>
          <a:bodyPr/>
          <a:lstStyle/>
          <a:p>
            <a:r>
              <a:rPr lang="en-US" i="1"/>
              <a:t>Tutorials in Introductory Physics</a:t>
            </a:r>
          </a:p>
        </p:txBody>
      </p:sp>
      <p:sp>
        <p:nvSpPr>
          <p:cNvPr id="1179654" name="Rectangle 6"/>
          <p:cNvSpPr>
            <a:spLocks noChangeArrowheads="1"/>
          </p:cNvSpPr>
          <p:nvPr/>
        </p:nvSpPr>
        <p:spPr bwMode="auto">
          <a:xfrm>
            <a:off x="304800" y="1828800"/>
            <a:ext cx="5638800" cy="3496855"/>
          </a:xfrm>
          <a:prstGeom prst="rect">
            <a:avLst/>
          </a:prstGeom>
          <a:noFill/>
          <a:ln w="12700">
            <a:noFill/>
            <a:miter lim="800000"/>
            <a:headEnd/>
            <a:tailEnd/>
          </a:ln>
          <a:effectLst/>
        </p:spPr>
        <p:txBody>
          <a:bodyPr lIns="90487" tIns="44450" rIns="90487" bIns="44450">
            <a:prstTxWarp prst="textNoShape">
              <a:avLst/>
            </a:prstTxWarp>
            <a:spAutoFit/>
          </a:bodyPr>
          <a:lstStyle/>
          <a:p>
            <a:pPr marL="342900" indent="-342900" eaLnBrk="1" hangingPunct="1">
              <a:lnSpc>
                <a:spcPct val="130000"/>
              </a:lnSpc>
              <a:spcBef>
                <a:spcPct val="20000"/>
              </a:spcBef>
            </a:pPr>
            <a:r>
              <a:rPr lang="en-US" dirty="0">
                <a:latin typeface="Calibri"/>
                <a:cs typeface="Calibri"/>
              </a:rPr>
              <a:t>General goals:</a:t>
            </a:r>
          </a:p>
          <a:p>
            <a:pPr marL="342900" indent="-342900" eaLnBrk="1" hangingPunct="1">
              <a:lnSpc>
                <a:spcPct val="130000"/>
              </a:lnSpc>
              <a:spcBef>
                <a:spcPct val="20000"/>
              </a:spcBef>
              <a:buFontTx/>
              <a:buChar char="•"/>
            </a:pPr>
            <a:r>
              <a:rPr lang="en-US" sz="2000" dirty="0">
                <a:latin typeface="Calibri"/>
                <a:cs typeface="Calibri"/>
              </a:rPr>
              <a:t>Constructing concepts </a:t>
            </a:r>
          </a:p>
          <a:p>
            <a:pPr marL="342900" indent="-342900" eaLnBrk="1" hangingPunct="1">
              <a:lnSpc>
                <a:spcPct val="130000"/>
              </a:lnSpc>
              <a:spcBef>
                <a:spcPct val="20000"/>
              </a:spcBef>
              <a:buFontTx/>
              <a:buChar char="•"/>
            </a:pPr>
            <a:r>
              <a:rPr lang="en-US" sz="2000" dirty="0">
                <a:latin typeface="Calibri"/>
                <a:cs typeface="Calibri"/>
              </a:rPr>
              <a:t>Developing reasoning ability</a:t>
            </a:r>
          </a:p>
          <a:p>
            <a:pPr marL="342900" indent="-342900" eaLnBrk="1" hangingPunct="1">
              <a:lnSpc>
                <a:spcPct val="130000"/>
              </a:lnSpc>
              <a:spcBef>
                <a:spcPct val="20000"/>
              </a:spcBef>
              <a:buFontTx/>
              <a:buChar char="•"/>
            </a:pPr>
            <a:r>
              <a:rPr lang="en-US" sz="2000" dirty="0">
                <a:latin typeface="Calibri"/>
                <a:cs typeface="Calibri"/>
              </a:rPr>
              <a:t>Relating physics formalism to the real </a:t>
            </a:r>
            <a:r>
              <a:rPr lang="en-US" sz="2000" dirty="0" smtClean="0">
                <a:latin typeface="Calibri"/>
                <a:cs typeface="Calibri"/>
              </a:rPr>
              <a:t>world</a:t>
            </a:r>
            <a:endParaRPr lang="en-US" dirty="0">
              <a:latin typeface="Calibri"/>
              <a:cs typeface="Calibri"/>
            </a:endParaRPr>
          </a:p>
          <a:p>
            <a:pPr marL="342900" indent="-342900" eaLnBrk="1" hangingPunct="1">
              <a:lnSpc>
                <a:spcPct val="130000"/>
              </a:lnSpc>
              <a:spcBef>
                <a:spcPct val="20000"/>
              </a:spcBef>
            </a:pPr>
            <a:r>
              <a:rPr lang="en-US" dirty="0">
                <a:latin typeface="Calibri"/>
                <a:cs typeface="Calibri"/>
              </a:rPr>
              <a:t>General instructional strategies:</a:t>
            </a:r>
          </a:p>
          <a:p>
            <a:pPr marL="342900" indent="-342900" eaLnBrk="1" hangingPunct="1">
              <a:lnSpc>
                <a:spcPct val="130000"/>
              </a:lnSpc>
              <a:spcBef>
                <a:spcPct val="20000"/>
              </a:spcBef>
              <a:buFontTx/>
              <a:buChar char="•"/>
            </a:pPr>
            <a:r>
              <a:rPr lang="en-US" sz="2000" dirty="0">
                <a:latin typeface="Calibri"/>
                <a:cs typeface="Calibri"/>
              </a:rPr>
              <a:t>Teaching is by questioning (not by telling)</a:t>
            </a:r>
          </a:p>
          <a:p>
            <a:pPr marL="342900" indent="-342900" eaLnBrk="1" hangingPunct="1">
              <a:lnSpc>
                <a:spcPct val="130000"/>
              </a:lnSpc>
              <a:spcBef>
                <a:spcPct val="20000"/>
              </a:spcBef>
              <a:buFontTx/>
              <a:buChar char="•"/>
            </a:pPr>
            <a:r>
              <a:rPr lang="en-US" sz="2000" dirty="0">
                <a:latin typeface="Calibri"/>
                <a:cs typeface="Calibri"/>
              </a:rPr>
              <a:t>Discussions among students are emphasized</a:t>
            </a:r>
          </a:p>
        </p:txBody>
      </p:sp>
      <p:sp>
        <p:nvSpPr>
          <p:cNvPr id="1179655" name="Text Box 7"/>
          <p:cNvSpPr txBox="1">
            <a:spLocks noChangeArrowheads="1"/>
          </p:cNvSpPr>
          <p:nvPr/>
        </p:nvSpPr>
        <p:spPr bwMode="auto">
          <a:xfrm>
            <a:off x="1265238" y="5715000"/>
            <a:ext cx="6613525" cy="457200"/>
          </a:xfrm>
          <a:prstGeom prst="rect">
            <a:avLst/>
          </a:prstGeom>
          <a:noFill/>
          <a:ln w="9525">
            <a:noFill/>
            <a:miter lim="800000"/>
            <a:headEnd/>
            <a:tailEnd/>
          </a:ln>
          <a:effectLst/>
        </p:spPr>
        <p:txBody>
          <a:bodyPr wrap="none">
            <a:prstTxWarp prst="textNoShape">
              <a:avLst/>
            </a:prstTxWarp>
            <a:spAutoFit/>
          </a:bodyPr>
          <a:lstStyle/>
          <a:p>
            <a:pPr algn="ctr"/>
            <a:r>
              <a:rPr lang="en-US" i="1" dirty="0">
                <a:latin typeface="Gill Sans" charset="0"/>
              </a:rPr>
              <a:t>Specific goals and strategies are determined by research</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Rectangle 2"/>
          <p:cNvSpPr>
            <a:spLocks noGrp="1" noChangeArrowheads="1"/>
          </p:cNvSpPr>
          <p:nvPr>
            <p:ph type="title"/>
          </p:nvPr>
        </p:nvSpPr>
        <p:spPr>
          <a:xfrm>
            <a:off x="532607" y="152400"/>
            <a:ext cx="8078787" cy="609600"/>
          </a:xfrm>
        </p:spPr>
        <p:txBody>
          <a:bodyPr/>
          <a:lstStyle/>
          <a:p>
            <a:r>
              <a:rPr lang="en-US" sz="3600" dirty="0"/>
              <a:t>Introductory calculus-based physics at </a:t>
            </a:r>
            <a:r>
              <a:rPr lang="en-US" sz="3600" dirty="0" smtClean="0"/>
              <a:t>UW</a:t>
            </a:r>
            <a:endParaRPr lang="en-US" sz="3600" i="1" dirty="0"/>
          </a:p>
        </p:txBody>
      </p:sp>
      <p:sp>
        <p:nvSpPr>
          <p:cNvPr id="781315" name="Rectangle 3"/>
          <p:cNvSpPr>
            <a:spLocks noGrp="1" noChangeArrowheads="1"/>
          </p:cNvSpPr>
          <p:nvPr>
            <p:ph type="body" idx="1"/>
          </p:nvPr>
        </p:nvSpPr>
        <p:spPr>
          <a:xfrm>
            <a:off x="685800" y="1295400"/>
            <a:ext cx="8153400" cy="4800600"/>
          </a:xfrm>
        </p:spPr>
        <p:txBody>
          <a:bodyPr/>
          <a:lstStyle/>
          <a:p>
            <a:pPr>
              <a:buFont typeface="Arial"/>
              <a:buChar char="•"/>
            </a:pPr>
            <a:r>
              <a:rPr lang="en-US" sz="2400" dirty="0" smtClean="0"/>
              <a:t>~1500 </a:t>
            </a:r>
            <a:r>
              <a:rPr lang="en-US" sz="2400" dirty="0"/>
              <a:t>students at any one time </a:t>
            </a:r>
            <a:r>
              <a:rPr lang="en-US" sz="2000" dirty="0" smtClean="0"/>
              <a:t>(physics &amp; engineering majors)</a:t>
            </a:r>
          </a:p>
          <a:p>
            <a:endParaRPr lang="en-US" sz="2000" dirty="0" smtClean="0"/>
          </a:p>
          <a:p>
            <a:r>
              <a:rPr lang="en-US" sz="2400" dirty="0" smtClean="0"/>
              <a:t>Standard textbook</a:t>
            </a:r>
          </a:p>
          <a:p>
            <a:endParaRPr lang="en-US" sz="2000" dirty="0" smtClean="0"/>
          </a:p>
          <a:p>
            <a:r>
              <a:rPr lang="en-US" sz="2400" dirty="0" smtClean="0"/>
              <a:t>Weekly schedule:</a:t>
            </a:r>
          </a:p>
          <a:p>
            <a:pPr lvl="1"/>
            <a:r>
              <a:rPr lang="en-US" sz="2200" dirty="0" smtClean="0"/>
              <a:t>lectures (3 x 1hr)</a:t>
            </a:r>
          </a:p>
          <a:p>
            <a:pPr lvl="1"/>
            <a:r>
              <a:rPr lang="en-US" sz="2200" dirty="0" smtClean="0"/>
              <a:t>laboratory session (1 x 2hr)</a:t>
            </a:r>
          </a:p>
          <a:p>
            <a:pPr lvl="1"/>
            <a:r>
              <a:rPr lang="en-US" sz="2200" dirty="0" smtClean="0"/>
              <a:t>“tutorial” session (1 x 1hr)</a:t>
            </a:r>
          </a:p>
          <a:p>
            <a:pPr lvl="1"/>
            <a:r>
              <a:rPr lang="en-US" sz="2200" dirty="0" smtClean="0"/>
              <a:t>homework problems from textbook (online)</a:t>
            </a:r>
          </a:p>
          <a:p>
            <a:endParaRPr lang="en-US" sz="2000" dirty="0" smtClean="0"/>
          </a:p>
          <a:p>
            <a:r>
              <a:rPr lang="en-US" sz="2400" dirty="0" smtClean="0"/>
              <a:t>Instruction by faculty and graduate teaching assistants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Rectangle 2"/>
          <p:cNvSpPr>
            <a:spLocks noChangeArrowheads="1"/>
          </p:cNvSpPr>
          <p:nvPr/>
        </p:nvSpPr>
        <p:spPr bwMode="auto">
          <a:xfrm>
            <a:off x="685800" y="1524000"/>
            <a:ext cx="8153400" cy="2601225"/>
          </a:xfrm>
          <a:prstGeom prst="rect">
            <a:avLst/>
          </a:prstGeom>
          <a:noFill/>
          <a:ln w="12700">
            <a:noFill/>
            <a:miter lim="800000"/>
            <a:headEnd/>
            <a:tailEnd/>
          </a:ln>
          <a:effectLst/>
        </p:spPr>
        <p:txBody>
          <a:bodyPr wrap="square" lIns="90487" tIns="44450" rIns="90487" bIns="44450">
            <a:prstTxWarp prst="textNoShape">
              <a:avLst/>
            </a:prstTxWarp>
            <a:spAutoFit/>
          </a:bodyPr>
          <a:lstStyle/>
          <a:p>
            <a:pPr marL="338138" lvl="1" indent="-338138" eaLnBrk="1" hangingPunct="1">
              <a:spcBef>
                <a:spcPct val="20000"/>
              </a:spcBef>
              <a:buFont typeface="Arial"/>
              <a:buChar char="•"/>
            </a:pPr>
            <a:r>
              <a:rPr lang="en-US" dirty="0" smtClean="0">
                <a:latin typeface="Gill Sans"/>
                <a:ea typeface="ＭＳ Ｐゴシック" pitchFamily="-106" charset="-128"/>
                <a:cs typeface="Gill Sans"/>
              </a:rPr>
              <a:t>small </a:t>
            </a:r>
            <a:r>
              <a:rPr lang="en-US" dirty="0">
                <a:latin typeface="Gill Sans"/>
                <a:ea typeface="ＭＳ Ｐゴシック" pitchFamily="-106" charset="-128"/>
                <a:cs typeface="Gill Sans"/>
              </a:rPr>
              <a:t>groups (3-4)</a:t>
            </a:r>
            <a:r>
              <a:rPr lang="en-US" dirty="0" smtClean="0">
                <a:latin typeface="Gill Sans"/>
                <a:ea typeface="ＭＳ Ｐゴシック" pitchFamily="-106" charset="-128"/>
                <a:cs typeface="Gill Sans"/>
              </a:rPr>
              <a:t> work through worksheets</a:t>
            </a:r>
          </a:p>
          <a:p>
            <a:pPr marL="338138" lvl="1" indent="-338138" eaLnBrk="1" hangingPunct="1">
              <a:spcBef>
                <a:spcPct val="20000"/>
              </a:spcBef>
              <a:buFont typeface="Arial"/>
              <a:buChar char="•"/>
            </a:pPr>
            <a:endParaRPr lang="en-US" dirty="0" smtClean="0">
              <a:latin typeface="Gill Sans"/>
              <a:ea typeface="ＭＳ Ｐゴシック" pitchFamily="-106" charset="-128"/>
              <a:cs typeface="Gill Sans"/>
            </a:endParaRPr>
          </a:p>
          <a:p>
            <a:pPr marL="338138" lvl="1" indent="-338138" eaLnBrk="1" hangingPunct="1">
              <a:spcBef>
                <a:spcPct val="20000"/>
              </a:spcBef>
              <a:buFont typeface="Arial"/>
              <a:buChar char="•"/>
            </a:pPr>
            <a:r>
              <a:rPr lang="en-US" dirty="0">
                <a:latin typeface="Gill Sans"/>
                <a:ea typeface="ＭＳ Ｐゴシック" pitchFamily="-106" charset="-128"/>
                <a:cs typeface="Gill Sans"/>
              </a:rPr>
              <a:t>tutorial instructors (TAs) teach </a:t>
            </a:r>
            <a:r>
              <a:rPr lang="en-US" i="1" dirty="0">
                <a:latin typeface="Gill Sans"/>
                <a:ea typeface="ＭＳ Ｐゴシック" pitchFamily="-106" charset="-128"/>
                <a:cs typeface="Gill Sans"/>
              </a:rPr>
              <a:t>by </a:t>
            </a:r>
            <a:r>
              <a:rPr lang="en-US" i="1" dirty="0" smtClean="0">
                <a:latin typeface="Gill Sans"/>
                <a:ea typeface="ＭＳ Ｐゴシック" pitchFamily="-106" charset="-128"/>
                <a:cs typeface="Gill Sans"/>
              </a:rPr>
              <a:t>questioning</a:t>
            </a:r>
          </a:p>
          <a:p>
            <a:pPr marL="338138" lvl="1" indent="-338138" eaLnBrk="1" hangingPunct="1">
              <a:spcBef>
                <a:spcPct val="20000"/>
              </a:spcBef>
              <a:buFont typeface="Arial"/>
              <a:buChar char="•"/>
            </a:pPr>
            <a:endParaRPr lang="en-US" dirty="0" smtClean="0">
              <a:latin typeface="Gill Sans"/>
              <a:ea typeface="ＭＳ Ｐゴシック" pitchFamily="-106" charset="-128"/>
              <a:cs typeface="Gill Sans"/>
            </a:endParaRPr>
          </a:p>
          <a:p>
            <a:pPr marL="338138" lvl="1" indent="-338138" eaLnBrk="1" hangingPunct="1">
              <a:spcBef>
                <a:spcPct val="20000"/>
              </a:spcBef>
              <a:buFont typeface="Arial"/>
              <a:buChar char="•"/>
            </a:pPr>
            <a:r>
              <a:rPr lang="en-US" dirty="0" smtClean="0">
                <a:latin typeface="Gill Sans"/>
                <a:ea typeface="ＭＳ Ｐゴシック" pitchFamily="-106" charset="-128"/>
                <a:cs typeface="Gill Sans"/>
              </a:rPr>
              <a:t>all course examinations include questions on tutorial </a:t>
            </a:r>
            <a:r>
              <a:rPr lang="en-US" dirty="0" smtClean="0">
                <a:latin typeface="Gill Sans"/>
                <a:ea typeface="ＭＳ Ｐゴシック" pitchFamily="-106" charset="-128"/>
                <a:cs typeface="Gill Sans"/>
              </a:rPr>
              <a:t/>
            </a:r>
            <a:br>
              <a:rPr lang="en-US" dirty="0" smtClean="0">
                <a:latin typeface="Gill Sans"/>
                <a:ea typeface="ＭＳ Ｐゴシック" pitchFamily="-106" charset="-128"/>
                <a:cs typeface="Gill Sans"/>
              </a:rPr>
            </a:br>
            <a:r>
              <a:rPr lang="en-US" dirty="0" smtClean="0">
                <a:latin typeface="Gill Sans"/>
                <a:ea typeface="ＭＳ Ｐゴシック" pitchFamily="-106" charset="-128"/>
                <a:cs typeface="Gill Sans"/>
              </a:rPr>
              <a:t>material</a:t>
            </a:r>
            <a:endParaRPr lang="en-US" dirty="0">
              <a:latin typeface="Gill Sans"/>
              <a:ea typeface="ＭＳ Ｐゴシック" pitchFamily="-106" charset="-128"/>
              <a:cs typeface="Gill Sans"/>
            </a:endParaRPr>
          </a:p>
        </p:txBody>
      </p:sp>
      <p:sp>
        <p:nvSpPr>
          <p:cNvPr id="785414" name="Rectangle 6"/>
          <p:cNvSpPr>
            <a:spLocks noGrp="1" noChangeArrowheads="1"/>
          </p:cNvSpPr>
          <p:nvPr>
            <p:ph type="title"/>
          </p:nvPr>
        </p:nvSpPr>
        <p:spPr>
          <a:xfrm>
            <a:off x="685800" y="152400"/>
            <a:ext cx="7772400" cy="609600"/>
          </a:xfrm>
        </p:spPr>
        <p:txBody>
          <a:bodyPr/>
          <a:lstStyle/>
          <a:p>
            <a:r>
              <a:rPr lang="en-US" sz="3600" dirty="0" smtClean="0"/>
              <a:t>Basic features of tutorial system at UW</a:t>
            </a:r>
            <a:endParaRPr lang="en-US" sz="36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609600"/>
          </a:xfrm>
        </p:spPr>
        <p:txBody>
          <a:bodyPr/>
          <a:lstStyle/>
          <a:p>
            <a:r>
              <a:rPr lang="en-US" sz="3600" dirty="0"/>
              <a:t>Matching </a:t>
            </a:r>
            <a:r>
              <a:rPr lang="en-US" sz="3600" dirty="0" smtClean="0"/>
              <a:t>a tutorial strategy </a:t>
            </a:r>
            <a:r>
              <a:rPr lang="en-US" sz="3600" dirty="0"/>
              <a:t>to </a:t>
            </a:r>
            <a:r>
              <a:rPr lang="en-US" sz="3600" dirty="0" smtClean="0"/>
              <a:t>a difficulty</a:t>
            </a:r>
            <a:endParaRPr lang="en-US" sz="3600" dirty="0"/>
          </a:p>
        </p:txBody>
      </p:sp>
      <p:sp>
        <p:nvSpPr>
          <p:cNvPr id="3" name="Content Placeholder 2"/>
          <p:cNvSpPr>
            <a:spLocks noGrp="1"/>
          </p:cNvSpPr>
          <p:nvPr>
            <p:ph idx="1"/>
          </p:nvPr>
        </p:nvSpPr>
        <p:spPr/>
        <p:txBody>
          <a:bodyPr/>
          <a:lstStyle/>
          <a:p>
            <a:r>
              <a:rPr lang="en-US" dirty="0" smtClean="0"/>
              <a:t>Difficulty:</a:t>
            </a:r>
          </a:p>
          <a:p>
            <a:pPr lvl="1"/>
            <a:r>
              <a:rPr lang="en-US" dirty="0" smtClean="0"/>
              <a:t>Assumption that if there is equal mass (weight/force) </a:t>
            </a:r>
            <a:br>
              <a:rPr lang="en-US" dirty="0" smtClean="0"/>
            </a:br>
            <a:r>
              <a:rPr lang="en-US" dirty="0" smtClean="0"/>
              <a:t>on both sides of the fulcrum then the </a:t>
            </a:r>
            <a:r>
              <a:rPr lang="en-US" dirty="0"/>
              <a:t>object will balance </a:t>
            </a:r>
            <a:endParaRPr lang="en-US" dirty="0" smtClean="0"/>
          </a:p>
          <a:p>
            <a:pPr lvl="1"/>
            <a:endParaRPr lang="en-US" dirty="0"/>
          </a:p>
          <a:p>
            <a:r>
              <a:rPr lang="en-US" dirty="0" smtClean="0"/>
              <a:t>Strategy:</a:t>
            </a:r>
          </a:p>
          <a:p>
            <a:pPr lvl="1"/>
            <a:r>
              <a:rPr lang="en-US" dirty="0" smtClean="0"/>
              <a:t>Help students recognize that equal mass </a:t>
            </a:r>
            <a:r>
              <a:rPr lang="en-US" dirty="0"/>
              <a:t>on both sides </a:t>
            </a:r>
            <a:r>
              <a:rPr lang="en-US" dirty="0" smtClean="0"/>
              <a:t>of </a:t>
            </a:r>
            <a:r>
              <a:rPr lang="en-US" dirty="0"/>
              <a:t>the </a:t>
            </a:r>
            <a:r>
              <a:rPr lang="en-US" dirty="0" smtClean="0"/>
              <a:t>fulcrum is neither </a:t>
            </a:r>
            <a:r>
              <a:rPr lang="en-US" b="1" dirty="0" smtClean="0"/>
              <a:t>necessary</a:t>
            </a:r>
            <a:r>
              <a:rPr lang="en-US" dirty="0" smtClean="0"/>
              <a:t> nor </a:t>
            </a:r>
            <a:r>
              <a:rPr lang="en-US" b="1" dirty="0" smtClean="0"/>
              <a:t>sufficient</a:t>
            </a:r>
            <a:r>
              <a:rPr lang="en-US" dirty="0" smtClean="0"/>
              <a:t> to ensure balancing</a:t>
            </a:r>
            <a:endParaRPr lang="en-US" dirty="0"/>
          </a:p>
        </p:txBody>
      </p:sp>
    </p:spTree>
    <p:extLst>
      <p:ext uri="{BB962C8B-B14F-4D97-AF65-F5344CB8AC3E}">
        <p14:creationId xmlns:p14="http://schemas.microsoft.com/office/powerpoint/2010/main" val="40028730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4" name="Rectangle 6"/>
          <p:cNvSpPr>
            <a:spLocks noChangeArrowheads="1"/>
          </p:cNvSpPr>
          <p:nvPr/>
        </p:nvSpPr>
        <p:spPr bwMode="auto">
          <a:xfrm>
            <a:off x="381000" y="838200"/>
            <a:ext cx="8305800" cy="4800600"/>
          </a:xfrm>
          <a:prstGeom prst="rect">
            <a:avLst/>
          </a:prstGeom>
          <a:solidFill>
            <a:schemeClr val="accent1"/>
          </a:solidFill>
          <a:ln w="9525">
            <a:solidFill>
              <a:schemeClr val="bg1"/>
            </a:solidFill>
            <a:miter lim="800000"/>
            <a:headEnd/>
            <a:tailEnd/>
          </a:ln>
          <a:effectLst>
            <a:outerShdw dist="139700" dir="2700000" algn="tl" rotWithShape="0">
              <a:schemeClr val="tx1">
                <a:lumMod val="85000"/>
                <a:alpha val="43000"/>
              </a:schemeClr>
            </a:outerShdw>
          </a:effectLst>
        </p:spPr>
        <p:txBody>
          <a:bodyPr wrap="none" anchor="ctr">
            <a:prstTxWarp prst="textNoShape">
              <a:avLst/>
            </a:prstTxWarp>
          </a:bodyPr>
          <a:lstStyle/>
          <a:p>
            <a:endParaRPr lang="en-US">
              <a:solidFill>
                <a:schemeClr val="bg1"/>
              </a:solidFill>
            </a:endParaRPr>
          </a:p>
        </p:txBody>
      </p:sp>
      <p:sp>
        <p:nvSpPr>
          <p:cNvPr id="903170" name="Rectangle 2"/>
          <p:cNvSpPr>
            <a:spLocks noChangeArrowheads="1"/>
          </p:cNvSpPr>
          <p:nvPr/>
        </p:nvSpPr>
        <p:spPr bwMode="auto">
          <a:xfrm>
            <a:off x="457200" y="990600"/>
            <a:ext cx="8348663" cy="4508500"/>
          </a:xfrm>
          <a:prstGeom prst="rect">
            <a:avLst/>
          </a:prstGeom>
          <a:noFill/>
          <a:ln w="12700">
            <a:noFill/>
            <a:miter lim="800000"/>
            <a:headEnd/>
            <a:tailEnd/>
          </a:ln>
          <a:effectLst/>
        </p:spPr>
        <p:txBody>
          <a:bodyPr lIns="90487" tIns="44450" rIns="90487" bIns="44450">
            <a:prstTxWarp prst="textNoShape">
              <a:avLst/>
            </a:prstTxWarp>
            <a:spAutoFit/>
          </a:bodyPr>
          <a:lstStyle/>
          <a:p>
            <a:pPr>
              <a:tabLst>
                <a:tab pos="450850" algn="l"/>
              </a:tabLst>
            </a:pPr>
            <a:r>
              <a:rPr lang="en-US" sz="2000">
                <a:solidFill>
                  <a:schemeClr val="bg1"/>
                </a:solidFill>
                <a:latin typeface="Gill Sans" pitchFamily="-106" charset="0"/>
              </a:rPr>
              <a:t>Hang board from hole to right of center of mass.</a:t>
            </a:r>
          </a:p>
          <a:p>
            <a:pPr>
              <a:tabLst>
                <a:tab pos="450850" algn="l"/>
              </a:tabLst>
            </a:pPr>
            <a:endParaRPr lang="en-US" sz="2000">
              <a:solidFill>
                <a:schemeClr val="bg1"/>
              </a:solidFill>
              <a:latin typeface="Gill Sans" pitchFamily="-106" charset="0"/>
            </a:endParaRPr>
          </a:p>
          <a:p>
            <a:pPr>
              <a:tabLst>
                <a:tab pos="450850" algn="l"/>
              </a:tabLst>
            </a:pPr>
            <a:r>
              <a:rPr lang="en-US" sz="2000">
                <a:solidFill>
                  <a:schemeClr val="bg1"/>
                </a:solidFill>
                <a:latin typeface="Gill Sans" pitchFamily="-106" charset="0"/>
              </a:rPr>
              <a:t>Use clay to balance the board.</a:t>
            </a:r>
          </a:p>
          <a:p>
            <a:pPr>
              <a:tabLst>
                <a:tab pos="450850" algn="l"/>
              </a:tabLst>
            </a:pPr>
            <a:endParaRPr lang="en-US" sz="2000">
              <a:solidFill>
                <a:schemeClr val="bg1"/>
              </a:solidFill>
              <a:latin typeface="Gill Sans" pitchFamily="-106" charset="0"/>
            </a:endParaRPr>
          </a:p>
          <a:p>
            <a:pPr>
              <a:tabLst>
                <a:tab pos="450850" algn="l"/>
              </a:tabLst>
            </a:pPr>
            <a:endParaRPr lang="en-US" sz="2000">
              <a:solidFill>
                <a:schemeClr val="bg1"/>
              </a:solidFill>
              <a:latin typeface="Gill Sans" pitchFamily="-106" charset="0"/>
            </a:endParaRPr>
          </a:p>
          <a:p>
            <a:pPr>
              <a:tabLst>
                <a:tab pos="450850" algn="l"/>
              </a:tabLst>
            </a:pPr>
            <a:r>
              <a:rPr lang="en-US" sz="2000">
                <a:solidFill>
                  <a:schemeClr val="bg1"/>
                </a:solidFill>
                <a:latin typeface="Gill Sans" pitchFamily="-106" charset="0"/>
              </a:rPr>
              <a:t>Predict how the total mass to the right </a:t>
            </a:r>
            <a:br>
              <a:rPr lang="en-US" sz="2000">
                <a:solidFill>
                  <a:schemeClr val="bg1"/>
                </a:solidFill>
                <a:latin typeface="Gill Sans" pitchFamily="-106" charset="0"/>
              </a:rPr>
            </a:br>
            <a:r>
              <a:rPr lang="en-US" sz="2000">
                <a:solidFill>
                  <a:schemeClr val="bg1"/>
                </a:solidFill>
                <a:latin typeface="Gill Sans" pitchFamily="-106" charset="0"/>
              </a:rPr>
              <a:t>of the pivot compares to the total mass to the left.</a:t>
            </a:r>
          </a:p>
          <a:p>
            <a:pPr>
              <a:tabLst>
                <a:tab pos="450850" algn="l"/>
              </a:tabLst>
            </a:pPr>
            <a:endParaRPr lang="en-US" sz="1000">
              <a:solidFill>
                <a:schemeClr val="bg1"/>
              </a:solidFill>
              <a:latin typeface="Gill Sans" pitchFamily="-106" charset="0"/>
            </a:endParaRPr>
          </a:p>
          <a:p>
            <a:pPr>
              <a:tabLst>
                <a:tab pos="450850" algn="l"/>
              </a:tabLst>
            </a:pPr>
            <a:r>
              <a:rPr lang="en-US" sz="2000">
                <a:solidFill>
                  <a:schemeClr val="bg1"/>
                </a:solidFill>
                <a:latin typeface="Gill Sans" pitchFamily="-106" charset="0"/>
              </a:rPr>
              <a:t>a.	Move the clay toward the pivot.  </a:t>
            </a:r>
            <a:br>
              <a:rPr lang="en-US" sz="2000">
                <a:solidFill>
                  <a:schemeClr val="bg1"/>
                </a:solidFill>
                <a:latin typeface="Gill Sans" pitchFamily="-106" charset="0"/>
              </a:rPr>
            </a:br>
            <a:endParaRPr lang="en-US" sz="1000">
              <a:solidFill>
                <a:schemeClr val="bg1"/>
              </a:solidFill>
              <a:latin typeface="Gill Sans" pitchFamily="-106" charset="0"/>
            </a:endParaRPr>
          </a:p>
          <a:p>
            <a:pPr>
              <a:tabLst>
                <a:tab pos="450850" algn="l"/>
              </a:tabLst>
            </a:pPr>
            <a:r>
              <a:rPr lang="en-US" sz="2000">
                <a:solidFill>
                  <a:schemeClr val="bg1"/>
                </a:solidFill>
                <a:latin typeface="Gill Sans" pitchFamily="-106" charset="0"/>
              </a:rPr>
              <a:t>	</a:t>
            </a:r>
            <a:r>
              <a:rPr lang="en-US" sz="2000" i="1">
                <a:solidFill>
                  <a:schemeClr val="bg1"/>
                </a:solidFill>
                <a:latin typeface="Gill Sans" pitchFamily="-106" charset="0"/>
              </a:rPr>
              <a:t>Does the board remain balanced?  </a:t>
            </a:r>
          </a:p>
          <a:p>
            <a:pPr>
              <a:tabLst>
                <a:tab pos="450850" algn="l"/>
              </a:tabLst>
            </a:pPr>
            <a:r>
              <a:rPr lang="en-US" sz="2000" i="1">
                <a:solidFill>
                  <a:schemeClr val="bg1"/>
                </a:solidFill>
                <a:latin typeface="Gill Sans" pitchFamily="-106" charset="0"/>
              </a:rPr>
              <a:t>	Does the total mass to either side of the pivot change?</a:t>
            </a:r>
          </a:p>
          <a:p>
            <a:pPr>
              <a:tabLst>
                <a:tab pos="450850" algn="l"/>
              </a:tabLst>
            </a:pPr>
            <a:endParaRPr lang="en-US" sz="1000">
              <a:solidFill>
                <a:schemeClr val="bg1"/>
              </a:solidFill>
              <a:latin typeface="Gill Sans" pitchFamily="-106" charset="0"/>
            </a:endParaRPr>
          </a:p>
          <a:p>
            <a:pPr>
              <a:tabLst>
                <a:tab pos="450850" algn="l"/>
              </a:tabLst>
            </a:pPr>
            <a:endParaRPr lang="en-US" sz="1000">
              <a:solidFill>
                <a:schemeClr val="bg1"/>
              </a:solidFill>
              <a:latin typeface="Gill Sans" pitchFamily="-106" charset="0"/>
            </a:endParaRPr>
          </a:p>
          <a:p>
            <a:pPr>
              <a:tabLst>
                <a:tab pos="450850" algn="l"/>
              </a:tabLst>
            </a:pPr>
            <a:r>
              <a:rPr lang="en-US" sz="2000">
                <a:solidFill>
                  <a:schemeClr val="bg1"/>
                </a:solidFill>
                <a:latin typeface="Gill Sans" pitchFamily="-106" charset="0"/>
              </a:rPr>
              <a:t>b.	Balance board again, with larger piece of clay.  </a:t>
            </a:r>
          </a:p>
          <a:p>
            <a:pPr>
              <a:tabLst>
                <a:tab pos="450850" algn="l"/>
              </a:tabLst>
            </a:pPr>
            <a:endParaRPr lang="en-US" sz="1000">
              <a:solidFill>
                <a:schemeClr val="bg1"/>
              </a:solidFill>
              <a:latin typeface="Gill Sans" pitchFamily="-106" charset="0"/>
            </a:endParaRPr>
          </a:p>
          <a:p>
            <a:pPr>
              <a:tabLst>
                <a:tab pos="450850" algn="l"/>
              </a:tabLst>
            </a:pPr>
            <a:r>
              <a:rPr lang="en-US" sz="2000">
                <a:solidFill>
                  <a:schemeClr val="bg1"/>
                </a:solidFill>
                <a:latin typeface="Gill Sans" pitchFamily="-106" charset="0"/>
              </a:rPr>
              <a:t>	</a:t>
            </a:r>
            <a:r>
              <a:rPr lang="en-US" sz="2000" i="1">
                <a:solidFill>
                  <a:schemeClr val="bg1"/>
                </a:solidFill>
                <a:latin typeface="Gill Sans" pitchFamily="-106" charset="0"/>
              </a:rPr>
              <a:t>Does the total mass to either side of the pivot change?  </a:t>
            </a:r>
          </a:p>
        </p:txBody>
      </p:sp>
      <p:sp>
        <p:nvSpPr>
          <p:cNvPr id="903171" name="Rectangle 3"/>
          <p:cNvSpPr>
            <a:spLocks noChangeArrowheads="1"/>
          </p:cNvSpPr>
          <p:nvPr/>
        </p:nvSpPr>
        <p:spPr bwMode="auto">
          <a:xfrm>
            <a:off x="304800" y="35484"/>
            <a:ext cx="8047038" cy="705321"/>
          </a:xfrm>
          <a:prstGeom prst="rect">
            <a:avLst/>
          </a:prstGeom>
          <a:noFill/>
          <a:ln w="12700">
            <a:noFill/>
            <a:miter lim="800000"/>
            <a:headEnd/>
            <a:tailEnd/>
          </a:ln>
          <a:effectLst/>
        </p:spPr>
        <p:txBody>
          <a:bodyPr lIns="90487" tIns="44450" rIns="90487" bIns="44450" anchor="ctr">
            <a:prstTxWarp prst="textNoShape">
              <a:avLst/>
            </a:prstTxWarp>
            <a:spAutoFit/>
          </a:bodyPr>
          <a:lstStyle/>
          <a:p>
            <a:pPr algn="ctr"/>
            <a:r>
              <a:rPr lang="en-US" sz="4000" dirty="0">
                <a:latin typeface="Calibri"/>
                <a:cs typeface="Calibri"/>
              </a:rPr>
              <a:t>Example of </a:t>
            </a:r>
            <a:r>
              <a:rPr lang="en-US" sz="4000" dirty="0" smtClean="0">
                <a:latin typeface="Calibri"/>
                <a:cs typeface="Calibri"/>
              </a:rPr>
              <a:t>a tutorial </a:t>
            </a:r>
            <a:r>
              <a:rPr lang="en-US" sz="4000" dirty="0">
                <a:latin typeface="Calibri"/>
                <a:cs typeface="Calibri"/>
              </a:rPr>
              <a:t>activity</a:t>
            </a:r>
          </a:p>
        </p:txBody>
      </p:sp>
      <p:pic>
        <p:nvPicPr>
          <p:cNvPr id="903173" name="Picture 5"/>
          <p:cNvPicPr>
            <a:picLocks noChangeAspect="1" noChangeArrowheads="1"/>
          </p:cNvPicPr>
          <p:nvPr/>
        </p:nvPicPr>
        <p:blipFill>
          <a:blip r:embed="rId3"/>
          <a:srcRect/>
          <a:stretch>
            <a:fillRect/>
          </a:stretch>
        </p:blipFill>
        <p:spPr bwMode="auto">
          <a:xfrm>
            <a:off x="4343400" y="1182688"/>
            <a:ext cx="4267200" cy="1636712"/>
          </a:xfrm>
          <a:prstGeom prst="rect">
            <a:avLst/>
          </a:prstGeom>
          <a:noFill/>
          <a:ln w="12700">
            <a:noFill/>
            <a:miter lim="800000"/>
            <a:headEnd/>
            <a:tailEnd/>
          </a:ln>
          <a:effec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5063" name="Rectangle 7"/>
          <p:cNvSpPr>
            <a:spLocks noGrp="1" noChangeArrowheads="1"/>
          </p:cNvSpPr>
          <p:nvPr>
            <p:ph type="title"/>
          </p:nvPr>
        </p:nvSpPr>
        <p:spPr>
          <a:xfrm>
            <a:off x="0" y="2057400"/>
            <a:ext cx="9144000" cy="609600"/>
          </a:xfrm>
          <a:noFill/>
          <a:ln/>
        </p:spPr>
        <p:txBody>
          <a:bodyPr/>
          <a:lstStyle/>
          <a:p>
            <a:r>
              <a:rPr lang="en-US" dirty="0" smtClean="0"/>
              <a:t>How do we know if a tutorial helped?</a:t>
            </a:r>
            <a:endParaRPr lang="en-US" sz="3000" i="1" dirty="0"/>
          </a:p>
        </p:txBody>
      </p:sp>
      <p:sp>
        <p:nvSpPr>
          <p:cNvPr id="2" name="TextBox 1"/>
          <p:cNvSpPr txBox="1"/>
          <p:nvPr/>
        </p:nvSpPr>
        <p:spPr>
          <a:xfrm>
            <a:off x="609600" y="3581400"/>
            <a:ext cx="7924800" cy="1200328"/>
          </a:xfrm>
          <a:prstGeom prst="rect">
            <a:avLst/>
          </a:prstGeom>
          <a:noFill/>
        </p:spPr>
        <p:txBody>
          <a:bodyPr wrap="square" rtlCol="0">
            <a:spAutoFit/>
          </a:bodyPr>
          <a:lstStyle/>
          <a:p>
            <a:pPr algn="ctr"/>
            <a:r>
              <a:rPr lang="en-US" dirty="0" smtClean="0">
                <a:latin typeface="Calibri"/>
                <a:cs typeface="Calibri"/>
              </a:rPr>
              <a:t>Results from many questions administered under a wide range of conditions suggest that randomized control trials are not necessary for detecting instructionally significant effects.</a:t>
            </a:r>
            <a:endParaRPr lang="en-US" dirty="0">
              <a:latin typeface="Calibri"/>
              <a:cs typeface="Calibri"/>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485900" y="1905000"/>
            <a:ext cx="6210300" cy="3505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11" charset="0"/>
              </a:rPr>
              <a:t>5 of students</a:t>
            </a:r>
            <a:endParaRPr kumimoji="0" lang="en-US" sz="2400" b="0" i="0" u="none" strike="noStrike" cap="none" normalizeH="0" baseline="0" dirty="0">
              <a:ln>
                <a:noFill/>
              </a:ln>
              <a:solidFill>
                <a:schemeClr val="tx1"/>
              </a:solidFill>
              <a:effectLst/>
              <a:latin typeface="Times" pitchFamily="-111" charset="0"/>
            </a:endParaRPr>
          </a:p>
        </p:txBody>
      </p:sp>
      <p:sp>
        <p:nvSpPr>
          <p:cNvPr id="1103875" name="Rectangle 3"/>
          <p:cNvSpPr>
            <a:spLocks noChangeArrowheads="1"/>
          </p:cNvSpPr>
          <p:nvPr/>
        </p:nvSpPr>
        <p:spPr bwMode="auto">
          <a:xfrm>
            <a:off x="0" y="76200"/>
            <a:ext cx="9144000" cy="774700"/>
          </a:xfrm>
          <a:prstGeom prst="rect">
            <a:avLst/>
          </a:prstGeom>
          <a:noFill/>
          <a:ln w="12700">
            <a:noFill/>
            <a:miter lim="800000"/>
            <a:headEnd/>
            <a:tailEnd/>
          </a:ln>
          <a:effectLst/>
        </p:spPr>
        <p:txBody>
          <a:bodyPr lIns="90487" tIns="44450" rIns="90487" bIns="44450" anchor="ctr">
            <a:prstTxWarp prst="textNoShape">
              <a:avLst/>
            </a:prstTxWarp>
          </a:bodyPr>
          <a:lstStyle/>
          <a:p>
            <a:pPr algn="ctr" eaLnBrk="1" hangingPunct="1"/>
            <a:r>
              <a:rPr lang="en-US" sz="4000" dirty="0">
                <a:latin typeface="Calibri"/>
                <a:cs typeface="Calibri"/>
              </a:rPr>
              <a:t>B</a:t>
            </a:r>
            <a:r>
              <a:rPr lang="en-US" sz="4000" dirty="0" smtClean="0">
                <a:latin typeface="Calibri"/>
                <a:cs typeface="Calibri"/>
              </a:rPr>
              <a:t>aseball </a:t>
            </a:r>
            <a:r>
              <a:rPr lang="en-US" sz="4000" dirty="0">
                <a:latin typeface="Calibri"/>
                <a:cs typeface="Calibri"/>
              </a:rPr>
              <a:t>bat </a:t>
            </a:r>
            <a:r>
              <a:rPr lang="en-US" sz="4000" dirty="0" smtClean="0">
                <a:latin typeface="Calibri"/>
                <a:cs typeface="Calibri"/>
              </a:rPr>
              <a:t>question: Results </a:t>
            </a:r>
            <a:endParaRPr lang="en-US" sz="4000" dirty="0">
              <a:latin typeface="Calibri"/>
              <a:cs typeface="Calibri"/>
            </a:endParaRPr>
          </a:p>
        </p:txBody>
      </p:sp>
      <p:sp>
        <p:nvSpPr>
          <p:cNvPr id="4" name="TextBox 3"/>
          <p:cNvSpPr txBox="1"/>
          <p:nvPr/>
        </p:nvSpPr>
        <p:spPr>
          <a:xfrm>
            <a:off x="1485900" y="2667000"/>
            <a:ext cx="1371600" cy="1077218"/>
          </a:xfrm>
          <a:prstGeom prst="rect">
            <a:avLst/>
          </a:prstGeom>
          <a:noFill/>
        </p:spPr>
        <p:txBody>
          <a:bodyPr wrap="square" rtlCol="0">
            <a:spAutoFit/>
          </a:bodyPr>
          <a:lstStyle/>
          <a:p>
            <a:pPr algn="ctr"/>
            <a:r>
              <a:rPr lang="en-US" sz="1600" dirty="0" smtClean="0">
                <a:solidFill>
                  <a:schemeClr val="bg1"/>
                </a:solidFill>
                <a:latin typeface="Calibri"/>
                <a:cs typeface="Calibri"/>
              </a:rPr>
              <a:t>% of students in class answering correctly</a:t>
            </a:r>
            <a:endParaRPr lang="en-US" sz="1600" dirty="0">
              <a:solidFill>
                <a:schemeClr val="bg1"/>
              </a:solidFill>
              <a:latin typeface="Calibri"/>
              <a:cs typeface="Calibri"/>
            </a:endParaRPr>
          </a:p>
        </p:txBody>
      </p:sp>
      <p:sp>
        <p:nvSpPr>
          <p:cNvPr id="9" name="TextBox 8"/>
          <p:cNvSpPr txBox="1"/>
          <p:nvPr/>
        </p:nvSpPr>
        <p:spPr>
          <a:xfrm>
            <a:off x="4381500" y="4876800"/>
            <a:ext cx="1371600" cy="338554"/>
          </a:xfrm>
          <a:prstGeom prst="rect">
            <a:avLst/>
          </a:prstGeom>
          <a:noFill/>
        </p:spPr>
        <p:txBody>
          <a:bodyPr wrap="square" rtlCol="0">
            <a:spAutoFit/>
          </a:bodyPr>
          <a:lstStyle/>
          <a:p>
            <a:pPr algn="ctr"/>
            <a:r>
              <a:rPr lang="en-US" sz="1600" dirty="0" smtClean="0">
                <a:solidFill>
                  <a:schemeClr val="bg1"/>
                </a:solidFill>
                <a:latin typeface="Calibri"/>
                <a:cs typeface="Calibri"/>
              </a:rPr>
              <a:t>Class label</a:t>
            </a:r>
            <a:endParaRPr lang="en-US" sz="1600" dirty="0">
              <a:solidFill>
                <a:schemeClr val="bg1"/>
              </a:solidFill>
              <a:latin typeface="Calibri"/>
              <a:cs typeface="Calibri"/>
            </a:endParaRPr>
          </a:p>
        </p:txBody>
      </p:sp>
      <p:graphicFrame>
        <p:nvGraphicFramePr>
          <p:cNvPr id="11" name="Chart 10"/>
          <p:cNvGraphicFramePr>
            <a:graphicFrameLocks/>
          </p:cNvGraphicFramePr>
          <p:nvPr>
            <p:extLst>
              <p:ext uri="{D42A27DB-BD31-4B8C-83A1-F6EECF244321}">
                <p14:modId xmlns:p14="http://schemas.microsoft.com/office/powerpoint/2010/main" val="2961156153"/>
              </p:ext>
            </p:extLst>
          </p:nvPr>
        </p:nvGraphicFramePr>
        <p:xfrm>
          <a:off x="2781300" y="20574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4000500" y="2819400"/>
            <a:ext cx="1447800" cy="338554"/>
          </a:xfrm>
          <a:prstGeom prst="rect">
            <a:avLst/>
          </a:prstGeom>
          <a:solidFill>
            <a:schemeClr val="tx1"/>
          </a:solidFill>
          <a:ln>
            <a:solidFill>
              <a:schemeClr val="tx1"/>
            </a:solidFill>
          </a:ln>
        </p:spPr>
        <p:txBody>
          <a:bodyPr wrap="square" rtlCol="0">
            <a:spAutoFit/>
          </a:bodyPr>
          <a:lstStyle/>
          <a:p>
            <a:pPr algn="ctr"/>
            <a:r>
              <a:rPr lang="en-US" sz="1600" dirty="0" smtClean="0">
                <a:solidFill>
                  <a:schemeClr val="accent6"/>
                </a:solidFill>
                <a:latin typeface="Comic Sans MS"/>
                <a:cs typeface="Comic Sans MS"/>
              </a:rPr>
              <a:t>Bat demo</a:t>
            </a:r>
            <a:endParaRPr lang="en-US" sz="1600" dirty="0">
              <a:solidFill>
                <a:schemeClr val="accent6"/>
              </a:solidFill>
              <a:latin typeface="Comic Sans MS"/>
              <a:cs typeface="Comic Sans MS"/>
            </a:endParaRPr>
          </a:p>
        </p:txBody>
      </p:sp>
      <p:cxnSp>
        <p:nvCxnSpPr>
          <p:cNvPr id="16" name="Curved Connector 15"/>
          <p:cNvCxnSpPr/>
          <p:nvPr/>
        </p:nvCxnSpPr>
        <p:spPr bwMode="auto">
          <a:xfrm rot="10800000" flipH="1" flipV="1">
            <a:off x="5372100" y="3048000"/>
            <a:ext cx="914400" cy="457200"/>
          </a:xfrm>
          <a:prstGeom prst="curvedConnector3">
            <a:avLst/>
          </a:prstGeom>
          <a:solidFill>
            <a:schemeClr val="accent1"/>
          </a:solidFill>
          <a:ln w="9525" cap="flat" cmpd="sng" algn="ctr">
            <a:solidFill>
              <a:srgbClr val="FF33FF"/>
            </a:solidFill>
            <a:prstDash val="solid"/>
            <a:round/>
            <a:headEnd type="none" w="med" len="med"/>
            <a:tailEnd type="arrow"/>
          </a:ln>
          <a:effectLst/>
        </p:spPr>
      </p:cxnSp>
      <p:sp>
        <p:nvSpPr>
          <p:cNvPr id="17" name="TextBox 16"/>
          <p:cNvSpPr txBox="1"/>
          <p:nvPr/>
        </p:nvSpPr>
        <p:spPr>
          <a:xfrm>
            <a:off x="4838700" y="2133600"/>
            <a:ext cx="990600" cy="338554"/>
          </a:xfrm>
          <a:prstGeom prst="rect">
            <a:avLst/>
          </a:prstGeom>
          <a:solidFill>
            <a:schemeClr val="tx1"/>
          </a:solidFill>
          <a:ln>
            <a:solidFill>
              <a:schemeClr val="tx1"/>
            </a:solidFill>
          </a:ln>
        </p:spPr>
        <p:txBody>
          <a:bodyPr wrap="square" rtlCol="0">
            <a:spAutoFit/>
          </a:bodyPr>
          <a:lstStyle/>
          <a:p>
            <a:pPr algn="ctr"/>
            <a:r>
              <a:rPr lang="en-US" sz="1600" dirty="0" smtClean="0">
                <a:solidFill>
                  <a:schemeClr val="accent6"/>
                </a:solidFill>
                <a:latin typeface="Comic Sans MS"/>
                <a:cs typeface="Comic Sans MS"/>
              </a:rPr>
              <a:t>tutorial</a:t>
            </a:r>
            <a:endParaRPr lang="en-US" sz="1600" dirty="0">
              <a:solidFill>
                <a:schemeClr val="accent6"/>
              </a:solidFill>
              <a:latin typeface="Comic Sans MS"/>
              <a:cs typeface="Comic Sans MS"/>
            </a:endParaRPr>
          </a:p>
        </p:txBody>
      </p:sp>
      <p:cxnSp>
        <p:nvCxnSpPr>
          <p:cNvPr id="18" name="Curved Connector 17"/>
          <p:cNvCxnSpPr/>
          <p:nvPr/>
        </p:nvCxnSpPr>
        <p:spPr bwMode="auto">
          <a:xfrm rot="10800000" flipH="1" flipV="1">
            <a:off x="5829300" y="2286001"/>
            <a:ext cx="914400" cy="457200"/>
          </a:xfrm>
          <a:prstGeom prst="curvedConnector3">
            <a:avLst/>
          </a:prstGeom>
          <a:solidFill>
            <a:schemeClr val="accent1"/>
          </a:solidFill>
          <a:ln w="9525" cap="flat" cmpd="sng" algn="ctr">
            <a:solidFill>
              <a:srgbClr val="FF33FF"/>
            </a:solidFill>
            <a:prstDash val="solid"/>
            <a:round/>
            <a:headEnd type="none" w="med" len="med"/>
            <a:tailEnd type="arrow"/>
          </a:ln>
          <a:effectLst/>
        </p:spPr>
      </p:cxnSp>
      <p:sp>
        <p:nvSpPr>
          <p:cNvPr id="3" name="TextBox 2"/>
          <p:cNvSpPr txBox="1"/>
          <p:nvPr/>
        </p:nvSpPr>
        <p:spPr>
          <a:xfrm>
            <a:off x="1860410" y="1219200"/>
            <a:ext cx="5423180" cy="461665"/>
          </a:xfrm>
          <a:prstGeom prst="rect">
            <a:avLst/>
          </a:prstGeom>
          <a:noFill/>
        </p:spPr>
        <p:txBody>
          <a:bodyPr wrap="none" rtlCol="0">
            <a:spAutoFit/>
          </a:bodyPr>
          <a:lstStyle/>
          <a:p>
            <a:pPr algn="ctr"/>
            <a:r>
              <a:rPr lang="en-US" dirty="0" smtClean="0">
                <a:latin typeface="Calibri"/>
                <a:cs typeface="Calibri"/>
              </a:rPr>
              <a:t>No student saw the same question twice*</a:t>
            </a:r>
            <a:endParaRPr lang="en-US" dirty="0">
              <a:latin typeface="Calibri"/>
              <a:cs typeface="Calibri"/>
            </a:endParaRPr>
          </a:p>
        </p:txBody>
      </p:sp>
      <p:sp>
        <p:nvSpPr>
          <p:cNvPr id="12" name="TextBox 11"/>
          <p:cNvSpPr txBox="1"/>
          <p:nvPr/>
        </p:nvSpPr>
        <p:spPr>
          <a:xfrm>
            <a:off x="3017972" y="5715000"/>
            <a:ext cx="3108055" cy="369332"/>
          </a:xfrm>
          <a:prstGeom prst="rect">
            <a:avLst/>
          </a:prstGeom>
          <a:noFill/>
        </p:spPr>
        <p:txBody>
          <a:bodyPr wrap="none" rtlCol="0">
            <a:spAutoFit/>
          </a:bodyPr>
          <a:lstStyle/>
          <a:p>
            <a:pPr algn="ctr"/>
            <a:r>
              <a:rPr lang="en-US" sz="1800" dirty="0" smtClean="0">
                <a:latin typeface="Calibri"/>
                <a:cs typeface="Calibri"/>
              </a:rPr>
              <a:t>* The bat demo is an exception</a:t>
            </a:r>
            <a:endParaRPr lang="en-US" sz="1800" dirty="0">
              <a:latin typeface="Calibri"/>
              <a:cs typeface="Calibri"/>
            </a:endParaRPr>
          </a:p>
        </p:txBody>
      </p:sp>
    </p:spTree>
    <p:extLst>
      <p:ext uri="{BB962C8B-B14F-4D97-AF65-F5344CB8AC3E}">
        <p14:creationId xmlns:p14="http://schemas.microsoft.com/office/powerpoint/2010/main" val="2120731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r>
              <a:rPr lang="en-US" sz="2800" dirty="0" smtClean="0"/>
              <a:t>PART TWO</a:t>
            </a:r>
          </a:p>
          <a:p>
            <a:pPr marL="0" indent="0" algn="ctr">
              <a:buNone/>
            </a:pPr>
            <a:r>
              <a:rPr lang="en-US" sz="2800" i="1" dirty="0" smtClean="0"/>
              <a:t>Using research on </a:t>
            </a:r>
            <a:r>
              <a:rPr lang="en-US" sz="2800" b="1" i="1" dirty="0" smtClean="0"/>
              <a:t>how students learn </a:t>
            </a:r>
            <a:r>
              <a:rPr lang="en-US" sz="2800" i="1" dirty="0" smtClean="0"/>
              <a:t>and </a:t>
            </a:r>
            <a:br>
              <a:rPr lang="en-US" sz="2800" i="1" dirty="0" smtClean="0"/>
            </a:br>
            <a:r>
              <a:rPr lang="en-US" sz="2800" b="1" i="1" dirty="0" smtClean="0"/>
              <a:t>what they know </a:t>
            </a:r>
            <a:r>
              <a:rPr lang="en-US" sz="2800" i="1" dirty="0" smtClean="0"/>
              <a:t>as a basis for improving instruction:</a:t>
            </a:r>
          </a:p>
          <a:p>
            <a:pPr marL="0" indent="0" algn="ctr">
              <a:buNone/>
            </a:pPr>
            <a:endParaRPr lang="en-US" sz="2800" i="1" dirty="0"/>
          </a:p>
          <a:p>
            <a:pPr marL="0" indent="0" algn="ctr">
              <a:buNone/>
            </a:pPr>
            <a:r>
              <a:rPr lang="en-US" sz="2800" i="1" dirty="0" smtClean="0"/>
              <a:t>An iterative process.</a:t>
            </a:r>
            <a:endParaRPr lang="en-US" sz="2800" i="1" dirty="0"/>
          </a:p>
        </p:txBody>
      </p:sp>
    </p:spTree>
    <p:extLst>
      <p:ext uri="{BB962C8B-B14F-4D97-AF65-F5344CB8AC3E}">
        <p14:creationId xmlns:p14="http://schemas.microsoft.com/office/powerpoint/2010/main" val="4617185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5" name="Rectangle 3"/>
          <p:cNvSpPr>
            <a:spLocks noGrp="1" noChangeArrowheads="1"/>
          </p:cNvSpPr>
          <p:nvPr>
            <p:ph type="title"/>
          </p:nvPr>
        </p:nvSpPr>
        <p:spPr>
          <a:xfrm>
            <a:off x="685800" y="96838"/>
            <a:ext cx="7772400" cy="762000"/>
          </a:xfrm>
        </p:spPr>
        <p:txBody>
          <a:bodyPr/>
          <a:lstStyle/>
          <a:p>
            <a:r>
              <a:rPr lang="en-US" sz="2800"/>
              <a:t>The “free small ball” problem</a:t>
            </a:r>
          </a:p>
        </p:txBody>
      </p:sp>
      <p:sp>
        <p:nvSpPr>
          <p:cNvPr id="8" name="Rectangle 18"/>
          <p:cNvSpPr>
            <a:spLocks noChangeArrowheads="1"/>
          </p:cNvSpPr>
          <p:nvPr/>
        </p:nvSpPr>
        <p:spPr bwMode="auto">
          <a:xfrm>
            <a:off x="381000" y="838200"/>
            <a:ext cx="8382000" cy="2362200"/>
          </a:xfrm>
          <a:prstGeom prst="rect">
            <a:avLst/>
          </a:prstGeom>
          <a:solidFill>
            <a:schemeClr val="tx1"/>
          </a:solidFill>
          <a:ln w="9525">
            <a:solidFill>
              <a:schemeClr val="tx1"/>
            </a:solidFill>
            <a:miter lim="800000"/>
            <a:headEnd/>
            <a:tailEnd/>
          </a:ln>
          <a:effectLst>
            <a:outerShdw blurRad="63500" dist="107763" dir="2700000" algn="ctr" rotWithShape="0">
              <a:srgbClr val="000000">
                <a:alpha val="74998"/>
              </a:srgbClr>
            </a:outerShdw>
          </a:effectLst>
        </p:spPr>
        <p:txBody>
          <a:bodyPr wrap="none" anchor="ctr">
            <a:prstTxWarp prst="textNoShape">
              <a:avLst/>
            </a:prstTxWarp>
          </a:bodyPr>
          <a:lstStyle/>
          <a:p>
            <a:endParaRPr lang="en-US"/>
          </a:p>
        </p:txBody>
      </p:sp>
      <p:pic>
        <p:nvPicPr>
          <p:cNvPr id="9" name="Picture 14"/>
          <p:cNvPicPr>
            <a:picLocks noChangeAspect="1" noChangeArrowheads="1"/>
          </p:cNvPicPr>
          <p:nvPr/>
        </p:nvPicPr>
        <p:blipFill>
          <a:blip r:embed="rId3"/>
          <a:srcRect/>
          <a:stretch>
            <a:fillRect/>
          </a:stretch>
        </p:blipFill>
        <p:spPr bwMode="auto">
          <a:xfrm>
            <a:off x="5834063" y="1066800"/>
            <a:ext cx="2852737" cy="1506538"/>
          </a:xfrm>
          <a:prstGeom prst="rect">
            <a:avLst/>
          </a:prstGeom>
          <a:noFill/>
          <a:ln w="9525">
            <a:noFill/>
            <a:miter lim="800000"/>
            <a:headEnd/>
            <a:tailEnd/>
          </a:ln>
          <a:effectLst/>
        </p:spPr>
      </p:pic>
      <p:sp>
        <p:nvSpPr>
          <p:cNvPr id="18" name="Rectangle 20"/>
          <p:cNvSpPr>
            <a:spLocks noChangeArrowheads="1"/>
          </p:cNvSpPr>
          <p:nvPr/>
        </p:nvSpPr>
        <p:spPr bwMode="auto">
          <a:xfrm>
            <a:off x="457200" y="914400"/>
            <a:ext cx="8001000" cy="2209800"/>
          </a:xfrm>
          <a:prstGeom prst="rect">
            <a:avLst/>
          </a:prstGeom>
          <a:noFill/>
          <a:ln w="9525">
            <a:noFill/>
            <a:miter lim="800000"/>
            <a:headEnd/>
            <a:tailEnd/>
          </a:ln>
          <a:effectLst/>
        </p:spPr>
        <p:txBody>
          <a:bodyPr>
            <a:prstTxWarp prst="textNoShape">
              <a:avLst/>
            </a:prstTxWarp>
          </a:bodyPr>
          <a:lstStyle/>
          <a:p>
            <a:pPr eaLnBrk="1" hangingPunct="1"/>
            <a:r>
              <a:rPr lang="en-US" sz="2000" dirty="0">
                <a:solidFill>
                  <a:srgbClr val="000000"/>
                </a:solidFill>
                <a:latin typeface="Gill Sans" pitchFamily="-111" charset="0"/>
              </a:rPr>
              <a:t>A small ball moves without spinning or </a:t>
            </a:r>
            <a:br>
              <a:rPr lang="en-US" sz="2000" dirty="0">
                <a:solidFill>
                  <a:srgbClr val="000000"/>
                </a:solidFill>
                <a:latin typeface="Gill Sans" pitchFamily="-111" charset="0"/>
              </a:rPr>
            </a:br>
            <a:r>
              <a:rPr lang="en-US" sz="2000" dirty="0">
                <a:solidFill>
                  <a:srgbClr val="000000"/>
                </a:solidFill>
                <a:latin typeface="Gill Sans" pitchFamily="-111" charset="0"/>
              </a:rPr>
              <a:t>interacting with any other objects.</a:t>
            </a:r>
            <a:r>
              <a:rPr lang="en-US" sz="2000" i="1" dirty="0">
                <a:solidFill>
                  <a:srgbClr val="000000"/>
                </a:solidFill>
                <a:latin typeface="Gill Sans" pitchFamily="-111" charset="0"/>
              </a:rPr>
              <a:t> </a:t>
            </a:r>
            <a:br>
              <a:rPr lang="en-US" sz="2000" i="1" dirty="0">
                <a:solidFill>
                  <a:srgbClr val="000000"/>
                </a:solidFill>
                <a:latin typeface="Gill Sans" pitchFamily="-111" charset="0"/>
              </a:rPr>
            </a:br>
            <a:r>
              <a:rPr lang="en-US" sz="1000" i="1" dirty="0">
                <a:solidFill>
                  <a:srgbClr val="000000"/>
                </a:solidFill>
                <a:latin typeface="Gill Sans" pitchFamily="-111" charset="0"/>
              </a:rPr>
              <a:t/>
            </a:r>
            <a:br>
              <a:rPr lang="en-US" sz="1000" i="1" dirty="0">
                <a:solidFill>
                  <a:srgbClr val="000000"/>
                </a:solidFill>
                <a:latin typeface="Gill Sans" pitchFamily="-111" charset="0"/>
              </a:rPr>
            </a:br>
            <a:r>
              <a:rPr lang="en-US" sz="2000" dirty="0">
                <a:solidFill>
                  <a:srgbClr val="000000"/>
                </a:solidFill>
                <a:latin typeface="Gill Sans" pitchFamily="-111" charset="0"/>
              </a:rPr>
              <a:t>At the instant </a:t>
            </a:r>
            <a:r>
              <a:rPr lang="en-US" sz="2000" dirty="0" smtClean="0">
                <a:solidFill>
                  <a:srgbClr val="000000"/>
                </a:solidFill>
                <a:latin typeface="Gill Sans" pitchFamily="-111" charset="0"/>
              </a:rPr>
              <a:t>shown, what </a:t>
            </a:r>
            <a:r>
              <a:rPr lang="en-US" sz="2000" dirty="0">
                <a:solidFill>
                  <a:srgbClr val="000000"/>
                </a:solidFill>
                <a:latin typeface="Gill Sans" pitchFamily="-111" charset="0"/>
              </a:rPr>
              <a:t>is the </a:t>
            </a:r>
            <a:r>
              <a:rPr lang="en-US" sz="2000" b="1" dirty="0">
                <a:solidFill>
                  <a:srgbClr val="000000"/>
                </a:solidFill>
                <a:latin typeface="Gill Sans" pitchFamily="-111" charset="0"/>
              </a:rPr>
              <a:t>direction</a:t>
            </a:r>
            <a:r>
              <a:rPr lang="en-US" sz="2000" b="1" dirty="0" smtClean="0">
                <a:solidFill>
                  <a:srgbClr val="000000"/>
                </a:solidFill>
                <a:latin typeface="Gill Sans" pitchFamily="-111" charset="0"/>
              </a:rPr>
              <a:t> </a:t>
            </a:r>
            <a:br>
              <a:rPr lang="en-US" sz="2000" b="1" dirty="0" smtClean="0">
                <a:solidFill>
                  <a:srgbClr val="000000"/>
                </a:solidFill>
                <a:latin typeface="Gill Sans" pitchFamily="-111" charset="0"/>
              </a:rPr>
            </a:br>
            <a:r>
              <a:rPr lang="en-US" sz="2000" b="1" dirty="0" smtClean="0">
                <a:solidFill>
                  <a:srgbClr val="000000"/>
                </a:solidFill>
                <a:latin typeface="Gill Sans" pitchFamily="-111" charset="0"/>
              </a:rPr>
              <a:t>of </a:t>
            </a:r>
            <a:r>
              <a:rPr lang="en-US" sz="2000" b="1" dirty="0">
                <a:solidFill>
                  <a:srgbClr val="000000"/>
                </a:solidFill>
                <a:latin typeface="Gill Sans" pitchFamily="-111" charset="0"/>
              </a:rPr>
              <a:t>the angular momentum</a:t>
            </a:r>
            <a:r>
              <a:rPr lang="en-US" sz="2000" dirty="0" smtClean="0">
                <a:solidFill>
                  <a:srgbClr val="000000"/>
                </a:solidFill>
                <a:latin typeface="Gill Sans" pitchFamily="-111" charset="0"/>
              </a:rPr>
              <a:t> of </a:t>
            </a:r>
            <a:r>
              <a:rPr lang="en-US" sz="2000" dirty="0">
                <a:solidFill>
                  <a:srgbClr val="000000"/>
                </a:solidFill>
                <a:latin typeface="Gill Sans" pitchFamily="-111" charset="0"/>
              </a:rPr>
              <a:t>the ball</a:t>
            </a:r>
            <a:r>
              <a:rPr lang="en-US" sz="2000" dirty="0" smtClean="0">
                <a:solidFill>
                  <a:srgbClr val="000000"/>
                </a:solidFill>
                <a:latin typeface="Gill Sans" pitchFamily="-111" charset="0"/>
              </a:rPr>
              <a:t> </a:t>
            </a:r>
            <a:br>
              <a:rPr lang="en-US" sz="2000" dirty="0" smtClean="0">
                <a:solidFill>
                  <a:srgbClr val="000000"/>
                </a:solidFill>
                <a:latin typeface="Gill Sans" pitchFamily="-111" charset="0"/>
              </a:rPr>
            </a:br>
            <a:r>
              <a:rPr lang="en-US" sz="2000" dirty="0" smtClean="0">
                <a:solidFill>
                  <a:srgbClr val="000000"/>
                </a:solidFill>
                <a:latin typeface="Gill Sans" pitchFamily="-111" charset="0"/>
              </a:rPr>
              <a:t>with </a:t>
            </a:r>
            <a:r>
              <a:rPr lang="en-US" sz="2000" dirty="0">
                <a:solidFill>
                  <a:srgbClr val="000000"/>
                </a:solidFill>
                <a:latin typeface="Gill Sans" pitchFamily="-111" charset="0"/>
              </a:rPr>
              <a:t>respect to point B (</a:t>
            </a:r>
            <a:r>
              <a:rPr lang="en-US" sz="2000" b="1" i="1" dirty="0" err="1">
                <a:solidFill>
                  <a:srgbClr val="000000"/>
                </a:solidFill>
                <a:latin typeface="Gill Sans" pitchFamily="-111" charset="0"/>
              </a:rPr>
              <a:t>L</a:t>
            </a:r>
            <a:r>
              <a:rPr lang="en-US" sz="2000" baseline="-25000" dirty="0" err="1">
                <a:solidFill>
                  <a:srgbClr val="000000"/>
                </a:solidFill>
                <a:latin typeface="Gill Sans" pitchFamily="-111" charset="0"/>
              </a:rPr>
              <a:t>ball,B</a:t>
            </a:r>
            <a:r>
              <a:rPr lang="en-US" sz="2000" dirty="0">
                <a:solidFill>
                  <a:srgbClr val="000000"/>
                </a:solidFill>
                <a:latin typeface="Gill Sans" pitchFamily="-111" charset="0"/>
              </a:rPr>
              <a:t>)</a:t>
            </a:r>
            <a:r>
              <a:rPr lang="en-US" sz="2000" i="1" dirty="0">
                <a:solidFill>
                  <a:srgbClr val="000000"/>
                </a:solidFill>
                <a:latin typeface="Gill Sans" pitchFamily="-111" charset="0"/>
              </a:rPr>
              <a:t>? </a:t>
            </a:r>
            <a:br>
              <a:rPr lang="en-US" sz="2000" i="1" dirty="0">
                <a:solidFill>
                  <a:srgbClr val="000000"/>
                </a:solidFill>
                <a:latin typeface="Gill Sans" pitchFamily="-111" charset="0"/>
              </a:rPr>
            </a:br>
            <a:r>
              <a:rPr lang="en-US" sz="2000" dirty="0">
                <a:solidFill>
                  <a:srgbClr val="000000"/>
                </a:solidFill>
                <a:latin typeface="Gill Sans" pitchFamily="-111" charset="0"/>
              </a:rPr>
              <a:t>If this quantity is zero, state so </a:t>
            </a:r>
            <a:r>
              <a:rPr lang="en-US" sz="2000" dirty="0" smtClean="0">
                <a:solidFill>
                  <a:srgbClr val="000000"/>
                </a:solidFill>
                <a:latin typeface="Gill Sans" pitchFamily="-111" charset="0"/>
              </a:rPr>
              <a:t>explicitly</a:t>
            </a:r>
            <a:r>
              <a:rPr lang="en-US" sz="2000" dirty="0">
                <a:solidFill>
                  <a:srgbClr val="000000"/>
                </a:solidFill>
                <a:latin typeface="Gill Sans" pitchFamily="-111" charset="0"/>
              </a:rPr>
              <a:t>.</a:t>
            </a:r>
            <a:br>
              <a:rPr lang="en-US" sz="2000" dirty="0">
                <a:solidFill>
                  <a:srgbClr val="000000"/>
                </a:solidFill>
                <a:latin typeface="Gill Sans" pitchFamily="-111" charset="0"/>
              </a:rPr>
            </a:br>
            <a:r>
              <a:rPr lang="en-US" sz="1000" i="1" dirty="0">
                <a:solidFill>
                  <a:srgbClr val="000000"/>
                </a:solidFill>
                <a:latin typeface="Gill Sans" pitchFamily="-111" charset="0"/>
              </a:rPr>
              <a:t/>
            </a:r>
            <a:br>
              <a:rPr lang="en-US" sz="1000" i="1" dirty="0">
                <a:solidFill>
                  <a:srgbClr val="000000"/>
                </a:solidFill>
                <a:latin typeface="Gill Sans" pitchFamily="-111" charset="0"/>
              </a:rPr>
            </a:br>
            <a:endParaRPr lang="en-US" sz="2000" i="1" dirty="0">
              <a:solidFill>
                <a:srgbClr val="000000"/>
              </a:solidFill>
              <a:latin typeface="Gill Sans" pitchFamily="-111" charset="0"/>
            </a:endParaRPr>
          </a:p>
        </p:txBody>
      </p:sp>
    </p:spTree>
    <p:extLst>
      <p:ext uri="{BB962C8B-B14F-4D97-AF65-F5344CB8AC3E}">
        <p14:creationId xmlns:p14="http://schemas.microsoft.com/office/powerpoint/2010/main" val="41394965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7" name="Rectangle 17"/>
          <p:cNvSpPr>
            <a:spLocks noGrp="1" noChangeArrowheads="1"/>
          </p:cNvSpPr>
          <p:nvPr>
            <p:ph type="title"/>
          </p:nvPr>
        </p:nvSpPr>
        <p:spPr>
          <a:xfrm>
            <a:off x="685800" y="96838"/>
            <a:ext cx="7772400" cy="762000"/>
          </a:xfrm>
          <a:noFill/>
          <a:ln/>
        </p:spPr>
        <p:txBody>
          <a:bodyPr/>
          <a:lstStyle/>
          <a:p>
            <a:r>
              <a:rPr lang="en-US" sz="2800"/>
              <a:t>The “free small ball” problem</a:t>
            </a:r>
          </a:p>
        </p:txBody>
      </p:sp>
      <p:sp>
        <p:nvSpPr>
          <p:cNvPr id="819218" name="Rectangle 18"/>
          <p:cNvSpPr>
            <a:spLocks noChangeArrowheads="1"/>
          </p:cNvSpPr>
          <p:nvPr/>
        </p:nvSpPr>
        <p:spPr bwMode="auto">
          <a:xfrm>
            <a:off x="381000" y="838200"/>
            <a:ext cx="8382000" cy="2362200"/>
          </a:xfrm>
          <a:prstGeom prst="rect">
            <a:avLst/>
          </a:prstGeom>
          <a:solidFill>
            <a:schemeClr val="tx1"/>
          </a:solidFill>
          <a:ln w="9525">
            <a:solidFill>
              <a:schemeClr val="tx1"/>
            </a:solidFill>
            <a:miter lim="800000"/>
            <a:headEnd/>
            <a:tailEnd/>
          </a:ln>
          <a:effectLst>
            <a:outerShdw blurRad="63500" dist="107763" dir="2700000" algn="ctr" rotWithShape="0">
              <a:srgbClr val="000000">
                <a:alpha val="74998"/>
              </a:srgbClr>
            </a:outerShdw>
          </a:effectLst>
        </p:spPr>
        <p:txBody>
          <a:bodyPr wrap="none" anchor="ctr">
            <a:prstTxWarp prst="textNoShape">
              <a:avLst/>
            </a:prstTxWarp>
          </a:bodyPr>
          <a:lstStyle/>
          <a:p>
            <a:endParaRPr lang="en-US"/>
          </a:p>
        </p:txBody>
      </p:sp>
      <p:sp>
        <p:nvSpPr>
          <p:cNvPr id="819210" name="Text Box 10"/>
          <p:cNvSpPr txBox="1">
            <a:spLocks noChangeArrowheads="1"/>
          </p:cNvSpPr>
          <p:nvPr/>
        </p:nvSpPr>
        <p:spPr bwMode="auto">
          <a:xfrm>
            <a:off x="533400" y="3657600"/>
            <a:ext cx="8153400" cy="1578073"/>
          </a:xfrm>
          <a:prstGeom prst="rect">
            <a:avLst/>
          </a:prstGeom>
          <a:noFill/>
          <a:ln w="9525">
            <a:noFill/>
            <a:miter lim="800000"/>
            <a:headEnd/>
            <a:tailEnd/>
          </a:ln>
          <a:effectLst/>
        </p:spPr>
        <p:txBody>
          <a:bodyPr>
            <a:prstTxWarp prst="textNoShape">
              <a:avLst/>
            </a:prstTxWarp>
            <a:spAutoFit/>
          </a:bodyPr>
          <a:lstStyle/>
          <a:p>
            <a:pPr>
              <a:lnSpc>
                <a:spcPct val="96000"/>
              </a:lnSpc>
              <a:spcAft>
                <a:spcPts val="1200"/>
              </a:spcAft>
            </a:pPr>
            <a:r>
              <a:rPr lang="en-US" dirty="0" smtClean="0">
                <a:solidFill>
                  <a:srgbClr val="00FF00"/>
                </a:solidFill>
                <a:latin typeface="Gill Sans" pitchFamily="-111" charset="0"/>
              </a:rPr>
              <a:t>Correct response given by 30% after instruction (</a:t>
            </a:r>
            <a:r>
              <a:rPr lang="en-US" i="1" dirty="0" smtClean="0">
                <a:solidFill>
                  <a:srgbClr val="00FF00"/>
                </a:solidFill>
                <a:latin typeface="Gill Sans" pitchFamily="-111" charset="0"/>
              </a:rPr>
              <a:t>N</a:t>
            </a:r>
            <a:r>
              <a:rPr lang="en-US" dirty="0" smtClean="0">
                <a:solidFill>
                  <a:srgbClr val="00FF00"/>
                </a:solidFill>
                <a:latin typeface="Gill Sans" pitchFamily="-111" charset="0"/>
              </a:rPr>
              <a:t> </a:t>
            </a:r>
            <a:r>
              <a:rPr lang="en-US" dirty="0">
                <a:solidFill>
                  <a:srgbClr val="00FF00"/>
                </a:solidFill>
                <a:latin typeface="Gill Sans" pitchFamily="-111" charset="0"/>
              </a:rPr>
              <a:t>= </a:t>
            </a:r>
            <a:r>
              <a:rPr lang="en-US" dirty="0" smtClean="0">
                <a:solidFill>
                  <a:srgbClr val="00FF00"/>
                </a:solidFill>
                <a:latin typeface="Gill Sans" pitchFamily="-111" charset="0"/>
              </a:rPr>
              <a:t>340</a:t>
            </a:r>
            <a:r>
              <a:rPr lang="en-US" dirty="0">
                <a:solidFill>
                  <a:srgbClr val="00FF00"/>
                </a:solidFill>
                <a:latin typeface="Gill Sans" pitchFamily="-111" charset="0"/>
              </a:rPr>
              <a:t>)</a:t>
            </a:r>
          </a:p>
          <a:p>
            <a:pPr>
              <a:lnSpc>
                <a:spcPct val="96000"/>
              </a:lnSpc>
              <a:spcAft>
                <a:spcPts val="1200"/>
              </a:spcAft>
            </a:pPr>
            <a:r>
              <a:rPr lang="en-US" sz="2200" dirty="0">
                <a:latin typeface="Comic Sans MS" pitchFamily="-111" charset="0"/>
              </a:rPr>
              <a:t>“</a:t>
            </a:r>
            <a:r>
              <a:rPr lang="en-US" sz="2200" b="1" i="1" dirty="0" err="1">
                <a:latin typeface="Comic Sans MS" pitchFamily="-111" charset="0"/>
              </a:rPr>
              <a:t>L</a:t>
            </a:r>
            <a:r>
              <a:rPr lang="en-US" sz="2200" baseline="-25000" dirty="0" err="1">
                <a:latin typeface="Comic Sans MS" pitchFamily="-111" charset="0"/>
              </a:rPr>
              <a:t>ball,B</a:t>
            </a:r>
            <a:r>
              <a:rPr lang="en-US" sz="2200" dirty="0">
                <a:latin typeface="Comic Sans MS" pitchFamily="-111" charset="0"/>
              </a:rPr>
              <a:t> points into the page.  By the right hand rule the angular momentum will be orthogonal to the plane of the position and momentum.”</a:t>
            </a:r>
            <a:endParaRPr lang="en-US" sz="2200" dirty="0">
              <a:latin typeface="Verdana" pitchFamily="-111" charset="0"/>
            </a:endParaRPr>
          </a:p>
        </p:txBody>
      </p:sp>
      <p:pic>
        <p:nvPicPr>
          <p:cNvPr id="819214" name="Picture 14"/>
          <p:cNvPicPr>
            <a:picLocks noChangeAspect="1" noChangeArrowheads="1"/>
          </p:cNvPicPr>
          <p:nvPr/>
        </p:nvPicPr>
        <p:blipFill>
          <a:blip r:embed="rId3"/>
          <a:srcRect/>
          <a:stretch>
            <a:fillRect/>
          </a:stretch>
        </p:blipFill>
        <p:spPr bwMode="auto">
          <a:xfrm>
            <a:off x="5834063" y="1066800"/>
            <a:ext cx="2852737" cy="1506538"/>
          </a:xfrm>
          <a:prstGeom prst="rect">
            <a:avLst/>
          </a:prstGeom>
          <a:noFill/>
          <a:ln w="9525">
            <a:noFill/>
            <a:miter lim="800000"/>
            <a:headEnd/>
            <a:tailEnd/>
          </a:ln>
          <a:effectLst/>
        </p:spPr>
      </p:pic>
      <p:grpSp>
        <p:nvGrpSpPr>
          <p:cNvPr id="2" name="Group 3"/>
          <p:cNvGrpSpPr>
            <a:grpSpLocks/>
          </p:cNvGrpSpPr>
          <p:nvPr/>
        </p:nvGrpSpPr>
        <p:grpSpPr bwMode="auto">
          <a:xfrm>
            <a:off x="5715000" y="990600"/>
            <a:ext cx="3048000" cy="1676400"/>
            <a:chOff x="3456" y="1056"/>
            <a:chExt cx="1920" cy="1056"/>
          </a:xfrm>
        </p:grpSpPr>
        <p:sp>
          <p:nvSpPr>
            <p:cNvPr id="819204" name="Rectangle 4"/>
            <p:cNvSpPr>
              <a:spLocks noChangeArrowheads="1"/>
            </p:cNvSpPr>
            <p:nvPr/>
          </p:nvSpPr>
          <p:spPr bwMode="auto">
            <a:xfrm>
              <a:off x="3456" y="1056"/>
              <a:ext cx="1920" cy="1056"/>
            </a:xfrm>
            <a:prstGeom prst="rect">
              <a:avLst/>
            </a:prstGeom>
            <a:solidFill>
              <a:schemeClr val="tx1"/>
            </a:solidFill>
            <a:ln w="9525">
              <a:solidFill>
                <a:schemeClr val="tx1"/>
              </a:solidFill>
              <a:miter lim="800000"/>
              <a:headEnd/>
              <a:tailEnd/>
            </a:ln>
            <a:effectLst/>
          </p:spPr>
          <p:txBody>
            <a:bodyPr wrap="none" anchor="ctr">
              <a:prstTxWarp prst="textNoShape">
                <a:avLst/>
              </a:prstTxWarp>
            </a:bodyPr>
            <a:lstStyle/>
            <a:p>
              <a:endParaRPr lang="en-US"/>
            </a:p>
          </p:txBody>
        </p:sp>
        <p:pic>
          <p:nvPicPr>
            <p:cNvPr id="819205" name="Picture 5"/>
            <p:cNvPicPr>
              <a:picLocks noChangeAspect="1" noChangeArrowheads="1"/>
            </p:cNvPicPr>
            <p:nvPr/>
          </p:nvPicPr>
          <p:blipFill>
            <a:blip r:embed="rId3"/>
            <a:srcRect/>
            <a:stretch>
              <a:fillRect/>
            </a:stretch>
          </p:blipFill>
          <p:spPr bwMode="auto">
            <a:xfrm>
              <a:off x="3531" y="1104"/>
              <a:ext cx="1797" cy="949"/>
            </a:xfrm>
            <a:prstGeom prst="rect">
              <a:avLst/>
            </a:prstGeom>
            <a:noFill/>
            <a:ln w="9525">
              <a:noFill/>
              <a:miter lim="800000"/>
              <a:headEnd/>
              <a:tailEnd/>
            </a:ln>
            <a:effectLst/>
          </p:spPr>
        </p:pic>
        <p:sp>
          <p:nvSpPr>
            <p:cNvPr id="819206" name="Line 6"/>
            <p:cNvSpPr>
              <a:spLocks noChangeShapeType="1"/>
            </p:cNvSpPr>
            <p:nvPr/>
          </p:nvSpPr>
          <p:spPr bwMode="auto">
            <a:xfrm flipH="1" flipV="1">
              <a:off x="3936" y="1392"/>
              <a:ext cx="979" cy="456"/>
            </a:xfrm>
            <a:prstGeom prst="line">
              <a:avLst/>
            </a:prstGeom>
            <a:noFill/>
            <a:ln w="9525">
              <a:solidFill>
                <a:srgbClr val="0000DC"/>
              </a:solidFill>
              <a:round/>
              <a:headEnd/>
              <a:tailEnd type="triangle" w="med" len="med"/>
            </a:ln>
            <a:effectLst/>
          </p:spPr>
          <p:txBody>
            <a:bodyPr wrap="none" anchor="ctr">
              <a:prstTxWarp prst="textNoShape">
                <a:avLst/>
              </a:prstTxWarp>
            </a:bodyPr>
            <a:lstStyle/>
            <a:p>
              <a:endParaRPr lang="en-US"/>
            </a:p>
          </p:txBody>
        </p:sp>
        <p:sp>
          <p:nvSpPr>
            <p:cNvPr id="819207" name="Text Box 7"/>
            <p:cNvSpPr txBox="1">
              <a:spLocks noChangeArrowheads="1"/>
            </p:cNvSpPr>
            <p:nvPr/>
          </p:nvSpPr>
          <p:spPr bwMode="auto">
            <a:xfrm>
              <a:off x="4179" y="1536"/>
              <a:ext cx="190" cy="288"/>
            </a:xfrm>
            <a:prstGeom prst="rect">
              <a:avLst/>
            </a:prstGeom>
            <a:noFill/>
            <a:ln w="9525">
              <a:noFill/>
              <a:miter lim="800000"/>
              <a:headEnd/>
              <a:tailEnd/>
            </a:ln>
            <a:effectLst/>
          </p:spPr>
          <p:txBody>
            <a:bodyPr wrap="none">
              <a:prstTxWarp prst="textNoShape">
                <a:avLst/>
              </a:prstTxWarp>
              <a:spAutoFit/>
            </a:bodyPr>
            <a:lstStyle/>
            <a:p>
              <a:pPr algn="ctr"/>
              <a:r>
                <a:rPr lang="en-US" b="1" i="1">
                  <a:solidFill>
                    <a:srgbClr val="0000DC"/>
                  </a:solidFill>
                  <a:latin typeface="Skia" pitchFamily="-111" charset="0"/>
                </a:rPr>
                <a:t>r</a:t>
              </a:r>
              <a:endParaRPr lang="en-US" b="1" baseline="-25000">
                <a:solidFill>
                  <a:srgbClr val="0000DC"/>
                </a:solidFill>
                <a:latin typeface="Skia" pitchFamily="-111" charset="0"/>
                <a:sym typeface="Symbol" pitchFamily="-111" charset="2"/>
              </a:endParaRPr>
            </a:p>
          </p:txBody>
        </p:sp>
        <p:sp>
          <p:nvSpPr>
            <p:cNvPr id="819208" name="Text Box 8"/>
            <p:cNvSpPr txBox="1">
              <a:spLocks noChangeArrowheads="1"/>
            </p:cNvSpPr>
            <p:nvPr/>
          </p:nvSpPr>
          <p:spPr bwMode="auto">
            <a:xfrm>
              <a:off x="4464" y="1104"/>
              <a:ext cx="222" cy="288"/>
            </a:xfrm>
            <a:prstGeom prst="rect">
              <a:avLst/>
            </a:prstGeom>
            <a:noFill/>
            <a:ln w="9525">
              <a:noFill/>
              <a:miter lim="800000"/>
              <a:headEnd/>
              <a:tailEnd/>
            </a:ln>
            <a:effectLst/>
          </p:spPr>
          <p:txBody>
            <a:bodyPr wrap="none">
              <a:prstTxWarp prst="textNoShape">
                <a:avLst/>
              </a:prstTxWarp>
              <a:spAutoFit/>
            </a:bodyPr>
            <a:lstStyle/>
            <a:p>
              <a:pPr algn="ctr"/>
              <a:r>
                <a:rPr lang="en-US" b="1" i="1">
                  <a:solidFill>
                    <a:srgbClr val="FF0000"/>
                  </a:solidFill>
                  <a:latin typeface="Skia" pitchFamily="-111" charset="0"/>
                </a:rPr>
                <a:t>p</a:t>
              </a:r>
              <a:endParaRPr lang="en-US" b="1" baseline="-25000">
                <a:solidFill>
                  <a:srgbClr val="FF0000"/>
                </a:solidFill>
                <a:latin typeface="Skia" pitchFamily="-111" charset="0"/>
                <a:sym typeface="Symbol" pitchFamily="-111" charset="2"/>
              </a:endParaRPr>
            </a:p>
          </p:txBody>
        </p:sp>
        <p:sp>
          <p:nvSpPr>
            <p:cNvPr id="819209" name="Line 9"/>
            <p:cNvSpPr>
              <a:spLocks noChangeShapeType="1"/>
            </p:cNvSpPr>
            <p:nvPr/>
          </p:nvSpPr>
          <p:spPr bwMode="auto">
            <a:xfrm>
              <a:off x="3963" y="1381"/>
              <a:ext cx="720" cy="0"/>
            </a:xfrm>
            <a:prstGeom prst="line">
              <a:avLst/>
            </a:prstGeom>
            <a:noFill/>
            <a:ln w="9525">
              <a:solidFill>
                <a:srgbClr val="FF0000"/>
              </a:solidFill>
              <a:round/>
              <a:headEnd/>
              <a:tailEnd type="triangle" w="med" len="med"/>
            </a:ln>
            <a:effectLst/>
          </p:spPr>
          <p:txBody>
            <a:bodyPr wrap="none" anchor="ctr">
              <a:prstTxWarp prst="textNoShape">
                <a:avLst/>
              </a:prstTxWarp>
            </a:bodyPr>
            <a:lstStyle/>
            <a:p>
              <a:endParaRPr lang="en-US"/>
            </a:p>
          </p:txBody>
        </p:sp>
      </p:grpSp>
      <p:sp>
        <p:nvSpPr>
          <p:cNvPr id="819220" name="Rectangle 20"/>
          <p:cNvSpPr>
            <a:spLocks noChangeArrowheads="1"/>
          </p:cNvSpPr>
          <p:nvPr/>
        </p:nvSpPr>
        <p:spPr bwMode="auto">
          <a:xfrm>
            <a:off x="457200" y="914400"/>
            <a:ext cx="8001000" cy="2209800"/>
          </a:xfrm>
          <a:prstGeom prst="rect">
            <a:avLst/>
          </a:prstGeom>
          <a:noFill/>
          <a:ln w="9525">
            <a:noFill/>
            <a:miter lim="800000"/>
            <a:headEnd/>
            <a:tailEnd/>
          </a:ln>
          <a:effectLst/>
        </p:spPr>
        <p:txBody>
          <a:bodyPr>
            <a:prstTxWarp prst="textNoShape">
              <a:avLst/>
            </a:prstTxWarp>
          </a:bodyPr>
          <a:lstStyle/>
          <a:p>
            <a:pPr eaLnBrk="1" hangingPunct="1"/>
            <a:r>
              <a:rPr lang="en-US" sz="2000" dirty="0">
                <a:solidFill>
                  <a:srgbClr val="000000"/>
                </a:solidFill>
                <a:latin typeface="Gill Sans" pitchFamily="-111" charset="0"/>
              </a:rPr>
              <a:t>A small ball moves without spinning or </a:t>
            </a:r>
            <a:br>
              <a:rPr lang="en-US" sz="2000" dirty="0">
                <a:solidFill>
                  <a:srgbClr val="000000"/>
                </a:solidFill>
                <a:latin typeface="Gill Sans" pitchFamily="-111" charset="0"/>
              </a:rPr>
            </a:br>
            <a:r>
              <a:rPr lang="en-US" sz="2000" dirty="0">
                <a:solidFill>
                  <a:srgbClr val="000000"/>
                </a:solidFill>
                <a:latin typeface="Gill Sans" pitchFamily="-111" charset="0"/>
              </a:rPr>
              <a:t>interacting with any other objects.</a:t>
            </a:r>
            <a:r>
              <a:rPr lang="en-US" sz="2000" i="1" dirty="0">
                <a:solidFill>
                  <a:srgbClr val="000000"/>
                </a:solidFill>
                <a:latin typeface="Gill Sans" pitchFamily="-111" charset="0"/>
              </a:rPr>
              <a:t> </a:t>
            </a:r>
            <a:br>
              <a:rPr lang="en-US" sz="2000" i="1" dirty="0">
                <a:solidFill>
                  <a:srgbClr val="000000"/>
                </a:solidFill>
                <a:latin typeface="Gill Sans" pitchFamily="-111" charset="0"/>
              </a:rPr>
            </a:br>
            <a:r>
              <a:rPr lang="en-US" sz="1000" i="1" dirty="0">
                <a:solidFill>
                  <a:srgbClr val="000000"/>
                </a:solidFill>
                <a:latin typeface="Gill Sans" pitchFamily="-111" charset="0"/>
              </a:rPr>
              <a:t/>
            </a:r>
            <a:br>
              <a:rPr lang="en-US" sz="1000" i="1" dirty="0">
                <a:solidFill>
                  <a:srgbClr val="000000"/>
                </a:solidFill>
                <a:latin typeface="Gill Sans" pitchFamily="-111" charset="0"/>
              </a:rPr>
            </a:br>
            <a:r>
              <a:rPr lang="en-US" sz="2000" dirty="0">
                <a:solidFill>
                  <a:srgbClr val="000000"/>
                </a:solidFill>
                <a:latin typeface="Gill Sans" pitchFamily="-111" charset="0"/>
              </a:rPr>
              <a:t>At the instant </a:t>
            </a:r>
            <a:r>
              <a:rPr lang="en-US" sz="2000" dirty="0" smtClean="0">
                <a:solidFill>
                  <a:srgbClr val="000000"/>
                </a:solidFill>
                <a:latin typeface="Gill Sans" pitchFamily="-111" charset="0"/>
              </a:rPr>
              <a:t>shown, what </a:t>
            </a:r>
            <a:r>
              <a:rPr lang="en-US" sz="2000" dirty="0">
                <a:solidFill>
                  <a:srgbClr val="000000"/>
                </a:solidFill>
                <a:latin typeface="Gill Sans" pitchFamily="-111" charset="0"/>
              </a:rPr>
              <a:t>is the </a:t>
            </a:r>
            <a:r>
              <a:rPr lang="en-US" sz="2000" b="1" dirty="0">
                <a:solidFill>
                  <a:srgbClr val="000000"/>
                </a:solidFill>
                <a:latin typeface="Gill Sans" pitchFamily="-111" charset="0"/>
              </a:rPr>
              <a:t>direction</a:t>
            </a:r>
            <a:r>
              <a:rPr lang="en-US" sz="2000" b="1" dirty="0" smtClean="0">
                <a:solidFill>
                  <a:srgbClr val="000000"/>
                </a:solidFill>
                <a:latin typeface="Gill Sans" pitchFamily="-111" charset="0"/>
              </a:rPr>
              <a:t> </a:t>
            </a:r>
            <a:br>
              <a:rPr lang="en-US" sz="2000" b="1" dirty="0" smtClean="0">
                <a:solidFill>
                  <a:srgbClr val="000000"/>
                </a:solidFill>
                <a:latin typeface="Gill Sans" pitchFamily="-111" charset="0"/>
              </a:rPr>
            </a:br>
            <a:r>
              <a:rPr lang="en-US" sz="2000" b="1" dirty="0" smtClean="0">
                <a:solidFill>
                  <a:srgbClr val="000000"/>
                </a:solidFill>
                <a:latin typeface="Gill Sans" pitchFamily="-111" charset="0"/>
              </a:rPr>
              <a:t>of </a:t>
            </a:r>
            <a:r>
              <a:rPr lang="en-US" sz="2000" b="1" dirty="0">
                <a:solidFill>
                  <a:srgbClr val="000000"/>
                </a:solidFill>
                <a:latin typeface="Gill Sans" pitchFamily="-111" charset="0"/>
              </a:rPr>
              <a:t>the angular momentum</a:t>
            </a:r>
            <a:r>
              <a:rPr lang="en-US" sz="2000" dirty="0" smtClean="0">
                <a:solidFill>
                  <a:srgbClr val="000000"/>
                </a:solidFill>
                <a:latin typeface="Gill Sans" pitchFamily="-111" charset="0"/>
              </a:rPr>
              <a:t> of </a:t>
            </a:r>
            <a:r>
              <a:rPr lang="en-US" sz="2000" dirty="0">
                <a:solidFill>
                  <a:srgbClr val="000000"/>
                </a:solidFill>
                <a:latin typeface="Gill Sans" pitchFamily="-111" charset="0"/>
              </a:rPr>
              <a:t>the ball</a:t>
            </a:r>
            <a:r>
              <a:rPr lang="en-US" sz="2000" dirty="0" smtClean="0">
                <a:solidFill>
                  <a:srgbClr val="000000"/>
                </a:solidFill>
                <a:latin typeface="Gill Sans" pitchFamily="-111" charset="0"/>
              </a:rPr>
              <a:t> </a:t>
            </a:r>
            <a:br>
              <a:rPr lang="en-US" sz="2000" dirty="0" smtClean="0">
                <a:solidFill>
                  <a:srgbClr val="000000"/>
                </a:solidFill>
                <a:latin typeface="Gill Sans" pitchFamily="-111" charset="0"/>
              </a:rPr>
            </a:br>
            <a:r>
              <a:rPr lang="en-US" sz="2000" dirty="0" smtClean="0">
                <a:solidFill>
                  <a:srgbClr val="000000"/>
                </a:solidFill>
                <a:latin typeface="Gill Sans" pitchFamily="-111" charset="0"/>
              </a:rPr>
              <a:t>with </a:t>
            </a:r>
            <a:r>
              <a:rPr lang="en-US" sz="2000" dirty="0">
                <a:solidFill>
                  <a:srgbClr val="000000"/>
                </a:solidFill>
                <a:latin typeface="Gill Sans" pitchFamily="-111" charset="0"/>
              </a:rPr>
              <a:t>respect to point B (</a:t>
            </a:r>
            <a:r>
              <a:rPr lang="en-US" sz="2000" b="1" i="1" dirty="0" err="1">
                <a:solidFill>
                  <a:srgbClr val="000000"/>
                </a:solidFill>
                <a:latin typeface="Gill Sans" pitchFamily="-111" charset="0"/>
              </a:rPr>
              <a:t>L</a:t>
            </a:r>
            <a:r>
              <a:rPr lang="en-US" sz="2000" baseline="-25000" dirty="0" err="1">
                <a:solidFill>
                  <a:srgbClr val="000000"/>
                </a:solidFill>
                <a:latin typeface="Gill Sans" pitchFamily="-111" charset="0"/>
              </a:rPr>
              <a:t>ball,B</a:t>
            </a:r>
            <a:r>
              <a:rPr lang="en-US" sz="2000" dirty="0">
                <a:solidFill>
                  <a:srgbClr val="000000"/>
                </a:solidFill>
                <a:latin typeface="Gill Sans" pitchFamily="-111" charset="0"/>
              </a:rPr>
              <a:t>)</a:t>
            </a:r>
            <a:r>
              <a:rPr lang="en-US" sz="2000" i="1" dirty="0">
                <a:solidFill>
                  <a:srgbClr val="000000"/>
                </a:solidFill>
                <a:latin typeface="Gill Sans" pitchFamily="-111" charset="0"/>
              </a:rPr>
              <a:t>? </a:t>
            </a:r>
            <a:br>
              <a:rPr lang="en-US" sz="2000" i="1" dirty="0">
                <a:solidFill>
                  <a:srgbClr val="000000"/>
                </a:solidFill>
                <a:latin typeface="Gill Sans" pitchFamily="-111" charset="0"/>
              </a:rPr>
            </a:br>
            <a:r>
              <a:rPr lang="en-US" sz="2000" dirty="0">
                <a:solidFill>
                  <a:srgbClr val="000000"/>
                </a:solidFill>
                <a:latin typeface="Gill Sans" pitchFamily="-111" charset="0"/>
              </a:rPr>
              <a:t>If this quantity is zero, state so </a:t>
            </a:r>
            <a:r>
              <a:rPr lang="en-US" sz="2000" dirty="0" smtClean="0">
                <a:solidFill>
                  <a:srgbClr val="000000"/>
                </a:solidFill>
                <a:latin typeface="Gill Sans" pitchFamily="-111" charset="0"/>
              </a:rPr>
              <a:t>explicitly</a:t>
            </a:r>
            <a:r>
              <a:rPr lang="en-US" sz="2000" dirty="0">
                <a:solidFill>
                  <a:srgbClr val="000000"/>
                </a:solidFill>
                <a:latin typeface="Gill Sans" pitchFamily="-111" charset="0"/>
              </a:rPr>
              <a:t>.</a:t>
            </a:r>
            <a:br>
              <a:rPr lang="en-US" sz="2000" dirty="0">
                <a:solidFill>
                  <a:srgbClr val="000000"/>
                </a:solidFill>
                <a:latin typeface="Gill Sans" pitchFamily="-111" charset="0"/>
              </a:rPr>
            </a:br>
            <a:r>
              <a:rPr lang="en-US" sz="1000" i="1" dirty="0">
                <a:solidFill>
                  <a:srgbClr val="000000"/>
                </a:solidFill>
                <a:latin typeface="Gill Sans" pitchFamily="-111" charset="0"/>
              </a:rPr>
              <a:t/>
            </a:r>
            <a:br>
              <a:rPr lang="en-US" sz="1000" i="1" dirty="0">
                <a:solidFill>
                  <a:srgbClr val="000000"/>
                </a:solidFill>
                <a:latin typeface="Gill Sans" pitchFamily="-111" charset="0"/>
              </a:rPr>
            </a:br>
            <a:endParaRPr lang="en-US" sz="2000" i="1" dirty="0">
              <a:solidFill>
                <a:srgbClr val="000000"/>
              </a:solidFill>
              <a:latin typeface="Gill Sans" pitchFamily="-111" charset="0"/>
            </a:endParaRPr>
          </a:p>
        </p:txBody>
      </p:sp>
      <p:sp>
        <p:nvSpPr>
          <p:cNvPr id="819222" name="Text Box 22"/>
          <p:cNvSpPr txBox="1">
            <a:spLocks noChangeArrowheads="1"/>
          </p:cNvSpPr>
          <p:nvPr/>
        </p:nvSpPr>
        <p:spPr bwMode="auto">
          <a:xfrm>
            <a:off x="6172200" y="5638800"/>
            <a:ext cx="2800350" cy="366713"/>
          </a:xfrm>
          <a:prstGeom prst="rect">
            <a:avLst/>
          </a:prstGeom>
          <a:noFill/>
          <a:ln w="9525">
            <a:noFill/>
            <a:miter lim="800000"/>
            <a:headEnd/>
            <a:tailEnd/>
          </a:ln>
          <a:effectLst/>
        </p:spPr>
        <p:txBody>
          <a:bodyPr wrap="none">
            <a:prstTxWarp prst="textNoShape">
              <a:avLst/>
            </a:prstTxWarp>
            <a:spAutoFit/>
          </a:bodyPr>
          <a:lstStyle/>
          <a:p>
            <a:r>
              <a:rPr lang="en-US" sz="1800">
                <a:solidFill>
                  <a:srgbClr val="00FF00"/>
                </a:solidFill>
                <a:latin typeface="Gill Sans" pitchFamily="-111" charset="0"/>
              </a:rPr>
              <a:t>“Out of page” also accepted</a:t>
            </a:r>
          </a:p>
        </p:txBody>
      </p:sp>
    </p:spTree>
    <p:extLst>
      <p:ext uri="{BB962C8B-B14F-4D97-AF65-F5344CB8AC3E}">
        <p14:creationId xmlns:p14="http://schemas.microsoft.com/office/powerpoint/2010/main" val="2781109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r>
              <a:rPr lang="en-US" sz="3000" dirty="0" smtClean="0"/>
              <a:t>PART ONE</a:t>
            </a:r>
          </a:p>
          <a:p>
            <a:pPr marL="0" indent="0" algn="ctr">
              <a:buNone/>
            </a:pPr>
            <a:r>
              <a:rPr lang="en-US" sz="3000" i="1" dirty="0" smtClean="0"/>
              <a:t>Investigating student learning in </a:t>
            </a:r>
            <a:br>
              <a:rPr lang="en-US" sz="3000" i="1" dirty="0" smtClean="0"/>
            </a:br>
            <a:r>
              <a:rPr lang="en-US" sz="3000" i="1" dirty="0" smtClean="0"/>
              <a:t>conventional and interactive classrooms:</a:t>
            </a:r>
          </a:p>
          <a:p>
            <a:pPr marL="0" indent="0" algn="ctr">
              <a:buNone/>
            </a:pPr>
            <a:endParaRPr lang="en-US" sz="3000" dirty="0" smtClean="0"/>
          </a:p>
          <a:p>
            <a:pPr marL="0" indent="0" algn="ctr">
              <a:buNone/>
            </a:pPr>
            <a:endParaRPr lang="en-US" sz="3000" dirty="0"/>
          </a:p>
          <a:p>
            <a:pPr marL="0" indent="0" algn="ctr">
              <a:buNone/>
            </a:pPr>
            <a:r>
              <a:rPr lang="en-US" sz="3000" dirty="0" smtClean="0"/>
              <a:t>Probing student understanding with written questions that require qualitative reasoning</a:t>
            </a:r>
          </a:p>
          <a:p>
            <a:pPr lvl="0" algn="ctr">
              <a:buNone/>
              <a:defRPr/>
            </a:pPr>
            <a:r>
              <a:rPr lang="en-US" sz="3000" dirty="0" smtClean="0"/>
              <a:t> </a:t>
            </a:r>
            <a:br>
              <a:rPr lang="en-US" sz="3000" dirty="0" smtClean="0"/>
            </a:br>
            <a:endParaRPr lang="en-US" sz="3000" dirty="0" smtClean="0"/>
          </a:p>
        </p:txBody>
      </p:sp>
    </p:spTree>
    <p:extLst>
      <p:ext uri="{BB962C8B-B14F-4D97-AF65-F5344CB8AC3E}">
        <p14:creationId xmlns:p14="http://schemas.microsoft.com/office/powerpoint/2010/main" val="25393349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500" name="Rectangle 12"/>
          <p:cNvSpPr>
            <a:spLocks noGrp="1" noChangeArrowheads="1"/>
          </p:cNvSpPr>
          <p:nvPr>
            <p:ph type="title"/>
          </p:nvPr>
        </p:nvSpPr>
        <p:spPr>
          <a:xfrm>
            <a:off x="685800" y="96838"/>
            <a:ext cx="7772400" cy="762000"/>
          </a:xfrm>
          <a:noFill/>
          <a:ln/>
        </p:spPr>
        <p:txBody>
          <a:bodyPr/>
          <a:lstStyle/>
          <a:p>
            <a:r>
              <a:rPr lang="en-US" sz="2800"/>
              <a:t>The “free small ball” problem</a:t>
            </a:r>
          </a:p>
        </p:txBody>
      </p:sp>
      <p:sp>
        <p:nvSpPr>
          <p:cNvPr id="959490" name="Rectangle 2"/>
          <p:cNvSpPr>
            <a:spLocks noChangeArrowheads="1"/>
          </p:cNvSpPr>
          <p:nvPr/>
        </p:nvSpPr>
        <p:spPr bwMode="auto">
          <a:xfrm>
            <a:off x="381000" y="838200"/>
            <a:ext cx="8382000" cy="2362200"/>
          </a:xfrm>
          <a:prstGeom prst="rect">
            <a:avLst/>
          </a:prstGeom>
          <a:solidFill>
            <a:schemeClr val="tx1"/>
          </a:solidFill>
          <a:ln w="9525">
            <a:solidFill>
              <a:schemeClr val="tx1"/>
            </a:solidFill>
            <a:miter lim="800000"/>
            <a:headEnd/>
            <a:tailEnd/>
          </a:ln>
          <a:effectLst>
            <a:outerShdw blurRad="63500" dist="107763" dir="2700000" algn="ctr" rotWithShape="0">
              <a:srgbClr val="000000">
                <a:alpha val="74998"/>
              </a:srgbClr>
            </a:outerShdw>
          </a:effectLst>
        </p:spPr>
        <p:txBody>
          <a:bodyPr wrap="none" anchor="ctr">
            <a:prstTxWarp prst="textNoShape">
              <a:avLst/>
            </a:prstTxWarp>
          </a:bodyPr>
          <a:lstStyle/>
          <a:p>
            <a:endParaRPr lang="en-US"/>
          </a:p>
        </p:txBody>
      </p:sp>
      <p:sp>
        <p:nvSpPr>
          <p:cNvPr id="959491" name="Text Box 3"/>
          <p:cNvSpPr txBox="1">
            <a:spLocks noChangeArrowheads="1"/>
          </p:cNvSpPr>
          <p:nvPr/>
        </p:nvSpPr>
        <p:spPr bwMode="auto">
          <a:xfrm>
            <a:off x="533400" y="4343400"/>
            <a:ext cx="8153400" cy="1253061"/>
          </a:xfrm>
          <a:prstGeom prst="rect">
            <a:avLst/>
          </a:prstGeom>
          <a:noFill/>
          <a:ln w="9525">
            <a:noFill/>
            <a:miter lim="800000"/>
            <a:headEnd/>
            <a:tailEnd/>
          </a:ln>
          <a:effectLst/>
        </p:spPr>
        <p:txBody>
          <a:bodyPr>
            <a:prstTxWarp prst="textNoShape">
              <a:avLst/>
            </a:prstTxWarp>
            <a:spAutoFit/>
          </a:bodyPr>
          <a:lstStyle/>
          <a:p>
            <a:pPr>
              <a:lnSpc>
                <a:spcPct val="96000"/>
              </a:lnSpc>
              <a:spcAft>
                <a:spcPts val="1200"/>
              </a:spcAft>
            </a:pPr>
            <a:r>
              <a:rPr lang="en-US" dirty="0">
                <a:solidFill>
                  <a:srgbClr val="FF0000"/>
                </a:solidFill>
                <a:latin typeface="Gill Sans" pitchFamily="-111" charset="0"/>
              </a:rPr>
              <a:t>Common incorrect response </a:t>
            </a:r>
            <a:r>
              <a:rPr lang="en-US" dirty="0" smtClean="0">
                <a:solidFill>
                  <a:srgbClr val="FF0000"/>
                </a:solidFill>
                <a:latin typeface="Gill Sans" pitchFamily="-111" charset="0"/>
              </a:rPr>
              <a:t>(20%</a:t>
            </a:r>
            <a:r>
              <a:rPr lang="en-US" dirty="0">
                <a:solidFill>
                  <a:srgbClr val="FF0000"/>
                </a:solidFill>
                <a:latin typeface="Gill Sans" pitchFamily="-111" charset="0"/>
              </a:rPr>
              <a:t>)</a:t>
            </a:r>
          </a:p>
          <a:p>
            <a:pPr>
              <a:lnSpc>
                <a:spcPct val="96000"/>
              </a:lnSpc>
              <a:spcAft>
                <a:spcPts val="1200"/>
              </a:spcAft>
            </a:pPr>
            <a:r>
              <a:rPr lang="en-US" sz="2200" dirty="0">
                <a:latin typeface="Comic Sans MS" panose="030F0702030302020204" pitchFamily="66" charset="0"/>
              </a:rPr>
              <a:t>“</a:t>
            </a:r>
            <a:r>
              <a:rPr lang="en-US" sz="2200" b="1" i="1" dirty="0" err="1">
                <a:latin typeface="Comic Sans MS" panose="030F0702030302020204" pitchFamily="66" charset="0"/>
              </a:rPr>
              <a:t>L</a:t>
            </a:r>
            <a:r>
              <a:rPr lang="en-US" sz="2200" baseline="-25000" dirty="0" err="1">
                <a:latin typeface="Comic Sans MS" panose="030F0702030302020204" pitchFamily="66" charset="0"/>
              </a:rPr>
              <a:t>ball,B</a:t>
            </a:r>
            <a:r>
              <a:rPr lang="en-US" sz="2200" dirty="0">
                <a:latin typeface="Comic Sans MS" panose="030F0702030302020204" pitchFamily="66" charset="0"/>
              </a:rPr>
              <a:t> is zero.  Since there is no rotation, the angular momentum is zero.”</a:t>
            </a:r>
          </a:p>
        </p:txBody>
      </p:sp>
      <p:pic>
        <p:nvPicPr>
          <p:cNvPr id="959492" name="Picture 4"/>
          <p:cNvPicPr>
            <a:picLocks noChangeAspect="1" noChangeArrowheads="1"/>
          </p:cNvPicPr>
          <p:nvPr/>
        </p:nvPicPr>
        <p:blipFill>
          <a:blip r:embed="rId3"/>
          <a:srcRect/>
          <a:stretch>
            <a:fillRect/>
          </a:stretch>
        </p:blipFill>
        <p:spPr bwMode="auto">
          <a:xfrm>
            <a:off x="5834063" y="1066800"/>
            <a:ext cx="2852737" cy="1506538"/>
          </a:xfrm>
          <a:prstGeom prst="rect">
            <a:avLst/>
          </a:prstGeom>
          <a:noFill/>
          <a:ln w="9525">
            <a:noFill/>
            <a:miter lim="800000"/>
            <a:headEnd/>
            <a:tailEnd/>
          </a:ln>
          <a:effectLst/>
        </p:spPr>
      </p:pic>
      <p:grpSp>
        <p:nvGrpSpPr>
          <p:cNvPr id="2" name="Group 5"/>
          <p:cNvGrpSpPr>
            <a:grpSpLocks/>
          </p:cNvGrpSpPr>
          <p:nvPr/>
        </p:nvGrpSpPr>
        <p:grpSpPr bwMode="auto">
          <a:xfrm>
            <a:off x="5715000" y="990600"/>
            <a:ext cx="3048000" cy="1676400"/>
            <a:chOff x="3456" y="1056"/>
            <a:chExt cx="1920" cy="1056"/>
          </a:xfrm>
        </p:grpSpPr>
        <p:sp>
          <p:nvSpPr>
            <p:cNvPr id="959494" name="Rectangle 6"/>
            <p:cNvSpPr>
              <a:spLocks noChangeArrowheads="1"/>
            </p:cNvSpPr>
            <p:nvPr/>
          </p:nvSpPr>
          <p:spPr bwMode="auto">
            <a:xfrm>
              <a:off x="3456" y="1056"/>
              <a:ext cx="1920" cy="1056"/>
            </a:xfrm>
            <a:prstGeom prst="rect">
              <a:avLst/>
            </a:prstGeom>
            <a:solidFill>
              <a:schemeClr val="tx1"/>
            </a:solidFill>
            <a:ln w="9525">
              <a:solidFill>
                <a:schemeClr val="tx1"/>
              </a:solidFill>
              <a:miter lim="800000"/>
              <a:headEnd/>
              <a:tailEnd/>
            </a:ln>
            <a:effectLst/>
          </p:spPr>
          <p:txBody>
            <a:bodyPr wrap="none" anchor="ctr">
              <a:prstTxWarp prst="textNoShape">
                <a:avLst/>
              </a:prstTxWarp>
            </a:bodyPr>
            <a:lstStyle/>
            <a:p>
              <a:endParaRPr lang="en-US"/>
            </a:p>
          </p:txBody>
        </p:sp>
        <p:pic>
          <p:nvPicPr>
            <p:cNvPr id="959495" name="Picture 7"/>
            <p:cNvPicPr>
              <a:picLocks noChangeAspect="1" noChangeArrowheads="1"/>
            </p:cNvPicPr>
            <p:nvPr/>
          </p:nvPicPr>
          <p:blipFill>
            <a:blip r:embed="rId3"/>
            <a:srcRect/>
            <a:stretch>
              <a:fillRect/>
            </a:stretch>
          </p:blipFill>
          <p:spPr bwMode="auto">
            <a:xfrm>
              <a:off x="3531" y="1104"/>
              <a:ext cx="1797" cy="949"/>
            </a:xfrm>
            <a:prstGeom prst="rect">
              <a:avLst/>
            </a:prstGeom>
            <a:noFill/>
            <a:ln w="9525">
              <a:noFill/>
              <a:miter lim="800000"/>
              <a:headEnd/>
              <a:tailEnd/>
            </a:ln>
            <a:effectLst/>
          </p:spPr>
        </p:pic>
        <p:sp>
          <p:nvSpPr>
            <p:cNvPr id="959496" name="Line 8"/>
            <p:cNvSpPr>
              <a:spLocks noChangeShapeType="1"/>
            </p:cNvSpPr>
            <p:nvPr/>
          </p:nvSpPr>
          <p:spPr bwMode="auto">
            <a:xfrm flipH="1" flipV="1">
              <a:off x="3936" y="1392"/>
              <a:ext cx="979" cy="456"/>
            </a:xfrm>
            <a:prstGeom prst="line">
              <a:avLst/>
            </a:prstGeom>
            <a:noFill/>
            <a:ln w="9525">
              <a:solidFill>
                <a:srgbClr val="0000DC"/>
              </a:solidFill>
              <a:round/>
              <a:headEnd/>
              <a:tailEnd type="triangle" w="med" len="med"/>
            </a:ln>
            <a:effectLst/>
          </p:spPr>
          <p:txBody>
            <a:bodyPr wrap="none" anchor="ctr">
              <a:prstTxWarp prst="textNoShape">
                <a:avLst/>
              </a:prstTxWarp>
            </a:bodyPr>
            <a:lstStyle/>
            <a:p>
              <a:endParaRPr lang="en-US"/>
            </a:p>
          </p:txBody>
        </p:sp>
        <p:sp>
          <p:nvSpPr>
            <p:cNvPr id="959497" name="Text Box 9"/>
            <p:cNvSpPr txBox="1">
              <a:spLocks noChangeArrowheads="1"/>
            </p:cNvSpPr>
            <p:nvPr/>
          </p:nvSpPr>
          <p:spPr bwMode="auto">
            <a:xfrm>
              <a:off x="4179" y="1536"/>
              <a:ext cx="190" cy="288"/>
            </a:xfrm>
            <a:prstGeom prst="rect">
              <a:avLst/>
            </a:prstGeom>
            <a:noFill/>
            <a:ln w="9525">
              <a:noFill/>
              <a:miter lim="800000"/>
              <a:headEnd/>
              <a:tailEnd/>
            </a:ln>
            <a:effectLst/>
          </p:spPr>
          <p:txBody>
            <a:bodyPr wrap="none">
              <a:prstTxWarp prst="textNoShape">
                <a:avLst/>
              </a:prstTxWarp>
              <a:spAutoFit/>
            </a:bodyPr>
            <a:lstStyle/>
            <a:p>
              <a:pPr algn="ctr"/>
              <a:r>
                <a:rPr lang="en-US" b="1" i="1">
                  <a:solidFill>
                    <a:srgbClr val="0000DC"/>
                  </a:solidFill>
                  <a:latin typeface="Skia" pitchFamily="-111" charset="0"/>
                </a:rPr>
                <a:t>r</a:t>
              </a:r>
              <a:endParaRPr lang="en-US" b="1" baseline="-25000">
                <a:solidFill>
                  <a:srgbClr val="0000DC"/>
                </a:solidFill>
                <a:latin typeface="Skia" pitchFamily="-111" charset="0"/>
                <a:sym typeface="Symbol" pitchFamily="-111" charset="2"/>
              </a:endParaRPr>
            </a:p>
          </p:txBody>
        </p:sp>
        <p:sp>
          <p:nvSpPr>
            <p:cNvPr id="959498" name="Text Box 10"/>
            <p:cNvSpPr txBox="1">
              <a:spLocks noChangeArrowheads="1"/>
            </p:cNvSpPr>
            <p:nvPr/>
          </p:nvSpPr>
          <p:spPr bwMode="auto">
            <a:xfrm>
              <a:off x="4464" y="1104"/>
              <a:ext cx="222" cy="288"/>
            </a:xfrm>
            <a:prstGeom prst="rect">
              <a:avLst/>
            </a:prstGeom>
            <a:noFill/>
            <a:ln w="9525">
              <a:noFill/>
              <a:miter lim="800000"/>
              <a:headEnd/>
              <a:tailEnd/>
            </a:ln>
            <a:effectLst/>
          </p:spPr>
          <p:txBody>
            <a:bodyPr wrap="none">
              <a:prstTxWarp prst="textNoShape">
                <a:avLst/>
              </a:prstTxWarp>
              <a:spAutoFit/>
            </a:bodyPr>
            <a:lstStyle/>
            <a:p>
              <a:pPr algn="ctr"/>
              <a:r>
                <a:rPr lang="en-US" b="1" i="1">
                  <a:solidFill>
                    <a:srgbClr val="FF0000"/>
                  </a:solidFill>
                  <a:latin typeface="Skia" pitchFamily="-111" charset="0"/>
                </a:rPr>
                <a:t>p</a:t>
              </a:r>
              <a:endParaRPr lang="en-US" b="1" baseline="-25000">
                <a:solidFill>
                  <a:srgbClr val="FF0000"/>
                </a:solidFill>
                <a:latin typeface="Skia" pitchFamily="-111" charset="0"/>
                <a:sym typeface="Symbol" pitchFamily="-111" charset="2"/>
              </a:endParaRPr>
            </a:p>
          </p:txBody>
        </p:sp>
        <p:sp>
          <p:nvSpPr>
            <p:cNvPr id="959499" name="Line 11"/>
            <p:cNvSpPr>
              <a:spLocks noChangeShapeType="1"/>
            </p:cNvSpPr>
            <p:nvPr/>
          </p:nvSpPr>
          <p:spPr bwMode="auto">
            <a:xfrm>
              <a:off x="3963" y="1381"/>
              <a:ext cx="720" cy="0"/>
            </a:xfrm>
            <a:prstGeom prst="line">
              <a:avLst/>
            </a:prstGeom>
            <a:noFill/>
            <a:ln w="9525">
              <a:solidFill>
                <a:srgbClr val="FF0000"/>
              </a:solidFill>
              <a:round/>
              <a:headEnd/>
              <a:tailEnd type="triangle" w="med" len="med"/>
            </a:ln>
            <a:effectLst/>
          </p:spPr>
          <p:txBody>
            <a:bodyPr wrap="none" anchor="ctr">
              <a:prstTxWarp prst="textNoShape">
                <a:avLst/>
              </a:prstTxWarp>
            </a:bodyPr>
            <a:lstStyle/>
            <a:p>
              <a:endParaRPr lang="en-US"/>
            </a:p>
          </p:txBody>
        </p:sp>
      </p:grpSp>
      <p:pic>
        <p:nvPicPr>
          <p:cNvPr id="959502" name="Picture 14"/>
          <p:cNvPicPr>
            <a:picLocks noChangeAspect="1" noChangeArrowheads="1"/>
          </p:cNvPicPr>
          <p:nvPr/>
        </p:nvPicPr>
        <p:blipFill>
          <a:blip r:embed="rId3"/>
          <a:srcRect/>
          <a:stretch>
            <a:fillRect/>
          </a:stretch>
        </p:blipFill>
        <p:spPr bwMode="auto">
          <a:xfrm>
            <a:off x="5824538" y="1066800"/>
            <a:ext cx="2852737" cy="1506538"/>
          </a:xfrm>
          <a:prstGeom prst="rect">
            <a:avLst/>
          </a:prstGeom>
          <a:noFill/>
          <a:ln w="9525">
            <a:noFill/>
            <a:miter lim="800000"/>
            <a:headEnd/>
            <a:tailEnd/>
          </a:ln>
          <a:effectLst/>
        </p:spPr>
      </p:pic>
      <p:sp>
        <p:nvSpPr>
          <p:cNvPr id="17" name="Rectangle 20"/>
          <p:cNvSpPr>
            <a:spLocks noChangeArrowheads="1"/>
          </p:cNvSpPr>
          <p:nvPr/>
        </p:nvSpPr>
        <p:spPr bwMode="auto">
          <a:xfrm>
            <a:off x="457200" y="914400"/>
            <a:ext cx="8001000" cy="2209800"/>
          </a:xfrm>
          <a:prstGeom prst="rect">
            <a:avLst/>
          </a:prstGeom>
          <a:noFill/>
          <a:ln w="9525">
            <a:noFill/>
            <a:miter lim="800000"/>
            <a:headEnd/>
            <a:tailEnd/>
          </a:ln>
          <a:effectLst/>
        </p:spPr>
        <p:txBody>
          <a:bodyPr>
            <a:prstTxWarp prst="textNoShape">
              <a:avLst/>
            </a:prstTxWarp>
          </a:bodyPr>
          <a:lstStyle/>
          <a:p>
            <a:pPr eaLnBrk="1" hangingPunct="1"/>
            <a:r>
              <a:rPr lang="en-US" sz="2000" dirty="0">
                <a:solidFill>
                  <a:srgbClr val="000000"/>
                </a:solidFill>
                <a:latin typeface="Gill Sans" pitchFamily="-111" charset="0"/>
              </a:rPr>
              <a:t>A small ball moves without spinning or </a:t>
            </a:r>
            <a:br>
              <a:rPr lang="en-US" sz="2000" dirty="0">
                <a:solidFill>
                  <a:srgbClr val="000000"/>
                </a:solidFill>
                <a:latin typeface="Gill Sans" pitchFamily="-111" charset="0"/>
              </a:rPr>
            </a:br>
            <a:r>
              <a:rPr lang="en-US" sz="2000" dirty="0">
                <a:solidFill>
                  <a:srgbClr val="000000"/>
                </a:solidFill>
                <a:latin typeface="Gill Sans" pitchFamily="-111" charset="0"/>
              </a:rPr>
              <a:t>interacting with any other objects.</a:t>
            </a:r>
            <a:r>
              <a:rPr lang="en-US" sz="2000" i="1" dirty="0">
                <a:solidFill>
                  <a:srgbClr val="000000"/>
                </a:solidFill>
                <a:latin typeface="Gill Sans" pitchFamily="-111" charset="0"/>
              </a:rPr>
              <a:t> </a:t>
            </a:r>
            <a:br>
              <a:rPr lang="en-US" sz="2000" i="1" dirty="0">
                <a:solidFill>
                  <a:srgbClr val="000000"/>
                </a:solidFill>
                <a:latin typeface="Gill Sans" pitchFamily="-111" charset="0"/>
              </a:rPr>
            </a:br>
            <a:r>
              <a:rPr lang="en-US" sz="1000" i="1" dirty="0">
                <a:solidFill>
                  <a:srgbClr val="000000"/>
                </a:solidFill>
                <a:latin typeface="Gill Sans" pitchFamily="-111" charset="0"/>
              </a:rPr>
              <a:t/>
            </a:r>
            <a:br>
              <a:rPr lang="en-US" sz="1000" i="1" dirty="0">
                <a:solidFill>
                  <a:srgbClr val="000000"/>
                </a:solidFill>
                <a:latin typeface="Gill Sans" pitchFamily="-111" charset="0"/>
              </a:rPr>
            </a:br>
            <a:r>
              <a:rPr lang="en-US" sz="2000" dirty="0">
                <a:solidFill>
                  <a:srgbClr val="000000"/>
                </a:solidFill>
                <a:latin typeface="Gill Sans" pitchFamily="-111" charset="0"/>
              </a:rPr>
              <a:t>At the instant </a:t>
            </a:r>
            <a:r>
              <a:rPr lang="en-US" sz="2000" dirty="0" smtClean="0">
                <a:solidFill>
                  <a:srgbClr val="000000"/>
                </a:solidFill>
                <a:latin typeface="Gill Sans" pitchFamily="-111" charset="0"/>
              </a:rPr>
              <a:t>shown, what </a:t>
            </a:r>
            <a:r>
              <a:rPr lang="en-US" sz="2000" dirty="0">
                <a:solidFill>
                  <a:srgbClr val="000000"/>
                </a:solidFill>
                <a:latin typeface="Gill Sans" pitchFamily="-111" charset="0"/>
              </a:rPr>
              <a:t>is the direction</a:t>
            </a:r>
            <a:r>
              <a:rPr lang="en-US" sz="2000" dirty="0" smtClean="0">
                <a:solidFill>
                  <a:srgbClr val="000000"/>
                </a:solidFill>
                <a:latin typeface="Gill Sans" pitchFamily="-111" charset="0"/>
              </a:rPr>
              <a:t> </a:t>
            </a:r>
            <a:br>
              <a:rPr lang="en-US" sz="2000" dirty="0" smtClean="0">
                <a:solidFill>
                  <a:srgbClr val="000000"/>
                </a:solidFill>
                <a:latin typeface="Gill Sans" pitchFamily="-111" charset="0"/>
              </a:rPr>
            </a:br>
            <a:r>
              <a:rPr lang="en-US" sz="2000" dirty="0" smtClean="0">
                <a:solidFill>
                  <a:srgbClr val="000000"/>
                </a:solidFill>
                <a:latin typeface="Gill Sans" pitchFamily="-111" charset="0"/>
              </a:rPr>
              <a:t>of </a:t>
            </a:r>
            <a:r>
              <a:rPr lang="en-US" sz="2000" dirty="0">
                <a:solidFill>
                  <a:srgbClr val="000000"/>
                </a:solidFill>
                <a:latin typeface="Gill Sans" pitchFamily="-111" charset="0"/>
              </a:rPr>
              <a:t>the angular momentum</a:t>
            </a:r>
            <a:r>
              <a:rPr lang="en-US" sz="2000" dirty="0" smtClean="0">
                <a:solidFill>
                  <a:srgbClr val="000000"/>
                </a:solidFill>
                <a:latin typeface="Gill Sans" pitchFamily="-111" charset="0"/>
              </a:rPr>
              <a:t> of </a:t>
            </a:r>
            <a:r>
              <a:rPr lang="en-US" sz="2000" dirty="0">
                <a:solidFill>
                  <a:srgbClr val="000000"/>
                </a:solidFill>
                <a:latin typeface="Gill Sans" pitchFamily="-111" charset="0"/>
              </a:rPr>
              <a:t>the ball</a:t>
            </a:r>
            <a:r>
              <a:rPr lang="en-US" sz="2000" dirty="0" smtClean="0">
                <a:solidFill>
                  <a:srgbClr val="000000"/>
                </a:solidFill>
                <a:latin typeface="Gill Sans" pitchFamily="-111" charset="0"/>
              </a:rPr>
              <a:t> </a:t>
            </a:r>
            <a:br>
              <a:rPr lang="en-US" sz="2000" dirty="0" smtClean="0">
                <a:solidFill>
                  <a:srgbClr val="000000"/>
                </a:solidFill>
                <a:latin typeface="Gill Sans" pitchFamily="-111" charset="0"/>
              </a:rPr>
            </a:br>
            <a:r>
              <a:rPr lang="en-US" sz="2000" dirty="0" smtClean="0">
                <a:solidFill>
                  <a:srgbClr val="000000"/>
                </a:solidFill>
                <a:latin typeface="Gill Sans" pitchFamily="-111" charset="0"/>
              </a:rPr>
              <a:t>with </a:t>
            </a:r>
            <a:r>
              <a:rPr lang="en-US" sz="2000" dirty="0">
                <a:solidFill>
                  <a:srgbClr val="000000"/>
                </a:solidFill>
                <a:latin typeface="Gill Sans" pitchFamily="-111" charset="0"/>
              </a:rPr>
              <a:t>respect to point B (</a:t>
            </a:r>
            <a:r>
              <a:rPr lang="en-US" sz="2000" b="1" i="1" dirty="0" err="1">
                <a:solidFill>
                  <a:srgbClr val="000000"/>
                </a:solidFill>
                <a:latin typeface="Gill Sans" pitchFamily="-111" charset="0"/>
              </a:rPr>
              <a:t>L</a:t>
            </a:r>
            <a:r>
              <a:rPr lang="en-US" sz="2000" baseline="-25000" dirty="0" err="1">
                <a:solidFill>
                  <a:srgbClr val="000000"/>
                </a:solidFill>
                <a:latin typeface="Gill Sans" pitchFamily="-111" charset="0"/>
              </a:rPr>
              <a:t>ball,B</a:t>
            </a:r>
            <a:r>
              <a:rPr lang="en-US" sz="2000" dirty="0">
                <a:solidFill>
                  <a:srgbClr val="000000"/>
                </a:solidFill>
                <a:latin typeface="Gill Sans" pitchFamily="-111" charset="0"/>
              </a:rPr>
              <a:t>)</a:t>
            </a:r>
            <a:r>
              <a:rPr lang="en-US" sz="2000" i="1" dirty="0">
                <a:solidFill>
                  <a:srgbClr val="000000"/>
                </a:solidFill>
                <a:latin typeface="Gill Sans" pitchFamily="-111" charset="0"/>
              </a:rPr>
              <a:t>? </a:t>
            </a:r>
            <a:br>
              <a:rPr lang="en-US" sz="2000" i="1" dirty="0">
                <a:solidFill>
                  <a:srgbClr val="000000"/>
                </a:solidFill>
                <a:latin typeface="Gill Sans" pitchFamily="-111" charset="0"/>
              </a:rPr>
            </a:br>
            <a:r>
              <a:rPr lang="en-US" sz="2000" dirty="0">
                <a:solidFill>
                  <a:srgbClr val="000000"/>
                </a:solidFill>
                <a:latin typeface="Gill Sans" pitchFamily="-111" charset="0"/>
              </a:rPr>
              <a:t>If this quantity is zero, state so </a:t>
            </a:r>
            <a:r>
              <a:rPr lang="en-US" sz="2000" dirty="0" smtClean="0">
                <a:solidFill>
                  <a:srgbClr val="000000"/>
                </a:solidFill>
                <a:latin typeface="Gill Sans" pitchFamily="-111" charset="0"/>
              </a:rPr>
              <a:t>explicitly</a:t>
            </a:r>
            <a:r>
              <a:rPr lang="en-US" sz="2000" dirty="0">
                <a:solidFill>
                  <a:srgbClr val="000000"/>
                </a:solidFill>
                <a:latin typeface="Gill Sans" pitchFamily="-111" charset="0"/>
              </a:rPr>
              <a:t>.</a:t>
            </a:r>
            <a:br>
              <a:rPr lang="en-US" sz="2000" dirty="0">
                <a:solidFill>
                  <a:srgbClr val="000000"/>
                </a:solidFill>
                <a:latin typeface="Gill Sans" pitchFamily="-111" charset="0"/>
              </a:rPr>
            </a:br>
            <a:r>
              <a:rPr lang="en-US" sz="1000" i="1" dirty="0">
                <a:solidFill>
                  <a:srgbClr val="000000"/>
                </a:solidFill>
                <a:latin typeface="Gill Sans" pitchFamily="-111" charset="0"/>
              </a:rPr>
              <a:t/>
            </a:r>
            <a:br>
              <a:rPr lang="en-US" sz="1000" i="1" dirty="0">
                <a:solidFill>
                  <a:srgbClr val="000000"/>
                </a:solidFill>
                <a:latin typeface="Gill Sans" pitchFamily="-111" charset="0"/>
              </a:rPr>
            </a:br>
            <a:endParaRPr lang="en-US" sz="2000" i="1" dirty="0">
              <a:solidFill>
                <a:srgbClr val="000000"/>
              </a:solidFill>
              <a:latin typeface="Gill Sans" pitchFamily="-111" charset="0"/>
            </a:endParaRPr>
          </a:p>
        </p:txBody>
      </p:sp>
    </p:spTree>
    <p:extLst>
      <p:ext uri="{BB962C8B-B14F-4D97-AF65-F5344CB8AC3E}">
        <p14:creationId xmlns:p14="http://schemas.microsoft.com/office/powerpoint/2010/main" val="19947891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Rectangle 2"/>
          <p:cNvSpPr>
            <a:spLocks noGrp="1" noChangeArrowheads="1"/>
          </p:cNvSpPr>
          <p:nvPr>
            <p:ph type="title"/>
          </p:nvPr>
        </p:nvSpPr>
        <p:spPr>
          <a:xfrm>
            <a:off x="609600" y="120650"/>
            <a:ext cx="7924800" cy="1143000"/>
          </a:xfrm>
          <a:noFill/>
          <a:ln/>
        </p:spPr>
        <p:txBody>
          <a:bodyPr/>
          <a:lstStyle/>
          <a:p>
            <a:r>
              <a:rPr lang="en-US" sz="2800" dirty="0"/>
              <a:t>Excerpt from</a:t>
            </a:r>
            <a:r>
              <a:rPr lang="en-US" sz="2800" dirty="0" smtClean="0"/>
              <a:t> initial tutorial </a:t>
            </a:r>
            <a:r>
              <a:rPr lang="en-US" sz="2800" dirty="0"/>
              <a:t>on</a:t>
            </a:r>
            <a:br>
              <a:rPr lang="en-US" sz="2800" dirty="0"/>
            </a:br>
            <a:r>
              <a:rPr lang="en-US" sz="2800" i="1" dirty="0"/>
              <a:t>Conservation of Angular Momentum</a:t>
            </a:r>
            <a:endParaRPr lang="en-US" sz="2800" dirty="0"/>
          </a:p>
        </p:txBody>
      </p:sp>
      <p:sp>
        <p:nvSpPr>
          <p:cNvPr id="827395" name="Rectangle 3"/>
          <p:cNvSpPr>
            <a:spLocks noChangeArrowheads="1"/>
          </p:cNvSpPr>
          <p:nvPr/>
        </p:nvSpPr>
        <p:spPr bwMode="auto">
          <a:xfrm>
            <a:off x="533400" y="1600200"/>
            <a:ext cx="8001000" cy="3352800"/>
          </a:xfrm>
          <a:prstGeom prst="rect">
            <a:avLst/>
          </a:prstGeom>
          <a:solidFill>
            <a:schemeClr val="tx1"/>
          </a:solidFill>
          <a:ln w="9525">
            <a:solidFill>
              <a:schemeClr val="tx1"/>
            </a:solidFill>
            <a:miter lim="800000"/>
            <a:headEnd/>
            <a:tailEnd/>
          </a:ln>
          <a:effectLst>
            <a:outerShdw blurRad="63500" dist="107763" dir="2700000" algn="ctr" rotWithShape="0">
              <a:srgbClr val="000000">
                <a:alpha val="74998"/>
              </a:srgbClr>
            </a:outerShdw>
          </a:effectLst>
        </p:spPr>
        <p:txBody>
          <a:bodyPr wrap="none" anchor="ctr">
            <a:prstTxWarp prst="textNoShape">
              <a:avLst/>
            </a:prstTxWarp>
          </a:bodyPr>
          <a:lstStyle/>
          <a:p>
            <a:endParaRPr lang="en-US"/>
          </a:p>
        </p:txBody>
      </p:sp>
      <p:pic>
        <p:nvPicPr>
          <p:cNvPr id="827396" name="Picture 4"/>
          <p:cNvPicPr>
            <a:picLocks noChangeAspect="1" noChangeArrowheads="1"/>
          </p:cNvPicPr>
          <p:nvPr/>
        </p:nvPicPr>
        <p:blipFill>
          <a:blip r:embed="rId3"/>
          <a:srcRect/>
          <a:stretch>
            <a:fillRect/>
          </a:stretch>
        </p:blipFill>
        <p:spPr bwMode="auto">
          <a:xfrm>
            <a:off x="685800" y="1752600"/>
            <a:ext cx="1846263" cy="2911475"/>
          </a:xfrm>
          <a:prstGeom prst="rect">
            <a:avLst/>
          </a:prstGeom>
          <a:noFill/>
          <a:ln w="9525">
            <a:noFill/>
            <a:miter lim="800000"/>
            <a:headEnd/>
            <a:tailEnd/>
          </a:ln>
        </p:spPr>
      </p:pic>
      <p:pic>
        <p:nvPicPr>
          <p:cNvPr id="827397" name="Picture 5"/>
          <p:cNvPicPr>
            <a:picLocks noChangeAspect="1" noChangeArrowheads="1"/>
          </p:cNvPicPr>
          <p:nvPr/>
        </p:nvPicPr>
        <p:blipFill>
          <a:blip r:embed="rId4"/>
          <a:srcRect/>
          <a:stretch>
            <a:fillRect/>
          </a:stretch>
        </p:blipFill>
        <p:spPr bwMode="auto">
          <a:xfrm>
            <a:off x="2986088" y="1752600"/>
            <a:ext cx="5319712" cy="1406525"/>
          </a:xfrm>
          <a:prstGeom prst="rect">
            <a:avLst/>
          </a:prstGeom>
          <a:noFill/>
          <a:ln w="9525">
            <a:noFill/>
            <a:miter lim="800000"/>
            <a:headEnd/>
            <a:tailEnd/>
          </a:ln>
        </p:spPr>
      </p:pic>
      <p:grpSp>
        <p:nvGrpSpPr>
          <p:cNvPr id="2" name="Group 6"/>
          <p:cNvGrpSpPr>
            <a:grpSpLocks/>
          </p:cNvGrpSpPr>
          <p:nvPr/>
        </p:nvGrpSpPr>
        <p:grpSpPr bwMode="auto">
          <a:xfrm>
            <a:off x="3276600" y="2590800"/>
            <a:ext cx="2667000" cy="366713"/>
            <a:chOff x="2064" y="1632"/>
            <a:chExt cx="1680" cy="231"/>
          </a:xfrm>
        </p:grpSpPr>
        <p:sp>
          <p:nvSpPr>
            <p:cNvPr id="827399" name="Line 7"/>
            <p:cNvSpPr>
              <a:spLocks noChangeShapeType="1"/>
            </p:cNvSpPr>
            <p:nvPr/>
          </p:nvSpPr>
          <p:spPr bwMode="auto">
            <a:xfrm flipH="1">
              <a:off x="2064" y="1680"/>
              <a:ext cx="480" cy="0"/>
            </a:xfrm>
            <a:prstGeom prst="line">
              <a:avLst/>
            </a:prstGeom>
            <a:noFill/>
            <a:ln w="9525">
              <a:solidFill>
                <a:srgbClr val="FF0000"/>
              </a:solidFill>
              <a:round/>
              <a:headEnd/>
              <a:tailEnd type="triangle" w="med" len="med"/>
            </a:ln>
            <a:effectLst/>
          </p:spPr>
          <p:txBody>
            <a:bodyPr wrap="none" anchor="ctr">
              <a:prstTxWarp prst="textNoShape">
                <a:avLst/>
              </a:prstTxWarp>
            </a:bodyPr>
            <a:lstStyle/>
            <a:p>
              <a:endParaRPr lang="en-US"/>
            </a:p>
          </p:txBody>
        </p:sp>
        <p:sp>
          <p:nvSpPr>
            <p:cNvPr id="827400" name="Line 8"/>
            <p:cNvSpPr>
              <a:spLocks noChangeShapeType="1"/>
            </p:cNvSpPr>
            <p:nvPr/>
          </p:nvSpPr>
          <p:spPr bwMode="auto">
            <a:xfrm flipH="1">
              <a:off x="3264" y="1680"/>
              <a:ext cx="480" cy="0"/>
            </a:xfrm>
            <a:prstGeom prst="line">
              <a:avLst/>
            </a:prstGeom>
            <a:noFill/>
            <a:ln w="9525">
              <a:solidFill>
                <a:srgbClr val="FF0000"/>
              </a:solidFill>
              <a:round/>
              <a:headEnd/>
              <a:tailEnd type="triangle" w="med" len="med"/>
            </a:ln>
            <a:effectLst/>
          </p:spPr>
          <p:txBody>
            <a:bodyPr wrap="none" anchor="ctr">
              <a:prstTxWarp prst="textNoShape">
                <a:avLst/>
              </a:prstTxWarp>
            </a:bodyPr>
            <a:lstStyle/>
            <a:p>
              <a:endParaRPr lang="en-US"/>
            </a:p>
          </p:txBody>
        </p:sp>
        <p:sp>
          <p:nvSpPr>
            <p:cNvPr id="827401" name="Text Box 9"/>
            <p:cNvSpPr txBox="1">
              <a:spLocks noChangeArrowheads="1"/>
            </p:cNvSpPr>
            <p:nvPr/>
          </p:nvSpPr>
          <p:spPr bwMode="auto">
            <a:xfrm>
              <a:off x="2160" y="1632"/>
              <a:ext cx="193" cy="231"/>
            </a:xfrm>
            <a:prstGeom prst="rect">
              <a:avLst/>
            </a:prstGeom>
            <a:noFill/>
            <a:ln w="9525">
              <a:noFill/>
              <a:miter lim="800000"/>
              <a:headEnd/>
              <a:tailEnd/>
            </a:ln>
            <a:effectLst/>
          </p:spPr>
          <p:txBody>
            <a:bodyPr wrap="none">
              <a:prstTxWarp prst="textNoShape">
                <a:avLst/>
              </a:prstTxWarp>
              <a:spAutoFit/>
            </a:bodyPr>
            <a:lstStyle/>
            <a:p>
              <a:pPr algn="ctr"/>
              <a:r>
                <a:rPr lang="en-US" sz="1800" b="1" i="1">
                  <a:solidFill>
                    <a:srgbClr val="000000"/>
                  </a:solidFill>
                  <a:latin typeface="Comic Sans MS" pitchFamily="-111" charset="0"/>
                </a:rPr>
                <a:t>p</a:t>
              </a:r>
            </a:p>
          </p:txBody>
        </p:sp>
        <p:sp>
          <p:nvSpPr>
            <p:cNvPr id="827402" name="Text Box 10"/>
            <p:cNvSpPr txBox="1">
              <a:spLocks noChangeArrowheads="1"/>
            </p:cNvSpPr>
            <p:nvPr/>
          </p:nvSpPr>
          <p:spPr bwMode="auto">
            <a:xfrm>
              <a:off x="3360" y="1632"/>
              <a:ext cx="193" cy="231"/>
            </a:xfrm>
            <a:prstGeom prst="rect">
              <a:avLst/>
            </a:prstGeom>
            <a:noFill/>
            <a:ln w="9525">
              <a:noFill/>
              <a:miter lim="800000"/>
              <a:headEnd/>
              <a:tailEnd/>
            </a:ln>
            <a:effectLst/>
          </p:spPr>
          <p:txBody>
            <a:bodyPr wrap="none">
              <a:prstTxWarp prst="textNoShape">
                <a:avLst/>
              </a:prstTxWarp>
              <a:spAutoFit/>
            </a:bodyPr>
            <a:lstStyle/>
            <a:p>
              <a:pPr algn="ctr"/>
              <a:r>
                <a:rPr lang="en-US" sz="1800" b="1" i="1">
                  <a:solidFill>
                    <a:srgbClr val="000000"/>
                  </a:solidFill>
                  <a:latin typeface="Comic Sans MS" pitchFamily="-111" charset="0"/>
                </a:rPr>
                <a:t>p</a:t>
              </a:r>
            </a:p>
          </p:txBody>
        </p:sp>
      </p:grpSp>
      <p:grpSp>
        <p:nvGrpSpPr>
          <p:cNvPr id="3" name="Group 11"/>
          <p:cNvGrpSpPr>
            <a:grpSpLocks/>
          </p:cNvGrpSpPr>
          <p:nvPr/>
        </p:nvGrpSpPr>
        <p:grpSpPr bwMode="auto">
          <a:xfrm>
            <a:off x="3429000" y="1905000"/>
            <a:ext cx="4073525" cy="762000"/>
            <a:chOff x="2160" y="1200"/>
            <a:chExt cx="2566" cy="480"/>
          </a:xfrm>
        </p:grpSpPr>
        <p:sp>
          <p:nvSpPr>
            <p:cNvPr id="827404" name="Line 12"/>
            <p:cNvSpPr>
              <a:spLocks noChangeShapeType="1"/>
            </p:cNvSpPr>
            <p:nvPr/>
          </p:nvSpPr>
          <p:spPr bwMode="auto">
            <a:xfrm>
              <a:off x="2544" y="1248"/>
              <a:ext cx="0" cy="432"/>
            </a:xfrm>
            <a:prstGeom prst="line">
              <a:avLst/>
            </a:prstGeom>
            <a:noFill/>
            <a:ln w="9525">
              <a:solidFill>
                <a:srgbClr val="0000DC"/>
              </a:solidFill>
              <a:round/>
              <a:headEnd/>
              <a:tailEnd type="triangle" w="med" len="med"/>
            </a:ln>
            <a:effectLst/>
          </p:spPr>
          <p:txBody>
            <a:bodyPr wrap="none" anchor="ctr">
              <a:prstTxWarp prst="textNoShape">
                <a:avLst/>
              </a:prstTxWarp>
            </a:bodyPr>
            <a:lstStyle/>
            <a:p>
              <a:endParaRPr lang="en-US"/>
            </a:p>
          </p:txBody>
        </p:sp>
        <p:sp>
          <p:nvSpPr>
            <p:cNvPr id="827405" name="Line 13"/>
            <p:cNvSpPr>
              <a:spLocks noChangeShapeType="1"/>
            </p:cNvSpPr>
            <p:nvPr/>
          </p:nvSpPr>
          <p:spPr bwMode="auto">
            <a:xfrm flipH="1">
              <a:off x="3744" y="1269"/>
              <a:ext cx="982" cy="411"/>
            </a:xfrm>
            <a:prstGeom prst="line">
              <a:avLst/>
            </a:prstGeom>
            <a:noFill/>
            <a:ln w="9525">
              <a:solidFill>
                <a:srgbClr val="0000DC"/>
              </a:solidFill>
              <a:round/>
              <a:headEnd/>
              <a:tailEnd type="triangle" w="med" len="med"/>
            </a:ln>
            <a:effectLst/>
          </p:spPr>
          <p:txBody>
            <a:bodyPr wrap="none" anchor="ctr">
              <a:prstTxWarp prst="textNoShape">
                <a:avLst/>
              </a:prstTxWarp>
            </a:bodyPr>
            <a:lstStyle/>
            <a:p>
              <a:endParaRPr lang="en-US"/>
            </a:p>
          </p:txBody>
        </p:sp>
        <p:sp>
          <p:nvSpPr>
            <p:cNvPr id="827406" name="Text Box 14"/>
            <p:cNvSpPr txBox="1">
              <a:spLocks noChangeArrowheads="1"/>
            </p:cNvSpPr>
            <p:nvPr/>
          </p:nvSpPr>
          <p:spPr bwMode="auto">
            <a:xfrm>
              <a:off x="2160" y="1296"/>
              <a:ext cx="356" cy="231"/>
            </a:xfrm>
            <a:prstGeom prst="rect">
              <a:avLst/>
            </a:prstGeom>
            <a:noFill/>
            <a:ln w="9525">
              <a:noFill/>
              <a:miter lim="800000"/>
              <a:headEnd/>
              <a:tailEnd/>
            </a:ln>
            <a:effectLst/>
          </p:spPr>
          <p:txBody>
            <a:bodyPr wrap="none">
              <a:prstTxWarp prst="textNoShape">
                <a:avLst/>
              </a:prstTxWarp>
              <a:spAutoFit/>
            </a:bodyPr>
            <a:lstStyle/>
            <a:p>
              <a:pPr algn="ctr"/>
              <a:r>
                <a:rPr lang="en-US" sz="1800" b="1" i="1">
                  <a:solidFill>
                    <a:srgbClr val="000000"/>
                  </a:solidFill>
                  <a:latin typeface="Comic Sans MS" pitchFamily="-111" charset="0"/>
                </a:rPr>
                <a:t>r</a:t>
              </a:r>
              <a:r>
                <a:rPr lang="en-US" sz="1800" b="1" baseline="-25000">
                  <a:solidFill>
                    <a:srgbClr val="000000"/>
                  </a:solidFill>
                  <a:latin typeface="Comic Sans MS" pitchFamily="-111" charset="0"/>
                </a:rPr>
                <a:t>A,C</a:t>
              </a:r>
              <a:endParaRPr lang="en-US" sz="1800" b="1" i="1">
                <a:solidFill>
                  <a:srgbClr val="000000"/>
                </a:solidFill>
                <a:latin typeface="Comic Sans MS" pitchFamily="-111" charset="0"/>
              </a:endParaRPr>
            </a:p>
          </p:txBody>
        </p:sp>
        <p:sp>
          <p:nvSpPr>
            <p:cNvPr id="827407" name="Text Box 15"/>
            <p:cNvSpPr txBox="1">
              <a:spLocks noChangeArrowheads="1"/>
            </p:cNvSpPr>
            <p:nvPr/>
          </p:nvSpPr>
          <p:spPr bwMode="auto">
            <a:xfrm>
              <a:off x="4032" y="1200"/>
              <a:ext cx="356" cy="231"/>
            </a:xfrm>
            <a:prstGeom prst="rect">
              <a:avLst/>
            </a:prstGeom>
            <a:noFill/>
            <a:ln w="9525">
              <a:noFill/>
              <a:miter lim="800000"/>
              <a:headEnd/>
              <a:tailEnd/>
            </a:ln>
            <a:effectLst/>
          </p:spPr>
          <p:txBody>
            <a:bodyPr wrap="none">
              <a:prstTxWarp prst="textNoShape">
                <a:avLst/>
              </a:prstTxWarp>
              <a:spAutoFit/>
            </a:bodyPr>
            <a:lstStyle/>
            <a:p>
              <a:pPr algn="ctr"/>
              <a:r>
                <a:rPr lang="en-US" sz="1800" b="1" i="1">
                  <a:solidFill>
                    <a:srgbClr val="000000"/>
                  </a:solidFill>
                  <a:latin typeface="Comic Sans MS" pitchFamily="-111" charset="0"/>
                </a:rPr>
                <a:t>r</a:t>
              </a:r>
              <a:r>
                <a:rPr lang="en-US" sz="1800" b="1" baseline="-25000">
                  <a:solidFill>
                    <a:srgbClr val="000000"/>
                  </a:solidFill>
                  <a:latin typeface="Comic Sans MS" pitchFamily="-111" charset="0"/>
                </a:rPr>
                <a:t>A,C</a:t>
              </a:r>
              <a:endParaRPr lang="en-US" sz="1800" b="1" i="1">
                <a:solidFill>
                  <a:srgbClr val="000000"/>
                </a:solidFill>
                <a:latin typeface="Comic Sans MS" pitchFamily="-111" charset="0"/>
              </a:endParaRPr>
            </a:p>
          </p:txBody>
        </p:sp>
      </p:grpSp>
      <p:sp>
        <p:nvSpPr>
          <p:cNvPr id="827408" name="Text Box 16"/>
          <p:cNvSpPr txBox="1">
            <a:spLocks noChangeArrowheads="1"/>
          </p:cNvSpPr>
          <p:nvPr/>
        </p:nvSpPr>
        <p:spPr bwMode="auto">
          <a:xfrm>
            <a:off x="2946400" y="3459163"/>
            <a:ext cx="4673600" cy="366712"/>
          </a:xfrm>
          <a:prstGeom prst="rect">
            <a:avLst/>
          </a:prstGeom>
          <a:noFill/>
          <a:ln w="9525">
            <a:noFill/>
            <a:miter lim="800000"/>
            <a:headEnd/>
            <a:tailEnd/>
          </a:ln>
          <a:effectLst/>
        </p:spPr>
        <p:txBody>
          <a:bodyPr>
            <a:prstTxWarp prst="textNoShape">
              <a:avLst/>
            </a:prstTxWarp>
            <a:spAutoFit/>
          </a:bodyPr>
          <a:lstStyle/>
          <a:p>
            <a:r>
              <a:rPr lang="en-US" sz="1800" i="1">
                <a:solidFill>
                  <a:srgbClr val="000000"/>
                </a:solidFill>
                <a:latin typeface="Arial" pitchFamily="-111" charset="0"/>
              </a:rPr>
              <a:t>Apply definition: </a:t>
            </a:r>
            <a:r>
              <a:rPr lang="en-US" sz="1800" b="1" i="1">
                <a:solidFill>
                  <a:srgbClr val="000000"/>
                </a:solidFill>
                <a:latin typeface="Arial" pitchFamily="-111" charset="0"/>
              </a:rPr>
              <a:t>L</a:t>
            </a:r>
            <a:r>
              <a:rPr lang="en-US" sz="1800" i="1" baseline="-25000">
                <a:solidFill>
                  <a:srgbClr val="000000"/>
                </a:solidFill>
                <a:latin typeface="Arial" pitchFamily="-111" charset="0"/>
              </a:rPr>
              <a:t>A,C</a:t>
            </a:r>
            <a:r>
              <a:rPr lang="en-US" sz="1800" i="1">
                <a:solidFill>
                  <a:srgbClr val="000000"/>
                </a:solidFill>
                <a:latin typeface="Arial" pitchFamily="-111" charset="0"/>
              </a:rPr>
              <a:t> = </a:t>
            </a:r>
            <a:r>
              <a:rPr lang="en-US" sz="1800" b="1" i="1">
                <a:solidFill>
                  <a:srgbClr val="000000"/>
                </a:solidFill>
                <a:latin typeface="Arial" pitchFamily="-111" charset="0"/>
              </a:rPr>
              <a:t>r</a:t>
            </a:r>
            <a:r>
              <a:rPr lang="en-US" sz="1800" i="1" baseline="-25000">
                <a:solidFill>
                  <a:srgbClr val="000000"/>
                </a:solidFill>
                <a:latin typeface="Arial" pitchFamily="-111" charset="0"/>
              </a:rPr>
              <a:t>A,C</a:t>
            </a:r>
            <a:r>
              <a:rPr lang="en-US" sz="1800" i="1">
                <a:solidFill>
                  <a:srgbClr val="000000"/>
                </a:solidFill>
                <a:latin typeface="Arial" pitchFamily="-111" charset="0"/>
                <a:sym typeface="Symbol" pitchFamily="-111" charset="2"/>
              </a:rPr>
              <a:t></a:t>
            </a:r>
            <a:r>
              <a:rPr lang="en-US" sz="1800" b="1" i="1">
                <a:solidFill>
                  <a:srgbClr val="000000"/>
                </a:solidFill>
                <a:latin typeface="Arial" pitchFamily="-111" charset="0"/>
              </a:rPr>
              <a:t>p</a:t>
            </a:r>
            <a:endParaRPr lang="en-US" sz="1800" i="1">
              <a:solidFill>
                <a:srgbClr val="000000"/>
              </a:solidFill>
              <a:latin typeface="Arial" pitchFamily="-111" charset="0"/>
            </a:endParaRPr>
          </a:p>
        </p:txBody>
      </p:sp>
      <p:grpSp>
        <p:nvGrpSpPr>
          <p:cNvPr id="4" name="Group 17"/>
          <p:cNvGrpSpPr>
            <a:grpSpLocks/>
          </p:cNvGrpSpPr>
          <p:nvPr/>
        </p:nvGrpSpPr>
        <p:grpSpPr bwMode="auto">
          <a:xfrm>
            <a:off x="5943600" y="1981200"/>
            <a:ext cx="1595438" cy="976313"/>
            <a:chOff x="3744" y="1248"/>
            <a:chExt cx="1005" cy="615"/>
          </a:xfrm>
        </p:grpSpPr>
        <p:sp>
          <p:nvSpPr>
            <p:cNvPr id="827410" name="Line 18"/>
            <p:cNvSpPr>
              <a:spLocks noChangeShapeType="1"/>
            </p:cNvSpPr>
            <p:nvPr/>
          </p:nvSpPr>
          <p:spPr bwMode="auto">
            <a:xfrm flipH="1">
              <a:off x="3744" y="1680"/>
              <a:ext cx="997" cy="0"/>
            </a:xfrm>
            <a:prstGeom prst="line">
              <a:avLst/>
            </a:prstGeom>
            <a:noFill/>
            <a:ln w="9525">
              <a:solidFill>
                <a:srgbClr val="0000DC"/>
              </a:solidFill>
              <a:round/>
              <a:headEnd/>
              <a:tailEnd type="triangle" w="med" len="med"/>
            </a:ln>
            <a:effectLst/>
          </p:spPr>
          <p:txBody>
            <a:bodyPr wrap="none" anchor="ctr">
              <a:prstTxWarp prst="textNoShape">
                <a:avLst/>
              </a:prstTxWarp>
            </a:bodyPr>
            <a:lstStyle/>
            <a:p>
              <a:endParaRPr lang="en-US"/>
            </a:p>
          </p:txBody>
        </p:sp>
        <p:sp>
          <p:nvSpPr>
            <p:cNvPr id="827411" name="Text Box 19"/>
            <p:cNvSpPr txBox="1">
              <a:spLocks noChangeArrowheads="1"/>
            </p:cNvSpPr>
            <p:nvPr/>
          </p:nvSpPr>
          <p:spPr bwMode="auto">
            <a:xfrm>
              <a:off x="4501" y="1373"/>
              <a:ext cx="248" cy="231"/>
            </a:xfrm>
            <a:prstGeom prst="rect">
              <a:avLst/>
            </a:prstGeom>
            <a:noFill/>
            <a:ln w="9525">
              <a:noFill/>
              <a:miter lim="800000"/>
              <a:headEnd/>
              <a:tailEnd/>
            </a:ln>
            <a:effectLst/>
          </p:spPr>
          <p:txBody>
            <a:bodyPr wrap="none">
              <a:prstTxWarp prst="textNoShape">
                <a:avLst/>
              </a:prstTxWarp>
              <a:spAutoFit/>
            </a:bodyPr>
            <a:lstStyle/>
            <a:p>
              <a:pPr algn="ctr"/>
              <a:r>
                <a:rPr lang="en-US" sz="1800" b="1" i="1">
                  <a:solidFill>
                    <a:srgbClr val="000000"/>
                  </a:solidFill>
                  <a:latin typeface="Comic Sans MS" pitchFamily="-111" charset="0"/>
                </a:rPr>
                <a:t>r</a:t>
              </a:r>
              <a:r>
                <a:rPr lang="en-US" sz="1800" b="1" baseline="-25000">
                  <a:solidFill>
                    <a:srgbClr val="000000"/>
                  </a:solidFill>
                  <a:latin typeface="Comic Sans MS" pitchFamily="-111" charset="0"/>
                  <a:sym typeface="Symbol" pitchFamily="-111" charset="2"/>
                </a:rPr>
                <a:t></a:t>
              </a:r>
              <a:endParaRPr lang="en-US" sz="1800" b="1" i="1">
                <a:solidFill>
                  <a:srgbClr val="000000"/>
                </a:solidFill>
                <a:latin typeface="Comic Sans MS" pitchFamily="-111" charset="0"/>
              </a:endParaRPr>
            </a:p>
          </p:txBody>
        </p:sp>
        <p:sp>
          <p:nvSpPr>
            <p:cNvPr id="827412" name="Text Box 20"/>
            <p:cNvSpPr txBox="1">
              <a:spLocks noChangeArrowheads="1"/>
            </p:cNvSpPr>
            <p:nvPr/>
          </p:nvSpPr>
          <p:spPr bwMode="auto">
            <a:xfrm>
              <a:off x="4238" y="1632"/>
              <a:ext cx="266" cy="231"/>
            </a:xfrm>
            <a:prstGeom prst="rect">
              <a:avLst/>
            </a:prstGeom>
            <a:noFill/>
            <a:ln w="9525">
              <a:noFill/>
              <a:miter lim="800000"/>
              <a:headEnd/>
              <a:tailEnd/>
            </a:ln>
            <a:effectLst/>
          </p:spPr>
          <p:txBody>
            <a:bodyPr wrap="none">
              <a:prstTxWarp prst="textNoShape">
                <a:avLst/>
              </a:prstTxWarp>
              <a:spAutoFit/>
            </a:bodyPr>
            <a:lstStyle/>
            <a:p>
              <a:pPr algn="ctr"/>
              <a:r>
                <a:rPr lang="en-US" sz="1800" b="1" i="1">
                  <a:solidFill>
                    <a:srgbClr val="000000"/>
                  </a:solidFill>
                  <a:latin typeface="Comic Sans MS" pitchFamily="-111" charset="0"/>
                </a:rPr>
                <a:t>r</a:t>
              </a:r>
              <a:r>
                <a:rPr lang="en-US" sz="1800" b="1" baseline="-25000">
                  <a:solidFill>
                    <a:srgbClr val="000000"/>
                  </a:solidFill>
                  <a:latin typeface="Comic Sans MS" pitchFamily="-111" charset="0"/>
                  <a:sym typeface="Symbol" pitchFamily="-111" charset="2"/>
                </a:rPr>
                <a:t>||</a:t>
              </a:r>
              <a:endParaRPr lang="en-US" sz="1800" b="1" i="1">
                <a:solidFill>
                  <a:srgbClr val="000000"/>
                </a:solidFill>
                <a:latin typeface="Comic Sans MS" pitchFamily="-111" charset="0"/>
              </a:endParaRPr>
            </a:p>
          </p:txBody>
        </p:sp>
        <p:sp>
          <p:nvSpPr>
            <p:cNvPr id="827413" name="Line 21"/>
            <p:cNvSpPr>
              <a:spLocks noChangeShapeType="1"/>
            </p:cNvSpPr>
            <p:nvPr/>
          </p:nvSpPr>
          <p:spPr bwMode="auto">
            <a:xfrm>
              <a:off x="4741" y="1248"/>
              <a:ext cx="0" cy="432"/>
            </a:xfrm>
            <a:prstGeom prst="line">
              <a:avLst/>
            </a:prstGeom>
            <a:noFill/>
            <a:ln w="9525">
              <a:solidFill>
                <a:srgbClr val="0000DC"/>
              </a:solidFill>
              <a:round/>
              <a:headEnd/>
              <a:tailEnd type="triangle" w="med" len="med"/>
            </a:ln>
            <a:effectLst/>
          </p:spPr>
          <p:txBody>
            <a:bodyPr wrap="none" anchor="ctr">
              <a:prstTxWarp prst="textNoShape">
                <a:avLst/>
              </a:prstTxWarp>
            </a:bodyPr>
            <a:lstStyle/>
            <a:p>
              <a:endParaRPr lang="en-US"/>
            </a:p>
          </p:txBody>
        </p:sp>
      </p:grpSp>
      <p:sp>
        <p:nvSpPr>
          <p:cNvPr id="827414" name="Rectangle 22"/>
          <p:cNvSpPr>
            <a:spLocks noChangeArrowheads="1"/>
          </p:cNvSpPr>
          <p:nvPr/>
        </p:nvSpPr>
        <p:spPr bwMode="auto">
          <a:xfrm>
            <a:off x="381000" y="5486400"/>
            <a:ext cx="8458200" cy="762000"/>
          </a:xfrm>
          <a:prstGeom prst="rect">
            <a:avLst/>
          </a:prstGeom>
          <a:noFill/>
          <a:ln w="9525">
            <a:noFill/>
            <a:miter lim="800000"/>
            <a:headEnd/>
            <a:tailEnd/>
          </a:ln>
          <a:effectLst/>
        </p:spPr>
        <p:txBody>
          <a:bodyPr>
            <a:prstTxWarp prst="textNoShape">
              <a:avLst/>
            </a:prstTxWarp>
          </a:bodyPr>
          <a:lstStyle/>
          <a:p>
            <a:pPr algn="ctr" eaLnBrk="1" hangingPunct="1"/>
            <a:r>
              <a:rPr lang="en-US" i="1">
                <a:latin typeface="Gill Sans" pitchFamily="-111" charset="0"/>
              </a:rPr>
              <a:t>Students explore direction, reference-point-dependence, </a:t>
            </a:r>
            <a:br>
              <a:rPr lang="en-US" i="1">
                <a:latin typeface="Gill Sans" pitchFamily="-111" charset="0"/>
              </a:rPr>
            </a:br>
            <a:r>
              <a:rPr lang="en-US" i="1">
                <a:latin typeface="Gill Sans" pitchFamily="-111" charset="0"/>
              </a:rPr>
              <a:t>and time-independence</a:t>
            </a:r>
          </a:p>
        </p:txBody>
      </p:sp>
    </p:spTree>
    <p:extLst>
      <p:ext uri="{BB962C8B-B14F-4D97-AF65-F5344CB8AC3E}">
        <p14:creationId xmlns:p14="http://schemas.microsoft.com/office/powerpoint/2010/main" val="39103414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066800" y="1981200"/>
            <a:ext cx="6705600" cy="3429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
        <p:nvSpPr>
          <p:cNvPr id="829445" name="Rectangle 5"/>
          <p:cNvSpPr>
            <a:spLocks noGrp="1" noChangeArrowheads="1"/>
          </p:cNvSpPr>
          <p:nvPr>
            <p:ph type="title"/>
          </p:nvPr>
        </p:nvSpPr>
        <p:spPr>
          <a:xfrm>
            <a:off x="609600" y="-119063"/>
            <a:ext cx="8001000" cy="1143001"/>
          </a:xfrm>
          <a:noFill/>
          <a:ln/>
        </p:spPr>
        <p:txBody>
          <a:bodyPr/>
          <a:lstStyle/>
          <a:p>
            <a:r>
              <a:rPr lang="en-US" sz="3400" dirty="0" smtClean="0"/>
              <a:t>The “</a:t>
            </a:r>
            <a:r>
              <a:rPr lang="en-US" sz="3400" dirty="0"/>
              <a:t>free small ball” </a:t>
            </a:r>
            <a:r>
              <a:rPr lang="en-US" sz="3400" dirty="0" smtClean="0"/>
              <a:t>problem: Results</a:t>
            </a:r>
            <a:endParaRPr lang="en-US" sz="3400" dirty="0"/>
          </a:p>
        </p:txBody>
      </p:sp>
      <p:graphicFrame>
        <p:nvGraphicFramePr>
          <p:cNvPr id="8" name="Chart 7"/>
          <p:cNvGraphicFramePr/>
          <p:nvPr>
            <p:extLst>
              <p:ext uri="{D42A27DB-BD31-4B8C-83A1-F6EECF244321}">
                <p14:modId xmlns:p14="http://schemas.microsoft.com/office/powerpoint/2010/main" val="1017218395"/>
              </p:ext>
            </p:extLst>
          </p:nvPr>
        </p:nvGraphicFramePr>
        <p:xfrm>
          <a:off x="2362200" y="2286000"/>
          <a:ext cx="5156200" cy="267546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990600" y="2971800"/>
            <a:ext cx="1371600" cy="1077218"/>
          </a:xfrm>
          <a:prstGeom prst="rect">
            <a:avLst/>
          </a:prstGeom>
          <a:noFill/>
        </p:spPr>
        <p:txBody>
          <a:bodyPr wrap="square" rtlCol="0">
            <a:spAutoFit/>
          </a:bodyPr>
          <a:lstStyle/>
          <a:p>
            <a:pPr algn="ctr"/>
            <a:r>
              <a:rPr lang="en-US" sz="1600" dirty="0" smtClean="0">
                <a:solidFill>
                  <a:schemeClr val="bg1"/>
                </a:solidFill>
                <a:latin typeface="Calibri"/>
                <a:cs typeface="Calibri"/>
              </a:rPr>
              <a:t>% of students in class answering correctly</a:t>
            </a:r>
            <a:endParaRPr lang="en-US" sz="1600" dirty="0">
              <a:solidFill>
                <a:schemeClr val="bg1"/>
              </a:solidFill>
              <a:latin typeface="Calibri"/>
              <a:cs typeface="Calibri"/>
            </a:endParaRPr>
          </a:p>
        </p:txBody>
      </p:sp>
    </p:spTree>
    <p:extLst>
      <p:ext uri="{BB962C8B-B14F-4D97-AF65-F5344CB8AC3E}">
        <p14:creationId xmlns:p14="http://schemas.microsoft.com/office/powerpoint/2010/main" val="8420949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1" name="Rectangle 3"/>
          <p:cNvSpPr>
            <a:spLocks noGrp="1" noChangeArrowheads="1"/>
          </p:cNvSpPr>
          <p:nvPr>
            <p:ph type="title"/>
          </p:nvPr>
        </p:nvSpPr>
        <p:spPr>
          <a:xfrm>
            <a:off x="685800" y="0"/>
            <a:ext cx="7772400" cy="914400"/>
          </a:xfrm>
        </p:spPr>
        <p:txBody>
          <a:bodyPr/>
          <a:lstStyle/>
          <a:p>
            <a:r>
              <a:rPr lang="en-US" dirty="0" smtClean="0"/>
              <a:t>Further assessment: </a:t>
            </a:r>
            <a:r>
              <a:rPr lang="en-US" dirty="0"/>
              <a:t>“Ball and rod”</a:t>
            </a:r>
          </a:p>
        </p:txBody>
      </p:sp>
      <p:sp>
        <p:nvSpPr>
          <p:cNvPr id="831490" name="Rectangle 2"/>
          <p:cNvSpPr>
            <a:spLocks noChangeArrowheads="1"/>
          </p:cNvSpPr>
          <p:nvPr/>
        </p:nvSpPr>
        <p:spPr bwMode="auto">
          <a:xfrm>
            <a:off x="533400" y="1143000"/>
            <a:ext cx="8077200" cy="4876800"/>
          </a:xfrm>
          <a:prstGeom prst="rect">
            <a:avLst/>
          </a:prstGeom>
          <a:solidFill>
            <a:schemeClr val="tx1"/>
          </a:solidFill>
          <a:ln w="9525">
            <a:solidFill>
              <a:schemeClr val="tx1"/>
            </a:solidFill>
            <a:miter lim="800000"/>
            <a:headEnd/>
            <a:tailEnd/>
          </a:ln>
          <a:effectLst>
            <a:outerShdw blurRad="63500" dist="107763" dir="2700000" algn="ctr" rotWithShape="0">
              <a:srgbClr val="000000">
                <a:alpha val="74998"/>
              </a:srgbClr>
            </a:outerShdw>
          </a:effectLst>
        </p:spPr>
        <p:txBody>
          <a:bodyPr wrap="none" anchor="ctr">
            <a:prstTxWarp prst="textNoShape">
              <a:avLst/>
            </a:prstTxWarp>
          </a:bodyPr>
          <a:lstStyle/>
          <a:p>
            <a:endParaRPr lang="en-US"/>
          </a:p>
        </p:txBody>
      </p:sp>
      <p:pic>
        <p:nvPicPr>
          <p:cNvPr id="831492" name="Picture 4"/>
          <p:cNvPicPr>
            <a:picLocks noChangeAspect="1" noChangeArrowheads="1"/>
          </p:cNvPicPr>
          <p:nvPr/>
        </p:nvPicPr>
        <p:blipFill>
          <a:blip r:embed="rId3"/>
          <a:srcRect/>
          <a:stretch>
            <a:fillRect/>
          </a:stretch>
        </p:blipFill>
        <p:spPr bwMode="auto">
          <a:xfrm>
            <a:off x="4832350" y="1381125"/>
            <a:ext cx="3473450" cy="1990725"/>
          </a:xfrm>
          <a:prstGeom prst="rect">
            <a:avLst/>
          </a:prstGeom>
          <a:noFill/>
          <a:ln w="9525">
            <a:noFill/>
            <a:miter lim="800000"/>
            <a:headEnd/>
            <a:tailEnd/>
          </a:ln>
          <a:effectLst/>
        </p:spPr>
      </p:pic>
      <p:sp>
        <p:nvSpPr>
          <p:cNvPr id="831493" name="Rectangle 5"/>
          <p:cNvSpPr>
            <a:spLocks noChangeArrowheads="1"/>
          </p:cNvSpPr>
          <p:nvPr/>
        </p:nvSpPr>
        <p:spPr bwMode="auto">
          <a:xfrm>
            <a:off x="762000" y="1314450"/>
            <a:ext cx="3733800" cy="1631216"/>
          </a:xfrm>
          <a:prstGeom prst="rect">
            <a:avLst/>
          </a:prstGeom>
          <a:noFill/>
          <a:ln w="9525">
            <a:noFill/>
            <a:miter lim="800000"/>
            <a:headEnd/>
            <a:tailEnd/>
          </a:ln>
          <a:effectLst/>
        </p:spPr>
        <p:txBody>
          <a:bodyPr>
            <a:prstTxWarp prst="textNoShape">
              <a:avLst/>
            </a:prstTxWarp>
            <a:spAutoFit/>
          </a:bodyPr>
          <a:lstStyle/>
          <a:p>
            <a:pPr eaLnBrk="1" hangingPunct="1"/>
            <a:r>
              <a:rPr lang="en-US" sz="2000" dirty="0" smtClean="0">
                <a:solidFill>
                  <a:srgbClr val="000000"/>
                </a:solidFill>
                <a:latin typeface="Gill Sans" pitchFamily="-111" charset="0"/>
              </a:rPr>
              <a:t>In two separate experiments a </a:t>
            </a:r>
            <a:r>
              <a:rPr lang="en-US" sz="2000" dirty="0">
                <a:solidFill>
                  <a:srgbClr val="000000"/>
                </a:solidFill>
                <a:latin typeface="Gill Sans" pitchFamily="-111" charset="0"/>
              </a:rPr>
              <a:t>ball collides with and </a:t>
            </a:r>
            <a:r>
              <a:rPr lang="en-US" sz="2000" dirty="0" smtClean="0">
                <a:solidFill>
                  <a:srgbClr val="000000"/>
                </a:solidFill>
                <a:latin typeface="Gill Sans" pitchFamily="-111" charset="0"/>
              </a:rPr>
              <a:t>sticks </a:t>
            </a:r>
            <a:r>
              <a:rPr lang="en-US" sz="2000" dirty="0">
                <a:solidFill>
                  <a:srgbClr val="000000"/>
                </a:solidFill>
                <a:latin typeface="Gill Sans" pitchFamily="-111" charset="0"/>
              </a:rPr>
              <a:t>to a rod on a level frictionless surface. </a:t>
            </a:r>
            <a:r>
              <a:rPr lang="en-US" sz="2000" dirty="0" smtClean="0">
                <a:solidFill>
                  <a:srgbClr val="000000"/>
                </a:solidFill>
                <a:latin typeface="Gill Sans" pitchFamily="-111" charset="0"/>
              </a:rPr>
              <a:t> </a:t>
            </a:r>
            <a:br>
              <a:rPr lang="en-US" sz="2000" dirty="0" smtClean="0">
                <a:solidFill>
                  <a:srgbClr val="000000"/>
                </a:solidFill>
                <a:latin typeface="Gill Sans" pitchFamily="-111" charset="0"/>
              </a:rPr>
            </a:br>
            <a:r>
              <a:rPr lang="en-US" sz="2000" dirty="0" smtClean="0">
                <a:solidFill>
                  <a:srgbClr val="000000"/>
                </a:solidFill>
                <a:latin typeface="Gill Sans" pitchFamily="-111" charset="0"/>
              </a:rPr>
              <a:t>The </a:t>
            </a:r>
            <a:r>
              <a:rPr lang="en-US" sz="2000" dirty="0">
                <a:solidFill>
                  <a:srgbClr val="000000"/>
                </a:solidFill>
                <a:latin typeface="Gill Sans" pitchFamily="-111" charset="0"/>
              </a:rPr>
              <a:t>center of the rod is initially at point A.</a:t>
            </a:r>
          </a:p>
        </p:txBody>
      </p:sp>
      <p:sp>
        <p:nvSpPr>
          <p:cNvPr id="831495" name="Rectangle 7"/>
          <p:cNvSpPr>
            <a:spLocks noChangeArrowheads="1"/>
          </p:cNvSpPr>
          <p:nvPr/>
        </p:nvSpPr>
        <p:spPr bwMode="auto">
          <a:xfrm>
            <a:off x="762000" y="3768725"/>
            <a:ext cx="3810000" cy="707886"/>
          </a:xfrm>
          <a:prstGeom prst="rect">
            <a:avLst/>
          </a:prstGeom>
          <a:noFill/>
          <a:ln w="9525">
            <a:noFill/>
            <a:miter lim="800000"/>
            <a:headEnd/>
            <a:tailEnd/>
          </a:ln>
          <a:effectLst/>
        </p:spPr>
        <p:txBody>
          <a:bodyPr wrap="square">
            <a:prstTxWarp prst="textNoShape">
              <a:avLst/>
            </a:prstTxWarp>
            <a:spAutoFit/>
          </a:bodyPr>
          <a:lstStyle/>
          <a:p>
            <a:pPr eaLnBrk="1" hangingPunct="1"/>
            <a:r>
              <a:rPr lang="en-US" sz="2000" dirty="0">
                <a:solidFill>
                  <a:srgbClr val="000000"/>
                </a:solidFill>
                <a:latin typeface="Gill Sans" pitchFamily="-111" charset="0"/>
              </a:rPr>
              <a:t>Draw linear momentum (</a:t>
            </a:r>
            <a:r>
              <a:rPr lang="en-US" sz="2000" b="1" i="1" dirty="0" err="1">
                <a:solidFill>
                  <a:srgbClr val="000000"/>
                </a:solidFill>
                <a:latin typeface="Gill Sans" pitchFamily="-111" charset="0"/>
              </a:rPr>
              <a:t>p</a:t>
            </a:r>
            <a:r>
              <a:rPr lang="en-US" sz="2000" dirty="0">
                <a:solidFill>
                  <a:srgbClr val="000000"/>
                </a:solidFill>
                <a:latin typeface="Gill Sans" pitchFamily="-111" charset="0"/>
              </a:rPr>
              <a:t>) vectors</a:t>
            </a:r>
            <a:r>
              <a:rPr lang="en-US" sz="2000" dirty="0" smtClean="0">
                <a:solidFill>
                  <a:srgbClr val="000000"/>
                </a:solidFill>
                <a:latin typeface="Gill Sans" pitchFamily="-111" charset="0"/>
              </a:rPr>
              <a:t> for </a:t>
            </a:r>
            <a:r>
              <a:rPr lang="en-US" sz="2000" dirty="0">
                <a:solidFill>
                  <a:srgbClr val="000000"/>
                </a:solidFill>
                <a:latin typeface="Gill Sans" pitchFamily="-111" charset="0"/>
              </a:rPr>
              <a:t>the ball/rod system:</a:t>
            </a:r>
          </a:p>
        </p:txBody>
      </p:sp>
      <p:pic>
        <p:nvPicPr>
          <p:cNvPr id="831496" name="Picture 8"/>
          <p:cNvPicPr>
            <a:picLocks noChangeAspect="1" noChangeArrowheads="1"/>
          </p:cNvPicPr>
          <p:nvPr/>
        </p:nvPicPr>
        <p:blipFill>
          <a:blip r:embed="rId4"/>
          <a:srcRect/>
          <a:stretch>
            <a:fillRect/>
          </a:stretch>
        </p:blipFill>
        <p:spPr bwMode="auto">
          <a:xfrm>
            <a:off x="4661253" y="3543300"/>
            <a:ext cx="3311525" cy="1123950"/>
          </a:xfrm>
          <a:prstGeom prst="rect">
            <a:avLst/>
          </a:prstGeom>
          <a:noFill/>
          <a:ln w="9525">
            <a:noFill/>
            <a:miter lim="800000"/>
            <a:headEnd/>
            <a:tailEnd/>
          </a:ln>
          <a:effectLst/>
        </p:spPr>
      </p:pic>
      <p:sp>
        <p:nvSpPr>
          <p:cNvPr id="831498" name="Rectangle 10"/>
          <p:cNvSpPr>
            <a:spLocks noChangeArrowheads="1"/>
          </p:cNvSpPr>
          <p:nvPr/>
        </p:nvSpPr>
        <p:spPr bwMode="auto">
          <a:xfrm>
            <a:off x="762000" y="5064125"/>
            <a:ext cx="3547241" cy="701675"/>
          </a:xfrm>
          <a:prstGeom prst="rect">
            <a:avLst/>
          </a:prstGeom>
          <a:noFill/>
          <a:ln w="9525">
            <a:noFill/>
            <a:miter lim="800000"/>
            <a:headEnd/>
            <a:tailEnd/>
          </a:ln>
          <a:effectLst/>
        </p:spPr>
        <p:txBody>
          <a:bodyPr wrap="square">
            <a:prstTxWarp prst="textNoShape">
              <a:avLst/>
            </a:prstTxWarp>
            <a:spAutoFit/>
          </a:bodyPr>
          <a:lstStyle/>
          <a:p>
            <a:pPr eaLnBrk="1" hangingPunct="1"/>
            <a:r>
              <a:rPr lang="en-US" sz="2000" dirty="0">
                <a:solidFill>
                  <a:srgbClr val="000000"/>
                </a:solidFill>
                <a:latin typeface="Gill Sans" pitchFamily="-111" charset="0"/>
              </a:rPr>
              <a:t>Indicate direction of </a:t>
            </a:r>
            <a:r>
              <a:rPr lang="en-US" sz="2000" b="1" i="1" dirty="0">
                <a:solidFill>
                  <a:srgbClr val="000000"/>
                </a:solidFill>
                <a:latin typeface="Gill Sans" pitchFamily="-111" charset="0"/>
              </a:rPr>
              <a:t>L</a:t>
            </a:r>
            <a:r>
              <a:rPr lang="en-US" sz="2000" dirty="0">
                <a:solidFill>
                  <a:srgbClr val="000000"/>
                </a:solidFill>
                <a:latin typeface="Gill Sans" pitchFamily="-111" charset="0"/>
              </a:rPr>
              <a:t> of</a:t>
            </a:r>
            <a:r>
              <a:rPr lang="en-US" sz="2000" dirty="0" smtClean="0">
                <a:solidFill>
                  <a:srgbClr val="000000"/>
                </a:solidFill>
                <a:latin typeface="Gill Sans" pitchFamily="-111" charset="0"/>
              </a:rPr>
              <a:t> </a:t>
            </a:r>
            <a:br>
              <a:rPr lang="en-US" sz="2000" dirty="0" smtClean="0">
                <a:solidFill>
                  <a:srgbClr val="000000"/>
                </a:solidFill>
                <a:latin typeface="Gill Sans" pitchFamily="-111" charset="0"/>
              </a:rPr>
            </a:br>
            <a:r>
              <a:rPr lang="en-US" sz="2000" dirty="0" smtClean="0">
                <a:solidFill>
                  <a:srgbClr val="000000"/>
                </a:solidFill>
                <a:latin typeface="Gill Sans" pitchFamily="-111" charset="0"/>
              </a:rPr>
              <a:t>ball</a:t>
            </a:r>
            <a:r>
              <a:rPr lang="en-US" sz="2000" dirty="0">
                <a:solidFill>
                  <a:srgbClr val="000000"/>
                </a:solidFill>
                <a:latin typeface="Gill Sans" pitchFamily="-111" charset="0"/>
              </a:rPr>
              <a:t>/rod system about point A:</a:t>
            </a:r>
          </a:p>
        </p:txBody>
      </p:sp>
      <p:pic>
        <p:nvPicPr>
          <p:cNvPr id="831499" name="Picture 11"/>
          <p:cNvPicPr>
            <a:picLocks noChangeAspect="1" noChangeArrowheads="1"/>
          </p:cNvPicPr>
          <p:nvPr/>
        </p:nvPicPr>
        <p:blipFill>
          <a:blip r:embed="rId5"/>
          <a:srcRect/>
          <a:stretch>
            <a:fillRect/>
          </a:stretch>
        </p:blipFill>
        <p:spPr bwMode="auto">
          <a:xfrm>
            <a:off x="4661253" y="4819650"/>
            <a:ext cx="3311525" cy="1123950"/>
          </a:xfrm>
          <a:prstGeom prst="rect">
            <a:avLst/>
          </a:prstGeom>
          <a:noFill/>
          <a:ln w="9525">
            <a:noFill/>
            <a:miter lim="800000"/>
            <a:headEnd/>
            <a:tailEnd/>
          </a:ln>
          <a:effectLst/>
        </p:spPr>
      </p:pic>
      <p:grpSp>
        <p:nvGrpSpPr>
          <p:cNvPr id="2" name="Group 25"/>
          <p:cNvGrpSpPr/>
          <p:nvPr/>
        </p:nvGrpSpPr>
        <p:grpSpPr>
          <a:xfrm>
            <a:off x="5343878" y="4114800"/>
            <a:ext cx="2628900" cy="1828801"/>
            <a:chOff x="5343878" y="4114800"/>
            <a:chExt cx="2628900" cy="1828801"/>
          </a:xfrm>
        </p:grpSpPr>
        <p:sp>
          <p:nvSpPr>
            <p:cNvPr id="831500" name="Line 12"/>
            <p:cNvSpPr>
              <a:spLocks noChangeShapeType="1"/>
            </p:cNvSpPr>
            <p:nvPr/>
          </p:nvSpPr>
          <p:spPr bwMode="auto">
            <a:xfrm>
              <a:off x="5343878" y="4114800"/>
              <a:ext cx="914400" cy="0"/>
            </a:xfrm>
            <a:prstGeom prst="line">
              <a:avLst/>
            </a:prstGeom>
            <a:noFill/>
            <a:ln w="57150">
              <a:solidFill>
                <a:srgbClr val="00FF00"/>
              </a:solidFill>
              <a:round/>
              <a:headEnd/>
              <a:tailEnd type="triangle" w="med" len="med"/>
            </a:ln>
            <a:effectLst/>
          </p:spPr>
          <p:txBody>
            <a:bodyPr wrap="none" anchor="ctr">
              <a:prstTxWarp prst="textNoShape">
                <a:avLst/>
              </a:prstTxWarp>
            </a:bodyPr>
            <a:lstStyle/>
            <a:p>
              <a:endParaRPr lang="en-US"/>
            </a:p>
          </p:txBody>
        </p:sp>
        <p:sp>
          <p:nvSpPr>
            <p:cNvPr id="831501" name="Line 13"/>
            <p:cNvSpPr>
              <a:spLocks noChangeShapeType="1"/>
            </p:cNvSpPr>
            <p:nvPr/>
          </p:nvSpPr>
          <p:spPr bwMode="auto">
            <a:xfrm>
              <a:off x="5343878" y="4457700"/>
              <a:ext cx="914400" cy="0"/>
            </a:xfrm>
            <a:prstGeom prst="line">
              <a:avLst/>
            </a:prstGeom>
            <a:noFill/>
            <a:ln w="57150">
              <a:solidFill>
                <a:srgbClr val="00FF00"/>
              </a:solidFill>
              <a:round/>
              <a:headEnd/>
              <a:tailEnd type="triangle" w="med" len="med"/>
            </a:ln>
            <a:effectLst/>
          </p:spPr>
          <p:txBody>
            <a:bodyPr wrap="none" anchor="ctr">
              <a:prstTxWarp prst="textNoShape">
                <a:avLst/>
              </a:prstTxWarp>
            </a:bodyPr>
            <a:lstStyle/>
            <a:p>
              <a:endParaRPr lang="en-US"/>
            </a:p>
          </p:txBody>
        </p:sp>
        <p:sp>
          <p:nvSpPr>
            <p:cNvPr id="831502" name="Line 14"/>
            <p:cNvSpPr>
              <a:spLocks noChangeShapeType="1"/>
            </p:cNvSpPr>
            <p:nvPr/>
          </p:nvSpPr>
          <p:spPr bwMode="auto">
            <a:xfrm>
              <a:off x="6791678" y="4114800"/>
              <a:ext cx="914400" cy="0"/>
            </a:xfrm>
            <a:prstGeom prst="line">
              <a:avLst/>
            </a:prstGeom>
            <a:noFill/>
            <a:ln w="57150">
              <a:solidFill>
                <a:srgbClr val="00FF00"/>
              </a:solidFill>
              <a:round/>
              <a:headEnd/>
              <a:tailEnd type="triangle" w="med" len="med"/>
            </a:ln>
            <a:effectLst/>
          </p:spPr>
          <p:txBody>
            <a:bodyPr wrap="none" anchor="ctr">
              <a:prstTxWarp prst="textNoShape">
                <a:avLst/>
              </a:prstTxWarp>
            </a:bodyPr>
            <a:lstStyle/>
            <a:p>
              <a:endParaRPr lang="en-US"/>
            </a:p>
          </p:txBody>
        </p:sp>
        <p:sp>
          <p:nvSpPr>
            <p:cNvPr id="831503" name="Line 15"/>
            <p:cNvSpPr>
              <a:spLocks noChangeShapeType="1"/>
            </p:cNvSpPr>
            <p:nvPr/>
          </p:nvSpPr>
          <p:spPr bwMode="auto">
            <a:xfrm>
              <a:off x="6791678" y="4457700"/>
              <a:ext cx="914400" cy="0"/>
            </a:xfrm>
            <a:prstGeom prst="line">
              <a:avLst/>
            </a:prstGeom>
            <a:noFill/>
            <a:ln w="57150">
              <a:solidFill>
                <a:srgbClr val="00FF00"/>
              </a:solidFill>
              <a:round/>
              <a:headEnd/>
              <a:tailEnd type="triangle" w="med" len="med"/>
            </a:ln>
            <a:effectLst/>
          </p:spPr>
          <p:txBody>
            <a:bodyPr wrap="none" anchor="ctr">
              <a:prstTxWarp prst="textNoShape">
                <a:avLst/>
              </a:prstTxWarp>
            </a:bodyPr>
            <a:lstStyle/>
            <a:p>
              <a:endParaRPr lang="en-US"/>
            </a:p>
          </p:txBody>
        </p:sp>
        <p:sp>
          <p:nvSpPr>
            <p:cNvPr id="831504" name="Text Box 16"/>
            <p:cNvSpPr txBox="1">
              <a:spLocks noChangeArrowheads="1"/>
            </p:cNvSpPr>
            <p:nvPr/>
          </p:nvSpPr>
          <p:spPr bwMode="auto">
            <a:xfrm>
              <a:off x="5366103" y="5151438"/>
              <a:ext cx="768350" cy="427038"/>
            </a:xfrm>
            <a:prstGeom prst="rect">
              <a:avLst/>
            </a:prstGeom>
            <a:noFill/>
            <a:ln w="9525">
              <a:noFill/>
              <a:miter lim="800000"/>
              <a:headEnd/>
              <a:tailEnd/>
            </a:ln>
            <a:effectLst/>
          </p:spPr>
          <p:txBody>
            <a:bodyPr wrap="none">
              <a:prstTxWarp prst="textNoShape">
                <a:avLst/>
              </a:prstTxWarp>
              <a:spAutoFit/>
            </a:bodyPr>
            <a:lstStyle/>
            <a:p>
              <a:r>
                <a:rPr lang="en-US" sz="2200">
                  <a:solidFill>
                    <a:srgbClr val="00FF00"/>
                  </a:solidFill>
                  <a:latin typeface="Comic Sans MS" pitchFamily="-111" charset="0"/>
                </a:rPr>
                <a:t>zero</a:t>
              </a:r>
            </a:p>
          </p:txBody>
        </p:sp>
        <p:sp>
          <p:nvSpPr>
            <p:cNvPr id="831505" name="Text Box 17"/>
            <p:cNvSpPr txBox="1">
              <a:spLocks noChangeArrowheads="1"/>
            </p:cNvSpPr>
            <p:nvPr/>
          </p:nvSpPr>
          <p:spPr bwMode="auto">
            <a:xfrm>
              <a:off x="5366103" y="5516563"/>
              <a:ext cx="768350" cy="427038"/>
            </a:xfrm>
            <a:prstGeom prst="rect">
              <a:avLst/>
            </a:prstGeom>
            <a:noFill/>
            <a:ln w="9525">
              <a:noFill/>
              <a:miter lim="800000"/>
              <a:headEnd/>
              <a:tailEnd/>
            </a:ln>
            <a:effectLst/>
          </p:spPr>
          <p:txBody>
            <a:bodyPr wrap="none">
              <a:prstTxWarp prst="textNoShape">
                <a:avLst/>
              </a:prstTxWarp>
              <a:spAutoFit/>
            </a:bodyPr>
            <a:lstStyle/>
            <a:p>
              <a:r>
                <a:rPr lang="en-US" sz="2200">
                  <a:solidFill>
                    <a:srgbClr val="00FF00"/>
                  </a:solidFill>
                  <a:latin typeface="Comic Sans MS" pitchFamily="-111" charset="0"/>
                </a:rPr>
                <a:t>zero</a:t>
              </a:r>
            </a:p>
          </p:txBody>
        </p:sp>
        <p:sp>
          <p:nvSpPr>
            <p:cNvPr id="831506" name="Text Box 18"/>
            <p:cNvSpPr txBox="1">
              <a:spLocks noChangeArrowheads="1"/>
            </p:cNvSpPr>
            <p:nvPr/>
          </p:nvSpPr>
          <p:spPr bwMode="auto">
            <a:xfrm>
              <a:off x="6534503" y="5153025"/>
              <a:ext cx="1438275" cy="427038"/>
            </a:xfrm>
            <a:prstGeom prst="rect">
              <a:avLst/>
            </a:prstGeom>
            <a:noFill/>
            <a:ln w="9525">
              <a:noFill/>
              <a:miter lim="800000"/>
              <a:headEnd/>
              <a:tailEnd/>
            </a:ln>
            <a:effectLst/>
          </p:spPr>
          <p:txBody>
            <a:bodyPr wrap="none">
              <a:prstTxWarp prst="textNoShape">
                <a:avLst/>
              </a:prstTxWarp>
              <a:spAutoFit/>
            </a:bodyPr>
            <a:lstStyle/>
            <a:p>
              <a:r>
                <a:rPr lang="en-US" sz="2200">
                  <a:solidFill>
                    <a:srgbClr val="00FF00"/>
                  </a:solidFill>
                  <a:latin typeface="Comic Sans MS" pitchFamily="-111" charset="0"/>
                </a:rPr>
                <a:t>Out of pg</a:t>
              </a:r>
            </a:p>
          </p:txBody>
        </p:sp>
        <p:sp>
          <p:nvSpPr>
            <p:cNvPr id="831507" name="Text Box 19"/>
            <p:cNvSpPr txBox="1">
              <a:spLocks noChangeArrowheads="1"/>
            </p:cNvSpPr>
            <p:nvPr/>
          </p:nvSpPr>
          <p:spPr bwMode="auto">
            <a:xfrm>
              <a:off x="6534503" y="5516563"/>
              <a:ext cx="1438275" cy="427038"/>
            </a:xfrm>
            <a:prstGeom prst="rect">
              <a:avLst/>
            </a:prstGeom>
            <a:noFill/>
            <a:ln w="9525">
              <a:noFill/>
              <a:miter lim="800000"/>
              <a:headEnd/>
              <a:tailEnd/>
            </a:ln>
            <a:effectLst/>
          </p:spPr>
          <p:txBody>
            <a:bodyPr wrap="none">
              <a:prstTxWarp prst="textNoShape">
                <a:avLst/>
              </a:prstTxWarp>
              <a:spAutoFit/>
            </a:bodyPr>
            <a:lstStyle/>
            <a:p>
              <a:r>
                <a:rPr lang="en-US" sz="2200" dirty="0">
                  <a:solidFill>
                    <a:srgbClr val="00FF00"/>
                  </a:solidFill>
                  <a:latin typeface="Comic Sans MS" pitchFamily="-111" charset="0"/>
                </a:rPr>
                <a:t>Out of pg</a:t>
              </a:r>
            </a:p>
          </p:txBody>
        </p:sp>
      </p:grpSp>
      <p:grpSp>
        <p:nvGrpSpPr>
          <p:cNvPr id="3" name="Group 23"/>
          <p:cNvGrpSpPr/>
          <p:nvPr/>
        </p:nvGrpSpPr>
        <p:grpSpPr>
          <a:xfrm>
            <a:off x="6477000" y="3705228"/>
            <a:ext cx="153195" cy="990600"/>
            <a:chOff x="6477000" y="3705228"/>
            <a:chExt cx="153195" cy="990600"/>
          </a:xfrm>
        </p:grpSpPr>
        <p:sp>
          <p:nvSpPr>
            <p:cNvPr id="19" name="Rectangle 18"/>
            <p:cNvSpPr/>
            <p:nvPr/>
          </p:nvSpPr>
          <p:spPr bwMode="auto">
            <a:xfrm>
              <a:off x="6477000" y="3705228"/>
              <a:ext cx="152400" cy="9906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cxnSp>
          <p:nvCxnSpPr>
            <p:cNvPr id="21" name="Straight Connector 20"/>
            <p:cNvCxnSpPr/>
            <p:nvPr/>
          </p:nvCxnSpPr>
          <p:spPr bwMode="auto">
            <a:xfrm rot="5400000">
              <a:off x="6009927" y="4197348"/>
              <a:ext cx="935735"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3" name="Straight Connector 22"/>
            <p:cNvCxnSpPr/>
            <p:nvPr/>
          </p:nvCxnSpPr>
          <p:spPr bwMode="auto">
            <a:xfrm rot="5400000">
              <a:off x="6162327" y="4201668"/>
              <a:ext cx="935735"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grpSp>
        <p:nvGrpSpPr>
          <p:cNvPr id="4" name="Group 24"/>
          <p:cNvGrpSpPr/>
          <p:nvPr/>
        </p:nvGrpSpPr>
        <p:grpSpPr>
          <a:xfrm>
            <a:off x="6477000" y="4980355"/>
            <a:ext cx="153195" cy="990600"/>
            <a:chOff x="6477000" y="3705228"/>
            <a:chExt cx="153195" cy="990600"/>
          </a:xfrm>
        </p:grpSpPr>
        <p:sp>
          <p:nvSpPr>
            <p:cNvPr id="27" name="Rectangle 26"/>
            <p:cNvSpPr/>
            <p:nvPr/>
          </p:nvSpPr>
          <p:spPr bwMode="auto">
            <a:xfrm>
              <a:off x="6477000" y="3705228"/>
              <a:ext cx="152400" cy="9906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cxnSp>
          <p:nvCxnSpPr>
            <p:cNvPr id="28" name="Straight Connector 27"/>
            <p:cNvCxnSpPr/>
            <p:nvPr/>
          </p:nvCxnSpPr>
          <p:spPr bwMode="auto">
            <a:xfrm rot="5400000">
              <a:off x="6009927" y="4197348"/>
              <a:ext cx="935735"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9" name="Straight Connector 28"/>
            <p:cNvCxnSpPr/>
            <p:nvPr/>
          </p:nvCxnSpPr>
          <p:spPr bwMode="auto">
            <a:xfrm rot="5400000">
              <a:off x="6162327" y="4201668"/>
              <a:ext cx="935735"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spTree>
    <p:extLst>
      <p:ext uri="{BB962C8B-B14F-4D97-AF65-F5344CB8AC3E}">
        <p14:creationId xmlns:p14="http://schemas.microsoft.com/office/powerpoint/2010/main" val="276288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171" name="Rectangle 3"/>
          <p:cNvSpPr>
            <a:spLocks noGrp="1" noChangeArrowheads="1"/>
          </p:cNvSpPr>
          <p:nvPr>
            <p:ph type="title"/>
          </p:nvPr>
        </p:nvSpPr>
        <p:spPr>
          <a:xfrm>
            <a:off x="152400" y="0"/>
            <a:ext cx="8839200" cy="914400"/>
          </a:xfrm>
        </p:spPr>
        <p:txBody>
          <a:bodyPr/>
          <a:lstStyle/>
          <a:p>
            <a:r>
              <a:rPr lang="en-US" sz="3200" dirty="0"/>
              <a:t>“Ball and rod” problem: R</a:t>
            </a:r>
            <a:r>
              <a:rPr lang="en-US" sz="3200" dirty="0" smtClean="0"/>
              <a:t>esults</a:t>
            </a:r>
            <a:endParaRPr lang="en-US" sz="3200" dirty="0"/>
          </a:p>
        </p:txBody>
      </p:sp>
      <p:sp>
        <p:nvSpPr>
          <p:cNvPr id="1031170" name="Rectangle 2"/>
          <p:cNvSpPr>
            <a:spLocks noChangeArrowheads="1"/>
          </p:cNvSpPr>
          <p:nvPr/>
        </p:nvSpPr>
        <p:spPr bwMode="auto">
          <a:xfrm>
            <a:off x="1828800" y="1219200"/>
            <a:ext cx="4114800" cy="4876800"/>
          </a:xfrm>
          <a:prstGeom prst="rect">
            <a:avLst/>
          </a:prstGeom>
          <a:solidFill>
            <a:schemeClr val="tx1"/>
          </a:solidFill>
          <a:ln w="9525">
            <a:solidFill>
              <a:schemeClr val="tx1"/>
            </a:solidFill>
            <a:miter lim="800000"/>
            <a:headEnd/>
            <a:tailEnd/>
          </a:ln>
          <a:effectLst>
            <a:outerShdw blurRad="63500" dist="107763" dir="2700000" algn="ctr" rotWithShape="0">
              <a:srgbClr val="000000">
                <a:alpha val="74998"/>
              </a:srgbClr>
            </a:outerShdw>
          </a:effectLst>
        </p:spPr>
        <p:txBody>
          <a:bodyPr wrap="none" anchor="ctr">
            <a:prstTxWarp prst="textNoShape">
              <a:avLst/>
            </a:prstTxWarp>
          </a:bodyPr>
          <a:lstStyle/>
          <a:p>
            <a:endParaRPr lang="en-US"/>
          </a:p>
        </p:txBody>
      </p:sp>
      <p:pic>
        <p:nvPicPr>
          <p:cNvPr id="1031172" name="Picture 4"/>
          <p:cNvPicPr>
            <a:picLocks noChangeAspect="1" noChangeArrowheads="1"/>
          </p:cNvPicPr>
          <p:nvPr/>
        </p:nvPicPr>
        <p:blipFill>
          <a:blip r:embed="rId3"/>
          <a:srcRect/>
          <a:stretch>
            <a:fillRect/>
          </a:stretch>
        </p:blipFill>
        <p:spPr bwMode="auto">
          <a:xfrm>
            <a:off x="2165350" y="1457325"/>
            <a:ext cx="3473450" cy="1990725"/>
          </a:xfrm>
          <a:prstGeom prst="rect">
            <a:avLst/>
          </a:prstGeom>
          <a:noFill/>
          <a:ln w="9525">
            <a:noFill/>
            <a:miter lim="800000"/>
            <a:headEnd/>
            <a:tailEnd/>
          </a:ln>
          <a:effectLst/>
        </p:spPr>
      </p:pic>
      <p:pic>
        <p:nvPicPr>
          <p:cNvPr id="1031176" name="Picture 8"/>
          <p:cNvPicPr>
            <a:picLocks noChangeAspect="1" noChangeArrowheads="1"/>
          </p:cNvPicPr>
          <p:nvPr/>
        </p:nvPicPr>
        <p:blipFill>
          <a:blip r:embed="rId4"/>
          <a:srcRect/>
          <a:stretch>
            <a:fillRect/>
          </a:stretch>
        </p:blipFill>
        <p:spPr bwMode="auto">
          <a:xfrm>
            <a:off x="1981200" y="3619500"/>
            <a:ext cx="3311525" cy="1123950"/>
          </a:xfrm>
          <a:prstGeom prst="rect">
            <a:avLst/>
          </a:prstGeom>
          <a:noFill/>
          <a:ln w="9525">
            <a:noFill/>
            <a:miter lim="800000"/>
            <a:headEnd/>
            <a:tailEnd/>
          </a:ln>
          <a:effectLst/>
        </p:spPr>
      </p:pic>
      <p:pic>
        <p:nvPicPr>
          <p:cNvPr id="1031179" name="Picture 11"/>
          <p:cNvPicPr>
            <a:picLocks noChangeAspect="1" noChangeArrowheads="1"/>
          </p:cNvPicPr>
          <p:nvPr/>
        </p:nvPicPr>
        <p:blipFill>
          <a:blip r:embed="rId5"/>
          <a:srcRect/>
          <a:stretch>
            <a:fillRect/>
          </a:stretch>
        </p:blipFill>
        <p:spPr bwMode="auto">
          <a:xfrm>
            <a:off x="1981200" y="4895850"/>
            <a:ext cx="3311525" cy="1123950"/>
          </a:xfrm>
          <a:prstGeom prst="rect">
            <a:avLst/>
          </a:prstGeom>
          <a:noFill/>
          <a:ln w="9525">
            <a:noFill/>
            <a:miter lim="800000"/>
            <a:headEnd/>
            <a:tailEnd/>
          </a:ln>
          <a:effectLst/>
        </p:spPr>
      </p:pic>
      <p:grpSp>
        <p:nvGrpSpPr>
          <p:cNvPr id="2" name="Group 12"/>
          <p:cNvGrpSpPr>
            <a:grpSpLocks/>
          </p:cNvGrpSpPr>
          <p:nvPr/>
        </p:nvGrpSpPr>
        <p:grpSpPr bwMode="auto">
          <a:xfrm>
            <a:off x="2663825" y="4191000"/>
            <a:ext cx="2628900" cy="1828800"/>
            <a:chOff x="3720" y="2928"/>
            <a:chExt cx="1656" cy="1152"/>
          </a:xfrm>
        </p:grpSpPr>
        <p:sp>
          <p:nvSpPr>
            <p:cNvPr id="1031181" name="Line 13"/>
            <p:cNvSpPr>
              <a:spLocks noChangeShapeType="1"/>
            </p:cNvSpPr>
            <p:nvPr/>
          </p:nvSpPr>
          <p:spPr bwMode="auto">
            <a:xfrm>
              <a:off x="3720" y="2928"/>
              <a:ext cx="576" cy="0"/>
            </a:xfrm>
            <a:prstGeom prst="line">
              <a:avLst/>
            </a:prstGeom>
            <a:noFill/>
            <a:ln w="57150">
              <a:solidFill>
                <a:srgbClr val="00FF00"/>
              </a:solidFill>
              <a:round/>
              <a:headEnd/>
              <a:tailEnd type="triangle" w="med" len="med"/>
            </a:ln>
            <a:effectLst/>
          </p:spPr>
          <p:txBody>
            <a:bodyPr wrap="none" anchor="ctr">
              <a:prstTxWarp prst="textNoShape">
                <a:avLst/>
              </a:prstTxWarp>
            </a:bodyPr>
            <a:lstStyle/>
            <a:p>
              <a:endParaRPr lang="en-US"/>
            </a:p>
          </p:txBody>
        </p:sp>
        <p:sp>
          <p:nvSpPr>
            <p:cNvPr id="1031182" name="Line 14"/>
            <p:cNvSpPr>
              <a:spLocks noChangeShapeType="1"/>
            </p:cNvSpPr>
            <p:nvPr/>
          </p:nvSpPr>
          <p:spPr bwMode="auto">
            <a:xfrm>
              <a:off x="3720" y="3144"/>
              <a:ext cx="576" cy="0"/>
            </a:xfrm>
            <a:prstGeom prst="line">
              <a:avLst/>
            </a:prstGeom>
            <a:noFill/>
            <a:ln w="57150">
              <a:solidFill>
                <a:srgbClr val="00FF00"/>
              </a:solidFill>
              <a:round/>
              <a:headEnd/>
              <a:tailEnd type="triangle" w="med" len="med"/>
            </a:ln>
            <a:effectLst/>
          </p:spPr>
          <p:txBody>
            <a:bodyPr wrap="none" anchor="ctr">
              <a:prstTxWarp prst="textNoShape">
                <a:avLst/>
              </a:prstTxWarp>
            </a:bodyPr>
            <a:lstStyle/>
            <a:p>
              <a:endParaRPr lang="en-US"/>
            </a:p>
          </p:txBody>
        </p:sp>
        <p:sp>
          <p:nvSpPr>
            <p:cNvPr id="1031183" name="Line 15"/>
            <p:cNvSpPr>
              <a:spLocks noChangeShapeType="1"/>
            </p:cNvSpPr>
            <p:nvPr/>
          </p:nvSpPr>
          <p:spPr bwMode="auto">
            <a:xfrm>
              <a:off x="4632" y="2928"/>
              <a:ext cx="576" cy="0"/>
            </a:xfrm>
            <a:prstGeom prst="line">
              <a:avLst/>
            </a:prstGeom>
            <a:noFill/>
            <a:ln w="57150">
              <a:solidFill>
                <a:srgbClr val="00FF00"/>
              </a:solidFill>
              <a:round/>
              <a:headEnd/>
              <a:tailEnd type="triangle" w="med" len="med"/>
            </a:ln>
            <a:effectLst/>
          </p:spPr>
          <p:txBody>
            <a:bodyPr wrap="none" anchor="ctr">
              <a:prstTxWarp prst="textNoShape">
                <a:avLst/>
              </a:prstTxWarp>
            </a:bodyPr>
            <a:lstStyle/>
            <a:p>
              <a:endParaRPr lang="en-US"/>
            </a:p>
          </p:txBody>
        </p:sp>
        <p:sp>
          <p:nvSpPr>
            <p:cNvPr id="1031184" name="Line 16"/>
            <p:cNvSpPr>
              <a:spLocks noChangeShapeType="1"/>
            </p:cNvSpPr>
            <p:nvPr/>
          </p:nvSpPr>
          <p:spPr bwMode="auto">
            <a:xfrm>
              <a:off x="4632" y="3144"/>
              <a:ext cx="576" cy="0"/>
            </a:xfrm>
            <a:prstGeom prst="line">
              <a:avLst/>
            </a:prstGeom>
            <a:noFill/>
            <a:ln w="57150">
              <a:solidFill>
                <a:srgbClr val="00FF00"/>
              </a:solidFill>
              <a:round/>
              <a:headEnd/>
              <a:tailEnd type="triangle" w="med" len="med"/>
            </a:ln>
            <a:effectLst/>
          </p:spPr>
          <p:txBody>
            <a:bodyPr wrap="none" anchor="ctr">
              <a:prstTxWarp prst="textNoShape">
                <a:avLst/>
              </a:prstTxWarp>
            </a:bodyPr>
            <a:lstStyle/>
            <a:p>
              <a:endParaRPr lang="en-US"/>
            </a:p>
          </p:txBody>
        </p:sp>
        <p:sp>
          <p:nvSpPr>
            <p:cNvPr id="1031185" name="Text Box 17"/>
            <p:cNvSpPr txBox="1">
              <a:spLocks noChangeArrowheads="1"/>
            </p:cNvSpPr>
            <p:nvPr/>
          </p:nvSpPr>
          <p:spPr bwMode="auto">
            <a:xfrm>
              <a:off x="3734" y="3581"/>
              <a:ext cx="484" cy="269"/>
            </a:xfrm>
            <a:prstGeom prst="rect">
              <a:avLst/>
            </a:prstGeom>
            <a:noFill/>
            <a:ln w="9525">
              <a:noFill/>
              <a:miter lim="800000"/>
              <a:headEnd/>
              <a:tailEnd/>
            </a:ln>
            <a:effectLst/>
          </p:spPr>
          <p:txBody>
            <a:bodyPr wrap="none">
              <a:prstTxWarp prst="textNoShape">
                <a:avLst/>
              </a:prstTxWarp>
              <a:spAutoFit/>
            </a:bodyPr>
            <a:lstStyle/>
            <a:p>
              <a:r>
                <a:rPr lang="en-US" sz="2200">
                  <a:solidFill>
                    <a:srgbClr val="00FF00"/>
                  </a:solidFill>
                  <a:latin typeface="Comic Sans MS" pitchFamily="-111" charset="0"/>
                </a:rPr>
                <a:t>zero</a:t>
              </a:r>
            </a:p>
          </p:txBody>
        </p:sp>
        <p:sp>
          <p:nvSpPr>
            <p:cNvPr id="1031186" name="Text Box 18"/>
            <p:cNvSpPr txBox="1">
              <a:spLocks noChangeArrowheads="1"/>
            </p:cNvSpPr>
            <p:nvPr/>
          </p:nvSpPr>
          <p:spPr bwMode="auto">
            <a:xfrm>
              <a:off x="3734" y="3811"/>
              <a:ext cx="484" cy="269"/>
            </a:xfrm>
            <a:prstGeom prst="rect">
              <a:avLst/>
            </a:prstGeom>
            <a:noFill/>
            <a:ln w="9525">
              <a:noFill/>
              <a:miter lim="800000"/>
              <a:headEnd/>
              <a:tailEnd/>
            </a:ln>
            <a:effectLst/>
          </p:spPr>
          <p:txBody>
            <a:bodyPr wrap="none">
              <a:prstTxWarp prst="textNoShape">
                <a:avLst/>
              </a:prstTxWarp>
              <a:spAutoFit/>
            </a:bodyPr>
            <a:lstStyle/>
            <a:p>
              <a:r>
                <a:rPr lang="en-US" sz="2200">
                  <a:solidFill>
                    <a:srgbClr val="00FF00"/>
                  </a:solidFill>
                  <a:latin typeface="Comic Sans MS" pitchFamily="-111" charset="0"/>
                </a:rPr>
                <a:t>zero</a:t>
              </a:r>
            </a:p>
          </p:txBody>
        </p:sp>
        <p:sp>
          <p:nvSpPr>
            <p:cNvPr id="1031187" name="Text Box 19"/>
            <p:cNvSpPr txBox="1">
              <a:spLocks noChangeArrowheads="1"/>
            </p:cNvSpPr>
            <p:nvPr/>
          </p:nvSpPr>
          <p:spPr bwMode="auto">
            <a:xfrm>
              <a:off x="4470" y="3582"/>
              <a:ext cx="906" cy="269"/>
            </a:xfrm>
            <a:prstGeom prst="rect">
              <a:avLst/>
            </a:prstGeom>
            <a:noFill/>
            <a:ln w="9525">
              <a:noFill/>
              <a:miter lim="800000"/>
              <a:headEnd/>
              <a:tailEnd/>
            </a:ln>
            <a:effectLst/>
          </p:spPr>
          <p:txBody>
            <a:bodyPr wrap="none">
              <a:prstTxWarp prst="textNoShape">
                <a:avLst/>
              </a:prstTxWarp>
              <a:spAutoFit/>
            </a:bodyPr>
            <a:lstStyle/>
            <a:p>
              <a:r>
                <a:rPr lang="en-US" sz="2200">
                  <a:solidFill>
                    <a:srgbClr val="00FF00"/>
                  </a:solidFill>
                  <a:latin typeface="Comic Sans MS" pitchFamily="-111" charset="0"/>
                </a:rPr>
                <a:t>Out of pg</a:t>
              </a:r>
            </a:p>
          </p:txBody>
        </p:sp>
        <p:sp>
          <p:nvSpPr>
            <p:cNvPr id="1031188" name="Text Box 20"/>
            <p:cNvSpPr txBox="1">
              <a:spLocks noChangeArrowheads="1"/>
            </p:cNvSpPr>
            <p:nvPr/>
          </p:nvSpPr>
          <p:spPr bwMode="auto">
            <a:xfrm>
              <a:off x="4470" y="3811"/>
              <a:ext cx="906" cy="269"/>
            </a:xfrm>
            <a:prstGeom prst="rect">
              <a:avLst/>
            </a:prstGeom>
            <a:noFill/>
            <a:ln w="9525">
              <a:noFill/>
              <a:miter lim="800000"/>
              <a:headEnd/>
              <a:tailEnd/>
            </a:ln>
            <a:effectLst/>
          </p:spPr>
          <p:txBody>
            <a:bodyPr wrap="none">
              <a:prstTxWarp prst="textNoShape">
                <a:avLst/>
              </a:prstTxWarp>
              <a:spAutoFit/>
            </a:bodyPr>
            <a:lstStyle/>
            <a:p>
              <a:r>
                <a:rPr lang="en-US" sz="2200">
                  <a:solidFill>
                    <a:srgbClr val="00FF00"/>
                  </a:solidFill>
                  <a:latin typeface="Comic Sans MS" pitchFamily="-111" charset="0"/>
                </a:rPr>
                <a:t>Out of pg</a:t>
              </a:r>
            </a:p>
          </p:txBody>
        </p:sp>
      </p:grpSp>
      <p:sp>
        <p:nvSpPr>
          <p:cNvPr id="1031189" name="Rectangle 21"/>
          <p:cNvSpPr>
            <a:spLocks noChangeArrowheads="1"/>
          </p:cNvSpPr>
          <p:nvPr/>
        </p:nvSpPr>
        <p:spPr bwMode="auto">
          <a:xfrm>
            <a:off x="6181725" y="4038600"/>
            <a:ext cx="1638300" cy="6858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031190" name="Rectangle 22"/>
          <p:cNvSpPr>
            <a:spLocks noChangeArrowheads="1"/>
          </p:cNvSpPr>
          <p:nvPr/>
        </p:nvSpPr>
        <p:spPr bwMode="auto">
          <a:xfrm>
            <a:off x="6467475" y="4148138"/>
            <a:ext cx="1066800" cy="533400"/>
          </a:xfrm>
          <a:prstGeom prst="rect">
            <a:avLst/>
          </a:prstGeom>
          <a:noFill/>
          <a:ln w="9525">
            <a:noFill/>
            <a:miter lim="800000"/>
            <a:headEnd/>
            <a:tailEnd/>
          </a:ln>
          <a:effectLst/>
        </p:spPr>
        <p:txBody>
          <a:bodyPr>
            <a:prstTxWarp prst="textNoShape">
              <a:avLst/>
            </a:prstTxWarp>
          </a:bodyPr>
          <a:lstStyle/>
          <a:p>
            <a:pPr algn="ctr" eaLnBrk="1" hangingPunct="1"/>
            <a:r>
              <a:rPr lang="en-US" sz="2200">
                <a:solidFill>
                  <a:srgbClr val="00FF00"/>
                </a:solidFill>
                <a:latin typeface="Gill Sans" pitchFamily="-111" charset="0"/>
              </a:rPr>
              <a:t>40%</a:t>
            </a:r>
          </a:p>
        </p:txBody>
      </p:sp>
      <p:sp>
        <p:nvSpPr>
          <p:cNvPr id="1031191" name="Rectangle 23"/>
          <p:cNvSpPr>
            <a:spLocks noChangeArrowheads="1"/>
          </p:cNvSpPr>
          <p:nvPr/>
        </p:nvSpPr>
        <p:spPr bwMode="auto">
          <a:xfrm>
            <a:off x="6181725" y="5224463"/>
            <a:ext cx="1638300" cy="6858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031192" name="Rectangle 24"/>
          <p:cNvSpPr>
            <a:spLocks noChangeArrowheads="1"/>
          </p:cNvSpPr>
          <p:nvPr/>
        </p:nvSpPr>
        <p:spPr bwMode="auto">
          <a:xfrm>
            <a:off x="6467475" y="5334000"/>
            <a:ext cx="1066800" cy="533400"/>
          </a:xfrm>
          <a:prstGeom prst="rect">
            <a:avLst/>
          </a:prstGeom>
          <a:noFill/>
          <a:ln w="9525">
            <a:noFill/>
            <a:miter lim="800000"/>
            <a:headEnd/>
            <a:tailEnd/>
          </a:ln>
          <a:effectLst/>
        </p:spPr>
        <p:txBody>
          <a:bodyPr>
            <a:prstTxWarp prst="textNoShape">
              <a:avLst/>
            </a:prstTxWarp>
          </a:bodyPr>
          <a:lstStyle/>
          <a:p>
            <a:pPr algn="ctr" eaLnBrk="1" hangingPunct="1"/>
            <a:r>
              <a:rPr lang="en-US" sz="2200">
                <a:solidFill>
                  <a:srgbClr val="00FF00"/>
                </a:solidFill>
                <a:latin typeface="Gill Sans" pitchFamily="-111" charset="0"/>
              </a:rPr>
              <a:t>15%</a:t>
            </a:r>
          </a:p>
        </p:txBody>
      </p:sp>
      <p:sp>
        <p:nvSpPr>
          <p:cNvPr id="1031193" name="Text Box 25"/>
          <p:cNvSpPr txBox="1">
            <a:spLocks noChangeArrowheads="1"/>
          </p:cNvSpPr>
          <p:nvPr/>
        </p:nvSpPr>
        <p:spPr bwMode="auto">
          <a:xfrm>
            <a:off x="6446838" y="3200400"/>
            <a:ext cx="1108075" cy="457200"/>
          </a:xfrm>
          <a:prstGeom prst="rect">
            <a:avLst/>
          </a:prstGeom>
          <a:noFill/>
          <a:ln w="9525">
            <a:noFill/>
            <a:miter lim="800000"/>
            <a:headEnd/>
            <a:tailEnd/>
          </a:ln>
          <a:effectLst/>
        </p:spPr>
        <p:txBody>
          <a:bodyPr wrap="none">
            <a:prstTxWarp prst="textNoShape">
              <a:avLst/>
            </a:prstTxWarp>
            <a:spAutoFit/>
          </a:bodyPr>
          <a:lstStyle/>
          <a:p>
            <a:r>
              <a:rPr lang="en-US">
                <a:solidFill>
                  <a:srgbClr val="00FF00"/>
                </a:solidFill>
                <a:latin typeface="Gill Sans" pitchFamily="-111" charset="0"/>
              </a:rPr>
              <a:t>correct</a:t>
            </a:r>
          </a:p>
        </p:txBody>
      </p:sp>
      <p:grpSp>
        <p:nvGrpSpPr>
          <p:cNvPr id="4" name="Group 25"/>
          <p:cNvGrpSpPr/>
          <p:nvPr/>
        </p:nvGrpSpPr>
        <p:grpSpPr>
          <a:xfrm>
            <a:off x="3809205" y="3773611"/>
            <a:ext cx="153195" cy="990600"/>
            <a:chOff x="6477000" y="3705228"/>
            <a:chExt cx="153195" cy="990600"/>
          </a:xfrm>
        </p:grpSpPr>
        <p:sp>
          <p:nvSpPr>
            <p:cNvPr id="27" name="Rectangle 26"/>
            <p:cNvSpPr/>
            <p:nvPr/>
          </p:nvSpPr>
          <p:spPr bwMode="auto">
            <a:xfrm>
              <a:off x="6477000" y="3705228"/>
              <a:ext cx="152400" cy="9906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cxnSp>
          <p:nvCxnSpPr>
            <p:cNvPr id="28" name="Straight Connector 27"/>
            <p:cNvCxnSpPr/>
            <p:nvPr/>
          </p:nvCxnSpPr>
          <p:spPr bwMode="auto">
            <a:xfrm rot="5400000">
              <a:off x="6009927" y="4197348"/>
              <a:ext cx="935735"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9" name="Straight Connector 28"/>
            <p:cNvCxnSpPr/>
            <p:nvPr/>
          </p:nvCxnSpPr>
          <p:spPr bwMode="auto">
            <a:xfrm rot="5400000">
              <a:off x="6162327" y="4201668"/>
              <a:ext cx="935735"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grpSp>
        <p:nvGrpSpPr>
          <p:cNvPr id="5" name="Group 29"/>
          <p:cNvGrpSpPr/>
          <p:nvPr/>
        </p:nvGrpSpPr>
        <p:grpSpPr>
          <a:xfrm>
            <a:off x="3810000" y="5058507"/>
            <a:ext cx="153195" cy="990600"/>
            <a:chOff x="6477000" y="3705228"/>
            <a:chExt cx="153195" cy="990600"/>
          </a:xfrm>
        </p:grpSpPr>
        <p:sp>
          <p:nvSpPr>
            <p:cNvPr id="31" name="Rectangle 30"/>
            <p:cNvSpPr/>
            <p:nvPr/>
          </p:nvSpPr>
          <p:spPr bwMode="auto">
            <a:xfrm>
              <a:off x="6477000" y="3705228"/>
              <a:ext cx="152400" cy="9906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cxnSp>
          <p:nvCxnSpPr>
            <p:cNvPr id="32" name="Straight Connector 31"/>
            <p:cNvCxnSpPr/>
            <p:nvPr/>
          </p:nvCxnSpPr>
          <p:spPr bwMode="auto">
            <a:xfrm rot="5400000">
              <a:off x="6009927" y="4197348"/>
              <a:ext cx="935735"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3" name="Straight Connector 32"/>
            <p:cNvCxnSpPr/>
            <p:nvPr/>
          </p:nvCxnSpPr>
          <p:spPr bwMode="auto">
            <a:xfrm rot="5400000">
              <a:off x="6162327" y="4201668"/>
              <a:ext cx="935735"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spTree>
    <p:extLst>
      <p:ext uri="{BB962C8B-B14F-4D97-AF65-F5344CB8AC3E}">
        <p14:creationId xmlns:p14="http://schemas.microsoft.com/office/powerpoint/2010/main" val="20754773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066800" y="1981200"/>
            <a:ext cx="7543800" cy="3429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
        <p:nvSpPr>
          <p:cNvPr id="829445" name="Rectangle 5"/>
          <p:cNvSpPr>
            <a:spLocks noGrp="1" noChangeArrowheads="1"/>
          </p:cNvSpPr>
          <p:nvPr>
            <p:ph type="title"/>
          </p:nvPr>
        </p:nvSpPr>
        <p:spPr>
          <a:xfrm>
            <a:off x="609600" y="-119063"/>
            <a:ext cx="8001000" cy="1143001"/>
          </a:xfrm>
          <a:noFill/>
          <a:ln/>
        </p:spPr>
        <p:txBody>
          <a:bodyPr/>
          <a:lstStyle/>
          <a:p>
            <a:r>
              <a:rPr lang="en-US" sz="3400" dirty="0" smtClean="0"/>
              <a:t>Angular momentum of a particle: Results</a:t>
            </a:r>
            <a:endParaRPr lang="en-US" sz="3400" dirty="0"/>
          </a:p>
        </p:txBody>
      </p:sp>
      <p:cxnSp>
        <p:nvCxnSpPr>
          <p:cNvPr id="15" name="Curved Connector 14"/>
          <p:cNvCxnSpPr/>
          <p:nvPr/>
        </p:nvCxnSpPr>
        <p:spPr bwMode="auto">
          <a:xfrm rot="5400000">
            <a:off x="4946794" y="3663806"/>
            <a:ext cx="698212" cy="381000"/>
          </a:xfrm>
          <a:prstGeom prst="curvedConnector3">
            <a:avLst/>
          </a:prstGeom>
          <a:solidFill>
            <a:schemeClr val="accent1"/>
          </a:solidFill>
          <a:ln w="9525" cap="flat" cmpd="sng" algn="ctr">
            <a:solidFill>
              <a:srgbClr val="FF33FF"/>
            </a:solidFill>
            <a:prstDash val="solid"/>
            <a:round/>
            <a:headEnd type="none" w="med" len="med"/>
            <a:tailEnd type="arrow"/>
          </a:ln>
          <a:effectLst/>
        </p:spPr>
      </p:cxnSp>
      <p:sp>
        <p:nvSpPr>
          <p:cNvPr id="16" name="Left Brace 15"/>
          <p:cNvSpPr/>
          <p:nvPr/>
        </p:nvSpPr>
        <p:spPr bwMode="auto">
          <a:xfrm>
            <a:off x="3657600" y="2514600"/>
            <a:ext cx="457200" cy="838200"/>
          </a:xfrm>
          <a:prstGeom prst="leftBrace">
            <a:avLst>
              <a:gd name="adj1" fmla="val 71296"/>
              <a:gd name="adj2" fmla="val 50000"/>
            </a:avLst>
          </a:prstGeom>
          <a:no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graphicFrame>
        <p:nvGraphicFramePr>
          <p:cNvPr id="11" name="Chart 10"/>
          <p:cNvGraphicFramePr>
            <a:graphicFrameLocks/>
          </p:cNvGraphicFramePr>
          <p:nvPr>
            <p:extLst>
              <p:ext uri="{D42A27DB-BD31-4B8C-83A1-F6EECF244321}">
                <p14:modId xmlns:p14="http://schemas.microsoft.com/office/powerpoint/2010/main" val="2735324896"/>
              </p:ext>
            </p:extLst>
          </p:nvPr>
        </p:nvGraphicFramePr>
        <p:xfrm>
          <a:off x="1905000" y="2209800"/>
          <a:ext cx="59436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2667000" y="2768024"/>
            <a:ext cx="990600" cy="584776"/>
          </a:xfrm>
          <a:prstGeom prst="rect">
            <a:avLst/>
          </a:prstGeom>
          <a:solidFill>
            <a:schemeClr val="tx1"/>
          </a:solidFill>
          <a:ln>
            <a:solidFill>
              <a:schemeClr val="tx1"/>
            </a:solidFill>
          </a:ln>
        </p:spPr>
        <p:txBody>
          <a:bodyPr wrap="square" rtlCol="0">
            <a:spAutoFit/>
          </a:bodyPr>
          <a:lstStyle/>
          <a:p>
            <a:pPr algn="ctr"/>
            <a:r>
              <a:rPr lang="en-US" sz="1600" dirty="0" smtClean="0">
                <a:solidFill>
                  <a:schemeClr val="accent6"/>
                </a:solidFill>
                <a:latin typeface="Comic Sans MS"/>
                <a:cs typeface="Comic Sans MS"/>
              </a:rPr>
              <a:t>“no” context</a:t>
            </a:r>
            <a:endParaRPr lang="en-US" sz="1600" dirty="0">
              <a:solidFill>
                <a:schemeClr val="accent6"/>
              </a:solidFill>
              <a:latin typeface="Comic Sans MS"/>
              <a:cs typeface="Comic Sans MS"/>
            </a:endParaRPr>
          </a:p>
        </p:txBody>
      </p:sp>
      <p:sp>
        <p:nvSpPr>
          <p:cNvPr id="13" name="TextBox 12"/>
          <p:cNvSpPr txBox="1"/>
          <p:nvPr/>
        </p:nvSpPr>
        <p:spPr>
          <a:xfrm>
            <a:off x="5181600" y="2971800"/>
            <a:ext cx="990600" cy="584776"/>
          </a:xfrm>
          <a:prstGeom prst="rect">
            <a:avLst/>
          </a:prstGeom>
          <a:solidFill>
            <a:srgbClr val="FFFFFF"/>
          </a:solidFill>
          <a:ln>
            <a:solidFill>
              <a:schemeClr val="tx1"/>
            </a:solidFill>
          </a:ln>
        </p:spPr>
        <p:txBody>
          <a:bodyPr wrap="square" rtlCol="0">
            <a:spAutoFit/>
          </a:bodyPr>
          <a:lstStyle/>
          <a:p>
            <a:pPr algn="ctr"/>
            <a:r>
              <a:rPr lang="en-US" sz="1600" dirty="0" smtClean="0">
                <a:solidFill>
                  <a:schemeClr val="accent6"/>
                </a:solidFill>
                <a:latin typeface="Comic Sans MS"/>
                <a:cs typeface="Comic Sans MS"/>
              </a:rPr>
              <a:t>Collision context</a:t>
            </a:r>
            <a:endParaRPr lang="en-US" sz="1600" dirty="0">
              <a:solidFill>
                <a:schemeClr val="accent6"/>
              </a:solidFill>
              <a:latin typeface="Comic Sans MS"/>
              <a:cs typeface="Comic Sans MS"/>
            </a:endParaRPr>
          </a:p>
        </p:txBody>
      </p:sp>
    </p:spTree>
    <p:extLst>
      <p:ext uri="{BB962C8B-B14F-4D97-AF65-F5344CB8AC3E}">
        <p14:creationId xmlns:p14="http://schemas.microsoft.com/office/powerpoint/2010/main" val="40440463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267" name="Rectangle 3"/>
          <p:cNvSpPr>
            <a:spLocks noGrp="1" noChangeArrowheads="1"/>
          </p:cNvSpPr>
          <p:nvPr>
            <p:ph type="title"/>
          </p:nvPr>
        </p:nvSpPr>
        <p:spPr>
          <a:xfrm>
            <a:off x="152400" y="0"/>
            <a:ext cx="8839200" cy="914400"/>
          </a:xfrm>
        </p:spPr>
        <p:txBody>
          <a:bodyPr/>
          <a:lstStyle/>
          <a:p>
            <a:r>
              <a:rPr lang="en-US" sz="3200" dirty="0"/>
              <a:t>“Ball and rod” problem: </a:t>
            </a:r>
            <a:r>
              <a:rPr lang="en-US" sz="3200" dirty="0" smtClean="0"/>
              <a:t/>
            </a:r>
            <a:br>
              <a:rPr lang="en-US" sz="3200" dirty="0" smtClean="0"/>
            </a:br>
            <a:r>
              <a:rPr lang="en-US" sz="3200" dirty="0" smtClean="0"/>
              <a:t>Common incorrect response (~ 50% of students)</a:t>
            </a:r>
            <a:endParaRPr lang="en-US" sz="3200" dirty="0"/>
          </a:p>
        </p:txBody>
      </p:sp>
      <p:sp>
        <p:nvSpPr>
          <p:cNvPr id="1035266" name="Rectangle 2"/>
          <p:cNvSpPr>
            <a:spLocks noChangeArrowheads="1"/>
          </p:cNvSpPr>
          <p:nvPr/>
        </p:nvSpPr>
        <p:spPr bwMode="auto">
          <a:xfrm>
            <a:off x="2514600" y="1219200"/>
            <a:ext cx="4114800" cy="4876800"/>
          </a:xfrm>
          <a:prstGeom prst="rect">
            <a:avLst/>
          </a:prstGeom>
          <a:solidFill>
            <a:schemeClr val="tx1"/>
          </a:solidFill>
          <a:ln w="9525">
            <a:solidFill>
              <a:schemeClr val="tx1"/>
            </a:solidFill>
            <a:miter lim="800000"/>
            <a:headEnd/>
            <a:tailEnd/>
          </a:ln>
          <a:effectLst>
            <a:outerShdw blurRad="63500" dist="107763" dir="2700000" algn="ctr" rotWithShape="0">
              <a:srgbClr val="000000">
                <a:alpha val="74998"/>
              </a:srgbClr>
            </a:outerShdw>
          </a:effectLst>
        </p:spPr>
        <p:txBody>
          <a:bodyPr wrap="none" anchor="ctr">
            <a:prstTxWarp prst="textNoShape">
              <a:avLst/>
            </a:prstTxWarp>
          </a:bodyPr>
          <a:lstStyle/>
          <a:p>
            <a:endParaRPr lang="en-US"/>
          </a:p>
        </p:txBody>
      </p:sp>
      <p:pic>
        <p:nvPicPr>
          <p:cNvPr id="1035268" name="Picture 4"/>
          <p:cNvPicPr>
            <a:picLocks noChangeAspect="1" noChangeArrowheads="1"/>
          </p:cNvPicPr>
          <p:nvPr/>
        </p:nvPicPr>
        <p:blipFill>
          <a:blip r:embed="rId3"/>
          <a:srcRect/>
          <a:stretch>
            <a:fillRect/>
          </a:stretch>
        </p:blipFill>
        <p:spPr bwMode="auto">
          <a:xfrm>
            <a:off x="2851150" y="1457325"/>
            <a:ext cx="3473450" cy="1990725"/>
          </a:xfrm>
          <a:prstGeom prst="rect">
            <a:avLst/>
          </a:prstGeom>
          <a:noFill/>
          <a:ln w="9525">
            <a:noFill/>
            <a:miter lim="800000"/>
            <a:headEnd/>
            <a:tailEnd/>
          </a:ln>
          <a:effectLst/>
        </p:spPr>
      </p:pic>
      <p:pic>
        <p:nvPicPr>
          <p:cNvPr id="1035269" name="Picture 5"/>
          <p:cNvPicPr>
            <a:picLocks noChangeAspect="1" noChangeArrowheads="1"/>
          </p:cNvPicPr>
          <p:nvPr/>
        </p:nvPicPr>
        <p:blipFill>
          <a:blip r:embed="rId4"/>
          <a:srcRect/>
          <a:stretch>
            <a:fillRect/>
          </a:stretch>
        </p:blipFill>
        <p:spPr bwMode="auto">
          <a:xfrm>
            <a:off x="2679700" y="3619500"/>
            <a:ext cx="3311525" cy="1123950"/>
          </a:xfrm>
          <a:prstGeom prst="rect">
            <a:avLst/>
          </a:prstGeom>
          <a:noFill/>
          <a:ln w="9525">
            <a:noFill/>
            <a:miter lim="800000"/>
            <a:headEnd/>
            <a:tailEnd/>
          </a:ln>
          <a:effectLst/>
        </p:spPr>
      </p:pic>
      <p:pic>
        <p:nvPicPr>
          <p:cNvPr id="1035270" name="Picture 6"/>
          <p:cNvPicPr>
            <a:picLocks noChangeAspect="1" noChangeArrowheads="1"/>
          </p:cNvPicPr>
          <p:nvPr/>
        </p:nvPicPr>
        <p:blipFill>
          <a:blip r:embed="rId5"/>
          <a:srcRect/>
          <a:stretch>
            <a:fillRect/>
          </a:stretch>
        </p:blipFill>
        <p:spPr bwMode="auto">
          <a:xfrm>
            <a:off x="2679700" y="4895850"/>
            <a:ext cx="3311525" cy="1123950"/>
          </a:xfrm>
          <a:prstGeom prst="rect">
            <a:avLst/>
          </a:prstGeom>
          <a:noFill/>
          <a:ln w="9525">
            <a:noFill/>
            <a:miter lim="800000"/>
            <a:headEnd/>
            <a:tailEnd/>
          </a:ln>
          <a:effectLst/>
        </p:spPr>
      </p:pic>
      <p:sp>
        <p:nvSpPr>
          <p:cNvPr id="1035272" name="Line 8"/>
          <p:cNvSpPr>
            <a:spLocks noChangeShapeType="1"/>
          </p:cNvSpPr>
          <p:nvPr/>
        </p:nvSpPr>
        <p:spPr bwMode="auto">
          <a:xfrm>
            <a:off x="3362325" y="4191000"/>
            <a:ext cx="914400" cy="0"/>
          </a:xfrm>
          <a:prstGeom prst="line">
            <a:avLst/>
          </a:prstGeom>
          <a:noFill/>
          <a:ln w="57150">
            <a:solidFill>
              <a:srgbClr val="00FF00"/>
            </a:solidFill>
            <a:round/>
            <a:headEnd/>
            <a:tailEnd type="triangle" w="med" len="med"/>
          </a:ln>
          <a:effectLst/>
        </p:spPr>
        <p:txBody>
          <a:bodyPr wrap="none" anchor="ctr">
            <a:prstTxWarp prst="textNoShape">
              <a:avLst/>
            </a:prstTxWarp>
          </a:bodyPr>
          <a:lstStyle/>
          <a:p>
            <a:endParaRPr lang="en-US"/>
          </a:p>
        </p:txBody>
      </p:sp>
      <p:sp>
        <p:nvSpPr>
          <p:cNvPr id="1035273" name="Line 9"/>
          <p:cNvSpPr>
            <a:spLocks noChangeShapeType="1"/>
          </p:cNvSpPr>
          <p:nvPr/>
        </p:nvSpPr>
        <p:spPr bwMode="auto">
          <a:xfrm>
            <a:off x="3362325" y="4533900"/>
            <a:ext cx="914400" cy="0"/>
          </a:xfrm>
          <a:prstGeom prst="line">
            <a:avLst/>
          </a:prstGeom>
          <a:noFill/>
          <a:ln w="57150">
            <a:solidFill>
              <a:srgbClr val="00FF00"/>
            </a:solidFill>
            <a:round/>
            <a:headEnd/>
            <a:tailEnd type="triangle" w="med" len="med"/>
          </a:ln>
          <a:effectLst/>
        </p:spPr>
        <p:txBody>
          <a:bodyPr wrap="none" anchor="ctr">
            <a:prstTxWarp prst="textNoShape">
              <a:avLst/>
            </a:prstTxWarp>
          </a:bodyPr>
          <a:lstStyle/>
          <a:p>
            <a:endParaRPr lang="en-US"/>
          </a:p>
        </p:txBody>
      </p:sp>
      <p:sp>
        <p:nvSpPr>
          <p:cNvPr id="1035274" name="Line 10"/>
          <p:cNvSpPr>
            <a:spLocks noChangeShapeType="1"/>
          </p:cNvSpPr>
          <p:nvPr/>
        </p:nvSpPr>
        <p:spPr bwMode="auto">
          <a:xfrm>
            <a:off x="4810125" y="4191000"/>
            <a:ext cx="914400" cy="0"/>
          </a:xfrm>
          <a:prstGeom prst="line">
            <a:avLst/>
          </a:prstGeom>
          <a:noFill/>
          <a:ln w="57150">
            <a:solidFill>
              <a:srgbClr val="00FF00"/>
            </a:solidFill>
            <a:round/>
            <a:headEnd/>
            <a:tailEnd type="triangle" w="med" len="med"/>
          </a:ln>
          <a:effectLst/>
        </p:spPr>
        <p:txBody>
          <a:bodyPr wrap="none" anchor="ctr">
            <a:prstTxWarp prst="textNoShape">
              <a:avLst/>
            </a:prstTxWarp>
          </a:bodyPr>
          <a:lstStyle/>
          <a:p>
            <a:endParaRPr lang="en-US"/>
          </a:p>
        </p:txBody>
      </p:sp>
      <p:sp>
        <p:nvSpPr>
          <p:cNvPr id="1035275" name="Line 11"/>
          <p:cNvSpPr>
            <a:spLocks noChangeShapeType="1"/>
          </p:cNvSpPr>
          <p:nvPr/>
        </p:nvSpPr>
        <p:spPr bwMode="auto">
          <a:xfrm>
            <a:off x="5334000" y="4533900"/>
            <a:ext cx="390525" cy="0"/>
          </a:xfrm>
          <a:prstGeom prst="line">
            <a:avLst/>
          </a:prstGeom>
          <a:noFill/>
          <a:ln w="57150">
            <a:solidFill>
              <a:srgbClr val="FF0000"/>
            </a:solidFill>
            <a:round/>
            <a:headEnd/>
            <a:tailEnd type="triangle" w="med" len="med"/>
          </a:ln>
          <a:effectLst/>
        </p:spPr>
        <p:txBody>
          <a:bodyPr wrap="none" anchor="ctr">
            <a:prstTxWarp prst="textNoShape">
              <a:avLst/>
            </a:prstTxWarp>
          </a:bodyPr>
          <a:lstStyle/>
          <a:p>
            <a:endParaRPr lang="en-US"/>
          </a:p>
        </p:txBody>
      </p:sp>
      <p:sp>
        <p:nvSpPr>
          <p:cNvPr id="1035276" name="Text Box 12"/>
          <p:cNvSpPr txBox="1">
            <a:spLocks noChangeArrowheads="1"/>
          </p:cNvSpPr>
          <p:nvPr/>
        </p:nvSpPr>
        <p:spPr bwMode="auto">
          <a:xfrm>
            <a:off x="3384550" y="5227638"/>
            <a:ext cx="768350" cy="427037"/>
          </a:xfrm>
          <a:prstGeom prst="rect">
            <a:avLst/>
          </a:prstGeom>
          <a:noFill/>
          <a:ln w="9525">
            <a:noFill/>
            <a:miter lim="800000"/>
            <a:headEnd/>
            <a:tailEnd/>
          </a:ln>
          <a:effectLst/>
        </p:spPr>
        <p:txBody>
          <a:bodyPr wrap="none">
            <a:prstTxWarp prst="textNoShape">
              <a:avLst/>
            </a:prstTxWarp>
            <a:spAutoFit/>
          </a:bodyPr>
          <a:lstStyle/>
          <a:p>
            <a:r>
              <a:rPr lang="en-US" sz="2200">
                <a:solidFill>
                  <a:srgbClr val="00FF00"/>
                </a:solidFill>
                <a:latin typeface="Comic Sans MS" pitchFamily="-111" charset="0"/>
              </a:rPr>
              <a:t>zero</a:t>
            </a:r>
          </a:p>
        </p:txBody>
      </p:sp>
      <p:sp>
        <p:nvSpPr>
          <p:cNvPr id="1035277" name="Text Box 13"/>
          <p:cNvSpPr txBox="1">
            <a:spLocks noChangeArrowheads="1"/>
          </p:cNvSpPr>
          <p:nvPr/>
        </p:nvSpPr>
        <p:spPr bwMode="auto">
          <a:xfrm>
            <a:off x="3384550" y="5592763"/>
            <a:ext cx="768350" cy="427037"/>
          </a:xfrm>
          <a:prstGeom prst="rect">
            <a:avLst/>
          </a:prstGeom>
          <a:noFill/>
          <a:ln w="9525">
            <a:noFill/>
            <a:miter lim="800000"/>
            <a:headEnd/>
            <a:tailEnd/>
          </a:ln>
          <a:effectLst/>
        </p:spPr>
        <p:txBody>
          <a:bodyPr wrap="none">
            <a:prstTxWarp prst="textNoShape">
              <a:avLst/>
            </a:prstTxWarp>
            <a:spAutoFit/>
          </a:bodyPr>
          <a:lstStyle/>
          <a:p>
            <a:r>
              <a:rPr lang="en-US" sz="2200">
                <a:solidFill>
                  <a:srgbClr val="00FF00"/>
                </a:solidFill>
                <a:latin typeface="Comic Sans MS" pitchFamily="-111" charset="0"/>
              </a:rPr>
              <a:t>zero</a:t>
            </a:r>
          </a:p>
        </p:txBody>
      </p:sp>
      <p:sp>
        <p:nvSpPr>
          <p:cNvPr id="1035278" name="Text Box 14"/>
          <p:cNvSpPr txBox="1">
            <a:spLocks noChangeArrowheads="1"/>
          </p:cNvSpPr>
          <p:nvPr/>
        </p:nvSpPr>
        <p:spPr bwMode="auto">
          <a:xfrm>
            <a:off x="4552950" y="5229225"/>
            <a:ext cx="768350" cy="427038"/>
          </a:xfrm>
          <a:prstGeom prst="rect">
            <a:avLst/>
          </a:prstGeom>
          <a:noFill/>
          <a:ln w="9525">
            <a:noFill/>
            <a:miter lim="800000"/>
            <a:headEnd/>
            <a:tailEnd/>
          </a:ln>
          <a:effectLst/>
        </p:spPr>
        <p:txBody>
          <a:bodyPr wrap="none">
            <a:prstTxWarp prst="textNoShape">
              <a:avLst/>
            </a:prstTxWarp>
            <a:spAutoFit/>
          </a:bodyPr>
          <a:lstStyle/>
          <a:p>
            <a:r>
              <a:rPr lang="en-US" sz="2200">
                <a:solidFill>
                  <a:srgbClr val="FF0000"/>
                </a:solidFill>
                <a:latin typeface="Comic Sans MS" pitchFamily="-111" charset="0"/>
              </a:rPr>
              <a:t>zero</a:t>
            </a:r>
          </a:p>
        </p:txBody>
      </p:sp>
      <p:sp>
        <p:nvSpPr>
          <p:cNvPr id="1035279" name="Text Box 15"/>
          <p:cNvSpPr txBox="1">
            <a:spLocks noChangeArrowheads="1"/>
          </p:cNvSpPr>
          <p:nvPr/>
        </p:nvSpPr>
        <p:spPr bwMode="auto">
          <a:xfrm>
            <a:off x="4552950" y="5592763"/>
            <a:ext cx="1323975" cy="427037"/>
          </a:xfrm>
          <a:prstGeom prst="rect">
            <a:avLst/>
          </a:prstGeom>
          <a:noFill/>
          <a:ln w="9525">
            <a:noFill/>
            <a:miter lim="800000"/>
            <a:headEnd/>
            <a:tailEnd/>
          </a:ln>
          <a:effectLst/>
        </p:spPr>
        <p:txBody>
          <a:bodyPr wrap="none">
            <a:prstTxWarp prst="textNoShape">
              <a:avLst/>
            </a:prstTxWarp>
            <a:spAutoFit/>
          </a:bodyPr>
          <a:lstStyle/>
          <a:p>
            <a:r>
              <a:rPr lang="en-US" sz="2200">
                <a:solidFill>
                  <a:srgbClr val="FF0000"/>
                </a:solidFill>
                <a:latin typeface="Comic Sans MS" pitchFamily="-111" charset="0"/>
              </a:rPr>
              <a:t>non-zero</a:t>
            </a:r>
          </a:p>
        </p:txBody>
      </p:sp>
      <p:grpSp>
        <p:nvGrpSpPr>
          <p:cNvPr id="2" name="Group 19"/>
          <p:cNvGrpSpPr/>
          <p:nvPr/>
        </p:nvGrpSpPr>
        <p:grpSpPr>
          <a:xfrm>
            <a:off x="4495005" y="3773611"/>
            <a:ext cx="153195" cy="990600"/>
            <a:chOff x="6477000" y="3705228"/>
            <a:chExt cx="153195" cy="990600"/>
          </a:xfrm>
        </p:grpSpPr>
        <p:sp>
          <p:nvSpPr>
            <p:cNvPr id="21" name="Rectangle 20"/>
            <p:cNvSpPr/>
            <p:nvPr/>
          </p:nvSpPr>
          <p:spPr bwMode="auto">
            <a:xfrm>
              <a:off x="6477000" y="3705228"/>
              <a:ext cx="152400" cy="9906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cxnSp>
          <p:nvCxnSpPr>
            <p:cNvPr id="22" name="Straight Connector 21"/>
            <p:cNvCxnSpPr/>
            <p:nvPr/>
          </p:nvCxnSpPr>
          <p:spPr bwMode="auto">
            <a:xfrm rot="5400000">
              <a:off x="6009927" y="4197348"/>
              <a:ext cx="935735"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3" name="Straight Connector 22"/>
            <p:cNvCxnSpPr/>
            <p:nvPr/>
          </p:nvCxnSpPr>
          <p:spPr bwMode="auto">
            <a:xfrm rot="5400000">
              <a:off x="6162327" y="4201668"/>
              <a:ext cx="935735"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grpSp>
        <p:nvGrpSpPr>
          <p:cNvPr id="3" name="Group 23"/>
          <p:cNvGrpSpPr/>
          <p:nvPr/>
        </p:nvGrpSpPr>
        <p:grpSpPr>
          <a:xfrm>
            <a:off x="4495800" y="5064372"/>
            <a:ext cx="153195" cy="990600"/>
            <a:chOff x="6477000" y="3705228"/>
            <a:chExt cx="153195" cy="990600"/>
          </a:xfrm>
        </p:grpSpPr>
        <p:sp>
          <p:nvSpPr>
            <p:cNvPr id="25" name="Rectangle 24"/>
            <p:cNvSpPr/>
            <p:nvPr/>
          </p:nvSpPr>
          <p:spPr bwMode="auto">
            <a:xfrm>
              <a:off x="6477000" y="3705228"/>
              <a:ext cx="152400" cy="9906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cxnSp>
          <p:nvCxnSpPr>
            <p:cNvPr id="26" name="Straight Connector 25"/>
            <p:cNvCxnSpPr/>
            <p:nvPr/>
          </p:nvCxnSpPr>
          <p:spPr bwMode="auto">
            <a:xfrm rot="5400000">
              <a:off x="6009927" y="4197348"/>
              <a:ext cx="935735"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7" name="Straight Connector 26"/>
            <p:cNvCxnSpPr/>
            <p:nvPr/>
          </p:nvCxnSpPr>
          <p:spPr bwMode="auto">
            <a:xfrm rot="5400000">
              <a:off x="6162327" y="4201668"/>
              <a:ext cx="935735"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spTree>
    <p:extLst>
      <p:ext uri="{BB962C8B-B14F-4D97-AF65-F5344CB8AC3E}">
        <p14:creationId xmlns:p14="http://schemas.microsoft.com/office/powerpoint/2010/main" val="18783095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1" name="Rectangle 3"/>
          <p:cNvSpPr>
            <a:spLocks noGrp="1" noChangeArrowheads="1"/>
          </p:cNvSpPr>
          <p:nvPr>
            <p:ph type="title"/>
          </p:nvPr>
        </p:nvSpPr>
        <p:spPr>
          <a:xfrm>
            <a:off x="685800" y="-119063"/>
            <a:ext cx="7924800" cy="1143001"/>
          </a:xfrm>
        </p:spPr>
        <p:txBody>
          <a:bodyPr/>
          <a:lstStyle/>
          <a:p>
            <a:r>
              <a:rPr lang="en-US" sz="3000" dirty="0" smtClean="0"/>
              <a:t>Excerpt from interview based on the </a:t>
            </a:r>
            <a:br>
              <a:rPr lang="en-US" sz="3000" dirty="0" smtClean="0"/>
            </a:br>
            <a:r>
              <a:rPr lang="en-US" sz="3000" dirty="0" smtClean="0"/>
              <a:t>“ball </a:t>
            </a:r>
            <a:r>
              <a:rPr lang="en-US" sz="3000" dirty="0"/>
              <a:t>and rod</a:t>
            </a:r>
            <a:r>
              <a:rPr lang="en-US" sz="3000" dirty="0" smtClean="0"/>
              <a:t>” problem</a:t>
            </a:r>
            <a:endParaRPr lang="en-US" sz="3000" dirty="0"/>
          </a:p>
        </p:txBody>
      </p:sp>
      <p:sp>
        <p:nvSpPr>
          <p:cNvPr id="841730" name="Rectangle 2"/>
          <p:cNvSpPr>
            <a:spLocks noChangeArrowheads="1"/>
          </p:cNvSpPr>
          <p:nvPr/>
        </p:nvSpPr>
        <p:spPr bwMode="auto">
          <a:xfrm>
            <a:off x="6096000" y="1447800"/>
            <a:ext cx="2514600" cy="1524000"/>
          </a:xfrm>
          <a:prstGeom prst="rect">
            <a:avLst/>
          </a:prstGeom>
          <a:solidFill>
            <a:schemeClr val="tx1"/>
          </a:solidFill>
          <a:ln w="9525">
            <a:solidFill>
              <a:schemeClr val="tx1"/>
            </a:solidFill>
            <a:miter lim="800000"/>
            <a:headEnd/>
            <a:tailEnd/>
          </a:ln>
          <a:effectLst>
            <a:outerShdw blurRad="63500" dist="107763" dir="2700000" algn="ctr" rotWithShape="0">
              <a:srgbClr val="000000">
                <a:alpha val="74998"/>
              </a:srgbClr>
            </a:outerShdw>
          </a:effectLst>
        </p:spPr>
        <p:txBody>
          <a:bodyPr wrap="none" anchor="ctr">
            <a:prstTxWarp prst="textNoShape">
              <a:avLst/>
            </a:prstTxWarp>
          </a:bodyPr>
          <a:lstStyle/>
          <a:p>
            <a:endParaRPr lang="en-US"/>
          </a:p>
        </p:txBody>
      </p:sp>
      <p:pic>
        <p:nvPicPr>
          <p:cNvPr id="841732" name="Picture 4"/>
          <p:cNvPicPr>
            <a:picLocks noChangeAspect="1" noChangeArrowheads="1"/>
          </p:cNvPicPr>
          <p:nvPr/>
        </p:nvPicPr>
        <p:blipFill>
          <a:blip r:embed="rId3"/>
          <a:srcRect/>
          <a:stretch>
            <a:fillRect/>
          </a:stretch>
        </p:blipFill>
        <p:spPr bwMode="auto">
          <a:xfrm>
            <a:off x="6221413" y="1524000"/>
            <a:ext cx="2312987" cy="1325563"/>
          </a:xfrm>
          <a:prstGeom prst="rect">
            <a:avLst/>
          </a:prstGeom>
          <a:noFill/>
          <a:ln w="9525">
            <a:noFill/>
            <a:miter lim="800000"/>
            <a:headEnd/>
            <a:tailEnd/>
          </a:ln>
          <a:effectLst/>
        </p:spPr>
      </p:pic>
      <p:sp>
        <p:nvSpPr>
          <p:cNvPr id="841734" name="Rectangle 6"/>
          <p:cNvSpPr>
            <a:spLocks noChangeArrowheads="1"/>
          </p:cNvSpPr>
          <p:nvPr/>
        </p:nvSpPr>
        <p:spPr bwMode="auto">
          <a:xfrm>
            <a:off x="457200" y="1447800"/>
            <a:ext cx="5486400" cy="1631216"/>
          </a:xfrm>
          <a:prstGeom prst="rect">
            <a:avLst/>
          </a:prstGeom>
          <a:noFill/>
          <a:ln w="9525">
            <a:noFill/>
            <a:miter lim="800000"/>
            <a:headEnd/>
            <a:tailEnd/>
          </a:ln>
          <a:effectLst/>
        </p:spPr>
        <p:txBody>
          <a:bodyPr wrap="square">
            <a:prstTxWarp prst="textNoShape">
              <a:avLst/>
            </a:prstTxWarp>
            <a:spAutoFit/>
          </a:bodyPr>
          <a:lstStyle/>
          <a:p>
            <a:pPr marL="341313" indent="-341313" eaLnBrk="1" hangingPunct="1"/>
            <a:r>
              <a:rPr lang="en-US" sz="2000" dirty="0">
                <a:latin typeface="Gill Sans" pitchFamily="-111" charset="0"/>
              </a:rPr>
              <a:t>I:	What if I could show you photos that showed that the ball/rod system moves forward at the same rate in both </a:t>
            </a:r>
            <a:r>
              <a:rPr lang="en-US" sz="2000" dirty="0" smtClean="0">
                <a:latin typeface="Gill Sans" pitchFamily="-111" charset="0"/>
              </a:rPr>
              <a:t>experiments?  </a:t>
            </a:r>
            <a:r>
              <a:rPr lang="en-US" sz="2000" dirty="0">
                <a:latin typeface="Gill Sans" pitchFamily="-111" charset="0"/>
              </a:rPr>
              <a:t>What would you think of that?</a:t>
            </a:r>
          </a:p>
        </p:txBody>
      </p:sp>
      <p:sp>
        <p:nvSpPr>
          <p:cNvPr id="841735" name="Rectangle 7"/>
          <p:cNvSpPr>
            <a:spLocks noChangeArrowheads="1"/>
          </p:cNvSpPr>
          <p:nvPr/>
        </p:nvSpPr>
        <p:spPr bwMode="auto">
          <a:xfrm>
            <a:off x="457200" y="3103990"/>
            <a:ext cx="8382000" cy="1015663"/>
          </a:xfrm>
          <a:prstGeom prst="rect">
            <a:avLst/>
          </a:prstGeom>
          <a:noFill/>
          <a:ln w="9525">
            <a:noFill/>
            <a:miter lim="800000"/>
            <a:headEnd/>
            <a:tailEnd/>
          </a:ln>
          <a:effectLst/>
        </p:spPr>
        <p:txBody>
          <a:bodyPr>
            <a:prstTxWarp prst="textNoShape">
              <a:avLst/>
            </a:prstTxWarp>
            <a:spAutoFit/>
          </a:bodyPr>
          <a:lstStyle/>
          <a:p>
            <a:pPr marL="341313" indent="-341313" eaLnBrk="1" hangingPunct="1"/>
            <a:r>
              <a:rPr lang="en-US" sz="2000" dirty="0">
                <a:latin typeface="Gill Sans" pitchFamily="-111" charset="0"/>
              </a:rPr>
              <a:t>S:	That would be hard for me to figure out in my head because it seems like you’re not having a conservation type of situation. </a:t>
            </a:r>
            <a:r>
              <a:rPr lang="en-US" sz="2000" dirty="0" smtClean="0">
                <a:latin typeface="Gill Sans" pitchFamily="-111" charset="0"/>
              </a:rPr>
              <a:t> Seems </a:t>
            </a:r>
            <a:r>
              <a:rPr lang="en-US" sz="2000" dirty="0">
                <a:latin typeface="Gill Sans" pitchFamily="-111" charset="0"/>
              </a:rPr>
              <a:t>like this one (Exp. 2) has more energy going into it than this one (Exp. 1).</a:t>
            </a:r>
          </a:p>
        </p:txBody>
      </p:sp>
      <p:sp>
        <p:nvSpPr>
          <p:cNvPr id="841736" name="Rectangle 8"/>
          <p:cNvSpPr>
            <a:spLocks noChangeArrowheads="1"/>
          </p:cNvSpPr>
          <p:nvPr/>
        </p:nvSpPr>
        <p:spPr bwMode="auto">
          <a:xfrm>
            <a:off x="457200" y="4267200"/>
            <a:ext cx="8153400" cy="400110"/>
          </a:xfrm>
          <a:prstGeom prst="rect">
            <a:avLst/>
          </a:prstGeom>
          <a:noFill/>
          <a:ln w="9525">
            <a:noFill/>
            <a:miter lim="800000"/>
            <a:headEnd/>
            <a:tailEnd/>
          </a:ln>
          <a:effectLst/>
        </p:spPr>
        <p:txBody>
          <a:bodyPr>
            <a:prstTxWarp prst="textNoShape">
              <a:avLst/>
            </a:prstTxWarp>
            <a:spAutoFit/>
          </a:bodyPr>
          <a:lstStyle/>
          <a:p>
            <a:pPr marL="341313" indent="-341313" eaLnBrk="1" hangingPunct="1"/>
            <a:r>
              <a:rPr lang="en-US" sz="2000" dirty="0">
                <a:latin typeface="Gill Sans" pitchFamily="-111" charset="0"/>
              </a:rPr>
              <a:t>I:	How’s that?</a:t>
            </a:r>
          </a:p>
        </p:txBody>
      </p:sp>
      <p:sp>
        <p:nvSpPr>
          <p:cNvPr id="841737" name="Rectangle 9"/>
          <p:cNvSpPr>
            <a:spLocks noChangeArrowheads="1"/>
          </p:cNvSpPr>
          <p:nvPr/>
        </p:nvSpPr>
        <p:spPr bwMode="auto">
          <a:xfrm>
            <a:off x="457200" y="4943475"/>
            <a:ext cx="8153400" cy="707886"/>
          </a:xfrm>
          <a:prstGeom prst="rect">
            <a:avLst/>
          </a:prstGeom>
          <a:noFill/>
          <a:ln w="9525">
            <a:noFill/>
            <a:miter lim="800000"/>
            <a:headEnd/>
            <a:tailEnd/>
          </a:ln>
          <a:effectLst/>
        </p:spPr>
        <p:txBody>
          <a:bodyPr>
            <a:prstTxWarp prst="textNoShape">
              <a:avLst/>
            </a:prstTxWarp>
            <a:spAutoFit/>
          </a:bodyPr>
          <a:lstStyle/>
          <a:p>
            <a:pPr marL="341313" indent="-341313" eaLnBrk="1" hangingPunct="1"/>
            <a:r>
              <a:rPr lang="en-US" sz="2000" dirty="0">
                <a:latin typeface="Gill Sans" pitchFamily="-111" charset="0"/>
              </a:rPr>
              <a:t>S:	Because that’s moving in more dimensions, therefore more is going on.</a:t>
            </a:r>
          </a:p>
        </p:txBody>
      </p:sp>
    </p:spTree>
    <p:extLst>
      <p:ext uri="{BB962C8B-B14F-4D97-AF65-F5344CB8AC3E}">
        <p14:creationId xmlns:p14="http://schemas.microsoft.com/office/powerpoint/2010/main" val="36087274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80" name="Rectangle 4"/>
          <p:cNvSpPr>
            <a:spLocks noChangeArrowheads="1"/>
          </p:cNvSpPr>
          <p:nvPr/>
        </p:nvSpPr>
        <p:spPr bwMode="auto">
          <a:xfrm>
            <a:off x="457200" y="2667000"/>
            <a:ext cx="8534400" cy="1323439"/>
          </a:xfrm>
          <a:prstGeom prst="rect">
            <a:avLst/>
          </a:prstGeom>
          <a:noFill/>
          <a:ln w="9525">
            <a:noFill/>
            <a:miter lim="800000"/>
            <a:headEnd/>
            <a:tailEnd/>
          </a:ln>
          <a:effectLst/>
        </p:spPr>
        <p:txBody>
          <a:bodyPr>
            <a:prstTxWarp prst="textNoShape">
              <a:avLst/>
            </a:prstTxWarp>
            <a:spAutoFit/>
          </a:bodyPr>
          <a:lstStyle/>
          <a:p>
            <a:pPr marL="341313" indent="-341313" eaLnBrk="1" hangingPunct="1"/>
            <a:r>
              <a:rPr lang="en-US" sz="2000" dirty="0">
                <a:latin typeface="Gill Sans" pitchFamily="-111" charset="0"/>
              </a:rPr>
              <a:t>S:	Yes, I think it would, because what I’ve </a:t>
            </a:r>
            <a:br>
              <a:rPr lang="en-US" sz="2000" dirty="0">
                <a:latin typeface="Gill Sans" pitchFamily="-111" charset="0"/>
              </a:rPr>
            </a:br>
            <a:r>
              <a:rPr lang="en-US" sz="2000" dirty="0">
                <a:latin typeface="Gill Sans" pitchFamily="-111" charset="0"/>
              </a:rPr>
              <a:t>been saying before is that I think angular momentum plus the translational momentum would have to equal some sort of constant</a:t>
            </a:r>
            <a:r>
              <a:rPr lang="en-US" sz="2000" dirty="0" smtClean="0">
                <a:latin typeface="Gill Sans" pitchFamily="-111" charset="0"/>
              </a:rPr>
              <a:t>.</a:t>
            </a:r>
          </a:p>
          <a:p>
            <a:pPr marL="341313" indent="-341313" eaLnBrk="1" hangingPunct="1"/>
            <a:endParaRPr lang="en-US" sz="2000" dirty="0">
              <a:latin typeface="Gill Sans" pitchFamily="-111" charset="0"/>
            </a:endParaRPr>
          </a:p>
        </p:txBody>
      </p:sp>
      <p:sp>
        <p:nvSpPr>
          <p:cNvPr id="843781" name="Rectangle 5"/>
          <p:cNvSpPr>
            <a:spLocks noChangeArrowheads="1"/>
          </p:cNvSpPr>
          <p:nvPr/>
        </p:nvSpPr>
        <p:spPr bwMode="auto">
          <a:xfrm>
            <a:off x="457200" y="3962400"/>
            <a:ext cx="7315200" cy="400110"/>
          </a:xfrm>
          <a:prstGeom prst="rect">
            <a:avLst/>
          </a:prstGeom>
          <a:noFill/>
          <a:ln w="9525">
            <a:noFill/>
            <a:miter lim="800000"/>
            <a:headEnd/>
            <a:tailEnd/>
          </a:ln>
          <a:effectLst/>
        </p:spPr>
        <p:txBody>
          <a:bodyPr>
            <a:prstTxWarp prst="textNoShape">
              <a:avLst/>
            </a:prstTxWarp>
            <a:spAutoFit/>
          </a:bodyPr>
          <a:lstStyle/>
          <a:p>
            <a:pPr marL="341313" indent="-341313" eaLnBrk="1" hangingPunct="1"/>
            <a:r>
              <a:rPr lang="en-US" sz="2000" dirty="0">
                <a:latin typeface="Gill Sans" pitchFamily="-111" charset="0"/>
              </a:rPr>
              <a:t>I:	What’s that based on?</a:t>
            </a:r>
          </a:p>
        </p:txBody>
      </p:sp>
      <p:sp>
        <p:nvSpPr>
          <p:cNvPr id="843782" name="Rectangle 6"/>
          <p:cNvSpPr>
            <a:spLocks noChangeArrowheads="1"/>
          </p:cNvSpPr>
          <p:nvPr/>
        </p:nvSpPr>
        <p:spPr bwMode="auto">
          <a:xfrm>
            <a:off x="457200" y="4572000"/>
            <a:ext cx="8153400" cy="707886"/>
          </a:xfrm>
          <a:prstGeom prst="rect">
            <a:avLst/>
          </a:prstGeom>
          <a:noFill/>
          <a:ln w="9525">
            <a:noFill/>
            <a:miter lim="800000"/>
            <a:headEnd/>
            <a:tailEnd/>
          </a:ln>
          <a:effectLst/>
        </p:spPr>
        <p:txBody>
          <a:bodyPr>
            <a:prstTxWarp prst="textNoShape">
              <a:avLst/>
            </a:prstTxWarp>
            <a:spAutoFit/>
          </a:bodyPr>
          <a:lstStyle/>
          <a:p>
            <a:pPr marL="341313" indent="-341313" eaLnBrk="1" hangingPunct="1"/>
            <a:r>
              <a:rPr lang="en-US" sz="2000" dirty="0">
                <a:latin typeface="Gill Sans" pitchFamily="-111" charset="0"/>
              </a:rPr>
              <a:t>S:	What’s that based on?  Empirical knowledge.  I don’t know.  </a:t>
            </a:r>
            <a:br>
              <a:rPr lang="en-US" sz="2000" dirty="0">
                <a:latin typeface="Gill Sans" pitchFamily="-111" charset="0"/>
              </a:rPr>
            </a:br>
            <a:r>
              <a:rPr lang="en-US" sz="2000" dirty="0">
                <a:latin typeface="Gill Sans" pitchFamily="-111" charset="0"/>
              </a:rPr>
              <a:t>Just what I’ve seen in the real world.</a:t>
            </a:r>
          </a:p>
        </p:txBody>
      </p:sp>
      <p:sp>
        <p:nvSpPr>
          <p:cNvPr id="843785" name="Rectangle 9"/>
          <p:cNvSpPr>
            <a:spLocks noChangeArrowheads="1"/>
          </p:cNvSpPr>
          <p:nvPr/>
        </p:nvSpPr>
        <p:spPr bwMode="auto">
          <a:xfrm>
            <a:off x="457200" y="1417638"/>
            <a:ext cx="8153400" cy="1015663"/>
          </a:xfrm>
          <a:prstGeom prst="rect">
            <a:avLst/>
          </a:prstGeom>
          <a:noFill/>
          <a:ln w="9525">
            <a:noFill/>
            <a:miter lim="800000"/>
            <a:headEnd/>
            <a:tailEnd/>
          </a:ln>
          <a:effectLst/>
        </p:spPr>
        <p:txBody>
          <a:bodyPr>
            <a:prstTxWarp prst="textNoShape">
              <a:avLst/>
            </a:prstTxWarp>
            <a:spAutoFit/>
          </a:bodyPr>
          <a:lstStyle/>
          <a:p>
            <a:pPr marL="341313" indent="-341313" eaLnBrk="1" hangingPunct="1"/>
            <a:r>
              <a:rPr lang="en-US" sz="2000" dirty="0">
                <a:latin typeface="Gill Sans" pitchFamily="-111" charset="0"/>
              </a:rPr>
              <a:t>I:	More is going on, OK.  You mentioned </a:t>
            </a:r>
            <a:br>
              <a:rPr lang="en-US" sz="2000" dirty="0">
                <a:latin typeface="Gill Sans" pitchFamily="-111" charset="0"/>
              </a:rPr>
            </a:br>
            <a:r>
              <a:rPr lang="en-US" sz="2000" dirty="0">
                <a:latin typeface="Gill Sans" pitchFamily="-111" charset="0"/>
              </a:rPr>
              <a:t>energy.  Does it violate momentum </a:t>
            </a:r>
            <a:br>
              <a:rPr lang="en-US" sz="2000" dirty="0">
                <a:latin typeface="Gill Sans" pitchFamily="-111" charset="0"/>
              </a:rPr>
            </a:br>
            <a:r>
              <a:rPr lang="en-US" sz="2000" dirty="0">
                <a:latin typeface="Gill Sans" pitchFamily="-111" charset="0"/>
              </a:rPr>
              <a:t>conservation?</a:t>
            </a:r>
          </a:p>
        </p:txBody>
      </p:sp>
      <p:sp>
        <p:nvSpPr>
          <p:cNvPr id="17" name="Rectangle 2"/>
          <p:cNvSpPr>
            <a:spLocks noChangeArrowheads="1"/>
          </p:cNvSpPr>
          <p:nvPr/>
        </p:nvSpPr>
        <p:spPr bwMode="auto">
          <a:xfrm>
            <a:off x="6096000" y="1447800"/>
            <a:ext cx="2514600" cy="1524000"/>
          </a:xfrm>
          <a:prstGeom prst="rect">
            <a:avLst/>
          </a:prstGeom>
          <a:solidFill>
            <a:schemeClr val="tx1"/>
          </a:solidFill>
          <a:ln w="9525">
            <a:solidFill>
              <a:schemeClr val="tx1"/>
            </a:solidFill>
            <a:miter lim="800000"/>
            <a:headEnd/>
            <a:tailEnd/>
          </a:ln>
          <a:effectLst>
            <a:outerShdw blurRad="63500" dist="107763" dir="2700000" algn="ctr" rotWithShape="0">
              <a:srgbClr val="000000">
                <a:alpha val="74998"/>
              </a:srgbClr>
            </a:outerShdw>
          </a:effectLst>
        </p:spPr>
        <p:txBody>
          <a:bodyPr wrap="none" anchor="ctr">
            <a:prstTxWarp prst="textNoShape">
              <a:avLst/>
            </a:prstTxWarp>
          </a:bodyPr>
          <a:lstStyle/>
          <a:p>
            <a:endParaRPr lang="en-US"/>
          </a:p>
        </p:txBody>
      </p:sp>
      <p:pic>
        <p:nvPicPr>
          <p:cNvPr id="18" name="Picture 4"/>
          <p:cNvPicPr>
            <a:picLocks noChangeAspect="1" noChangeArrowheads="1"/>
          </p:cNvPicPr>
          <p:nvPr/>
        </p:nvPicPr>
        <p:blipFill>
          <a:blip r:embed="rId3"/>
          <a:srcRect/>
          <a:stretch>
            <a:fillRect/>
          </a:stretch>
        </p:blipFill>
        <p:spPr bwMode="auto">
          <a:xfrm>
            <a:off x="6221413" y="1524000"/>
            <a:ext cx="2312987" cy="1325563"/>
          </a:xfrm>
          <a:prstGeom prst="rect">
            <a:avLst/>
          </a:prstGeom>
          <a:noFill/>
          <a:ln w="9525">
            <a:noFill/>
            <a:miter lim="800000"/>
            <a:headEnd/>
            <a:tailEnd/>
          </a:ln>
          <a:effectLst/>
        </p:spPr>
      </p:pic>
      <p:sp>
        <p:nvSpPr>
          <p:cNvPr id="9" name="Title 8"/>
          <p:cNvSpPr>
            <a:spLocks noGrp="1"/>
          </p:cNvSpPr>
          <p:nvPr>
            <p:ph type="title"/>
          </p:nvPr>
        </p:nvSpPr>
        <p:spPr/>
        <p:txBody>
          <a:bodyPr/>
          <a:lstStyle/>
          <a:p>
            <a:endParaRPr lang="en-US"/>
          </a:p>
        </p:txBody>
      </p:sp>
    </p:spTree>
    <p:extLst>
      <p:ext uri="{BB962C8B-B14F-4D97-AF65-F5344CB8AC3E}">
        <p14:creationId xmlns:p14="http://schemas.microsoft.com/office/powerpoint/2010/main" val="14699714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381000"/>
            <a:ext cx="7772400" cy="609600"/>
          </a:xfrm>
        </p:spPr>
        <p:txBody>
          <a:bodyPr/>
          <a:lstStyle/>
          <a:p>
            <a:r>
              <a:rPr lang="en-US" dirty="0" smtClean="0"/>
              <a:t>Insight from written exams, corroborated by interviews</a:t>
            </a:r>
            <a:endParaRPr lang="en-US" dirty="0"/>
          </a:p>
        </p:txBody>
      </p:sp>
      <p:sp>
        <p:nvSpPr>
          <p:cNvPr id="3" name="Content Placeholder 2"/>
          <p:cNvSpPr>
            <a:spLocks noGrp="1"/>
          </p:cNvSpPr>
          <p:nvPr>
            <p:ph idx="1"/>
          </p:nvPr>
        </p:nvSpPr>
        <p:spPr>
          <a:xfrm>
            <a:off x="381000" y="2209800"/>
            <a:ext cx="8382000" cy="1600200"/>
          </a:xfrm>
        </p:spPr>
        <p:txBody>
          <a:bodyPr/>
          <a:lstStyle/>
          <a:p>
            <a:r>
              <a:rPr lang="en-US" sz="2600" dirty="0" smtClean="0"/>
              <a:t>Students </a:t>
            </a:r>
            <a:r>
              <a:rPr lang="en-US" sz="2400" dirty="0" smtClean="0"/>
              <a:t>are applying the idea of conservation </a:t>
            </a:r>
            <a:r>
              <a:rPr lang="en-US" sz="2200" dirty="0" smtClean="0"/>
              <a:t>(but not to the right quantities)</a:t>
            </a:r>
          </a:p>
          <a:p>
            <a:pPr marL="0" indent="0">
              <a:buNone/>
            </a:pPr>
            <a:endParaRPr lang="en-US" sz="2400" dirty="0"/>
          </a:p>
          <a:p>
            <a:r>
              <a:rPr lang="en-US" sz="2400" i="1" dirty="0" smtClean="0"/>
              <a:t>This gives us something to work with</a:t>
            </a:r>
          </a:p>
        </p:txBody>
      </p:sp>
    </p:spTree>
    <p:extLst>
      <p:ext uri="{BB962C8B-B14F-4D97-AF65-F5344CB8AC3E}">
        <p14:creationId xmlns:p14="http://schemas.microsoft.com/office/powerpoint/2010/main" val="3878670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7490" name="Rectangle 2"/>
          <p:cNvSpPr>
            <a:spLocks noChangeArrowheads="1"/>
          </p:cNvSpPr>
          <p:nvPr/>
        </p:nvSpPr>
        <p:spPr bwMode="auto">
          <a:xfrm>
            <a:off x="838200" y="1524000"/>
            <a:ext cx="7467600" cy="4419600"/>
          </a:xfrm>
          <a:prstGeom prst="rect">
            <a:avLst/>
          </a:prstGeom>
          <a:solidFill>
            <a:schemeClr val="accent1"/>
          </a:solidFill>
          <a:ln w="12700">
            <a:noFill/>
            <a:miter lim="800000"/>
            <a:headEnd/>
            <a:tailEnd/>
          </a:ln>
          <a:effectLst>
            <a:outerShdw dist="63500" dir="2700000" algn="r" rotWithShape="0">
              <a:srgbClr val="CBCBCB">
                <a:alpha val="70000"/>
              </a:srgbClr>
            </a:outerShdw>
          </a:effectLst>
        </p:spPr>
        <p:txBody>
          <a:bodyPr wrap="none" anchor="ctr">
            <a:prstTxWarp prst="textNoShape">
              <a:avLst/>
            </a:prstTxWarp>
          </a:bodyPr>
          <a:lstStyle/>
          <a:p>
            <a:endParaRPr lang="en-US" dirty="0"/>
          </a:p>
        </p:txBody>
      </p:sp>
      <p:grpSp>
        <p:nvGrpSpPr>
          <p:cNvPr id="2" name="Group 3"/>
          <p:cNvGrpSpPr>
            <a:grpSpLocks/>
          </p:cNvGrpSpPr>
          <p:nvPr/>
        </p:nvGrpSpPr>
        <p:grpSpPr bwMode="auto">
          <a:xfrm>
            <a:off x="2286000" y="1676400"/>
            <a:ext cx="4572000" cy="2133600"/>
            <a:chOff x="288" y="2160"/>
            <a:chExt cx="3504" cy="1584"/>
          </a:xfrm>
        </p:grpSpPr>
        <p:sp>
          <p:nvSpPr>
            <p:cNvPr id="1087492" name="Rectangle 4"/>
            <p:cNvSpPr>
              <a:spLocks noChangeArrowheads="1"/>
            </p:cNvSpPr>
            <p:nvPr/>
          </p:nvSpPr>
          <p:spPr bwMode="auto">
            <a:xfrm>
              <a:off x="288" y="2160"/>
              <a:ext cx="3504" cy="1584"/>
            </a:xfrm>
            <a:prstGeom prst="rect">
              <a:avLst/>
            </a:prstGeom>
            <a:solidFill>
              <a:schemeClr val="accent1"/>
            </a:solidFill>
            <a:ln w="12700">
              <a:noFill/>
              <a:miter lim="800000"/>
              <a:headEnd/>
              <a:tailEnd/>
            </a:ln>
            <a:effectLst/>
          </p:spPr>
          <p:txBody>
            <a:bodyPr wrap="none" anchor="ctr">
              <a:prstTxWarp prst="textNoShape">
                <a:avLst/>
              </a:prstTxWarp>
            </a:bodyPr>
            <a:lstStyle/>
            <a:p>
              <a:endParaRPr lang="en-US"/>
            </a:p>
          </p:txBody>
        </p:sp>
        <p:pic>
          <p:nvPicPr>
            <p:cNvPr id="1087493" name="Picture 5"/>
            <p:cNvPicPr>
              <a:picLocks noChangeAspect="1" noChangeArrowheads="1"/>
            </p:cNvPicPr>
            <p:nvPr/>
          </p:nvPicPr>
          <p:blipFill>
            <a:blip r:embed="rId3"/>
            <a:srcRect/>
            <a:stretch>
              <a:fillRect/>
            </a:stretch>
          </p:blipFill>
          <p:spPr bwMode="auto">
            <a:xfrm>
              <a:off x="384" y="2232"/>
              <a:ext cx="3312" cy="1368"/>
            </a:xfrm>
            <a:prstGeom prst="rect">
              <a:avLst/>
            </a:prstGeom>
            <a:noFill/>
            <a:ln w="9525">
              <a:noFill/>
              <a:miter lim="800000"/>
              <a:headEnd/>
              <a:tailEnd/>
            </a:ln>
            <a:effectLst/>
          </p:spPr>
        </p:pic>
      </p:grpSp>
      <p:sp>
        <p:nvSpPr>
          <p:cNvPr id="1087494" name="Rectangle 6"/>
          <p:cNvSpPr>
            <a:spLocks noChangeArrowheads="1"/>
          </p:cNvSpPr>
          <p:nvPr/>
        </p:nvSpPr>
        <p:spPr bwMode="auto">
          <a:xfrm>
            <a:off x="990600" y="3886200"/>
            <a:ext cx="7239000" cy="2133600"/>
          </a:xfrm>
          <a:prstGeom prst="rect">
            <a:avLst/>
          </a:prstGeom>
          <a:noFill/>
          <a:ln w="12700">
            <a:noFill/>
            <a:miter lim="800000"/>
            <a:headEnd/>
            <a:tailEnd/>
          </a:ln>
          <a:effectLst/>
        </p:spPr>
        <p:txBody>
          <a:bodyPr lIns="90487" tIns="44450" rIns="90487" bIns="44450">
            <a:prstTxWarp prst="textNoShape">
              <a:avLst/>
            </a:prstTxWarp>
          </a:bodyPr>
          <a:lstStyle/>
          <a:p>
            <a:pPr marL="233363" indent="-233363" eaLnBrk="1" hangingPunct="1">
              <a:spcBef>
                <a:spcPct val="20000"/>
              </a:spcBef>
            </a:pPr>
            <a:r>
              <a:rPr lang="en-US" sz="1800" dirty="0">
                <a:solidFill>
                  <a:srgbClr val="191919"/>
                </a:solidFill>
                <a:latin typeface="+mn-lt"/>
                <a:cs typeface="Comic Sans MS"/>
              </a:rPr>
              <a:t>A student balances a baseball bat on a finger.  </a:t>
            </a:r>
          </a:p>
          <a:p>
            <a:pPr marL="233363" indent="-233363" eaLnBrk="1" hangingPunct="1">
              <a:spcBef>
                <a:spcPct val="20000"/>
              </a:spcBef>
              <a:buFontTx/>
              <a:buChar char="•"/>
            </a:pPr>
            <a:r>
              <a:rPr lang="en-US" sz="1800" dirty="0">
                <a:solidFill>
                  <a:srgbClr val="191919"/>
                </a:solidFill>
                <a:latin typeface="+mn-lt"/>
                <a:cs typeface="Comic Sans MS"/>
              </a:rPr>
              <a:t>Is the center of mass to the right, to the left, or at point P?  </a:t>
            </a:r>
          </a:p>
          <a:p>
            <a:pPr marL="233363" indent="-233363" eaLnBrk="1" hangingPunct="1">
              <a:spcBef>
                <a:spcPct val="20000"/>
              </a:spcBef>
              <a:buFontTx/>
              <a:buChar char="•"/>
            </a:pPr>
            <a:r>
              <a:rPr lang="en-US" sz="1800" dirty="0">
                <a:solidFill>
                  <a:srgbClr val="191919"/>
                </a:solidFill>
                <a:latin typeface="+mn-lt"/>
                <a:cs typeface="Comic Sans MS"/>
              </a:rPr>
              <a:t>Is the mass to the left greater then, less than, or equal to the </a:t>
            </a:r>
            <a:br>
              <a:rPr lang="en-US" sz="1800" dirty="0">
                <a:solidFill>
                  <a:srgbClr val="191919"/>
                </a:solidFill>
                <a:latin typeface="+mn-lt"/>
                <a:cs typeface="Comic Sans MS"/>
              </a:rPr>
            </a:br>
            <a:r>
              <a:rPr lang="en-US" sz="1800" dirty="0">
                <a:solidFill>
                  <a:srgbClr val="191919"/>
                </a:solidFill>
                <a:latin typeface="+mn-lt"/>
                <a:cs typeface="Comic Sans MS"/>
              </a:rPr>
              <a:t>mass to the right?  </a:t>
            </a:r>
          </a:p>
          <a:p>
            <a:pPr marL="233363" indent="-233363" eaLnBrk="1" hangingPunct="1">
              <a:spcBef>
                <a:spcPct val="20000"/>
              </a:spcBef>
            </a:pPr>
            <a:r>
              <a:rPr lang="en-US" sz="1800" dirty="0">
                <a:solidFill>
                  <a:srgbClr val="191919"/>
                </a:solidFill>
                <a:latin typeface="+mn-lt"/>
                <a:cs typeface="Comic Sans MS"/>
              </a:rPr>
              <a:t>Explain your reasoning.</a:t>
            </a:r>
            <a:endParaRPr lang="en-US" sz="1800" i="1" u="sng" dirty="0">
              <a:solidFill>
                <a:srgbClr val="191919"/>
              </a:solidFill>
              <a:latin typeface="+mn-lt"/>
              <a:cs typeface="Comic Sans MS"/>
            </a:endParaRPr>
          </a:p>
        </p:txBody>
      </p:sp>
      <p:sp>
        <p:nvSpPr>
          <p:cNvPr id="1087495" name="Rectangle 7"/>
          <p:cNvSpPr>
            <a:spLocks noChangeArrowheads="1"/>
          </p:cNvSpPr>
          <p:nvPr/>
        </p:nvSpPr>
        <p:spPr bwMode="auto">
          <a:xfrm>
            <a:off x="0" y="9525"/>
            <a:ext cx="9144000" cy="914400"/>
          </a:xfrm>
          <a:prstGeom prst="rect">
            <a:avLst/>
          </a:prstGeom>
          <a:noFill/>
          <a:ln w="12700">
            <a:noFill/>
            <a:miter lim="800000"/>
            <a:headEnd/>
            <a:tailEnd/>
          </a:ln>
          <a:effectLst/>
        </p:spPr>
        <p:txBody>
          <a:bodyPr lIns="90487" tIns="44450" rIns="90487" bIns="44450" anchor="ctr">
            <a:prstTxWarp prst="textNoShape">
              <a:avLst/>
            </a:prstTxWarp>
          </a:bodyPr>
          <a:lstStyle/>
          <a:p>
            <a:pPr algn="ctr" eaLnBrk="1" hangingPunct="1"/>
            <a:r>
              <a:rPr lang="en-US" sz="4000" dirty="0">
                <a:latin typeface="Gill Sans" pitchFamily="-111" charset="0"/>
              </a:rPr>
              <a:t>The “baseball bat” question</a:t>
            </a:r>
          </a:p>
        </p:txBody>
      </p:sp>
    </p:spTree>
  </p:cSld>
  <p:clrMapOvr>
    <a:masterClrMapping/>
  </p:clrMapOvr>
  <p:transition advTm="3000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a:t>
            </a:r>
            <a:r>
              <a:rPr lang="en-US" i="1" dirty="0" smtClean="0"/>
              <a:t>revised</a:t>
            </a:r>
            <a:r>
              <a:rPr lang="en-US" dirty="0" smtClean="0"/>
              <a:t> tutorial: </a:t>
            </a:r>
            <a:endParaRPr lang="en-US" dirty="0"/>
          </a:p>
        </p:txBody>
      </p:sp>
      <p:sp>
        <p:nvSpPr>
          <p:cNvPr id="3" name="Content Placeholder 2"/>
          <p:cNvSpPr>
            <a:spLocks noGrp="1"/>
          </p:cNvSpPr>
          <p:nvPr>
            <p:ph idx="1"/>
          </p:nvPr>
        </p:nvSpPr>
        <p:spPr>
          <a:xfrm>
            <a:off x="381000" y="1143000"/>
            <a:ext cx="8382000" cy="4114800"/>
          </a:xfrm>
        </p:spPr>
        <p:txBody>
          <a:bodyPr/>
          <a:lstStyle/>
          <a:p>
            <a:pPr>
              <a:buNone/>
            </a:pPr>
            <a:r>
              <a:rPr lang="en-US" sz="2600" dirty="0" smtClean="0"/>
              <a:t>Students:</a:t>
            </a:r>
          </a:p>
          <a:p>
            <a:r>
              <a:rPr lang="en-US" sz="2400" dirty="0" smtClean="0"/>
              <a:t>consider collisions like those in the “Ball and rod” problem and predict how forward motions (</a:t>
            </a:r>
            <a:r>
              <a:rPr lang="en-US" sz="2400" i="1" dirty="0" err="1" smtClean="0"/>
              <a:t>v</a:t>
            </a:r>
            <a:r>
              <a:rPr lang="en-US" sz="2400" baseline="-25000" dirty="0" err="1" smtClean="0"/>
              <a:t>cm</a:t>
            </a:r>
            <a:r>
              <a:rPr lang="en-US" sz="2400" dirty="0" smtClean="0"/>
              <a:t>) compare</a:t>
            </a:r>
          </a:p>
          <a:p>
            <a:endParaRPr lang="en-US" sz="1200" dirty="0" smtClean="0"/>
          </a:p>
          <a:p>
            <a:r>
              <a:rPr lang="en-US" sz="2400" dirty="0" smtClean="0">
                <a:latin typeface="Gill Sans" pitchFamily="-111" charset="0"/>
              </a:rPr>
              <a:t>use photographs to check their predictions</a:t>
            </a:r>
          </a:p>
          <a:p>
            <a:endParaRPr lang="en-US" sz="1200" dirty="0" smtClean="0">
              <a:latin typeface="Gill Sans" pitchFamily="-111" charset="0"/>
            </a:endParaRPr>
          </a:p>
          <a:p>
            <a:r>
              <a:rPr lang="en-US" sz="2400" dirty="0" smtClean="0">
                <a:latin typeface="Gill Sans" pitchFamily="-111" charset="0"/>
              </a:rPr>
              <a:t>discuss whether </a:t>
            </a:r>
            <a:r>
              <a:rPr lang="en-US" sz="2400" i="1" dirty="0" err="1" smtClean="0">
                <a:latin typeface="Gill Sans" pitchFamily="-111" charset="0"/>
              </a:rPr>
              <a:t>p</a:t>
            </a:r>
            <a:r>
              <a:rPr lang="en-US" sz="2400" dirty="0" smtClean="0">
                <a:latin typeface="Gill Sans" pitchFamily="-111" charset="0"/>
              </a:rPr>
              <a:t> and </a:t>
            </a:r>
            <a:r>
              <a:rPr lang="en-US" sz="2400" i="1" dirty="0" smtClean="0">
                <a:latin typeface="Gill Sans" pitchFamily="-111" charset="0"/>
              </a:rPr>
              <a:t>L</a:t>
            </a:r>
            <a:r>
              <a:rPr lang="en-US" sz="2400" dirty="0" smtClean="0">
                <a:latin typeface="Gill Sans" pitchFamily="-111" charset="0"/>
              </a:rPr>
              <a:t> are conserved separately or together (as a single, combined quantity).</a:t>
            </a:r>
            <a:endParaRPr lang="en-US" dirty="0"/>
          </a:p>
        </p:txBody>
      </p:sp>
      <p:sp>
        <p:nvSpPr>
          <p:cNvPr id="5" name="Rectangle 6"/>
          <p:cNvSpPr>
            <a:spLocks noChangeArrowheads="1"/>
          </p:cNvSpPr>
          <p:nvPr/>
        </p:nvSpPr>
        <p:spPr bwMode="auto">
          <a:xfrm>
            <a:off x="457200" y="4953000"/>
            <a:ext cx="8305800" cy="800219"/>
          </a:xfrm>
          <a:prstGeom prst="rect">
            <a:avLst/>
          </a:prstGeom>
          <a:noFill/>
          <a:ln w="9525">
            <a:noFill/>
            <a:miter lim="800000"/>
            <a:headEnd/>
            <a:tailEnd/>
          </a:ln>
          <a:effectLst/>
        </p:spPr>
        <p:txBody>
          <a:bodyPr wrap="square">
            <a:prstTxWarp prst="textNoShape">
              <a:avLst/>
            </a:prstTxWarp>
            <a:spAutoFit/>
          </a:bodyPr>
          <a:lstStyle/>
          <a:p>
            <a:pPr algn="ctr" eaLnBrk="1" hangingPunct="1"/>
            <a:r>
              <a:rPr lang="en-US" sz="2300" dirty="0">
                <a:latin typeface="Gill Sans" pitchFamily="-111" charset="0"/>
              </a:rPr>
              <a:t>THEN - the tutorial introduces angular momentum of a particle</a:t>
            </a:r>
            <a:r>
              <a:rPr lang="en-US" sz="2300" dirty="0" smtClean="0">
                <a:latin typeface="Gill Sans" pitchFamily="-111" charset="0"/>
              </a:rPr>
              <a:t> </a:t>
            </a:r>
            <a:r>
              <a:rPr lang="en-US" sz="2300" dirty="0" smtClean="0">
                <a:latin typeface="Gill Sans" pitchFamily="-111" charset="0"/>
              </a:rPr>
              <a:t>as </a:t>
            </a:r>
            <a:r>
              <a:rPr lang="en-US" sz="2300" dirty="0">
                <a:latin typeface="Gill Sans" pitchFamily="-111" charset="0"/>
              </a:rPr>
              <a:t>a means of “saving” angular momentum conservation. </a:t>
            </a:r>
          </a:p>
        </p:txBody>
      </p:sp>
    </p:spTree>
    <p:extLst>
      <p:ext uri="{BB962C8B-B14F-4D97-AF65-F5344CB8AC3E}">
        <p14:creationId xmlns:p14="http://schemas.microsoft.com/office/powerpoint/2010/main" val="33519571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5826" name="Picture 2" descr="CNL handout Wi'05"/>
          <p:cNvPicPr>
            <a:picLocks noChangeAspect="1" noChangeArrowheads="1"/>
          </p:cNvPicPr>
          <p:nvPr/>
        </p:nvPicPr>
        <p:blipFill>
          <a:blip r:embed="rId3"/>
          <a:srcRect/>
          <a:stretch>
            <a:fillRect/>
          </a:stretch>
        </p:blipFill>
        <p:spPr bwMode="auto">
          <a:xfrm>
            <a:off x="301625" y="152400"/>
            <a:ext cx="8537575" cy="6596063"/>
          </a:xfrm>
          <a:prstGeom prst="rect">
            <a:avLst/>
          </a:prstGeom>
          <a:noFill/>
        </p:spPr>
      </p:pic>
      <p:sp>
        <p:nvSpPr>
          <p:cNvPr id="845827" name="Text Box 3"/>
          <p:cNvSpPr txBox="1">
            <a:spLocks noChangeArrowheads="1"/>
          </p:cNvSpPr>
          <p:nvPr/>
        </p:nvSpPr>
        <p:spPr bwMode="auto">
          <a:xfrm>
            <a:off x="3730625" y="6248400"/>
            <a:ext cx="4768850" cy="366713"/>
          </a:xfrm>
          <a:prstGeom prst="rect">
            <a:avLst/>
          </a:prstGeom>
          <a:noFill/>
          <a:ln w="9525">
            <a:noFill/>
            <a:miter lim="800000"/>
            <a:headEnd/>
            <a:tailEnd/>
          </a:ln>
          <a:effectLst/>
        </p:spPr>
        <p:txBody>
          <a:bodyPr wrap="none">
            <a:prstTxWarp prst="textNoShape">
              <a:avLst/>
            </a:prstTxWarp>
            <a:spAutoFit/>
          </a:bodyPr>
          <a:lstStyle/>
          <a:p>
            <a:pPr algn="ctr"/>
            <a:r>
              <a:rPr lang="en-US" sz="1800" b="1" i="1">
                <a:solidFill>
                  <a:schemeClr val="bg1"/>
                </a:solidFill>
                <a:latin typeface="Gill Sans" pitchFamily="-111" charset="0"/>
              </a:rPr>
              <a:t>Photos from Bob Teese and Priscilla Laws</a:t>
            </a:r>
          </a:p>
        </p:txBody>
      </p:sp>
    </p:spTree>
    <p:extLst>
      <p:ext uri="{BB962C8B-B14F-4D97-AF65-F5344CB8AC3E}">
        <p14:creationId xmlns:p14="http://schemas.microsoft.com/office/powerpoint/2010/main" val="32702322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315" name="Rectangle 3"/>
          <p:cNvSpPr>
            <a:spLocks noGrp="1" noChangeArrowheads="1"/>
          </p:cNvSpPr>
          <p:nvPr>
            <p:ph type="title"/>
          </p:nvPr>
        </p:nvSpPr>
        <p:spPr>
          <a:xfrm>
            <a:off x="685800" y="0"/>
            <a:ext cx="7772400" cy="914400"/>
          </a:xfrm>
        </p:spPr>
        <p:txBody>
          <a:bodyPr/>
          <a:lstStyle/>
          <a:p>
            <a:r>
              <a:rPr lang="en-US" dirty="0"/>
              <a:t>Results after </a:t>
            </a:r>
            <a:r>
              <a:rPr lang="en-US" i="1" dirty="0"/>
              <a:t>revised</a:t>
            </a:r>
            <a:r>
              <a:rPr lang="en-US" dirty="0"/>
              <a:t> tutorial</a:t>
            </a:r>
          </a:p>
        </p:txBody>
      </p:sp>
      <p:sp>
        <p:nvSpPr>
          <p:cNvPr id="1037314" name="Rectangle 2"/>
          <p:cNvSpPr>
            <a:spLocks noChangeArrowheads="1"/>
          </p:cNvSpPr>
          <p:nvPr/>
        </p:nvSpPr>
        <p:spPr bwMode="auto">
          <a:xfrm>
            <a:off x="457200" y="1219200"/>
            <a:ext cx="4114800" cy="4876800"/>
          </a:xfrm>
          <a:prstGeom prst="rect">
            <a:avLst/>
          </a:prstGeom>
          <a:solidFill>
            <a:schemeClr val="tx1"/>
          </a:solidFill>
          <a:ln w="9525">
            <a:solidFill>
              <a:schemeClr val="tx1"/>
            </a:solidFill>
            <a:miter lim="800000"/>
            <a:headEnd/>
            <a:tailEnd/>
          </a:ln>
          <a:effectLst>
            <a:outerShdw blurRad="63500" dist="107763" dir="2700000" algn="ctr" rotWithShape="0">
              <a:srgbClr val="000000">
                <a:alpha val="74998"/>
              </a:srgbClr>
            </a:outerShdw>
          </a:effectLst>
        </p:spPr>
        <p:txBody>
          <a:bodyPr wrap="none" anchor="ctr">
            <a:prstTxWarp prst="textNoShape">
              <a:avLst/>
            </a:prstTxWarp>
          </a:bodyPr>
          <a:lstStyle/>
          <a:p>
            <a:endParaRPr lang="en-US"/>
          </a:p>
        </p:txBody>
      </p:sp>
      <p:pic>
        <p:nvPicPr>
          <p:cNvPr id="1037316" name="Picture 4"/>
          <p:cNvPicPr>
            <a:picLocks noChangeAspect="1" noChangeArrowheads="1"/>
          </p:cNvPicPr>
          <p:nvPr/>
        </p:nvPicPr>
        <p:blipFill>
          <a:blip r:embed="rId3"/>
          <a:srcRect/>
          <a:stretch>
            <a:fillRect/>
          </a:stretch>
        </p:blipFill>
        <p:spPr bwMode="auto">
          <a:xfrm>
            <a:off x="793750" y="1457325"/>
            <a:ext cx="3473450" cy="1990725"/>
          </a:xfrm>
          <a:prstGeom prst="rect">
            <a:avLst/>
          </a:prstGeom>
          <a:noFill/>
          <a:ln w="9525">
            <a:noFill/>
            <a:miter lim="800000"/>
            <a:headEnd/>
            <a:tailEnd/>
          </a:ln>
          <a:effectLst/>
        </p:spPr>
      </p:pic>
      <p:pic>
        <p:nvPicPr>
          <p:cNvPr id="1037317" name="Picture 5"/>
          <p:cNvPicPr>
            <a:picLocks noChangeAspect="1" noChangeArrowheads="1"/>
          </p:cNvPicPr>
          <p:nvPr/>
        </p:nvPicPr>
        <p:blipFill>
          <a:blip r:embed="rId4"/>
          <a:srcRect/>
          <a:stretch>
            <a:fillRect/>
          </a:stretch>
        </p:blipFill>
        <p:spPr bwMode="auto">
          <a:xfrm>
            <a:off x="609600" y="3619500"/>
            <a:ext cx="3311525" cy="1123950"/>
          </a:xfrm>
          <a:prstGeom prst="rect">
            <a:avLst/>
          </a:prstGeom>
          <a:noFill/>
          <a:ln w="9525">
            <a:noFill/>
            <a:miter lim="800000"/>
            <a:headEnd/>
            <a:tailEnd/>
          </a:ln>
          <a:effectLst/>
        </p:spPr>
      </p:pic>
      <p:pic>
        <p:nvPicPr>
          <p:cNvPr id="1037318" name="Picture 6"/>
          <p:cNvPicPr>
            <a:picLocks noChangeAspect="1" noChangeArrowheads="1"/>
          </p:cNvPicPr>
          <p:nvPr/>
        </p:nvPicPr>
        <p:blipFill>
          <a:blip r:embed="rId5"/>
          <a:srcRect/>
          <a:stretch>
            <a:fillRect/>
          </a:stretch>
        </p:blipFill>
        <p:spPr bwMode="auto">
          <a:xfrm>
            <a:off x="609600" y="4895850"/>
            <a:ext cx="3311525" cy="1123950"/>
          </a:xfrm>
          <a:prstGeom prst="rect">
            <a:avLst/>
          </a:prstGeom>
          <a:noFill/>
          <a:ln w="9525">
            <a:noFill/>
            <a:miter lim="800000"/>
            <a:headEnd/>
            <a:tailEnd/>
          </a:ln>
          <a:effectLst/>
        </p:spPr>
      </p:pic>
      <p:grpSp>
        <p:nvGrpSpPr>
          <p:cNvPr id="2" name="Group 7"/>
          <p:cNvGrpSpPr>
            <a:grpSpLocks/>
          </p:cNvGrpSpPr>
          <p:nvPr/>
        </p:nvGrpSpPr>
        <p:grpSpPr bwMode="auto">
          <a:xfrm>
            <a:off x="1292225" y="4191000"/>
            <a:ext cx="2628900" cy="1828800"/>
            <a:chOff x="3720" y="2928"/>
            <a:chExt cx="1656" cy="1152"/>
          </a:xfrm>
        </p:grpSpPr>
        <p:sp>
          <p:nvSpPr>
            <p:cNvPr id="1037320" name="Line 8"/>
            <p:cNvSpPr>
              <a:spLocks noChangeShapeType="1"/>
            </p:cNvSpPr>
            <p:nvPr/>
          </p:nvSpPr>
          <p:spPr bwMode="auto">
            <a:xfrm>
              <a:off x="3720" y="2928"/>
              <a:ext cx="576" cy="0"/>
            </a:xfrm>
            <a:prstGeom prst="line">
              <a:avLst/>
            </a:prstGeom>
            <a:noFill/>
            <a:ln w="57150">
              <a:solidFill>
                <a:srgbClr val="00FF00"/>
              </a:solidFill>
              <a:round/>
              <a:headEnd/>
              <a:tailEnd type="triangle" w="med" len="med"/>
            </a:ln>
            <a:effectLst/>
          </p:spPr>
          <p:txBody>
            <a:bodyPr wrap="none" anchor="ctr">
              <a:prstTxWarp prst="textNoShape">
                <a:avLst/>
              </a:prstTxWarp>
            </a:bodyPr>
            <a:lstStyle/>
            <a:p>
              <a:endParaRPr lang="en-US"/>
            </a:p>
          </p:txBody>
        </p:sp>
        <p:sp>
          <p:nvSpPr>
            <p:cNvPr id="1037321" name="Line 9"/>
            <p:cNvSpPr>
              <a:spLocks noChangeShapeType="1"/>
            </p:cNvSpPr>
            <p:nvPr/>
          </p:nvSpPr>
          <p:spPr bwMode="auto">
            <a:xfrm>
              <a:off x="3720" y="3144"/>
              <a:ext cx="576" cy="0"/>
            </a:xfrm>
            <a:prstGeom prst="line">
              <a:avLst/>
            </a:prstGeom>
            <a:noFill/>
            <a:ln w="57150">
              <a:solidFill>
                <a:srgbClr val="00FF00"/>
              </a:solidFill>
              <a:round/>
              <a:headEnd/>
              <a:tailEnd type="triangle" w="med" len="med"/>
            </a:ln>
            <a:effectLst/>
          </p:spPr>
          <p:txBody>
            <a:bodyPr wrap="none" anchor="ctr">
              <a:prstTxWarp prst="textNoShape">
                <a:avLst/>
              </a:prstTxWarp>
            </a:bodyPr>
            <a:lstStyle/>
            <a:p>
              <a:endParaRPr lang="en-US"/>
            </a:p>
          </p:txBody>
        </p:sp>
        <p:sp>
          <p:nvSpPr>
            <p:cNvPr id="1037322" name="Line 10"/>
            <p:cNvSpPr>
              <a:spLocks noChangeShapeType="1"/>
            </p:cNvSpPr>
            <p:nvPr/>
          </p:nvSpPr>
          <p:spPr bwMode="auto">
            <a:xfrm>
              <a:off x="4632" y="2928"/>
              <a:ext cx="576" cy="0"/>
            </a:xfrm>
            <a:prstGeom prst="line">
              <a:avLst/>
            </a:prstGeom>
            <a:noFill/>
            <a:ln w="57150">
              <a:solidFill>
                <a:srgbClr val="00FF00"/>
              </a:solidFill>
              <a:round/>
              <a:headEnd/>
              <a:tailEnd type="triangle" w="med" len="med"/>
            </a:ln>
            <a:effectLst/>
          </p:spPr>
          <p:txBody>
            <a:bodyPr wrap="none" anchor="ctr">
              <a:prstTxWarp prst="textNoShape">
                <a:avLst/>
              </a:prstTxWarp>
            </a:bodyPr>
            <a:lstStyle/>
            <a:p>
              <a:endParaRPr lang="en-US"/>
            </a:p>
          </p:txBody>
        </p:sp>
        <p:sp>
          <p:nvSpPr>
            <p:cNvPr id="1037323" name="Line 11"/>
            <p:cNvSpPr>
              <a:spLocks noChangeShapeType="1"/>
            </p:cNvSpPr>
            <p:nvPr/>
          </p:nvSpPr>
          <p:spPr bwMode="auto">
            <a:xfrm>
              <a:off x="4632" y="3144"/>
              <a:ext cx="576" cy="0"/>
            </a:xfrm>
            <a:prstGeom prst="line">
              <a:avLst/>
            </a:prstGeom>
            <a:noFill/>
            <a:ln w="57150">
              <a:solidFill>
                <a:srgbClr val="00FF00"/>
              </a:solidFill>
              <a:round/>
              <a:headEnd/>
              <a:tailEnd type="triangle" w="med" len="med"/>
            </a:ln>
            <a:effectLst/>
          </p:spPr>
          <p:txBody>
            <a:bodyPr wrap="none" anchor="ctr">
              <a:prstTxWarp prst="textNoShape">
                <a:avLst/>
              </a:prstTxWarp>
            </a:bodyPr>
            <a:lstStyle/>
            <a:p>
              <a:endParaRPr lang="en-US"/>
            </a:p>
          </p:txBody>
        </p:sp>
        <p:sp>
          <p:nvSpPr>
            <p:cNvPr id="1037324" name="Text Box 12"/>
            <p:cNvSpPr txBox="1">
              <a:spLocks noChangeArrowheads="1"/>
            </p:cNvSpPr>
            <p:nvPr/>
          </p:nvSpPr>
          <p:spPr bwMode="auto">
            <a:xfrm>
              <a:off x="3734" y="3581"/>
              <a:ext cx="484" cy="269"/>
            </a:xfrm>
            <a:prstGeom prst="rect">
              <a:avLst/>
            </a:prstGeom>
            <a:noFill/>
            <a:ln w="9525">
              <a:noFill/>
              <a:miter lim="800000"/>
              <a:headEnd/>
              <a:tailEnd/>
            </a:ln>
            <a:effectLst/>
          </p:spPr>
          <p:txBody>
            <a:bodyPr wrap="none">
              <a:prstTxWarp prst="textNoShape">
                <a:avLst/>
              </a:prstTxWarp>
              <a:spAutoFit/>
            </a:bodyPr>
            <a:lstStyle/>
            <a:p>
              <a:r>
                <a:rPr lang="en-US" sz="2200">
                  <a:solidFill>
                    <a:srgbClr val="00FF00"/>
                  </a:solidFill>
                  <a:latin typeface="Comic Sans MS" pitchFamily="-111" charset="0"/>
                </a:rPr>
                <a:t>zero</a:t>
              </a:r>
            </a:p>
          </p:txBody>
        </p:sp>
        <p:sp>
          <p:nvSpPr>
            <p:cNvPr id="1037325" name="Text Box 13"/>
            <p:cNvSpPr txBox="1">
              <a:spLocks noChangeArrowheads="1"/>
            </p:cNvSpPr>
            <p:nvPr/>
          </p:nvSpPr>
          <p:spPr bwMode="auto">
            <a:xfrm>
              <a:off x="3734" y="3811"/>
              <a:ext cx="484" cy="269"/>
            </a:xfrm>
            <a:prstGeom prst="rect">
              <a:avLst/>
            </a:prstGeom>
            <a:noFill/>
            <a:ln w="9525">
              <a:noFill/>
              <a:miter lim="800000"/>
              <a:headEnd/>
              <a:tailEnd/>
            </a:ln>
            <a:effectLst/>
          </p:spPr>
          <p:txBody>
            <a:bodyPr wrap="none">
              <a:prstTxWarp prst="textNoShape">
                <a:avLst/>
              </a:prstTxWarp>
              <a:spAutoFit/>
            </a:bodyPr>
            <a:lstStyle/>
            <a:p>
              <a:r>
                <a:rPr lang="en-US" sz="2200">
                  <a:solidFill>
                    <a:srgbClr val="00FF00"/>
                  </a:solidFill>
                  <a:latin typeface="Comic Sans MS" pitchFamily="-111" charset="0"/>
                </a:rPr>
                <a:t>zero</a:t>
              </a:r>
            </a:p>
          </p:txBody>
        </p:sp>
        <p:sp>
          <p:nvSpPr>
            <p:cNvPr id="1037326" name="Text Box 14"/>
            <p:cNvSpPr txBox="1">
              <a:spLocks noChangeArrowheads="1"/>
            </p:cNvSpPr>
            <p:nvPr/>
          </p:nvSpPr>
          <p:spPr bwMode="auto">
            <a:xfrm>
              <a:off x="4470" y="3582"/>
              <a:ext cx="906" cy="269"/>
            </a:xfrm>
            <a:prstGeom prst="rect">
              <a:avLst/>
            </a:prstGeom>
            <a:noFill/>
            <a:ln w="9525">
              <a:noFill/>
              <a:miter lim="800000"/>
              <a:headEnd/>
              <a:tailEnd/>
            </a:ln>
            <a:effectLst/>
          </p:spPr>
          <p:txBody>
            <a:bodyPr wrap="none">
              <a:prstTxWarp prst="textNoShape">
                <a:avLst/>
              </a:prstTxWarp>
              <a:spAutoFit/>
            </a:bodyPr>
            <a:lstStyle/>
            <a:p>
              <a:r>
                <a:rPr lang="en-US" sz="2200">
                  <a:solidFill>
                    <a:srgbClr val="00FF00"/>
                  </a:solidFill>
                  <a:latin typeface="Comic Sans MS" pitchFamily="-111" charset="0"/>
                </a:rPr>
                <a:t>Out of pg</a:t>
              </a:r>
            </a:p>
          </p:txBody>
        </p:sp>
        <p:sp>
          <p:nvSpPr>
            <p:cNvPr id="1037327" name="Text Box 15"/>
            <p:cNvSpPr txBox="1">
              <a:spLocks noChangeArrowheads="1"/>
            </p:cNvSpPr>
            <p:nvPr/>
          </p:nvSpPr>
          <p:spPr bwMode="auto">
            <a:xfrm>
              <a:off x="4470" y="3811"/>
              <a:ext cx="906" cy="269"/>
            </a:xfrm>
            <a:prstGeom prst="rect">
              <a:avLst/>
            </a:prstGeom>
            <a:noFill/>
            <a:ln w="9525">
              <a:noFill/>
              <a:miter lim="800000"/>
              <a:headEnd/>
              <a:tailEnd/>
            </a:ln>
            <a:effectLst/>
          </p:spPr>
          <p:txBody>
            <a:bodyPr wrap="none">
              <a:prstTxWarp prst="textNoShape">
                <a:avLst/>
              </a:prstTxWarp>
              <a:spAutoFit/>
            </a:bodyPr>
            <a:lstStyle/>
            <a:p>
              <a:r>
                <a:rPr lang="en-US" sz="2200">
                  <a:solidFill>
                    <a:srgbClr val="00FF00"/>
                  </a:solidFill>
                  <a:latin typeface="Comic Sans MS" pitchFamily="-111" charset="0"/>
                </a:rPr>
                <a:t>Out of pg</a:t>
              </a:r>
            </a:p>
          </p:txBody>
        </p:sp>
      </p:grpSp>
      <p:sp>
        <p:nvSpPr>
          <p:cNvPr id="1037328" name="Rectangle 16"/>
          <p:cNvSpPr>
            <a:spLocks noChangeArrowheads="1"/>
          </p:cNvSpPr>
          <p:nvPr/>
        </p:nvSpPr>
        <p:spPr bwMode="auto">
          <a:xfrm>
            <a:off x="4810125" y="4017169"/>
            <a:ext cx="1638300" cy="6858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latin typeface="Gill Sans"/>
              <a:cs typeface="Gill Sans"/>
            </a:endParaRPr>
          </a:p>
        </p:txBody>
      </p:sp>
      <p:sp>
        <p:nvSpPr>
          <p:cNvPr id="1037329" name="Rectangle 17"/>
          <p:cNvSpPr>
            <a:spLocks noChangeArrowheads="1"/>
          </p:cNvSpPr>
          <p:nvPr/>
        </p:nvSpPr>
        <p:spPr bwMode="auto">
          <a:xfrm>
            <a:off x="5095875" y="4093369"/>
            <a:ext cx="1066800" cy="533400"/>
          </a:xfrm>
          <a:prstGeom prst="rect">
            <a:avLst/>
          </a:prstGeom>
          <a:noFill/>
          <a:ln w="9525">
            <a:noFill/>
            <a:miter lim="800000"/>
            <a:headEnd/>
            <a:tailEnd/>
          </a:ln>
          <a:effectLst/>
        </p:spPr>
        <p:txBody>
          <a:bodyPr>
            <a:prstTxWarp prst="textNoShape">
              <a:avLst/>
            </a:prstTxWarp>
          </a:bodyPr>
          <a:lstStyle/>
          <a:p>
            <a:pPr algn="ctr" eaLnBrk="1" hangingPunct="1"/>
            <a:r>
              <a:rPr lang="en-US">
                <a:solidFill>
                  <a:srgbClr val="00FF00"/>
                </a:solidFill>
                <a:latin typeface="Gill Sans"/>
                <a:cs typeface="Gill Sans"/>
              </a:rPr>
              <a:t>40%</a:t>
            </a:r>
          </a:p>
        </p:txBody>
      </p:sp>
      <p:sp>
        <p:nvSpPr>
          <p:cNvPr id="1037330" name="Rectangle 18"/>
          <p:cNvSpPr>
            <a:spLocks noChangeArrowheads="1"/>
          </p:cNvSpPr>
          <p:nvPr/>
        </p:nvSpPr>
        <p:spPr bwMode="auto">
          <a:xfrm>
            <a:off x="4810125" y="5203031"/>
            <a:ext cx="1638300" cy="6858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latin typeface="Gill Sans"/>
              <a:cs typeface="Gill Sans"/>
            </a:endParaRPr>
          </a:p>
        </p:txBody>
      </p:sp>
      <p:sp>
        <p:nvSpPr>
          <p:cNvPr id="1037331" name="Rectangle 19"/>
          <p:cNvSpPr>
            <a:spLocks noChangeArrowheads="1"/>
          </p:cNvSpPr>
          <p:nvPr/>
        </p:nvSpPr>
        <p:spPr bwMode="auto">
          <a:xfrm>
            <a:off x="5095875" y="5279231"/>
            <a:ext cx="1066800" cy="533400"/>
          </a:xfrm>
          <a:prstGeom prst="rect">
            <a:avLst/>
          </a:prstGeom>
          <a:noFill/>
          <a:ln w="9525">
            <a:noFill/>
            <a:miter lim="800000"/>
            <a:headEnd/>
            <a:tailEnd/>
          </a:ln>
          <a:effectLst/>
        </p:spPr>
        <p:txBody>
          <a:bodyPr>
            <a:prstTxWarp prst="textNoShape">
              <a:avLst/>
            </a:prstTxWarp>
          </a:bodyPr>
          <a:lstStyle/>
          <a:p>
            <a:pPr algn="ctr" eaLnBrk="1" hangingPunct="1"/>
            <a:r>
              <a:rPr lang="en-US">
                <a:solidFill>
                  <a:srgbClr val="00FF00"/>
                </a:solidFill>
                <a:latin typeface="Gill Sans"/>
                <a:cs typeface="Gill Sans"/>
              </a:rPr>
              <a:t>15%</a:t>
            </a:r>
          </a:p>
        </p:txBody>
      </p:sp>
      <p:sp>
        <p:nvSpPr>
          <p:cNvPr id="1037332" name="Text Box 20"/>
          <p:cNvSpPr txBox="1">
            <a:spLocks noChangeArrowheads="1"/>
          </p:cNvSpPr>
          <p:nvPr/>
        </p:nvSpPr>
        <p:spPr bwMode="auto">
          <a:xfrm>
            <a:off x="6172200" y="2286000"/>
            <a:ext cx="1108075" cy="457200"/>
          </a:xfrm>
          <a:prstGeom prst="rect">
            <a:avLst/>
          </a:prstGeom>
          <a:noFill/>
          <a:ln w="9525">
            <a:noFill/>
            <a:miter lim="800000"/>
            <a:headEnd/>
            <a:tailEnd/>
          </a:ln>
          <a:effectLst/>
        </p:spPr>
        <p:txBody>
          <a:bodyPr wrap="none">
            <a:prstTxWarp prst="textNoShape">
              <a:avLst/>
            </a:prstTxWarp>
            <a:spAutoFit/>
          </a:bodyPr>
          <a:lstStyle/>
          <a:p>
            <a:r>
              <a:rPr lang="en-US">
                <a:solidFill>
                  <a:srgbClr val="00FF00"/>
                </a:solidFill>
                <a:latin typeface="Gill Sans"/>
                <a:cs typeface="Gill Sans"/>
              </a:rPr>
              <a:t>correct</a:t>
            </a:r>
          </a:p>
        </p:txBody>
      </p:sp>
      <p:sp>
        <p:nvSpPr>
          <p:cNvPr id="1037336" name="Text Box 24"/>
          <p:cNvSpPr txBox="1">
            <a:spLocks noChangeArrowheads="1"/>
          </p:cNvSpPr>
          <p:nvPr/>
        </p:nvSpPr>
        <p:spPr bwMode="auto">
          <a:xfrm>
            <a:off x="5075238" y="3157538"/>
            <a:ext cx="1085850" cy="457200"/>
          </a:xfrm>
          <a:prstGeom prst="rect">
            <a:avLst/>
          </a:prstGeom>
          <a:noFill/>
          <a:ln w="9525">
            <a:noFill/>
            <a:miter lim="800000"/>
            <a:headEnd/>
            <a:tailEnd/>
          </a:ln>
          <a:effectLst/>
        </p:spPr>
        <p:txBody>
          <a:bodyPr wrap="none">
            <a:prstTxWarp prst="textNoShape">
              <a:avLst/>
            </a:prstTxWarp>
            <a:spAutoFit/>
          </a:bodyPr>
          <a:lstStyle/>
          <a:p>
            <a:r>
              <a:rPr lang="en-US">
                <a:solidFill>
                  <a:srgbClr val="00FF00"/>
                </a:solidFill>
                <a:latin typeface="Gill Sans"/>
                <a:cs typeface="Gill Sans"/>
              </a:rPr>
              <a:t>original</a:t>
            </a:r>
          </a:p>
        </p:txBody>
      </p:sp>
      <p:sp>
        <p:nvSpPr>
          <p:cNvPr id="1037337" name="Rectangle 25"/>
          <p:cNvSpPr>
            <a:spLocks noChangeArrowheads="1"/>
          </p:cNvSpPr>
          <p:nvPr/>
        </p:nvSpPr>
        <p:spPr bwMode="auto">
          <a:xfrm>
            <a:off x="6819900" y="4017169"/>
            <a:ext cx="1638300" cy="6858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latin typeface="Gill Sans"/>
              <a:cs typeface="Gill Sans"/>
            </a:endParaRPr>
          </a:p>
        </p:txBody>
      </p:sp>
      <p:sp>
        <p:nvSpPr>
          <p:cNvPr id="1037338" name="Rectangle 26"/>
          <p:cNvSpPr>
            <a:spLocks noChangeArrowheads="1"/>
          </p:cNvSpPr>
          <p:nvPr/>
        </p:nvSpPr>
        <p:spPr bwMode="auto">
          <a:xfrm>
            <a:off x="7105650" y="4093369"/>
            <a:ext cx="1066800" cy="533400"/>
          </a:xfrm>
          <a:prstGeom prst="rect">
            <a:avLst/>
          </a:prstGeom>
          <a:noFill/>
          <a:ln w="9525">
            <a:noFill/>
            <a:miter lim="800000"/>
            <a:headEnd/>
            <a:tailEnd/>
          </a:ln>
          <a:effectLst/>
        </p:spPr>
        <p:txBody>
          <a:bodyPr>
            <a:prstTxWarp prst="textNoShape">
              <a:avLst/>
            </a:prstTxWarp>
          </a:bodyPr>
          <a:lstStyle/>
          <a:p>
            <a:pPr algn="ctr" eaLnBrk="1" hangingPunct="1"/>
            <a:r>
              <a:rPr lang="en-US">
                <a:solidFill>
                  <a:srgbClr val="00FF00"/>
                </a:solidFill>
                <a:latin typeface="Gill Sans"/>
                <a:cs typeface="Gill Sans"/>
              </a:rPr>
              <a:t>70%</a:t>
            </a:r>
          </a:p>
        </p:txBody>
      </p:sp>
      <p:sp>
        <p:nvSpPr>
          <p:cNvPr id="1037339" name="Rectangle 27"/>
          <p:cNvSpPr>
            <a:spLocks noChangeArrowheads="1"/>
          </p:cNvSpPr>
          <p:nvPr/>
        </p:nvSpPr>
        <p:spPr bwMode="auto">
          <a:xfrm>
            <a:off x="6819900" y="5203031"/>
            <a:ext cx="1638300" cy="6858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latin typeface="Gill Sans"/>
              <a:cs typeface="Gill Sans"/>
            </a:endParaRPr>
          </a:p>
        </p:txBody>
      </p:sp>
      <p:sp>
        <p:nvSpPr>
          <p:cNvPr id="1037340" name="Rectangle 28"/>
          <p:cNvSpPr>
            <a:spLocks noChangeArrowheads="1"/>
          </p:cNvSpPr>
          <p:nvPr/>
        </p:nvSpPr>
        <p:spPr bwMode="auto">
          <a:xfrm>
            <a:off x="7105650" y="5279231"/>
            <a:ext cx="1066800" cy="533400"/>
          </a:xfrm>
          <a:prstGeom prst="rect">
            <a:avLst/>
          </a:prstGeom>
          <a:noFill/>
          <a:ln w="9525">
            <a:noFill/>
            <a:miter lim="800000"/>
            <a:headEnd/>
            <a:tailEnd/>
          </a:ln>
          <a:effectLst/>
        </p:spPr>
        <p:txBody>
          <a:bodyPr>
            <a:prstTxWarp prst="textNoShape">
              <a:avLst/>
            </a:prstTxWarp>
          </a:bodyPr>
          <a:lstStyle/>
          <a:p>
            <a:pPr algn="ctr" eaLnBrk="1" hangingPunct="1"/>
            <a:r>
              <a:rPr lang="en-US" dirty="0" smtClean="0">
                <a:solidFill>
                  <a:srgbClr val="00FF00"/>
                </a:solidFill>
                <a:latin typeface="Gill Sans"/>
                <a:cs typeface="Gill Sans"/>
              </a:rPr>
              <a:t>50%</a:t>
            </a:r>
            <a:endParaRPr lang="en-US" dirty="0">
              <a:solidFill>
                <a:srgbClr val="00FF00"/>
              </a:solidFill>
              <a:latin typeface="Gill Sans"/>
              <a:cs typeface="Gill Sans"/>
            </a:endParaRPr>
          </a:p>
        </p:txBody>
      </p:sp>
      <p:sp>
        <p:nvSpPr>
          <p:cNvPr id="1037341" name="Text Box 29"/>
          <p:cNvSpPr txBox="1">
            <a:spLocks noChangeArrowheads="1"/>
          </p:cNvSpPr>
          <p:nvPr/>
        </p:nvSpPr>
        <p:spPr bwMode="auto">
          <a:xfrm>
            <a:off x="7104965" y="3157538"/>
            <a:ext cx="1068171" cy="461665"/>
          </a:xfrm>
          <a:prstGeom prst="rect">
            <a:avLst/>
          </a:prstGeom>
          <a:noFill/>
          <a:ln w="9525">
            <a:noFill/>
            <a:miter lim="800000"/>
            <a:headEnd/>
            <a:tailEnd/>
          </a:ln>
          <a:effectLst/>
        </p:spPr>
        <p:txBody>
          <a:bodyPr wrap="none">
            <a:prstTxWarp prst="textNoShape">
              <a:avLst/>
            </a:prstTxWarp>
            <a:spAutoFit/>
          </a:bodyPr>
          <a:lstStyle/>
          <a:p>
            <a:r>
              <a:rPr lang="en-US">
                <a:solidFill>
                  <a:srgbClr val="00FF00"/>
                </a:solidFill>
                <a:latin typeface="Gill Sans"/>
                <a:cs typeface="Gill Sans"/>
              </a:rPr>
              <a:t>revised</a:t>
            </a:r>
          </a:p>
        </p:txBody>
      </p:sp>
      <p:grpSp>
        <p:nvGrpSpPr>
          <p:cNvPr id="3" name="Group 26"/>
          <p:cNvGrpSpPr/>
          <p:nvPr/>
        </p:nvGrpSpPr>
        <p:grpSpPr>
          <a:xfrm>
            <a:off x="2437605" y="3783380"/>
            <a:ext cx="153195" cy="990600"/>
            <a:chOff x="6477000" y="3705228"/>
            <a:chExt cx="153195" cy="990600"/>
          </a:xfrm>
        </p:grpSpPr>
        <p:sp>
          <p:nvSpPr>
            <p:cNvPr id="28" name="Rectangle 27"/>
            <p:cNvSpPr/>
            <p:nvPr/>
          </p:nvSpPr>
          <p:spPr bwMode="auto">
            <a:xfrm>
              <a:off x="6477000" y="3705228"/>
              <a:ext cx="152400" cy="9906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cxnSp>
          <p:nvCxnSpPr>
            <p:cNvPr id="29" name="Straight Connector 28"/>
            <p:cNvCxnSpPr/>
            <p:nvPr/>
          </p:nvCxnSpPr>
          <p:spPr bwMode="auto">
            <a:xfrm rot="5400000">
              <a:off x="6009927" y="4197348"/>
              <a:ext cx="935735"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0" name="Straight Connector 29"/>
            <p:cNvCxnSpPr/>
            <p:nvPr/>
          </p:nvCxnSpPr>
          <p:spPr bwMode="auto">
            <a:xfrm rot="5400000">
              <a:off x="6162327" y="4201668"/>
              <a:ext cx="935735"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grpSp>
        <p:nvGrpSpPr>
          <p:cNvPr id="4" name="Group 30"/>
          <p:cNvGrpSpPr/>
          <p:nvPr/>
        </p:nvGrpSpPr>
        <p:grpSpPr>
          <a:xfrm>
            <a:off x="2438400" y="5048738"/>
            <a:ext cx="153195" cy="990600"/>
            <a:chOff x="6477000" y="3705228"/>
            <a:chExt cx="153195" cy="990600"/>
          </a:xfrm>
        </p:grpSpPr>
        <p:sp>
          <p:nvSpPr>
            <p:cNvPr id="32" name="Rectangle 31"/>
            <p:cNvSpPr/>
            <p:nvPr/>
          </p:nvSpPr>
          <p:spPr bwMode="auto">
            <a:xfrm>
              <a:off x="6477000" y="3705228"/>
              <a:ext cx="152400" cy="9906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cxnSp>
          <p:nvCxnSpPr>
            <p:cNvPr id="33" name="Straight Connector 32"/>
            <p:cNvCxnSpPr/>
            <p:nvPr/>
          </p:nvCxnSpPr>
          <p:spPr bwMode="auto">
            <a:xfrm rot="5400000">
              <a:off x="6009927" y="4197348"/>
              <a:ext cx="935735"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4" name="Straight Connector 33"/>
            <p:cNvCxnSpPr/>
            <p:nvPr/>
          </p:nvCxnSpPr>
          <p:spPr bwMode="auto">
            <a:xfrm rot="5400000">
              <a:off x="6162327" y="4201668"/>
              <a:ext cx="935735"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spTree>
    <p:extLst>
      <p:ext uri="{BB962C8B-B14F-4D97-AF65-F5344CB8AC3E}">
        <p14:creationId xmlns:p14="http://schemas.microsoft.com/office/powerpoint/2010/main" val="18455912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21" name="Rectangle 5"/>
          <p:cNvSpPr>
            <a:spLocks noChangeArrowheads="1"/>
          </p:cNvSpPr>
          <p:nvPr/>
        </p:nvSpPr>
        <p:spPr bwMode="auto">
          <a:xfrm>
            <a:off x="609600" y="3419564"/>
            <a:ext cx="8077200" cy="1384995"/>
          </a:xfrm>
          <a:prstGeom prst="rect">
            <a:avLst/>
          </a:prstGeom>
          <a:noFill/>
          <a:ln w="9525">
            <a:noFill/>
            <a:miter lim="800000"/>
            <a:headEnd/>
            <a:tailEnd/>
          </a:ln>
          <a:effectLst/>
        </p:spPr>
        <p:txBody>
          <a:bodyPr wrap="square">
            <a:prstTxWarp prst="textNoShape">
              <a:avLst/>
            </a:prstTxWarp>
            <a:spAutoFit/>
          </a:bodyPr>
          <a:lstStyle/>
          <a:p>
            <a:pPr eaLnBrk="1" hangingPunct="1"/>
            <a:r>
              <a:rPr lang="en-US" sz="2800" dirty="0" smtClean="0">
                <a:latin typeface="Calibri"/>
                <a:cs typeface="Calibri"/>
              </a:rPr>
              <a:t>BUT, many </a:t>
            </a:r>
            <a:r>
              <a:rPr lang="en-US" sz="2800" dirty="0">
                <a:latin typeface="Calibri"/>
                <a:cs typeface="Calibri"/>
              </a:rPr>
              <a:t>students still do not treat angular momentum as a strictly conserved quantity.  </a:t>
            </a:r>
            <a:endParaRPr lang="en-US" sz="2800" dirty="0" smtClean="0">
              <a:latin typeface="Calibri"/>
              <a:cs typeface="Calibri"/>
            </a:endParaRPr>
          </a:p>
          <a:p>
            <a:pPr eaLnBrk="1" hangingPunct="1"/>
            <a:r>
              <a:rPr lang="en-US" sz="2800" i="1" dirty="0" smtClean="0">
                <a:latin typeface="Calibri"/>
                <a:cs typeface="Calibri"/>
              </a:rPr>
              <a:t>Why not?</a:t>
            </a:r>
            <a:r>
              <a:rPr lang="en-US" sz="2800" i="1" dirty="0">
                <a:latin typeface="Calibri"/>
                <a:cs typeface="Calibri"/>
              </a:rPr>
              <a:t>…</a:t>
            </a:r>
          </a:p>
        </p:txBody>
      </p:sp>
      <p:sp>
        <p:nvSpPr>
          <p:cNvPr id="6" name="Title 5"/>
          <p:cNvSpPr>
            <a:spLocks noGrp="1"/>
          </p:cNvSpPr>
          <p:nvPr>
            <p:ph type="title"/>
          </p:nvPr>
        </p:nvSpPr>
        <p:spPr/>
        <p:txBody>
          <a:bodyPr/>
          <a:lstStyle/>
          <a:p>
            <a:endParaRPr lang="en-US"/>
          </a:p>
        </p:txBody>
      </p:sp>
      <p:sp>
        <p:nvSpPr>
          <p:cNvPr id="4" name="Rectangle 3"/>
          <p:cNvSpPr/>
          <p:nvPr/>
        </p:nvSpPr>
        <p:spPr>
          <a:xfrm>
            <a:off x="609600" y="1828800"/>
            <a:ext cx="7543800" cy="954107"/>
          </a:xfrm>
          <a:prstGeom prst="rect">
            <a:avLst/>
          </a:prstGeom>
        </p:spPr>
        <p:txBody>
          <a:bodyPr wrap="square">
            <a:spAutoFit/>
          </a:bodyPr>
          <a:lstStyle/>
          <a:p>
            <a:pPr marL="0" indent="0">
              <a:buNone/>
            </a:pPr>
            <a:r>
              <a:rPr lang="en-US" sz="2800" dirty="0" smtClean="0">
                <a:solidFill>
                  <a:srgbClr val="FFFFFF"/>
                </a:solidFill>
                <a:latin typeface="Calibri"/>
                <a:cs typeface="Calibri"/>
              </a:rPr>
              <a:t>Understanding the </a:t>
            </a:r>
            <a:r>
              <a:rPr lang="en-US" sz="2800" i="1" dirty="0" smtClean="0">
                <a:solidFill>
                  <a:srgbClr val="FFFFFF"/>
                </a:solidFill>
                <a:latin typeface="Calibri"/>
                <a:cs typeface="Calibri"/>
              </a:rPr>
              <a:t>purpose </a:t>
            </a:r>
            <a:r>
              <a:rPr lang="en-US" sz="2800" dirty="0" smtClean="0">
                <a:solidFill>
                  <a:srgbClr val="FFFFFF"/>
                </a:solidFill>
                <a:latin typeface="Calibri"/>
                <a:cs typeface="Calibri"/>
              </a:rPr>
              <a:t>of particle angular momentum may help students apply the concept.</a:t>
            </a:r>
          </a:p>
        </p:txBody>
      </p:sp>
    </p:spTree>
    <p:extLst>
      <p:ext uri="{BB962C8B-B14F-4D97-AF65-F5344CB8AC3E}">
        <p14:creationId xmlns:p14="http://schemas.microsoft.com/office/powerpoint/2010/main" val="13595891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7" name="Rectangle 3"/>
          <p:cNvSpPr>
            <a:spLocks noGrp="1" noChangeArrowheads="1"/>
          </p:cNvSpPr>
          <p:nvPr>
            <p:ph type="title"/>
          </p:nvPr>
        </p:nvSpPr>
        <p:spPr>
          <a:xfrm>
            <a:off x="685800" y="76200"/>
            <a:ext cx="7924800" cy="1143000"/>
          </a:xfrm>
        </p:spPr>
        <p:txBody>
          <a:bodyPr/>
          <a:lstStyle/>
          <a:p>
            <a:r>
              <a:rPr lang="en-US" dirty="0"/>
              <a:t>Interview: “Ball and rod”</a:t>
            </a:r>
            <a:br>
              <a:rPr lang="en-US" dirty="0"/>
            </a:br>
            <a:r>
              <a:rPr lang="en-US" sz="2400" dirty="0"/>
              <a:t>(same </a:t>
            </a:r>
            <a:r>
              <a:rPr lang="en-US" sz="2400" dirty="0" smtClean="0"/>
              <a:t>student)</a:t>
            </a:r>
            <a:endParaRPr lang="en-US" dirty="0"/>
          </a:p>
        </p:txBody>
      </p:sp>
      <p:sp>
        <p:nvSpPr>
          <p:cNvPr id="856066" name="Rectangle 2"/>
          <p:cNvSpPr>
            <a:spLocks noChangeArrowheads="1"/>
          </p:cNvSpPr>
          <p:nvPr/>
        </p:nvSpPr>
        <p:spPr bwMode="auto">
          <a:xfrm>
            <a:off x="6096000" y="1447800"/>
            <a:ext cx="2514600" cy="1524000"/>
          </a:xfrm>
          <a:prstGeom prst="rect">
            <a:avLst/>
          </a:prstGeom>
          <a:solidFill>
            <a:schemeClr val="tx1"/>
          </a:solidFill>
          <a:ln w="9525">
            <a:solidFill>
              <a:schemeClr val="tx1"/>
            </a:solidFill>
            <a:miter lim="800000"/>
            <a:headEnd/>
            <a:tailEnd/>
          </a:ln>
          <a:effectLst>
            <a:outerShdw blurRad="63500" dist="107763" dir="2700000" algn="ctr" rotWithShape="0">
              <a:srgbClr val="000000">
                <a:alpha val="74998"/>
              </a:srgbClr>
            </a:outerShdw>
          </a:effectLst>
        </p:spPr>
        <p:txBody>
          <a:bodyPr wrap="none" anchor="ctr">
            <a:prstTxWarp prst="textNoShape">
              <a:avLst/>
            </a:prstTxWarp>
          </a:bodyPr>
          <a:lstStyle/>
          <a:p>
            <a:endParaRPr lang="en-US"/>
          </a:p>
        </p:txBody>
      </p:sp>
      <p:sp>
        <p:nvSpPr>
          <p:cNvPr id="856068" name="Rectangle 4"/>
          <p:cNvSpPr>
            <a:spLocks noChangeArrowheads="1"/>
          </p:cNvSpPr>
          <p:nvPr/>
        </p:nvSpPr>
        <p:spPr bwMode="auto">
          <a:xfrm>
            <a:off x="533400" y="1531334"/>
            <a:ext cx="5334000" cy="1015663"/>
          </a:xfrm>
          <a:prstGeom prst="rect">
            <a:avLst/>
          </a:prstGeom>
          <a:noFill/>
          <a:ln w="9525">
            <a:noFill/>
            <a:miter lim="800000"/>
            <a:headEnd/>
            <a:tailEnd/>
          </a:ln>
          <a:effectLst/>
        </p:spPr>
        <p:txBody>
          <a:bodyPr>
            <a:prstTxWarp prst="textNoShape">
              <a:avLst/>
            </a:prstTxWarp>
            <a:spAutoFit/>
          </a:bodyPr>
          <a:lstStyle/>
          <a:p>
            <a:pPr marL="341313" indent="-341313" eaLnBrk="1" hangingPunct="1"/>
            <a:r>
              <a:rPr lang="en-US" sz="2000" dirty="0">
                <a:latin typeface="Gill Sans" pitchFamily="-111" charset="0"/>
              </a:rPr>
              <a:t>I:	Imagine that you saw photographs that </a:t>
            </a:r>
            <a:r>
              <a:rPr lang="en-US" sz="2000" i="1" dirty="0">
                <a:latin typeface="Gill Sans" pitchFamily="-111" charset="0"/>
              </a:rPr>
              <a:t>did</a:t>
            </a:r>
            <a:r>
              <a:rPr lang="en-US" sz="2000" dirty="0">
                <a:latin typeface="Gill Sans" pitchFamily="-111" charset="0"/>
              </a:rPr>
              <a:t> show them moving at the same forward rate.</a:t>
            </a:r>
            <a:r>
              <a:rPr lang="en-US" sz="2000" dirty="0" smtClean="0">
                <a:latin typeface="Gill Sans" pitchFamily="-111" charset="0"/>
              </a:rPr>
              <a:t>  How </a:t>
            </a:r>
            <a:r>
              <a:rPr lang="en-US" sz="2000" dirty="0">
                <a:latin typeface="Gill Sans" pitchFamily="-111" charset="0"/>
              </a:rPr>
              <a:t>would you make sense of that?</a:t>
            </a:r>
          </a:p>
        </p:txBody>
      </p:sp>
      <p:sp>
        <p:nvSpPr>
          <p:cNvPr id="856069" name="Rectangle 5"/>
          <p:cNvSpPr>
            <a:spLocks noChangeArrowheads="1"/>
          </p:cNvSpPr>
          <p:nvPr/>
        </p:nvSpPr>
        <p:spPr bwMode="auto">
          <a:xfrm>
            <a:off x="533400" y="2732389"/>
            <a:ext cx="8153400" cy="1015663"/>
          </a:xfrm>
          <a:prstGeom prst="rect">
            <a:avLst/>
          </a:prstGeom>
          <a:noFill/>
          <a:ln w="9525">
            <a:noFill/>
            <a:miter lim="800000"/>
            <a:headEnd/>
            <a:tailEnd/>
          </a:ln>
          <a:effectLst/>
        </p:spPr>
        <p:txBody>
          <a:bodyPr>
            <a:prstTxWarp prst="textNoShape">
              <a:avLst/>
            </a:prstTxWarp>
            <a:spAutoFit/>
          </a:bodyPr>
          <a:lstStyle/>
          <a:p>
            <a:pPr marL="341313" indent="-341313" eaLnBrk="1" hangingPunct="1"/>
            <a:r>
              <a:rPr lang="en-US" sz="2000" dirty="0">
                <a:latin typeface="Gill Sans" pitchFamily="-111" charset="0"/>
              </a:rPr>
              <a:t>S:	If I saw that, I would say</a:t>
            </a:r>
            <a:r>
              <a:rPr lang="en-US" sz="2000" dirty="0" smtClean="0">
                <a:latin typeface="Gill Sans" pitchFamily="-111" charset="0"/>
              </a:rPr>
              <a:t>, WELL</a:t>
            </a:r>
            <a:r>
              <a:rPr lang="en-US" sz="2000" dirty="0">
                <a:latin typeface="Gill Sans" pitchFamily="-111" charset="0"/>
              </a:rPr>
              <a:t>, I have to</a:t>
            </a:r>
            <a:r>
              <a:rPr lang="en-US" sz="2000" dirty="0" smtClean="0">
                <a:latin typeface="Gill Sans" pitchFamily="-111" charset="0"/>
              </a:rPr>
              <a:t> </a:t>
            </a:r>
            <a:br>
              <a:rPr lang="en-US" sz="2000" dirty="0" smtClean="0">
                <a:latin typeface="Gill Sans" pitchFamily="-111" charset="0"/>
              </a:rPr>
            </a:br>
            <a:r>
              <a:rPr lang="en-US" sz="2000" dirty="0" smtClean="0">
                <a:latin typeface="Gill Sans" pitchFamily="-111" charset="0"/>
              </a:rPr>
              <a:t>change </a:t>
            </a:r>
            <a:r>
              <a:rPr lang="en-US" sz="2000" dirty="0">
                <a:latin typeface="Gill Sans" pitchFamily="-111" charset="0"/>
              </a:rPr>
              <a:t>my opinion about the world. </a:t>
            </a:r>
            <a:r>
              <a:rPr lang="en-US" sz="2000" dirty="0" smtClean="0">
                <a:latin typeface="Gill Sans" pitchFamily="-111" charset="0"/>
              </a:rPr>
              <a:t>  Thank </a:t>
            </a:r>
            <a:r>
              <a:rPr lang="en-US" sz="2000" dirty="0">
                <a:latin typeface="Gill Sans" pitchFamily="-111" charset="0"/>
              </a:rPr>
              <a:t>you for bestowing this wonderful knowledge, that’s why I’m here.</a:t>
            </a:r>
          </a:p>
        </p:txBody>
      </p:sp>
      <p:pic>
        <p:nvPicPr>
          <p:cNvPr id="856070" name="Picture 6"/>
          <p:cNvPicPr>
            <a:picLocks noChangeAspect="1" noChangeArrowheads="1"/>
          </p:cNvPicPr>
          <p:nvPr/>
        </p:nvPicPr>
        <p:blipFill>
          <a:blip r:embed="rId3"/>
          <a:srcRect/>
          <a:stretch>
            <a:fillRect/>
          </a:stretch>
        </p:blipFill>
        <p:spPr bwMode="auto">
          <a:xfrm>
            <a:off x="6221413" y="1524000"/>
            <a:ext cx="2312987" cy="1325563"/>
          </a:xfrm>
          <a:prstGeom prst="rect">
            <a:avLst/>
          </a:prstGeom>
          <a:noFill/>
          <a:ln w="9525">
            <a:noFill/>
            <a:miter lim="800000"/>
            <a:headEnd/>
            <a:tailEnd/>
          </a:ln>
          <a:effectLst/>
        </p:spPr>
      </p:pic>
      <p:sp>
        <p:nvSpPr>
          <p:cNvPr id="856071" name="Rectangle 7"/>
          <p:cNvSpPr>
            <a:spLocks noChangeArrowheads="1"/>
          </p:cNvSpPr>
          <p:nvPr/>
        </p:nvSpPr>
        <p:spPr bwMode="auto">
          <a:xfrm>
            <a:off x="533400" y="3849910"/>
            <a:ext cx="8153400" cy="400110"/>
          </a:xfrm>
          <a:prstGeom prst="rect">
            <a:avLst/>
          </a:prstGeom>
          <a:noFill/>
          <a:ln w="9525">
            <a:noFill/>
            <a:miter lim="800000"/>
            <a:headEnd/>
            <a:tailEnd/>
          </a:ln>
          <a:effectLst/>
        </p:spPr>
        <p:txBody>
          <a:bodyPr>
            <a:prstTxWarp prst="textNoShape">
              <a:avLst/>
            </a:prstTxWarp>
            <a:spAutoFit/>
          </a:bodyPr>
          <a:lstStyle/>
          <a:p>
            <a:pPr marL="341313" indent="-341313" eaLnBrk="1" hangingPunct="1"/>
            <a:r>
              <a:rPr lang="en-US" sz="2000" dirty="0">
                <a:latin typeface="Gill Sans" pitchFamily="-111" charset="0"/>
              </a:rPr>
              <a:t>I:	</a:t>
            </a:r>
            <a:r>
              <a:rPr lang="en-US" sz="2000" dirty="0" smtClean="0">
                <a:latin typeface="Gill Sans" pitchFamily="-111" charset="0"/>
              </a:rPr>
              <a:t>Ok.</a:t>
            </a:r>
            <a:endParaRPr lang="en-US" sz="2000" dirty="0">
              <a:latin typeface="Gill Sans" pitchFamily="-111" charset="0"/>
            </a:endParaRPr>
          </a:p>
        </p:txBody>
      </p:sp>
      <p:sp>
        <p:nvSpPr>
          <p:cNvPr id="856072" name="Rectangle 8"/>
          <p:cNvSpPr>
            <a:spLocks noChangeArrowheads="1"/>
          </p:cNvSpPr>
          <p:nvPr/>
        </p:nvSpPr>
        <p:spPr bwMode="auto">
          <a:xfrm>
            <a:off x="533400" y="4370007"/>
            <a:ext cx="8153400" cy="400110"/>
          </a:xfrm>
          <a:prstGeom prst="rect">
            <a:avLst/>
          </a:prstGeom>
          <a:noFill/>
          <a:ln w="9525">
            <a:noFill/>
            <a:miter lim="800000"/>
            <a:headEnd/>
            <a:tailEnd/>
          </a:ln>
          <a:effectLst/>
        </p:spPr>
        <p:txBody>
          <a:bodyPr>
            <a:prstTxWarp prst="textNoShape">
              <a:avLst/>
            </a:prstTxWarp>
            <a:spAutoFit/>
          </a:bodyPr>
          <a:lstStyle/>
          <a:p>
            <a:pPr marL="341313" indent="-341313" eaLnBrk="1" hangingPunct="1"/>
            <a:r>
              <a:rPr lang="en-US" sz="2000" dirty="0">
                <a:latin typeface="Gill Sans" pitchFamily="-111" charset="0"/>
              </a:rPr>
              <a:t>S:</a:t>
            </a:r>
            <a:r>
              <a:rPr lang="en-US" sz="2000" dirty="0" smtClean="0">
                <a:latin typeface="Gill Sans" pitchFamily="-111" charset="0"/>
              </a:rPr>
              <a:t>	And </a:t>
            </a:r>
            <a:r>
              <a:rPr lang="en-US" sz="2000" dirty="0">
                <a:latin typeface="Gill Sans" pitchFamily="-111" charset="0"/>
              </a:rPr>
              <a:t>I learned something.</a:t>
            </a:r>
          </a:p>
        </p:txBody>
      </p:sp>
      <p:sp>
        <p:nvSpPr>
          <p:cNvPr id="856073" name="Rectangle 9"/>
          <p:cNvSpPr>
            <a:spLocks noChangeArrowheads="1"/>
          </p:cNvSpPr>
          <p:nvPr/>
        </p:nvSpPr>
        <p:spPr bwMode="auto">
          <a:xfrm>
            <a:off x="533400" y="4890104"/>
            <a:ext cx="8153400" cy="400110"/>
          </a:xfrm>
          <a:prstGeom prst="rect">
            <a:avLst/>
          </a:prstGeom>
          <a:noFill/>
          <a:ln w="9525">
            <a:noFill/>
            <a:miter lim="800000"/>
            <a:headEnd/>
            <a:tailEnd/>
          </a:ln>
          <a:effectLst/>
        </p:spPr>
        <p:txBody>
          <a:bodyPr>
            <a:prstTxWarp prst="textNoShape">
              <a:avLst/>
            </a:prstTxWarp>
            <a:spAutoFit/>
          </a:bodyPr>
          <a:lstStyle/>
          <a:p>
            <a:pPr marL="341313" indent="-341313" eaLnBrk="1" hangingPunct="1"/>
            <a:r>
              <a:rPr lang="en-US" sz="2000">
                <a:latin typeface="Gill Sans" pitchFamily="-111" charset="0"/>
              </a:rPr>
              <a:t>I:	And what would that be?</a:t>
            </a:r>
          </a:p>
        </p:txBody>
      </p:sp>
      <p:sp>
        <p:nvSpPr>
          <p:cNvPr id="12" name="Rectangle 4"/>
          <p:cNvSpPr>
            <a:spLocks noChangeArrowheads="1"/>
          </p:cNvSpPr>
          <p:nvPr/>
        </p:nvSpPr>
        <p:spPr bwMode="auto">
          <a:xfrm>
            <a:off x="533400" y="5410200"/>
            <a:ext cx="8153400" cy="707886"/>
          </a:xfrm>
          <a:prstGeom prst="rect">
            <a:avLst/>
          </a:prstGeom>
          <a:noFill/>
          <a:ln w="9525">
            <a:noFill/>
            <a:miter lim="800000"/>
            <a:headEnd/>
            <a:tailEnd/>
          </a:ln>
          <a:effectLst/>
        </p:spPr>
        <p:txBody>
          <a:bodyPr wrap="square">
            <a:prstTxWarp prst="textNoShape">
              <a:avLst/>
            </a:prstTxWarp>
            <a:spAutoFit/>
          </a:bodyPr>
          <a:lstStyle/>
          <a:p>
            <a:pPr marL="341313" indent="-341313" eaLnBrk="1" hangingPunct="1"/>
            <a:r>
              <a:rPr lang="en-US" sz="2000" dirty="0">
                <a:latin typeface="Gill Sans" pitchFamily="-111" charset="0"/>
              </a:rPr>
              <a:t>S:	That angular momentum and translational momentum are separate things completely, and I have to treat them as such.</a:t>
            </a:r>
          </a:p>
        </p:txBody>
      </p:sp>
    </p:spTree>
    <p:extLst>
      <p:ext uri="{BB962C8B-B14F-4D97-AF65-F5344CB8AC3E}">
        <p14:creationId xmlns:p14="http://schemas.microsoft.com/office/powerpoint/2010/main" val="9543551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5" name="Rectangle 3"/>
          <p:cNvSpPr>
            <a:spLocks noGrp="1" noChangeArrowheads="1"/>
          </p:cNvSpPr>
          <p:nvPr>
            <p:ph type="title"/>
          </p:nvPr>
        </p:nvSpPr>
        <p:spPr>
          <a:xfrm>
            <a:off x="685800" y="-109538"/>
            <a:ext cx="7924800" cy="1143001"/>
          </a:xfrm>
        </p:spPr>
        <p:txBody>
          <a:bodyPr/>
          <a:lstStyle/>
          <a:p>
            <a:r>
              <a:rPr lang="en-US"/>
              <a:t>Interview: “Ball and rod” (cont’d)</a:t>
            </a:r>
          </a:p>
        </p:txBody>
      </p:sp>
      <p:sp>
        <p:nvSpPr>
          <p:cNvPr id="858117" name="Rectangle 5"/>
          <p:cNvSpPr>
            <a:spLocks noChangeArrowheads="1"/>
          </p:cNvSpPr>
          <p:nvPr/>
        </p:nvSpPr>
        <p:spPr bwMode="auto">
          <a:xfrm>
            <a:off x="533400" y="1600200"/>
            <a:ext cx="5334000" cy="707886"/>
          </a:xfrm>
          <a:prstGeom prst="rect">
            <a:avLst/>
          </a:prstGeom>
          <a:noFill/>
          <a:ln w="9525">
            <a:noFill/>
            <a:miter lim="800000"/>
            <a:headEnd/>
            <a:tailEnd/>
          </a:ln>
          <a:effectLst/>
        </p:spPr>
        <p:txBody>
          <a:bodyPr>
            <a:prstTxWarp prst="textNoShape">
              <a:avLst/>
            </a:prstTxWarp>
            <a:spAutoFit/>
          </a:bodyPr>
          <a:lstStyle/>
          <a:p>
            <a:pPr marL="341313" indent="-341313" eaLnBrk="1" hangingPunct="1"/>
            <a:r>
              <a:rPr lang="en-US" sz="2000" dirty="0">
                <a:latin typeface="Gill Sans" pitchFamily="-111" charset="0"/>
              </a:rPr>
              <a:t>I:	OK.  What about energy?  Isn’t there still the energy factor?</a:t>
            </a:r>
          </a:p>
        </p:txBody>
      </p:sp>
      <p:sp>
        <p:nvSpPr>
          <p:cNvPr id="858119" name="Rectangle 7"/>
          <p:cNvSpPr>
            <a:spLocks noChangeArrowheads="1"/>
          </p:cNvSpPr>
          <p:nvPr/>
        </p:nvSpPr>
        <p:spPr bwMode="auto">
          <a:xfrm>
            <a:off x="533400" y="2590800"/>
            <a:ext cx="7772400" cy="1938992"/>
          </a:xfrm>
          <a:prstGeom prst="rect">
            <a:avLst/>
          </a:prstGeom>
          <a:noFill/>
          <a:ln w="9525">
            <a:noFill/>
            <a:miter lim="800000"/>
            <a:headEnd/>
            <a:tailEnd/>
          </a:ln>
          <a:effectLst/>
        </p:spPr>
        <p:txBody>
          <a:bodyPr wrap="square">
            <a:prstTxWarp prst="textNoShape">
              <a:avLst/>
            </a:prstTxWarp>
            <a:spAutoFit/>
          </a:bodyPr>
          <a:lstStyle/>
          <a:p>
            <a:pPr marL="341313" indent="-341313" eaLnBrk="1" hangingPunct="1"/>
            <a:r>
              <a:rPr lang="en-US" sz="2000" dirty="0">
                <a:latin typeface="Gill Sans" pitchFamily="-111" charset="0"/>
              </a:rPr>
              <a:t>S:	Yeah, I wouldn’t… I really don’t know </a:t>
            </a:r>
            <a:r>
              <a:rPr lang="en-US" sz="2000" dirty="0" smtClean="0">
                <a:latin typeface="Gill Sans" pitchFamily="-111" charset="0"/>
              </a:rPr>
              <a:t/>
            </a:r>
            <a:br>
              <a:rPr lang="en-US" sz="2000" dirty="0" smtClean="0">
                <a:latin typeface="Gill Sans" pitchFamily="-111" charset="0"/>
              </a:rPr>
            </a:br>
            <a:r>
              <a:rPr lang="en-US" sz="2000" dirty="0" smtClean="0">
                <a:latin typeface="Gill Sans" pitchFamily="-111" charset="0"/>
              </a:rPr>
              <a:t>how to </a:t>
            </a:r>
            <a:r>
              <a:rPr lang="en-US" sz="2000" dirty="0">
                <a:latin typeface="Gill Sans" pitchFamily="-111" charset="0"/>
              </a:rPr>
              <a:t>figure that out because [long pause].  </a:t>
            </a:r>
            <a:r>
              <a:rPr lang="en-US" sz="2000" dirty="0" smtClean="0">
                <a:latin typeface="Gill Sans" pitchFamily="-111" charset="0"/>
              </a:rPr>
              <a:t> </a:t>
            </a:r>
            <a:br>
              <a:rPr lang="en-US" sz="2000" dirty="0" smtClean="0">
                <a:latin typeface="Gill Sans" pitchFamily="-111" charset="0"/>
              </a:rPr>
            </a:br>
            <a:r>
              <a:rPr lang="en-US" sz="2000" dirty="0" smtClean="0">
                <a:latin typeface="Gill Sans" pitchFamily="-111" charset="0"/>
              </a:rPr>
              <a:t>I </a:t>
            </a:r>
            <a:r>
              <a:rPr lang="en-US" sz="2000" dirty="0">
                <a:latin typeface="Gill Sans" pitchFamily="-111" charset="0"/>
              </a:rPr>
              <a:t>mean, like I said, it seems like more is going on, therefore more energy is being used, or something, rather than just translational motion.  And so it couldn’t equal…</a:t>
            </a:r>
            <a:r>
              <a:rPr lang="en-US" sz="2000" dirty="0" smtClean="0">
                <a:latin typeface="Gill Sans" pitchFamily="-111" charset="0"/>
              </a:rPr>
              <a:t> like, I wouldn’t believe your pictures.  They were doctored. </a:t>
            </a:r>
          </a:p>
        </p:txBody>
      </p:sp>
      <p:sp>
        <p:nvSpPr>
          <p:cNvPr id="858121" name="Rectangle 9"/>
          <p:cNvSpPr>
            <a:spLocks noChangeArrowheads="1"/>
          </p:cNvSpPr>
          <p:nvPr/>
        </p:nvSpPr>
        <p:spPr bwMode="auto">
          <a:xfrm>
            <a:off x="533400" y="5029200"/>
            <a:ext cx="8153400" cy="400110"/>
          </a:xfrm>
          <a:prstGeom prst="rect">
            <a:avLst/>
          </a:prstGeom>
          <a:noFill/>
          <a:ln w="9525">
            <a:noFill/>
            <a:miter lim="800000"/>
            <a:headEnd/>
            <a:tailEnd/>
          </a:ln>
          <a:effectLst/>
        </p:spPr>
        <p:txBody>
          <a:bodyPr>
            <a:prstTxWarp prst="textNoShape">
              <a:avLst/>
            </a:prstTxWarp>
            <a:spAutoFit/>
          </a:bodyPr>
          <a:lstStyle/>
          <a:p>
            <a:pPr marL="341313" indent="-341313" eaLnBrk="1" hangingPunct="1"/>
            <a:r>
              <a:rPr lang="en-US" sz="2000" dirty="0">
                <a:latin typeface="Gill Sans" pitchFamily="-111" charset="0"/>
              </a:rPr>
              <a:t>I:	OK.  Good to know.</a:t>
            </a:r>
          </a:p>
        </p:txBody>
      </p:sp>
      <p:sp>
        <p:nvSpPr>
          <p:cNvPr id="858123" name="Rectangle 11"/>
          <p:cNvSpPr>
            <a:spLocks noChangeArrowheads="1"/>
          </p:cNvSpPr>
          <p:nvPr/>
        </p:nvSpPr>
        <p:spPr bwMode="auto">
          <a:xfrm>
            <a:off x="762000" y="5715000"/>
            <a:ext cx="7620000" cy="492443"/>
          </a:xfrm>
          <a:prstGeom prst="rect">
            <a:avLst/>
          </a:prstGeom>
          <a:noFill/>
          <a:ln w="9525">
            <a:noFill/>
            <a:miter lim="800000"/>
            <a:headEnd/>
            <a:tailEnd/>
          </a:ln>
          <a:effectLst/>
        </p:spPr>
        <p:txBody>
          <a:bodyPr>
            <a:prstTxWarp prst="textNoShape">
              <a:avLst/>
            </a:prstTxWarp>
            <a:spAutoFit/>
          </a:bodyPr>
          <a:lstStyle/>
          <a:p>
            <a:pPr marL="341313" indent="-341313" algn="ctr" eaLnBrk="1" hangingPunct="1"/>
            <a:r>
              <a:rPr lang="en-US" sz="2600" i="1" dirty="0" smtClean="0">
                <a:latin typeface="Gill Sans" pitchFamily="-111" charset="0"/>
              </a:rPr>
              <a:t>Energy holds “veto power” </a:t>
            </a:r>
            <a:r>
              <a:rPr lang="en-US" sz="2600" i="1" dirty="0">
                <a:latin typeface="Gill Sans" pitchFamily="-111" charset="0"/>
              </a:rPr>
              <a:t>in student</a:t>
            </a:r>
            <a:r>
              <a:rPr lang="en-US" sz="2600" i="1" dirty="0" smtClean="0">
                <a:latin typeface="Gill Sans" pitchFamily="-111" charset="0"/>
              </a:rPr>
              <a:t> thinking</a:t>
            </a:r>
            <a:endParaRPr lang="en-US" sz="2600" i="1" dirty="0">
              <a:latin typeface="Gill Sans" pitchFamily="-111" charset="0"/>
            </a:endParaRPr>
          </a:p>
        </p:txBody>
      </p:sp>
      <p:sp>
        <p:nvSpPr>
          <p:cNvPr id="14" name="Rectangle 2"/>
          <p:cNvSpPr>
            <a:spLocks noChangeArrowheads="1"/>
          </p:cNvSpPr>
          <p:nvPr/>
        </p:nvSpPr>
        <p:spPr bwMode="auto">
          <a:xfrm>
            <a:off x="6096000" y="1447800"/>
            <a:ext cx="2514600" cy="1524000"/>
          </a:xfrm>
          <a:prstGeom prst="rect">
            <a:avLst/>
          </a:prstGeom>
          <a:solidFill>
            <a:schemeClr val="tx1"/>
          </a:solidFill>
          <a:ln w="9525">
            <a:solidFill>
              <a:schemeClr val="tx1"/>
            </a:solidFill>
            <a:miter lim="800000"/>
            <a:headEnd/>
            <a:tailEnd/>
          </a:ln>
          <a:effectLst>
            <a:outerShdw blurRad="63500" dist="107763" dir="2700000" algn="ctr" rotWithShape="0">
              <a:srgbClr val="000000">
                <a:alpha val="74998"/>
              </a:srgbClr>
            </a:outerShdw>
          </a:effectLst>
        </p:spPr>
        <p:txBody>
          <a:bodyPr wrap="none" anchor="ctr">
            <a:prstTxWarp prst="textNoShape">
              <a:avLst/>
            </a:prstTxWarp>
          </a:bodyPr>
          <a:lstStyle/>
          <a:p>
            <a:endParaRPr lang="en-US"/>
          </a:p>
        </p:txBody>
      </p:sp>
      <p:pic>
        <p:nvPicPr>
          <p:cNvPr id="15" name="Picture 6"/>
          <p:cNvPicPr>
            <a:picLocks noChangeAspect="1" noChangeArrowheads="1"/>
          </p:cNvPicPr>
          <p:nvPr/>
        </p:nvPicPr>
        <p:blipFill>
          <a:blip r:embed="rId3"/>
          <a:srcRect/>
          <a:stretch>
            <a:fillRect/>
          </a:stretch>
        </p:blipFill>
        <p:spPr bwMode="auto">
          <a:xfrm>
            <a:off x="6221413" y="1524000"/>
            <a:ext cx="2312987" cy="1325563"/>
          </a:xfrm>
          <a:prstGeom prst="rect">
            <a:avLst/>
          </a:prstGeom>
          <a:noFill/>
          <a:ln w="9525">
            <a:noFill/>
            <a:miter lim="800000"/>
            <a:headEnd/>
            <a:tailEnd/>
          </a:ln>
          <a:effectLst/>
        </p:spPr>
      </p:pic>
    </p:spTree>
    <p:extLst>
      <p:ext uri="{BB962C8B-B14F-4D97-AF65-F5344CB8AC3E}">
        <p14:creationId xmlns:p14="http://schemas.microsoft.com/office/powerpoint/2010/main" val="262988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581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23"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533400" y="2209800"/>
            <a:ext cx="7948613" cy="12954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buFontTx/>
              <a:buChar char="◊"/>
            </a:pPr>
            <a:r>
              <a:rPr lang="en-US" sz="2800" i="1" dirty="0" smtClean="0">
                <a:latin typeface="Calibri"/>
                <a:cs typeface="Calibri"/>
              </a:rPr>
              <a:t> Knowledge of student ideas in specific topic areas is essential for improving instruction.</a:t>
            </a:r>
            <a:endParaRPr lang="en-US" sz="2800" i="1" dirty="0">
              <a:latin typeface="Calibri"/>
              <a:cs typeface="Calibri"/>
            </a:endParaRPr>
          </a:p>
        </p:txBody>
      </p:sp>
      <p:sp>
        <p:nvSpPr>
          <p:cNvPr id="3" name="Title 2"/>
          <p:cNvSpPr>
            <a:spLocks noGrp="1"/>
          </p:cNvSpPr>
          <p:nvPr>
            <p:ph type="title"/>
          </p:nvPr>
        </p:nvSpPr>
        <p:spPr/>
        <p:txBody>
          <a:bodyPr/>
          <a:lstStyle/>
          <a:p>
            <a:endParaRPr lang="en-US"/>
          </a:p>
        </p:txBody>
      </p:sp>
      <p:sp>
        <p:nvSpPr>
          <p:cNvPr id="5" name="Rectangle 2"/>
          <p:cNvSpPr>
            <a:spLocks noChangeArrowheads="1"/>
          </p:cNvSpPr>
          <p:nvPr/>
        </p:nvSpPr>
        <p:spPr bwMode="auto">
          <a:xfrm>
            <a:off x="533400" y="3886200"/>
            <a:ext cx="7948613" cy="12954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buFontTx/>
              <a:buChar char="◊"/>
            </a:pPr>
            <a:r>
              <a:rPr lang="en-US" sz="2800" i="1" dirty="0" smtClean="0">
                <a:latin typeface="Calibri"/>
                <a:cs typeface="Calibri"/>
              </a:rPr>
              <a:t> Active learning may be necessary, but is not sufficient.</a:t>
            </a:r>
            <a:endParaRPr lang="en-US" sz="2800" i="1" dirty="0">
              <a:latin typeface="Calibri"/>
              <a:cs typeface="Calibri"/>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5858" name="Rectangle 2"/>
          <p:cNvSpPr>
            <a:spLocks noChangeArrowheads="1"/>
          </p:cNvSpPr>
          <p:nvPr/>
        </p:nvSpPr>
        <p:spPr bwMode="auto">
          <a:xfrm>
            <a:off x="292100" y="1066800"/>
            <a:ext cx="8534400" cy="5105400"/>
          </a:xfrm>
          <a:prstGeom prst="rect">
            <a:avLst/>
          </a:prstGeom>
          <a:noFill/>
          <a:ln w="12700">
            <a:noFill/>
            <a:miter lim="800000"/>
            <a:headEnd/>
            <a:tailEnd/>
          </a:ln>
          <a:effectLst/>
        </p:spPr>
        <p:txBody>
          <a:bodyPr lIns="90487" tIns="44450" rIns="90487" bIns="44450">
            <a:prstTxWarp prst="textNoShape">
              <a:avLst/>
            </a:prstTxWarp>
          </a:bodyPr>
          <a:lstStyle/>
          <a:p>
            <a:pPr marL="457200" indent="-457200" eaLnBrk="1" hangingPunct="1">
              <a:buFont typeface="Arial"/>
              <a:buChar char="•"/>
            </a:pPr>
            <a:r>
              <a:rPr lang="en-US" sz="2600" dirty="0" smtClean="0">
                <a:latin typeface="Calibri"/>
                <a:cs typeface="Calibri"/>
              </a:rPr>
              <a:t>is </a:t>
            </a:r>
            <a:r>
              <a:rPr lang="en-US" sz="2600" b="1" dirty="0" smtClean="0">
                <a:latin typeface="Calibri"/>
                <a:cs typeface="Calibri"/>
              </a:rPr>
              <a:t>not</a:t>
            </a:r>
            <a:r>
              <a:rPr lang="en-US" sz="2600" dirty="0" smtClean="0">
                <a:latin typeface="Calibri"/>
                <a:cs typeface="Calibri"/>
              </a:rPr>
              <a:t> about promoting a particular teaching method </a:t>
            </a:r>
            <a:br>
              <a:rPr lang="en-US" sz="2600" dirty="0" smtClean="0">
                <a:latin typeface="Calibri"/>
                <a:cs typeface="Calibri"/>
              </a:rPr>
            </a:br>
            <a:r>
              <a:rPr lang="en-US" sz="2600" dirty="0" smtClean="0">
                <a:latin typeface="Calibri"/>
                <a:cs typeface="Calibri"/>
              </a:rPr>
              <a:t>(and condemning others).</a:t>
            </a:r>
          </a:p>
          <a:p>
            <a:pPr marL="342900" indent="-342900" eaLnBrk="1" hangingPunct="1">
              <a:buFont typeface="Arial"/>
              <a:buChar char="•"/>
            </a:pPr>
            <a:endParaRPr lang="en-US" sz="2600" dirty="0">
              <a:latin typeface="Calibri"/>
              <a:cs typeface="Calibri"/>
            </a:endParaRPr>
          </a:p>
          <a:p>
            <a:pPr marL="457200" indent="-457200" eaLnBrk="1" hangingPunct="1">
              <a:buFont typeface="Arial"/>
              <a:buChar char="•"/>
            </a:pPr>
            <a:r>
              <a:rPr lang="en-US" sz="2600" dirty="0" smtClean="0">
                <a:latin typeface="Calibri"/>
                <a:cs typeface="Calibri"/>
              </a:rPr>
              <a:t>is </a:t>
            </a:r>
            <a:r>
              <a:rPr lang="en-US" sz="2600" b="1" dirty="0" smtClean="0">
                <a:latin typeface="Calibri"/>
                <a:cs typeface="Calibri"/>
              </a:rPr>
              <a:t>not</a:t>
            </a:r>
            <a:r>
              <a:rPr lang="en-US" sz="2600" dirty="0" smtClean="0">
                <a:latin typeface="Calibri"/>
                <a:cs typeface="Calibri"/>
              </a:rPr>
              <a:t> about dismissing knowledge of teaching and learning based on experience.</a:t>
            </a:r>
          </a:p>
          <a:p>
            <a:pPr marL="342900" indent="-342900" eaLnBrk="1" hangingPunct="1">
              <a:buFont typeface="Arial"/>
              <a:buChar char="•"/>
            </a:pPr>
            <a:endParaRPr lang="en-US" sz="2600" dirty="0">
              <a:latin typeface="Calibri"/>
              <a:cs typeface="Calibri"/>
            </a:endParaRPr>
          </a:p>
          <a:p>
            <a:pPr marL="457200" indent="-457200" eaLnBrk="1" hangingPunct="1">
              <a:buFont typeface="Arial"/>
              <a:buChar char="•"/>
            </a:pPr>
            <a:r>
              <a:rPr lang="en-US" sz="2600" b="1" dirty="0" smtClean="0">
                <a:latin typeface="Calibri"/>
                <a:cs typeface="Calibri"/>
              </a:rPr>
              <a:t>is</a:t>
            </a:r>
            <a:r>
              <a:rPr lang="en-US" sz="2600" dirty="0" smtClean="0">
                <a:latin typeface="Calibri"/>
                <a:cs typeface="Calibri"/>
              </a:rPr>
              <a:t> about promoting the view that systematically gathering and analyzing data is a good way to understand and affect complex phenomena.</a:t>
            </a:r>
            <a:endParaRPr lang="en-US" sz="2600" dirty="0">
              <a:latin typeface="Calibri"/>
              <a:cs typeface="Calibri"/>
            </a:endParaRPr>
          </a:p>
        </p:txBody>
      </p:sp>
      <p:sp>
        <p:nvSpPr>
          <p:cNvPr id="1145859" name="Text Box 3"/>
          <p:cNvSpPr txBox="1">
            <a:spLocks noChangeArrowheads="1"/>
          </p:cNvSpPr>
          <p:nvPr/>
        </p:nvSpPr>
        <p:spPr bwMode="auto">
          <a:xfrm>
            <a:off x="419100" y="190500"/>
            <a:ext cx="8305800" cy="707886"/>
          </a:xfrm>
          <a:prstGeom prst="rect">
            <a:avLst/>
          </a:prstGeom>
          <a:noFill/>
          <a:ln w="12700">
            <a:noFill/>
            <a:miter lim="800000"/>
            <a:headEnd/>
            <a:tailEnd/>
          </a:ln>
          <a:effectLst/>
        </p:spPr>
        <p:txBody>
          <a:bodyPr>
            <a:prstTxWarp prst="textNoShape">
              <a:avLst/>
            </a:prstTxWarp>
            <a:spAutoFit/>
          </a:bodyPr>
          <a:lstStyle/>
          <a:p>
            <a:pPr algn="ctr"/>
            <a:r>
              <a:rPr lang="en-US" sz="4000" dirty="0">
                <a:latin typeface="Calibri"/>
                <a:cs typeface="Calibri"/>
              </a:rPr>
              <a:t>Physics Education Research</a:t>
            </a:r>
          </a:p>
        </p:txBody>
      </p:sp>
      <p:sp>
        <p:nvSpPr>
          <p:cNvPr id="1145861" name="Text Box 5"/>
          <p:cNvSpPr txBox="1">
            <a:spLocks noChangeArrowheads="1"/>
          </p:cNvSpPr>
          <p:nvPr/>
        </p:nvSpPr>
        <p:spPr bwMode="auto">
          <a:xfrm>
            <a:off x="2667000" y="4402138"/>
            <a:ext cx="184150" cy="457200"/>
          </a:xfrm>
          <a:prstGeom prst="rect">
            <a:avLst/>
          </a:prstGeom>
          <a:noFill/>
          <a:ln w="9525">
            <a:noFill/>
            <a:miter lim="800000"/>
            <a:headEnd/>
            <a:tailEnd/>
          </a:ln>
          <a:effectLst/>
        </p:spPr>
        <p:txBody>
          <a:bodyPr wrap="none">
            <a:prstTxWarp prst="textNoShape">
              <a:avLst/>
            </a:prstTxWarp>
            <a:spAutoFit/>
          </a:bodyPr>
          <a:lstStyle/>
          <a:p>
            <a:endParaRPr lang="en-US">
              <a:latin typeface="Gill Sans" pitchFamily="1"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sz="2500" dirty="0" smtClean="0"/>
              <a:t>Two recent reports from the US National Academy of Sciences</a:t>
            </a:r>
            <a:endParaRPr lang="en-US" sz="2500" dirty="0"/>
          </a:p>
        </p:txBody>
      </p:sp>
      <p:grpSp>
        <p:nvGrpSpPr>
          <p:cNvPr id="4" name="Group 3"/>
          <p:cNvGrpSpPr/>
          <p:nvPr/>
        </p:nvGrpSpPr>
        <p:grpSpPr>
          <a:xfrm>
            <a:off x="1719895" y="1828800"/>
            <a:ext cx="5704211" cy="3657600"/>
            <a:chOff x="1524000" y="1828800"/>
            <a:chExt cx="5704211" cy="3657600"/>
          </a:xfrm>
        </p:grpSpPr>
        <p:pic>
          <p:nvPicPr>
            <p:cNvPr id="6" name="Picture 5"/>
            <p:cNvPicPr>
              <a:picLocks noChangeAspect="1"/>
            </p:cNvPicPr>
            <p:nvPr/>
          </p:nvPicPr>
          <p:blipFill>
            <a:blip r:embed="rId3"/>
            <a:stretch>
              <a:fillRect/>
            </a:stretch>
          </p:blipFill>
          <p:spPr>
            <a:xfrm>
              <a:off x="1524000" y="1828800"/>
              <a:ext cx="2559751" cy="3657600"/>
            </a:xfrm>
            <a:prstGeom prst="rect">
              <a:avLst/>
            </a:prstGeom>
          </p:spPr>
        </p:pic>
        <p:pic>
          <p:nvPicPr>
            <p:cNvPr id="9" name="Picture 8"/>
            <p:cNvPicPr>
              <a:picLocks noChangeAspect="1"/>
            </p:cNvPicPr>
            <p:nvPr/>
          </p:nvPicPr>
          <p:blipFill>
            <a:blip r:embed="rId4"/>
            <a:stretch>
              <a:fillRect/>
            </a:stretch>
          </p:blipFill>
          <p:spPr>
            <a:xfrm>
              <a:off x="4800600" y="1828800"/>
              <a:ext cx="2427611" cy="3657600"/>
            </a:xfrm>
            <a:prstGeom prst="rect">
              <a:avLst/>
            </a:prstGeom>
          </p:spPr>
        </p:pic>
      </p:grpSp>
      <p:sp>
        <p:nvSpPr>
          <p:cNvPr id="3" name="TextBox 2"/>
          <p:cNvSpPr txBox="1"/>
          <p:nvPr/>
        </p:nvSpPr>
        <p:spPr>
          <a:xfrm>
            <a:off x="2477317" y="5715000"/>
            <a:ext cx="4189368" cy="461665"/>
          </a:xfrm>
          <a:prstGeom prst="rect">
            <a:avLst/>
          </a:prstGeom>
          <a:noFill/>
        </p:spPr>
        <p:txBody>
          <a:bodyPr wrap="none" rtlCol="0">
            <a:spAutoFit/>
          </a:bodyPr>
          <a:lstStyle/>
          <a:p>
            <a:pPr algn="ctr"/>
            <a:r>
              <a:rPr lang="en-US" dirty="0" smtClean="0">
                <a:latin typeface="Calibri"/>
                <a:cs typeface="Calibri"/>
              </a:rPr>
              <a:t>FREE to download from </a:t>
            </a:r>
            <a:r>
              <a:rPr lang="en-US" dirty="0" err="1" smtClean="0">
                <a:latin typeface="Calibri"/>
                <a:cs typeface="Calibri"/>
              </a:rPr>
              <a:t>nap.gov</a:t>
            </a:r>
            <a:endParaRPr lang="en-US" dirty="0">
              <a:latin typeface="Calibri"/>
              <a:cs typeface="Calibri"/>
            </a:endParaRPr>
          </a:p>
        </p:txBody>
      </p: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172828050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5858" name="Rectangle 2"/>
          <p:cNvSpPr>
            <a:spLocks noChangeArrowheads="1"/>
          </p:cNvSpPr>
          <p:nvPr/>
        </p:nvSpPr>
        <p:spPr bwMode="auto">
          <a:xfrm>
            <a:off x="292100" y="1066800"/>
            <a:ext cx="8534400" cy="3657600"/>
          </a:xfrm>
          <a:prstGeom prst="rect">
            <a:avLst/>
          </a:prstGeom>
          <a:noFill/>
          <a:ln w="12700">
            <a:noFill/>
            <a:miter lim="800000"/>
            <a:headEnd/>
            <a:tailEnd/>
          </a:ln>
          <a:effectLst/>
        </p:spPr>
        <p:txBody>
          <a:bodyPr lIns="90487" tIns="44450" rIns="90487" bIns="44450">
            <a:prstTxWarp prst="textNoShape">
              <a:avLst/>
            </a:prstTxWarp>
          </a:bodyPr>
          <a:lstStyle/>
          <a:p>
            <a:pPr marL="342900" indent="-342900" eaLnBrk="1" hangingPunct="1">
              <a:lnSpc>
                <a:spcPct val="130000"/>
              </a:lnSpc>
            </a:pPr>
            <a:r>
              <a:rPr lang="en-US" sz="2800" dirty="0">
                <a:latin typeface="Calibri"/>
                <a:cs typeface="Calibri"/>
              </a:rPr>
              <a:t>Produces:</a:t>
            </a:r>
          </a:p>
          <a:p>
            <a:pPr marL="342900" indent="-342900" eaLnBrk="1" hangingPunct="1">
              <a:lnSpc>
                <a:spcPct val="130000"/>
              </a:lnSpc>
              <a:spcBef>
                <a:spcPct val="20000"/>
              </a:spcBef>
              <a:buFontTx/>
              <a:buChar char="•"/>
            </a:pPr>
            <a:r>
              <a:rPr lang="en-US" dirty="0">
                <a:latin typeface="Calibri"/>
                <a:cs typeface="Calibri"/>
              </a:rPr>
              <a:t>Documentation of student difficulties with specific topics</a:t>
            </a:r>
          </a:p>
          <a:p>
            <a:pPr marL="342900" indent="-342900" eaLnBrk="1" hangingPunct="1">
              <a:lnSpc>
                <a:spcPct val="130000"/>
              </a:lnSpc>
              <a:spcBef>
                <a:spcPct val="20000"/>
              </a:spcBef>
              <a:buFontTx/>
              <a:buChar char="•"/>
            </a:pPr>
            <a:r>
              <a:rPr lang="en-US" dirty="0">
                <a:latin typeface="Calibri"/>
                <a:cs typeface="Calibri"/>
              </a:rPr>
              <a:t>Generalizations about the student as a learner</a:t>
            </a:r>
          </a:p>
          <a:p>
            <a:pPr marL="342900" indent="-342900" eaLnBrk="1" hangingPunct="1">
              <a:lnSpc>
                <a:spcPct val="130000"/>
              </a:lnSpc>
              <a:spcBef>
                <a:spcPct val="20000"/>
              </a:spcBef>
              <a:buFontTx/>
              <a:buChar char="•"/>
            </a:pPr>
            <a:r>
              <a:rPr lang="en-US" dirty="0">
                <a:latin typeface="Calibri"/>
                <a:cs typeface="Calibri"/>
              </a:rPr>
              <a:t>Generalizations about effective instructional strategies</a:t>
            </a:r>
          </a:p>
          <a:p>
            <a:pPr marL="342900" indent="-342900" eaLnBrk="1" hangingPunct="1">
              <a:lnSpc>
                <a:spcPct val="130000"/>
              </a:lnSpc>
              <a:spcBef>
                <a:spcPct val="20000"/>
              </a:spcBef>
              <a:buFontTx/>
              <a:buChar char="•"/>
            </a:pPr>
            <a:r>
              <a:rPr lang="en-US" dirty="0" smtClean="0">
                <a:latin typeface="Calibri"/>
                <a:cs typeface="Calibri"/>
              </a:rPr>
              <a:t>Effective instructional </a:t>
            </a:r>
            <a:r>
              <a:rPr lang="en-US" dirty="0">
                <a:latin typeface="Calibri"/>
                <a:cs typeface="Calibri"/>
              </a:rPr>
              <a:t>materials </a:t>
            </a:r>
            <a:r>
              <a:rPr lang="en-US" dirty="0" smtClean="0">
                <a:latin typeface="Calibri"/>
                <a:cs typeface="Calibri"/>
              </a:rPr>
              <a:t>and strategies</a:t>
            </a:r>
            <a:endParaRPr lang="en-US" dirty="0">
              <a:latin typeface="Calibri"/>
              <a:cs typeface="Calibri"/>
            </a:endParaRPr>
          </a:p>
        </p:txBody>
      </p:sp>
      <p:sp>
        <p:nvSpPr>
          <p:cNvPr id="1145859" name="Text Box 3"/>
          <p:cNvSpPr txBox="1">
            <a:spLocks noChangeArrowheads="1"/>
          </p:cNvSpPr>
          <p:nvPr/>
        </p:nvSpPr>
        <p:spPr bwMode="auto">
          <a:xfrm>
            <a:off x="419100" y="190500"/>
            <a:ext cx="8305800" cy="707886"/>
          </a:xfrm>
          <a:prstGeom prst="rect">
            <a:avLst/>
          </a:prstGeom>
          <a:noFill/>
          <a:ln w="12700">
            <a:noFill/>
            <a:miter lim="800000"/>
            <a:headEnd/>
            <a:tailEnd/>
          </a:ln>
          <a:effectLst/>
        </p:spPr>
        <p:txBody>
          <a:bodyPr>
            <a:prstTxWarp prst="textNoShape">
              <a:avLst/>
            </a:prstTxWarp>
            <a:spAutoFit/>
          </a:bodyPr>
          <a:lstStyle/>
          <a:p>
            <a:pPr algn="ctr"/>
            <a:r>
              <a:rPr lang="en-US" sz="4000" dirty="0">
                <a:latin typeface="Calibri"/>
                <a:cs typeface="Calibri"/>
              </a:rPr>
              <a:t>Physics Education Research</a:t>
            </a:r>
          </a:p>
        </p:txBody>
      </p:sp>
      <p:sp>
        <p:nvSpPr>
          <p:cNvPr id="1145861" name="Text Box 5"/>
          <p:cNvSpPr txBox="1">
            <a:spLocks noChangeArrowheads="1"/>
          </p:cNvSpPr>
          <p:nvPr/>
        </p:nvSpPr>
        <p:spPr bwMode="auto">
          <a:xfrm>
            <a:off x="2667000" y="4402138"/>
            <a:ext cx="184150" cy="457200"/>
          </a:xfrm>
          <a:prstGeom prst="rect">
            <a:avLst/>
          </a:prstGeom>
          <a:noFill/>
          <a:ln w="9525">
            <a:noFill/>
            <a:miter lim="800000"/>
            <a:headEnd/>
            <a:tailEnd/>
          </a:ln>
          <a:effectLst/>
        </p:spPr>
        <p:txBody>
          <a:bodyPr wrap="none">
            <a:prstTxWarp prst="textNoShape">
              <a:avLst/>
            </a:prstTxWarp>
            <a:spAutoFit/>
          </a:bodyPr>
          <a:lstStyle/>
          <a:p>
            <a:endParaRPr lang="en-US">
              <a:latin typeface="Gill Sans" pitchFamily="1" charset="0"/>
            </a:endParaRPr>
          </a:p>
        </p:txBody>
      </p:sp>
      <p:sp>
        <p:nvSpPr>
          <p:cNvPr id="1145862" name="Text Box 6"/>
          <p:cNvSpPr txBox="1">
            <a:spLocks noChangeArrowheads="1"/>
          </p:cNvSpPr>
          <p:nvPr/>
        </p:nvSpPr>
        <p:spPr bwMode="auto">
          <a:xfrm>
            <a:off x="292100" y="4267200"/>
            <a:ext cx="8610600" cy="1668149"/>
          </a:xfrm>
          <a:prstGeom prst="rect">
            <a:avLst/>
          </a:prstGeom>
          <a:noFill/>
          <a:ln w="12700">
            <a:noFill/>
            <a:miter lim="800000"/>
            <a:headEnd/>
            <a:tailEnd/>
          </a:ln>
          <a:effectLst/>
        </p:spPr>
        <p:txBody>
          <a:bodyPr>
            <a:prstTxWarp prst="textNoShape">
              <a:avLst/>
            </a:prstTxWarp>
            <a:spAutoFit/>
          </a:bodyPr>
          <a:lstStyle/>
          <a:p>
            <a:pPr marL="338138" indent="-338138">
              <a:lnSpc>
                <a:spcPct val="130000"/>
              </a:lnSpc>
              <a:spcBef>
                <a:spcPct val="20000"/>
              </a:spcBef>
              <a:buSzPct val="100000"/>
            </a:pPr>
            <a:r>
              <a:rPr lang="en-US" sz="2800" dirty="0">
                <a:latin typeface="Calibri"/>
                <a:cs typeface="Calibri"/>
              </a:rPr>
              <a:t>Constitutes:</a:t>
            </a:r>
          </a:p>
          <a:p>
            <a:pPr marL="338138" indent="-338138" eaLnBrk="1" hangingPunct="1">
              <a:lnSpc>
                <a:spcPct val="130000"/>
              </a:lnSpc>
              <a:spcBef>
                <a:spcPct val="20000"/>
              </a:spcBef>
              <a:buFontTx/>
              <a:buChar char="•"/>
            </a:pPr>
            <a:r>
              <a:rPr lang="en-US" dirty="0">
                <a:latin typeface="Calibri"/>
                <a:cs typeface="Calibri"/>
              </a:rPr>
              <a:t>A basis for objective, efficient, and cumulative improvement in instruction</a:t>
            </a:r>
          </a:p>
        </p:txBody>
      </p:sp>
    </p:spTree>
    <p:extLst>
      <p:ext uri="{BB962C8B-B14F-4D97-AF65-F5344CB8AC3E}">
        <p14:creationId xmlns:p14="http://schemas.microsoft.com/office/powerpoint/2010/main" val="1629275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9538" name="Rectangle 2"/>
          <p:cNvSpPr>
            <a:spLocks noChangeArrowheads="1"/>
          </p:cNvSpPr>
          <p:nvPr/>
        </p:nvSpPr>
        <p:spPr bwMode="auto">
          <a:xfrm>
            <a:off x="0" y="9525"/>
            <a:ext cx="9144000" cy="914400"/>
          </a:xfrm>
          <a:prstGeom prst="rect">
            <a:avLst/>
          </a:prstGeom>
          <a:noFill/>
          <a:ln w="12700">
            <a:noFill/>
            <a:miter lim="800000"/>
            <a:headEnd/>
            <a:tailEnd/>
          </a:ln>
          <a:effectLst/>
        </p:spPr>
        <p:txBody>
          <a:bodyPr lIns="90487" tIns="44450" rIns="90487" bIns="44450" anchor="ctr">
            <a:prstTxWarp prst="textNoShape">
              <a:avLst/>
            </a:prstTxWarp>
          </a:bodyPr>
          <a:lstStyle/>
          <a:p>
            <a:pPr algn="ctr" eaLnBrk="1" hangingPunct="1"/>
            <a:r>
              <a:rPr lang="en-US" sz="4000" dirty="0">
                <a:latin typeface="Calibri"/>
                <a:cs typeface="Calibri"/>
              </a:rPr>
              <a:t>Sample correct response</a:t>
            </a:r>
          </a:p>
        </p:txBody>
      </p:sp>
      <p:sp>
        <p:nvSpPr>
          <p:cNvPr id="1089539" name="Text Box 3"/>
          <p:cNvSpPr txBox="1">
            <a:spLocks noChangeArrowheads="1"/>
          </p:cNvSpPr>
          <p:nvPr/>
        </p:nvSpPr>
        <p:spPr bwMode="auto">
          <a:xfrm>
            <a:off x="838200" y="1143000"/>
            <a:ext cx="7718425" cy="1524072"/>
          </a:xfrm>
          <a:prstGeom prst="rect">
            <a:avLst/>
          </a:prstGeom>
          <a:noFill/>
          <a:ln w="12700">
            <a:noFill/>
            <a:miter lim="800000"/>
            <a:headEnd/>
            <a:tailEnd/>
          </a:ln>
          <a:effectLst/>
        </p:spPr>
        <p:txBody>
          <a:bodyPr>
            <a:prstTxWarp prst="textNoShape">
              <a:avLst/>
            </a:prstTxWarp>
            <a:spAutoFit/>
          </a:bodyPr>
          <a:lstStyle/>
          <a:p>
            <a:pPr>
              <a:lnSpc>
                <a:spcPct val="125000"/>
              </a:lnSpc>
            </a:pPr>
            <a:r>
              <a:rPr lang="en-US" sz="1900" dirty="0">
                <a:solidFill>
                  <a:schemeClr val="accent1"/>
                </a:solidFill>
                <a:latin typeface="Comic Sans MS" panose="030F0702030302020204" pitchFamily="66" charset="0"/>
                <a:cs typeface="Chalkboard"/>
              </a:rPr>
              <a:t>“If you were to consider each of the pieces to have a center of mass of their own, the </a:t>
            </a:r>
            <a:r>
              <a:rPr lang="en-US" sz="1900" dirty="0" err="1">
                <a:solidFill>
                  <a:schemeClr val="accent1"/>
                </a:solidFill>
                <a:latin typeface="Comic Sans MS" panose="030F0702030302020204" pitchFamily="66" charset="0"/>
                <a:cs typeface="Chalkboard"/>
              </a:rPr>
              <a:t>x</a:t>
            </a:r>
            <a:r>
              <a:rPr lang="en-US" sz="1900" baseline="-25000" dirty="0" err="1">
                <a:solidFill>
                  <a:schemeClr val="accent1"/>
                </a:solidFill>
                <a:latin typeface="Comic Sans MS" panose="030F0702030302020204" pitchFamily="66" charset="0"/>
                <a:cs typeface="Chalkboard"/>
              </a:rPr>
              <a:t>cm</a:t>
            </a:r>
            <a:r>
              <a:rPr lang="en-US" sz="1900" dirty="0">
                <a:solidFill>
                  <a:schemeClr val="accent1"/>
                </a:solidFill>
                <a:latin typeface="Comic Sans MS" panose="030F0702030302020204" pitchFamily="66" charset="0"/>
                <a:cs typeface="Chalkboard"/>
              </a:rPr>
              <a:t> on A would be at a farther distance from the break.  </a:t>
            </a:r>
            <a:r>
              <a:rPr lang="en-US" sz="1900" dirty="0" err="1">
                <a:solidFill>
                  <a:schemeClr val="accent1"/>
                </a:solidFill>
                <a:latin typeface="Comic Sans MS" panose="030F0702030302020204" pitchFamily="66" charset="0"/>
                <a:cs typeface="Chalkboard"/>
              </a:rPr>
              <a:t>m</a:t>
            </a:r>
            <a:r>
              <a:rPr lang="en-US" sz="1900" baseline="-25000" dirty="0" err="1">
                <a:solidFill>
                  <a:schemeClr val="accent1"/>
                </a:solidFill>
                <a:latin typeface="Comic Sans MS" panose="030F0702030302020204" pitchFamily="66" charset="0"/>
                <a:cs typeface="Chalkboard"/>
              </a:rPr>
              <a:t>A</a:t>
            </a:r>
            <a:r>
              <a:rPr lang="en-US" sz="1900" dirty="0">
                <a:solidFill>
                  <a:schemeClr val="accent1"/>
                </a:solidFill>
                <a:latin typeface="Comic Sans MS" panose="030F0702030302020204" pitchFamily="66" charset="0"/>
                <a:cs typeface="Chalkboard"/>
              </a:rPr>
              <a:t> would be smaller than </a:t>
            </a:r>
            <a:r>
              <a:rPr lang="en-US" sz="1900" dirty="0" err="1">
                <a:solidFill>
                  <a:schemeClr val="accent1"/>
                </a:solidFill>
                <a:latin typeface="Comic Sans MS" panose="030F0702030302020204" pitchFamily="66" charset="0"/>
                <a:cs typeface="Chalkboard"/>
              </a:rPr>
              <a:t>m</a:t>
            </a:r>
            <a:r>
              <a:rPr lang="en-US" sz="1900" baseline="-25000" dirty="0" err="1">
                <a:solidFill>
                  <a:schemeClr val="accent1"/>
                </a:solidFill>
                <a:latin typeface="Comic Sans MS" panose="030F0702030302020204" pitchFamily="66" charset="0"/>
                <a:cs typeface="Chalkboard"/>
              </a:rPr>
              <a:t>B</a:t>
            </a:r>
            <a:r>
              <a:rPr lang="en-US" sz="1900" baseline="-25000" dirty="0">
                <a:solidFill>
                  <a:schemeClr val="accent1"/>
                </a:solidFill>
                <a:latin typeface="Comic Sans MS" panose="030F0702030302020204" pitchFamily="66" charset="0"/>
                <a:cs typeface="Chalkboard"/>
              </a:rPr>
              <a:t> </a:t>
            </a:r>
            <a:r>
              <a:rPr lang="en-US" sz="1900" dirty="0">
                <a:solidFill>
                  <a:schemeClr val="accent1"/>
                </a:solidFill>
                <a:latin typeface="Comic Sans MS" panose="030F0702030302020204" pitchFamily="66" charset="0"/>
                <a:cs typeface="Chalkboard"/>
              </a:rPr>
              <a:t>whose </a:t>
            </a:r>
            <a:r>
              <a:rPr lang="en-US" sz="1900" dirty="0" err="1">
                <a:solidFill>
                  <a:schemeClr val="accent1"/>
                </a:solidFill>
                <a:latin typeface="Comic Sans MS" panose="030F0702030302020204" pitchFamily="66" charset="0"/>
                <a:cs typeface="Chalkboard"/>
              </a:rPr>
              <a:t>x</a:t>
            </a:r>
            <a:r>
              <a:rPr lang="en-US" sz="1900" baseline="-25000" dirty="0" err="1">
                <a:solidFill>
                  <a:schemeClr val="accent1"/>
                </a:solidFill>
                <a:latin typeface="Comic Sans MS" panose="030F0702030302020204" pitchFamily="66" charset="0"/>
                <a:cs typeface="Chalkboard"/>
              </a:rPr>
              <a:t>cm</a:t>
            </a:r>
            <a:r>
              <a:rPr lang="en-US" sz="1900" dirty="0">
                <a:solidFill>
                  <a:schemeClr val="accent1"/>
                </a:solidFill>
                <a:latin typeface="Comic Sans MS" panose="030F0702030302020204" pitchFamily="66" charset="0"/>
                <a:cs typeface="Chalkboard"/>
              </a:rPr>
              <a:t> is not as far away from the break.”</a:t>
            </a:r>
            <a:endParaRPr lang="en-US" sz="1900" baseline="-25000" dirty="0">
              <a:solidFill>
                <a:schemeClr val="accent1"/>
              </a:solidFill>
              <a:latin typeface="Comic Sans MS" panose="030F0702030302020204" pitchFamily="66" charset="0"/>
              <a:cs typeface="Chalkboard"/>
            </a:endParaRPr>
          </a:p>
        </p:txBody>
      </p:sp>
      <p:grpSp>
        <p:nvGrpSpPr>
          <p:cNvPr id="2" name="Group 4"/>
          <p:cNvGrpSpPr>
            <a:grpSpLocks/>
          </p:cNvGrpSpPr>
          <p:nvPr/>
        </p:nvGrpSpPr>
        <p:grpSpPr bwMode="auto">
          <a:xfrm>
            <a:off x="1600200" y="3657600"/>
            <a:ext cx="6019800" cy="1524000"/>
            <a:chOff x="1008" y="2304"/>
            <a:chExt cx="3792" cy="960"/>
          </a:xfrm>
        </p:grpSpPr>
        <p:sp>
          <p:nvSpPr>
            <p:cNvPr id="1089541" name="Rectangle 5"/>
            <p:cNvSpPr>
              <a:spLocks noChangeArrowheads="1"/>
            </p:cNvSpPr>
            <p:nvPr/>
          </p:nvSpPr>
          <p:spPr bwMode="auto">
            <a:xfrm>
              <a:off x="1008" y="2304"/>
              <a:ext cx="3792" cy="960"/>
            </a:xfrm>
            <a:prstGeom prst="rect">
              <a:avLst/>
            </a:prstGeom>
            <a:solidFill>
              <a:srgbClr val="FFFFFF"/>
            </a:solidFill>
            <a:ln w="12700">
              <a:noFill/>
              <a:miter lim="800000"/>
              <a:headEnd/>
              <a:tailEnd/>
            </a:ln>
            <a:effectLst/>
          </p:spPr>
          <p:txBody>
            <a:bodyPr wrap="none" anchor="ctr">
              <a:prstTxWarp prst="textNoShape">
                <a:avLst/>
              </a:prstTxWarp>
            </a:bodyPr>
            <a:lstStyle/>
            <a:p>
              <a:endParaRPr lang="en-US"/>
            </a:p>
          </p:txBody>
        </p:sp>
        <p:pic>
          <p:nvPicPr>
            <p:cNvPr id="1089542" name="Picture 6"/>
            <p:cNvPicPr>
              <a:picLocks noChangeArrowheads="1"/>
            </p:cNvPicPr>
            <p:nvPr/>
          </p:nvPicPr>
          <p:blipFill>
            <a:blip r:embed="rId3"/>
            <a:srcRect/>
            <a:stretch>
              <a:fillRect/>
            </a:stretch>
          </p:blipFill>
          <p:spPr bwMode="auto">
            <a:xfrm>
              <a:off x="1296" y="2496"/>
              <a:ext cx="3216" cy="602"/>
            </a:xfrm>
            <a:prstGeom prst="rect">
              <a:avLst/>
            </a:prstGeom>
            <a:noFill/>
            <a:ln w="12700">
              <a:noFill/>
              <a:miter lim="800000"/>
              <a:headEnd/>
              <a:tailEnd/>
            </a:ln>
            <a:effectLst/>
          </p:spPr>
        </p:pic>
      </p:grpSp>
      <p:sp>
        <p:nvSpPr>
          <p:cNvPr id="7" name="TextBox 6"/>
          <p:cNvSpPr txBox="1"/>
          <p:nvPr/>
        </p:nvSpPr>
        <p:spPr>
          <a:xfrm>
            <a:off x="574377" y="5410200"/>
            <a:ext cx="7995247" cy="461665"/>
          </a:xfrm>
          <a:prstGeom prst="rect">
            <a:avLst/>
          </a:prstGeom>
          <a:noFill/>
        </p:spPr>
        <p:txBody>
          <a:bodyPr wrap="none" rtlCol="0">
            <a:spAutoFit/>
          </a:bodyPr>
          <a:lstStyle/>
          <a:p>
            <a:pPr algn="ctr"/>
            <a:r>
              <a:rPr lang="en-US" dirty="0" smtClean="0">
                <a:solidFill>
                  <a:srgbClr val="00FF00"/>
                </a:solidFill>
                <a:latin typeface="Gill Sans"/>
                <a:cs typeface="Gill Sans"/>
              </a:rPr>
              <a:t>Correct response given by 20% of students (N &gt; 1000) at UW</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82" name="Rectangle 2"/>
          <p:cNvSpPr>
            <a:spLocks noChangeArrowheads="1"/>
          </p:cNvSpPr>
          <p:nvPr/>
        </p:nvSpPr>
        <p:spPr bwMode="auto">
          <a:xfrm>
            <a:off x="304800" y="1219200"/>
            <a:ext cx="8534400" cy="4343400"/>
          </a:xfrm>
          <a:prstGeom prst="rect">
            <a:avLst/>
          </a:prstGeom>
          <a:noFill/>
          <a:ln w="12700">
            <a:noFill/>
            <a:miter lim="800000"/>
            <a:headEnd/>
            <a:tailEnd/>
          </a:ln>
          <a:effectLst/>
        </p:spPr>
        <p:txBody>
          <a:bodyPr lIns="90487" tIns="44450" rIns="90487" bIns="44450">
            <a:prstTxWarp prst="textNoShape">
              <a:avLst/>
            </a:prstTxWarp>
          </a:bodyPr>
          <a:lstStyle/>
          <a:p>
            <a:pPr eaLnBrk="1" hangingPunct="1">
              <a:lnSpc>
                <a:spcPct val="120000"/>
              </a:lnSpc>
            </a:pPr>
            <a:r>
              <a:rPr lang="en-US" sz="2800" dirty="0" smtClean="0">
                <a:latin typeface="Calibri"/>
                <a:cs typeface="Calibri"/>
              </a:rPr>
              <a:t>Requires:</a:t>
            </a:r>
          </a:p>
          <a:p>
            <a:pPr marL="457200" indent="-457200" eaLnBrk="1" hangingPunct="1">
              <a:lnSpc>
                <a:spcPct val="120000"/>
              </a:lnSpc>
              <a:buFont typeface="Arial"/>
              <a:buChar char="•"/>
            </a:pPr>
            <a:r>
              <a:rPr lang="en-US" sz="2800" dirty="0" smtClean="0">
                <a:latin typeface="Calibri"/>
                <a:cs typeface="Calibri"/>
              </a:rPr>
              <a:t>Faculty</a:t>
            </a:r>
            <a:r>
              <a:rPr lang="en-US" sz="2800" dirty="0">
                <a:latin typeface="Calibri"/>
                <a:cs typeface="Calibri"/>
              </a:rPr>
              <a:t>, post-docs, and graduate students </a:t>
            </a:r>
          </a:p>
          <a:p>
            <a:pPr marL="742950" lvl="1" indent="-285750" eaLnBrk="1" hangingPunct="1">
              <a:lnSpc>
                <a:spcPct val="120000"/>
              </a:lnSpc>
              <a:spcBef>
                <a:spcPct val="20000"/>
              </a:spcBef>
              <a:buFontTx/>
              <a:buChar char="–"/>
            </a:pPr>
            <a:r>
              <a:rPr lang="en-US" dirty="0">
                <a:latin typeface="Calibri"/>
                <a:ea typeface="ＭＳ Ｐゴシック" pitchFamily="1" charset="-128"/>
                <a:cs typeface="Calibri"/>
              </a:rPr>
              <a:t>with expertise in the subject matter</a:t>
            </a:r>
          </a:p>
          <a:p>
            <a:pPr marL="742950" lvl="1" indent="-285750" eaLnBrk="1" hangingPunct="1">
              <a:lnSpc>
                <a:spcPct val="120000"/>
              </a:lnSpc>
              <a:spcBef>
                <a:spcPct val="20000"/>
              </a:spcBef>
              <a:buFontTx/>
              <a:buChar char="–"/>
            </a:pPr>
            <a:r>
              <a:rPr lang="en-US" dirty="0">
                <a:latin typeface="Calibri"/>
                <a:ea typeface="ＭＳ Ｐゴシック" pitchFamily="1" charset="-128"/>
                <a:cs typeface="Calibri"/>
              </a:rPr>
              <a:t>with access to the student population of interest</a:t>
            </a:r>
          </a:p>
          <a:p>
            <a:pPr marL="742950" lvl="1" indent="-285750" eaLnBrk="1" hangingPunct="1">
              <a:lnSpc>
                <a:spcPct val="120000"/>
              </a:lnSpc>
              <a:spcBef>
                <a:spcPct val="20000"/>
              </a:spcBef>
              <a:buFontTx/>
              <a:buChar char="–"/>
            </a:pPr>
            <a:r>
              <a:rPr lang="en-US" dirty="0">
                <a:latin typeface="Calibri"/>
                <a:ea typeface="ＭＳ Ｐゴシック" pitchFamily="1" charset="-128"/>
                <a:cs typeface="Calibri"/>
              </a:rPr>
              <a:t>who devote their scholarly effort to investigating student learning of their discipline</a:t>
            </a:r>
          </a:p>
          <a:p>
            <a:pPr marL="742950" lvl="1" indent="-285750" eaLnBrk="1" hangingPunct="1">
              <a:lnSpc>
                <a:spcPct val="120000"/>
              </a:lnSpc>
              <a:spcBef>
                <a:spcPct val="20000"/>
              </a:spcBef>
              <a:buFontTx/>
              <a:buChar char="–"/>
            </a:pPr>
            <a:endParaRPr lang="en-US" sz="2000" dirty="0">
              <a:latin typeface="Calibri"/>
              <a:ea typeface="ＭＳ Ｐゴシック" pitchFamily="1" charset="-128"/>
              <a:cs typeface="Calibri"/>
            </a:endParaRPr>
          </a:p>
          <a:p>
            <a:pPr marL="342900" indent="-342900" eaLnBrk="1" hangingPunct="1">
              <a:lnSpc>
                <a:spcPct val="120000"/>
              </a:lnSpc>
              <a:spcBef>
                <a:spcPct val="20000"/>
              </a:spcBef>
              <a:buFontTx/>
              <a:buChar char="•"/>
            </a:pPr>
            <a:r>
              <a:rPr lang="en-US" sz="2800" dirty="0">
                <a:latin typeface="Calibri"/>
                <a:cs typeface="Calibri"/>
              </a:rPr>
              <a:t>Culture of peer review &amp; publication of findings</a:t>
            </a:r>
          </a:p>
        </p:txBody>
      </p:sp>
      <p:sp>
        <p:nvSpPr>
          <p:cNvPr id="1146883" name="Text Box 3"/>
          <p:cNvSpPr txBox="1">
            <a:spLocks noChangeArrowheads="1"/>
          </p:cNvSpPr>
          <p:nvPr/>
        </p:nvSpPr>
        <p:spPr bwMode="auto">
          <a:xfrm>
            <a:off x="419100" y="190500"/>
            <a:ext cx="8305800" cy="707886"/>
          </a:xfrm>
          <a:prstGeom prst="rect">
            <a:avLst/>
          </a:prstGeom>
          <a:noFill/>
          <a:ln w="12700">
            <a:noFill/>
            <a:miter lim="800000"/>
            <a:headEnd/>
            <a:tailEnd/>
          </a:ln>
          <a:effectLst/>
        </p:spPr>
        <p:txBody>
          <a:bodyPr>
            <a:prstTxWarp prst="textNoShape">
              <a:avLst/>
            </a:prstTxWarp>
            <a:spAutoFit/>
          </a:bodyPr>
          <a:lstStyle/>
          <a:p>
            <a:pPr algn="ctr"/>
            <a:r>
              <a:rPr lang="en-US" sz="4000" dirty="0">
                <a:latin typeface="Calibri"/>
                <a:cs typeface="Calibri"/>
              </a:rPr>
              <a:t>Physics Education Research</a:t>
            </a:r>
          </a:p>
        </p:txBody>
      </p:sp>
      <p:sp>
        <p:nvSpPr>
          <p:cNvPr id="1146885" name="Text Box 5"/>
          <p:cNvSpPr txBox="1">
            <a:spLocks noChangeArrowheads="1"/>
          </p:cNvSpPr>
          <p:nvPr/>
        </p:nvSpPr>
        <p:spPr bwMode="auto">
          <a:xfrm>
            <a:off x="1174750" y="5638800"/>
            <a:ext cx="6792913" cy="457200"/>
          </a:xfrm>
          <a:prstGeom prst="rect">
            <a:avLst/>
          </a:prstGeom>
          <a:noFill/>
          <a:ln w="9525">
            <a:noFill/>
            <a:miter lim="800000"/>
            <a:headEnd/>
            <a:tailEnd/>
          </a:ln>
          <a:effectLst/>
        </p:spPr>
        <p:txBody>
          <a:bodyPr wrap="none">
            <a:prstTxWarp prst="textNoShape">
              <a:avLst/>
            </a:prstTxWarp>
          </a:bodyPr>
          <a:lstStyle/>
          <a:p>
            <a:pPr algn="ctr"/>
            <a:r>
              <a:rPr lang="en-US" sz="2800" i="1" dirty="0">
                <a:latin typeface="Calibri"/>
                <a:cs typeface="Calibri"/>
              </a:rPr>
              <a:t>Intellectual infrastructure centered in physics departments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333500" y="1905000"/>
            <a:ext cx="6210300" cy="3505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11" charset="0"/>
              </a:rPr>
              <a:t>5 of students</a:t>
            </a:r>
            <a:endParaRPr kumimoji="0" lang="en-US" sz="2400" b="0" i="0" u="none" strike="noStrike" cap="none" normalizeH="0" baseline="0" dirty="0">
              <a:ln>
                <a:noFill/>
              </a:ln>
              <a:solidFill>
                <a:schemeClr val="tx1"/>
              </a:solidFill>
              <a:effectLst/>
              <a:latin typeface="Times" pitchFamily="-111" charset="0"/>
            </a:endParaRPr>
          </a:p>
        </p:txBody>
      </p:sp>
      <p:sp>
        <p:nvSpPr>
          <p:cNvPr id="1103875" name="Rectangle 3"/>
          <p:cNvSpPr>
            <a:spLocks noChangeArrowheads="1"/>
          </p:cNvSpPr>
          <p:nvPr/>
        </p:nvSpPr>
        <p:spPr bwMode="auto">
          <a:xfrm>
            <a:off x="0" y="76200"/>
            <a:ext cx="9144000" cy="774700"/>
          </a:xfrm>
          <a:prstGeom prst="rect">
            <a:avLst/>
          </a:prstGeom>
          <a:noFill/>
          <a:ln w="12700">
            <a:noFill/>
            <a:miter lim="800000"/>
            <a:headEnd/>
            <a:tailEnd/>
          </a:ln>
          <a:effectLst/>
        </p:spPr>
        <p:txBody>
          <a:bodyPr lIns="90487" tIns="44450" rIns="90487" bIns="44450" anchor="ctr">
            <a:prstTxWarp prst="textNoShape">
              <a:avLst/>
            </a:prstTxWarp>
          </a:bodyPr>
          <a:lstStyle/>
          <a:p>
            <a:pPr algn="ctr" eaLnBrk="1" hangingPunct="1"/>
            <a:r>
              <a:rPr lang="en-US" sz="4000" dirty="0">
                <a:latin typeface="Calibri"/>
                <a:cs typeface="Calibri"/>
              </a:rPr>
              <a:t>B</a:t>
            </a:r>
            <a:r>
              <a:rPr lang="en-US" sz="4000" dirty="0" smtClean="0">
                <a:latin typeface="Calibri"/>
                <a:cs typeface="Calibri"/>
              </a:rPr>
              <a:t>aseball </a:t>
            </a:r>
            <a:r>
              <a:rPr lang="en-US" sz="4000" dirty="0">
                <a:latin typeface="Calibri"/>
                <a:cs typeface="Calibri"/>
              </a:rPr>
              <a:t>bat </a:t>
            </a:r>
            <a:r>
              <a:rPr lang="en-US" sz="4000" dirty="0" smtClean="0">
                <a:latin typeface="Calibri"/>
                <a:cs typeface="Calibri"/>
              </a:rPr>
              <a:t>question: Results </a:t>
            </a:r>
            <a:endParaRPr lang="en-US" sz="4000" dirty="0">
              <a:latin typeface="Calibri"/>
              <a:cs typeface="Calibri"/>
            </a:endParaRPr>
          </a:p>
        </p:txBody>
      </p:sp>
      <p:sp>
        <p:nvSpPr>
          <p:cNvPr id="4" name="TextBox 3"/>
          <p:cNvSpPr txBox="1"/>
          <p:nvPr/>
        </p:nvSpPr>
        <p:spPr>
          <a:xfrm>
            <a:off x="1333500" y="2667000"/>
            <a:ext cx="1371600" cy="1077218"/>
          </a:xfrm>
          <a:prstGeom prst="rect">
            <a:avLst/>
          </a:prstGeom>
          <a:noFill/>
        </p:spPr>
        <p:txBody>
          <a:bodyPr wrap="square" rtlCol="0">
            <a:spAutoFit/>
          </a:bodyPr>
          <a:lstStyle/>
          <a:p>
            <a:pPr algn="ctr"/>
            <a:r>
              <a:rPr lang="en-US" sz="1600" dirty="0" smtClean="0">
                <a:solidFill>
                  <a:schemeClr val="bg1"/>
                </a:solidFill>
                <a:latin typeface="Calibri"/>
                <a:cs typeface="Calibri"/>
              </a:rPr>
              <a:t>% of students in class answering correctly</a:t>
            </a:r>
            <a:endParaRPr lang="en-US" sz="1600" dirty="0">
              <a:solidFill>
                <a:schemeClr val="bg1"/>
              </a:solidFill>
              <a:latin typeface="Calibri"/>
              <a:cs typeface="Calibri"/>
            </a:endParaRPr>
          </a:p>
        </p:txBody>
      </p:sp>
      <p:sp>
        <p:nvSpPr>
          <p:cNvPr id="9" name="TextBox 8"/>
          <p:cNvSpPr txBox="1"/>
          <p:nvPr/>
        </p:nvSpPr>
        <p:spPr>
          <a:xfrm>
            <a:off x="4229100" y="4876800"/>
            <a:ext cx="1371600" cy="338554"/>
          </a:xfrm>
          <a:prstGeom prst="rect">
            <a:avLst/>
          </a:prstGeom>
          <a:noFill/>
        </p:spPr>
        <p:txBody>
          <a:bodyPr wrap="square" rtlCol="0">
            <a:spAutoFit/>
          </a:bodyPr>
          <a:lstStyle/>
          <a:p>
            <a:pPr algn="ctr"/>
            <a:r>
              <a:rPr lang="en-US" sz="1600" dirty="0" smtClean="0">
                <a:solidFill>
                  <a:schemeClr val="bg1"/>
                </a:solidFill>
                <a:latin typeface="Calibri"/>
                <a:cs typeface="Calibri"/>
              </a:rPr>
              <a:t>Class label</a:t>
            </a:r>
            <a:endParaRPr lang="en-US" sz="1600" dirty="0">
              <a:solidFill>
                <a:schemeClr val="bg1"/>
              </a:solidFill>
              <a:latin typeface="Calibri"/>
              <a:cs typeface="Calibri"/>
            </a:endParaRPr>
          </a:p>
        </p:txBody>
      </p:sp>
      <p:graphicFrame>
        <p:nvGraphicFramePr>
          <p:cNvPr id="10" name="Chart 9"/>
          <p:cNvGraphicFramePr>
            <a:graphicFrameLocks/>
          </p:cNvGraphicFramePr>
          <p:nvPr>
            <p:extLst>
              <p:ext uri="{D42A27DB-BD31-4B8C-83A1-F6EECF244321}">
                <p14:modId xmlns:p14="http://schemas.microsoft.com/office/powerpoint/2010/main" val="1521884965"/>
              </p:ext>
            </p:extLst>
          </p:nvPr>
        </p:nvGraphicFramePr>
        <p:xfrm>
          <a:off x="2628900" y="20574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076700" y="2667000"/>
            <a:ext cx="2971800" cy="830997"/>
          </a:xfrm>
          <a:prstGeom prst="rect">
            <a:avLst/>
          </a:prstGeom>
          <a:solidFill>
            <a:schemeClr val="tx1"/>
          </a:solidFill>
          <a:ln>
            <a:solidFill>
              <a:schemeClr val="tx1"/>
            </a:solidFill>
          </a:ln>
        </p:spPr>
        <p:txBody>
          <a:bodyPr wrap="square" rtlCol="0">
            <a:spAutoFit/>
          </a:bodyPr>
          <a:lstStyle/>
          <a:p>
            <a:pPr algn="ctr"/>
            <a:r>
              <a:rPr lang="en-US" sz="1600" dirty="0" smtClean="0">
                <a:solidFill>
                  <a:schemeClr val="accent6"/>
                </a:solidFill>
                <a:latin typeface="Comic Sans MS"/>
                <a:cs typeface="Comic Sans MS"/>
              </a:rPr>
              <a:t>All instruction on torque, equilibrium etc., in intro physics</a:t>
            </a:r>
            <a:endParaRPr lang="en-US" sz="1600" dirty="0">
              <a:solidFill>
                <a:schemeClr val="accent6"/>
              </a:solidFill>
              <a:latin typeface="Comic Sans MS"/>
              <a:cs typeface="Comic Sans MS"/>
            </a:endParaRPr>
          </a:p>
        </p:txBody>
      </p:sp>
      <p:sp>
        <p:nvSpPr>
          <p:cNvPr id="6" name="Left Brace 5"/>
          <p:cNvSpPr/>
          <p:nvPr/>
        </p:nvSpPr>
        <p:spPr bwMode="auto">
          <a:xfrm rot="5400000">
            <a:off x="4229100" y="2667000"/>
            <a:ext cx="457200" cy="1981200"/>
          </a:xfrm>
          <a:prstGeom prst="leftBrace">
            <a:avLst>
              <a:gd name="adj1" fmla="val 71296"/>
              <a:gd name="adj2" fmla="val 50000"/>
            </a:avLst>
          </a:prstGeom>
          <a:no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
        <p:nvSpPr>
          <p:cNvPr id="11" name="TextBox 10"/>
          <p:cNvSpPr txBox="1"/>
          <p:nvPr/>
        </p:nvSpPr>
        <p:spPr>
          <a:xfrm>
            <a:off x="6324600" y="5791200"/>
            <a:ext cx="2508820" cy="307777"/>
          </a:xfrm>
          <a:prstGeom prst="rect">
            <a:avLst/>
          </a:prstGeom>
          <a:noFill/>
        </p:spPr>
        <p:txBody>
          <a:bodyPr wrap="none" rtlCol="0">
            <a:spAutoFit/>
          </a:bodyPr>
          <a:lstStyle/>
          <a:p>
            <a:r>
              <a:rPr lang="en-US" sz="1400" dirty="0" smtClean="0">
                <a:latin typeface="Calibri"/>
                <a:cs typeface="Calibri"/>
              </a:rPr>
              <a:t>Ortiz, Heron, and Shaffer (2005)</a:t>
            </a:r>
            <a:endParaRPr lang="en-US" sz="1400" dirty="0">
              <a:latin typeface="Calibri"/>
              <a:cs typeface="Calibri"/>
            </a:endParaRPr>
          </a:p>
        </p:txBody>
      </p:sp>
    </p:spTree>
    <p:extLst>
      <p:ext uri="{BB962C8B-B14F-4D97-AF65-F5344CB8AC3E}">
        <p14:creationId xmlns:p14="http://schemas.microsoft.com/office/powerpoint/2010/main" val="193877458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333500" y="1905000"/>
            <a:ext cx="6210300" cy="3505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11" charset="0"/>
              </a:rPr>
              <a:t>5 of students</a:t>
            </a:r>
            <a:endParaRPr kumimoji="0" lang="en-US" sz="2400" b="0" i="0" u="none" strike="noStrike" cap="none" normalizeH="0" baseline="0" dirty="0">
              <a:ln>
                <a:noFill/>
              </a:ln>
              <a:solidFill>
                <a:schemeClr val="tx1"/>
              </a:solidFill>
              <a:effectLst/>
              <a:latin typeface="Times" pitchFamily="-111" charset="0"/>
            </a:endParaRPr>
          </a:p>
        </p:txBody>
      </p:sp>
      <p:sp>
        <p:nvSpPr>
          <p:cNvPr id="1103875" name="Rectangle 3"/>
          <p:cNvSpPr>
            <a:spLocks noChangeArrowheads="1"/>
          </p:cNvSpPr>
          <p:nvPr/>
        </p:nvSpPr>
        <p:spPr bwMode="auto">
          <a:xfrm>
            <a:off x="0" y="76200"/>
            <a:ext cx="9144000" cy="774700"/>
          </a:xfrm>
          <a:prstGeom prst="rect">
            <a:avLst/>
          </a:prstGeom>
          <a:noFill/>
          <a:ln w="12700">
            <a:noFill/>
            <a:miter lim="800000"/>
            <a:headEnd/>
            <a:tailEnd/>
          </a:ln>
          <a:effectLst/>
        </p:spPr>
        <p:txBody>
          <a:bodyPr lIns="90487" tIns="44450" rIns="90487" bIns="44450" anchor="ctr">
            <a:prstTxWarp prst="textNoShape">
              <a:avLst/>
            </a:prstTxWarp>
          </a:bodyPr>
          <a:lstStyle/>
          <a:p>
            <a:pPr algn="ctr" eaLnBrk="1" hangingPunct="1"/>
            <a:r>
              <a:rPr lang="en-US" sz="4000" dirty="0">
                <a:latin typeface="Calibri"/>
                <a:cs typeface="Calibri"/>
              </a:rPr>
              <a:t>B</a:t>
            </a:r>
            <a:r>
              <a:rPr lang="en-US" sz="4000" dirty="0" smtClean="0">
                <a:latin typeface="Calibri"/>
                <a:cs typeface="Calibri"/>
              </a:rPr>
              <a:t>aseball </a:t>
            </a:r>
            <a:r>
              <a:rPr lang="en-US" sz="4000" dirty="0">
                <a:latin typeface="Calibri"/>
                <a:cs typeface="Calibri"/>
              </a:rPr>
              <a:t>bat </a:t>
            </a:r>
            <a:r>
              <a:rPr lang="en-US" sz="4000" dirty="0" smtClean="0">
                <a:latin typeface="Calibri"/>
                <a:cs typeface="Calibri"/>
              </a:rPr>
              <a:t>question: Results </a:t>
            </a:r>
            <a:endParaRPr lang="en-US" sz="4000" dirty="0">
              <a:latin typeface="Calibri"/>
              <a:cs typeface="Calibri"/>
            </a:endParaRPr>
          </a:p>
        </p:txBody>
      </p:sp>
      <p:sp>
        <p:nvSpPr>
          <p:cNvPr id="4" name="TextBox 3"/>
          <p:cNvSpPr txBox="1"/>
          <p:nvPr/>
        </p:nvSpPr>
        <p:spPr>
          <a:xfrm>
            <a:off x="1333500" y="2667000"/>
            <a:ext cx="1371600" cy="1077218"/>
          </a:xfrm>
          <a:prstGeom prst="rect">
            <a:avLst/>
          </a:prstGeom>
          <a:noFill/>
        </p:spPr>
        <p:txBody>
          <a:bodyPr wrap="square" rtlCol="0">
            <a:spAutoFit/>
          </a:bodyPr>
          <a:lstStyle/>
          <a:p>
            <a:pPr algn="ctr"/>
            <a:r>
              <a:rPr lang="en-US" sz="1600" dirty="0" smtClean="0">
                <a:solidFill>
                  <a:schemeClr val="bg1"/>
                </a:solidFill>
                <a:latin typeface="Calibri"/>
                <a:cs typeface="Calibri"/>
              </a:rPr>
              <a:t>% of students in class answering correctly</a:t>
            </a:r>
            <a:endParaRPr lang="en-US" sz="1600" dirty="0">
              <a:solidFill>
                <a:schemeClr val="bg1"/>
              </a:solidFill>
              <a:latin typeface="Calibri"/>
              <a:cs typeface="Calibri"/>
            </a:endParaRPr>
          </a:p>
        </p:txBody>
      </p:sp>
      <p:sp>
        <p:nvSpPr>
          <p:cNvPr id="9" name="TextBox 8"/>
          <p:cNvSpPr txBox="1"/>
          <p:nvPr/>
        </p:nvSpPr>
        <p:spPr>
          <a:xfrm>
            <a:off x="4229100" y="4876800"/>
            <a:ext cx="1371600" cy="338554"/>
          </a:xfrm>
          <a:prstGeom prst="rect">
            <a:avLst/>
          </a:prstGeom>
          <a:noFill/>
        </p:spPr>
        <p:txBody>
          <a:bodyPr wrap="square" rtlCol="0">
            <a:spAutoFit/>
          </a:bodyPr>
          <a:lstStyle/>
          <a:p>
            <a:pPr algn="ctr"/>
            <a:r>
              <a:rPr lang="en-US" sz="1600" dirty="0" smtClean="0">
                <a:solidFill>
                  <a:schemeClr val="bg1"/>
                </a:solidFill>
                <a:latin typeface="Calibri"/>
                <a:cs typeface="Calibri"/>
              </a:rPr>
              <a:t>Class label</a:t>
            </a:r>
            <a:endParaRPr lang="en-US" sz="1600" dirty="0">
              <a:solidFill>
                <a:schemeClr val="bg1"/>
              </a:solidFill>
              <a:latin typeface="Calibri"/>
              <a:cs typeface="Calibri"/>
            </a:endParaRPr>
          </a:p>
        </p:txBody>
      </p:sp>
      <p:graphicFrame>
        <p:nvGraphicFramePr>
          <p:cNvPr id="10" name="Chart 9"/>
          <p:cNvGraphicFramePr>
            <a:graphicFrameLocks/>
          </p:cNvGraphicFramePr>
          <p:nvPr>
            <p:extLst>
              <p:ext uri="{D42A27DB-BD31-4B8C-83A1-F6EECF244321}">
                <p14:modId xmlns:p14="http://schemas.microsoft.com/office/powerpoint/2010/main" val="1801892896"/>
              </p:ext>
            </p:extLst>
          </p:nvPr>
        </p:nvGraphicFramePr>
        <p:xfrm>
          <a:off x="2628900" y="20574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5295900" y="2971800"/>
            <a:ext cx="1524000" cy="584776"/>
          </a:xfrm>
          <a:prstGeom prst="rect">
            <a:avLst/>
          </a:prstGeom>
          <a:solidFill>
            <a:schemeClr val="tx1"/>
          </a:solidFill>
          <a:ln>
            <a:solidFill>
              <a:schemeClr val="tx1"/>
            </a:solidFill>
          </a:ln>
        </p:spPr>
        <p:txBody>
          <a:bodyPr wrap="square" rtlCol="0">
            <a:spAutoFit/>
          </a:bodyPr>
          <a:lstStyle/>
          <a:p>
            <a:pPr algn="ctr"/>
            <a:r>
              <a:rPr lang="en-US" sz="1600" dirty="0" smtClean="0">
                <a:solidFill>
                  <a:schemeClr val="accent6"/>
                </a:solidFill>
                <a:latin typeface="Comic Sans MS"/>
                <a:cs typeface="Comic Sans MS"/>
              </a:rPr>
              <a:t>Me – teaching to the test! </a:t>
            </a:r>
            <a:endParaRPr lang="en-US" sz="1600" dirty="0">
              <a:solidFill>
                <a:schemeClr val="accent6"/>
              </a:solidFill>
              <a:latin typeface="Comic Sans MS"/>
              <a:cs typeface="Comic Sans MS"/>
            </a:endParaRPr>
          </a:p>
        </p:txBody>
      </p:sp>
      <p:cxnSp>
        <p:nvCxnSpPr>
          <p:cNvPr id="11" name="Curved Connector 10"/>
          <p:cNvCxnSpPr/>
          <p:nvPr/>
        </p:nvCxnSpPr>
        <p:spPr bwMode="auto">
          <a:xfrm rot="10800000" flipV="1">
            <a:off x="4305300" y="3352799"/>
            <a:ext cx="914400" cy="457200"/>
          </a:xfrm>
          <a:prstGeom prst="curvedConnector3">
            <a:avLst/>
          </a:prstGeom>
          <a:solidFill>
            <a:schemeClr val="accent1"/>
          </a:solidFill>
          <a:ln w="9525" cap="flat" cmpd="sng" algn="ctr">
            <a:solidFill>
              <a:srgbClr val="FF33FF"/>
            </a:solidFill>
            <a:prstDash val="solid"/>
            <a:round/>
            <a:headEnd type="none" w="med" len="med"/>
            <a:tailEnd type="arrow"/>
          </a:ln>
          <a:effectLst/>
        </p:spPr>
      </p:cxnSp>
    </p:spTree>
    <p:extLst>
      <p:ext uri="{BB962C8B-B14F-4D97-AF65-F5344CB8AC3E}">
        <p14:creationId xmlns:p14="http://schemas.microsoft.com/office/powerpoint/2010/main" val="29378862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3124200" y="1066800"/>
            <a:ext cx="3054350" cy="1700212"/>
            <a:chOff x="288" y="2160"/>
            <a:chExt cx="3504" cy="1584"/>
          </a:xfrm>
          <a:effectLst>
            <a:outerShdw dist="101600" dir="2700000" algn="tl" rotWithShape="0">
              <a:schemeClr val="tx1">
                <a:lumMod val="85000"/>
              </a:schemeClr>
            </a:outerShdw>
          </a:effectLst>
        </p:grpSpPr>
        <p:sp>
          <p:nvSpPr>
            <p:cNvPr id="1091588" name="Rectangle 4"/>
            <p:cNvSpPr>
              <a:spLocks noChangeArrowheads="1"/>
            </p:cNvSpPr>
            <p:nvPr/>
          </p:nvSpPr>
          <p:spPr bwMode="auto">
            <a:xfrm>
              <a:off x="288" y="2160"/>
              <a:ext cx="3504" cy="1584"/>
            </a:xfrm>
            <a:prstGeom prst="rect">
              <a:avLst/>
            </a:prstGeom>
            <a:solidFill>
              <a:schemeClr val="accent1"/>
            </a:solidFill>
            <a:ln w="12700">
              <a:noFill/>
              <a:miter lim="800000"/>
              <a:headEnd/>
              <a:tailEnd/>
            </a:ln>
            <a:effectLst/>
          </p:spPr>
          <p:txBody>
            <a:bodyPr wrap="none" anchor="ctr">
              <a:prstTxWarp prst="textNoShape">
                <a:avLst/>
              </a:prstTxWarp>
            </a:bodyPr>
            <a:lstStyle/>
            <a:p>
              <a:endParaRPr lang="en-US"/>
            </a:p>
          </p:txBody>
        </p:sp>
        <p:pic>
          <p:nvPicPr>
            <p:cNvPr id="1091589" name="Picture 5"/>
            <p:cNvPicPr>
              <a:picLocks noChangeAspect="1" noChangeArrowheads="1"/>
            </p:cNvPicPr>
            <p:nvPr/>
          </p:nvPicPr>
          <p:blipFill>
            <a:blip r:embed="rId3"/>
            <a:srcRect/>
            <a:stretch>
              <a:fillRect/>
            </a:stretch>
          </p:blipFill>
          <p:spPr bwMode="auto">
            <a:xfrm>
              <a:off x="384" y="2232"/>
              <a:ext cx="3312" cy="1368"/>
            </a:xfrm>
            <a:prstGeom prst="rect">
              <a:avLst/>
            </a:prstGeom>
            <a:noFill/>
            <a:ln w="9525">
              <a:noFill/>
              <a:miter lim="800000"/>
              <a:headEnd/>
              <a:tailEnd/>
            </a:ln>
            <a:effectLst/>
          </p:spPr>
        </p:pic>
      </p:grpSp>
      <p:sp>
        <p:nvSpPr>
          <p:cNvPr id="1091590" name="Rectangle 6"/>
          <p:cNvSpPr>
            <a:spLocks noChangeArrowheads="1"/>
          </p:cNvSpPr>
          <p:nvPr/>
        </p:nvSpPr>
        <p:spPr bwMode="auto">
          <a:xfrm>
            <a:off x="0" y="9525"/>
            <a:ext cx="9144000" cy="914400"/>
          </a:xfrm>
          <a:prstGeom prst="rect">
            <a:avLst/>
          </a:prstGeom>
          <a:noFill/>
          <a:ln w="12700">
            <a:noFill/>
            <a:miter lim="800000"/>
            <a:headEnd/>
            <a:tailEnd/>
          </a:ln>
          <a:effectLst/>
        </p:spPr>
        <p:txBody>
          <a:bodyPr lIns="90487" tIns="44450" rIns="90487" bIns="44450" anchor="ctr">
            <a:prstTxWarp prst="textNoShape">
              <a:avLst/>
            </a:prstTxWarp>
          </a:bodyPr>
          <a:lstStyle/>
          <a:p>
            <a:pPr algn="ctr" eaLnBrk="1" hangingPunct="1"/>
            <a:r>
              <a:rPr lang="en-US" sz="4000" dirty="0">
                <a:latin typeface="Calibri"/>
                <a:cs typeface="Calibri"/>
              </a:rPr>
              <a:t>Sample </a:t>
            </a:r>
            <a:r>
              <a:rPr lang="en-US" sz="4000" i="1" dirty="0">
                <a:latin typeface="Calibri"/>
                <a:cs typeface="Calibri"/>
              </a:rPr>
              <a:t>incorrect</a:t>
            </a:r>
            <a:r>
              <a:rPr lang="en-US" sz="4000" dirty="0">
                <a:latin typeface="Calibri"/>
                <a:cs typeface="Calibri"/>
              </a:rPr>
              <a:t> responses</a:t>
            </a:r>
          </a:p>
        </p:txBody>
      </p:sp>
      <p:sp>
        <p:nvSpPr>
          <p:cNvPr id="1091591" name="Rectangle 7"/>
          <p:cNvSpPr>
            <a:spLocks noChangeArrowheads="1"/>
          </p:cNvSpPr>
          <p:nvPr/>
        </p:nvSpPr>
        <p:spPr bwMode="auto">
          <a:xfrm>
            <a:off x="457200" y="4724400"/>
            <a:ext cx="8458200" cy="1600200"/>
          </a:xfrm>
          <a:prstGeom prst="rect">
            <a:avLst/>
          </a:prstGeom>
          <a:noFill/>
          <a:ln w="12700">
            <a:noFill/>
            <a:miter lim="800000"/>
            <a:headEnd/>
            <a:tailEnd/>
          </a:ln>
          <a:effectLst/>
        </p:spPr>
        <p:txBody>
          <a:bodyPr lIns="90487" tIns="44450" rIns="90487" bIns="44450">
            <a:prstTxWarp prst="textNoShape">
              <a:avLst/>
            </a:prstTxWarp>
          </a:bodyPr>
          <a:lstStyle/>
          <a:p>
            <a:pPr>
              <a:spcBef>
                <a:spcPct val="20000"/>
              </a:spcBef>
            </a:pPr>
            <a:r>
              <a:rPr lang="en-US" sz="1900" dirty="0">
                <a:solidFill>
                  <a:schemeClr val="accent1"/>
                </a:solidFill>
                <a:latin typeface="Comic Sans MS" panose="030F0702030302020204" pitchFamily="66" charset="0"/>
                <a:cs typeface="Chalkboard"/>
              </a:rPr>
              <a:t>“m</a:t>
            </a:r>
            <a:r>
              <a:rPr lang="en-US" sz="1900" baseline="-25000" dirty="0">
                <a:solidFill>
                  <a:schemeClr val="accent1"/>
                </a:solidFill>
                <a:latin typeface="Comic Sans MS" panose="030F0702030302020204" pitchFamily="66" charset="0"/>
                <a:cs typeface="Chalkboard"/>
              </a:rPr>
              <a:t>A</a:t>
            </a:r>
            <a:r>
              <a:rPr lang="en-US" sz="1900" dirty="0">
                <a:solidFill>
                  <a:schemeClr val="accent1"/>
                </a:solidFill>
                <a:latin typeface="Comic Sans MS" panose="030F0702030302020204" pitchFamily="66" charset="0"/>
                <a:cs typeface="Chalkboard"/>
              </a:rPr>
              <a:t> = </a:t>
            </a:r>
            <a:r>
              <a:rPr lang="en-US" sz="1900" dirty="0" err="1">
                <a:solidFill>
                  <a:schemeClr val="accent1"/>
                </a:solidFill>
                <a:latin typeface="Comic Sans MS" panose="030F0702030302020204" pitchFamily="66" charset="0"/>
                <a:cs typeface="Chalkboard"/>
              </a:rPr>
              <a:t>m</a:t>
            </a:r>
            <a:r>
              <a:rPr lang="en-US" sz="1900" baseline="-25000" dirty="0" err="1">
                <a:solidFill>
                  <a:schemeClr val="accent1"/>
                </a:solidFill>
                <a:latin typeface="Comic Sans MS" panose="030F0702030302020204" pitchFamily="66" charset="0"/>
                <a:cs typeface="Chalkboard"/>
              </a:rPr>
              <a:t>B</a:t>
            </a:r>
            <a:r>
              <a:rPr lang="en-US" sz="1900" dirty="0">
                <a:solidFill>
                  <a:schemeClr val="accent1"/>
                </a:solidFill>
                <a:latin typeface="Comic Sans MS" panose="030F0702030302020204" pitchFamily="66" charset="0"/>
                <a:cs typeface="Chalkboard"/>
              </a:rPr>
              <a:t>. The term ‘center of mass,’ when translated into everyday English means the ‘center of mass,’ i.e., if separated at the center, half will be on one side and half on the other.”</a:t>
            </a:r>
          </a:p>
        </p:txBody>
      </p:sp>
      <p:sp>
        <p:nvSpPr>
          <p:cNvPr id="1091592" name="Text Box 8"/>
          <p:cNvSpPr txBox="1">
            <a:spLocks noChangeArrowheads="1"/>
          </p:cNvSpPr>
          <p:nvPr/>
        </p:nvSpPr>
        <p:spPr bwMode="auto">
          <a:xfrm>
            <a:off x="457200" y="3048000"/>
            <a:ext cx="8534400" cy="969496"/>
          </a:xfrm>
          <a:prstGeom prst="rect">
            <a:avLst/>
          </a:prstGeom>
          <a:noFill/>
          <a:ln w="12700">
            <a:noFill/>
            <a:miter lim="800000"/>
            <a:headEnd/>
            <a:tailEnd/>
          </a:ln>
          <a:effectLst/>
        </p:spPr>
        <p:txBody>
          <a:bodyPr>
            <a:prstTxWarp prst="textNoShape">
              <a:avLst/>
            </a:prstTxWarp>
            <a:spAutoFit/>
          </a:bodyPr>
          <a:lstStyle/>
          <a:p>
            <a:r>
              <a:rPr lang="en-US" sz="1900" dirty="0">
                <a:solidFill>
                  <a:schemeClr val="accent1"/>
                </a:solidFill>
                <a:latin typeface="Comic Sans MS" panose="030F0702030302020204" pitchFamily="66" charset="0"/>
                <a:cs typeface="Chalkboard"/>
              </a:rPr>
              <a:t>“To be able to balance the bat, the forces on the right of P </a:t>
            </a:r>
            <a:br>
              <a:rPr lang="en-US" sz="1900" dirty="0">
                <a:solidFill>
                  <a:schemeClr val="accent1"/>
                </a:solidFill>
                <a:latin typeface="Comic Sans MS" panose="030F0702030302020204" pitchFamily="66" charset="0"/>
                <a:cs typeface="Chalkboard"/>
              </a:rPr>
            </a:br>
            <a:r>
              <a:rPr lang="en-US" sz="1900" dirty="0">
                <a:solidFill>
                  <a:schemeClr val="accent1"/>
                </a:solidFill>
                <a:latin typeface="Comic Sans MS" panose="030F0702030302020204" pitchFamily="66" charset="0"/>
                <a:cs typeface="Chalkboard"/>
              </a:rPr>
              <a:t>and the forces on the left of P cancel each other out… </a:t>
            </a:r>
            <a:br>
              <a:rPr lang="en-US" sz="1900" dirty="0">
                <a:solidFill>
                  <a:schemeClr val="accent1"/>
                </a:solidFill>
                <a:latin typeface="Comic Sans MS" panose="030F0702030302020204" pitchFamily="66" charset="0"/>
                <a:cs typeface="Chalkboard"/>
              </a:rPr>
            </a:br>
            <a:r>
              <a:rPr lang="en-US" sz="1900" dirty="0">
                <a:solidFill>
                  <a:schemeClr val="accent1"/>
                </a:solidFill>
                <a:latin typeface="Comic Sans MS" panose="030F0702030302020204" pitchFamily="66" charset="0"/>
                <a:cs typeface="Chalkboard"/>
              </a:rPr>
              <a:t>the masses [to left and right of P] are equal.”</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610600" cy="609600"/>
          </a:xfrm>
        </p:spPr>
        <p:txBody>
          <a:bodyPr/>
          <a:lstStyle/>
          <a:p>
            <a:pPr>
              <a:spcBef>
                <a:spcPts val="1200"/>
              </a:spcBef>
              <a:spcAft>
                <a:spcPts val="0"/>
              </a:spcAft>
            </a:pPr>
            <a:r>
              <a:rPr lang="en-US" sz="3200" dirty="0" smtClean="0"/>
              <a:t>Maybe students responded incorrectly because: </a:t>
            </a:r>
          </a:p>
        </p:txBody>
      </p:sp>
      <p:sp>
        <p:nvSpPr>
          <p:cNvPr id="3" name="Content Placeholder 2"/>
          <p:cNvSpPr>
            <a:spLocks noGrp="1"/>
          </p:cNvSpPr>
          <p:nvPr>
            <p:ph idx="1"/>
          </p:nvPr>
        </p:nvSpPr>
        <p:spPr>
          <a:xfrm>
            <a:off x="685800" y="1066800"/>
            <a:ext cx="8305800" cy="4572000"/>
          </a:xfrm>
        </p:spPr>
        <p:txBody>
          <a:bodyPr/>
          <a:lstStyle/>
          <a:p>
            <a:pPr>
              <a:spcBef>
                <a:spcPts val="1200"/>
              </a:spcBef>
              <a:spcAft>
                <a:spcPts val="0"/>
              </a:spcAft>
              <a:buFont typeface="Arial"/>
              <a:buChar char="•"/>
            </a:pPr>
            <a:r>
              <a:rPr lang="en-US" sz="2200" dirty="0" smtClean="0"/>
              <a:t>they are not very smart</a:t>
            </a:r>
          </a:p>
          <a:p>
            <a:pPr>
              <a:spcBef>
                <a:spcPts val="1200"/>
              </a:spcBef>
              <a:spcAft>
                <a:spcPts val="0"/>
              </a:spcAft>
              <a:buFont typeface="Arial"/>
              <a:buChar char="•"/>
            </a:pPr>
            <a:r>
              <a:rPr lang="en-US" sz="2200" dirty="0" smtClean="0"/>
              <a:t>they had not been taught the relevant material</a:t>
            </a:r>
          </a:p>
          <a:p>
            <a:pPr>
              <a:spcBef>
                <a:spcPts val="1200"/>
              </a:spcBef>
              <a:spcAft>
                <a:spcPts val="0"/>
              </a:spcAft>
              <a:buFont typeface="Arial"/>
              <a:buChar char="•"/>
            </a:pPr>
            <a:r>
              <a:rPr lang="en-US" sz="2200" dirty="0" smtClean="0"/>
              <a:t>they </a:t>
            </a:r>
            <a:r>
              <a:rPr lang="en-US" sz="2200" i="1" dirty="0" smtClean="0"/>
              <a:t>had </a:t>
            </a:r>
            <a:r>
              <a:rPr lang="en-US" sz="2200" dirty="0" smtClean="0"/>
              <a:t>been</a:t>
            </a:r>
            <a:r>
              <a:rPr lang="en-US" sz="2200" i="1" dirty="0" smtClean="0"/>
              <a:t> </a:t>
            </a:r>
            <a:r>
              <a:rPr lang="en-US" sz="2200" dirty="0" smtClean="0"/>
              <a:t>taught the material, badly</a:t>
            </a:r>
          </a:p>
          <a:p>
            <a:pPr>
              <a:spcBef>
                <a:spcPts val="1200"/>
              </a:spcBef>
              <a:spcAft>
                <a:spcPts val="0"/>
              </a:spcAft>
              <a:buFont typeface="Arial"/>
              <a:buChar char="•"/>
            </a:pPr>
            <a:r>
              <a:rPr lang="en-US" sz="2200" dirty="0" smtClean="0"/>
              <a:t>they misunderstood the question or made unintended assumptions</a:t>
            </a:r>
          </a:p>
          <a:p>
            <a:pPr>
              <a:spcBef>
                <a:spcPts val="1200"/>
              </a:spcBef>
              <a:spcAft>
                <a:spcPts val="0"/>
              </a:spcAft>
              <a:buFont typeface="Arial"/>
              <a:buChar char="•"/>
            </a:pPr>
            <a:r>
              <a:rPr lang="en-US" sz="2200" dirty="0" smtClean="0"/>
              <a:t>they were misled by the term “center of mass” </a:t>
            </a:r>
          </a:p>
          <a:p>
            <a:pPr>
              <a:spcBef>
                <a:spcPts val="1200"/>
              </a:spcBef>
              <a:spcAft>
                <a:spcPts val="0"/>
              </a:spcAft>
              <a:buFont typeface="Arial"/>
              <a:buChar char="•"/>
            </a:pPr>
            <a:r>
              <a:rPr lang="en-US" sz="2200" dirty="0" smtClean="0"/>
              <a:t>they weren’t taking the question seriously</a:t>
            </a:r>
          </a:p>
          <a:p>
            <a:pPr>
              <a:spcBef>
                <a:spcPts val="1200"/>
              </a:spcBef>
              <a:spcAft>
                <a:spcPts val="0"/>
              </a:spcAft>
              <a:buFont typeface="Arial"/>
              <a:buChar char="•"/>
            </a:pPr>
            <a:r>
              <a:rPr lang="en-US" sz="2200" dirty="0" smtClean="0"/>
              <a:t>they ignored their correct intuition because it was a physics test</a:t>
            </a:r>
          </a:p>
          <a:p>
            <a:pPr>
              <a:spcBef>
                <a:spcPts val="1200"/>
              </a:spcBef>
              <a:spcAft>
                <a:spcPts val="0"/>
              </a:spcAft>
              <a:buFont typeface="Arial"/>
              <a:buChar char="•"/>
            </a:pPr>
            <a:r>
              <a:rPr lang="en-US" sz="2200" dirty="0" smtClean="0"/>
              <a:t>they haven’t had enough real-world experience (“kids today …”)</a:t>
            </a:r>
          </a:p>
          <a:p>
            <a:pPr>
              <a:spcBef>
                <a:spcPts val="1200"/>
              </a:spcBef>
              <a:spcAft>
                <a:spcPts val="0"/>
              </a:spcAft>
              <a:buFont typeface="Arial"/>
              <a:buChar char="•"/>
            </a:pPr>
            <a:r>
              <a:rPr lang="en-US" sz="2200" dirty="0" smtClean="0"/>
              <a:t>…</a:t>
            </a:r>
          </a:p>
        </p:txBody>
      </p:sp>
      <p:sp>
        <p:nvSpPr>
          <p:cNvPr id="5" name="TextBox 4"/>
          <p:cNvSpPr txBox="1"/>
          <p:nvPr/>
        </p:nvSpPr>
        <p:spPr>
          <a:xfrm>
            <a:off x="0" y="5562600"/>
            <a:ext cx="9144000" cy="430887"/>
          </a:xfrm>
          <a:prstGeom prst="rect">
            <a:avLst/>
          </a:prstGeom>
          <a:noFill/>
        </p:spPr>
        <p:txBody>
          <a:bodyPr wrap="square" rtlCol="0">
            <a:spAutoFit/>
          </a:bodyPr>
          <a:lstStyle/>
          <a:p>
            <a:pPr algn="ctr"/>
            <a:r>
              <a:rPr lang="en-US" sz="2200" i="1" dirty="0" smtClean="0">
                <a:latin typeface="Calibri"/>
                <a:cs typeface="Calibri"/>
              </a:rPr>
              <a:t>Most of these explanations, while reasonable, are not supported by evidence</a:t>
            </a:r>
            <a:endParaRPr lang="en-US" sz="2200" i="1" dirty="0">
              <a:latin typeface="Calibri"/>
              <a:cs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333500" y="1905000"/>
            <a:ext cx="6210300" cy="3505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11" charset="0"/>
              </a:rPr>
              <a:t>5 of students</a:t>
            </a:r>
            <a:endParaRPr kumimoji="0" lang="en-US" sz="2400" b="0" i="0" u="none" strike="noStrike" cap="none" normalizeH="0" baseline="0" dirty="0">
              <a:ln>
                <a:noFill/>
              </a:ln>
              <a:solidFill>
                <a:schemeClr val="tx1"/>
              </a:solidFill>
              <a:effectLst/>
              <a:latin typeface="Times" pitchFamily="-111" charset="0"/>
            </a:endParaRPr>
          </a:p>
        </p:txBody>
      </p:sp>
      <p:sp>
        <p:nvSpPr>
          <p:cNvPr id="1103875" name="Rectangle 3"/>
          <p:cNvSpPr>
            <a:spLocks noChangeArrowheads="1"/>
          </p:cNvSpPr>
          <p:nvPr/>
        </p:nvSpPr>
        <p:spPr bwMode="auto">
          <a:xfrm>
            <a:off x="0" y="76200"/>
            <a:ext cx="9144000" cy="774700"/>
          </a:xfrm>
          <a:prstGeom prst="rect">
            <a:avLst/>
          </a:prstGeom>
          <a:noFill/>
          <a:ln w="12700">
            <a:noFill/>
            <a:miter lim="800000"/>
            <a:headEnd/>
            <a:tailEnd/>
          </a:ln>
          <a:effectLst/>
        </p:spPr>
        <p:txBody>
          <a:bodyPr lIns="90487" tIns="44450" rIns="90487" bIns="44450" anchor="ctr">
            <a:prstTxWarp prst="textNoShape">
              <a:avLst/>
            </a:prstTxWarp>
          </a:bodyPr>
          <a:lstStyle/>
          <a:p>
            <a:pPr algn="ctr" eaLnBrk="1" hangingPunct="1"/>
            <a:r>
              <a:rPr lang="en-US" sz="4000" dirty="0">
                <a:latin typeface="Calibri"/>
                <a:cs typeface="Calibri"/>
              </a:rPr>
              <a:t>B</a:t>
            </a:r>
            <a:r>
              <a:rPr lang="en-US" sz="4000" dirty="0" smtClean="0">
                <a:latin typeface="Calibri"/>
                <a:cs typeface="Calibri"/>
              </a:rPr>
              <a:t>aseball </a:t>
            </a:r>
            <a:r>
              <a:rPr lang="en-US" sz="4000" dirty="0">
                <a:latin typeface="Calibri"/>
                <a:cs typeface="Calibri"/>
              </a:rPr>
              <a:t>bat </a:t>
            </a:r>
            <a:r>
              <a:rPr lang="en-US" sz="4000" dirty="0" smtClean="0">
                <a:latin typeface="Calibri"/>
                <a:cs typeface="Calibri"/>
              </a:rPr>
              <a:t>question: Results </a:t>
            </a:r>
            <a:endParaRPr lang="en-US" sz="4000" dirty="0">
              <a:latin typeface="Calibri"/>
              <a:cs typeface="Calibri"/>
            </a:endParaRPr>
          </a:p>
        </p:txBody>
      </p:sp>
      <p:graphicFrame>
        <p:nvGraphicFramePr>
          <p:cNvPr id="5" name="Chart 4"/>
          <p:cNvGraphicFramePr>
            <a:graphicFrameLocks/>
          </p:cNvGraphicFramePr>
          <p:nvPr>
            <p:extLst>
              <p:ext uri="{D42A27DB-BD31-4B8C-83A1-F6EECF244321}">
                <p14:modId xmlns:p14="http://schemas.microsoft.com/office/powerpoint/2010/main" val="3543943882"/>
              </p:ext>
            </p:extLst>
          </p:nvPr>
        </p:nvGraphicFramePr>
        <p:xfrm>
          <a:off x="2628900" y="20574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333500" y="2667000"/>
            <a:ext cx="1371600" cy="1077218"/>
          </a:xfrm>
          <a:prstGeom prst="rect">
            <a:avLst/>
          </a:prstGeom>
          <a:noFill/>
        </p:spPr>
        <p:txBody>
          <a:bodyPr wrap="square" rtlCol="0">
            <a:spAutoFit/>
          </a:bodyPr>
          <a:lstStyle/>
          <a:p>
            <a:pPr algn="ctr"/>
            <a:r>
              <a:rPr lang="en-US" sz="1600" dirty="0" smtClean="0">
                <a:solidFill>
                  <a:schemeClr val="bg1"/>
                </a:solidFill>
                <a:latin typeface="Calibri"/>
                <a:cs typeface="Calibri"/>
              </a:rPr>
              <a:t>% of students in class answering correctly</a:t>
            </a:r>
            <a:endParaRPr lang="en-US" sz="1600" dirty="0">
              <a:solidFill>
                <a:schemeClr val="bg1"/>
              </a:solidFill>
              <a:latin typeface="Calibri"/>
              <a:cs typeface="Calibri"/>
            </a:endParaRPr>
          </a:p>
        </p:txBody>
      </p:sp>
      <p:sp>
        <p:nvSpPr>
          <p:cNvPr id="9" name="TextBox 8"/>
          <p:cNvSpPr txBox="1"/>
          <p:nvPr/>
        </p:nvSpPr>
        <p:spPr>
          <a:xfrm>
            <a:off x="4229100" y="4876800"/>
            <a:ext cx="1371600" cy="338554"/>
          </a:xfrm>
          <a:prstGeom prst="rect">
            <a:avLst/>
          </a:prstGeom>
          <a:noFill/>
        </p:spPr>
        <p:txBody>
          <a:bodyPr wrap="square" rtlCol="0">
            <a:spAutoFit/>
          </a:bodyPr>
          <a:lstStyle/>
          <a:p>
            <a:pPr algn="ctr"/>
            <a:r>
              <a:rPr lang="en-US" sz="1600" dirty="0" smtClean="0">
                <a:solidFill>
                  <a:schemeClr val="bg1"/>
                </a:solidFill>
                <a:latin typeface="Calibri"/>
                <a:cs typeface="Calibri"/>
              </a:rPr>
              <a:t>Class label</a:t>
            </a:r>
            <a:endParaRPr lang="en-US" sz="1600" dirty="0">
              <a:solidFill>
                <a:schemeClr val="bg1"/>
              </a:solidFill>
              <a:latin typeface="Calibri"/>
              <a:cs typeface="Calibri"/>
            </a:endParaRPr>
          </a:p>
        </p:txBody>
      </p:sp>
      <p:sp>
        <p:nvSpPr>
          <p:cNvPr id="10" name="TextBox 9"/>
          <p:cNvSpPr txBox="1"/>
          <p:nvPr/>
        </p:nvSpPr>
        <p:spPr>
          <a:xfrm>
            <a:off x="4457700" y="2971800"/>
            <a:ext cx="2362200" cy="830997"/>
          </a:xfrm>
          <a:prstGeom prst="rect">
            <a:avLst/>
          </a:prstGeom>
          <a:solidFill>
            <a:schemeClr val="tx1"/>
          </a:solidFill>
          <a:ln>
            <a:solidFill>
              <a:schemeClr val="tx1"/>
            </a:solidFill>
          </a:ln>
        </p:spPr>
        <p:txBody>
          <a:bodyPr wrap="square" rtlCol="0">
            <a:spAutoFit/>
          </a:bodyPr>
          <a:lstStyle/>
          <a:p>
            <a:pPr algn="ctr"/>
            <a:r>
              <a:rPr lang="en-US" sz="1600" dirty="0" smtClean="0">
                <a:solidFill>
                  <a:schemeClr val="accent6"/>
                </a:solidFill>
                <a:latin typeface="Comic Sans MS"/>
                <a:cs typeface="Comic Sans MS"/>
              </a:rPr>
              <a:t>No university-level instruction on torque, equilibrium etc.</a:t>
            </a:r>
            <a:endParaRPr lang="en-US" sz="1600" dirty="0">
              <a:solidFill>
                <a:schemeClr val="accent6"/>
              </a:solidFill>
              <a:latin typeface="Comic Sans MS"/>
              <a:cs typeface="Comic Sans MS"/>
            </a:endParaRPr>
          </a:p>
        </p:txBody>
      </p:sp>
      <p:cxnSp>
        <p:nvCxnSpPr>
          <p:cNvPr id="8" name="Curved Connector 7"/>
          <p:cNvCxnSpPr/>
          <p:nvPr/>
        </p:nvCxnSpPr>
        <p:spPr bwMode="auto">
          <a:xfrm rot="10800000" flipV="1">
            <a:off x="3467100" y="3810000"/>
            <a:ext cx="914400" cy="457200"/>
          </a:xfrm>
          <a:prstGeom prst="curvedConnector3">
            <a:avLst/>
          </a:prstGeom>
          <a:solidFill>
            <a:schemeClr val="accent1"/>
          </a:solidFill>
          <a:ln w="9525" cap="flat" cmpd="sng" algn="ctr">
            <a:solidFill>
              <a:srgbClr val="FF33FF"/>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Custom 2">
      <a:dk1>
        <a:sysClr val="windowText" lastClr="000000"/>
      </a:dk1>
      <a:lt1>
        <a:sysClr val="window" lastClr="FFFFFF"/>
      </a:lt1>
      <a:dk2>
        <a:srgbClr val="FFFFFF"/>
      </a:dk2>
      <a:lt2>
        <a:srgbClr val="FFFFFF"/>
      </a:lt2>
      <a:accent1>
        <a:srgbClr val="FFFFFF"/>
      </a:accent1>
      <a:accent2>
        <a:srgbClr val="69FFFF"/>
      </a:accent2>
      <a:accent3>
        <a:srgbClr val="CCFF33"/>
      </a:accent3>
      <a:accent4>
        <a:srgbClr val="3333FF"/>
      </a:accent4>
      <a:accent5>
        <a:srgbClr val="9933FF"/>
      </a:accent5>
      <a:accent6>
        <a:srgbClr val="FF33FF"/>
      </a:accent6>
      <a:hlink>
        <a:srgbClr val="FFFFFF"/>
      </a:hlink>
      <a:folHlink>
        <a:srgbClr val="9999CC"/>
      </a:folHlink>
    </a:clrScheme>
    <a:fontScheme name="Blank">
      <a:majorFont>
        <a:latin typeface="Gill Sans"/>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1"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3E3E5C"/>
        </a:dk1>
        <a:lt1>
          <a:srgbClr val="FFCC00"/>
        </a:lt1>
        <a:dk2>
          <a:srgbClr val="666699"/>
        </a:dk2>
        <a:lt2>
          <a:srgbClr val="FFCC00"/>
        </a:lt2>
        <a:accent1>
          <a:srgbClr val="6699FF"/>
        </a:accent1>
        <a:accent2>
          <a:srgbClr val="FF6699"/>
        </a:accent2>
        <a:accent3>
          <a:srgbClr val="B8B8CA"/>
        </a:accent3>
        <a:accent4>
          <a:srgbClr val="DAAE00"/>
        </a:accent4>
        <a:accent5>
          <a:srgbClr val="B8CAFF"/>
        </a:accent5>
        <a:accent6>
          <a:srgbClr val="E75C8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16471</TotalTime>
  <Words>2209</Words>
  <Application>Microsoft Office PowerPoint</Application>
  <PresentationFormat>On-screen Show (4:3)</PresentationFormat>
  <Paragraphs>403</Paragraphs>
  <Slides>62</Slides>
  <Notes>41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ＭＳ Ｐゴシック</vt:lpstr>
      <vt:lpstr>Arial</vt:lpstr>
      <vt:lpstr>Calibri</vt:lpstr>
      <vt:lpstr>Chalkboard</vt:lpstr>
      <vt:lpstr>Comic Sans MS</vt:lpstr>
      <vt:lpstr>Gill Sans</vt:lpstr>
      <vt:lpstr>Skia</vt:lpstr>
      <vt:lpstr>Symbol</vt:lpstr>
      <vt:lpstr>Tekton</vt:lpstr>
      <vt:lpstr>Times</vt:lpstr>
      <vt:lpstr>Verdana</vt:lpstr>
      <vt:lpstr>Blank</vt:lpstr>
      <vt:lpstr>Is “interactive teaching” sufficient to promote conceptual development in physics?</vt:lpstr>
      <vt:lpstr>UW Physics Education Group</vt:lpstr>
      <vt:lpstr>Outline </vt:lpstr>
      <vt:lpstr>PowerPoint Presentation</vt:lpstr>
      <vt:lpstr>PowerPoint Presentation</vt:lpstr>
      <vt:lpstr>PowerPoint Presentation</vt:lpstr>
      <vt:lpstr>PowerPoint Presentation</vt:lpstr>
      <vt:lpstr>Maybe students responded incorrectly because: </vt:lpstr>
      <vt:lpstr>PowerPoint Presentation</vt:lpstr>
      <vt:lpstr>PowerPoint Presentation</vt:lpstr>
      <vt:lpstr>PowerPoint Presentation</vt:lpstr>
      <vt:lpstr>More evidence: A question on acceleration</vt:lpstr>
      <vt:lpstr>A question on acceleration: Results </vt:lpstr>
      <vt:lpstr>A question on acceleration: Results </vt:lpstr>
      <vt:lpstr>More evidence: A question on capacitance</vt:lpstr>
      <vt:lpstr>A question on capacitance: Results </vt:lpstr>
      <vt:lpstr>Still more evidence: A question on diffraction</vt:lpstr>
      <vt:lpstr>A question on diffraction: Results </vt:lpstr>
      <vt:lpstr>PowerPoint Presentation</vt:lpstr>
      <vt:lpstr>Effect of perceived effectiveness  of the instructor</vt:lpstr>
      <vt:lpstr>So the solution is interactive teaching, right?</vt:lpstr>
      <vt:lpstr>The effect of additional instruction: Example from Introductory Physics</vt:lpstr>
      <vt:lpstr>PowerPoint Presentation</vt:lpstr>
      <vt:lpstr>The effect of additional instruction: Example from second-year engineering statics at UW</vt:lpstr>
      <vt:lpstr>PowerPoint Presentation</vt:lpstr>
      <vt:lpstr>Interactive teaching (aka “active learning”)</vt:lpstr>
      <vt:lpstr>PowerPoint Presentation</vt:lpstr>
      <vt:lpstr>Implications for instruction</vt:lpstr>
      <vt:lpstr>PowerPoint Presentation</vt:lpstr>
      <vt:lpstr>Tutorials in Introductory Physics</vt:lpstr>
      <vt:lpstr>Introductory calculus-based physics at UW</vt:lpstr>
      <vt:lpstr>Basic features of tutorial system at UW</vt:lpstr>
      <vt:lpstr>Matching a tutorial strategy to a difficulty</vt:lpstr>
      <vt:lpstr>PowerPoint Presentation</vt:lpstr>
      <vt:lpstr>How do we know if a tutorial helped?</vt:lpstr>
      <vt:lpstr>PowerPoint Presentation</vt:lpstr>
      <vt:lpstr>PowerPoint Presentation</vt:lpstr>
      <vt:lpstr>The “free small ball” problem</vt:lpstr>
      <vt:lpstr>The “free small ball” problem</vt:lpstr>
      <vt:lpstr>The “free small ball” problem</vt:lpstr>
      <vt:lpstr>Excerpt from initial tutorial on Conservation of Angular Momentum</vt:lpstr>
      <vt:lpstr>The “free small ball” problem: Results</vt:lpstr>
      <vt:lpstr>Further assessment: “Ball and rod”</vt:lpstr>
      <vt:lpstr>“Ball and rod” problem: Results</vt:lpstr>
      <vt:lpstr>Angular momentum of a particle: Results</vt:lpstr>
      <vt:lpstr>“Ball and rod” problem:  Common incorrect response (~ 50% of students)</vt:lpstr>
      <vt:lpstr>Excerpt from interview based on the  “ball and rod” problem</vt:lpstr>
      <vt:lpstr>PowerPoint Presentation</vt:lpstr>
      <vt:lpstr>Insight from written exams, corroborated by interviews</vt:lpstr>
      <vt:lpstr>Outline of revised tutorial: </vt:lpstr>
      <vt:lpstr>PowerPoint Presentation</vt:lpstr>
      <vt:lpstr>Results after revised tutorial</vt:lpstr>
      <vt:lpstr>PowerPoint Presentation</vt:lpstr>
      <vt:lpstr>Interview: “Ball and rod” (same student)</vt:lpstr>
      <vt:lpstr>Interview: “Ball and rod” (cont’d)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Washington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student learning in physics:   The challenge of identifying  effective instructional strategies </dc:title>
  <dc:creator>Paula/Heron</dc:creator>
  <cp:lastModifiedBy>Gordon Watts</cp:lastModifiedBy>
  <cp:revision>641</cp:revision>
  <dcterms:created xsi:type="dcterms:W3CDTF">2012-05-03T00:24:13Z</dcterms:created>
  <dcterms:modified xsi:type="dcterms:W3CDTF">2014-11-10T12:37:00Z</dcterms:modified>
</cp:coreProperties>
</file>