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96" r:id="rId3"/>
    <p:sldId id="300" r:id="rId4"/>
    <p:sldId id="301" r:id="rId5"/>
    <p:sldId id="302" r:id="rId6"/>
    <p:sldId id="303" r:id="rId7"/>
    <p:sldId id="325" r:id="rId8"/>
    <p:sldId id="304" r:id="rId9"/>
    <p:sldId id="306" r:id="rId10"/>
    <p:sldId id="307" r:id="rId11"/>
    <p:sldId id="326" r:id="rId12"/>
    <p:sldId id="327" r:id="rId13"/>
    <p:sldId id="316" r:id="rId14"/>
    <p:sldId id="328" r:id="rId15"/>
    <p:sldId id="329" r:id="rId16"/>
    <p:sldId id="277" r:id="rId17"/>
    <p:sldId id="330" r:id="rId18"/>
    <p:sldId id="337" r:id="rId19"/>
    <p:sldId id="331" r:id="rId20"/>
    <p:sldId id="333" r:id="rId21"/>
    <p:sldId id="334" r:id="rId22"/>
    <p:sldId id="335" r:id="rId23"/>
    <p:sldId id="336" r:id="rId24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BFD"/>
    <a:srgbClr val="01F52A"/>
    <a:srgbClr val="00F66F"/>
    <a:srgbClr val="FA9500"/>
    <a:srgbClr val="EAB200"/>
    <a:srgbClr val="9179AF"/>
    <a:srgbClr val="8368A4"/>
    <a:srgbClr val="A996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2B44AEB-5FA7-46CB-A811-843E88F22884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4E7AAE1-7A4E-4667-8665-25617853FF1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D75A-409B-4775-9209-21E21254F48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7AAE1-7A4E-4667-8665-25617853FF1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AB899-EC6B-4DCF-85E0-4AB8582443BC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46362-EFD7-4234-A26B-BACB8307E9F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atz@subatech.in2p3.f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necteur droit 23"/>
          <p:cNvCxnSpPr/>
          <p:nvPr/>
        </p:nvCxnSpPr>
        <p:spPr>
          <a:xfrm>
            <a:off x="5359752" y="3140968"/>
            <a:ext cx="0" cy="792088"/>
          </a:xfrm>
          <a:prstGeom prst="line">
            <a:avLst/>
          </a:prstGeom>
          <a:ln w="114300">
            <a:solidFill>
              <a:schemeClr val="tx1">
                <a:alpha val="92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0" y="51275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RPP 2015 – 15th of January 2015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33" name="Picture 9" descr="C:\Users\rorolastronome\Desktop\LTH\Master thesis\Presentation\coll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292350"/>
            <a:ext cx="3092008" cy="2576810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30" name="ZoneTexte 29"/>
          <p:cNvSpPr txBox="1"/>
          <p:nvPr/>
        </p:nvSpPr>
        <p:spPr>
          <a:xfrm>
            <a:off x="0" y="555962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Advisor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P.B.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Gossiaux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096389" y="620688"/>
            <a:ext cx="7003200" cy="1138773"/>
          </a:xfrm>
          <a:prstGeom prst="rect">
            <a:avLst/>
          </a:prstGeom>
          <a:noFill/>
          <a:ln>
            <a:solidFill>
              <a:srgbClr val="5C4775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C477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quarkonia</a:t>
            </a:r>
            <a:r>
              <a:rPr lang="fr-FR" sz="3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C477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C477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SUPPRESSION in </a:t>
            </a:r>
          </a:p>
          <a:p>
            <a:pPr algn="ctr"/>
            <a:r>
              <a:rPr lang="en-US" sz="3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C477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High energy heavy ion collisions</a:t>
            </a:r>
            <a:endParaRPr lang="en-US" sz="3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5C4775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503768" y="3240740"/>
            <a:ext cx="230425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Roland Katz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504" y="6274944"/>
            <a:ext cx="1460908" cy="481172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1547664" y="6385684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and TOGETHER Pays de la Loire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Common </a:t>
            </a:r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theoretical</a:t>
            </a:r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explanation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204" name="ZoneTexte 203"/>
          <p:cNvSpPr txBox="1"/>
          <p:nvPr/>
        </p:nvSpPr>
        <p:spPr>
          <a:xfrm>
            <a:off x="0" y="10527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solidFill>
                  <a:schemeClr val="tx2"/>
                </a:solidFill>
              </a:rPr>
              <a:t>Sequential</a:t>
            </a:r>
            <a:r>
              <a:rPr lang="fr-FR" sz="2400" b="1" dirty="0" smtClean="0">
                <a:solidFill>
                  <a:schemeClr val="tx2"/>
                </a:solidFill>
              </a:rPr>
              <a:t> suppression by </a:t>
            </a:r>
            <a:r>
              <a:rPr lang="fr-FR" sz="2400" b="1" dirty="0" err="1" smtClean="0">
                <a:solidFill>
                  <a:schemeClr val="tx2"/>
                </a:solidFill>
              </a:rPr>
              <a:t>Matsui</a:t>
            </a:r>
            <a:r>
              <a:rPr lang="fr-FR" sz="2400" b="1" dirty="0" smtClean="0">
                <a:solidFill>
                  <a:schemeClr val="tx2"/>
                </a:solidFill>
              </a:rPr>
              <a:t> and </a:t>
            </a:r>
            <a:r>
              <a:rPr lang="fr-FR" sz="2400" b="1" dirty="0" err="1" smtClean="0">
                <a:solidFill>
                  <a:schemeClr val="tx2"/>
                </a:solidFill>
              </a:rPr>
              <a:t>Satz</a:t>
            </a:r>
            <a:r>
              <a:rPr lang="fr-FR" sz="2400" b="1" dirty="0" smtClean="0">
                <a:solidFill>
                  <a:schemeClr val="tx2"/>
                </a:solidFill>
              </a:rPr>
              <a:t> …</a:t>
            </a:r>
            <a:endParaRPr lang="fr-FR" sz="2400" b="1" dirty="0">
              <a:solidFill>
                <a:schemeClr val="tx2"/>
              </a:solidFill>
            </a:endParaRPr>
          </a:p>
        </p:txBody>
      </p:sp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613" y="447950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tx2"/>
                </a:solidFill>
              </a:rPr>
              <a:t>… and </a:t>
            </a:r>
            <a:r>
              <a:rPr lang="fr-FR" sz="2400" b="1" dirty="0" err="1" smtClean="0">
                <a:solidFill>
                  <a:schemeClr val="tx2"/>
                </a:solidFill>
              </a:rPr>
              <a:t>recombination</a:t>
            </a:r>
            <a:endParaRPr lang="fr-FR" sz="2400" b="1" dirty="0">
              <a:solidFill>
                <a:schemeClr val="tx2"/>
              </a:solidFill>
            </a:endParaRPr>
          </a:p>
        </p:txBody>
      </p:sp>
      <p:sp>
        <p:nvSpPr>
          <p:cNvPr id="29" name="Espace réservé du contenu 13"/>
          <p:cNvSpPr>
            <a:spLocks noGrp="1"/>
          </p:cNvSpPr>
          <p:nvPr>
            <p:ph idx="1"/>
          </p:nvPr>
        </p:nvSpPr>
        <p:spPr>
          <a:xfrm>
            <a:off x="7524328" y="2071389"/>
            <a:ext cx="3528392" cy="28697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/>
              <a:t>J/</a:t>
            </a:r>
            <a:r>
              <a:rPr lang="el-GR" sz="2800" b="1" dirty="0" smtClean="0"/>
              <a:t>ψ</a:t>
            </a:r>
            <a:r>
              <a:rPr lang="fr-FR" sz="2400" b="1" dirty="0" smtClean="0"/>
              <a:t> :  </a:t>
            </a:r>
            <a:r>
              <a:rPr lang="fr-FR" sz="2400" dirty="0" smtClean="0"/>
              <a:t>1</a:t>
            </a:r>
            <a:r>
              <a:rPr lang="fr-FR" sz="2400" baseline="30000" dirty="0" smtClean="0"/>
              <a:t>3</a:t>
            </a:r>
            <a:r>
              <a:rPr lang="fr-FR" sz="2400" dirty="0" smtClean="0"/>
              <a:t>S</a:t>
            </a:r>
            <a:r>
              <a:rPr lang="fr-FR" sz="2400" baseline="-25000" dirty="0" smtClean="0"/>
              <a:t>1 </a:t>
            </a:r>
          </a:p>
          <a:p>
            <a:pPr>
              <a:buNone/>
            </a:pPr>
            <a:r>
              <a:rPr lang="fr-FR" sz="800" baseline="-25000" dirty="0" smtClean="0"/>
              <a:t> </a:t>
            </a:r>
            <a:endParaRPr lang="fr-FR" sz="800" dirty="0" smtClean="0"/>
          </a:p>
          <a:p>
            <a:pPr>
              <a:buNone/>
            </a:pPr>
            <a:r>
              <a:rPr lang="fr-FR" sz="2400" dirty="0" smtClean="0"/>
              <a:t>       </a:t>
            </a:r>
            <a:r>
              <a:rPr lang="fr-FR" sz="2400" b="1" dirty="0" smtClean="0"/>
              <a:t> : </a:t>
            </a:r>
            <a:r>
              <a:rPr lang="fr-FR" sz="2400" dirty="0" smtClean="0"/>
              <a:t> 1</a:t>
            </a:r>
            <a:r>
              <a:rPr lang="fr-FR" sz="2400" baseline="30000" dirty="0" smtClean="0"/>
              <a:t>3</a:t>
            </a:r>
            <a:r>
              <a:rPr lang="fr-FR" sz="2400" dirty="0" smtClean="0"/>
              <a:t>P</a:t>
            </a:r>
            <a:r>
              <a:rPr lang="fr-FR" sz="2400" baseline="-25000" dirty="0" smtClean="0"/>
              <a:t>J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400" dirty="0" smtClean="0"/>
              <a:t> </a:t>
            </a:r>
            <a:r>
              <a:rPr lang="el-GR" sz="2400" b="1" dirty="0" smtClean="0"/>
              <a:t>ψ</a:t>
            </a:r>
            <a:r>
              <a:rPr lang="fr-FR" sz="2400" b="1" dirty="0" smtClean="0"/>
              <a:t>‘ :   </a:t>
            </a:r>
            <a:r>
              <a:rPr lang="fr-FR" sz="2400" dirty="0" smtClean="0"/>
              <a:t>2</a:t>
            </a:r>
            <a:r>
              <a:rPr lang="fr-FR" sz="2400" baseline="30000" dirty="0" smtClean="0"/>
              <a:t>3</a:t>
            </a:r>
            <a:r>
              <a:rPr lang="fr-FR" sz="2400" dirty="0" smtClean="0"/>
              <a:t>S</a:t>
            </a:r>
            <a:r>
              <a:rPr lang="fr-FR" sz="2400" baseline="-25000" dirty="0" smtClean="0"/>
              <a:t>1 </a:t>
            </a:r>
          </a:p>
          <a:p>
            <a:pPr>
              <a:buNone/>
            </a:pPr>
            <a:r>
              <a:rPr lang="fr-FR" sz="2400" baseline="-25000" dirty="0" smtClean="0"/>
              <a:t>           </a:t>
            </a:r>
            <a:endParaRPr lang="en-US" sz="2400" dirty="0" smtClean="0"/>
          </a:p>
        </p:txBody>
      </p:sp>
      <p:pic>
        <p:nvPicPr>
          <p:cNvPr id="30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8344" y="2647453"/>
            <a:ext cx="395490" cy="504056"/>
          </a:xfrm>
          <a:prstGeom prst="rect">
            <a:avLst/>
          </a:prstGeom>
          <a:noFill/>
        </p:spPr>
      </p:pic>
      <p:grpSp>
        <p:nvGrpSpPr>
          <p:cNvPr id="31" name="Groupe 30"/>
          <p:cNvGrpSpPr/>
          <p:nvPr/>
        </p:nvGrpSpPr>
        <p:grpSpPr>
          <a:xfrm>
            <a:off x="6588224" y="2215405"/>
            <a:ext cx="2060922" cy="1921629"/>
            <a:chOff x="755576" y="4159621"/>
            <a:chExt cx="2060922" cy="1921629"/>
          </a:xfrm>
        </p:grpSpPr>
        <p:sp>
          <p:nvSpPr>
            <p:cNvPr id="33" name="Arc 32"/>
            <p:cNvSpPr/>
            <p:nvPr/>
          </p:nvSpPr>
          <p:spPr>
            <a:xfrm rot="13338465">
              <a:off x="1474559" y="4348690"/>
              <a:ext cx="988535" cy="629973"/>
            </a:xfrm>
            <a:prstGeom prst="arc">
              <a:avLst>
                <a:gd name="adj1" fmla="val 16200000"/>
                <a:gd name="adj2" fmla="val 1122775"/>
              </a:avLst>
            </a:prstGeom>
            <a:ln w="28575">
              <a:solidFill>
                <a:schemeClr val="accent3">
                  <a:lumMod val="7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755576" y="415962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solidFill>
                    <a:schemeClr val="accent3">
                      <a:lumMod val="75000"/>
                    </a:schemeClr>
                  </a:solidFill>
                  <a:latin typeface="Arial"/>
                  <a:cs typeface="Arial"/>
                </a:rPr>
                <a:t>̴ </a:t>
              </a:r>
              <a:r>
                <a:rPr lang="fr-FR" b="1" dirty="0" smtClean="0">
                  <a:solidFill>
                    <a:schemeClr val="accent3">
                      <a:lumMod val="75000"/>
                    </a:schemeClr>
                  </a:solidFill>
                </a:rPr>
                <a:t>20 %</a:t>
              </a:r>
              <a:endParaRPr lang="fr-FR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35" name="Arc 34"/>
            <p:cNvSpPr/>
            <p:nvPr/>
          </p:nvSpPr>
          <p:spPr>
            <a:xfrm rot="13879180">
              <a:off x="1273279" y="4538031"/>
              <a:ext cx="1889949" cy="1196489"/>
            </a:xfrm>
            <a:prstGeom prst="arc">
              <a:avLst>
                <a:gd name="adj1" fmla="val 16534716"/>
                <a:gd name="adj2" fmla="val 382723"/>
              </a:avLst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827584" y="4735685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chemeClr val="accent1">
                      <a:lumMod val="75000"/>
                    </a:schemeClr>
                  </a:solidFill>
                </a:rPr>
                <a:t>60 %</a:t>
              </a:r>
              <a:endParaRPr lang="fr-FR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56" name="Connecteur droit 55"/>
          <p:cNvCxnSpPr/>
          <p:nvPr/>
        </p:nvCxnSpPr>
        <p:spPr>
          <a:xfrm>
            <a:off x="7169228" y="2996952"/>
            <a:ext cx="355100" cy="3198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>
            <a:off x="7172996" y="3015154"/>
            <a:ext cx="275556" cy="3215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>
            <a:off x="7277240" y="2517775"/>
            <a:ext cx="275556" cy="3215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7249944" y="2564904"/>
            <a:ext cx="288032" cy="2160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e 73"/>
          <p:cNvGrpSpPr/>
          <p:nvPr/>
        </p:nvGrpSpPr>
        <p:grpSpPr>
          <a:xfrm>
            <a:off x="251520" y="1689775"/>
            <a:ext cx="6192688" cy="2548730"/>
            <a:chOff x="251520" y="1591896"/>
            <a:chExt cx="6192688" cy="2548730"/>
          </a:xfrm>
        </p:grpSpPr>
        <p:pic>
          <p:nvPicPr>
            <p:cNvPr id="1026" name="Picture 2" descr="C:\Users\rorolastronome\Desktop\PhD\Workshops\Presentations at Subatech\Heures Thésards 2014\quarkonia_thermometer.jpg"/>
            <p:cNvPicPr>
              <a:picLocks noChangeAspect="1" noChangeArrowheads="1"/>
            </p:cNvPicPr>
            <p:nvPr/>
          </p:nvPicPr>
          <p:blipFill>
            <a:blip r:embed="rId4" cstate="print"/>
            <a:srcRect l="10499" t="8187" r="6299"/>
            <a:stretch>
              <a:fillRect/>
            </a:stretch>
          </p:blipFill>
          <p:spPr bwMode="auto">
            <a:xfrm>
              <a:off x="4943319" y="1591896"/>
              <a:ext cx="1500889" cy="2548730"/>
            </a:xfrm>
            <a:prstGeom prst="rect">
              <a:avLst/>
            </a:prstGeom>
            <a:noFill/>
          </p:spPr>
        </p:pic>
        <p:grpSp>
          <p:nvGrpSpPr>
            <p:cNvPr id="72" name="Groupe 71"/>
            <p:cNvGrpSpPr/>
            <p:nvPr/>
          </p:nvGrpSpPr>
          <p:grpSpPr>
            <a:xfrm>
              <a:off x="251520" y="1790203"/>
              <a:ext cx="4680520" cy="2349849"/>
              <a:chOff x="251520" y="1790203"/>
              <a:chExt cx="4680520" cy="2349849"/>
            </a:xfrm>
          </p:grpSpPr>
          <p:sp>
            <p:nvSpPr>
              <p:cNvPr id="41" name="ZoneTexte 40"/>
              <p:cNvSpPr txBox="1"/>
              <p:nvPr/>
            </p:nvSpPr>
            <p:spPr>
              <a:xfrm>
                <a:off x="323528" y="1790203"/>
                <a:ext cx="460851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   </a:t>
                </a:r>
                <a:r>
                  <a:rPr lang="fr-FR" sz="2400" dirty="0" err="1" smtClean="0"/>
                  <a:t>Each</a:t>
                </a:r>
                <a:r>
                  <a:rPr lang="fr-FR" sz="2400" dirty="0" smtClean="0"/>
                  <a:t> state has a </a:t>
                </a:r>
                <a:r>
                  <a:rPr lang="fr-FR" sz="2400" dirty="0" smtClean="0"/>
                  <a:t>dissociation </a:t>
                </a:r>
                <a:r>
                  <a:rPr lang="fr-FR" sz="2400" dirty="0" err="1" smtClean="0"/>
                  <a:t>T</a:t>
                </a:r>
                <a:r>
                  <a:rPr lang="fr-FR" sz="2000" dirty="0" err="1" smtClean="0"/>
                  <a:t>diss</a:t>
                </a:r>
                <a:endParaRPr lang="fr-FR" sz="2400" dirty="0" smtClean="0"/>
              </a:p>
              <a:p>
                <a:r>
                  <a:rPr lang="fr-FR" sz="2400" b="1" dirty="0" smtClean="0">
                    <a:solidFill>
                      <a:srgbClr val="FF0000"/>
                    </a:solidFill>
                  </a:rPr>
                  <a:t>+</a:t>
                </a:r>
                <a:r>
                  <a:rPr lang="fr-FR" sz="2400" dirty="0" smtClean="0"/>
                  <a:t> QGP </a:t>
                </a:r>
                <a:r>
                  <a:rPr lang="fr-FR" sz="2400" dirty="0" err="1" smtClean="0"/>
                  <a:t>early</a:t>
                </a:r>
                <a:r>
                  <a:rPr lang="fr-FR" sz="2400" dirty="0" smtClean="0"/>
                  <a:t> T</a:t>
                </a:r>
                <a:endParaRPr lang="fr-FR" sz="2400" dirty="0"/>
              </a:p>
            </p:txBody>
          </p:sp>
          <p:cxnSp>
            <p:nvCxnSpPr>
              <p:cNvPr id="65" name="Connecteur droit 64"/>
              <p:cNvCxnSpPr/>
              <p:nvPr/>
            </p:nvCxnSpPr>
            <p:spPr>
              <a:xfrm>
                <a:off x="251520" y="2683049"/>
                <a:ext cx="396044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ZoneTexte 65"/>
              <p:cNvSpPr txBox="1"/>
              <p:nvPr/>
            </p:nvSpPr>
            <p:spPr>
              <a:xfrm>
                <a:off x="282584" y="2755057"/>
                <a:ext cx="453650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b="1" dirty="0" smtClean="0">
                    <a:solidFill>
                      <a:srgbClr val="FF0000"/>
                    </a:solidFill>
                  </a:rPr>
                  <a:t>=</a:t>
                </a:r>
                <a:r>
                  <a:rPr lang="fr-FR" sz="2400" dirty="0" smtClean="0"/>
                  <a:t> if T &gt; </a:t>
                </a:r>
                <a:r>
                  <a:rPr lang="fr-FR" sz="2400" dirty="0" err="1" smtClean="0"/>
                  <a:t>T</a:t>
                </a:r>
                <a:r>
                  <a:rPr lang="fr-FR" sz="2000" dirty="0" err="1" smtClean="0"/>
                  <a:t>diss</a:t>
                </a:r>
                <a:r>
                  <a:rPr lang="fr-FR" sz="2400" dirty="0" smtClean="0"/>
                  <a:t> the state </a:t>
                </a:r>
                <a:r>
                  <a:rPr lang="fr-FR" sz="2400" dirty="0" err="1" smtClean="0"/>
                  <a:t>is</a:t>
                </a:r>
                <a:r>
                  <a:rPr lang="fr-FR" sz="2400" dirty="0" smtClean="0"/>
                  <a:t> </a:t>
                </a:r>
                <a:r>
                  <a:rPr lang="fr-FR" sz="2400" dirty="0" err="1" smtClean="0"/>
                  <a:t>dissociated</a:t>
                </a:r>
                <a:r>
                  <a:rPr lang="fr-FR" sz="2400" dirty="0" smtClean="0"/>
                  <a:t>                 for </a:t>
                </a:r>
                <a:r>
                  <a:rPr lang="fr-FR" sz="2400" dirty="0" err="1" smtClean="0"/>
                  <a:t>ever</a:t>
                </a:r>
                <a:r>
                  <a:rPr lang="fr-FR" sz="2400" dirty="0" smtClean="0"/>
                  <a:t> (« all-or-</a:t>
                </a:r>
                <a:r>
                  <a:rPr lang="fr-FR" sz="2400" dirty="0" err="1" smtClean="0"/>
                  <a:t>nothing</a:t>
                </a:r>
                <a:r>
                  <a:rPr lang="fr-FR" sz="2400" b="1" dirty="0" smtClean="0"/>
                  <a:t> </a:t>
                </a:r>
                <a:r>
                  <a:rPr lang="fr-FR" sz="2400" dirty="0" smtClean="0"/>
                  <a:t> »)</a:t>
                </a:r>
              </a:p>
              <a:p>
                <a:endParaRPr lang="fr-FR" sz="1200" dirty="0" smtClean="0"/>
              </a:p>
              <a:p>
                <a:r>
                  <a:rPr lang="fr-FR" sz="2400" b="1" dirty="0" smtClean="0">
                    <a:solidFill>
                      <a:srgbClr val="FF0000"/>
                    </a:solidFill>
                  </a:rPr>
                  <a:t>=&gt; </a:t>
                </a:r>
                <a:r>
                  <a:rPr lang="fr-FR" sz="2400" dirty="0" err="1" smtClean="0"/>
                  <a:t>quarkonia</a:t>
                </a:r>
                <a:r>
                  <a:rPr lang="fr-FR" sz="2400" dirty="0" smtClean="0"/>
                  <a:t> as QGP </a:t>
                </a:r>
                <a:r>
                  <a:rPr lang="fr-FR" sz="2400" dirty="0" err="1" smtClean="0"/>
                  <a:t>thermometer</a:t>
                </a:r>
                <a:endParaRPr lang="fr-FR" sz="2400" dirty="0"/>
              </a:p>
            </p:txBody>
          </p:sp>
        </p:grpSp>
      </p:grpSp>
      <p:grpSp>
        <p:nvGrpSpPr>
          <p:cNvPr id="87" name="Groupe 86"/>
          <p:cNvGrpSpPr/>
          <p:nvPr/>
        </p:nvGrpSpPr>
        <p:grpSpPr>
          <a:xfrm>
            <a:off x="827584" y="4964975"/>
            <a:ext cx="8820472" cy="1200329"/>
            <a:chOff x="827584" y="4797152"/>
            <a:chExt cx="8820472" cy="1200329"/>
          </a:xfrm>
        </p:grpSpPr>
        <p:sp>
          <p:nvSpPr>
            <p:cNvPr id="75" name="ZoneTexte 74"/>
            <p:cNvSpPr txBox="1"/>
            <p:nvPr/>
          </p:nvSpPr>
          <p:spPr>
            <a:xfrm>
              <a:off x="827584" y="4797152"/>
              <a:ext cx="882047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/>
                <a:t>collision </a:t>
              </a:r>
              <a:r>
                <a:rPr lang="fr-FR" sz="2400" dirty="0" err="1" smtClean="0"/>
                <a:t>energy</a:t>
              </a:r>
              <a:r>
                <a:rPr lang="fr-FR" sz="2400" dirty="0" smtClean="0"/>
                <a:t>      </a:t>
              </a:r>
            </a:p>
            <a:p>
              <a:pPr>
                <a:buFont typeface="Symbol" pitchFamily="18" charset="2"/>
                <a:buChar char="Þ"/>
              </a:pPr>
              <a:r>
                <a:rPr lang="fr-FR" sz="2400" dirty="0" smtClean="0"/>
                <a:t> </a:t>
              </a:r>
              <a:r>
                <a:rPr lang="fr-FR" sz="2400" dirty="0" err="1" smtClean="0"/>
                <a:t>number</a:t>
              </a:r>
              <a:r>
                <a:rPr lang="fr-FR" sz="2400" dirty="0" smtClean="0"/>
                <a:t> of QQ in the medium      </a:t>
              </a:r>
            </a:p>
            <a:p>
              <a:pPr>
                <a:buFont typeface="Symbol" pitchFamily="18" charset="2"/>
                <a:buChar char="Þ"/>
              </a:pPr>
              <a:r>
                <a:rPr lang="fr-FR" sz="2400" dirty="0" smtClean="0"/>
                <a:t> </a:t>
              </a:r>
              <a:r>
                <a:rPr lang="fr-FR" sz="2400" dirty="0" err="1" smtClean="0"/>
                <a:t>probability</a:t>
              </a:r>
              <a:r>
                <a:rPr lang="fr-FR" sz="2400" dirty="0" smtClean="0"/>
                <a:t> </a:t>
              </a:r>
              <a:r>
                <a:rPr lang="fr-FR" sz="2400" dirty="0" err="1" smtClean="0"/>
                <a:t>that</a:t>
              </a:r>
              <a:r>
                <a:rPr lang="fr-FR" sz="2400" dirty="0" smtClean="0"/>
                <a:t> a Q </a:t>
              </a:r>
              <a:r>
                <a:rPr lang="fr-FR" sz="2400" dirty="0" err="1" smtClean="0"/>
                <a:t>re</a:t>
              </a:r>
              <a:r>
                <a:rPr lang="fr-FR" sz="2400" dirty="0" smtClean="0"/>
                <a:t>-</a:t>
              </a:r>
              <a:r>
                <a:rPr lang="fr-FR" sz="2400" dirty="0" err="1" smtClean="0"/>
                <a:t>associates</a:t>
              </a:r>
              <a:r>
                <a:rPr lang="fr-FR" sz="2400" dirty="0" smtClean="0"/>
                <a:t> </a:t>
              </a:r>
              <a:r>
                <a:rPr lang="fr-FR" sz="2400" dirty="0" err="1" smtClean="0"/>
                <a:t>with</a:t>
              </a:r>
              <a:r>
                <a:rPr lang="fr-FR" sz="2400" dirty="0" smtClean="0"/>
                <a:t> </a:t>
              </a:r>
              <a:r>
                <a:rPr lang="fr-FR" sz="2400" dirty="0" err="1" smtClean="0"/>
                <a:t>another</a:t>
              </a:r>
              <a:r>
                <a:rPr lang="fr-FR" sz="2400" dirty="0" smtClean="0"/>
                <a:t> Q  </a:t>
              </a:r>
              <a:endParaRPr lang="fr-FR" sz="2400" dirty="0"/>
            </a:p>
          </p:txBody>
        </p:sp>
        <p:cxnSp>
          <p:nvCxnSpPr>
            <p:cNvPr id="77" name="Connecteur droit avec flèche 76"/>
            <p:cNvCxnSpPr/>
            <p:nvPr/>
          </p:nvCxnSpPr>
          <p:spPr>
            <a:xfrm flipV="1">
              <a:off x="2946880" y="4900224"/>
              <a:ext cx="216024" cy="2880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avec flèche 77"/>
            <p:cNvCxnSpPr/>
            <p:nvPr/>
          </p:nvCxnSpPr>
          <p:spPr>
            <a:xfrm flipV="1">
              <a:off x="5089704" y="5242848"/>
              <a:ext cx="216024" cy="2880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avec flèche 78"/>
            <p:cNvCxnSpPr/>
            <p:nvPr/>
          </p:nvCxnSpPr>
          <p:spPr>
            <a:xfrm flipV="1">
              <a:off x="7452320" y="5616536"/>
              <a:ext cx="216024" cy="2880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Connecteur droit 80"/>
          <p:cNvCxnSpPr/>
          <p:nvPr/>
        </p:nvCxnSpPr>
        <p:spPr>
          <a:xfrm>
            <a:off x="2884752" y="5431576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7105928" y="5805264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ZoneTexte 42"/>
          <p:cNvSpPr txBox="1"/>
          <p:nvPr/>
        </p:nvSpPr>
        <p:spPr>
          <a:xfrm>
            <a:off x="35496" y="1700808"/>
            <a:ext cx="8964488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500" strike="sngStrike" dirty="0" smtClean="0">
              <a:solidFill>
                <a:srgbClr val="0070C0"/>
              </a:solidFill>
            </a:endParaRPr>
          </a:p>
          <a:p>
            <a:pPr algn="ctr">
              <a:buFont typeface="Wingdings" pitchFamily="2" charset="2"/>
              <a:buChar char="ü"/>
            </a:pPr>
            <a:r>
              <a:rPr lang="fr-FR" sz="2400" dirty="0" smtClean="0"/>
              <a:t>  </a:t>
            </a:r>
            <a:r>
              <a:rPr lang="fr-FR" sz="2400" dirty="0" err="1" smtClean="0">
                <a:solidFill>
                  <a:srgbClr val="7030A0"/>
                </a:solidFill>
              </a:rPr>
              <a:t>Stationnary</a:t>
            </a:r>
            <a:r>
              <a:rPr lang="fr-FR" sz="2400" dirty="0" smtClean="0">
                <a:solidFill>
                  <a:srgbClr val="7030A0"/>
                </a:solidFill>
              </a:rPr>
              <a:t> QGP</a:t>
            </a:r>
          </a:p>
          <a:p>
            <a:pPr algn="ctr"/>
            <a:r>
              <a:rPr lang="fr-FR" sz="2800" dirty="0" smtClean="0">
                <a:solidFill>
                  <a:srgbClr val="7030A0"/>
                </a:solidFill>
              </a:rPr>
              <a:t>-&gt; Reality </a:t>
            </a:r>
            <a:r>
              <a:rPr lang="fr-FR" sz="2800" dirty="0" err="1" smtClean="0">
                <a:solidFill>
                  <a:srgbClr val="7030A0"/>
                </a:solidFill>
              </a:rPr>
              <a:t>is</a:t>
            </a:r>
            <a:r>
              <a:rPr lang="fr-FR" sz="2800" dirty="0" smtClean="0">
                <a:solidFill>
                  <a:srgbClr val="7030A0"/>
                </a:solidFill>
              </a:rPr>
              <a:t> </a:t>
            </a:r>
            <a:r>
              <a:rPr lang="fr-FR" sz="2800" dirty="0" err="1" smtClean="0">
                <a:solidFill>
                  <a:srgbClr val="7030A0"/>
                </a:solidFill>
              </a:rPr>
              <a:t>closer</a:t>
            </a:r>
            <a:r>
              <a:rPr lang="fr-FR" sz="2800" dirty="0" smtClean="0">
                <a:solidFill>
                  <a:srgbClr val="7030A0"/>
                </a:solidFill>
              </a:rPr>
              <a:t> to a </a:t>
            </a:r>
            <a:r>
              <a:rPr lang="fr-FR" sz="2800" dirty="0" err="1" smtClean="0">
                <a:solidFill>
                  <a:srgbClr val="7030A0"/>
                </a:solidFill>
              </a:rPr>
              <a:t>cooling</a:t>
            </a:r>
            <a:r>
              <a:rPr lang="fr-FR" sz="2800" dirty="0" smtClean="0">
                <a:solidFill>
                  <a:srgbClr val="7030A0"/>
                </a:solidFill>
              </a:rPr>
              <a:t> QGP</a:t>
            </a:r>
          </a:p>
          <a:p>
            <a:pPr algn="ctr"/>
            <a:endParaRPr lang="fr-FR" sz="2000" dirty="0" smtClean="0">
              <a:solidFill>
                <a:srgbClr val="7030A0"/>
              </a:solidFill>
            </a:endParaRPr>
          </a:p>
          <a:p>
            <a:pPr algn="ctr">
              <a:buFont typeface="Wingdings" pitchFamily="2" charset="2"/>
              <a:buChar char="ü"/>
            </a:pP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70C0"/>
                </a:solidFill>
              </a:rPr>
              <a:t>State formations </a:t>
            </a:r>
            <a:r>
              <a:rPr lang="fr-FR" sz="2400" dirty="0" err="1" smtClean="0">
                <a:solidFill>
                  <a:srgbClr val="0070C0"/>
                </a:solidFill>
              </a:rPr>
              <a:t>at</a:t>
            </a:r>
            <a:r>
              <a:rPr lang="fr-FR" sz="2400" dirty="0" smtClean="0">
                <a:solidFill>
                  <a:srgbClr val="0070C0"/>
                </a:solidFill>
              </a:rPr>
              <a:t> an </a:t>
            </a:r>
            <a:r>
              <a:rPr lang="fr-FR" sz="2400" dirty="0" err="1" smtClean="0">
                <a:solidFill>
                  <a:srgbClr val="0070C0"/>
                </a:solidFill>
              </a:rPr>
              <a:t>early</a:t>
            </a:r>
            <a:r>
              <a:rPr lang="fr-FR" sz="2400" dirty="0" smtClean="0">
                <a:solidFill>
                  <a:srgbClr val="0070C0"/>
                </a:solidFill>
              </a:rPr>
              <a:t> stage </a:t>
            </a:r>
            <a:r>
              <a:rPr lang="fr-FR" sz="2400" dirty="0" err="1" smtClean="0">
                <a:solidFill>
                  <a:srgbClr val="0070C0"/>
                </a:solidFill>
              </a:rPr>
              <a:t>temperature</a:t>
            </a:r>
            <a:endParaRPr lang="fr-FR" sz="2800" dirty="0" smtClean="0">
              <a:solidFill>
                <a:srgbClr val="0070C0"/>
              </a:solidFill>
            </a:endParaRPr>
          </a:p>
          <a:p>
            <a:pPr algn="ctr"/>
            <a:r>
              <a:rPr lang="fr-FR" sz="2800" dirty="0" smtClean="0">
                <a:solidFill>
                  <a:srgbClr val="0070C0"/>
                </a:solidFill>
              </a:rPr>
              <a:t>-&gt; State formations </a:t>
            </a:r>
            <a:r>
              <a:rPr lang="fr-FR" sz="2800" dirty="0" err="1" smtClean="0">
                <a:solidFill>
                  <a:srgbClr val="0070C0"/>
                </a:solidFill>
              </a:rPr>
              <a:t>only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sz="2800" dirty="0" err="1" smtClean="0">
                <a:solidFill>
                  <a:srgbClr val="0070C0"/>
                </a:solidFill>
              </a:rPr>
              <a:t>at</a:t>
            </a:r>
            <a:r>
              <a:rPr lang="fr-FR" sz="2800" dirty="0" smtClean="0">
                <a:solidFill>
                  <a:srgbClr val="0070C0"/>
                </a:solidFill>
              </a:rPr>
              <a:t> the end of the QGP phase</a:t>
            </a:r>
            <a:r>
              <a:rPr lang="fr-FR" sz="2800" strike="sngStrike" dirty="0" smtClean="0">
                <a:solidFill>
                  <a:srgbClr val="0070C0"/>
                </a:solidFill>
              </a:rPr>
              <a:t> </a:t>
            </a:r>
            <a:endParaRPr lang="fr-FR" sz="2800" dirty="0" smtClean="0">
              <a:solidFill>
                <a:srgbClr val="7030A0"/>
              </a:solidFill>
            </a:endParaRPr>
          </a:p>
          <a:p>
            <a:pPr algn="ctr"/>
            <a:r>
              <a:rPr lang="fr-FR" sz="1600" dirty="0" smtClean="0">
                <a:solidFill>
                  <a:srgbClr val="0070C0"/>
                </a:solidFill>
              </a:rPr>
              <a:t> </a:t>
            </a:r>
          </a:p>
          <a:p>
            <a:pPr algn="ctr"/>
            <a:endParaRPr lang="fr-FR" sz="500" dirty="0" smtClean="0"/>
          </a:p>
          <a:p>
            <a:pPr lvl="1" algn="ctr">
              <a:buFont typeface="Wingdings" pitchFamily="2" charset="2"/>
              <a:buChar char="ü"/>
            </a:pPr>
            <a:r>
              <a:rPr lang="fr-FR" sz="2400" dirty="0" smtClean="0"/>
              <a:t>  </a:t>
            </a:r>
            <a:r>
              <a:rPr lang="fr-FR" sz="2400" dirty="0" err="1" smtClean="0">
                <a:solidFill>
                  <a:srgbClr val="00B050"/>
                </a:solidFill>
              </a:rPr>
              <a:t>Adiabatic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err="1" smtClean="0">
                <a:solidFill>
                  <a:srgbClr val="00B050"/>
                </a:solidFill>
              </a:rPr>
              <a:t>evolution</a:t>
            </a:r>
            <a:r>
              <a:rPr lang="fr-FR" sz="2400" dirty="0" smtClean="0">
                <a:solidFill>
                  <a:srgbClr val="00B050"/>
                </a:solidFill>
              </a:rPr>
              <a:t> if </a:t>
            </a:r>
            <a:r>
              <a:rPr lang="fr-FR" sz="2400" dirty="0" err="1" smtClean="0">
                <a:solidFill>
                  <a:srgbClr val="00B050"/>
                </a:solidFill>
              </a:rPr>
              <a:t>formed</a:t>
            </a:r>
            <a:r>
              <a:rPr lang="fr-FR" sz="2400" dirty="0" smtClean="0">
                <a:solidFill>
                  <a:srgbClr val="00B050"/>
                </a:solidFill>
              </a:rPr>
              <a:t>; </a:t>
            </a:r>
            <a:r>
              <a:rPr lang="fr-FR" sz="2400" dirty="0" err="1" smtClean="0">
                <a:solidFill>
                  <a:srgbClr val="00B050"/>
                </a:solidFill>
              </a:rPr>
              <a:t>fast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decorrelation</a:t>
            </a:r>
            <a:r>
              <a:rPr lang="en-US" sz="2400" dirty="0" smtClean="0">
                <a:solidFill>
                  <a:srgbClr val="00B050"/>
                </a:solidFill>
              </a:rPr>
              <a:t> if suppressed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-&gt; Q</a:t>
            </a:r>
            <a:r>
              <a:rPr lang="fr-FR" sz="2800" dirty="0" err="1" smtClean="0">
                <a:solidFill>
                  <a:srgbClr val="00B050"/>
                </a:solidFill>
              </a:rPr>
              <a:t>uantum</a:t>
            </a:r>
            <a:r>
              <a:rPr lang="fr-FR" sz="2800" dirty="0" smtClean="0">
                <a:solidFill>
                  <a:srgbClr val="00B050"/>
                </a:solidFill>
              </a:rPr>
              <a:t> description of the </a:t>
            </a:r>
            <a:r>
              <a:rPr lang="fr-FR" sz="2800" dirty="0" err="1" smtClean="0">
                <a:solidFill>
                  <a:srgbClr val="00B050"/>
                </a:solidFill>
              </a:rPr>
              <a:t>correlated</a:t>
            </a:r>
            <a:r>
              <a:rPr lang="fr-FR" sz="2800" dirty="0" smtClean="0">
                <a:solidFill>
                  <a:srgbClr val="00B050"/>
                </a:solidFill>
              </a:rPr>
              <a:t> QQ pair </a:t>
            </a:r>
            <a:endParaRPr lang="en-US" sz="2800" dirty="0" smtClean="0">
              <a:solidFill>
                <a:srgbClr val="00B050"/>
              </a:solidFill>
            </a:endParaRPr>
          </a:p>
          <a:p>
            <a:pPr algn="ctr"/>
            <a:endParaRPr lang="fr-FR" sz="1200" dirty="0" smtClean="0"/>
          </a:p>
          <a:p>
            <a:pPr algn="ctr"/>
            <a:endParaRPr lang="fr-FR" sz="300" dirty="0" smtClean="0"/>
          </a:p>
          <a:p>
            <a:pPr algn="ctr"/>
            <a:endParaRPr lang="fr-FR" dirty="0" smtClean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 smtClean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Sequential</a:t>
            </a:r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 suppression VS</a:t>
            </a:r>
            <a:b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dynamical</a:t>
            </a:r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view</a:t>
            </a:r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assumptions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11</a:t>
            </a:fld>
            <a:endParaRPr lang="fr-FR" dirty="0"/>
          </a:p>
        </p:txBody>
      </p:sp>
      <p:grpSp>
        <p:nvGrpSpPr>
          <p:cNvPr id="2" name="Groupe 160"/>
          <p:cNvGrpSpPr/>
          <p:nvPr/>
        </p:nvGrpSpPr>
        <p:grpSpPr>
          <a:xfrm>
            <a:off x="1742422" y="4941168"/>
            <a:ext cx="6501986" cy="1224136"/>
            <a:chOff x="395536" y="2420888"/>
            <a:chExt cx="6501986" cy="1224136"/>
          </a:xfrm>
        </p:grpSpPr>
        <p:grpSp>
          <p:nvGrpSpPr>
            <p:cNvPr id="3" name="Groupe 158"/>
            <p:cNvGrpSpPr/>
            <p:nvPr/>
          </p:nvGrpSpPr>
          <p:grpSpPr>
            <a:xfrm>
              <a:off x="395536" y="2420888"/>
              <a:ext cx="6501986" cy="1224136"/>
              <a:chOff x="1907704" y="1628800"/>
              <a:chExt cx="6501986" cy="1224136"/>
            </a:xfrm>
          </p:grpSpPr>
          <p:grpSp>
            <p:nvGrpSpPr>
              <p:cNvPr id="4" name="Groupe 133"/>
              <p:cNvGrpSpPr/>
              <p:nvPr/>
            </p:nvGrpSpPr>
            <p:grpSpPr>
              <a:xfrm>
                <a:off x="1907704" y="1628800"/>
                <a:ext cx="6501986" cy="1224136"/>
                <a:chOff x="2483768" y="1539376"/>
                <a:chExt cx="6501986" cy="1224136"/>
              </a:xfrm>
            </p:grpSpPr>
            <p:grpSp>
              <p:nvGrpSpPr>
                <p:cNvPr id="5" name="Groupe 131"/>
                <p:cNvGrpSpPr/>
                <p:nvPr/>
              </p:nvGrpSpPr>
              <p:grpSpPr>
                <a:xfrm>
                  <a:off x="2483768" y="1539376"/>
                  <a:ext cx="3712826" cy="1224136"/>
                  <a:chOff x="2627784" y="1539376"/>
                  <a:chExt cx="3712826" cy="1224136"/>
                </a:xfrm>
              </p:grpSpPr>
              <p:grpSp>
                <p:nvGrpSpPr>
                  <p:cNvPr id="6" name="Groupe 130"/>
                  <p:cNvGrpSpPr/>
                  <p:nvPr/>
                </p:nvGrpSpPr>
                <p:grpSpPr>
                  <a:xfrm>
                    <a:off x="2627784" y="1539376"/>
                    <a:ext cx="3712826" cy="1224136"/>
                    <a:chOff x="2627784" y="1539376"/>
                    <a:chExt cx="3712826" cy="1224136"/>
                  </a:xfrm>
                </p:grpSpPr>
                <p:grpSp>
                  <p:nvGrpSpPr>
                    <p:cNvPr id="7" name="Groupe 129"/>
                    <p:cNvGrpSpPr/>
                    <p:nvPr/>
                  </p:nvGrpSpPr>
                  <p:grpSpPr>
                    <a:xfrm>
                      <a:off x="2627784" y="1539376"/>
                      <a:ext cx="3712826" cy="1224136"/>
                      <a:chOff x="2627784" y="1539376"/>
                      <a:chExt cx="3712826" cy="1224136"/>
                    </a:xfrm>
                  </p:grpSpPr>
                  <p:grpSp>
                    <p:nvGrpSpPr>
                      <p:cNvPr id="8" name="Groupe 126"/>
                      <p:cNvGrpSpPr/>
                      <p:nvPr/>
                    </p:nvGrpSpPr>
                    <p:grpSpPr>
                      <a:xfrm>
                        <a:off x="2627784" y="1628800"/>
                        <a:ext cx="3712826" cy="1092321"/>
                        <a:chOff x="2555776" y="1483337"/>
                        <a:chExt cx="3712826" cy="1092321"/>
                      </a:xfrm>
                    </p:grpSpPr>
                    <p:sp>
                      <p:nvSpPr>
                        <p:cNvPr id="179" name="Étoile à 5 branches 178"/>
                        <p:cNvSpPr/>
                        <p:nvPr/>
                      </p:nvSpPr>
                      <p:spPr>
                        <a:xfrm>
                          <a:off x="2555776" y="1857025"/>
                          <a:ext cx="432048" cy="360040"/>
                        </a:xfrm>
                        <a:prstGeom prst="star5">
                          <a:avLst/>
                        </a:prstGeom>
                        <a:solidFill>
                          <a:srgbClr val="FFFF00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fr-FR"/>
                        </a:p>
                      </p:txBody>
                    </p:sp>
                    <p:cxnSp>
                      <p:nvCxnSpPr>
                        <p:cNvPr id="180" name="Connecteur droit 179"/>
                        <p:cNvCxnSpPr/>
                        <p:nvPr/>
                      </p:nvCxnSpPr>
                      <p:spPr>
                        <a:xfrm>
                          <a:off x="2771800" y="2073049"/>
                          <a:ext cx="792088" cy="72008"/>
                        </a:xfrm>
                        <a:prstGeom prst="line">
                          <a:avLst/>
                        </a:prstGeom>
                        <a:ln w="381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81" name="ZoneTexte 180"/>
                        <p:cNvSpPr txBox="1"/>
                        <p:nvPr/>
                      </p:nvSpPr>
                      <p:spPr>
                        <a:xfrm>
                          <a:off x="3059832" y="1483337"/>
                          <a:ext cx="396262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fr-FR" sz="2400" b="1" dirty="0" smtClean="0">
                              <a:solidFill>
                                <a:srgbClr val="0070C0"/>
                              </a:solidFill>
                            </a:rPr>
                            <a:t>Q</a:t>
                          </a:r>
                          <a:endParaRPr lang="fr-FR" sz="2400" b="1" dirty="0">
                            <a:solidFill>
                              <a:srgbClr val="0070C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2" name="ZoneTexte 181"/>
                        <p:cNvSpPr txBox="1"/>
                        <p:nvPr/>
                      </p:nvSpPr>
                      <p:spPr>
                        <a:xfrm>
                          <a:off x="3100776" y="2113993"/>
                          <a:ext cx="396262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fr-FR" sz="2400" b="1" dirty="0" smtClean="0">
                              <a:solidFill>
                                <a:srgbClr val="0070C0"/>
                              </a:solidFill>
                            </a:rPr>
                            <a:t>Q</a:t>
                          </a:r>
                          <a:endParaRPr lang="fr-FR" sz="2400" b="1" dirty="0">
                            <a:solidFill>
                              <a:srgbClr val="0070C0"/>
                            </a:solidFill>
                          </a:endParaRPr>
                        </a:p>
                      </p:txBody>
                    </p:sp>
                    <p:cxnSp>
                      <p:nvCxnSpPr>
                        <p:cNvPr id="183" name="Connecteur droit avec flèche 182"/>
                        <p:cNvCxnSpPr>
                          <a:endCxn id="122" idx="2"/>
                        </p:cNvCxnSpPr>
                        <p:nvPr/>
                      </p:nvCxnSpPr>
                      <p:spPr>
                        <a:xfrm flipV="1">
                          <a:off x="4756434" y="1977807"/>
                          <a:ext cx="1512168" cy="18294"/>
                        </a:xfrm>
                        <a:prstGeom prst="straightConnector1">
                          <a:avLst/>
                        </a:prstGeom>
                        <a:ln w="28575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9" name="Groupe 73"/>
                      <p:cNvGrpSpPr/>
                      <p:nvPr/>
                    </p:nvGrpSpPr>
                    <p:grpSpPr>
                      <a:xfrm>
                        <a:off x="3600395" y="1539376"/>
                        <a:ext cx="1519727" cy="1224136"/>
                        <a:chOff x="2232367" y="3140968"/>
                        <a:chExt cx="4522485" cy="3108553"/>
                      </a:xfrm>
                    </p:grpSpPr>
                    <p:grpSp>
                      <p:nvGrpSpPr>
                        <p:cNvPr id="10" name="Groupe 25"/>
                        <p:cNvGrpSpPr/>
                        <p:nvPr/>
                      </p:nvGrpSpPr>
                      <p:grpSpPr>
                        <a:xfrm>
                          <a:off x="2232367" y="3140968"/>
                          <a:ext cx="4522485" cy="3108553"/>
                          <a:chOff x="2480205" y="947377"/>
                          <a:chExt cx="4859295" cy="3212613"/>
                        </a:xfrm>
                      </p:grpSpPr>
                      <p:grpSp>
                        <p:nvGrpSpPr>
                          <p:cNvPr id="11" name="Groupe 235"/>
                          <p:cNvGrpSpPr/>
                          <p:nvPr/>
                        </p:nvGrpSpPr>
                        <p:grpSpPr>
                          <a:xfrm>
                            <a:off x="2480205" y="947377"/>
                            <a:ext cx="4859295" cy="3212613"/>
                            <a:chOff x="2123955" y="1279415"/>
                            <a:chExt cx="4859295" cy="3212613"/>
                          </a:xfrm>
                        </p:grpSpPr>
                        <p:grpSp>
                          <p:nvGrpSpPr>
                            <p:cNvPr id="12" name="Groupe 112"/>
                            <p:cNvGrpSpPr/>
                            <p:nvPr/>
                          </p:nvGrpSpPr>
                          <p:grpSpPr>
                            <a:xfrm>
                              <a:off x="2123955" y="1279415"/>
                              <a:ext cx="4859295" cy="3212613"/>
                              <a:chOff x="2123955" y="1279415"/>
                              <a:chExt cx="4859295" cy="3212613"/>
                            </a:xfrm>
                          </p:grpSpPr>
                          <p:sp>
                            <p:nvSpPr>
                              <p:cNvPr id="175" name="Oval 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123955" y="1279415"/>
                                <a:ext cx="4488151" cy="3212613"/>
                              </a:xfrm>
                              <a:prstGeom prst="ellipse">
                                <a:avLst/>
                              </a:prstGeom>
                              <a:gradFill rotWithShape="0">
                                <a:gsLst>
                                  <a:gs pos="0">
                                    <a:srgbClr val="FF0000"/>
                                  </a:gs>
                                  <a:gs pos="100000">
                                    <a:srgbClr val="FFCC00"/>
                                  </a:gs>
                                </a:gsLst>
                                <a:path path="shape">
                                  <a:fillToRect l="50000" t="50000" r="50000" b="50000"/>
                                </a:path>
                              </a:gradFill>
                              <a:ln w="9525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wrap="none" anchor="ctr"/>
                              <a:lstStyle/>
                              <a:p>
                                <a:pPr algn="ctr" defTabSz="4173105"/>
                                <a:endParaRPr lang="en-GB" sz="2800">
                                  <a:solidFill>
                                    <a:srgbClr val="FFFFFF"/>
                                  </a:solidFill>
                                  <a:latin typeface="Lucida Sans Unicode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176" name="Oval 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799038" y="3177777"/>
                                <a:ext cx="288000" cy="288000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01F52A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wrap="none" anchor="ctr"/>
                              <a:lstStyle/>
                              <a:p>
                                <a:pPr algn="ctr" defTabSz="4173105"/>
                                <a:endParaRPr lang="en-GB" sz="2800">
                                  <a:solidFill>
                                    <a:srgbClr val="FFFFFF"/>
                                  </a:solidFill>
                                  <a:latin typeface="Lucida Sans Unicode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177" name="Oval 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86752" y="2520653"/>
                                <a:ext cx="288000" cy="288000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461BFD"/>
                              </a:solidFill>
                              <a:ln w="9525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wrap="none" anchor="ctr"/>
                              <a:lstStyle/>
                              <a:p>
                                <a:pPr algn="ctr" defTabSz="4173105"/>
                                <a:endParaRPr lang="en-GB" sz="2800">
                                  <a:solidFill>
                                    <a:srgbClr val="FFFFFF"/>
                                  </a:solidFill>
                                  <a:latin typeface="Lucida Sans Unicode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178" name="Rectangle 177"/>
                              <p:cNvSpPr/>
                              <p:nvPr/>
                            </p:nvSpPr>
                            <p:spPr bwMode="auto">
                              <a:xfrm>
                                <a:off x="3170755" y="2458985"/>
                                <a:ext cx="3812495" cy="951347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anchor="ctr"/>
                              <a:lstStyle/>
                              <a:p>
                                <a:pPr algn="ctr" defTabSz="4173814">
                                  <a:defRPr/>
                                </a:pPr>
                                <a:r>
                                  <a:rPr lang="en-GB" sz="2000" b="1" dirty="0" smtClean="0">
                                    <a:solidFill>
                                      <a:schemeClr val="bg1"/>
                                    </a:solidFill>
                                    <a:latin typeface="Book Antiqua" pitchFamily="18" charset="0"/>
                                  </a:rPr>
                                  <a:t>QGP</a:t>
                                </a:r>
                                <a:endParaRPr lang="en-GB" sz="2000" b="1" dirty="0">
                                  <a:solidFill>
                                    <a:schemeClr val="bg1"/>
                                  </a:solidFill>
                                  <a:latin typeface="Book Antiqua" pitchFamily="18" charset="0"/>
                                </a:endParaRPr>
                              </a:p>
                            </p:txBody>
                          </p:sp>
                        </p:grpSp>
                        <p:pic>
                          <p:nvPicPr>
                            <p:cNvPr id="142" name="Picture 3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39659" y="2423662"/>
                              <a:ext cx="236317" cy="224367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43" name="Picture 7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92728" y="1909518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44" name="Picture 11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28092" y="1700808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45" name="Picture 3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83485" y="3490140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46" name="Picture 7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555776" y="3133654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47" name="Picture 11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91140" y="2924944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48" name="Picture 3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892349" y="2761716"/>
                              <a:ext cx="247763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49" name="Picture 7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563888" y="2545693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50" name="Picture 11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987284" y="2196521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51" name="Picture 3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48172" y="3789040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52" name="Picture 7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252768" y="3701375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53" name="Picture 11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88132" y="3492665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54" name="Picture 7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427984" y="1825613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55" name="Picture 11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851380" y="1808441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56" name="Picture 3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44316" y="4077072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57" name="Picture 7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692928" y="3845391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58" name="Picture 11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828292" y="3636681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59" name="Picture 3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72837" y="2418404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60" name="Picture 7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45128" y="2061918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61" name="Picture 11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80492" y="1853208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62" name="Picture 3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954384" y="2869542"/>
                              <a:ext cx="247763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63" name="Picture 7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652120" y="2477239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64" name="Picture 11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 rot="18970257">
                              <a:off x="5248561" y="2130127"/>
                              <a:ext cx="379216" cy="360040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65" name="Picture 7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796136" y="3487617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66" name="Picture 11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727915" y="2565470"/>
                              <a:ext cx="247763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sp>
                          <p:nvSpPr>
                            <p:cNvPr id="167" name="Oval 2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755675" y="2217832"/>
                              <a:ext cx="288000" cy="288000"/>
                            </a:xfrm>
                            <a:prstGeom prst="ellipse">
                              <a:avLst/>
                            </a:prstGeom>
                            <a:solidFill>
                              <a:srgbClr val="461BFD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pPr algn="ctr" defTabSz="4173105"/>
                              <a:endParaRPr lang="en-GB" sz="2800">
                                <a:solidFill>
                                  <a:srgbClr val="FFFFFF"/>
                                </a:solidFill>
                                <a:latin typeface="Lucida Sans Unicode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168" name="Oval 2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11760" y="2492896"/>
                              <a:ext cx="288000" cy="288000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pPr algn="ctr" defTabSz="4173105"/>
                              <a:endParaRPr lang="en-GB" sz="2800">
                                <a:solidFill>
                                  <a:srgbClr val="FFFFFF"/>
                                </a:solidFill>
                                <a:latin typeface="Lucida Sans Unicode" pitchFamily="34" charset="0"/>
                              </a:endParaRPr>
                            </a:p>
                          </p:txBody>
                        </p:sp>
                        <p:pic>
                          <p:nvPicPr>
                            <p:cNvPr id="169" name="Picture 7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532148" y="1653308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sp>
                          <p:nvSpPr>
                            <p:cNvPr id="170" name="Oval 2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 rot="16990340">
                              <a:off x="5116459" y="2009096"/>
                              <a:ext cx="288000" cy="288000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eaVert" wrap="none" anchor="ctr"/>
                            <a:lstStyle/>
                            <a:p>
                              <a:pPr algn="ctr" defTabSz="4173105"/>
                              <a:endParaRPr lang="en-GB" sz="2800">
                                <a:solidFill>
                                  <a:srgbClr val="FFFFFF"/>
                                </a:solidFill>
                                <a:latin typeface="Lucida Sans Unicode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171" name="Oval 3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5424061" y="2294441"/>
                              <a:ext cx="288000" cy="288000"/>
                            </a:xfrm>
                            <a:prstGeom prst="ellipse">
                              <a:avLst/>
                            </a:prstGeom>
                            <a:solidFill>
                              <a:srgbClr val="461BFD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pPr algn="ctr" defTabSz="4173105"/>
                              <a:endParaRPr lang="en-GB" sz="2800">
                                <a:solidFill>
                                  <a:srgbClr val="FFFFFF"/>
                                </a:solidFill>
                                <a:latin typeface="Lucida Sans Unicode" pitchFamily="34" charset="0"/>
                              </a:endParaRPr>
                            </a:p>
                          </p:txBody>
                        </p:sp>
                        <p:pic>
                          <p:nvPicPr>
                            <p:cNvPr id="172" name="Picture 7" descr="C:\Users\Hamza\Desktop\Gluons.pn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832055" y="3344359"/>
                              <a:ext cx="247764" cy="23523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sp>
                          <p:nvSpPr>
                            <p:cNvPr id="173" name="Oval 2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919045" y="3138831"/>
                              <a:ext cx="288000" cy="288000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pPr algn="ctr" defTabSz="4173105"/>
                              <a:endParaRPr lang="en-GB" sz="2800">
                                <a:solidFill>
                                  <a:srgbClr val="FFFFFF"/>
                                </a:solidFill>
                                <a:latin typeface="Lucida Sans Unicode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174" name="Oval 2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707282" y="3460097"/>
                              <a:ext cx="288000" cy="288000"/>
                            </a:xfrm>
                            <a:prstGeom prst="ellipse">
                              <a:avLst/>
                            </a:prstGeom>
                            <a:solidFill>
                              <a:srgbClr val="01F52A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pPr algn="ctr" defTabSz="4173105"/>
                              <a:endParaRPr lang="en-GB" sz="2800">
                                <a:solidFill>
                                  <a:srgbClr val="FFFFFF"/>
                                </a:solidFill>
                                <a:latin typeface="Lucida Sans Unicode" pitchFamily="34" charset="0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139" name="ZoneTexte 138"/>
                          <p:cNvSpPr txBox="1"/>
                          <p:nvPr/>
                        </p:nvSpPr>
                        <p:spPr>
                          <a:xfrm>
                            <a:off x="3094556" y="1856700"/>
                            <a:ext cx="216025" cy="96927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endParaRPr lang="en-GB" b="1" dirty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Book Antiqua" pitchFamily="18" charset="0"/>
                            </a:endParaRPr>
                          </a:p>
                        </p:txBody>
                      </p:sp>
                      <p:sp>
                        <p:nvSpPr>
                          <p:cNvPr id="140" name="ZoneTexte 139"/>
                          <p:cNvSpPr txBox="1"/>
                          <p:nvPr/>
                        </p:nvSpPr>
                        <p:spPr>
                          <a:xfrm>
                            <a:off x="2724298" y="2115974"/>
                            <a:ext cx="216025" cy="96927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endParaRPr lang="en-GB" b="1" dirty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Book Antiqua" pitchFamily="18" charset="0"/>
                            </a:endParaRPr>
                          </a:p>
                        </p:txBody>
                      </p:sp>
                    </p:grpSp>
                    <p:pic>
                      <p:nvPicPr>
                        <p:cNvPr id="137" name="Picture 3" descr="C:\Users\Hamza\Desktop\Gluons.png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 cstate="print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16016" y="4941168"/>
                          <a:ext cx="230591" cy="22761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grpSp>
                </p:grpSp>
                <p:cxnSp>
                  <p:nvCxnSpPr>
                    <p:cNvPr id="133" name="Connecteur droit 132"/>
                    <p:cNvCxnSpPr/>
                    <p:nvPr/>
                  </p:nvCxnSpPr>
                  <p:spPr>
                    <a:xfrm flipV="1">
                      <a:off x="2843808" y="2001041"/>
                      <a:ext cx="792088" cy="144016"/>
                    </a:xfrm>
                    <a:prstGeom prst="line">
                      <a:avLst/>
                    </a:prstGeom>
                    <a:ln w="381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1" name="Connecteur droit 130"/>
                  <p:cNvCxnSpPr/>
                  <p:nvPr/>
                </p:nvCxnSpPr>
                <p:spPr>
                  <a:xfrm>
                    <a:off x="3289504" y="2361081"/>
                    <a:ext cx="144000" cy="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0" name="ZoneTexte 119"/>
                <p:cNvSpPr txBox="1"/>
                <p:nvPr/>
              </p:nvSpPr>
              <p:spPr>
                <a:xfrm>
                  <a:off x="6969530" y="1786617"/>
                  <a:ext cx="201622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err="1" smtClean="0"/>
                    <a:t>Quarkonia</a:t>
                  </a:r>
                  <a:r>
                    <a:rPr lang="fr-FR" dirty="0" smtClean="0"/>
                    <a:t> or </a:t>
                  </a:r>
                  <a:r>
                    <a:rPr lang="fr-FR" dirty="0" err="1" smtClean="0"/>
                    <a:t>something</a:t>
                  </a:r>
                  <a:r>
                    <a:rPr lang="fr-FR" dirty="0" smtClean="0"/>
                    <a:t> </a:t>
                  </a:r>
                  <a:r>
                    <a:rPr lang="fr-FR" dirty="0" err="1" smtClean="0"/>
                    <a:t>else</a:t>
                  </a:r>
                  <a:r>
                    <a:rPr lang="fr-FR" dirty="0" smtClean="0"/>
                    <a:t>  ? </a:t>
                  </a:r>
                  <a:endParaRPr lang="fr-FR" dirty="0"/>
                </a:p>
              </p:txBody>
            </p:sp>
            <p:grpSp>
              <p:nvGrpSpPr>
                <p:cNvPr id="13" name="Groupe 45"/>
                <p:cNvGrpSpPr/>
                <p:nvPr/>
              </p:nvGrpSpPr>
              <p:grpSpPr>
                <a:xfrm>
                  <a:off x="6127903" y="1794588"/>
                  <a:ext cx="748355" cy="657364"/>
                  <a:chOff x="4967009" y="4725144"/>
                  <a:chExt cx="951427" cy="792088"/>
                </a:xfrm>
              </p:grpSpPr>
              <p:sp>
                <p:nvSpPr>
                  <p:cNvPr id="122" name="Ellipse 121"/>
                  <p:cNvSpPr/>
                  <p:nvPr/>
                </p:nvSpPr>
                <p:spPr>
                  <a:xfrm>
                    <a:off x="5054342" y="4725144"/>
                    <a:ext cx="864094" cy="792088"/>
                  </a:xfrm>
                  <a:prstGeom prst="ellipse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grpSp>
                <p:nvGrpSpPr>
                  <p:cNvPr id="14" name="Groupe 44"/>
                  <p:cNvGrpSpPr/>
                  <p:nvPr/>
                </p:nvGrpSpPr>
                <p:grpSpPr>
                  <a:xfrm>
                    <a:off x="4967009" y="4761526"/>
                    <a:ext cx="817822" cy="743406"/>
                    <a:chOff x="2267417" y="4617510"/>
                    <a:chExt cx="817822" cy="743406"/>
                  </a:xfrm>
                </p:grpSpPr>
                <p:pic>
                  <p:nvPicPr>
                    <p:cNvPr id="125" name="Picture 3" descr="C:\Users\Hamza\Desktop\Gluons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2673268" y="4880452"/>
                      <a:ext cx="219936" cy="217100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126" name="Oval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7201" y="4669413"/>
                      <a:ext cx="268038" cy="278672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 defTabSz="4173105"/>
                      <a:endParaRPr lang="en-GB" sz="2800">
                        <a:solidFill>
                          <a:srgbClr val="FFFFFF"/>
                        </a:solidFill>
                        <a:latin typeface="Lucida Sans Unicode" pitchFamily="34" charset="0"/>
                      </a:endParaRPr>
                    </a:p>
                  </p:txBody>
                </p:sp>
                <p:sp>
                  <p:nvSpPr>
                    <p:cNvPr id="127" name="Oval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6458" y="4977133"/>
                      <a:ext cx="268038" cy="278672"/>
                    </a:xfrm>
                    <a:prstGeom prst="ellipse">
                      <a:avLst/>
                    </a:prstGeom>
                    <a:solidFill>
                      <a:srgbClr val="461BFD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 defTabSz="4173105"/>
                      <a:endParaRPr lang="en-GB" sz="2800">
                        <a:solidFill>
                          <a:srgbClr val="FFFFFF"/>
                        </a:solidFill>
                        <a:latin typeface="Lucida Sans Unicode" pitchFamily="34" charset="0"/>
                      </a:endParaRPr>
                    </a:p>
                  </p:txBody>
                </p:sp>
                <p:sp>
                  <p:nvSpPr>
                    <p:cNvPr id="128" name="ZoneTexte 127"/>
                    <p:cNvSpPr txBox="1"/>
                    <p:nvPr/>
                  </p:nvSpPr>
                  <p:spPr>
                    <a:xfrm>
                      <a:off x="2804609" y="4617510"/>
                      <a:ext cx="201050" cy="44502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</a:endParaRPr>
                    </a:p>
                  </p:txBody>
                </p:sp>
                <p:sp>
                  <p:nvSpPr>
                    <p:cNvPr id="129" name="ZoneTexte 128"/>
                    <p:cNvSpPr txBox="1"/>
                    <p:nvPr/>
                  </p:nvSpPr>
                  <p:spPr>
                    <a:xfrm>
                      <a:off x="2267417" y="4915891"/>
                      <a:ext cx="201050" cy="44502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</a:endParaRPr>
                    </a:p>
                  </p:txBody>
                </p:sp>
              </p:grpSp>
            </p:grpSp>
          </p:grpSp>
          <p:sp>
            <p:nvSpPr>
              <p:cNvPr id="118" name="ZoneTexte 117"/>
              <p:cNvSpPr txBox="1"/>
              <p:nvPr/>
            </p:nvSpPr>
            <p:spPr>
              <a:xfrm>
                <a:off x="4283968" y="1863667"/>
                <a:ext cx="15841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dirty="0" err="1" smtClean="0"/>
                  <a:t>hadronization</a:t>
                </a:r>
                <a:endParaRPr lang="fr-FR" sz="1600" dirty="0"/>
              </a:p>
            </p:txBody>
          </p:sp>
        </p:grpSp>
        <p:grpSp>
          <p:nvGrpSpPr>
            <p:cNvPr id="15" name="Groupe 159"/>
            <p:cNvGrpSpPr/>
            <p:nvPr/>
          </p:nvGrpSpPr>
          <p:grpSpPr>
            <a:xfrm>
              <a:off x="1371749" y="2644093"/>
              <a:ext cx="1118416" cy="793117"/>
              <a:chOff x="1371749" y="2644093"/>
              <a:chExt cx="1118416" cy="793117"/>
            </a:xfrm>
          </p:grpSpPr>
          <p:cxnSp>
            <p:nvCxnSpPr>
              <p:cNvPr id="107" name="Connecteur droit 106"/>
              <p:cNvCxnSpPr/>
              <p:nvPr/>
            </p:nvCxnSpPr>
            <p:spPr>
              <a:xfrm flipV="1">
                <a:off x="1383501" y="2879142"/>
                <a:ext cx="1106664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Connecteur droit 107"/>
              <p:cNvCxnSpPr/>
              <p:nvPr/>
            </p:nvCxnSpPr>
            <p:spPr>
              <a:xfrm flipV="1">
                <a:off x="1371749" y="3180894"/>
                <a:ext cx="1106664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Connecteur droit 108"/>
              <p:cNvCxnSpPr/>
              <p:nvPr/>
            </p:nvCxnSpPr>
            <p:spPr>
              <a:xfrm flipH="1" flipV="1">
                <a:off x="1760643" y="2644093"/>
                <a:ext cx="6274" cy="254066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Connecteur droit 109"/>
              <p:cNvCxnSpPr/>
              <p:nvPr/>
            </p:nvCxnSpPr>
            <p:spPr>
              <a:xfrm flipH="1" flipV="1">
                <a:off x="1838925" y="2644093"/>
                <a:ext cx="6274" cy="254066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Connecteur droit 110"/>
              <p:cNvCxnSpPr/>
              <p:nvPr/>
            </p:nvCxnSpPr>
            <p:spPr>
              <a:xfrm flipH="1" flipV="1">
                <a:off x="2048675" y="2644093"/>
                <a:ext cx="6274" cy="254066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Connecteur droit 111"/>
              <p:cNvCxnSpPr/>
              <p:nvPr/>
            </p:nvCxnSpPr>
            <p:spPr>
              <a:xfrm flipH="1" flipV="1">
                <a:off x="2264699" y="2644093"/>
                <a:ext cx="6274" cy="254066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Connecteur droit 112"/>
              <p:cNvCxnSpPr/>
              <p:nvPr/>
            </p:nvCxnSpPr>
            <p:spPr>
              <a:xfrm flipH="1" flipV="1">
                <a:off x="2249707" y="3183144"/>
                <a:ext cx="6274" cy="254066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cteur droit 113"/>
              <p:cNvCxnSpPr/>
              <p:nvPr/>
            </p:nvCxnSpPr>
            <p:spPr>
              <a:xfrm flipH="1" flipV="1">
                <a:off x="2105691" y="3183144"/>
                <a:ext cx="6274" cy="254066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Connecteur droit 114"/>
              <p:cNvCxnSpPr/>
              <p:nvPr/>
            </p:nvCxnSpPr>
            <p:spPr>
              <a:xfrm flipH="1" flipV="1">
                <a:off x="1667369" y="3166992"/>
                <a:ext cx="6274" cy="254066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necteur droit 115"/>
              <p:cNvCxnSpPr/>
              <p:nvPr/>
            </p:nvCxnSpPr>
            <p:spPr>
              <a:xfrm flipH="1" flipV="1">
                <a:off x="1883393" y="3178868"/>
                <a:ext cx="6274" cy="254066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3" name="Connecteur droit 92"/>
          <p:cNvCxnSpPr/>
          <p:nvPr/>
        </p:nvCxnSpPr>
        <p:spPr>
          <a:xfrm>
            <a:off x="7236312" y="4437112"/>
            <a:ext cx="1440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" name="Picture 3" descr="C:\Users\rorolastronome\Desktop\PhD\Workshops\Presentations at Subatech\Heures Thésards 2014\Su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1687160"/>
            <a:ext cx="1458357" cy="1093768"/>
          </a:xfrm>
          <a:prstGeom prst="rect">
            <a:avLst/>
          </a:prstGeom>
          <a:noFill/>
        </p:spPr>
      </p:pic>
      <p:pic>
        <p:nvPicPr>
          <p:cNvPr id="97" name="Picture 4" descr="C:\Users\rorolastronome\Desktop\PhD\Workshops\Presentations at Subatech\Heures Thésards 2014\Eta_Carinae_Exploding_Star.jpg"/>
          <p:cNvPicPr>
            <a:picLocks noChangeAspect="1" noChangeArrowheads="1"/>
          </p:cNvPicPr>
          <p:nvPr/>
        </p:nvPicPr>
        <p:blipFill>
          <a:blip r:embed="rId7" cstate="print"/>
          <a:srcRect l="17836" t="12598" r="17836" b="13858"/>
          <a:stretch>
            <a:fillRect/>
          </a:stretch>
        </p:blipFill>
        <p:spPr bwMode="auto">
          <a:xfrm>
            <a:off x="7250230" y="1656096"/>
            <a:ext cx="1570242" cy="1196840"/>
          </a:xfrm>
          <a:prstGeom prst="rect">
            <a:avLst/>
          </a:prstGeom>
          <a:noFill/>
        </p:spPr>
      </p:pic>
      <p:sp>
        <p:nvSpPr>
          <p:cNvPr id="98" name="ZoneTexte 97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Ingredients</a:t>
            </a:r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 ?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140326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12</a:t>
            </a:fld>
            <a:endParaRPr lang="fr-FR" dirty="0"/>
          </a:p>
        </p:txBody>
      </p:sp>
      <p:grpSp>
        <p:nvGrpSpPr>
          <p:cNvPr id="2" name="Groupe 164"/>
          <p:cNvGrpSpPr/>
          <p:nvPr/>
        </p:nvGrpSpPr>
        <p:grpSpPr>
          <a:xfrm>
            <a:off x="179512" y="1340768"/>
            <a:ext cx="8528008" cy="2290623"/>
            <a:chOff x="179512" y="2613384"/>
            <a:chExt cx="8528008" cy="2290623"/>
          </a:xfrm>
        </p:grpSpPr>
        <p:sp>
          <p:nvSpPr>
            <p:cNvPr id="141" name="ZoneTexte 140"/>
            <p:cNvSpPr txBox="1"/>
            <p:nvPr/>
          </p:nvSpPr>
          <p:spPr>
            <a:xfrm>
              <a:off x="6176071" y="3888344"/>
              <a:ext cx="248632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dirty="0" smtClean="0"/>
                <a:t>Direct interactions </a:t>
              </a:r>
            </a:p>
            <a:p>
              <a:pPr algn="ctr"/>
              <a:r>
                <a:rPr lang="fr-FR" sz="2000" dirty="0" err="1" smtClean="0"/>
                <a:t>with</a:t>
              </a:r>
              <a:r>
                <a:rPr lang="fr-FR" sz="2000" dirty="0" smtClean="0"/>
                <a:t> the thermal bath</a:t>
              </a:r>
            </a:p>
            <a:p>
              <a:endParaRPr lang="fr-FR" sz="2000" dirty="0"/>
            </a:p>
          </p:txBody>
        </p:sp>
        <p:grpSp>
          <p:nvGrpSpPr>
            <p:cNvPr id="3" name="Groupe 162"/>
            <p:cNvGrpSpPr/>
            <p:nvPr/>
          </p:nvGrpSpPr>
          <p:grpSpPr>
            <a:xfrm>
              <a:off x="179512" y="2613384"/>
              <a:ext cx="8528008" cy="2135860"/>
              <a:chOff x="179512" y="4598544"/>
              <a:chExt cx="8528008" cy="2135860"/>
            </a:xfrm>
          </p:grpSpPr>
          <p:sp>
            <p:nvSpPr>
              <p:cNvPr id="140" name="ZoneTexte 139"/>
              <p:cNvSpPr txBox="1"/>
              <p:nvPr/>
            </p:nvSpPr>
            <p:spPr>
              <a:xfrm>
                <a:off x="3203848" y="4863644"/>
                <a:ext cx="2880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b="1" dirty="0" smtClean="0">
                    <a:solidFill>
                      <a:srgbClr val="FF0000"/>
                    </a:solidFill>
                  </a:rPr>
                  <a:t>+</a:t>
                </a:r>
                <a:endParaRPr lang="fr-FR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3" name="ZoneTexte 142"/>
              <p:cNvSpPr txBox="1"/>
              <p:nvPr/>
            </p:nvSpPr>
            <p:spPr>
              <a:xfrm>
                <a:off x="6156176" y="4754738"/>
                <a:ext cx="2520280" cy="769441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200" u="sng" dirty="0" smtClean="0">
                    <a:solidFill>
                      <a:srgbClr val="FF0000"/>
                    </a:solidFill>
                  </a:rPr>
                  <a:t>Quantum Thermalisation</a:t>
                </a:r>
                <a:endParaRPr lang="fr-FR" sz="2200" u="sng" dirty="0" smtClean="0"/>
              </a:p>
            </p:txBody>
          </p:sp>
          <p:sp>
            <p:nvSpPr>
              <p:cNvPr id="132" name="ZoneTexte 131"/>
              <p:cNvSpPr txBox="1"/>
              <p:nvPr/>
            </p:nvSpPr>
            <p:spPr>
              <a:xfrm>
                <a:off x="467544" y="4598544"/>
                <a:ext cx="2483768" cy="1107996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200" u="sng" dirty="0" err="1" smtClean="0">
                    <a:solidFill>
                      <a:srgbClr val="FF0000"/>
                    </a:solidFill>
                  </a:rPr>
                  <a:t>Mean</a:t>
                </a:r>
                <a:r>
                  <a:rPr lang="fr-FR" sz="2200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sz="2200" u="sng" dirty="0" err="1" smtClean="0">
                    <a:solidFill>
                      <a:srgbClr val="FF0000"/>
                    </a:solidFill>
                  </a:rPr>
                  <a:t>field</a:t>
                </a:r>
                <a:r>
                  <a:rPr lang="fr-FR" sz="2200" u="sng" dirty="0" smtClean="0">
                    <a:solidFill>
                      <a:srgbClr val="FF0000"/>
                    </a:solidFill>
                  </a:rPr>
                  <a:t>: </a:t>
                </a:r>
                <a:r>
                  <a:rPr lang="fr-FR" sz="2200" u="sng" dirty="0" err="1" smtClean="0">
                    <a:solidFill>
                      <a:srgbClr val="FF0000"/>
                    </a:solidFill>
                  </a:rPr>
                  <a:t>color</a:t>
                </a:r>
                <a:r>
                  <a:rPr lang="fr-FR" sz="2200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sz="2200" u="sng" dirty="0" err="1" smtClean="0">
                    <a:solidFill>
                      <a:srgbClr val="FF0000"/>
                    </a:solidFill>
                  </a:rPr>
                  <a:t>screened</a:t>
                </a:r>
                <a:r>
                  <a:rPr lang="fr-FR" sz="2200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sz="2200" u="sng" dirty="0" err="1" smtClean="0">
                    <a:solidFill>
                      <a:srgbClr val="FF0000"/>
                    </a:solidFill>
                  </a:rPr>
                  <a:t>binding</a:t>
                </a:r>
                <a:r>
                  <a:rPr lang="fr-FR" sz="2200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sz="2200" u="sng" dirty="0" err="1" smtClean="0">
                    <a:solidFill>
                      <a:srgbClr val="FF0000"/>
                    </a:solidFill>
                  </a:rPr>
                  <a:t>potential</a:t>
                </a:r>
                <a:r>
                  <a:rPr lang="fr-FR" sz="2200" u="sng" dirty="0" smtClean="0">
                    <a:solidFill>
                      <a:srgbClr val="FF0000"/>
                    </a:solidFill>
                  </a:rPr>
                  <a:t> V(</a:t>
                </a:r>
                <a:r>
                  <a:rPr lang="fr-FR" sz="2200" u="sng" dirty="0" err="1" smtClean="0">
                    <a:solidFill>
                      <a:srgbClr val="FF0000"/>
                    </a:solidFill>
                  </a:rPr>
                  <a:t>r,T</a:t>
                </a:r>
                <a:r>
                  <a:rPr lang="fr-FR" sz="2200" u="sng" dirty="0" smtClean="0">
                    <a:solidFill>
                      <a:srgbClr val="FF0000"/>
                    </a:solidFill>
                  </a:rPr>
                  <a:t>)</a:t>
                </a:r>
              </a:p>
            </p:txBody>
          </p:sp>
          <p:sp>
            <p:nvSpPr>
              <p:cNvPr id="136" name="ZoneTexte 135"/>
              <p:cNvSpPr txBox="1"/>
              <p:nvPr/>
            </p:nvSpPr>
            <p:spPr>
              <a:xfrm>
                <a:off x="5634704" y="4869160"/>
                <a:ext cx="2880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b="1" dirty="0" smtClean="0">
                    <a:solidFill>
                      <a:srgbClr val="FF0000"/>
                    </a:solidFill>
                  </a:rPr>
                  <a:t>+</a:t>
                </a:r>
                <a:endParaRPr lang="fr-FR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7" name="ZoneTexte 136"/>
              <p:cNvSpPr txBox="1"/>
              <p:nvPr/>
            </p:nvSpPr>
            <p:spPr>
              <a:xfrm>
                <a:off x="3752616" y="4756208"/>
                <a:ext cx="1728192" cy="769441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200" u="sng" dirty="0" err="1" smtClean="0">
                    <a:solidFill>
                      <a:srgbClr val="FF0000"/>
                    </a:solidFill>
                  </a:rPr>
                  <a:t>Temperature</a:t>
                </a:r>
                <a:r>
                  <a:rPr lang="fr-FR" sz="2200" u="sng" dirty="0" smtClean="0">
                    <a:solidFill>
                      <a:srgbClr val="FF0000"/>
                    </a:solidFill>
                  </a:rPr>
                  <a:t> scenarios T(t)</a:t>
                </a:r>
                <a:endParaRPr lang="fr-FR" sz="2200" u="sng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4" name="Accolade ouvrante 143"/>
              <p:cNvSpPr/>
              <p:nvPr/>
            </p:nvSpPr>
            <p:spPr>
              <a:xfrm rot="16200000">
                <a:off x="1619672" y="4639488"/>
                <a:ext cx="216024" cy="2520280"/>
              </a:xfrm>
              <a:prstGeom prst="leftBrac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5" name="ZoneTexte 144"/>
              <p:cNvSpPr txBox="1"/>
              <p:nvPr/>
            </p:nvSpPr>
            <p:spPr>
              <a:xfrm>
                <a:off x="179512" y="6026518"/>
                <a:ext cx="33123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000" dirty="0" smtClean="0"/>
                  <a:t>Interactions due to</a:t>
                </a:r>
              </a:p>
              <a:p>
                <a:pPr algn="ctr"/>
                <a:r>
                  <a:rPr lang="fr-FR" sz="2000" dirty="0" smtClean="0"/>
                  <a:t> </a:t>
                </a:r>
                <a:r>
                  <a:rPr lang="fr-FR" sz="2000" dirty="0" err="1" smtClean="0"/>
                  <a:t>color</a:t>
                </a:r>
                <a:r>
                  <a:rPr lang="fr-FR" sz="2000" dirty="0" smtClean="0"/>
                  <a:t> charges</a:t>
                </a:r>
                <a:endParaRPr lang="fr-FR" sz="2000" dirty="0"/>
              </a:p>
            </p:txBody>
          </p:sp>
          <p:sp>
            <p:nvSpPr>
              <p:cNvPr id="146" name="Accolade ouvrante 145"/>
              <p:cNvSpPr/>
              <p:nvPr/>
            </p:nvSpPr>
            <p:spPr>
              <a:xfrm rot="16200000">
                <a:off x="4523795" y="4862774"/>
                <a:ext cx="213129" cy="1755488"/>
              </a:xfrm>
              <a:prstGeom prst="leftBrac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8" name="ZoneTexte 147"/>
              <p:cNvSpPr txBox="1"/>
              <p:nvPr/>
            </p:nvSpPr>
            <p:spPr>
              <a:xfrm>
                <a:off x="3930810" y="5881040"/>
                <a:ext cx="13612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err="1" smtClean="0"/>
                  <a:t>Cooling</a:t>
                </a:r>
                <a:r>
                  <a:rPr lang="fr-FR" dirty="0" smtClean="0"/>
                  <a:t> QGP</a:t>
                </a:r>
                <a:endParaRPr lang="fr-FR" dirty="0"/>
              </a:p>
            </p:txBody>
          </p:sp>
          <p:sp>
            <p:nvSpPr>
              <p:cNvPr id="149" name="Accolade ouvrante 148"/>
              <p:cNvSpPr/>
              <p:nvPr/>
            </p:nvSpPr>
            <p:spPr>
              <a:xfrm rot="16200000">
                <a:off x="7303364" y="4460342"/>
                <a:ext cx="216024" cy="2592288"/>
              </a:xfrm>
              <a:prstGeom prst="leftBrac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1" name="ZoneTexte 40"/>
          <p:cNvSpPr txBox="1"/>
          <p:nvPr/>
        </p:nvSpPr>
        <p:spPr>
          <a:xfrm>
            <a:off x="4798726" y="6525344"/>
            <a:ext cx="38539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[1] R. Katz and P.B. </a:t>
            </a:r>
            <a:r>
              <a:rPr lang="en-US" sz="1100" dirty="0" err="1" smtClean="0"/>
              <a:t>Gossaiux</a:t>
            </a:r>
            <a:r>
              <a:rPr lang="en-US" sz="1100" dirty="0" smtClean="0"/>
              <a:t> </a:t>
            </a:r>
            <a:r>
              <a:rPr lang="en-US" sz="1100" dirty="0" err="1" smtClean="0"/>
              <a:t>J.Phys.Conf.Ser</a:t>
            </a:r>
            <a:r>
              <a:rPr lang="en-US" sz="1100" dirty="0" smtClean="0"/>
              <a:t>. 509 (2014) 012095</a:t>
            </a:r>
            <a:endParaRPr lang="fr-FR" sz="1100" dirty="0"/>
          </a:p>
        </p:txBody>
      </p:sp>
      <p:grpSp>
        <p:nvGrpSpPr>
          <p:cNvPr id="48" name="Groupe 47"/>
          <p:cNvGrpSpPr/>
          <p:nvPr/>
        </p:nvGrpSpPr>
        <p:grpSpPr>
          <a:xfrm>
            <a:off x="323528" y="3573016"/>
            <a:ext cx="7200800" cy="2804120"/>
            <a:chOff x="323528" y="3789040"/>
            <a:chExt cx="7200800" cy="2804120"/>
          </a:xfrm>
        </p:grpSpPr>
        <p:pic>
          <p:nvPicPr>
            <p:cNvPr id="46" name="Picture 63" descr="fs"/>
            <p:cNvPicPr>
              <a:picLocks noChangeAspect="1" noChangeArrowheads="1"/>
            </p:cNvPicPr>
            <p:nvPr/>
          </p:nvPicPr>
          <p:blipFill>
            <a:blip r:embed="rId3" cstate="print"/>
            <a:srcRect l="9412" t="62727" r="34117" b="4323"/>
            <a:stretch>
              <a:fillRect/>
            </a:stretch>
          </p:blipFill>
          <p:spPr bwMode="auto">
            <a:xfrm>
              <a:off x="323528" y="3789040"/>
              <a:ext cx="4011102" cy="2804120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47" name="Text Box 13"/>
            <p:cNvSpPr txBox="1">
              <a:spLocks noChangeArrowheads="1"/>
            </p:cNvSpPr>
            <p:nvPr/>
          </p:nvSpPr>
          <p:spPr bwMode="auto">
            <a:xfrm>
              <a:off x="4645496" y="4491697"/>
              <a:ext cx="2878832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buFont typeface="Wingdings" pitchFamily="2" charset="2"/>
                <a:buChar char="Ø"/>
              </a:pPr>
              <a:r>
                <a:rPr lang="en-US" sz="2000" u="sng" dirty="0" smtClean="0"/>
                <a:t> From </a:t>
              </a:r>
              <a:r>
                <a:rPr lang="en-US" sz="2000" u="sng" dirty="0" err="1" smtClean="0"/>
                <a:t>lQCD</a:t>
              </a:r>
              <a:endParaRPr lang="en-US" sz="2000" u="sng" dirty="0" smtClean="0"/>
            </a:p>
            <a:p>
              <a:pPr algn="ctr">
                <a:spcBef>
                  <a:spcPct val="50000"/>
                </a:spcBef>
                <a:buFont typeface="Wingdings" pitchFamily="2" charset="2"/>
                <a:buChar char="Ø"/>
              </a:pPr>
              <a:r>
                <a:rPr lang="en-US" sz="2000" dirty="0" smtClean="0"/>
                <a:t> Increased screening at larger temperatures</a:t>
              </a:r>
              <a:endParaRPr lang="en-US" sz="2000" dirty="0"/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1979712" y="3717032"/>
            <a:ext cx="4536504" cy="2160240"/>
            <a:chOff x="1979712" y="3933056"/>
            <a:chExt cx="4536504" cy="2160240"/>
          </a:xfrm>
        </p:grpSpPr>
        <p:pic>
          <p:nvPicPr>
            <p:cNvPr id="31" name="Picture 7" descr="C:\Users\rorolastronome\Desktop\PhD\Workshops\Trento 2013\My talk\TimeSchrödingerQQ_PotInternalEnergy_TimeDependentT_LargeTime_TempScenarios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43808" y="3933056"/>
              <a:ext cx="3659701" cy="2160240"/>
            </a:xfrm>
            <a:prstGeom prst="rect">
              <a:avLst/>
            </a:prstGeom>
            <a:noFill/>
          </p:spPr>
        </p:pic>
        <p:sp>
          <p:nvSpPr>
            <p:cNvPr id="49" name="ZoneTexte 48"/>
            <p:cNvSpPr txBox="1"/>
            <p:nvPr/>
          </p:nvSpPr>
          <p:spPr>
            <a:xfrm>
              <a:off x="1979712" y="3933056"/>
              <a:ext cx="4536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u="sng" dirty="0" err="1" smtClean="0"/>
                <a:t>From</a:t>
              </a:r>
              <a:r>
                <a:rPr lang="fr-FR" u="sng" dirty="0" smtClean="0"/>
                <a:t> </a:t>
              </a:r>
              <a:r>
                <a:rPr lang="fr-FR" u="sng" dirty="0" err="1" smtClean="0"/>
                <a:t>hydrodynamics</a:t>
              </a:r>
              <a:endParaRPr lang="fr-FR" u="sng" dirty="0"/>
            </a:p>
          </p:txBody>
        </p:sp>
      </p:grpSp>
      <p:grpSp>
        <p:nvGrpSpPr>
          <p:cNvPr id="42" name="Groupe 41"/>
          <p:cNvGrpSpPr/>
          <p:nvPr/>
        </p:nvGrpSpPr>
        <p:grpSpPr>
          <a:xfrm>
            <a:off x="2411760" y="3501008"/>
            <a:ext cx="6192688" cy="2393680"/>
            <a:chOff x="2411760" y="3717032"/>
            <a:chExt cx="6192688" cy="2393680"/>
          </a:xfrm>
        </p:grpSpPr>
        <p:cxnSp>
          <p:nvCxnSpPr>
            <p:cNvPr id="33" name="Connecteur droit avec flèche 32"/>
            <p:cNvCxnSpPr/>
            <p:nvPr/>
          </p:nvCxnSpPr>
          <p:spPr>
            <a:xfrm flipH="1">
              <a:off x="7164288" y="3717032"/>
              <a:ext cx="216024" cy="2880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ZoneTexte 33"/>
            <p:cNvSpPr txBox="1"/>
            <p:nvPr/>
          </p:nvSpPr>
          <p:spPr>
            <a:xfrm>
              <a:off x="4067944" y="4931876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Effective Langevin-</a:t>
              </a:r>
              <a:r>
                <a:rPr lang="fr-FR" dirty="0" err="1" smtClean="0"/>
                <a:t>like</a:t>
              </a:r>
              <a:r>
                <a:rPr lang="fr-FR" dirty="0" smtClean="0"/>
                <a:t> </a:t>
              </a:r>
              <a:r>
                <a:rPr lang="fr-FR" dirty="0" err="1" smtClean="0"/>
                <a:t>approaches</a:t>
              </a:r>
              <a:endParaRPr lang="fr-FR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5436096" y="4077072"/>
              <a:ext cx="31683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Drag A(T)</a:t>
              </a:r>
              <a:endParaRPr lang="fr-FR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2411760" y="5416188"/>
              <a:ext cx="2835608" cy="6771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 smtClean="0">
                  <a:solidFill>
                    <a:srgbClr val="FF0000"/>
                  </a:solidFill>
                </a:rPr>
                <a:t>Semi-</a:t>
              </a:r>
              <a:r>
                <a:rPr lang="fr-FR" sz="2000" dirty="0" err="1" smtClean="0">
                  <a:solidFill>
                    <a:srgbClr val="FF0000"/>
                  </a:solidFill>
                </a:rPr>
                <a:t>classical</a:t>
              </a:r>
              <a:endParaRPr lang="fr-FR" sz="20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fr-FR" dirty="0" err="1" smtClean="0">
                  <a:solidFill>
                    <a:schemeClr val="tx2"/>
                  </a:solidFill>
                </a:rPr>
                <a:t>Results</a:t>
              </a:r>
              <a:r>
                <a:rPr lang="fr-FR" dirty="0" smtClean="0">
                  <a:solidFill>
                    <a:schemeClr val="tx2"/>
                  </a:solidFill>
                </a:rPr>
                <a:t> </a:t>
              </a:r>
              <a:r>
                <a:rPr lang="fr-FR" dirty="0" err="1" smtClean="0">
                  <a:solidFill>
                    <a:schemeClr val="tx2"/>
                  </a:solidFill>
                </a:rPr>
                <a:t>published</a:t>
              </a:r>
              <a:r>
                <a:rPr lang="fr-FR" dirty="0" smtClean="0">
                  <a:solidFill>
                    <a:schemeClr val="tx2"/>
                  </a:solidFill>
                </a:rPr>
                <a:t> in [1]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5405032" y="5402826"/>
              <a:ext cx="3065280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 smtClean="0">
                  <a:solidFill>
                    <a:srgbClr val="FF0000"/>
                  </a:solidFill>
                </a:rPr>
                <a:t>Schrödinger-Langevin (SL) </a:t>
              </a:r>
              <a:r>
                <a:rPr lang="fr-FR" sz="2000" dirty="0" err="1" smtClean="0">
                  <a:solidFill>
                    <a:srgbClr val="FF0000"/>
                  </a:solidFill>
                </a:rPr>
                <a:t>equation</a:t>
              </a:r>
              <a:endParaRPr lang="fr-FR" sz="2000" dirty="0" smtClean="0"/>
            </a:p>
          </p:txBody>
        </p:sp>
        <p:cxnSp>
          <p:nvCxnSpPr>
            <p:cNvPr id="40" name="Connecteur droit avec flèche 39"/>
            <p:cNvCxnSpPr/>
            <p:nvPr/>
          </p:nvCxnSpPr>
          <p:spPr>
            <a:xfrm flipH="1">
              <a:off x="6516216" y="4581128"/>
              <a:ext cx="216024" cy="2880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ZoneTexte 42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013313" cy="33375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4868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363720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Schrödinger-Langevin </a:t>
            </a:r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equation</a:t>
            </a:r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 ?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410929" cy="300769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4883782" y="1328892"/>
            <a:ext cx="5040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980728"/>
            <a:ext cx="6792502" cy="86880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grpSp>
        <p:nvGrpSpPr>
          <p:cNvPr id="32" name="Groupe 31"/>
          <p:cNvGrpSpPr/>
          <p:nvPr/>
        </p:nvGrpSpPr>
        <p:grpSpPr>
          <a:xfrm>
            <a:off x="3684376" y="1615152"/>
            <a:ext cx="2966253" cy="0"/>
            <a:chOff x="3009300" y="5385661"/>
            <a:chExt cx="2966253" cy="0"/>
          </a:xfrm>
        </p:grpSpPr>
        <p:cxnSp>
          <p:nvCxnSpPr>
            <p:cNvPr id="37" name="Connecteur droit 36"/>
            <p:cNvCxnSpPr/>
            <p:nvPr/>
          </p:nvCxnSpPr>
          <p:spPr>
            <a:xfrm>
              <a:off x="3009300" y="5385661"/>
              <a:ext cx="756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>
              <a:off x="3959553" y="5385661"/>
              <a:ext cx="2016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ZoneTexte 39"/>
          <p:cNvSpPr txBox="1"/>
          <p:nvPr/>
        </p:nvSpPr>
        <p:spPr>
          <a:xfrm>
            <a:off x="467544" y="2047200"/>
            <a:ext cx="3960440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Warming term</a:t>
            </a:r>
            <a:r>
              <a:rPr lang="en-US" sz="2000" dirty="0" smtClean="0"/>
              <a:t>: </a:t>
            </a:r>
            <a:endParaRPr lang="en-US" sz="2000" dirty="0" smtClean="0"/>
          </a:p>
          <a:p>
            <a:pPr algn="ctr"/>
            <a:r>
              <a:rPr lang="en-US" sz="2000" dirty="0" smtClean="0"/>
              <a:t>dipolar stochastic </a:t>
            </a:r>
            <a:r>
              <a:rPr lang="en-US" sz="2000" dirty="0" smtClean="0"/>
              <a:t>operator </a:t>
            </a:r>
          </a:p>
        </p:txBody>
      </p:sp>
      <p:cxnSp>
        <p:nvCxnSpPr>
          <p:cNvPr id="51" name="Connecteur droit avec flèche 50"/>
          <p:cNvCxnSpPr>
            <a:endCxn id="40" idx="0"/>
          </p:cNvCxnSpPr>
          <p:nvPr/>
        </p:nvCxnSpPr>
        <p:spPr>
          <a:xfrm flipH="1">
            <a:off x="2447764" y="1628800"/>
            <a:ext cx="1620180" cy="4184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5220072" y="2068384"/>
            <a:ext cx="357687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Cooling term</a:t>
            </a:r>
            <a:r>
              <a:rPr lang="en-US" sz="2000" dirty="0" smtClean="0"/>
              <a:t>: dissipative </a:t>
            </a:r>
          </a:p>
          <a:p>
            <a:pPr algn="ctr"/>
            <a:r>
              <a:rPr lang="en-US" sz="2000" dirty="0" smtClean="0"/>
              <a:t>non-linear potential</a:t>
            </a:r>
          </a:p>
        </p:txBody>
      </p:sp>
      <p:cxnSp>
        <p:nvCxnSpPr>
          <p:cNvPr id="54" name="Connecteur droit avec flèche 53"/>
          <p:cNvCxnSpPr>
            <a:endCxn id="52" idx="0"/>
          </p:cNvCxnSpPr>
          <p:nvPr/>
        </p:nvCxnSpPr>
        <p:spPr>
          <a:xfrm>
            <a:off x="5556584" y="1628800"/>
            <a:ext cx="1451924" cy="439584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755576" y="2852936"/>
            <a:ext cx="7704856" cy="123110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buFontTx/>
              <a:buChar char="-"/>
            </a:pPr>
            <a:r>
              <a:rPr lang="en-US" u="sng" dirty="0" smtClean="0"/>
              <a:t>2 parameters</a:t>
            </a:r>
            <a:r>
              <a:rPr lang="en-US" dirty="0" smtClean="0"/>
              <a:t>: </a:t>
            </a:r>
            <a:r>
              <a:rPr lang="en-US" sz="2000" i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(the Drag </a:t>
            </a:r>
            <a:r>
              <a:rPr lang="en-US" dirty="0" err="1" smtClean="0"/>
              <a:t>coef</a:t>
            </a:r>
            <a:r>
              <a:rPr lang="en-US" dirty="0" smtClean="0"/>
              <a:t>) and </a:t>
            </a:r>
            <a:r>
              <a:rPr lang="en-US" sz="2000" i="1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 (temperature)</a:t>
            </a:r>
            <a:endParaRPr lang="fr-FR" dirty="0" smtClean="0"/>
          </a:p>
          <a:p>
            <a:pPr algn="ctr">
              <a:buFontTx/>
              <a:buChar char="-"/>
            </a:pPr>
            <a:r>
              <a:rPr lang="en-US" dirty="0" smtClean="0"/>
              <a:t> </a:t>
            </a:r>
            <a:r>
              <a:rPr lang="en-US" u="sng" dirty="0" smtClean="0"/>
              <a:t>Satisfies</a:t>
            </a:r>
            <a:r>
              <a:rPr lang="en-US" dirty="0" smtClean="0"/>
              <a:t> </a:t>
            </a:r>
            <a:r>
              <a:rPr lang="en-US" dirty="0" smtClean="0"/>
              <a:t>all the fundamental properties of quantum </a:t>
            </a:r>
            <a:r>
              <a:rPr lang="en-US" dirty="0" err="1" smtClean="0"/>
              <a:t>thermalisation</a:t>
            </a:r>
            <a:r>
              <a:rPr lang="en-US" dirty="0" smtClean="0"/>
              <a:t>:</a:t>
            </a:r>
          </a:p>
          <a:p>
            <a:pPr algn="ctr"/>
            <a:r>
              <a:rPr lang="en-US" dirty="0" smtClean="0"/>
              <a:t>Boltzmann distributions (soon to be published), Heisenberg principle ok…</a:t>
            </a:r>
          </a:p>
          <a:p>
            <a:pPr algn="ctr"/>
            <a:r>
              <a:rPr lang="en-US" dirty="0" smtClean="0"/>
              <a:t>- </a:t>
            </a:r>
            <a:r>
              <a:rPr lang="en-US" u="sng" dirty="0" smtClean="0"/>
              <a:t>Easy</a:t>
            </a:r>
            <a:r>
              <a:rPr lang="en-US" dirty="0" smtClean="0"/>
              <a:t> to implement numerically</a:t>
            </a:r>
          </a:p>
        </p:txBody>
      </p:sp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293096"/>
            <a:ext cx="3240360" cy="227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4293096"/>
            <a:ext cx="346504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9" name="Connecteur droit avec flèche 48"/>
          <p:cNvCxnSpPr/>
          <p:nvPr/>
        </p:nvCxnSpPr>
        <p:spPr>
          <a:xfrm flipV="1">
            <a:off x="6108870" y="5332226"/>
            <a:ext cx="147756" cy="4562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5443969" y="5712436"/>
            <a:ext cx="1994703" cy="682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Boltzmann distribution line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-36512" y="404664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Dynamics of QQ </a:t>
            </a:r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with</a:t>
            </a:r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 SL </a:t>
            </a:r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equation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662524" y="1300406"/>
            <a:ext cx="8580953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7030A0"/>
                </a:solidFill>
              </a:rPr>
              <a:t>First tests =&gt; simplifying assumptions:</a:t>
            </a:r>
          </a:p>
          <a:p>
            <a:endParaRPr lang="en-US" sz="500" u="sng" dirty="0" smtClean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200" dirty="0" smtClean="0"/>
              <a:t>1 cc pair in the </a:t>
            </a:r>
            <a:r>
              <a:rPr lang="fr-FR" sz="2200" dirty="0" err="1" smtClean="0"/>
              <a:t>heat</a:t>
            </a:r>
            <a:r>
              <a:rPr lang="fr-FR" sz="2200" dirty="0" smtClean="0"/>
              <a:t> bath</a:t>
            </a:r>
            <a:endParaRPr lang="en-US" sz="22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3D </a:t>
            </a:r>
            <a:r>
              <a:rPr lang="en-US" sz="2200" dirty="0" smtClean="0"/>
              <a:t>-&gt; </a:t>
            </a:r>
            <a:r>
              <a:rPr lang="en-US" sz="2200" dirty="0" smtClean="0"/>
              <a:t>1D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200" dirty="0" smtClean="0">
                <a:latin typeface="+mj-lt"/>
              </a:rPr>
              <a:t>Effective white noise</a:t>
            </a:r>
            <a:endParaRPr lang="en-US" sz="2200" dirty="0" smtClean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Potential</a:t>
            </a:r>
            <a:r>
              <a:rPr lang="en-US" sz="2200" dirty="0" smtClean="0"/>
              <a:t>:</a:t>
            </a:r>
            <a:endParaRPr lang="en-US" sz="2200" dirty="0" smtClean="0"/>
          </a:p>
          <a:p>
            <a:pPr algn="ctr"/>
            <a:endParaRPr lang="en-US" sz="2400" dirty="0" smtClean="0"/>
          </a:p>
          <a:p>
            <a:pPr algn="ctr"/>
            <a:endParaRPr lang="en-US" dirty="0" smtClean="0"/>
          </a:p>
        </p:txBody>
      </p:sp>
      <p:grpSp>
        <p:nvGrpSpPr>
          <p:cNvPr id="2" name="Groupe 47"/>
          <p:cNvGrpSpPr/>
          <p:nvPr/>
        </p:nvGrpSpPr>
        <p:grpSpPr>
          <a:xfrm>
            <a:off x="2329408" y="3068960"/>
            <a:ext cx="4114800" cy="2064161"/>
            <a:chOff x="490755" y="3741103"/>
            <a:chExt cx="4114800" cy="2064161"/>
          </a:xfrm>
        </p:grpSpPr>
        <p:cxnSp>
          <p:nvCxnSpPr>
            <p:cNvPr id="35" name="Connecteur droit 34"/>
            <p:cNvCxnSpPr/>
            <p:nvPr/>
          </p:nvCxnSpPr>
          <p:spPr>
            <a:xfrm flipV="1">
              <a:off x="2548155" y="4168918"/>
              <a:ext cx="1143000" cy="161827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3691155" y="4168918"/>
              <a:ext cx="9144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 flipH="1" flipV="1">
              <a:off x="1405155" y="4186991"/>
              <a:ext cx="1143000" cy="161827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 flipH="1">
              <a:off x="490755" y="4205064"/>
              <a:ext cx="9144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 flipH="1" flipV="1">
              <a:off x="490755" y="4433222"/>
              <a:ext cx="1066800" cy="442"/>
            </a:xfrm>
            <a:prstGeom prst="line">
              <a:avLst/>
            </a:prstGeom>
            <a:ln>
              <a:solidFill>
                <a:srgbClr val="CC0099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 flipH="1" flipV="1">
              <a:off x="3538755" y="4433664"/>
              <a:ext cx="1066800" cy="442"/>
            </a:xfrm>
            <a:prstGeom prst="line">
              <a:avLst/>
            </a:prstGeom>
            <a:ln>
              <a:solidFill>
                <a:srgbClr val="CC0099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flipH="1">
              <a:off x="696511" y="5195664"/>
              <a:ext cx="1394444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 flipH="1">
              <a:off x="3005355" y="5195664"/>
              <a:ext cx="1394444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ZoneTexte 43"/>
            <p:cNvSpPr txBox="1"/>
            <p:nvPr/>
          </p:nvSpPr>
          <p:spPr>
            <a:xfrm>
              <a:off x="2229291" y="4407495"/>
              <a:ext cx="765448" cy="461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dirty="0" err="1" smtClean="0"/>
                <a:t>K|x</a:t>
              </a:r>
              <a:r>
                <a:rPr lang="fr-FR" sz="2400" dirty="0" smtClean="0"/>
                <a:t>|</a:t>
              </a:r>
              <a:endParaRPr lang="fr-FR" sz="2400" dirty="0"/>
            </a:p>
          </p:txBody>
        </p:sp>
        <p:sp>
          <p:nvSpPr>
            <p:cNvPr id="45" name="Flèche vers le bas 44"/>
            <p:cNvSpPr/>
            <p:nvPr/>
          </p:nvSpPr>
          <p:spPr>
            <a:xfrm>
              <a:off x="4148355" y="4205064"/>
              <a:ext cx="304800" cy="1324031"/>
            </a:xfrm>
            <a:prstGeom prst="downArrow">
              <a:avLst/>
            </a:prstGeom>
            <a:gradFill flip="none" rotWithShape="1">
              <a:gsLst>
                <a:gs pos="0">
                  <a:srgbClr val="3333CC"/>
                </a:gs>
                <a:gs pos="50000">
                  <a:srgbClr val="CC0099"/>
                </a:gs>
                <a:gs pos="100000">
                  <a:srgbClr val="FF0000"/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4003614" y="3741103"/>
              <a:ext cx="52993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T=0</a:t>
              </a:r>
              <a:endParaRPr lang="fr-FR" dirty="0"/>
            </a:p>
          </p:txBody>
        </p:sp>
      </p:grpSp>
      <p:sp>
        <p:nvSpPr>
          <p:cNvPr id="51" name="Accolade ouvrante 50"/>
          <p:cNvSpPr/>
          <p:nvPr/>
        </p:nvSpPr>
        <p:spPr>
          <a:xfrm rot="16200000">
            <a:off x="4207314" y="4513767"/>
            <a:ext cx="297324" cy="1728192"/>
          </a:xfrm>
          <a:prstGeom prst="leftBrac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3588396" y="549606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err="1" smtClean="0">
                <a:solidFill>
                  <a:schemeClr val="tx2"/>
                </a:solidFill>
              </a:rPr>
              <a:t>Linear</a:t>
            </a:r>
            <a:r>
              <a:rPr lang="fr-FR" i="1" dirty="0" smtClean="0">
                <a:solidFill>
                  <a:schemeClr val="tx2"/>
                </a:solidFill>
              </a:rPr>
              <a:t> </a:t>
            </a:r>
            <a:r>
              <a:rPr lang="fr-FR" i="1" dirty="0" err="1" smtClean="0">
                <a:solidFill>
                  <a:schemeClr val="tx2"/>
                </a:solidFill>
              </a:rPr>
              <a:t>approx</a:t>
            </a:r>
            <a:endParaRPr lang="fr-FR" i="1" dirty="0">
              <a:solidFill>
                <a:schemeClr val="tx2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818517" y="4892911"/>
            <a:ext cx="62569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T=∞</a:t>
            </a:r>
            <a:endParaRPr lang="fr-FR" dirty="0"/>
          </a:p>
        </p:txBody>
      </p:sp>
      <p:sp>
        <p:nvSpPr>
          <p:cNvPr id="54" name="Accolade ouvrante 53"/>
          <p:cNvSpPr/>
          <p:nvPr/>
        </p:nvSpPr>
        <p:spPr>
          <a:xfrm rot="16200000">
            <a:off x="5683478" y="4990203"/>
            <a:ext cx="297324" cy="1080120"/>
          </a:xfrm>
          <a:prstGeom prst="leftBrac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6732240" y="3920273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chemeClr val="tx2"/>
                </a:solidFill>
              </a:rPr>
              <a:t>Saturation (T</a:t>
            </a:r>
            <a:r>
              <a:rPr lang="fr-FR" i="1" dirty="0" smtClean="0">
                <a:solidFill>
                  <a:schemeClr val="tx2"/>
                </a:solidFill>
              </a:rPr>
              <a:t>)</a:t>
            </a:r>
            <a:endParaRPr lang="fr-FR" i="1" dirty="0">
              <a:solidFill>
                <a:schemeClr val="tx2"/>
              </a:solidFill>
            </a:endParaRPr>
          </a:p>
        </p:txBody>
      </p:sp>
      <p:cxnSp>
        <p:nvCxnSpPr>
          <p:cNvPr id="49" name="Connecteur droit 48"/>
          <p:cNvCxnSpPr/>
          <p:nvPr/>
        </p:nvCxnSpPr>
        <p:spPr>
          <a:xfrm>
            <a:off x="4093606" y="476672"/>
            <a:ext cx="28803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8" name="Connecteur droit 57"/>
          <p:cNvCxnSpPr/>
          <p:nvPr/>
        </p:nvCxnSpPr>
        <p:spPr>
          <a:xfrm>
            <a:off x="1432226" y="1887691"/>
            <a:ext cx="10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15</a:t>
            </a:fld>
            <a:endParaRPr lang="fr-FR" dirty="0"/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03583"/>
            <a:ext cx="5472608" cy="3469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à coins arrondis 19"/>
          <p:cNvSpPr/>
          <p:nvPr/>
        </p:nvSpPr>
        <p:spPr>
          <a:xfrm>
            <a:off x="2123728" y="2420889"/>
            <a:ext cx="1080120" cy="2808311"/>
          </a:xfrm>
          <a:prstGeom prst="roundRect">
            <a:avLst/>
          </a:prstGeom>
          <a:noFill/>
          <a:ln w="38100">
            <a:solidFill>
              <a:srgbClr val="0099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ZoneTexte 24"/>
          <p:cNvSpPr txBox="1"/>
          <p:nvPr/>
        </p:nvSpPr>
        <p:spPr>
          <a:xfrm>
            <a:off x="827584" y="1316464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99"/>
                </a:solidFill>
                <a:latin typeface="+mn-lt"/>
              </a:rPr>
              <a:t>Transient phase: </a:t>
            </a:r>
            <a:r>
              <a:rPr lang="en-US" sz="2400" b="1" dirty="0" err="1" smtClean="0">
                <a:solidFill>
                  <a:srgbClr val="009999"/>
                </a:solidFill>
                <a:latin typeface="+mn-lt"/>
              </a:rPr>
              <a:t>reequilibration</a:t>
            </a:r>
            <a:r>
              <a:rPr lang="en-US" sz="2400" b="1" dirty="0" smtClean="0">
                <a:solidFill>
                  <a:srgbClr val="009999"/>
                </a:solidFill>
                <a:latin typeface="+mn-lt"/>
              </a:rPr>
              <a:t> of the bound </a:t>
            </a:r>
            <a:r>
              <a:rPr lang="en-US" sz="2400" b="1" dirty="0" err="1" smtClean="0">
                <a:solidFill>
                  <a:srgbClr val="009999"/>
                </a:solidFill>
                <a:latin typeface="+mn-lt"/>
              </a:rPr>
              <a:t>eigenstates</a:t>
            </a:r>
            <a:endParaRPr lang="en-US" sz="2400" b="1" dirty="0">
              <a:solidFill>
                <a:srgbClr val="009999"/>
              </a:solidFill>
              <a:latin typeface="+mn-lt"/>
            </a:endParaRPr>
          </a:p>
        </p:txBody>
      </p:sp>
      <p:grpSp>
        <p:nvGrpSpPr>
          <p:cNvPr id="2" name="Groupe 28"/>
          <p:cNvGrpSpPr/>
          <p:nvPr/>
        </p:nvGrpSpPr>
        <p:grpSpPr>
          <a:xfrm>
            <a:off x="0" y="404664"/>
            <a:ext cx="9144000" cy="576064"/>
            <a:chOff x="0" y="404664"/>
            <a:chExt cx="9144000" cy="576064"/>
          </a:xfrm>
        </p:grpSpPr>
        <p:sp>
          <p:nvSpPr>
            <p:cNvPr id="18" name="Titre 1"/>
            <p:cNvSpPr txBox="1">
              <a:spLocks/>
            </p:cNvSpPr>
            <p:nvPr/>
          </p:nvSpPr>
          <p:spPr>
            <a:xfrm>
              <a:off x="0" y="404664"/>
              <a:ext cx="9144000" cy="57606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4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Dynamics of QQ with SL equation</a:t>
              </a:r>
              <a:endPara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5" name="Connecteur droit 34"/>
            <p:cNvCxnSpPr/>
            <p:nvPr/>
          </p:nvCxnSpPr>
          <p:spPr>
            <a:xfrm>
              <a:off x="4120902" y="476672"/>
              <a:ext cx="288032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30"/>
          <p:cNvGrpSpPr/>
          <p:nvPr/>
        </p:nvGrpSpPr>
        <p:grpSpPr>
          <a:xfrm>
            <a:off x="539552" y="3244509"/>
            <a:ext cx="8490122" cy="2734388"/>
            <a:chOff x="539552" y="3244509"/>
            <a:chExt cx="8490122" cy="2734388"/>
          </a:xfrm>
        </p:grpSpPr>
        <p:grpSp>
          <p:nvGrpSpPr>
            <p:cNvPr id="4" name="Groupe 26"/>
            <p:cNvGrpSpPr/>
            <p:nvPr/>
          </p:nvGrpSpPr>
          <p:grpSpPr>
            <a:xfrm>
              <a:off x="539552" y="3244509"/>
              <a:ext cx="8490122" cy="2734388"/>
              <a:chOff x="755576" y="3244509"/>
              <a:chExt cx="8490122" cy="2734388"/>
            </a:xfrm>
          </p:grpSpPr>
          <p:sp>
            <p:nvSpPr>
              <p:cNvPr id="15" name="Rectangle à coins arrondis 14"/>
              <p:cNvSpPr/>
              <p:nvPr/>
            </p:nvSpPr>
            <p:spPr>
              <a:xfrm>
                <a:off x="3563888" y="3244509"/>
                <a:ext cx="3744416" cy="1512168"/>
              </a:xfrm>
              <a:prstGeom prst="round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55576" y="5517232"/>
                <a:ext cx="79208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101"/>
                    </a:solidFill>
                  </a:rPr>
                  <a:t>Decay of the global cc system with a common half-life </a:t>
                </a:r>
                <a:endParaRPr lang="en-US" sz="2400" b="1" dirty="0">
                  <a:solidFill>
                    <a:srgbClr val="FF0101"/>
                  </a:solidFill>
                </a:endParaRPr>
              </a:p>
            </p:txBody>
          </p:sp>
          <p:cxnSp>
            <p:nvCxnSpPr>
              <p:cNvPr id="21" name="Connecteur droit 20"/>
              <p:cNvCxnSpPr/>
              <p:nvPr/>
            </p:nvCxnSpPr>
            <p:spPr>
              <a:xfrm>
                <a:off x="3563888" y="3732798"/>
                <a:ext cx="4032448" cy="72008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Dot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6" name="ZoneTexte 25"/>
              <p:cNvSpPr txBox="1"/>
              <p:nvPr/>
            </p:nvSpPr>
            <p:spPr>
              <a:xfrm>
                <a:off x="7583293" y="4245798"/>
                <a:ext cx="1662405" cy="400110"/>
              </a:xfrm>
              <a:prstGeom prst="rect">
                <a:avLst/>
              </a:prstGeom>
              <a:noFill/>
              <a:ln w="28575">
                <a:noFill/>
                <a:prstDash val="dashDot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Naïve </a:t>
                </a:r>
                <a:r>
                  <a:rPr lang="en-US" sz="2000" dirty="0" err="1" smtClean="0"/>
                  <a:t>exp</a:t>
                </a:r>
                <a:r>
                  <a:rPr lang="en-US" sz="2000" dirty="0" smtClean="0"/>
                  <a:t>(-</a:t>
                </a:r>
                <a:r>
                  <a:rPr lang="en-US" sz="2000" dirty="0" smtClean="0">
                    <a:latin typeface="Symbol" panose="05050102010706020507" pitchFamily="18" charset="2"/>
                  </a:rPr>
                  <a:t>G</a:t>
                </a:r>
                <a:r>
                  <a:rPr lang="en-US" sz="2000" dirty="0" smtClean="0"/>
                  <a:t>t)</a:t>
                </a:r>
                <a:endParaRPr lang="en-US" sz="2000" dirty="0"/>
              </a:p>
            </p:txBody>
          </p:sp>
        </p:grpSp>
        <p:cxnSp>
          <p:nvCxnSpPr>
            <p:cNvPr id="37" name="Connecteur droit 36"/>
            <p:cNvCxnSpPr/>
            <p:nvPr/>
          </p:nvCxnSpPr>
          <p:spPr>
            <a:xfrm>
              <a:off x="3732744" y="5653933"/>
              <a:ext cx="90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ZoneTexte 26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2EFC-2AB3-4C65-9CB0-3E589C9529A9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18" name="ZoneTexte 17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 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 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katz@subatech.in2p3.fr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www.rolandkatz.com</a:t>
            </a: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572000" y="5157192"/>
            <a:ext cx="5040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rgbClr val="002060"/>
                </a:solidFill>
              </a:rPr>
              <a:t>Conclusion</a:t>
            </a:r>
            <a:endParaRPr lang="fr-FR" sz="4000" b="1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1560" y="1196752"/>
            <a:ext cx="799288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First tests passed with </a:t>
            </a:r>
            <a:r>
              <a:rPr lang="en-US" sz="2000" dirty="0" smtClean="0">
                <a:solidFill>
                  <a:srgbClr val="002060"/>
                </a:solidFill>
              </a:rPr>
              <a:t>success</a:t>
            </a:r>
          </a:p>
          <a:p>
            <a:pPr marL="285750" indent="-285750"/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Relevant </a:t>
            </a:r>
            <a:r>
              <a:rPr lang="en-US" sz="2000" dirty="0" smtClean="0">
                <a:solidFill>
                  <a:srgbClr val="002060"/>
                </a:solidFill>
              </a:rPr>
              <a:t>suppression </a:t>
            </a:r>
            <a:r>
              <a:rPr lang="en-US" sz="2000" dirty="0" smtClean="0">
                <a:solidFill>
                  <a:srgbClr val="002060"/>
                </a:solidFill>
              </a:rPr>
              <a:t>pattern related to experimental observations: </a:t>
            </a:r>
          </a:p>
          <a:p>
            <a:pPr marL="722313" indent="-285750"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</a:rPr>
              <a:t>thermal </a:t>
            </a:r>
            <a:r>
              <a:rPr lang="en-US" sz="2000" dirty="0" smtClean="0">
                <a:solidFill>
                  <a:srgbClr val="002060"/>
                </a:solidFill>
              </a:rPr>
              <a:t>effects  -&gt;  less suppression of </a:t>
            </a:r>
            <a:r>
              <a:rPr lang="en-US" dirty="0" smtClean="0">
                <a:solidFill>
                  <a:srgbClr val="002060"/>
                </a:solidFill>
              </a:rPr>
              <a:t>J/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y, y</a:t>
            </a:r>
            <a:r>
              <a:rPr lang="en-US" dirty="0" smtClean="0">
                <a:solidFill>
                  <a:srgbClr val="002060"/>
                </a:solidFill>
              </a:rPr>
              <a:t>‘…</a:t>
            </a:r>
          </a:p>
          <a:p>
            <a:pPr marL="722313" indent="-285750">
              <a:buFont typeface="Wingdings" pitchFamily="2" charset="2"/>
              <a:buChar char="ü"/>
            </a:pPr>
            <a:r>
              <a:rPr lang="fr-FR" dirty="0" smtClean="0">
                <a:solidFill>
                  <a:srgbClr val="002060"/>
                </a:solidFill>
              </a:rPr>
              <a:t>R</a:t>
            </a:r>
            <a:r>
              <a:rPr lang="fr-FR" sz="1400" dirty="0" smtClean="0">
                <a:solidFill>
                  <a:srgbClr val="002060"/>
                </a:solidFill>
              </a:rPr>
              <a:t>AA</a:t>
            </a:r>
            <a:r>
              <a:rPr lang="fr-FR" dirty="0" smtClean="0">
                <a:solidFill>
                  <a:srgbClr val="002060"/>
                </a:solidFill>
              </a:rPr>
              <a:t> (J/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y</a:t>
            </a:r>
            <a:r>
              <a:rPr lang="fr-FR" dirty="0" smtClean="0">
                <a:solidFill>
                  <a:srgbClr val="002060"/>
                </a:solidFill>
              </a:rPr>
              <a:t>) &gt; R</a:t>
            </a:r>
            <a:r>
              <a:rPr lang="fr-FR" sz="1400" dirty="0" smtClean="0">
                <a:solidFill>
                  <a:srgbClr val="002060"/>
                </a:solidFill>
              </a:rPr>
              <a:t>AA</a:t>
            </a:r>
            <a:r>
              <a:rPr lang="fr-FR" dirty="0" smtClean="0">
                <a:solidFill>
                  <a:srgbClr val="002060"/>
                </a:solidFill>
              </a:rPr>
              <a:t> (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y</a:t>
            </a:r>
            <a:r>
              <a:rPr lang="fr-FR" dirty="0" smtClean="0">
                <a:solidFill>
                  <a:srgbClr val="002060"/>
                </a:solidFill>
              </a:rPr>
              <a:t>’) for T&gt;0.25 </a:t>
            </a:r>
            <a:r>
              <a:rPr lang="fr-FR" dirty="0" err="1" smtClean="0">
                <a:solidFill>
                  <a:srgbClr val="002060"/>
                </a:solidFill>
              </a:rPr>
              <a:t>GeV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marL="722313" indent="-285750"/>
            <a:endParaRPr lang="en-US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Assumptions </a:t>
            </a:r>
            <a:r>
              <a:rPr lang="en-US" sz="2000" dirty="0" smtClean="0">
                <a:solidFill>
                  <a:srgbClr val="002060"/>
                </a:solidFill>
              </a:rPr>
              <a:t>of </a:t>
            </a:r>
            <a:r>
              <a:rPr lang="en-US" sz="2000" dirty="0" smtClean="0">
                <a:solidFill>
                  <a:srgbClr val="002060"/>
                </a:solidFill>
              </a:rPr>
              <a:t>adiabatic evolution and fast </a:t>
            </a:r>
            <a:r>
              <a:rPr lang="en-US" sz="2000" dirty="0" err="1" smtClean="0">
                <a:solidFill>
                  <a:srgbClr val="002060"/>
                </a:solidFill>
              </a:rPr>
              <a:t>decorrelation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ruled out 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/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C00000"/>
                </a:solidFill>
              </a:rPr>
              <a:t>Implementation </a:t>
            </a:r>
            <a:r>
              <a:rPr lang="en-US" sz="2000" dirty="0" smtClean="0">
                <a:solidFill>
                  <a:srgbClr val="C00000"/>
                </a:solidFill>
              </a:rPr>
              <a:t>of 3D and evolution </a:t>
            </a:r>
            <a:r>
              <a:rPr lang="en-US" sz="2000" dirty="0" smtClean="0">
                <a:solidFill>
                  <a:srgbClr val="C00000"/>
                </a:solidFill>
              </a:rPr>
              <a:t>scenario of the </a:t>
            </a:r>
            <a:r>
              <a:rPr lang="en-US" sz="2000" dirty="0" smtClean="0">
                <a:solidFill>
                  <a:srgbClr val="C00000"/>
                </a:solidFill>
              </a:rPr>
              <a:t>QGP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C00000"/>
                </a:solidFill>
              </a:rPr>
              <a:t>Identify the limiting cases and make contact with </a:t>
            </a:r>
            <a:r>
              <a:rPr lang="en-US" sz="2000" dirty="0" smtClean="0">
                <a:solidFill>
                  <a:srgbClr val="C00000"/>
                </a:solidFill>
              </a:rPr>
              <a:t>other models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C00000"/>
                </a:solidFill>
              </a:rPr>
              <a:t>Make contact with experimental results </a:t>
            </a:r>
          </a:p>
          <a:p>
            <a:pPr marL="285750" indent="-285750"/>
            <a:endParaRPr lang="en-US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marL="285750" indent="-285750"/>
            <a:endParaRPr lang="en-US" sz="2000" dirty="0" smtClean="0">
              <a:solidFill>
                <a:srgbClr val="00206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899592" y="3575918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Future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143000"/>
          </a:xfrm>
        </p:spPr>
        <p:txBody>
          <a:bodyPr/>
          <a:lstStyle/>
          <a:p>
            <a:r>
              <a:rPr lang="en-US" dirty="0" smtClean="0"/>
              <a:t>BACK UP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2EFC-2AB3-4C65-9CB0-3E589C9529A9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83591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64541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19" name="Rectangle à coins arrondis 18"/>
          <p:cNvSpPr/>
          <p:nvPr/>
        </p:nvSpPr>
        <p:spPr>
          <a:xfrm>
            <a:off x="366040" y="476672"/>
            <a:ext cx="8424936" cy="57606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952750" lvl="0"/>
            <a:endParaRPr lang="en-US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3491880" y="6402814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</a:t>
            </a:r>
            <a:r>
              <a:rPr lang="fr-FR" sz="1600" dirty="0" smtClean="0"/>
              <a:t>Phys.Rev.D77:014501,2008</a:t>
            </a:r>
            <a:r>
              <a:rPr lang="en-US" sz="1600" dirty="0" smtClean="0"/>
              <a:t>    **</a:t>
            </a:r>
            <a:r>
              <a:rPr lang="fr-FR" sz="1600" dirty="0" err="1" smtClean="0"/>
              <a:t>arXiv:hep-lat</a:t>
            </a:r>
            <a:r>
              <a:rPr lang="fr-FR" sz="1600" dirty="0" smtClean="0"/>
              <a:t>/0512031v1</a:t>
            </a:r>
          </a:p>
          <a:p>
            <a:endParaRPr lang="en-US" sz="1600" dirty="0"/>
          </a:p>
        </p:txBody>
      </p:sp>
      <p:sp>
        <p:nvSpPr>
          <p:cNvPr id="24" name="ZoneTexte 23"/>
          <p:cNvSpPr txBox="1"/>
          <p:nvPr/>
        </p:nvSpPr>
        <p:spPr>
          <a:xfrm>
            <a:off x="800288" y="573325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dirty="0" smtClean="0"/>
              <a:t>Evaluated by </a:t>
            </a:r>
            <a:r>
              <a:rPr lang="en-US" dirty="0" err="1" smtClean="0"/>
              <a:t>Mócsy</a:t>
            </a:r>
            <a:r>
              <a:rPr lang="en-US" dirty="0" smtClean="0"/>
              <a:t> &amp; </a:t>
            </a:r>
            <a:r>
              <a:rPr lang="en-US" dirty="0" err="1" smtClean="0"/>
              <a:t>Petreczky</a:t>
            </a:r>
            <a:r>
              <a:rPr lang="en-US" dirty="0" smtClean="0"/>
              <a:t>* and </a:t>
            </a:r>
            <a:r>
              <a:rPr lang="en-US" dirty="0" err="1" smtClean="0"/>
              <a:t>Kaczmarek</a:t>
            </a:r>
            <a:r>
              <a:rPr lang="en-US" dirty="0" smtClean="0"/>
              <a:t> &amp; </a:t>
            </a:r>
            <a:r>
              <a:rPr lang="en-US" dirty="0" err="1" smtClean="0"/>
              <a:t>Zantow</a:t>
            </a:r>
            <a:r>
              <a:rPr lang="en-US" dirty="0" smtClean="0"/>
              <a:t>** from </a:t>
            </a:r>
            <a:r>
              <a:rPr lang="en-US" dirty="0" err="1" smtClean="0"/>
              <a:t>lQCD</a:t>
            </a:r>
            <a:r>
              <a:rPr lang="en-US" dirty="0" smtClean="0"/>
              <a:t> results</a:t>
            </a:r>
          </a:p>
          <a:p>
            <a:endParaRPr lang="en-US" dirty="0"/>
          </a:p>
        </p:txBody>
      </p:sp>
      <p:sp>
        <p:nvSpPr>
          <p:cNvPr id="25" name="ZoneTexte 24"/>
          <p:cNvSpPr txBox="1"/>
          <p:nvPr/>
        </p:nvSpPr>
        <p:spPr>
          <a:xfrm>
            <a:off x="1259632" y="612557"/>
            <a:ext cx="72728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chemeClr val="tx2"/>
                </a:solidFill>
              </a:rPr>
              <a:t>Mean color field: V(</a:t>
            </a:r>
            <a:r>
              <a:rPr lang="en-US" sz="2800" b="1" dirty="0" err="1" smtClean="0">
                <a:solidFill>
                  <a:schemeClr val="tx2"/>
                </a:solidFill>
              </a:rPr>
              <a:t>Tred</a:t>
            </a:r>
            <a:r>
              <a:rPr lang="en-US" sz="2800" b="1" dirty="0" smtClean="0">
                <a:solidFill>
                  <a:schemeClr val="tx2"/>
                </a:solidFill>
              </a:rPr>
              <a:t>, r) binding the QQ </a:t>
            </a:r>
          </a:p>
          <a:p>
            <a:endParaRPr lang="en-US" dirty="0"/>
          </a:p>
        </p:txBody>
      </p:sp>
      <p:cxnSp>
        <p:nvCxnSpPr>
          <p:cNvPr id="30" name="Connecteur droit 29"/>
          <p:cNvCxnSpPr/>
          <p:nvPr/>
        </p:nvCxnSpPr>
        <p:spPr>
          <a:xfrm>
            <a:off x="7452336" y="692696"/>
            <a:ext cx="14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186432" y="1765265"/>
            <a:ext cx="2016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F : free </a:t>
            </a:r>
            <a:r>
              <a:rPr lang="fr-FR" sz="2000" dirty="0" err="1" smtClean="0"/>
              <a:t>energy</a:t>
            </a:r>
            <a:endParaRPr lang="fr-FR" sz="2000" dirty="0" smtClean="0"/>
          </a:p>
          <a:p>
            <a:r>
              <a:rPr lang="fr-FR" sz="2000" dirty="0" smtClean="0"/>
              <a:t>S : </a:t>
            </a:r>
            <a:r>
              <a:rPr lang="fr-FR" sz="2000" dirty="0" err="1" smtClean="0"/>
              <a:t>entropy</a:t>
            </a:r>
            <a:r>
              <a:rPr lang="fr-FR" sz="2000" dirty="0" smtClean="0"/>
              <a:t>  </a:t>
            </a:r>
          </a:p>
          <a:p>
            <a:r>
              <a:rPr lang="fr-FR" sz="2000" dirty="0" smtClean="0"/>
              <a:t>  </a:t>
            </a:r>
            <a:endParaRPr lang="fr-FR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642624" y="1161530"/>
            <a:ext cx="7992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u="sng" dirty="0" err="1" smtClean="0"/>
              <a:t>Static</a:t>
            </a:r>
            <a:r>
              <a:rPr lang="fr-FR" sz="2200" u="sng" dirty="0" smtClean="0"/>
              <a:t> </a:t>
            </a:r>
            <a:r>
              <a:rPr lang="en-US" sz="2200" u="sng" dirty="0" err="1" smtClean="0"/>
              <a:t>lQCD</a:t>
            </a:r>
            <a:r>
              <a:rPr lang="en-US" sz="2200" u="sng" dirty="0" smtClean="0"/>
              <a:t> calculations </a:t>
            </a:r>
            <a:r>
              <a:rPr lang="en-US" sz="2200" dirty="0" smtClean="0"/>
              <a:t>(maximum heat exchange with the medium):</a:t>
            </a:r>
            <a:r>
              <a:rPr lang="fr-FR" sz="2200" dirty="0" smtClean="0"/>
              <a:t> </a:t>
            </a:r>
            <a:endParaRPr lang="fr-FR" sz="2200" dirty="0"/>
          </a:p>
        </p:txBody>
      </p:sp>
      <p:grpSp>
        <p:nvGrpSpPr>
          <p:cNvPr id="2" name="Groupe 46"/>
          <p:cNvGrpSpPr/>
          <p:nvPr/>
        </p:nvGrpSpPr>
        <p:grpSpPr>
          <a:xfrm>
            <a:off x="755576" y="1707493"/>
            <a:ext cx="1175656" cy="918100"/>
            <a:chOff x="1020080" y="1124744"/>
            <a:chExt cx="1175656" cy="918100"/>
          </a:xfrm>
        </p:grpSpPr>
        <p:sp>
          <p:nvSpPr>
            <p:cNvPr id="34" name="Cube 33"/>
            <p:cNvSpPr/>
            <p:nvPr/>
          </p:nvSpPr>
          <p:spPr>
            <a:xfrm>
              <a:off x="1043608" y="1124744"/>
              <a:ext cx="1152128" cy="864096"/>
            </a:xfrm>
            <a:prstGeom prst="cub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Oval 28"/>
            <p:cNvSpPr>
              <a:spLocks noChangeArrowheads="1"/>
            </p:cNvSpPr>
            <p:nvPr/>
          </p:nvSpPr>
          <p:spPr bwMode="auto">
            <a:xfrm rot="16990340">
              <a:off x="1693165" y="1520854"/>
              <a:ext cx="109740" cy="9007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defTabSz="4173105"/>
              <a:endParaRPr lang="en-GB" sz="2800">
                <a:solidFill>
                  <a:srgbClr val="FFFFFF"/>
                </a:solidFill>
                <a:latin typeface="Lucida Sans Unicode" pitchFamily="34" charset="0"/>
              </a:endParaRPr>
            </a:p>
          </p:txBody>
        </p:sp>
        <p:sp>
          <p:nvSpPr>
            <p:cNvPr id="36" name="Oval 28"/>
            <p:cNvSpPr>
              <a:spLocks noChangeArrowheads="1"/>
            </p:cNvSpPr>
            <p:nvPr/>
          </p:nvSpPr>
          <p:spPr bwMode="auto">
            <a:xfrm rot="16990340">
              <a:off x="1415013" y="1523843"/>
              <a:ext cx="109740" cy="9007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defTabSz="4173105"/>
              <a:endParaRPr lang="en-GB" sz="2800">
                <a:solidFill>
                  <a:srgbClr val="FFFFFF"/>
                </a:solidFill>
                <a:latin typeface="Lucida Sans Unicode" pitchFamily="34" charset="0"/>
              </a:endParaRP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1020080" y="1673512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T</a:t>
              </a:r>
              <a:endParaRPr lang="fr-FR" dirty="0"/>
            </a:p>
          </p:txBody>
        </p:sp>
      </p:grpSp>
      <p:sp>
        <p:nvSpPr>
          <p:cNvPr id="46" name="ZoneTexte 45"/>
          <p:cNvSpPr txBox="1"/>
          <p:nvPr/>
        </p:nvSpPr>
        <p:spPr>
          <a:xfrm>
            <a:off x="5607408" y="1765265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U=F+TS : </a:t>
            </a:r>
            <a:r>
              <a:rPr lang="fr-FR" sz="2000" dirty="0" err="1" smtClean="0"/>
              <a:t>internal</a:t>
            </a:r>
            <a:r>
              <a:rPr lang="fr-FR" sz="2000" dirty="0" smtClean="0"/>
              <a:t> </a:t>
            </a:r>
            <a:r>
              <a:rPr lang="fr-FR" sz="2000" dirty="0" err="1" smtClean="0"/>
              <a:t>energy</a:t>
            </a:r>
            <a:r>
              <a:rPr lang="fr-FR" sz="2000" dirty="0" smtClean="0"/>
              <a:t> (no </a:t>
            </a:r>
            <a:r>
              <a:rPr lang="fr-FR" sz="2000" dirty="0" err="1" smtClean="0"/>
              <a:t>heat</a:t>
            </a:r>
            <a:r>
              <a:rPr lang="fr-FR" sz="2000" dirty="0" smtClean="0"/>
              <a:t> exchange)</a:t>
            </a:r>
            <a:endParaRPr lang="fr-FR" sz="2000" dirty="0"/>
          </a:p>
        </p:txBody>
      </p:sp>
      <p:sp>
        <p:nvSpPr>
          <p:cNvPr id="48" name="Flèche droite 47"/>
          <p:cNvSpPr/>
          <p:nvPr/>
        </p:nvSpPr>
        <p:spPr>
          <a:xfrm>
            <a:off x="2267744" y="2008585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lèche droite 48"/>
          <p:cNvSpPr/>
          <p:nvPr/>
        </p:nvSpPr>
        <p:spPr>
          <a:xfrm>
            <a:off x="5000280" y="2008585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Accolade ouvrante 49"/>
          <p:cNvSpPr/>
          <p:nvPr/>
        </p:nvSpPr>
        <p:spPr>
          <a:xfrm>
            <a:off x="3059832" y="1823625"/>
            <a:ext cx="144016" cy="57606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971600" y="2276872"/>
            <a:ext cx="756084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lvl="0" indent="-346075"/>
            <a:r>
              <a:rPr lang="en-US" sz="2800" b="1" dirty="0" smtClean="0"/>
              <a:t> </a:t>
            </a:r>
          </a:p>
          <a:p>
            <a:pPr marL="268288" lvl="1">
              <a:buFont typeface="Arial" pitchFamily="34" charset="0"/>
              <a:buChar char="•"/>
              <a:tabLst/>
            </a:pPr>
            <a:r>
              <a:rPr lang="en-US" sz="2400" dirty="0" smtClean="0"/>
              <a:t> “Weak potential” F&lt;V&lt;U * =&gt; some heat exchange</a:t>
            </a:r>
          </a:p>
          <a:p>
            <a:pPr marL="268288" lvl="1">
              <a:buFont typeface="Arial" pitchFamily="34" charset="0"/>
              <a:buChar char="•"/>
              <a:tabLst/>
            </a:pPr>
            <a:r>
              <a:rPr lang="en-US" sz="2400" dirty="0" smtClean="0"/>
              <a:t> “Strong potential” V=U ** =&gt; adiabatic evolution</a:t>
            </a:r>
          </a:p>
          <a:p>
            <a:pPr marL="268288" lvl="1">
              <a:buFont typeface="Arial" pitchFamily="34" charset="0"/>
              <a:buChar char="•"/>
            </a:pPr>
            <a:endParaRPr lang="en-US" sz="2400" dirty="0" smtClean="0"/>
          </a:p>
          <a:p>
            <a:pPr marL="268288" lvl="1"/>
            <a:endParaRPr lang="en-US" dirty="0"/>
          </a:p>
        </p:txBody>
      </p:sp>
      <p:grpSp>
        <p:nvGrpSpPr>
          <p:cNvPr id="4" name="Groupe 41"/>
          <p:cNvGrpSpPr/>
          <p:nvPr/>
        </p:nvGrpSpPr>
        <p:grpSpPr>
          <a:xfrm>
            <a:off x="1043609" y="3730724"/>
            <a:ext cx="7056783" cy="1930524"/>
            <a:chOff x="1043609" y="3874740"/>
            <a:chExt cx="7056783" cy="193052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43609" y="3933181"/>
              <a:ext cx="3384376" cy="18175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e 25"/>
            <p:cNvGrpSpPr/>
            <p:nvPr/>
          </p:nvGrpSpPr>
          <p:grpSpPr>
            <a:xfrm>
              <a:off x="4788024" y="3874740"/>
              <a:ext cx="3312368" cy="1930524"/>
              <a:chOff x="556408" y="3658716"/>
              <a:chExt cx="3124200" cy="1786508"/>
            </a:xfrm>
          </p:grpSpPr>
          <p:grpSp>
            <p:nvGrpSpPr>
              <p:cNvPr id="6" name="Groupe 29"/>
              <p:cNvGrpSpPr/>
              <p:nvPr/>
            </p:nvGrpSpPr>
            <p:grpSpPr>
              <a:xfrm>
                <a:off x="556408" y="3658716"/>
                <a:ext cx="3124200" cy="1714500"/>
                <a:chOff x="556408" y="3569248"/>
                <a:chExt cx="3124200" cy="1714500"/>
              </a:xfrm>
            </p:grpSpPr>
            <p:pic>
              <p:nvPicPr>
                <p:cNvPr id="3" name="Picture 4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556408" y="3569248"/>
                  <a:ext cx="3124200" cy="1714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8" name="ZoneTexte 27"/>
                <p:cNvSpPr txBox="1"/>
                <p:nvPr/>
              </p:nvSpPr>
              <p:spPr>
                <a:xfrm>
                  <a:off x="2586840" y="3892112"/>
                  <a:ext cx="10081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2060"/>
                      </a:solidFill>
                    </a:rPr>
                    <a:t>F&lt;V&lt;U</a:t>
                  </a:r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9" name="ZoneTexte 28"/>
                <p:cNvSpPr txBox="1"/>
                <p:nvPr/>
              </p:nvSpPr>
              <p:spPr>
                <a:xfrm>
                  <a:off x="2583072" y="4112492"/>
                  <a:ext cx="10081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2060"/>
                      </a:solidFill>
                    </a:rPr>
                    <a:t>V=U</a:t>
                  </a:r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p:grpSp>
          <p:cxnSp>
            <p:nvCxnSpPr>
              <p:cNvPr id="27" name="Connecteur droit 26"/>
              <p:cNvCxnSpPr/>
              <p:nvPr/>
            </p:nvCxnSpPr>
            <p:spPr>
              <a:xfrm>
                <a:off x="1979712" y="3933056"/>
                <a:ext cx="0" cy="151216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Dot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ZoneTexte 37"/>
            <p:cNvSpPr txBox="1"/>
            <p:nvPr/>
          </p:nvSpPr>
          <p:spPr>
            <a:xfrm>
              <a:off x="2182088" y="5147900"/>
              <a:ext cx="14538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for </a:t>
              </a:r>
              <a:r>
                <a:rPr lang="fr-FR" dirty="0" err="1" smtClean="0"/>
                <a:t>Tred</a:t>
              </a:r>
              <a:r>
                <a:rPr lang="fr-FR" dirty="0" smtClean="0"/>
                <a:t>=1.2</a:t>
              </a:r>
              <a:endParaRPr lang="fr-FR" dirty="0"/>
            </a:p>
          </p:txBody>
        </p:sp>
      </p:grpSp>
      <p:sp>
        <p:nvSpPr>
          <p:cNvPr id="40" name="ZoneTexte 39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Dynamics of QQ </a:t>
            </a:r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with</a:t>
            </a:r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 SL </a:t>
            </a:r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equation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211960" y="6519446"/>
            <a:ext cx="5904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</a:t>
            </a:r>
            <a:r>
              <a:rPr lang="en-US" sz="1600" dirty="0" err="1" smtClean="0"/>
              <a:t>Gossiaux</a:t>
            </a:r>
            <a:r>
              <a:rPr lang="en-US" sz="1600" dirty="0" smtClean="0"/>
              <a:t> P B and </a:t>
            </a:r>
            <a:r>
              <a:rPr lang="en-US" sz="1600" dirty="0" err="1" smtClean="0"/>
              <a:t>Aichelin</a:t>
            </a:r>
            <a:r>
              <a:rPr lang="en-US" sz="1600" dirty="0" smtClean="0"/>
              <a:t> J 2008 Phys. Rev. C 78 014904</a:t>
            </a:r>
            <a:endParaRPr lang="fr-FR" sz="1600" dirty="0"/>
          </a:p>
        </p:txBody>
      </p:sp>
      <p:cxnSp>
        <p:nvCxnSpPr>
          <p:cNvPr id="18" name="Connecteur droit 17"/>
          <p:cNvCxnSpPr/>
          <p:nvPr/>
        </p:nvCxnSpPr>
        <p:spPr>
          <a:xfrm>
            <a:off x="4120902" y="476672"/>
            <a:ext cx="28803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662524" y="1094541"/>
            <a:ext cx="8580953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7030A0"/>
                </a:solidFill>
              </a:rPr>
              <a:t>First tests =&gt; simplifying assumptions:</a:t>
            </a:r>
          </a:p>
          <a:p>
            <a:endParaRPr lang="en-US" sz="500" u="sng" dirty="0" smtClean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3D -&gt; 1D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200" dirty="0"/>
              <a:t>Drag </a:t>
            </a:r>
            <a:r>
              <a:rPr lang="fr-FR" sz="2200" dirty="0" err="1"/>
              <a:t>coeff</a:t>
            </a:r>
            <a:r>
              <a:rPr lang="fr-FR" sz="2200" dirty="0"/>
              <a:t>. for c </a:t>
            </a:r>
            <a:r>
              <a:rPr lang="fr-FR" sz="2200" dirty="0" smtClean="0"/>
              <a:t>quarks</a:t>
            </a:r>
            <a:r>
              <a:rPr lang="fr-FR" sz="2400" dirty="0" smtClean="0"/>
              <a:t>*</a:t>
            </a:r>
            <a:r>
              <a:rPr lang="fr-FR" sz="2200" dirty="0" smtClean="0"/>
              <a:t>:</a:t>
            </a:r>
          </a:p>
          <a:p>
            <a:pPr marL="342900" indent="-342900"/>
            <a:endParaRPr lang="fr-FR" sz="2200" dirty="0" smtClean="0"/>
          </a:p>
          <a:p>
            <a:pPr marL="342900" indent="-342900"/>
            <a:endParaRPr lang="fr-FR" sz="2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200" dirty="0" smtClean="0"/>
              <a:t>white noise</a:t>
            </a:r>
            <a:endParaRPr lang="en-US" sz="22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Potential: </a:t>
            </a:r>
          </a:p>
          <a:p>
            <a:pPr algn="ctr"/>
            <a:endParaRPr lang="en-US" sz="2400" dirty="0" smtClean="0"/>
          </a:p>
          <a:p>
            <a:pPr algn="ctr"/>
            <a:endParaRPr lang="en-US" dirty="0" smtClean="0"/>
          </a:p>
        </p:txBody>
      </p:sp>
      <p:sp>
        <p:nvSpPr>
          <p:cNvPr id="30" name="ZoneTexte 29"/>
          <p:cNvSpPr txBox="1"/>
          <p:nvPr/>
        </p:nvSpPr>
        <p:spPr>
          <a:xfrm>
            <a:off x="1835696" y="2411596"/>
            <a:ext cx="59911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Typically T</a:t>
            </a:r>
            <a:r>
              <a:rPr lang="en-US" dirty="0" smtClean="0"/>
              <a:t> ∈ [0.1 ; 0.43] </a:t>
            </a:r>
            <a:r>
              <a:rPr lang="en-GB" dirty="0" err="1" smtClean="0"/>
              <a:t>GeV</a:t>
            </a:r>
            <a:r>
              <a:rPr lang="en-GB" dirty="0" smtClean="0"/>
              <a:t>  =&gt; A </a:t>
            </a:r>
            <a:r>
              <a:rPr lang="en-US" dirty="0" smtClean="0"/>
              <a:t>∈ [0.32 ; 1.75] (fm/c)</a:t>
            </a:r>
            <a:r>
              <a:rPr lang="en-US" baseline="30000" dirty="0" smtClean="0"/>
              <a:t>-1</a:t>
            </a:r>
            <a:endParaRPr lang="fr-FR" dirty="0"/>
          </a:p>
        </p:txBody>
      </p:sp>
      <p:pic>
        <p:nvPicPr>
          <p:cNvPr id="31" name="Picture 2" descr="C:\Users\rorolastronome\Desktop\PhD\Workshops\Ned-Turic 2014\My Talk\Image3bi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6970" y="1922859"/>
            <a:ext cx="4385470" cy="354013"/>
          </a:xfrm>
          <a:prstGeom prst="rect">
            <a:avLst/>
          </a:prstGeom>
          <a:noFill/>
        </p:spPr>
      </p:pic>
      <p:sp>
        <p:nvSpPr>
          <p:cNvPr id="32" name="ZoneTexte 31"/>
          <p:cNvSpPr txBox="1"/>
          <p:nvPr/>
        </p:nvSpPr>
        <p:spPr>
          <a:xfrm>
            <a:off x="5076056" y="3429000"/>
            <a:ext cx="3471070" cy="1200329"/>
          </a:xfrm>
          <a:prstGeom prst="rect">
            <a:avLst/>
          </a:prstGeom>
          <a:noFill/>
          <a:ln>
            <a:solidFill>
              <a:srgbClr val="FA95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 smtClean="0">
                <a:solidFill>
                  <a:srgbClr val="FF0000"/>
                </a:solidFill>
              </a:rPr>
              <a:t>Stochastic</a:t>
            </a:r>
            <a:r>
              <a:rPr lang="fr-FR" sz="2400" dirty="0" smtClean="0">
                <a:solidFill>
                  <a:srgbClr val="FF0000"/>
                </a:solidFill>
              </a:rPr>
              <a:t> forces =&gt;</a:t>
            </a:r>
          </a:p>
          <a:p>
            <a:pPr algn="ctr">
              <a:buFontTx/>
              <a:buChar char="-"/>
            </a:pP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err="1" smtClean="0">
                <a:solidFill>
                  <a:srgbClr val="FF0000"/>
                </a:solidFill>
              </a:rPr>
              <a:t>feed</a:t>
            </a:r>
            <a:r>
              <a:rPr lang="fr-FR" sz="2400" dirty="0" smtClean="0">
                <a:solidFill>
                  <a:srgbClr val="FF0000"/>
                </a:solidFill>
              </a:rPr>
              <a:t> up of </a:t>
            </a:r>
            <a:r>
              <a:rPr lang="fr-FR" sz="2400" dirty="0" err="1" smtClean="0">
                <a:solidFill>
                  <a:srgbClr val="FF0000"/>
                </a:solidFill>
              </a:rPr>
              <a:t>higher</a:t>
            </a:r>
            <a:r>
              <a:rPr lang="fr-FR" sz="2400" dirty="0" smtClean="0">
                <a:solidFill>
                  <a:srgbClr val="FF0000"/>
                </a:solidFill>
              </a:rPr>
              <a:t> states</a:t>
            </a:r>
          </a:p>
          <a:p>
            <a:pPr algn="ctr">
              <a:buFontTx/>
              <a:buChar char="-"/>
            </a:pP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err="1" smtClean="0">
                <a:solidFill>
                  <a:srgbClr val="FF0000"/>
                </a:solidFill>
              </a:rPr>
              <a:t>leakage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endParaRPr lang="fr-FR" sz="2400" dirty="0">
              <a:solidFill>
                <a:srgbClr val="FF0000"/>
              </a:solidFill>
            </a:endParaRPr>
          </a:p>
        </p:txBody>
      </p:sp>
      <p:grpSp>
        <p:nvGrpSpPr>
          <p:cNvPr id="2" name="Groupe 47"/>
          <p:cNvGrpSpPr/>
          <p:nvPr/>
        </p:nvGrpSpPr>
        <p:grpSpPr>
          <a:xfrm>
            <a:off x="529208" y="3928823"/>
            <a:ext cx="4114800" cy="1636346"/>
            <a:chOff x="490755" y="4168918"/>
            <a:chExt cx="4114800" cy="1636346"/>
          </a:xfrm>
        </p:grpSpPr>
        <p:cxnSp>
          <p:nvCxnSpPr>
            <p:cNvPr id="35" name="Connecteur droit 34"/>
            <p:cNvCxnSpPr/>
            <p:nvPr/>
          </p:nvCxnSpPr>
          <p:spPr>
            <a:xfrm flipV="1">
              <a:off x="2548155" y="4168918"/>
              <a:ext cx="1143000" cy="161827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3691155" y="4168918"/>
              <a:ext cx="9144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 flipH="1" flipV="1">
              <a:off x="1405155" y="4186991"/>
              <a:ext cx="1143000" cy="161827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 flipH="1">
              <a:off x="490755" y="4205064"/>
              <a:ext cx="9144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 flipH="1" flipV="1">
              <a:off x="490755" y="4433222"/>
              <a:ext cx="1066800" cy="442"/>
            </a:xfrm>
            <a:prstGeom prst="line">
              <a:avLst/>
            </a:prstGeom>
            <a:ln>
              <a:solidFill>
                <a:srgbClr val="CC0099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 flipH="1" flipV="1">
              <a:off x="3538755" y="4433664"/>
              <a:ext cx="1066800" cy="442"/>
            </a:xfrm>
            <a:prstGeom prst="line">
              <a:avLst/>
            </a:prstGeom>
            <a:ln>
              <a:solidFill>
                <a:srgbClr val="CC0099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flipH="1">
              <a:off x="696511" y="5195664"/>
              <a:ext cx="1394444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 flipH="1">
              <a:off x="3005355" y="5195664"/>
              <a:ext cx="1394444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" name="Accolade ouvrante 50"/>
          <p:cNvSpPr/>
          <p:nvPr/>
        </p:nvSpPr>
        <p:spPr>
          <a:xfrm rot="16200000">
            <a:off x="2407114" y="4945815"/>
            <a:ext cx="297324" cy="1728192"/>
          </a:xfrm>
          <a:prstGeom prst="leftBrac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1788196" y="592811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tx2"/>
                </a:solidFill>
              </a:rPr>
              <a:t>Linear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err="1" smtClean="0">
                <a:solidFill>
                  <a:schemeClr val="tx2"/>
                </a:solidFill>
              </a:rPr>
              <a:t>approx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4" name="Accolade ouvrante 53"/>
          <p:cNvSpPr/>
          <p:nvPr/>
        </p:nvSpPr>
        <p:spPr>
          <a:xfrm rot="16200000">
            <a:off x="3883278" y="5422251"/>
            <a:ext cx="297324" cy="1080120"/>
          </a:xfrm>
          <a:prstGeom prst="leftBrac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3347864" y="608051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Saturation (T)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2500536" y="4879687"/>
            <a:ext cx="278338" cy="2466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c 69"/>
          <p:cNvSpPr/>
          <p:nvPr/>
        </p:nvSpPr>
        <p:spPr>
          <a:xfrm rot="17390075">
            <a:off x="2315395" y="3801871"/>
            <a:ext cx="2841685" cy="2095804"/>
          </a:xfrm>
          <a:prstGeom prst="arc">
            <a:avLst>
              <a:gd name="adj1" fmla="val 15019584"/>
              <a:gd name="adj2" fmla="val 21278550"/>
            </a:avLst>
          </a:prstGeom>
          <a:ln w="571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2EFC-2AB3-4C65-9CB0-3E589C9529A9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14" name="Espace réservé du contenu 13"/>
          <p:cNvSpPr>
            <a:spLocks noGrp="1"/>
          </p:cNvSpPr>
          <p:nvPr>
            <p:ph idx="1"/>
          </p:nvPr>
        </p:nvSpPr>
        <p:spPr>
          <a:xfrm>
            <a:off x="2123728" y="1639341"/>
            <a:ext cx="724664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Quark Gluon Plasma</a:t>
            </a:r>
            <a:endParaRPr lang="en-US" b="1" dirty="0" smtClean="0">
              <a:solidFill>
                <a:schemeClr val="accent6"/>
              </a:solidFill>
            </a:endParaRPr>
          </a:p>
          <a:p>
            <a:r>
              <a:rPr lang="en-US" b="1" dirty="0" err="1" smtClean="0">
                <a:solidFill>
                  <a:schemeClr val="accent6"/>
                </a:solidFill>
              </a:rPr>
              <a:t>Quarkonia</a:t>
            </a:r>
            <a:r>
              <a:rPr lang="en-US" b="1" dirty="0" smtClean="0">
                <a:solidFill>
                  <a:schemeClr val="accent6"/>
                </a:solidFill>
              </a:rPr>
              <a:t> suppression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Open questions and background 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Dynamical view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The Schrödinger-</a:t>
            </a:r>
            <a:r>
              <a:rPr lang="en-US" b="1" dirty="0" err="1" smtClean="0">
                <a:solidFill>
                  <a:schemeClr val="accent2"/>
                </a:solidFill>
              </a:rPr>
              <a:t>Langevin</a:t>
            </a:r>
            <a:r>
              <a:rPr lang="en-US" b="1" dirty="0" smtClean="0">
                <a:solidFill>
                  <a:schemeClr val="accent2"/>
                </a:solidFill>
              </a:rPr>
              <a:t> equation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Conclusion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err="1" smtClean="0">
                <a:solidFill>
                  <a:schemeClr val="accent1">
                    <a:lumMod val="75000"/>
                  </a:schemeClr>
                </a:solidFill>
              </a:rPr>
              <a:t>Summary</a:t>
            </a:r>
            <a:endParaRPr lang="fr-F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2051720" y="1772816"/>
            <a:ext cx="360040" cy="36004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Ellipse 20"/>
          <p:cNvSpPr/>
          <p:nvPr/>
        </p:nvSpPr>
        <p:spPr>
          <a:xfrm>
            <a:off x="2051720" y="2348880"/>
            <a:ext cx="360040" cy="36004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Ellipse 23"/>
          <p:cNvSpPr/>
          <p:nvPr/>
        </p:nvSpPr>
        <p:spPr>
          <a:xfrm>
            <a:off x="2051720" y="2924944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Ellipse 24"/>
          <p:cNvSpPr/>
          <p:nvPr/>
        </p:nvSpPr>
        <p:spPr>
          <a:xfrm>
            <a:off x="2051720" y="3501008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Ellipse 25"/>
          <p:cNvSpPr/>
          <p:nvPr/>
        </p:nvSpPr>
        <p:spPr>
          <a:xfrm>
            <a:off x="2051720" y="4653136"/>
            <a:ext cx="360040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Forme 29"/>
          <p:cNvSpPr/>
          <p:nvPr/>
        </p:nvSpPr>
        <p:spPr>
          <a:xfrm rot="2700257" flipV="1">
            <a:off x="-48624" y="1643668"/>
            <a:ext cx="2832637" cy="3786689"/>
          </a:xfrm>
          <a:prstGeom prst="swooshArrow">
            <a:avLst>
              <a:gd name="adj1" fmla="val 11555"/>
              <a:gd name="adj2" fmla="val 25000"/>
            </a:avLst>
          </a:prstGeom>
          <a:solidFill>
            <a:srgbClr val="DFA6A5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18" name="ZoneTexte 17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056616" y="4063424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20</a:t>
            </a:fld>
            <a:endParaRPr lang="fr-FR" dirty="0"/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24744"/>
            <a:ext cx="5472608" cy="3469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539552" y="4797152"/>
            <a:ext cx="8136904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FR" sz="2800" dirty="0" smtClean="0"/>
              <a:t>  Thermal </a:t>
            </a:r>
            <a:r>
              <a:rPr lang="fr-FR" sz="2800" dirty="0" err="1" smtClean="0"/>
              <a:t>effects</a:t>
            </a:r>
            <a:r>
              <a:rPr lang="fr-FR" sz="2800" dirty="0" smtClean="0"/>
              <a:t> </a:t>
            </a:r>
            <a:r>
              <a:rPr lang="fr-FR" sz="2800" dirty="0" err="1" smtClean="0"/>
              <a:t>lead</a:t>
            </a:r>
            <a:r>
              <a:rPr lang="fr-FR" sz="2800" dirty="0" smtClean="0"/>
              <a:t> to more suppression if</a:t>
            </a:r>
          </a:p>
          <a:p>
            <a:r>
              <a:rPr lang="fr-FR" sz="2800" dirty="0" smtClean="0"/>
              <a:t>                                                          </a:t>
            </a:r>
            <a:r>
              <a:rPr lang="fr-FR" sz="2800" dirty="0" err="1" smtClean="0"/>
              <a:t>quarkonia</a:t>
            </a:r>
            <a:r>
              <a:rPr lang="fr-FR" sz="2800" dirty="0" smtClean="0"/>
              <a:t> initial states</a:t>
            </a:r>
          </a:p>
          <a:p>
            <a:pPr>
              <a:buFont typeface="Wingdings" pitchFamily="2" charset="2"/>
              <a:buChar char="ü"/>
            </a:pPr>
            <a:r>
              <a:rPr lang="fr-FR" sz="2800" dirty="0" smtClean="0"/>
              <a:t>  T    </a:t>
            </a:r>
            <a:r>
              <a:rPr lang="fr-FR" sz="2000" dirty="0" smtClean="0"/>
              <a:t> </a:t>
            </a:r>
            <a:r>
              <a:rPr lang="fr-FR" sz="2800" dirty="0" smtClean="0"/>
              <a:t> =&gt; </a:t>
            </a:r>
            <a:r>
              <a:rPr lang="fr-FR" sz="2000" dirty="0" smtClean="0"/>
              <a:t> </a:t>
            </a:r>
            <a:r>
              <a:rPr lang="fr-FR" sz="2800" dirty="0" smtClean="0"/>
              <a:t> </a:t>
            </a:r>
            <a:r>
              <a:rPr lang="en-US" sz="2600" dirty="0" smtClean="0">
                <a:latin typeface="Symbol" panose="05050102010706020507" pitchFamily="18" charset="2"/>
              </a:rPr>
              <a:t>G</a:t>
            </a:r>
            <a:r>
              <a:rPr lang="en-US" sz="2800" dirty="0" smtClean="0">
                <a:latin typeface="Symbol" panose="05050102010706020507" pitchFamily="18" charset="2"/>
              </a:rPr>
              <a:t>   </a:t>
            </a:r>
            <a:r>
              <a:rPr lang="en-US" sz="2800" dirty="0" smtClean="0"/>
              <a:t>   until saturation for large T&gt;&gt;</a:t>
            </a:r>
            <a:r>
              <a:rPr lang="en-US" sz="2800" dirty="0" err="1" smtClean="0"/>
              <a:t>Tc</a:t>
            </a:r>
            <a:endParaRPr lang="en-US" sz="2800" dirty="0" smtClean="0"/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  Other initial states -&gt; same long time decay </a:t>
            </a:r>
            <a:endParaRPr lang="fr-FR" sz="2800" dirty="0"/>
          </a:p>
        </p:txBody>
      </p:sp>
      <p:cxnSp>
        <p:nvCxnSpPr>
          <p:cNvPr id="28" name="Connecteur droit 27"/>
          <p:cNvCxnSpPr/>
          <p:nvPr/>
        </p:nvCxnSpPr>
        <p:spPr>
          <a:xfrm>
            <a:off x="3347864" y="2924944"/>
            <a:ext cx="4032448" cy="7200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367269" y="3437944"/>
            <a:ext cx="1662405" cy="400110"/>
          </a:xfrm>
          <a:prstGeom prst="rect">
            <a:avLst/>
          </a:prstGeom>
          <a:noFill/>
          <a:ln w="28575">
            <a:noFill/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Naïve </a:t>
            </a:r>
            <a:r>
              <a:rPr lang="en-US" sz="2000" dirty="0" err="1" smtClean="0"/>
              <a:t>exp</a:t>
            </a:r>
            <a:r>
              <a:rPr lang="en-US" sz="2000" dirty="0" smtClean="0"/>
              <a:t>(-</a:t>
            </a:r>
            <a:r>
              <a:rPr lang="en-US" sz="2000" dirty="0" smtClean="0">
                <a:latin typeface="Symbol" panose="05050102010706020507" pitchFamily="18" charset="2"/>
              </a:rPr>
              <a:t>G</a:t>
            </a:r>
            <a:r>
              <a:rPr lang="en-US" sz="2000" dirty="0" smtClean="0"/>
              <a:t>t)</a:t>
            </a:r>
            <a:endParaRPr lang="en-US" sz="2000" dirty="0"/>
          </a:p>
        </p:txBody>
      </p:sp>
      <p:grpSp>
        <p:nvGrpSpPr>
          <p:cNvPr id="2" name="Groupe 20"/>
          <p:cNvGrpSpPr/>
          <p:nvPr/>
        </p:nvGrpSpPr>
        <p:grpSpPr>
          <a:xfrm>
            <a:off x="0" y="404664"/>
            <a:ext cx="9144000" cy="576064"/>
            <a:chOff x="0" y="404664"/>
            <a:chExt cx="9144000" cy="576064"/>
          </a:xfrm>
        </p:grpSpPr>
        <p:sp>
          <p:nvSpPr>
            <p:cNvPr id="18" name="Titre 1"/>
            <p:cNvSpPr txBox="1">
              <a:spLocks/>
            </p:cNvSpPr>
            <p:nvPr/>
          </p:nvSpPr>
          <p:spPr>
            <a:xfrm>
              <a:off x="0" y="404664"/>
              <a:ext cx="9144000" cy="57606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Dynamics of QQ </a:t>
              </a:r>
              <a:r>
                <a:rPr kumimoji="0" lang="fr-FR" sz="4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with</a:t>
              </a:r>
              <a:r>
                <a:rPr kumimoji="0" lang="fr-FR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 SL </a:t>
              </a:r>
              <a:r>
                <a:rPr kumimoji="0" lang="fr-FR" sz="4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equation</a:t>
              </a:r>
              <a:endPara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0" name="Connecteur droit 29"/>
            <p:cNvCxnSpPr/>
            <p:nvPr/>
          </p:nvCxnSpPr>
          <p:spPr>
            <a:xfrm>
              <a:off x="4120902" y="476672"/>
              <a:ext cx="288032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Arc 30"/>
          <p:cNvSpPr/>
          <p:nvPr/>
        </p:nvSpPr>
        <p:spPr>
          <a:xfrm>
            <a:off x="6588224" y="2105560"/>
            <a:ext cx="72008" cy="2259544"/>
          </a:xfrm>
          <a:prstGeom prst="arc">
            <a:avLst/>
          </a:prstGeom>
          <a:solidFill>
            <a:srgbClr val="FFFF00"/>
          </a:solidFill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avec flèche 32"/>
          <p:cNvCxnSpPr/>
          <p:nvPr/>
        </p:nvCxnSpPr>
        <p:spPr>
          <a:xfrm flipV="1">
            <a:off x="1320578" y="5733256"/>
            <a:ext cx="144016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V="1">
            <a:off x="2529416" y="5733256"/>
            <a:ext cx="144016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683568" y="4923165"/>
            <a:ext cx="7848872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Thermal effects  -&gt;  less suppression of J/</a:t>
            </a:r>
            <a:r>
              <a:rPr lang="en-US" sz="2800" dirty="0" smtClean="0">
                <a:latin typeface="Symbol" panose="05050102010706020507" pitchFamily="18" charset="2"/>
              </a:rPr>
              <a:t>y, y</a:t>
            </a:r>
            <a:r>
              <a:rPr lang="en-US" sz="2800" dirty="0" smtClean="0"/>
              <a:t>‘… components at intermediate times</a:t>
            </a:r>
            <a:endParaRPr lang="fr-FR" sz="2400" dirty="0" smtClean="0"/>
          </a:p>
        </p:txBody>
      </p:sp>
      <p:grpSp>
        <p:nvGrpSpPr>
          <p:cNvPr id="2" name="Groupe 18"/>
          <p:cNvGrpSpPr/>
          <p:nvPr/>
        </p:nvGrpSpPr>
        <p:grpSpPr>
          <a:xfrm>
            <a:off x="0" y="404664"/>
            <a:ext cx="9144000" cy="576064"/>
            <a:chOff x="0" y="404664"/>
            <a:chExt cx="9144000" cy="576064"/>
          </a:xfrm>
        </p:grpSpPr>
        <p:sp>
          <p:nvSpPr>
            <p:cNvPr id="18" name="Titre 1"/>
            <p:cNvSpPr txBox="1">
              <a:spLocks/>
            </p:cNvSpPr>
            <p:nvPr/>
          </p:nvSpPr>
          <p:spPr>
            <a:xfrm>
              <a:off x="0" y="404664"/>
              <a:ext cx="9144000" cy="57606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Dynamics of QQ </a:t>
              </a:r>
              <a:r>
                <a:rPr kumimoji="0" lang="fr-FR" sz="4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with</a:t>
              </a:r>
              <a:r>
                <a:rPr kumimoji="0" lang="fr-FR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 SL </a:t>
              </a:r>
              <a:r>
                <a:rPr kumimoji="0" lang="fr-FR" sz="4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equation</a:t>
              </a:r>
              <a:endPara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0" name="Connecteur droit 29"/>
            <p:cNvCxnSpPr/>
            <p:nvPr/>
          </p:nvCxnSpPr>
          <p:spPr>
            <a:xfrm>
              <a:off x="4120902" y="476672"/>
              <a:ext cx="288032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242837"/>
            <a:ext cx="5328592" cy="3410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251520" y="5035823"/>
            <a:ext cx="864096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endParaRPr lang="fr-FR" sz="800" dirty="0" smtClean="0"/>
          </a:p>
          <a:p>
            <a:pPr algn="ctr"/>
            <a:r>
              <a:rPr lang="fr-FR" sz="2800" dirty="0" smtClean="0"/>
              <a:t>If initial </a:t>
            </a:r>
            <a:r>
              <a:rPr lang="fr-FR" sz="2800" dirty="0" err="1" smtClean="0"/>
              <a:t>gaussian</a:t>
            </a:r>
            <a:r>
              <a:rPr lang="fr-FR" sz="2800" dirty="0" smtClean="0"/>
              <a:t> cc  -&gt;  R</a:t>
            </a:r>
            <a:r>
              <a:rPr lang="fr-FR" sz="2000" dirty="0" smtClean="0"/>
              <a:t>AA</a:t>
            </a:r>
            <a:r>
              <a:rPr lang="fr-FR" sz="2800" dirty="0" smtClean="0"/>
              <a:t> (J/</a:t>
            </a:r>
            <a:r>
              <a:rPr lang="en-US" sz="2800" dirty="0" smtClean="0">
                <a:latin typeface="Symbol" panose="05050102010706020507" pitchFamily="18" charset="2"/>
              </a:rPr>
              <a:t>y</a:t>
            </a:r>
            <a:r>
              <a:rPr lang="fr-FR" sz="2800" dirty="0" smtClean="0"/>
              <a:t>) &gt; R</a:t>
            </a:r>
            <a:r>
              <a:rPr lang="fr-FR" sz="2000" dirty="0" smtClean="0"/>
              <a:t>AA</a:t>
            </a:r>
            <a:r>
              <a:rPr lang="fr-FR" sz="2800" dirty="0" smtClean="0"/>
              <a:t> (</a:t>
            </a:r>
            <a:r>
              <a:rPr lang="en-US" sz="2800" dirty="0" smtClean="0">
                <a:latin typeface="Symbol" panose="05050102010706020507" pitchFamily="18" charset="2"/>
              </a:rPr>
              <a:t>y</a:t>
            </a:r>
            <a:r>
              <a:rPr lang="fr-FR" sz="2800" dirty="0" smtClean="0"/>
              <a:t>’) for T&gt;0.25 </a:t>
            </a:r>
            <a:r>
              <a:rPr lang="fr-FR" sz="2800" dirty="0" err="1" smtClean="0"/>
              <a:t>GeV</a:t>
            </a:r>
            <a:endParaRPr lang="fr-FR" sz="2800" dirty="0" smtClean="0"/>
          </a:p>
          <a:p>
            <a:pPr algn="ctr"/>
            <a:endParaRPr lang="fr-FR" sz="800" dirty="0" smtClean="0"/>
          </a:p>
        </p:txBody>
      </p:sp>
      <p:grpSp>
        <p:nvGrpSpPr>
          <p:cNvPr id="2" name="Groupe 28"/>
          <p:cNvGrpSpPr/>
          <p:nvPr/>
        </p:nvGrpSpPr>
        <p:grpSpPr>
          <a:xfrm>
            <a:off x="0" y="404664"/>
            <a:ext cx="9144000" cy="576064"/>
            <a:chOff x="0" y="404664"/>
            <a:chExt cx="9144000" cy="576064"/>
          </a:xfrm>
        </p:grpSpPr>
        <p:sp>
          <p:nvSpPr>
            <p:cNvPr id="18" name="Titre 1"/>
            <p:cNvSpPr txBox="1">
              <a:spLocks/>
            </p:cNvSpPr>
            <p:nvPr/>
          </p:nvSpPr>
          <p:spPr>
            <a:xfrm>
              <a:off x="0" y="404664"/>
              <a:ext cx="9144000" cy="57606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Dynamics of QQ </a:t>
              </a:r>
              <a:r>
                <a:rPr kumimoji="0" lang="fr-FR" sz="4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with</a:t>
              </a:r>
              <a:r>
                <a:rPr kumimoji="0" lang="fr-FR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 SL </a:t>
              </a:r>
              <a:r>
                <a:rPr kumimoji="0" lang="fr-FR" sz="4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equation</a:t>
              </a:r>
              <a:endPara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0" name="Connecteur droit 29"/>
            <p:cNvCxnSpPr/>
            <p:nvPr/>
          </p:nvCxnSpPr>
          <p:spPr>
            <a:xfrm>
              <a:off x="4120902" y="476672"/>
              <a:ext cx="288032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19"/>
          <p:cNvGrpSpPr/>
          <p:nvPr/>
        </p:nvGrpSpPr>
        <p:grpSpPr>
          <a:xfrm>
            <a:off x="1835696" y="1340768"/>
            <a:ext cx="5328592" cy="3271756"/>
            <a:chOff x="1835696" y="1381380"/>
            <a:chExt cx="5328592" cy="3271756"/>
          </a:xfrm>
        </p:grpSpPr>
        <p:pic>
          <p:nvPicPr>
            <p:cNvPr id="21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696" y="1381380"/>
              <a:ext cx="5328592" cy="3271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ZoneTexte 23"/>
            <p:cNvSpPr txBox="1"/>
            <p:nvPr/>
          </p:nvSpPr>
          <p:spPr>
            <a:xfrm>
              <a:off x="2812276" y="3415285"/>
              <a:ext cx="6967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3333CC"/>
                  </a:solidFill>
                </a:rPr>
                <a:t>J/</a:t>
              </a:r>
              <a:r>
                <a:rPr lang="en-US" sz="2400" b="1" dirty="0" smtClean="0">
                  <a:solidFill>
                    <a:srgbClr val="3333CC"/>
                  </a:solidFill>
                  <a:latin typeface="Symbol" panose="05050102010706020507" pitchFamily="18" charset="2"/>
                </a:rPr>
                <a:t>y</a:t>
              </a:r>
              <a:endParaRPr lang="en-US" sz="2400" b="1" dirty="0">
                <a:solidFill>
                  <a:srgbClr val="3333CC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3295236" y="2533508"/>
              <a:ext cx="5566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996633"/>
                  </a:solidFill>
                  <a:latin typeface="Symbol" panose="05050102010706020507" pitchFamily="18" charset="2"/>
                </a:rPr>
                <a:t>Y</a:t>
              </a:r>
              <a:r>
                <a:rPr lang="en-US" sz="2400" b="1" dirty="0" smtClean="0">
                  <a:solidFill>
                    <a:srgbClr val="996633"/>
                  </a:solidFill>
                  <a:latin typeface="+mn-lt"/>
                </a:rPr>
                <a:t>’</a:t>
              </a:r>
              <a:endParaRPr lang="en-US" sz="2400" b="1" dirty="0">
                <a:solidFill>
                  <a:srgbClr val="996633"/>
                </a:solidFill>
                <a:latin typeface="+mn-lt"/>
              </a:endParaRPr>
            </a:p>
          </p:txBody>
        </p:sp>
      </p:grpSp>
      <p:cxnSp>
        <p:nvCxnSpPr>
          <p:cNvPr id="26" name="Connecteur droit 25"/>
          <p:cNvCxnSpPr/>
          <p:nvPr/>
        </p:nvCxnSpPr>
        <p:spPr>
          <a:xfrm>
            <a:off x="3044066" y="5292323"/>
            <a:ext cx="9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23</a:t>
            </a:fld>
            <a:endParaRPr lang="fr-FR" dirty="0"/>
          </a:p>
        </p:txBody>
      </p:sp>
      <p:grpSp>
        <p:nvGrpSpPr>
          <p:cNvPr id="2" name="Groupe 26"/>
          <p:cNvGrpSpPr/>
          <p:nvPr/>
        </p:nvGrpSpPr>
        <p:grpSpPr>
          <a:xfrm>
            <a:off x="0" y="404664"/>
            <a:ext cx="9144000" cy="576064"/>
            <a:chOff x="0" y="404664"/>
            <a:chExt cx="9144000" cy="576064"/>
          </a:xfrm>
        </p:grpSpPr>
        <p:sp>
          <p:nvSpPr>
            <p:cNvPr id="18" name="Titre 1"/>
            <p:cNvSpPr txBox="1">
              <a:spLocks/>
            </p:cNvSpPr>
            <p:nvPr/>
          </p:nvSpPr>
          <p:spPr>
            <a:xfrm>
              <a:off x="0" y="404664"/>
              <a:ext cx="9144000" cy="57606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Dynamics of QQ </a:t>
              </a:r>
              <a:r>
                <a:rPr kumimoji="0" lang="fr-FR" sz="4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with</a:t>
              </a:r>
              <a:r>
                <a:rPr kumimoji="0" lang="fr-FR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 SL </a:t>
              </a:r>
              <a:r>
                <a:rPr kumimoji="0" lang="fr-FR" sz="4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equation</a:t>
              </a:r>
              <a:endPara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0" name="Connecteur droit 29"/>
            <p:cNvCxnSpPr/>
            <p:nvPr/>
          </p:nvCxnSpPr>
          <p:spPr>
            <a:xfrm>
              <a:off x="4120902" y="476672"/>
              <a:ext cx="288032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309372"/>
            <a:ext cx="5328592" cy="3271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2812276" y="3327375"/>
            <a:ext cx="696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333CC"/>
                </a:solidFill>
              </a:rPr>
              <a:t>J/</a:t>
            </a:r>
            <a:r>
              <a:rPr lang="en-US" sz="2400" b="1" dirty="0" smtClean="0">
                <a:solidFill>
                  <a:srgbClr val="3333CC"/>
                </a:solidFill>
                <a:latin typeface="Symbol" panose="05050102010706020507" pitchFamily="18" charset="2"/>
              </a:rPr>
              <a:t>y</a:t>
            </a:r>
            <a:endParaRPr lang="en-US" sz="2400" b="1" dirty="0">
              <a:solidFill>
                <a:srgbClr val="3333CC"/>
              </a:solidFill>
              <a:latin typeface="Symbol" panose="05050102010706020507" pitchFamily="18" charset="2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295236" y="2445598"/>
            <a:ext cx="556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996633"/>
                </a:solidFill>
                <a:latin typeface="Symbol" panose="05050102010706020507" pitchFamily="18" charset="2"/>
              </a:rPr>
              <a:t>Y</a:t>
            </a:r>
            <a:r>
              <a:rPr lang="en-US" sz="2400" b="1" dirty="0" smtClean="0">
                <a:solidFill>
                  <a:srgbClr val="996633"/>
                </a:solidFill>
                <a:latin typeface="+mn-lt"/>
              </a:rPr>
              <a:t>’</a:t>
            </a:r>
            <a:endParaRPr lang="en-US" sz="2400" b="1" dirty="0">
              <a:solidFill>
                <a:srgbClr val="996633"/>
              </a:solidFill>
              <a:latin typeface="+mn-lt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55576" y="4725144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FF0000"/>
                </a:solidFill>
              </a:rPr>
              <a:t>All </a:t>
            </a:r>
            <a:r>
              <a:rPr lang="fr-FR" sz="2800" dirty="0" err="1" smtClean="0">
                <a:solidFill>
                  <a:srgbClr val="FF0000"/>
                </a:solidFill>
              </a:rPr>
              <a:t>these</a:t>
            </a:r>
            <a:r>
              <a:rPr lang="fr-FR" sz="2800" dirty="0" smtClean="0">
                <a:solidFill>
                  <a:srgbClr val="FF0000"/>
                </a:solidFill>
              </a:rPr>
              <a:t> plots: </a:t>
            </a:r>
            <a:r>
              <a:rPr lang="en-US" sz="2800" dirty="0" smtClean="0">
                <a:solidFill>
                  <a:srgbClr val="FF0000"/>
                </a:solidFill>
              </a:rPr>
              <a:t>kill the unjustified assumptions of very fast quantum </a:t>
            </a:r>
            <a:r>
              <a:rPr lang="en-US" sz="2800" dirty="0" err="1" smtClean="0">
                <a:solidFill>
                  <a:srgbClr val="FF0000"/>
                </a:solidFill>
              </a:rPr>
              <a:t>decoherence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and adiabatic evolution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2EFC-2AB3-4C65-9CB0-3E589C9529A9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Quarks and gluons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56" name="ZoneTexte 55"/>
          <p:cNvSpPr txBox="1"/>
          <p:nvPr/>
        </p:nvSpPr>
        <p:spPr>
          <a:xfrm>
            <a:off x="-9216" y="511828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So in normal conditions: the quarks and gluons </a:t>
            </a:r>
          </a:p>
          <a:p>
            <a:pPr algn="ctr"/>
            <a:r>
              <a:rPr lang="fr-FR" sz="2400" b="1" dirty="0" err="1" smtClean="0">
                <a:solidFill>
                  <a:srgbClr val="FF0000"/>
                </a:solidFill>
              </a:rPr>
              <a:t>can</a:t>
            </a:r>
            <a:r>
              <a:rPr lang="fr-FR" sz="2400" b="1" dirty="0" smtClean="0">
                <a:solidFill>
                  <a:srgbClr val="FF0000"/>
                </a:solidFill>
              </a:rPr>
              <a:t> not </a:t>
            </a:r>
            <a:r>
              <a:rPr lang="fr-FR" sz="2400" b="1" dirty="0" err="1" smtClean="0">
                <a:solidFill>
                  <a:srgbClr val="FF0000"/>
                </a:solidFill>
              </a:rPr>
              <a:t>leave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their</a:t>
            </a:r>
            <a:r>
              <a:rPr lang="fr-FR" sz="2400" b="1" dirty="0" smtClean="0">
                <a:solidFill>
                  <a:srgbClr val="FF0000"/>
                </a:solidFill>
              </a:rPr>
              <a:t> hadron !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-887" y="1106160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solidFill>
                  <a:schemeClr val="tx2"/>
                </a:solidFill>
              </a:rPr>
              <a:t>Strong</a:t>
            </a:r>
            <a:r>
              <a:rPr lang="fr-FR" sz="2400" b="1" dirty="0" smtClean="0">
                <a:solidFill>
                  <a:schemeClr val="tx2"/>
                </a:solidFill>
              </a:rPr>
              <a:t> interaction </a:t>
            </a:r>
            <a:r>
              <a:rPr lang="fr-FR" sz="2400" b="1" dirty="0" err="1" smtClean="0">
                <a:solidFill>
                  <a:schemeClr val="tx2"/>
                </a:solidFill>
              </a:rPr>
              <a:t>properties</a:t>
            </a:r>
            <a:endParaRPr lang="fr-FR" sz="2400" b="1" dirty="0" smtClean="0">
              <a:solidFill>
                <a:schemeClr val="tx2"/>
              </a:solidFill>
            </a:endParaRPr>
          </a:p>
          <a:p>
            <a:pPr algn="ctr"/>
            <a:r>
              <a:rPr lang="fr-FR" b="1" dirty="0" smtClean="0">
                <a:solidFill>
                  <a:schemeClr val="tx2"/>
                </a:solidFill>
              </a:rPr>
              <a:t>(</a:t>
            </a:r>
            <a:r>
              <a:rPr lang="fr-FR" b="1" dirty="0" err="1" smtClean="0">
                <a:solidFill>
                  <a:schemeClr val="tx2"/>
                </a:solidFill>
              </a:rPr>
              <a:t>mediated</a:t>
            </a:r>
            <a:r>
              <a:rPr lang="fr-FR" b="1" dirty="0" smtClean="0">
                <a:solidFill>
                  <a:schemeClr val="tx2"/>
                </a:solidFill>
              </a:rPr>
              <a:t> by the gluons)</a:t>
            </a:r>
            <a:endParaRPr lang="fr-FR" b="1" dirty="0">
              <a:solidFill>
                <a:schemeClr val="tx2"/>
              </a:solidFill>
            </a:endParaRPr>
          </a:p>
        </p:txBody>
      </p:sp>
      <p:grpSp>
        <p:nvGrpSpPr>
          <p:cNvPr id="104" name="Groupe 102"/>
          <p:cNvGrpSpPr/>
          <p:nvPr/>
        </p:nvGrpSpPr>
        <p:grpSpPr>
          <a:xfrm>
            <a:off x="-639688" y="1101373"/>
            <a:ext cx="10116616" cy="3839795"/>
            <a:chOff x="-620463" y="199911"/>
            <a:chExt cx="10116616" cy="3839795"/>
          </a:xfrm>
        </p:grpSpPr>
        <p:sp>
          <p:nvSpPr>
            <p:cNvPr id="105" name="Arc 104"/>
            <p:cNvSpPr/>
            <p:nvPr/>
          </p:nvSpPr>
          <p:spPr>
            <a:xfrm rot="21433431" flipV="1">
              <a:off x="-620463" y="199911"/>
              <a:ext cx="6373352" cy="3292530"/>
            </a:xfrm>
            <a:prstGeom prst="arc">
              <a:avLst>
                <a:gd name="adj1" fmla="val 16065839"/>
                <a:gd name="adj2" fmla="val 2125978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06" name="Groupe 101"/>
            <p:cNvGrpSpPr/>
            <p:nvPr/>
          </p:nvGrpSpPr>
          <p:grpSpPr>
            <a:xfrm>
              <a:off x="887717" y="1163311"/>
              <a:ext cx="8608436" cy="2876395"/>
              <a:chOff x="887717" y="1163311"/>
              <a:chExt cx="8608436" cy="2876395"/>
            </a:xfrm>
          </p:grpSpPr>
          <p:grpSp>
            <p:nvGrpSpPr>
              <p:cNvPr id="107" name="Groupe 71"/>
              <p:cNvGrpSpPr/>
              <p:nvPr/>
            </p:nvGrpSpPr>
            <p:grpSpPr>
              <a:xfrm>
                <a:off x="2483768" y="1577786"/>
                <a:ext cx="3600400" cy="2160000"/>
                <a:chOff x="2339752" y="1433770"/>
                <a:chExt cx="3600400" cy="2160000"/>
              </a:xfrm>
            </p:grpSpPr>
            <p:cxnSp>
              <p:nvCxnSpPr>
                <p:cNvPr id="115" name="Connecteur droit 114"/>
                <p:cNvCxnSpPr/>
                <p:nvPr/>
              </p:nvCxnSpPr>
              <p:spPr>
                <a:xfrm>
                  <a:off x="2339752" y="1433770"/>
                  <a:ext cx="0" cy="2160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Connecteur droit 115"/>
                <p:cNvCxnSpPr/>
                <p:nvPr/>
              </p:nvCxnSpPr>
              <p:spPr>
                <a:xfrm>
                  <a:off x="2339752" y="3573016"/>
                  <a:ext cx="36004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8" name="ZoneTexte 107"/>
              <p:cNvSpPr txBox="1"/>
              <p:nvPr/>
            </p:nvSpPr>
            <p:spPr>
              <a:xfrm>
                <a:off x="6144171" y="3393375"/>
                <a:ext cx="335198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Distance </a:t>
                </a:r>
                <a:r>
                  <a:rPr lang="fr-FR" dirty="0" err="1" smtClean="0"/>
                  <a:t>between</a:t>
                </a:r>
                <a:r>
                  <a:rPr lang="fr-FR" dirty="0" smtClean="0"/>
                  <a:t> </a:t>
                </a:r>
              </a:p>
              <a:p>
                <a:r>
                  <a:rPr lang="fr-FR" dirty="0" smtClean="0"/>
                  <a:t>2 </a:t>
                </a:r>
                <a:r>
                  <a:rPr lang="fr-FR" dirty="0" err="1" smtClean="0"/>
                  <a:t>color</a:t>
                </a:r>
                <a:r>
                  <a:rPr lang="fr-FR" dirty="0" smtClean="0"/>
                  <a:t> charges</a:t>
                </a:r>
                <a:endParaRPr lang="fr-FR" dirty="0"/>
              </a:p>
            </p:txBody>
          </p:sp>
          <p:sp>
            <p:nvSpPr>
              <p:cNvPr id="109" name="ZoneTexte 108"/>
              <p:cNvSpPr txBox="1"/>
              <p:nvPr/>
            </p:nvSpPr>
            <p:spPr>
              <a:xfrm>
                <a:off x="1979712" y="1163311"/>
                <a:ext cx="29523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err="1" smtClean="0"/>
                  <a:t>Coupling</a:t>
                </a:r>
                <a:endParaRPr lang="fr-FR" dirty="0"/>
              </a:p>
            </p:txBody>
          </p:sp>
          <p:sp>
            <p:nvSpPr>
              <p:cNvPr id="110" name="Ellipse 109"/>
              <p:cNvSpPr/>
              <p:nvPr/>
            </p:nvSpPr>
            <p:spPr>
              <a:xfrm rot="18929894">
                <a:off x="4632524" y="1782039"/>
                <a:ext cx="1657080" cy="93610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11" name="Connecteur droit 110"/>
              <p:cNvCxnSpPr/>
              <p:nvPr/>
            </p:nvCxnSpPr>
            <p:spPr>
              <a:xfrm flipV="1">
                <a:off x="5724128" y="1676300"/>
                <a:ext cx="72008" cy="288032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Ellipse 111"/>
              <p:cNvSpPr/>
              <p:nvPr/>
            </p:nvSpPr>
            <p:spPr>
              <a:xfrm rot="20984883">
                <a:off x="2390449" y="3047971"/>
                <a:ext cx="1392990" cy="694662"/>
              </a:xfrm>
              <a:prstGeom prst="ellipse">
                <a:avLst/>
              </a:prstGeom>
              <a:noFill/>
              <a:ln>
                <a:solidFill>
                  <a:srgbClr val="7030A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" name="ZoneTexte 112"/>
              <p:cNvSpPr txBox="1"/>
              <p:nvPr/>
            </p:nvSpPr>
            <p:spPr>
              <a:xfrm>
                <a:off x="6228184" y="1556792"/>
                <a:ext cx="151216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solidFill>
                      <a:srgbClr val="FF0000"/>
                    </a:solidFill>
                  </a:rPr>
                  <a:t>Confines the quarks and gluons </a:t>
                </a:r>
                <a:r>
                  <a:rPr lang="fr-FR" b="1" dirty="0" err="1" smtClean="0">
                    <a:solidFill>
                      <a:srgbClr val="FF0000"/>
                    </a:solidFill>
                  </a:rPr>
                  <a:t>inside</a:t>
                </a:r>
                <a:r>
                  <a:rPr lang="fr-FR" b="1" dirty="0" smtClean="0">
                    <a:solidFill>
                      <a:srgbClr val="FF0000"/>
                    </a:solidFill>
                  </a:rPr>
                  <a:t> the hadron 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4" name="ZoneTexte 113"/>
              <p:cNvSpPr txBox="1"/>
              <p:nvPr/>
            </p:nvSpPr>
            <p:spPr>
              <a:xfrm>
                <a:off x="887717" y="3118959"/>
                <a:ext cx="15121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solidFill>
                      <a:srgbClr val="7030A0"/>
                    </a:solidFill>
                  </a:rPr>
                  <a:t>« </a:t>
                </a:r>
                <a:r>
                  <a:rPr lang="fr-FR" b="1" dirty="0" err="1" smtClean="0">
                    <a:solidFill>
                      <a:srgbClr val="7030A0"/>
                    </a:solidFill>
                  </a:rPr>
                  <a:t>Asymptotic</a:t>
                </a:r>
                <a:r>
                  <a:rPr lang="fr-FR" b="1" dirty="0" smtClean="0">
                    <a:solidFill>
                      <a:srgbClr val="7030A0"/>
                    </a:solidFill>
                  </a:rPr>
                  <a:t> </a:t>
                </a:r>
                <a:r>
                  <a:rPr lang="fr-FR" b="1" dirty="0" err="1" smtClean="0">
                    <a:solidFill>
                      <a:srgbClr val="7030A0"/>
                    </a:solidFill>
                  </a:rPr>
                  <a:t>freedom</a:t>
                </a:r>
                <a:r>
                  <a:rPr lang="fr-FR" b="1" dirty="0" smtClean="0">
                    <a:solidFill>
                      <a:srgbClr val="7030A0"/>
                    </a:solidFill>
                  </a:rPr>
                  <a:t> » </a:t>
                </a:r>
                <a:endParaRPr lang="fr-FR" b="1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29" name="ZoneTexte 28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2EFC-2AB3-4C65-9CB0-3E589C9529A9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But… The Quark Gluon Plasma (QGP)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56" name="ZoneTexte 55"/>
          <p:cNvSpPr txBox="1"/>
          <p:nvPr/>
        </p:nvSpPr>
        <p:spPr>
          <a:xfrm>
            <a:off x="0" y="108583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QGP = a new state of </a:t>
            </a:r>
            <a:r>
              <a:rPr lang="fr-FR" sz="2400" b="1" dirty="0" err="1" smtClean="0">
                <a:solidFill>
                  <a:srgbClr val="FF0000"/>
                </a:solidFill>
              </a:rPr>
              <a:t>matter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where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the quarks and gluons </a:t>
            </a:r>
            <a:r>
              <a:rPr lang="fr-FR" sz="2400" b="1" dirty="0" err="1" smtClean="0">
                <a:solidFill>
                  <a:srgbClr val="FF0000"/>
                </a:solidFill>
              </a:rPr>
              <a:t>can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leave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their</a:t>
            </a:r>
            <a:r>
              <a:rPr lang="fr-FR" sz="2400" b="1" dirty="0" smtClean="0">
                <a:solidFill>
                  <a:srgbClr val="FF0000"/>
                </a:solidFill>
              </a:rPr>
              <a:t> hadron !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0" y="577564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461BFD"/>
                </a:solidFill>
              </a:rPr>
              <a:t>High </a:t>
            </a:r>
            <a:r>
              <a:rPr lang="fr-FR" sz="2400" b="1" dirty="0" err="1" smtClean="0">
                <a:solidFill>
                  <a:srgbClr val="461BFD"/>
                </a:solidFill>
              </a:rPr>
              <a:t>temperature</a:t>
            </a:r>
            <a:r>
              <a:rPr lang="fr-FR" sz="2400" b="1" dirty="0" smtClean="0">
                <a:solidFill>
                  <a:srgbClr val="461BFD"/>
                </a:solidFill>
              </a:rPr>
              <a:t> and/or </a:t>
            </a:r>
            <a:r>
              <a:rPr lang="fr-FR" sz="2400" b="1" dirty="0" err="1" smtClean="0">
                <a:solidFill>
                  <a:srgbClr val="461BFD"/>
                </a:solidFill>
              </a:rPr>
              <a:t>density</a:t>
            </a:r>
            <a:r>
              <a:rPr lang="fr-FR" sz="2400" b="1" dirty="0" smtClean="0">
                <a:solidFill>
                  <a:srgbClr val="461BFD"/>
                </a:solidFill>
              </a:rPr>
              <a:t> are </a:t>
            </a:r>
            <a:r>
              <a:rPr lang="fr-FR" sz="2400" b="1" dirty="0" err="1" smtClean="0">
                <a:solidFill>
                  <a:srgbClr val="461BFD"/>
                </a:solidFill>
              </a:rPr>
              <a:t>required</a:t>
            </a:r>
            <a:r>
              <a:rPr lang="fr-FR" sz="2400" b="1" dirty="0" smtClean="0">
                <a:solidFill>
                  <a:srgbClr val="461BFD"/>
                </a:solidFill>
              </a:rPr>
              <a:t>…</a:t>
            </a:r>
            <a:endParaRPr lang="fr-FR" sz="2400" b="1" dirty="0">
              <a:solidFill>
                <a:srgbClr val="461BFD"/>
              </a:solidFill>
            </a:endParaRPr>
          </a:p>
        </p:txBody>
      </p:sp>
      <p:grpSp>
        <p:nvGrpSpPr>
          <p:cNvPr id="55" name="Groupe 54"/>
          <p:cNvGrpSpPr/>
          <p:nvPr/>
        </p:nvGrpSpPr>
        <p:grpSpPr>
          <a:xfrm>
            <a:off x="-2772816" y="2132856"/>
            <a:ext cx="11953328" cy="5832648"/>
            <a:chOff x="-2268760" y="2132856"/>
            <a:chExt cx="11953328" cy="5832648"/>
          </a:xfrm>
        </p:grpSpPr>
        <p:sp>
          <p:nvSpPr>
            <p:cNvPr id="42" name="Arc 41"/>
            <p:cNvSpPr/>
            <p:nvPr/>
          </p:nvSpPr>
          <p:spPr>
            <a:xfrm>
              <a:off x="-2268760" y="3573016"/>
              <a:ext cx="7524328" cy="4392488"/>
            </a:xfrm>
            <a:prstGeom prst="arc">
              <a:avLst>
                <a:gd name="adj1" fmla="val 17484648"/>
                <a:gd name="adj2" fmla="val 21276536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54" name="Groupe 53"/>
            <p:cNvGrpSpPr/>
            <p:nvPr/>
          </p:nvGrpSpPr>
          <p:grpSpPr>
            <a:xfrm>
              <a:off x="827584" y="2132856"/>
              <a:ext cx="8856984" cy="3465676"/>
              <a:chOff x="827584" y="2132856"/>
              <a:chExt cx="8856984" cy="3465676"/>
            </a:xfrm>
          </p:grpSpPr>
          <p:sp>
            <p:nvSpPr>
              <p:cNvPr id="34" name="ZoneTexte 33"/>
              <p:cNvSpPr txBox="1"/>
              <p:nvPr/>
            </p:nvSpPr>
            <p:spPr>
              <a:xfrm>
                <a:off x="3347864" y="2132856"/>
                <a:ext cx="23042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000" u="sng" dirty="0" smtClean="0"/>
                  <a:t>Phase </a:t>
                </a:r>
                <a:r>
                  <a:rPr lang="fr-FR" sz="2000" u="sng" dirty="0" err="1" smtClean="0"/>
                  <a:t>diagram</a:t>
                </a:r>
                <a:endParaRPr lang="fr-FR" sz="2000" u="sng" dirty="0"/>
              </a:p>
            </p:txBody>
          </p:sp>
          <p:cxnSp>
            <p:nvCxnSpPr>
              <p:cNvPr id="38" name="Connecteur droit 37"/>
              <p:cNvCxnSpPr/>
              <p:nvPr/>
            </p:nvCxnSpPr>
            <p:spPr>
              <a:xfrm>
                <a:off x="1907704" y="2564904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/>
              <p:cNvCxnSpPr/>
              <p:nvPr/>
            </p:nvCxnSpPr>
            <p:spPr>
              <a:xfrm>
                <a:off x="1907704" y="5445224"/>
                <a:ext cx="4356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ZoneTexte 39"/>
              <p:cNvSpPr txBox="1"/>
              <p:nvPr/>
            </p:nvSpPr>
            <p:spPr>
              <a:xfrm>
                <a:off x="6332586" y="5229200"/>
                <a:ext cx="33519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err="1" smtClean="0"/>
                  <a:t>Baryonic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Density</a:t>
                </a:r>
                <a:endParaRPr lang="fr-FR" dirty="0"/>
              </a:p>
            </p:txBody>
          </p:sp>
          <p:sp>
            <p:nvSpPr>
              <p:cNvPr id="41" name="ZoneTexte 40"/>
              <p:cNvSpPr txBox="1"/>
              <p:nvPr/>
            </p:nvSpPr>
            <p:spPr>
              <a:xfrm>
                <a:off x="899592" y="2132856"/>
                <a:ext cx="29523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err="1" smtClean="0"/>
                  <a:t>Temperature</a:t>
                </a:r>
                <a:endParaRPr lang="fr-FR" dirty="0"/>
              </a:p>
            </p:txBody>
          </p:sp>
          <p:sp>
            <p:nvSpPr>
              <p:cNvPr id="43" name="ZoneTexte 42"/>
              <p:cNvSpPr txBox="1"/>
              <p:nvPr/>
            </p:nvSpPr>
            <p:spPr>
              <a:xfrm>
                <a:off x="4139952" y="3356992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dirty="0" smtClean="0">
                    <a:solidFill>
                      <a:srgbClr val="FF0000"/>
                    </a:solidFill>
                  </a:rPr>
                  <a:t>QGP</a:t>
                </a:r>
                <a:endParaRPr lang="fr-FR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4" name="ZoneTexte 43"/>
              <p:cNvSpPr txBox="1"/>
              <p:nvPr/>
            </p:nvSpPr>
            <p:spPr>
              <a:xfrm>
                <a:off x="2339752" y="4293096"/>
                <a:ext cx="20882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/>
                  <a:t>HADRON GAS</a:t>
                </a:r>
                <a:endParaRPr lang="fr-FR" b="1" dirty="0"/>
              </a:p>
            </p:txBody>
          </p:sp>
          <p:sp>
            <p:nvSpPr>
              <p:cNvPr id="45" name="Ellipse 44"/>
              <p:cNvSpPr/>
              <p:nvPr/>
            </p:nvSpPr>
            <p:spPr>
              <a:xfrm>
                <a:off x="3419872" y="5301208"/>
                <a:ext cx="144016" cy="144016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" name="ZoneTexte 45"/>
              <p:cNvSpPr txBox="1"/>
              <p:nvPr/>
            </p:nvSpPr>
            <p:spPr>
              <a:xfrm>
                <a:off x="2263976" y="4995760"/>
                <a:ext cx="295232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="1" dirty="0" smtClean="0">
                    <a:solidFill>
                      <a:srgbClr val="7030A0"/>
                    </a:solidFill>
                  </a:rPr>
                  <a:t>NORMAL NUCLEAR MATTER</a:t>
                </a:r>
                <a:endParaRPr lang="fr-FR" sz="16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5580112" y="4581128"/>
                <a:ext cx="936104" cy="432048"/>
              </a:xfrm>
              <a:prstGeom prst="ellipse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49" name="Connecteur droit 48"/>
              <p:cNvCxnSpPr/>
              <p:nvPr/>
            </p:nvCxnSpPr>
            <p:spPr>
              <a:xfrm>
                <a:off x="1835696" y="3617728"/>
                <a:ext cx="144016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ZoneTexte 49"/>
              <p:cNvSpPr txBox="1"/>
              <p:nvPr/>
            </p:nvSpPr>
            <p:spPr>
              <a:xfrm>
                <a:off x="827584" y="3429000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175 MeV</a:t>
                </a:r>
                <a:endParaRPr lang="fr-FR" dirty="0"/>
              </a:p>
            </p:txBody>
          </p:sp>
          <p:sp>
            <p:nvSpPr>
              <p:cNvPr id="51" name="ZoneTexte 50"/>
              <p:cNvSpPr txBox="1"/>
              <p:nvPr/>
            </p:nvSpPr>
            <p:spPr>
              <a:xfrm>
                <a:off x="2483768" y="2564904"/>
                <a:ext cx="14401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err="1" smtClean="0">
                    <a:solidFill>
                      <a:schemeClr val="tx2"/>
                    </a:solidFill>
                  </a:rPr>
                  <a:t>Early</a:t>
                </a:r>
                <a:r>
                  <a:rPr lang="fr-FR" dirty="0" smtClean="0">
                    <a:solidFill>
                      <a:schemeClr val="tx2"/>
                    </a:solidFill>
                  </a:rPr>
                  <a:t> </a:t>
                </a:r>
                <a:r>
                  <a:rPr lang="fr-FR" dirty="0" err="1" smtClean="0">
                    <a:solidFill>
                      <a:schemeClr val="tx2"/>
                    </a:solidFill>
                  </a:rPr>
                  <a:t>universe</a:t>
                </a:r>
                <a:endParaRPr lang="fr-FR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52" name="Ellipse 51"/>
              <p:cNvSpPr/>
              <p:nvPr/>
            </p:nvSpPr>
            <p:spPr>
              <a:xfrm>
                <a:off x="2123728" y="2564904"/>
                <a:ext cx="360040" cy="720080"/>
              </a:xfrm>
              <a:prstGeom prst="ellipse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" name="ZoneTexte 52"/>
              <p:cNvSpPr txBox="1"/>
              <p:nvPr/>
            </p:nvSpPr>
            <p:spPr>
              <a:xfrm>
                <a:off x="5364088" y="4211796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chemeClr val="tx2"/>
                    </a:solidFill>
                  </a:rPr>
                  <a:t>Neutron star</a:t>
                </a:r>
                <a:endParaRPr lang="fr-FR" dirty="0">
                  <a:solidFill>
                    <a:schemeClr val="tx2"/>
                  </a:solidFill>
                </a:endParaRPr>
              </a:p>
            </p:txBody>
          </p:sp>
        </p:grpSp>
      </p:grpSp>
      <p:sp>
        <p:nvSpPr>
          <p:cNvPr id="60" name="ZoneTexte 59"/>
          <p:cNvSpPr txBox="1"/>
          <p:nvPr/>
        </p:nvSpPr>
        <p:spPr>
          <a:xfrm>
            <a:off x="6372200" y="2301840"/>
            <a:ext cx="27363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solidFill>
                  <a:srgbClr val="FF0000"/>
                </a:solidFill>
              </a:rPr>
              <a:t>They</a:t>
            </a:r>
            <a:r>
              <a:rPr lang="fr-FR" sz="2400" b="1" dirty="0" smtClean="0">
                <a:solidFill>
                  <a:srgbClr val="FF0000"/>
                </a:solidFill>
              </a:rPr>
              <a:t> are </a:t>
            </a:r>
            <a:r>
              <a:rPr lang="fr-FR" sz="2400" b="1" dirty="0" err="1" smtClean="0">
                <a:solidFill>
                  <a:srgbClr val="FF0000"/>
                </a:solidFill>
              </a:rPr>
              <a:t>deconfined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due the screening </a:t>
            </a: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of </a:t>
            </a:r>
            <a:r>
              <a:rPr lang="fr-FR" sz="2400" b="1" dirty="0" err="1" smtClean="0">
                <a:solidFill>
                  <a:srgbClr val="FF0000"/>
                </a:solidFill>
              </a:rPr>
              <a:t>color</a:t>
            </a:r>
            <a:r>
              <a:rPr lang="fr-FR" sz="2400" b="1" dirty="0" smtClean="0">
                <a:solidFill>
                  <a:srgbClr val="FF0000"/>
                </a:solidFill>
              </a:rPr>
              <a:t> charges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2EFC-2AB3-4C65-9CB0-3E589C9529A9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Experimental</a:t>
            </a:r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 QGP ?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56" name="ZoneTexte 55"/>
          <p:cNvSpPr txBox="1"/>
          <p:nvPr/>
        </p:nvSpPr>
        <p:spPr>
          <a:xfrm>
            <a:off x="0" y="123914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	By </a:t>
            </a:r>
            <a:r>
              <a:rPr lang="fr-FR" sz="2400" b="1" dirty="0" err="1" smtClean="0">
                <a:solidFill>
                  <a:srgbClr val="FF0000"/>
                </a:solidFill>
              </a:rPr>
              <a:t>colliding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heavy</a:t>
            </a:r>
            <a:r>
              <a:rPr lang="fr-FR" sz="2400" b="1" dirty="0" smtClean="0">
                <a:solidFill>
                  <a:srgbClr val="FF0000"/>
                </a:solidFill>
              </a:rPr>
              <a:t> ions </a:t>
            </a:r>
            <a:r>
              <a:rPr lang="fr-FR" sz="2400" b="1" dirty="0" err="1" smtClean="0">
                <a:solidFill>
                  <a:srgbClr val="FF0000"/>
                </a:solidFill>
              </a:rPr>
              <a:t>at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very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high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energies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259632" y="1772816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tx2"/>
                </a:solidFill>
              </a:rPr>
              <a:t>=&gt; large system</a:t>
            </a:r>
          </a:p>
          <a:p>
            <a:r>
              <a:rPr lang="fr-FR" sz="2000" dirty="0" smtClean="0">
                <a:solidFill>
                  <a:schemeClr val="tx2"/>
                </a:solidFill>
              </a:rPr>
              <a:t>=&gt; </a:t>
            </a:r>
            <a:r>
              <a:rPr lang="fr-FR" sz="2000" dirty="0" err="1" smtClean="0">
                <a:solidFill>
                  <a:schemeClr val="tx2"/>
                </a:solidFill>
              </a:rPr>
              <a:t>high</a:t>
            </a:r>
            <a:r>
              <a:rPr lang="fr-FR" sz="2000" dirty="0" smtClean="0">
                <a:solidFill>
                  <a:schemeClr val="tx2"/>
                </a:solidFill>
              </a:rPr>
              <a:t> </a:t>
            </a:r>
            <a:r>
              <a:rPr lang="fr-FR" sz="2000" dirty="0" err="1" smtClean="0">
                <a:solidFill>
                  <a:schemeClr val="tx2"/>
                </a:solidFill>
              </a:rPr>
              <a:t>particle</a:t>
            </a:r>
            <a:r>
              <a:rPr lang="fr-FR" sz="2000" dirty="0" smtClean="0">
                <a:solidFill>
                  <a:schemeClr val="tx2"/>
                </a:solidFill>
              </a:rPr>
              <a:t> </a:t>
            </a:r>
            <a:r>
              <a:rPr lang="fr-FR" sz="2000" dirty="0" err="1" smtClean="0">
                <a:solidFill>
                  <a:schemeClr val="tx2"/>
                </a:solidFill>
              </a:rPr>
              <a:t>density</a:t>
            </a:r>
            <a:r>
              <a:rPr lang="fr-FR" sz="2000" dirty="0" smtClean="0">
                <a:solidFill>
                  <a:schemeClr val="tx2"/>
                </a:solidFill>
              </a:rPr>
              <a:t> (Lorentz contraction and </a:t>
            </a:r>
            <a:r>
              <a:rPr lang="fr-FR" sz="2000" dirty="0" err="1" smtClean="0">
                <a:solidFill>
                  <a:schemeClr val="tx2"/>
                </a:solidFill>
              </a:rPr>
              <a:t>particles</a:t>
            </a:r>
            <a:r>
              <a:rPr lang="fr-FR" sz="2000" dirty="0" smtClean="0">
                <a:solidFill>
                  <a:schemeClr val="tx2"/>
                </a:solidFill>
              </a:rPr>
              <a:t> </a:t>
            </a:r>
            <a:r>
              <a:rPr lang="fr-FR" sz="2000" dirty="0" err="1" smtClean="0">
                <a:solidFill>
                  <a:schemeClr val="tx2"/>
                </a:solidFill>
              </a:rPr>
              <a:t>creation</a:t>
            </a:r>
            <a:r>
              <a:rPr lang="fr-FR" sz="2000" dirty="0" smtClean="0">
                <a:solidFill>
                  <a:schemeClr val="tx2"/>
                </a:solidFill>
              </a:rPr>
              <a:t>) </a:t>
            </a:r>
          </a:p>
          <a:p>
            <a:r>
              <a:rPr lang="fr-FR" sz="2000" dirty="0" smtClean="0">
                <a:solidFill>
                  <a:schemeClr val="tx2"/>
                </a:solidFill>
              </a:rPr>
              <a:t>=&gt; </a:t>
            </a:r>
            <a:r>
              <a:rPr lang="fr-FR" sz="2000" dirty="0" err="1" smtClean="0">
                <a:solidFill>
                  <a:schemeClr val="tx2"/>
                </a:solidFill>
              </a:rPr>
              <a:t>high</a:t>
            </a:r>
            <a:r>
              <a:rPr lang="fr-FR" sz="2000" dirty="0" smtClean="0">
                <a:solidFill>
                  <a:schemeClr val="tx2"/>
                </a:solidFill>
              </a:rPr>
              <a:t> </a:t>
            </a:r>
            <a:r>
              <a:rPr lang="fr-FR" sz="2000" dirty="0" err="1" smtClean="0">
                <a:solidFill>
                  <a:schemeClr val="tx2"/>
                </a:solidFill>
              </a:rPr>
              <a:t>temperature</a:t>
            </a:r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>
              <a:buFont typeface="Symbol"/>
              <a:buChar char="Þ"/>
            </a:pPr>
            <a:endParaRPr lang="fr-FR" sz="2000" dirty="0">
              <a:solidFill>
                <a:schemeClr val="tx2"/>
              </a:solidFill>
            </a:endParaRPr>
          </a:p>
        </p:txBody>
      </p:sp>
      <p:pic>
        <p:nvPicPr>
          <p:cNvPr id="3074" name="Picture 2" descr="C:\Users\rorolastronome\Desktop\PhD\Personnal blog\ionsqgp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44664"/>
            <a:ext cx="8645810" cy="2404616"/>
          </a:xfrm>
          <a:prstGeom prst="rect">
            <a:avLst/>
          </a:prstGeom>
          <a:noFill/>
        </p:spPr>
      </p:pic>
      <p:sp>
        <p:nvSpPr>
          <p:cNvPr id="55" name="ZoneTexte 54"/>
          <p:cNvSpPr txBox="1"/>
          <p:nvPr/>
        </p:nvSpPr>
        <p:spPr>
          <a:xfrm>
            <a:off x="-887" y="29969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tx2"/>
                </a:solidFill>
              </a:rPr>
              <a:t>Collision scenario</a:t>
            </a:r>
          </a:p>
        </p:txBody>
      </p:sp>
      <p:cxnSp>
        <p:nvCxnSpPr>
          <p:cNvPr id="58" name="Connecteur droit avec flèche 57"/>
          <p:cNvCxnSpPr/>
          <p:nvPr/>
        </p:nvCxnSpPr>
        <p:spPr>
          <a:xfrm>
            <a:off x="539552" y="472514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1520368" y="472514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22" idx="1"/>
          </p:cNvCxnSpPr>
          <p:nvPr/>
        </p:nvCxnSpPr>
        <p:spPr>
          <a:xfrm flipH="1" flipV="1">
            <a:off x="4067944" y="5877273"/>
            <a:ext cx="144016" cy="4880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4211960" y="6165304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/>
              <a:t>seems</a:t>
            </a:r>
            <a:r>
              <a:rPr lang="fr-FR" sz="2000" dirty="0" smtClean="0"/>
              <a:t> to </a:t>
            </a:r>
            <a:r>
              <a:rPr lang="fr-FR" sz="2000" dirty="0" err="1" smtClean="0"/>
              <a:t>behave</a:t>
            </a:r>
            <a:r>
              <a:rPr lang="fr-FR" sz="2000" dirty="0" smtClean="0"/>
              <a:t> </a:t>
            </a:r>
            <a:r>
              <a:rPr lang="fr-FR" sz="2000" dirty="0" err="1" smtClean="0"/>
              <a:t>like</a:t>
            </a:r>
            <a:r>
              <a:rPr lang="fr-FR" sz="2000" dirty="0" smtClean="0"/>
              <a:t> a </a:t>
            </a:r>
            <a:r>
              <a:rPr lang="fr-FR" sz="2000" dirty="0" err="1" smtClean="0"/>
              <a:t>perfect</a:t>
            </a:r>
            <a:r>
              <a:rPr lang="fr-FR" sz="2000" dirty="0" smtClean="0"/>
              <a:t> </a:t>
            </a:r>
            <a:r>
              <a:rPr lang="fr-FR" sz="2000" dirty="0" err="1" smtClean="0"/>
              <a:t>fluid</a:t>
            </a:r>
            <a:endParaRPr lang="fr-FR" sz="2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QGP observables ?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56" name="ZoneTexte 55"/>
          <p:cNvSpPr txBox="1"/>
          <p:nvPr/>
        </p:nvSpPr>
        <p:spPr>
          <a:xfrm>
            <a:off x="323528" y="1102385"/>
            <a:ext cx="85269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fr-FR" sz="2000" b="1" u="sng" dirty="0" err="1" smtClean="0">
                <a:solidFill>
                  <a:srgbClr val="0070C0"/>
                </a:solidFill>
              </a:rPr>
              <a:t>Problem</a:t>
            </a:r>
            <a:r>
              <a:rPr lang="fr-FR" sz="2000" b="1" u="sng" dirty="0" smtClean="0">
                <a:solidFill>
                  <a:srgbClr val="0070C0"/>
                </a:solidFill>
              </a:rPr>
              <a:t>:</a:t>
            </a:r>
            <a:r>
              <a:rPr lang="fr-FR" sz="2000" b="1" dirty="0" smtClean="0">
                <a:solidFill>
                  <a:srgbClr val="0070C0"/>
                </a:solidFill>
              </a:rPr>
              <a:t> </a:t>
            </a:r>
            <a:r>
              <a:rPr lang="fr-FR" sz="2000" b="1" dirty="0" err="1" smtClean="0">
                <a:solidFill>
                  <a:srgbClr val="0070C0"/>
                </a:solidFill>
              </a:rPr>
              <a:t>small</a:t>
            </a:r>
            <a:r>
              <a:rPr lang="fr-FR" sz="2000" b="1" dirty="0" smtClean="0">
                <a:solidFill>
                  <a:srgbClr val="0070C0"/>
                </a:solidFill>
              </a:rPr>
              <a:t>  (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b="1" dirty="0" smtClean="0">
                <a:solidFill>
                  <a:srgbClr val="0070C0"/>
                </a:solidFill>
                <a:latin typeface="Arial"/>
                <a:cs typeface="Arial"/>
              </a:rPr>
              <a:t>̴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000" b="1" dirty="0" smtClean="0">
                <a:solidFill>
                  <a:srgbClr val="0070C0"/>
                </a:solidFill>
              </a:rPr>
              <a:t>10^-14 m) and short life-time (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b="1" dirty="0" smtClean="0">
                <a:solidFill>
                  <a:srgbClr val="0070C0"/>
                </a:solidFill>
                <a:latin typeface="Arial"/>
                <a:cs typeface="Arial"/>
              </a:rPr>
              <a:t>̴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000" b="1" dirty="0" smtClean="0">
                <a:solidFill>
                  <a:srgbClr val="0070C0"/>
                </a:solidFill>
              </a:rPr>
              <a:t>10^-21 s) </a:t>
            </a:r>
            <a:r>
              <a:rPr lang="fr-FR" sz="2000" b="1" dirty="0" err="1" smtClean="0">
                <a:solidFill>
                  <a:srgbClr val="0070C0"/>
                </a:solidFill>
              </a:rPr>
              <a:t>bubble</a:t>
            </a:r>
            <a:r>
              <a:rPr lang="fr-FR" sz="2000" b="1" dirty="0" smtClean="0">
                <a:solidFill>
                  <a:srgbClr val="0070C0"/>
                </a:solidFill>
              </a:rPr>
              <a:t> of QGP</a:t>
            </a:r>
          </a:p>
          <a:p>
            <a:pPr>
              <a:lnSpc>
                <a:spcPts val="3000"/>
              </a:lnSpc>
            </a:pPr>
            <a:r>
              <a:rPr lang="fr-FR" sz="2000" b="1" dirty="0" smtClean="0">
                <a:solidFill>
                  <a:srgbClr val="0070C0"/>
                </a:solidFill>
              </a:rPr>
              <a:t>        =&gt; </a:t>
            </a:r>
            <a:r>
              <a:rPr lang="fr-FR" sz="2000" b="1" u="sng" dirty="0" smtClean="0">
                <a:solidFill>
                  <a:srgbClr val="0070C0"/>
                </a:solidFill>
              </a:rPr>
              <a:t>indirect observables to </a:t>
            </a:r>
            <a:r>
              <a:rPr lang="fr-FR" sz="2000" b="1" u="sng" dirty="0" err="1" smtClean="0">
                <a:solidFill>
                  <a:srgbClr val="0070C0"/>
                </a:solidFill>
              </a:rPr>
              <a:t>study</a:t>
            </a:r>
            <a:r>
              <a:rPr lang="fr-FR" sz="2000" b="1" u="sng" dirty="0" smtClean="0">
                <a:solidFill>
                  <a:srgbClr val="0070C0"/>
                </a:solidFill>
              </a:rPr>
              <a:t> </a:t>
            </a:r>
            <a:r>
              <a:rPr lang="fr-FR" sz="2000" b="1" u="sng" dirty="0" err="1" smtClean="0">
                <a:solidFill>
                  <a:srgbClr val="0070C0"/>
                </a:solidFill>
              </a:rPr>
              <a:t>its</a:t>
            </a:r>
            <a:r>
              <a:rPr lang="fr-FR" sz="2000" b="1" u="sng" dirty="0" smtClean="0">
                <a:solidFill>
                  <a:srgbClr val="0070C0"/>
                </a:solidFill>
              </a:rPr>
              <a:t> existence and </a:t>
            </a:r>
            <a:r>
              <a:rPr lang="fr-FR" sz="2000" b="1" u="sng" dirty="0" err="1" smtClean="0">
                <a:solidFill>
                  <a:srgbClr val="0070C0"/>
                </a:solidFill>
              </a:rPr>
              <a:t>properties</a:t>
            </a:r>
            <a:r>
              <a:rPr lang="fr-FR" sz="2000" b="1" u="sng" dirty="0" smtClean="0">
                <a:solidFill>
                  <a:srgbClr val="0070C0"/>
                </a:solidFill>
              </a:rPr>
              <a:t> </a:t>
            </a:r>
            <a:endParaRPr lang="fr-FR" sz="2000" b="1" u="sng" dirty="0">
              <a:solidFill>
                <a:srgbClr val="0070C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0" y="2015842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fr-FR" sz="2400" dirty="0" smtClean="0">
                <a:solidFill>
                  <a:srgbClr val="FF0000"/>
                </a:solidFill>
              </a:rPr>
              <a:t>one of </a:t>
            </a:r>
            <a:r>
              <a:rPr lang="fr-FR" sz="2400" dirty="0" err="1" smtClean="0">
                <a:solidFill>
                  <a:srgbClr val="FF0000"/>
                </a:solidFill>
              </a:rPr>
              <a:t>them</a:t>
            </a:r>
            <a:r>
              <a:rPr lang="fr-FR" sz="2400" dirty="0" smtClean="0">
                <a:solidFill>
                  <a:srgbClr val="FF0000"/>
                </a:solidFill>
              </a:rPr>
              <a:t>: the </a:t>
            </a:r>
            <a:r>
              <a:rPr lang="fr-FR" sz="2400" b="1" dirty="0" smtClean="0">
                <a:solidFill>
                  <a:srgbClr val="FF0000"/>
                </a:solidFill>
              </a:rPr>
              <a:t>« </a:t>
            </a:r>
            <a:r>
              <a:rPr lang="fr-FR" sz="2400" b="1" dirty="0" err="1" smtClean="0">
                <a:solidFill>
                  <a:srgbClr val="FF0000"/>
                </a:solidFill>
              </a:rPr>
              <a:t>Quarkonia</a:t>
            </a:r>
            <a:r>
              <a:rPr lang="fr-FR" sz="2400" b="1" dirty="0" smtClean="0">
                <a:solidFill>
                  <a:srgbClr val="FF0000"/>
                </a:solidFill>
              </a:rPr>
              <a:t> suppression »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204" name="ZoneTexte 203"/>
          <p:cNvSpPr txBox="1"/>
          <p:nvPr/>
        </p:nvSpPr>
        <p:spPr>
          <a:xfrm>
            <a:off x="2956234" y="3483975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CHARMONIA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5" name="ZoneTexte 204"/>
          <p:cNvSpPr txBox="1"/>
          <p:nvPr/>
        </p:nvSpPr>
        <p:spPr>
          <a:xfrm>
            <a:off x="6300192" y="3503808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BOTTOMONIA</a:t>
            </a: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206" name="Groupe 126"/>
          <p:cNvGrpSpPr/>
          <p:nvPr/>
        </p:nvGrpSpPr>
        <p:grpSpPr>
          <a:xfrm>
            <a:off x="3244266" y="2619879"/>
            <a:ext cx="864096" cy="792088"/>
            <a:chOff x="5796136" y="4847993"/>
            <a:chExt cx="864096" cy="792088"/>
          </a:xfrm>
        </p:grpSpPr>
        <p:grpSp>
          <p:nvGrpSpPr>
            <p:cNvPr id="218" name="Groupe 45"/>
            <p:cNvGrpSpPr/>
            <p:nvPr/>
          </p:nvGrpSpPr>
          <p:grpSpPr>
            <a:xfrm>
              <a:off x="5796136" y="4847993"/>
              <a:ext cx="864096" cy="792088"/>
              <a:chOff x="3995936" y="4725144"/>
              <a:chExt cx="864096" cy="792088"/>
            </a:xfrm>
          </p:grpSpPr>
          <p:sp>
            <p:nvSpPr>
              <p:cNvPr id="220" name="Ellipse 219"/>
              <p:cNvSpPr/>
              <p:nvPr/>
            </p:nvSpPr>
            <p:spPr>
              <a:xfrm>
                <a:off x="3995936" y="4725144"/>
                <a:ext cx="864096" cy="792088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221" name="Groupe 44"/>
              <p:cNvGrpSpPr/>
              <p:nvPr/>
            </p:nvGrpSpPr>
            <p:grpSpPr>
              <a:xfrm>
                <a:off x="4091694" y="4761526"/>
                <a:ext cx="634736" cy="667713"/>
                <a:chOff x="1392102" y="4617510"/>
                <a:chExt cx="634736" cy="667713"/>
              </a:xfrm>
            </p:grpSpPr>
            <p:pic>
              <p:nvPicPr>
                <p:cNvPr id="222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621136" y="4880452"/>
                  <a:ext cx="219937" cy="217100"/>
                </a:xfrm>
                <a:prstGeom prst="rect">
                  <a:avLst/>
                </a:prstGeom>
                <a:noFill/>
              </p:spPr>
            </p:pic>
            <p:sp>
              <p:nvSpPr>
                <p:cNvPr id="223" name="Oval 28"/>
                <p:cNvSpPr>
                  <a:spLocks noChangeArrowheads="1"/>
                </p:cNvSpPr>
                <p:nvPr/>
              </p:nvSpPr>
              <p:spPr bwMode="auto">
                <a:xfrm>
                  <a:off x="1758800" y="4669413"/>
                  <a:ext cx="268038" cy="278671"/>
                </a:xfrm>
                <a:prstGeom prst="ellipse">
                  <a:avLst/>
                </a:prstGeom>
                <a:solidFill>
                  <a:srgbClr val="00B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224" name="Oval 28"/>
                <p:cNvSpPr>
                  <a:spLocks noChangeArrowheads="1"/>
                </p:cNvSpPr>
                <p:nvPr/>
              </p:nvSpPr>
              <p:spPr bwMode="auto">
                <a:xfrm>
                  <a:off x="1397157" y="4977133"/>
                  <a:ext cx="268038" cy="278671"/>
                </a:xfrm>
                <a:prstGeom prst="ellipse">
                  <a:avLst/>
                </a:prstGeom>
                <a:solidFill>
                  <a:srgbClr val="461BF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225" name="ZoneTexte 224"/>
                <p:cNvSpPr txBox="1"/>
                <p:nvPr/>
              </p:nvSpPr>
              <p:spPr>
                <a:xfrm>
                  <a:off x="1746207" y="4617510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c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226" name="ZoneTexte 225"/>
                <p:cNvSpPr txBox="1"/>
                <p:nvPr/>
              </p:nvSpPr>
              <p:spPr>
                <a:xfrm>
                  <a:off x="1392102" y="4915891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c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</p:grpSp>
        </p:grpSp>
        <p:cxnSp>
          <p:nvCxnSpPr>
            <p:cNvPr id="219" name="Connecteur droit 218"/>
            <p:cNvCxnSpPr/>
            <p:nvPr/>
          </p:nvCxnSpPr>
          <p:spPr>
            <a:xfrm>
              <a:off x="6336208" y="5007040"/>
              <a:ext cx="108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e 125"/>
          <p:cNvGrpSpPr/>
          <p:nvPr/>
        </p:nvGrpSpPr>
        <p:grpSpPr>
          <a:xfrm>
            <a:off x="6588224" y="2639712"/>
            <a:ext cx="864096" cy="792088"/>
            <a:chOff x="7236296" y="4847993"/>
            <a:chExt cx="864096" cy="792088"/>
          </a:xfrm>
        </p:grpSpPr>
        <p:grpSp>
          <p:nvGrpSpPr>
            <p:cNvPr id="228" name="Groupe 69"/>
            <p:cNvGrpSpPr/>
            <p:nvPr/>
          </p:nvGrpSpPr>
          <p:grpSpPr>
            <a:xfrm>
              <a:off x="7236296" y="4847993"/>
              <a:ext cx="864096" cy="792088"/>
              <a:chOff x="3995936" y="4725144"/>
              <a:chExt cx="864096" cy="792088"/>
            </a:xfrm>
          </p:grpSpPr>
          <p:sp>
            <p:nvSpPr>
              <p:cNvPr id="233" name="Ellipse 232"/>
              <p:cNvSpPr/>
              <p:nvPr/>
            </p:nvSpPr>
            <p:spPr>
              <a:xfrm>
                <a:off x="3995936" y="4725144"/>
                <a:ext cx="864096" cy="792088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235" name="Groupe 44"/>
              <p:cNvGrpSpPr/>
              <p:nvPr/>
            </p:nvGrpSpPr>
            <p:grpSpPr>
              <a:xfrm>
                <a:off x="4079818" y="4798342"/>
                <a:ext cx="646612" cy="642773"/>
                <a:chOff x="1380226" y="4654326"/>
                <a:chExt cx="646612" cy="642773"/>
              </a:xfrm>
            </p:grpSpPr>
            <p:pic>
              <p:nvPicPr>
                <p:cNvPr id="244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621136" y="4880452"/>
                  <a:ext cx="219937" cy="217100"/>
                </a:xfrm>
                <a:prstGeom prst="rect">
                  <a:avLst/>
                </a:prstGeom>
                <a:noFill/>
              </p:spPr>
            </p:pic>
            <p:sp>
              <p:nvSpPr>
                <p:cNvPr id="245" name="Oval 28"/>
                <p:cNvSpPr>
                  <a:spLocks noChangeArrowheads="1"/>
                </p:cNvSpPr>
                <p:nvPr/>
              </p:nvSpPr>
              <p:spPr bwMode="auto">
                <a:xfrm>
                  <a:off x="1758800" y="4669413"/>
                  <a:ext cx="268038" cy="278671"/>
                </a:xfrm>
                <a:prstGeom prst="ellipse">
                  <a:avLst/>
                </a:prstGeom>
                <a:solidFill>
                  <a:srgbClr val="00B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246" name="Oval 28"/>
                <p:cNvSpPr>
                  <a:spLocks noChangeArrowheads="1"/>
                </p:cNvSpPr>
                <p:nvPr/>
              </p:nvSpPr>
              <p:spPr bwMode="auto">
                <a:xfrm>
                  <a:off x="1397157" y="4977133"/>
                  <a:ext cx="268038" cy="27867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247" name="ZoneTexte 246"/>
                <p:cNvSpPr txBox="1"/>
                <p:nvPr/>
              </p:nvSpPr>
              <p:spPr>
                <a:xfrm>
                  <a:off x="1746207" y="4654326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b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248" name="ZoneTexte 247"/>
                <p:cNvSpPr txBox="1"/>
                <p:nvPr/>
              </p:nvSpPr>
              <p:spPr>
                <a:xfrm>
                  <a:off x="1380226" y="4927767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b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</p:grpSp>
        </p:grpSp>
        <p:cxnSp>
          <p:nvCxnSpPr>
            <p:cNvPr id="230" name="Connecteur droit 229"/>
            <p:cNvCxnSpPr/>
            <p:nvPr/>
          </p:nvCxnSpPr>
          <p:spPr>
            <a:xfrm>
              <a:off x="7781680" y="4991700"/>
              <a:ext cx="108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1" name="Espace réservé du contenu 13"/>
          <p:cNvSpPr>
            <a:spLocks noGrp="1"/>
          </p:cNvSpPr>
          <p:nvPr>
            <p:ph idx="1"/>
          </p:nvPr>
        </p:nvSpPr>
        <p:spPr>
          <a:xfrm>
            <a:off x="2123728" y="3898019"/>
            <a:ext cx="3528392" cy="28697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J/</a:t>
            </a:r>
            <a:r>
              <a:rPr lang="el-GR" sz="2800" b="1" dirty="0" smtClean="0">
                <a:solidFill>
                  <a:srgbClr val="FF0000"/>
                </a:solidFill>
              </a:rPr>
              <a:t>ψ</a:t>
            </a:r>
            <a:r>
              <a:rPr lang="fr-FR" sz="2400" b="1" dirty="0" smtClean="0"/>
              <a:t> :  </a:t>
            </a:r>
            <a:r>
              <a:rPr lang="fr-FR" sz="2400" dirty="0" smtClean="0"/>
              <a:t>  1</a:t>
            </a:r>
            <a:r>
              <a:rPr lang="fr-FR" sz="2400" baseline="30000" dirty="0" smtClean="0"/>
              <a:t>3</a:t>
            </a:r>
            <a:r>
              <a:rPr lang="fr-FR" sz="2400" dirty="0" smtClean="0"/>
              <a:t>S</a:t>
            </a:r>
            <a:r>
              <a:rPr lang="fr-FR" sz="2400" baseline="-25000" dirty="0" smtClean="0"/>
              <a:t>1  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       mass = 3.096 </a:t>
            </a:r>
            <a:r>
              <a:rPr lang="fr-FR" sz="2400" dirty="0" err="1" smtClean="0"/>
              <a:t>Gev</a:t>
            </a:r>
            <a:r>
              <a:rPr lang="fr-FR" sz="2400" dirty="0" smtClean="0"/>
              <a:t>/c</a:t>
            </a:r>
          </a:p>
          <a:p>
            <a:pPr>
              <a:buNone/>
            </a:pPr>
            <a:r>
              <a:rPr lang="fr-FR" sz="2400" b="1" dirty="0" smtClean="0"/>
              <a:t>      : </a:t>
            </a:r>
            <a:r>
              <a:rPr lang="fr-FR" sz="2400" dirty="0" smtClean="0"/>
              <a:t>  1</a:t>
            </a:r>
            <a:r>
              <a:rPr lang="fr-FR" sz="2400" baseline="30000" dirty="0" smtClean="0"/>
              <a:t>3</a:t>
            </a:r>
            <a:r>
              <a:rPr lang="fr-FR" sz="2400" dirty="0" smtClean="0"/>
              <a:t>P</a:t>
            </a:r>
            <a:r>
              <a:rPr lang="fr-FR" sz="2400" baseline="-25000" dirty="0" smtClean="0"/>
              <a:t>J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       mass ≈ 3.5 </a:t>
            </a:r>
            <a:r>
              <a:rPr lang="fr-FR" sz="2400" dirty="0" err="1" smtClean="0"/>
              <a:t>Gev</a:t>
            </a:r>
            <a:r>
              <a:rPr lang="fr-FR" sz="2400" dirty="0" smtClean="0"/>
              <a:t>/c</a:t>
            </a:r>
          </a:p>
          <a:p>
            <a:pPr>
              <a:buNone/>
            </a:pPr>
            <a:r>
              <a:rPr lang="el-GR" sz="2400" b="1" dirty="0" smtClean="0"/>
              <a:t>ψ</a:t>
            </a:r>
            <a:r>
              <a:rPr lang="fr-FR" sz="2400" b="1" dirty="0" smtClean="0"/>
              <a:t>‘ :    </a:t>
            </a:r>
            <a:r>
              <a:rPr lang="fr-FR" sz="2400" dirty="0" smtClean="0"/>
              <a:t>2</a:t>
            </a:r>
            <a:r>
              <a:rPr lang="fr-FR" sz="2400" baseline="30000" dirty="0" smtClean="0"/>
              <a:t>3</a:t>
            </a:r>
            <a:r>
              <a:rPr lang="fr-FR" sz="2400" dirty="0" smtClean="0"/>
              <a:t>S</a:t>
            </a:r>
            <a:r>
              <a:rPr lang="fr-FR" sz="2400" baseline="-25000" dirty="0" smtClean="0"/>
              <a:t>1 </a:t>
            </a:r>
          </a:p>
          <a:p>
            <a:pPr>
              <a:buNone/>
            </a:pPr>
            <a:r>
              <a:rPr lang="fr-FR" sz="2400" baseline="-25000" dirty="0" smtClean="0"/>
              <a:t>           </a:t>
            </a:r>
            <a:r>
              <a:rPr lang="fr-FR" sz="2400" dirty="0" smtClean="0"/>
              <a:t>mass</a:t>
            </a:r>
            <a:r>
              <a:rPr lang="fr-FR" sz="2400" baseline="-25000" dirty="0" smtClean="0"/>
              <a:t> </a:t>
            </a:r>
            <a:r>
              <a:rPr lang="fr-FR" sz="2400" dirty="0" smtClean="0"/>
              <a:t>= 3.686  </a:t>
            </a:r>
            <a:r>
              <a:rPr lang="fr-FR" sz="2400" dirty="0" err="1" smtClean="0"/>
              <a:t>Gev</a:t>
            </a:r>
            <a:r>
              <a:rPr lang="fr-FR" sz="2400" dirty="0" smtClean="0"/>
              <a:t>/c</a:t>
            </a:r>
            <a:endParaRPr lang="en-US" sz="2400" dirty="0" smtClean="0"/>
          </a:p>
        </p:txBody>
      </p:sp>
      <p:pic>
        <p:nvPicPr>
          <p:cNvPr id="262" name="Picture 2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4771995"/>
            <a:ext cx="395490" cy="504056"/>
          </a:xfrm>
          <a:prstGeom prst="rect">
            <a:avLst/>
          </a:prstGeom>
          <a:noFill/>
        </p:spPr>
      </p:pic>
      <p:sp>
        <p:nvSpPr>
          <p:cNvPr id="268" name="Espace réservé du contenu 13"/>
          <p:cNvSpPr txBox="1">
            <a:spLocks/>
          </p:cNvSpPr>
          <p:nvPr/>
        </p:nvSpPr>
        <p:spPr>
          <a:xfrm>
            <a:off x="5580112" y="3987648"/>
            <a:ext cx="3528392" cy="2869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2300" b="1" dirty="0" smtClean="0">
                <a:latin typeface="Times New Roman"/>
                <a:cs typeface="Times New Roman"/>
              </a:rPr>
              <a:t>ϒ</a:t>
            </a:r>
            <a:r>
              <a:rPr lang="fr-FR" sz="2300" b="1" dirty="0" smtClean="0">
                <a:latin typeface="Times New Roman"/>
                <a:cs typeface="Times New Roman"/>
              </a:rPr>
              <a:t>(1S), </a:t>
            </a:r>
            <a:r>
              <a:rPr lang="el-GR" sz="2300" b="1" dirty="0" smtClean="0">
                <a:latin typeface="Times New Roman"/>
                <a:cs typeface="Times New Roman"/>
              </a:rPr>
              <a:t>ϒ</a:t>
            </a:r>
            <a:r>
              <a:rPr lang="fr-FR" sz="2300" b="1" dirty="0" smtClean="0">
                <a:latin typeface="Times New Roman"/>
                <a:cs typeface="Times New Roman"/>
              </a:rPr>
              <a:t>(2S)</a:t>
            </a:r>
            <a:r>
              <a:rPr lang="fr-FR" sz="2300" b="1" dirty="0" smtClean="0"/>
              <a:t>  and </a:t>
            </a:r>
            <a:r>
              <a:rPr lang="el-GR" sz="2300" b="1" dirty="0" smtClean="0">
                <a:latin typeface="Times New Roman"/>
                <a:cs typeface="Times New Roman"/>
              </a:rPr>
              <a:t>ϒ</a:t>
            </a:r>
            <a:r>
              <a:rPr lang="fr-FR" sz="2300" b="1" dirty="0" smtClean="0">
                <a:latin typeface="Times New Roman"/>
                <a:cs typeface="Times New Roman"/>
              </a:rPr>
              <a:t>(3S)</a:t>
            </a:r>
            <a:r>
              <a:rPr lang="fr-FR" sz="2300" b="1" dirty="0" smtClean="0"/>
              <a:t> </a:t>
            </a: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9" name="ZoneTexte 268"/>
          <p:cNvSpPr txBox="1"/>
          <p:nvPr/>
        </p:nvSpPr>
        <p:spPr>
          <a:xfrm>
            <a:off x="539552" y="2636912"/>
            <a:ext cx="205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solidFill>
                  <a:srgbClr val="FF0000"/>
                </a:solidFill>
              </a:rPr>
              <a:t>Quarkonia</a:t>
            </a:r>
            <a:r>
              <a:rPr lang="fr-FR" sz="2400" b="1" dirty="0" smtClean="0">
                <a:solidFill>
                  <a:srgbClr val="FF0000"/>
                </a:solidFill>
              </a:rPr>
              <a:t> ?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2EFC-2AB3-4C65-9CB0-3E589C9529A9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QGP observables ?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56" name="ZoneTexte 55"/>
          <p:cNvSpPr txBox="1"/>
          <p:nvPr/>
        </p:nvSpPr>
        <p:spPr>
          <a:xfrm>
            <a:off x="323528" y="1102385"/>
            <a:ext cx="85269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fr-FR" sz="2000" b="1" u="sng" dirty="0" err="1" smtClean="0">
                <a:solidFill>
                  <a:srgbClr val="0070C0"/>
                </a:solidFill>
              </a:rPr>
              <a:t>Problem</a:t>
            </a:r>
            <a:r>
              <a:rPr lang="fr-FR" sz="2000" b="1" u="sng" dirty="0" smtClean="0">
                <a:solidFill>
                  <a:srgbClr val="0070C0"/>
                </a:solidFill>
              </a:rPr>
              <a:t>:</a:t>
            </a:r>
            <a:r>
              <a:rPr lang="fr-FR" sz="2000" b="1" dirty="0" smtClean="0">
                <a:solidFill>
                  <a:srgbClr val="0070C0"/>
                </a:solidFill>
              </a:rPr>
              <a:t> </a:t>
            </a:r>
            <a:r>
              <a:rPr lang="fr-FR" sz="2000" b="1" dirty="0" err="1" smtClean="0">
                <a:solidFill>
                  <a:srgbClr val="0070C0"/>
                </a:solidFill>
              </a:rPr>
              <a:t>small</a:t>
            </a:r>
            <a:r>
              <a:rPr lang="fr-FR" sz="2000" b="1" dirty="0" smtClean="0">
                <a:solidFill>
                  <a:srgbClr val="0070C0"/>
                </a:solidFill>
              </a:rPr>
              <a:t>  (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b="1" dirty="0" smtClean="0">
                <a:solidFill>
                  <a:srgbClr val="0070C0"/>
                </a:solidFill>
                <a:latin typeface="Arial"/>
                <a:cs typeface="Arial"/>
              </a:rPr>
              <a:t>̴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000" b="1" dirty="0" smtClean="0">
                <a:solidFill>
                  <a:srgbClr val="0070C0"/>
                </a:solidFill>
              </a:rPr>
              <a:t>10^-14 m) and short life-time (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b="1" dirty="0" smtClean="0">
                <a:solidFill>
                  <a:srgbClr val="0070C0"/>
                </a:solidFill>
                <a:latin typeface="Arial"/>
                <a:cs typeface="Arial"/>
              </a:rPr>
              <a:t>̴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000" b="1" dirty="0" smtClean="0">
                <a:solidFill>
                  <a:srgbClr val="0070C0"/>
                </a:solidFill>
              </a:rPr>
              <a:t>10^-21 s) </a:t>
            </a:r>
            <a:r>
              <a:rPr lang="fr-FR" sz="2000" b="1" dirty="0" err="1" smtClean="0">
                <a:solidFill>
                  <a:srgbClr val="0070C0"/>
                </a:solidFill>
              </a:rPr>
              <a:t>bubble</a:t>
            </a:r>
            <a:r>
              <a:rPr lang="fr-FR" sz="2000" b="1" dirty="0" smtClean="0">
                <a:solidFill>
                  <a:srgbClr val="0070C0"/>
                </a:solidFill>
              </a:rPr>
              <a:t> of QGP</a:t>
            </a:r>
          </a:p>
          <a:p>
            <a:pPr>
              <a:lnSpc>
                <a:spcPts val="3000"/>
              </a:lnSpc>
            </a:pPr>
            <a:r>
              <a:rPr lang="fr-FR" sz="2000" b="1" dirty="0" smtClean="0">
                <a:solidFill>
                  <a:srgbClr val="0070C0"/>
                </a:solidFill>
              </a:rPr>
              <a:t>        =&gt; </a:t>
            </a:r>
            <a:r>
              <a:rPr lang="fr-FR" sz="2000" b="1" u="sng" dirty="0" smtClean="0">
                <a:solidFill>
                  <a:srgbClr val="0070C0"/>
                </a:solidFill>
              </a:rPr>
              <a:t>indirect observables to </a:t>
            </a:r>
            <a:r>
              <a:rPr lang="fr-FR" sz="2000" b="1" u="sng" dirty="0" err="1" smtClean="0">
                <a:solidFill>
                  <a:srgbClr val="0070C0"/>
                </a:solidFill>
              </a:rPr>
              <a:t>study</a:t>
            </a:r>
            <a:r>
              <a:rPr lang="fr-FR" sz="2000" b="1" u="sng" dirty="0" smtClean="0">
                <a:solidFill>
                  <a:srgbClr val="0070C0"/>
                </a:solidFill>
              </a:rPr>
              <a:t> </a:t>
            </a:r>
            <a:r>
              <a:rPr lang="fr-FR" sz="2000" b="1" u="sng" dirty="0" err="1" smtClean="0">
                <a:solidFill>
                  <a:srgbClr val="0070C0"/>
                </a:solidFill>
              </a:rPr>
              <a:t>its</a:t>
            </a:r>
            <a:r>
              <a:rPr lang="fr-FR" sz="2000" b="1" u="sng" dirty="0" smtClean="0">
                <a:solidFill>
                  <a:srgbClr val="0070C0"/>
                </a:solidFill>
              </a:rPr>
              <a:t> existence and </a:t>
            </a:r>
            <a:r>
              <a:rPr lang="fr-FR" sz="2000" b="1" u="sng" dirty="0" err="1" smtClean="0">
                <a:solidFill>
                  <a:srgbClr val="0070C0"/>
                </a:solidFill>
              </a:rPr>
              <a:t>properties</a:t>
            </a:r>
            <a:r>
              <a:rPr lang="fr-FR" sz="2000" b="1" u="sng" dirty="0" smtClean="0">
                <a:solidFill>
                  <a:srgbClr val="0070C0"/>
                </a:solidFill>
              </a:rPr>
              <a:t> </a:t>
            </a:r>
            <a:endParaRPr lang="fr-FR" sz="2000" b="1" u="sng" dirty="0">
              <a:solidFill>
                <a:srgbClr val="0070C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0" y="2015842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fr-FR" sz="2400" b="1" dirty="0" smtClean="0">
                <a:solidFill>
                  <a:srgbClr val="FF0000"/>
                </a:solidFill>
              </a:rPr>
              <a:t>one of </a:t>
            </a:r>
            <a:r>
              <a:rPr lang="fr-FR" sz="2400" b="1" dirty="0" err="1" smtClean="0">
                <a:solidFill>
                  <a:srgbClr val="FF0000"/>
                </a:solidFill>
              </a:rPr>
              <a:t>them</a:t>
            </a:r>
            <a:r>
              <a:rPr lang="fr-FR" sz="2400" b="1" dirty="0" smtClean="0">
                <a:solidFill>
                  <a:srgbClr val="FF0000"/>
                </a:solidFill>
              </a:rPr>
              <a:t>: the « </a:t>
            </a:r>
            <a:r>
              <a:rPr lang="fr-FR" sz="2400" b="1" dirty="0" err="1" smtClean="0">
                <a:solidFill>
                  <a:srgbClr val="FF0000"/>
                </a:solidFill>
              </a:rPr>
              <a:t>Quarkonia</a:t>
            </a:r>
            <a:r>
              <a:rPr lang="fr-FR" sz="2400" b="1" dirty="0" smtClean="0">
                <a:solidFill>
                  <a:srgbClr val="FF0000"/>
                </a:solidFill>
              </a:rPr>
              <a:t> suppression »</a:t>
            </a:r>
            <a:endParaRPr lang="fr-FR" sz="2400" b="1" dirty="0">
              <a:solidFill>
                <a:srgbClr val="FF0000"/>
              </a:solidFill>
            </a:endParaRPr>
          </a:p>
        </p:txBody>
      </p:sp>
      <p:grpSp>
        <p:nvGrpSpPr>
          <p:cNvPr id="2" name="Groupe 118"/>
          <p:cNvGrpSpPr/>
          <p:nvPr/>
        </p:nvGrpSpPr>
        <p:grpSpPr>
          <a:xfrm>
            <a:off x="4644008" y="2924944"/>
            <a:ext cx="4499992" cy="3108553"/>
            <a:chOff x="2123728" y="3140968"/>
            <a:chExt cx="4499992" cy="3108553"/>
          </a:xfrm>
        </p:grpSpPr>
        <p:grpSp>
          <p:nvGrpSpPr>
            <p:cNvPr id="3" name="Groupe 25"/>
            <p:cNvGrpSpPr/>
            <p:nvPr/>
          </p:nvGrpSpPr>
          <p:grpSpPr>
            <a:xfrm>
              <a:off x="2123728" y="3140968"/>
              <a:ext cx="4499992" cy="3108553"/>
              <a:chOff x="2363475" y="947377"/>
              <a:chExt cx="4835125" cy="3212613"/>
            </a:xfrm>
          </p:grpSpPr>
          <p:grpSp>
            <p:nvGrpSpPr>
              <p:cNvPr id="4" name="Groupe 235"/>
              <p:cNvGrpSpPr/>
              <p:nvPr/>
            </p:nvGrpSpPr>
            <p:grpSpPr>
              <a:xfrm>
                <a:off x="2363475" y="947377"/>
                <a:ext cx="4835125" cy="3212613"/>
                <a:chOff x="2007225" y="1279415"/>
                <a:chExt cx="4835125" cy="3212613"/>
              </a:xfrm>
            </p:grpSpPr>
            <p:grpSp>
              <p:nvGrpSpPr>
                <p:cNvPr id="5" name="Groupe 112"/>
                <p:cNvGrpSpPr/>
                <p:nvPr/>
              </p:nvGrpSpPr>
              <p:grpSpPr>
                <a:xfrm>
                  <a:off x="2007225" y="1279415"/>
                  <a:ext cx="4835125" cy="3212613"/>
                  <a:chOff x="2007225" y="1279415"/>
                  <a:chExt cx="4835125" cy="3212613"/>
                </a:xfrm>
              </p:grpSpPr>
              <p:sp>
                <p:nvSpPr>
                  <p:cNvPr id="113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007225" y="1279415"/>
                    <a:ext cx="4488150" cy="321261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0000"/>
                      </a:gs>
                      <a:gs pos="100000">
                        <a:srgbClr val="FFCC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173105"/>
                    <a:endParaRPr lang="en-GB" sz="2800">
                      <a:solidFill>
                        <a:srgbClr val="FFFFFF"/>
                      </a:solidFill>
                      <a:latin typeface="Lucida Sans Unicode" pitchFamily="34" charset="0"/>
                    </a:endParaRPr>
                  </a:p>
                </p:txBody>
              </p:sp>
              <p:sp>
                <p:nvSpPr>
                  <p:cNvPr id="80" name="Rectangle 79"/>
                  <p:cNvSpPr/>
                  <p:nvPr/>
                </p:nvSpPr>
                <p:spPr bwMode="auto">
                  <a:xfrm>
                    <a:off x="5102054" y="3586388"/>
                    <a:ext cx="875673" cy="43815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173814">
                      <a:defRPr/>
                    </a:pPr>
                    <a:r>
                      <a:rPr lang="en-GB" sz="2000" b="1" dirty="0" smtClean="0">
                        <a:solidFill>
                          <a:srgbClr val="7030A0"/>
                        </a:solidFill>
                        <a:latin typeface="Book Antiqua" pitchFamily="18" charset="0"/>
                      </a:rPr>
                      <a:t>QGP</a:t>
                    </a:r>
                    <a:endParaRPr lang="en-GB" sz="2000" b="1" dirty="0">
                      <a:solidFill>
                        <a:srgbClr val="7030A0"/>
                      </a:solidFill>
                      <a:latin typeface="Book Antiqua" pitchFamily="18" charset="0"/>
                    </a:endParaRPr>
                  </a:p>
                </p:txBody>
              </p:sp>
              <p:sp>
                <p:nvSpPr>
                  <p:cNvPr id="81" name="Rectangle 80"/>
                  <p:cNvSpPr/>
                  <p:nvPr/>
                </p:nvSpPr>
                <p:spPr bwMode="auto">
                  <a:xfrm>
                    <a:off x="5723283" y="4032899"/>
                    <a:ext cx="1119067" cy="36041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173814">
                      <a:defRPr/>
                    </a:pPr>
                    <a:r>
                      <a:rPr lang="en-GB" sz="1600" b="1" dirty="0" smtClean="0">
                        <a:solidFill>
                          <a:srgbClr val="7030A0"/>
                        </a:solidFill>
                        <a:latin typeface="Book Antiqua" pitchFamily="18" charset="0"/>
                      </a:rPr>
                      <a:t>Hadrons</a:t>
                    </a:r>
                    <a:endParaRPr lang="en-GB" sz="1600" b="1" dirty="0">
                      <a:solidFill>
                        <a:srgbClr val="7030A0"/>
                      </a:solidFill>
                      <a:latin typeface="Book Antiqua" pitchFamily="18" charset="0"/>
                    </a:endParaRPr>
                  </a:p>
                </p:txBody>
              </p:sp>
              <p:sp>
                <p:nvSpPr>
                  <p:cNvPr id="85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5799038" y="3177777"/>
                    <a:ext cx="288000" cy="288000"/>
                  </a:xfrm>
                  <a:prstGeom prst="ellipse">
                    <a:avLst/>
                  </a:prstGeom>
                  <a:solidFill>
                    <a:srgbClr val="01F52A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173105"/>
                    <a:endParaRPr lang="en-GB" sz="2800">
                      <a:solidFill>
                        <a:srgbClr val="FFFFFF"/>
                      </a:solidFill>
                      <a:latin typeface="Lucida Sans Unicode" pitchFamily="34" charset="0"/>
                    </a:endParaRPr>
                  </a:p>
                </p:txBody>
              </p:sp>
              <p:sp>
                <p:nvSpPr>
                  <p:cNvPr id="86" name="Flèche droite rayée 85"/>
                  <p:cNvSpPr/>
                  <p:nvPr/>
                </p:nvSpPr>
                <p:spPr bwMode="auto">
                  <a:xfrm rot="1234914">
                    <a:off x="5799714" y="3944465"/>
                    <a:ext cx="370861" cy="72000"/>
                  </a:xfrm>
                  <a:prstGeom prst="stripedRightArrow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173814">
                      <a:defRPr/>
                    </a:pPr>
                    <a:endParaRPr lang="en-GB" sz="8200"/>
                  </a:p>
                </p:txBody>
              </p:sp>
              <p:sp>
                <p:nvSpPr>
                  <p:cNvPr id="96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786752" y="2520653"/>
                    <a:ext cx="288000" cy="288000"/>
                  </a:xfrm>
                  <a:prstGeom prst="ellipse">
                    <a:avLst/>
                  </a:prstGeom>
                  <a:solidFill>
                    <a:srgbClr val="461BFD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173105"/>
                    <a:endParaRPr lang="en-GB" sz="2800">
                      <a:solidFill>
                        <a:srgbClr val="FFFFFF"/>
                      </a:solidFill>
                      <a:latin typeface="Lucida Sans Unicode" pitchFamily="34" charset="0"/>
                    </a:endParaRPr>
                  </a:p>
                </p:txBody>
              </p:sp>
            </p:grpSp>
            <p:pic>
              <p:nvPicPr>
                <p:cNvPr id="33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639659" y="2423662"/>
                  <a:ext cx="236317" cy="224367"/>
                </a:xfrm>
                <a:prstGeom prst="rect">
                  <a:avLst/>
                </a:prstGeom>
                <a:noFill/>
              </p:spPr>
            </p:pic>
            <p:pic>
              <p:nvPicPr>
                <p:cNvPr id="34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2892728" y="1909518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35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028092" y="1700808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38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683485" y="3490140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39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2555776" y="3133654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40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691140" y="2924944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41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979629" y="2761717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42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3563888" y="2545693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43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987284" y="2196521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44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748172" y="3789040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45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3252768" y="3701375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46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388132" y="3492665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49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427984" y="1825613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50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851380" y="1808441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51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5044316" y="4077072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52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692928" y="3845391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53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828292" y="3636681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57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172837" y="2418404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59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3045128" y="2061918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61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180492" y="1853208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62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5779829" y="2833725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63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5652120" y="2477239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64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 rot="18970257">
                  <a:off x="5248561" y="2130127"/>
                  <a:ext cx="379216" cy="360040"/>
                </a:xfrm>
                <a:prstGeom prst="rect">
                  <a:avLst/>
                </a:prstGeom>
                <a:noFill/>
              </p:spPr>
            </p:pic>
            <p:pic>
              <p:nvPicPr>
                <p:cNvPr id="66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5796136" y="3487617"/>
                  <a:ext cx="247764" cy="235235"/>
                </a:xfrm>
                <a:prstGeom prst="rect">
                  <a:avLst/>
                </a:prstGeom>
                <a:noFill/>
              </p:spPr>
            </p:pic>
            <p:pic>
              <p:nvPicPr>
                <p:cNvPr id="67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684276" y="2601287"/>
                  <a:ext cx="247764" cy="235235"/>
                </a:xfrm>
                <a:prstGeom prst="rect">
                  <a:avLst/>
                </a:prstGeom>
                <a:noFill/>
              </p:spPr>
            </p:pic>
            <p:sp>
              <p:nvSpPr>
                <p:cNvPr id="68" name="Oval 28"/>
                <p:cNvSpPr>
                  <a:spLocks noChangeArrowheads="1"/>
                </p:cNvSpPr>
                <p:nvPr/>
              </p:nvSpPr>
              <p:spPr bwMode="auto">
                <a:xfrm>
                  <a:off x="2755675" y="2217832"/>
                  <a:ext cx="288000" cy="288000"/>
                </a:xfrm>
                <a:prstGeom prst="ellipse">
                  <a:avLst/>
                </a:prstGeom>
                <a:solidFill>
                  <a:srgbClr val="461BF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69" name="Oval 28"/>
                <p:cNvSpPr>
                  <a:spLocks noChangeArrowheads="1"/>
                </p:cNvSpPr>
                <p:nvPr/>
              </p:nvSpPr>
              <p:spPr bwMode="auto">
                <a:xfrm>
                  <a:off x="2411760" y="2492896"/>
                  <a:ext cx="288000" cy="2880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pic>
              <p:nvPicPr>
                <p:cNvPr id="70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3532148" y="1653308"/>
                  <a:ext cx="247764" cy="235235"/>
                </a:xfrm>
                <a:prstGeom prst="rect">
                  <a:avLst/>
                </a:prstGeom>
                <a:noFill/>
              </p:spPr>
            </p:pic>
            <p:sp>
              <p:nvSpPr>
                <p:cNvPr id="73" name="Oval 28"/>
                <p:cNvSpPr>
                  <a:spLocks noChangeArrowheads="1"/>
                </p:cNvSpPr>
                <p:nvPr/>
              </p:nvSpPr>
              <p:spPr bwMode="auto">
                <a:xfrm rot="16990340">
                  <a:off x="5116459" y="2009096"/>
                  <a:ext cx="288000" cy="2880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74" name="Oval 39"/>
                <p:cNvSpPr>
                  <a:spLocks noChangeArrowheads="1"/>
                </p:cNvSpPr>
                <p:nvPr/>
              </p:nvSpPr>
              <p:spPr bwMode="auto">
                <a:xfrm>
                  <a:off x="5424061" y="2294441"/>
                  <a:ext cx="288000" cy="288000"/>
                </a:xfrm>
                <a:prstGeom prst="ellipse">
                  <a:avLst/>
                </a:prstGeom>
                <a:solidFill>
                  <a:srgbClr val="461BF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pic>
              <p:nvPicPr>
                <p:cNvPr id="75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3832055" y="3344359"/>
                  <a:ext cx="247764" cy="235235"/>
                </a:xfrm>
                <a:prstGeom prst="rect">
                  <a:avLst/>
                </a:prstGeom>
                <a:noFill/>
              </p:spPr>
            </p:pic>
            <p:sp>
              <p:nvSpPr>
                <p:cNvPr id="76" name="Oval 28"/>
                <p:cNvSpPr>
                  <a:spLocks noChangeArrowheads="1"/>
                </p:cNvSpPr>
                <p:nvPr/>
              </p:nvSpPr>
              <p:spPr bwMode="auto">
                <a:xfrm>
                  <a:off x="3919045" y="3138831"/>
                  <a:ext cx="288000" cy="2880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77" name="Oval 28"/>
                <p:cNvSpPr>
                  <a:spLocks noChangeArrowheads="1"/>
                </p:cNvSpPr>
                <p:nvPr/>
              </p:nvSpPr>
              <p:spPr bwMode="auto">
                <a:xfrm>
                  <a:off x="3707282" y="3460097"/>
                  <a:ext cx="288000" cy="288000"/>
                </a:xfrm>
                <a:prstGeom prst="ellipse">
                  <a:avLst/>
                </a:prstGeom>
                <a:solidFill>
                  <a:srgbClr val="01F52A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</p:grpSp>
          <p:sp>
            <p:nvSpPr>
              <p:cNvPr id="28" name="ZoneTexte 27"/>
              <p:cNvSpPr txBox="1"/>
              <p:nvPr/>
            </p:nvSpPr>
            <p:spPr>
              <a:xfrm>
                <a:off x="3094557" y="1856699"/>
                <a:ext cx="216024" cy="381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rPr>
                  <a:t>c</a:t>
                </a:r>
                <a:endParaRPr lang="en-GB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9" name="ZoneTexte 28"/>
              <p:cNvSpPr txBox="1"/>
              <p:nvPr/>
            </p:nvSpPr>
            <p:spPr>
              <a:xfrm>
                <a:off x="2724299" y="2115974"/>
                <a:ext cx="216024" cy="381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rPr>
                  <a:t>c</a:t>
                </a:r>
                <a:endParaRPr lang="en-GB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30" name="Connecteur droit 29"/>
              <p:cNvCxnSpPr/>
              <p:nvPr/>
            </p:nvCxnSpPr>
            <p:spPr>
              <a:xfrm>
                <a:off x="3199300" y="1939824"/>
                <a:ext cx="1080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8" name="Picture 3" descr="C:\Users\Hamza\Desktop\Gluons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16016" y="4941168"/>
              <a:ext cx="230591" cy="227615"/>
            </a:xfrm>
            <a:prstGeom prst="rect">
              <a:avLst/>
            </a:prstGeom>
            <a:noFill/>
          </p:spPr>
        </p:pic>
      </p:grpSp>
      <p:sp>
        <p:nvSpPr>
          <p:cNvPr id="183" name="ZoneTexte 182"/>
          <p:cNvSpPr txBox="1"/>
          <p:nvPr/>
        </p:nvSpPr>
        <p:spPr>
          <a:xfrm>
            <a:off x="323528" y="314096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If no QGP:</a:t>
            </a:r>
            <a:endParaRPr lang="fr-FR" sz="2000" b="1" u="sng" dirty="0"/>
          </a:p>
        </p:txBody>
      </p:sp>
      <p:sp>
        <p:nvSpPr>
          <p:cNvPr id="184" name="ZoneTexte 183"/>
          <p:cNvSpPr txBox="1"/>
          <p:nvPr/>
        </p:nvSpPr>
        <p:spPr>
          <a:xfrm>
            <a:off x="4067944" y="278092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If QGP:</a:t>
            </a:r>
            <a:endParaRPr lang="fr-FR" sz="2000" b="1" u="sng" dirty="0"/>
          </a:p>
        </p:txBody>
      </p:sp>
      <p:cxnSp>
        <p:nvCxnSpPr>
          <p:cNvPr id="234" name="Connecteur en arc 233"/>
          <p:cNvCxnSpPr>
            <a:stCxn id="68" idx="6"/>
          </p:cNvCxnSpPr>
          <p:nvPr/>
        </p:nvCxnSpPr>
        <p:spPr>
          <a:xfrm flipV="1">
            <a:off x="5608619" y="3318335"/>
            <a:ext cx="1844304" cy="653966"/>
          </a:xfrm>
          <a:prstGeom prst="curved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Forme 235"/>
          <p:cNvCxnSpPr>
            <a:stCxn id="69" idx="5"/>
            <a:endCxn id="243" idx="3"/>
          </p:cNvCxnSpPr>
          <p:nvPr/>
        </p:nvCxnSpPr>
        <p:spPr>
          <a:xfrm rot="16200000" flipH="1">
            <a:off x="4845021" y="4741247"/>
            <a:ext cx="1112511" cy="303975"/>
          </a:xfrm>
          <a:prstGeom prst="curvedConnector4">
            <a:avLst>
              <a:gd name="adj1" fmla="val 39866"/>
              <a:gd name="adj2" fmla="val 175204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Oval 28"/>
          <p:cNvSpPr>
            <a:spLocks noChangeArrowheads="1"/>
          </p:cNvSpPr>
          <p:nvPr/>
        </p:nvSpPr>
        <p:spPr bwMode="auto">
          <a:xfrm>
            <a:off x="5364088" y="5301208"/>
            <a:ext cx="268038" cy="27867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173105"/>
            <a:endParaRPr lang="en-GB" sz="2800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238" name="Oval 28"/>
          <p:cNvSpPr>
            <a:spLocks noChangeArrowheads="1"/>
          </p:cNvSpPr>
          <p:nvPr/>
        </p:nvSpPr>
        <p:spPr bwMode="auto">
          <a:xfrm>
            <a:off x="7452320" y="3212976"/>
            <a:ext cx="268038" cy="27867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173105"/>
            <a:endParaRPr lang="en-GB" sz="2800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239" name="ZoneTexte 238"/>
          <p:cNvSpPr txBox="1"/>
          <p:nvPr/>
        </p:nvSpPr>
        <p:spPr>
          <a:xfrm>
            <a:off x="7428570" y="3151601"/>
            <a:ext cx="20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d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240" name="ZoneTexte 239"/>
          <p:cNvSpPr txBox="1"/>
          <p:nvPr/>
        </p:nvSpPr>
        <p:spPr>
          <a:xfrm>
            <a:off x="7512453" y="3573016"/>
            <a:ext cx="20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d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241" name="ZoneTexte 240"/>
          <p:cNvSpPr txBox="1"/>
          <p:nvPr/>
        </p:nvSpPr>
        <p:spPr>
          <a:xfrm>
            <a:off x="7812360" y="3861048"/>
            <a:ext cx="20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u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242" name="ZoneTexte 241"/>
          <p:cNvSpPr txBox="1"/>
          <p:nvPr/>
        </p:nvSpPr>
        <p:spPr>
          <a:xfrm>
            <a:off x="6231282" y="4981277"/>
            <a:ext cx="20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s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243" name="ZoneTexte 242"/>
          <p:cNvSpPr txBox="1"/>
          <p:nvPr/>
        </p:nvSpPr>
        <p:spPr>
          <a:xfrm>
            <a:off x="5352213" y="5264825"/>
            <a:ext cx="20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u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249" name="ZoneTexte 248"/>
          <p:cNvSpPr txBox="1"/>
          <p:nvPr/>
        </p:nvSpPr>
        <p:spPr>
          <a:xfrm>
            <a:off x="8173158" y="4725144"/>
            <a:ext cx="20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u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cxnSp>
        <p:nvCxnSpPr>
          <p:cNvPr id="250" name="Connecteur droit 249"/>
          <p:cNvCxnSpPr/>
          <p:nvPr/>
        </p:nvCxnSpPr>
        <p:spPr>
          <a:xfrm>
            <a:off x="8280033" y="4839684"/>
            <a:ext cx="108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e 330"/>
          <p:cNvGrpSpPr/>
          <p:nvPr/>
        </p:nvGrpSpPr>
        <p:grpSpPr>
          <a:xfrm>
            <a:off x="323528" y="3789040"/>
            <a:ext cx="3888432" cy="2304256"/>
            <a:chOff x="323528" y="3861048"/>
            <a:chExt cx="3888432" cy="2304256"/>
          </a:xfrm>
        </p:grpSpPr>
        <p:grpSp>
          <p:nvGrpSpPr>
            <p:cNvPr id="8" name="Groupe 290"/>
            <p:cNvGrpSpPr/>
            <p:nvPr/>
          </p:nvGrpSpPr>
          <p:grpSpPr>
            <a:xfrm>
              <a:off x="1259632" y="4581128"/>
              <a:ext cx="648072" cy="601698"/>
              <a:chOff x="5796136" y="4842069"/>
              <a:chExt cx="864096" cy="798012"/>
            </a:xfrm>
          </p:grpSpPr>
          <p:grpSp>
            <p:nvGrpSpPr>
              <p:cNvPr id="10" name="Groupe 45"/>
              <p:cNvGrpSpPr/>
              <p:nvPr/>
            </p:nvGrpSpPr>
            <p:grpSpPr>
              <a:xfrm>
                <a:off x="5796136" y="4842069"/>
                <a:ext cx="864096" cy="798012"/>
                <a:chOff x="3995936" y="4719220"/>
                <a:chExt cx="864096" cy="798012"/>
              </a:xfrm>
            </p:grpSpPr>
            <p:sp>
              <p:nvSpPr>
                <p:cNvPr id="294" name="Ellipse 293"/>
                <p:cNvSpPr/>
                <p:nvPr/>
              </p:nvSpPr>
              <p:spPr>
                <a:xfrm>
                  <a:off x="3995936" y="4725144"/>
                  <a:ext cx="864096" cy="79208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grpSp>
              <p:nvGrpSpPr>
                <p:cNvPr id="11" name="Groupe 44"/>
                <p:cNvGrpSpPr/>
                <p:nvPr/>
              </p:nvGrpSpPr>
              <p:grpSpPr>
                <a:xfrm>
                  <a:off x="4049163" y="4719220"/>
                  <a:ext cx="677267" cy="680600"/>
                  <a:chOff x="1349571" y="4575204"/>
                  <a:chExt cx="677267" cy="680600"/>
                </a:xfrm>
              </p:grpSpPr>
              <p:pic>
                <p:nvPicPr>
                  <p:cNvPr id="296" name="Picture 3" descr="C:\Users\Hamza\Desktop\Gluons.png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1621136" y="4880452"/>
                    <a:ext cx="219937" cy="21710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297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1758800" y="4669413"/>
                    <a:ext cx="268038" cy="278671"/>
                  </a:xfrm>
                  <a:prstGeom prst="ellipse">
                    <a:avLst/>
                  </a:prstGeom>
                  <a:solidFill>
                    <a:srgbClr val="00B05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173105"/>
                    <a:endParaRPr lang="en-GB" sz="2800">
                      <a:solidFill>
                        <a:srgbClr val="FFFFFF"/>
                      </a:solidFill>
                      <a:latin typeface="Lucida Sans Unicode" pitchFamily="34" charset="0"/>
                    </a:endParaRPr>
                  </a:p>
                </p:txBody>
              </p:sp>
              <p:sp>
                <p:nvSpPr>
                  <p:cNvPr id="29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1397157" y="4977133"/>
                    <a:ext cx="268038" cy="278671"/>
                  </a:xfrm>
                  <a:prstGeom prst="ellipse">
                    <a:avLst/>
                  </a:prstGeom>
                  <a:solidFill>
                    <a:srgbClr val="461BFD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173105"/>
                    <a:endParaRPr lang="en-GB" sz="2800">
                      <a:solidFill>
                        <a:srgbClr val="FFFFFF"/>
                      </a:solidFill>
                      <a:latin typeface="Lucida Sans Unicode" pitchFamily="34" charset="0"/>
                    </a:endParaRPr>
                  </a:p>
                </p:txBody>
              </p:sp>
              <p:sp>
                <p:nvSpPr>
                  <p:cNvPr id="299" name="ZoneTexte 298"/>
                  <p:cNvSpPr txBox="1"/>
                  <p:nvPr/>
                </p:nvSpPr>
                <p:spPr>
                  <a:xfrm>
                    <a:off x="1732031" y="4575204"/>
                    <a:ext cx="20105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</a:rPr>
                      <a:t>c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endParaRPr>
                  </a:p>
                </p:txBody>
              </p:sp>
              <p:sp>
                <p:nvSpPr>
                  <p:cNvPr id="300" name="ZoneTexte 299"/>
                  <p:cNvSpPr txBox="1"/>
                  <p:nvPr/>
                </p:nvSpPr>
                <p:spPr>
                  <a:xfrm>
                    <a:off x="1349571" y="4859482"/>
                    <a:ext cx="20105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</a:rPr>
                      <a:t>c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endParaRPr>
                  </a:p>
                </p:txBody>
              </p:sp>
            </p:grpSp>
          </p:grpSp>
          <p:cxnSp>
            <p:nvCxnSpPr>
              <p:cNvPr id="293" name="Connecteur droit 292"/>
              <p:cNvCxnSpPr/>
              <p:nvPr/>
            </p:nvCxnSpPr>
            <p:spPr>
              <a:xfrm>
                <a:off x="6336208" y="5007040"/>
                <a:ext cx="108000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e 280"/>
            <p:cNvGrpSpPr/>
            <p:nvPr/>
          </p:nvGrpSpPr>
          <p:grpSpPr>
            <a:xfrm>
              <a:off x="1835696" y="4725144"/>
              <a:ext cx="720080" cy="669239"/>
              <a:chOff x="4355976" y="4847993"/>
              <a:chExt cx="864096" cy="792088"/>
            </a:xfrm>
          </p:grpSpPr>
          <p:grpSp>
            <p:nvGrpSpPr>
              <p:cNvPr id="13" name="Groupe 96"/>
              <p:cNvGrpSpPr/>
              <p:nvPr/>
            </p:nvGrpSpPr>
            <p:grpSpPr>
              <a:xfrm>
                <a:off x="4355976" y="4847993"/>
                <a:ext cx="864096" cy="792088"/>
                <a:chOff x="3995936" y="4725144"/>
                <a:chExt cx="864096" cy="792088"/>
              </a:xfrm>
            </p:grpSpPr>
            <p:sp>
              <p:nvSpPr>
                <p:cNvPr id="284" name="Ellipse 283"/>
                <p:cNvSpPr/>
                <p:nvPr/>
              </p:nvSpPr>
              <p:spPr>
                <a:xfrm>
                  <a:off x="3995936" y="4725144"/>
                  <a:ext cx="864096" cy="79208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grpSp>
              <p:nvGrpSpPr>
                <p:cNvPr id="14" name="Groupe 44"/>
                <p:cNvGrpSpPr/>
                <p:nvPr/>
              </p:nvGrpSpPr>
              <p:grpSpPr>
                <a:xfrm>
                  <a:off x="4063033" y="4771981"/>
                  <a:ext cx="663397" cy="632088"/>
                  <a:chOff x="1363441" y="4627965"/>
                  <a:chExt cx="663397" cy="632088"/>
                </a:xfrm>
              </p:grpSpPr>
              <p:pic>
                <p:nvPicPr>
                  <p:cNvPr id="286" name="Picture 3" descr="C:\Users\Hamza\Desktop\Gluons.png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1621136" y="4880452"/>
                    <a:ext cx="219937" cy="21710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287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1758800" y="4669413"/>
                    <a:ext cx="268038" cy="278671"/>
                  </a:xfrm>
                  <a:prstGeom prst="ellipse">
                    <a:avLst/>
                  </a:prstGeom>
                  <a:solidFill>
                    <a:srgbClr val="461BFD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173105"/>
                    <a:endParaRPr lang="en-GB" sz="2800">
                      <a:solidFill>
                        <a:srgbClr val="FFFFFF"/>
                      </a:solidFill>
                      <a:latin typeface="Lucida Sans Unicode" pitchFamily="34" charset="0"/>
                    </a:endParaRPr>
                  </a:p>
                </p:txBody>
              </p:sp>
              <p:sp>
                <p:nvSpPr>
                  <p:cNvPr id="28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1397157" y="4977133"/>
                    <a:ext cx="268038" cy="27867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173105"/>
                    <a:endParaRPr lang="en-GB" sz="2800">
                      <a:solidFill>
                        <a:srgbClr val="FFFFFF"/>
                      </a:solidFill>
                      <a:latin typeface="Lucida Sans Unicode" pitchFamily="34" charset="0"/>
                    </a:endParaRPr>
                  </a:p>
                </p:txBody>
              </p:sp>
              <p:sp>
                <p:nvSpPr>
                  <p:cNvPr id="289" name="ZoneTexte 288"/>
                  <p:cNvSpPr txBox="1"/>
                  <p:nvPr/>
                </p:nvSpPr>
                <p:spPr>
                  <a:xfrm>
                    <a:off x="1708813" y="4627965"/>
                    <a:ext cx="20105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</a:rPr>
                      <a:t>d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endParaRPr>
                  </a:p>
                </p:txBody>
              </p:sp>
              <p:sp>
                <p:nvSpPr>
                  <p:cNvPr id="290" name="ZoneTexte 289"/>
                  <p:cNvSpPr txBox="1"/>
                  <p:nvPr/>
                </p:nvSpPr>
                <p:spPr>
                  <a:xfrm>
                    <a:off x="1363441" y="4890721"/>
                    <a:ext cx="20105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</a:rPr>
                      <a:t>u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endParaRPr>
                  </a:p>
                </p:txBody>
              </p:sp>
            </p:grpSp>
          </p:grpSp>
          <p:cxnSp>
            <p:nvCxnSpPr>
              <p:cNvPr id="283" name="Connecteur droit 282"/>
              <p:cNvCxnSpPr/>
              <p:nvPr/>
            </p:nvCxnSpPr>
            <p:spPr>
              <a:xfrm>
                <a:off x="4907496" y="4990256"/>
                <a:ext cx="108000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e 270"/>
            <p:cNvGrpSpPr/>
            <p:nvPr/>
          </p:nvGrpSpPr>
          <p:grpSpPr>
            <a:xfrm>
              <a:off x="1259632" y="3861048"/>
              <a:ext cx="720080" cy="669239"/>
              <a:chOff x="4355976" y="4847993"/>
              <a:chExt cx="864096" cy="792088"/>
            </a:xfrm>
          </p:grpSpPr>
          <p:grpSp>
            <p:nvGrpSpPr>
              <p:cNvPr id="16" name="Groupe 96"/>
              <p:cNvGrpSpPr/>
              <p:nvPr/>
            </p:nvGrpSpPr>
            <p:grpSpPr>
              <a:xfrm>
                <a:off x="4355976" y="4847993"/>
                <a:ext cx="864096" cy="792088"/>
                <a:chOff x="3995936" y="4725144"/>
                <a:chExt cx="864096" cy="792088"/>
              </a:xfrm>
            </p:grpSpPr>
            <p:sp>
              <p:nvSpPr>
                <p:cNvPr id="274" name="Ellipse 273"/>
                <p:cNvSpPr/>
                <p:nvPr/>
              </p:nvSpPr>
              <p:spPr>
                <a:xfrm>
                  <a:off x="3995936" y="4725144"/>
                  <a:ext cx="864096" cy="79208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grpSp>
              <p:nvGrpSpPr>
                <p:cNvPr id="19" name="Groupe 44"/>
                <p:cNvGrpSpPr/>
                <p:nvPr/>
              </p:nvGrpSpPr>
              <p:grpSpPr>
                <a:xfrm>
                  <a:off x="4063033" y="4771981"/>
                  <a:ext cx="663397" cy="632088"/>
                  <a:chOff x="1363441" y="4627965"/>
                  <a:chExt cx="663397" cy="632088"/>
                </a:xfrm>
              </p:grpSpPr>
              <p:pic>
                <p:nvPicPr>
                  <p:cNvPr id="276" name="Picture 3" descr="C:\Users\Hamza\Desktop\Gluons.png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1621136" y="4880452"/>
                    <a:ext cx="219937" cy="21710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277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1758800" y="4669413"/>
                    <a:ext cx="268038" cy="278671"/>
                  </a:xfrm>
                  <a:prstGeom prst="ellipse">
                    <a:avLst/>
                  </a:prstGeom>
                  <a:solidFill>
                    <a:srgbClr val="461BFD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173105"/>
                    <a:endParaRPr lang="en-GB" sz="2800">
                      <a:solidFill>
                        <a:srgbClr val="FFFFFF"/>
                      </a:solidFill>
                      <a:latin typeface="Lucida Sans Unicode" pitchFamily="34" charset="0"/>
                    </a:endParaRPr>
                  </a:p>
                </p:txBody>
              </p:sp>
              <p:sp>
                <p:nvSpPr>
                  <p:cNvPr id="27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1397157" y="4977133"/>
                    <a:ext cx="268038" cy="27867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173105"/>
                    <a:endParaRPr lang="en-GB" sz="2800">
                      <a:solidFill>
                        <a:srgbClr val="FFFFFF"/>
                      </a:solidFill>
                      <a:latin typeface="Lucida Sans Unicode" pitchFamily="34" charset="0"/>
                    </a:endParaRPr>
                  </a:p>
                </p:txBody>
              </p:sp>
              <p:sp>
                <p:nvSpPr>
                  <p:cNvPr id="279" name="ZoneTexte 278"/>
                  <p:cNvSpPr txBox="1"/>
                  <p:nvPr/>
                </p:nvSpPr>
                <p:spPr>
                  <a:xfrm>
                    <a:off x="1708813" y="4627965"/>
                    <a:ext cx="20105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</a:rPr>
                      <a:t>d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endParaRPr>
                  </a:p>
                </p:txBody>
              </p:sp>
              <p:sp>
                <p:nvSpPr>
                  <p:cNvPr id="280" name="ZoneTexte 279"/>
                  <p:cNvSpPr txBox="1"/>
                  <p:nvPr/>
                </p:nvSpPr>
                <p:spPr>
                  <a:xfrm>
                    <a:off x="1363441" y="4890721"/>
                    <a:ext cx="20105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</a:rPr>
                      <a:t>u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endParaRPr>
                  </a:p>
                </p:txBody>
              </p:sp>
            </p:grpSp>
          </p:grpSp>
          <p:cxnSp>
            <p:nvCxnSpPr>
              <p:cNvPr id="273" name="Connecteur droit 272"/>
              <p:cNvCxnSpPr/>
              <p:nvPr/>
            </p:nvCxnSpPr>
            <p:spPr>
              <a:xfrm>
                <a:off x="4907496" y="4990256"/>
                <a:ext cx="108000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e 231"/>
            <p:cNvGrpSpPr/>
            <p:nvPr/>
          </p:nvGrpSpPr>
          <p:grpSpPr>
            <a:xfrm>
              <a:off x="323528" y="3861048"/>
              <a:ext cx="3888432" cy="2304256"/>
              <a:chOff x="611560" y="3861048"/>
              <a:chExt cx="3888432" cy="2304256"/>
            </a:xfrm>
          </p:grpSpPr>
          <p:grpSp>
            <p:nvGrpSpPr>
              <p:cNvPr id="21" name="Groupe 119"/>
              <p:cNvGrpSpPr/>
              <p:nvPr/>
            </p:nvGrpSpPr>
            <p:grpSpPr>
              <a:xfrm>
                <a:off x="611560" y="5013176"/>
                <a:ext cx="1008112" cy="936104"/>
                <a:chOff x="1907704" y="4653136"/>
                <a:chExt cx="1224136" cy="1152128"/>
              </a:xfrm>
            </p:grpSpPr>
            <p:sp>
              <p:nvSpPr>
                <p:cNvPr id="121" name="Ellipse 120"/>
                <p:cNvSpPr/>
                <p:nvPr/>
              </p:nvSpPr>
              <p:spPr>
                <a:xfrm>
                  <a:off x="1907704" y="4653136"/>
                  <a:ext cx="1224136" cy="115212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pic>
              <p:nvPicPr>
                <p:cNvPr id="122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 rot="17012334">
                  <a:off x="2302626" y="5196112"/>
                  <a:ext cx="360040" cy="355393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3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280754" y="5048218"/>
                  <a:ext cx="219937" cy="217100"/>
                </a:xfrm>
                <a:prstGeom prst="rect">
                  <a:avLst/>
                </a:prstGeom>
                <a:noFill/>
              </p:spPr>
            </p:pic>
            <p:sp>
              <p:nvSpPr>
                <p:cNvPr id="124" name="Oval 28"/>
                <p:cNvSpPr>
                  <a:spLocks noChangeArrowheads="1"/>
                </p:cNvSpPr>
                <p:nvPr/>
              </p:nvSpPr>
              <p:spPr bwMode="auto">
                <a:xfrm>
                  <a:off x="2051720" y="5157192"/>
                  <a:ext cx="268038" cy="27867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pic>
              <p:nvPicPr>
                <p:cNvPr id="125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rot="6492927">
                  <a:off x="2584626" y="5116470"/>
                  <a:ext cx="230591" cy="227615"/>
                </a:xfrm>
                <a:prstGeom prst="rect">
                  <a:avLst/>
                </a:prstGeom>
                <a:noFill/>
              </p:spPr>
            </p:pic>
            <p:sp>
              <p:nvSpPr>
                <p:cNvPr id="126" name="Oval 28"/>
                <p:cNvSpPr>
                  <a:spLocks noChangeArrowheads="1"/>
                </p:cNvSpPr>
                <p:nvPr/>
              </p:nvSpPr>
              <p:spPr bwMode="auto">
                <a:xfrm>
                  <a:off x="2442170" y="4831241"/>
                  <a:ext cx="268038" cy="278671"/>
                </a:xfrm>
                <a:prstGeom prst="ellipse">
                  <a:avLst/>
                </a:prstGeom>
                <a:solidFill>
                  <a:srgbClr val="461BF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127" name="ZoneTexte 126"/>
                <p:cNvSpPr txBox="1"/>
                <p:nvPr/>
              </p:nvSpPr>
              <p:spPr>
                <a:xfrm>
                  <a:off x="2406906" y="4783364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d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28" name="Oval 28"/>
                <p:cNvSpPr>
                  <a:spLocks noChangeArrowheads="1"/>
                </p:cNvSpPr>
                <p:nvPr/>
              </p:nvSpPr>
              <p:spPr bwMode="auto">
                <a:xfrm>
                  <a:off x="2627784" y="5301208"/>
                  <a:ext cx="268038" cy="278671"/>
                </a:xfrm>
                <a:prstGeom prst="ellipse">
                  <a:avLst/>
                </a:prstGeom>
                <a:solidFill>
                  <a:srgbClr val="00B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129" name="ZoneTexte 128"/>
                <p:cNvSpPr txBox="1"/>
                <p:nvPr/>
              </p:nvSpPr>
              <p:spPr>
                <a:xfrm>
                  <a:off x="2597342" y="5247014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d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30" name="ZoneTexte 129"/>
                <p:cNvSpPr txBox="1"/>
                <p:nvPr/>
              </p:nvSpPr>
              <p:spPr>
                <a:xfrm>
                  <a:off x="2027216" y="5091122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u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</p:grpSp>
          <p:grpSp>
            <p:nvGrpSpPr>
              <p:cNvPr id="22" name="Groupe 130"/>
              <p:cNvGrpSpPr/>
              <p:nvPr/>
            </p:nvGrpSpPr>
            <p:grpSpPr>
              <a:xfrm>
                <a:off x="1403648" y="5229200"/>
                <a:ext cx="1008112" cy="936104"/>
                <a:chOff x="1907704" y="4653136"/>
                <a:chExt cx="1224136" cy="1152128"/>
              </a:xfrm>
            </p:grpSpPr>
            <p:sp>
              <p:nvSpPr>
                <p:cNvPr id="132" name="Ellipse 131"/>
                <p:cNvSpPr/>
                <p:nvPr/>
              </p:nvSpPr>
              <p:spPr>
                <a:xfrm>
                  <a:off x="1907704" y="4653136"/>
                  <a:ext cx="1224136" cy="115212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pic>
              <p:nvPicPr>
                <p:cNvPr id="133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 rot="17012334">
                  <a:off x="2302626" y="5196112"/>
                  <a:ext cx="360040" cy="355393"/>
                </a:xfrm>
                <a:prstGeom prst="rect">
                  <a:avLst/>
                </a:prstGeom>
                <a:noFill/>
              </p:spPr>
            </p:pic>
            <p:pic>
              <p:nvPicPr>
                <p:cNvPr id="134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280754" y="5048218"/>
                  <a:ext cx="219937" cy="217100"/>
                </a:xfrm>
                <a:prstGeom prst="rect">
                  <a:avLst/>
                </a:prstGeom>
                <a:noFill/>
              </p:spPr>
            </p:pic>
            <p:sp>
              <p:nvSpPr>
                <p:cNvPr id="135" name="Oval 28"/>
                <p:cNvSpPr>
                  <a:spLocks noChangeArrowheads="1"/>
                </p:cNvSpPr>
                <p:nvPr/>
              </p:nvSpPr>
              <p:spPr bwMode="auto">
                <a:xfrm>
                  <a:off x="2051720" y="5157192"/>
                  <a:ext cx="268038" cy="27867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pic>
              <p:nvPicPr>
                <p:cNvPr id="136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rot="6492927">
                  <a:off x="2584626" y="5116470"/>
                  <a:ext cx="230591" cy="227615"/>
                </a:xfrm>
                <a:prstGeom prst="rect">
                  <a:avLst/>
                </a:prstGeom>
                <a:noFill/>
              </p:spPr>
            </p:pic>
            <p:sp>
              <p:nvSpPr>
                <p:cNvPr id="137" name="Oval 28"/>
                <p:cNvSpPr>
                  <a:spLocks noChangeArrowheads="1"/>
                </p:cNvSpPr>
                <p:nvPr/>
              </p:nvSpPr>
              <p:spPr bwMode="auto">
                <a:xfrm>
                  <a:off x="2442170" y="4831241"/>
                  <a:ext cx="268038" cy="278671"/>
                </a:xfrm>
                <a:prstGeom prst="ellipse">
                  <a:avLst/>
                </a:prstGeom>
                <a:solidFill>
                  <a:srgbClr val="461BF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138" name="ZoneTexte 137"/>
                <p:cNvSpPr txBox="1"/>
                <p:nvPr/>
              </p:nvSpPr>
              <p:spPr>
                <a:xfrm>
                  <a:off x="2406906" y="4783364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d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39" name="Oval 28"/>
                <p:cNvSpPr>
                  <a:spLocks noChangeArrowheads="1"/>
                </p:cNvSpPr>
                <p:nvPr/>
              </p:nvSpPr>
              <p:spPr bwMode="auto">
                <a:xfrm>
                  <a:off x="2627784" y="5301208"/>
                  <a:ext cx="268038" cy="278671"/>
                </a:xfrm>
                <a:prstGeom prst="ellipse">
                  <a:avLst/>
                </a:prstGeom>
                <a:solidFill>
                  <a:srgbClr val="00B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140" name="ZoneTexte 139"/>
                <p:cNvSpPr txBox="1"/>
                <p:nvPr/>
              </p:nvSpPr>
              <p:spPr>
                <a:xfrm>
                  <a:off x="2597342" y="5247014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d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41" name="ZoneTexte 140"/>
                <p:cNvSpPr txBox="1"/>
                <p:nvPr/>
              </p:nvSpPr>
              <p:spPr>
                <a:xfrm>
                  <a:off x="2027216" y="5091122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u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</p:grpSp>
          <p:grpSp>
            <p:nvGrpSpPr>
              <p:cNvPr id="23" name="Groupe 141"/>
              <p:cNvGrpSpPr/>
              <p:nvPr/>
            </p:nvGrpSpPr>
            <p:grpSpPr>
              <a:xfrm>
                <a:off x="683568" y="3861048"/>
                <a:ext cx="1008112" cy="936104"/>
                <a:chOff x="1907704" y="4653136"/>
                <a:chExt cx="1224136" cy="1152128"/>
              </a:xfrm>
            </p:grpSpPr>
            <p:sp>
              <p:nvSpPr>
                <p:cNvPr id="143" name="Ellipse 142"/>
                <p:cNvSpPr/>
                <p:nvPr/>
              </p:nvSpPr>
              <p:spPr>
                <a:xfrm>
                  <a:off x="1907704" y="4653136"/>
                  <a:ext cx="1224136" cy="115212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pic>
              <p:nvPicPr>
                <p:cNvPr id="144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 rot="17012334">
                  <a:off x="2302626" y="5196112"/>
                  <a:ext cx="360040" cy="355393"/>
                </a:xfrm>
                <a:prstGeom prst="rect">
                  <a:avLst/>
                </a:prstGeom>
                <a:noFill/>
              </p:spPr>
            </p:pic>
            <p:pic>
              <p:nvPicPr>
                <p:cNvPr id="145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280754" y="5048218"/>
                  <a:ext cx="219937" cy="217100"/>
                </a:xfrm>
                <a:prstGeom prst="rect">
                  <a:avLst/>
                </a:prstGeom>
                <a:noFill/>
              </p:spPr>
            </p:pic>
            <p:sp>
              <p:nvSpPr>
                <p:cNvPr id="146" name="Oval 28"/>
                <p:cNvSpPr>
                  <a:spLocks noChangeArrowheads="1"/>
                </p:cNvSpPr>
                <p:nvPr/>
              </p:nvSpPr>
              <p:spPr bwMode="auto">
                <a:xfrm>
                  <a:off x="2051720" y="5157192"/>
                  <a:ext cx="268038" cy="278671"/>
                </a:xfrm>
                <a:prstGeom prst="ellipse">
                  <a:avLst/>
                </a:prstGeom>
                <a:solidFill>
                  <a:srgbClr val="461BF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pic>
              <p:nvPicPr>
                <p:cNvPr id="147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rot="6492927">
                  <a:off x="2584626" y="5116470"/>
                  <a:ext cx="230591" cy="227615"/>
                </a:xfrm>
                <a:prstGeom prst="rect">
                  <a:avLst/>
                </a:prstGeom>
                <a:noFill/>
              </p:spPr>
            </p:pic>
            <p:sp>
              <p:nvSpPr>
                <p:cNvPr id="148" name="Oval 28"/>
                <p:cNvSpPr>
                  <a:spLocks noChangeArrowheads="1"/>
                </p:cNvSpPr>
                <p:nvPr/>
              </p:nvSpPr>
              <p:spPr bwMode="auto">
                <a:xfrm>
                  <a:off x="2442170" y="4831241"/>
                  <a:ext cx="268038" cy="27867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149" name="ZoneTexte 148"/>
                <p:cNvSpPr txBox="1"/>
                <p:nvPr/>
              </p:nvSpPr>
              <p:spPr>
                <a:xfrm>
                  <a:off x="2406906" y="4783364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d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50" name="Oval 28"/>
                <p:cNvSpPr>
                  <a:spLocks noChangeArrowheads="1"/>
                </p:cNvSpPr>
                <p:nvPr/>
              </p:nvSpPr>
              <p:spPr bwMode="auto">
                <a:xfrm>
                  <a:off x="2627784" y="5301208"/>
                  <a:ext cx="268038" cy="278671"/>
                </a:xfrm>
                <a:prstGeom prst="ellipse">
                  <a:avLst/>
                </a:prstGeom>
                <a:solidFill>
                  <a:srgbClr val="00B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151" name="ZoneTexte 150"/>
                <p:cNvSpPr txBox="1"/>
                <p:nvPr/>
              </p:nvSpPr>
              <p:spPr>
                <a:xfrm>
                  <a:off x="2597342" y="5247014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d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52" name="ZoneTexte 151"/>
                <p:cNvSpPr txBox="1"/>
                <p:nvPr/>
              </p:nvSpPr>
              <p:spPr>
                <a:xfrm>
                  <a:off x="2027216" y="5091122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u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</p:grpSp>
          <p:grpSp>
            <p:nvGrpSpPr>
              <p:cNvPr id="26" name="Groupe 162"/>
              <p:cNvGrpSpPr/>
              <p:nvPr/>
            </p:nvGrpSpPr>
            <p:grpSpPr>
              <a:xfrm>
                <a:off x="2417700" y="4725143"/>
                <a:ext cx="221532" cy="369332"/>
                <a:chOff x="4793964" y="4920000"/>
                <a:chExt cx="221532" cy="369332"/>
              </a:xfrm>
            </p:grpSpPr>
            <p:sp>
              <p:nvSpPr>
                <p:cNvPr id="171" name="ZoneTexte 170"/>
                <p:cNvSpPr txBox="1"/>
                <p:nvPr/>
              </p:nvSpPr>
              <p:spPr>
                <a:xfrm>
                  <a:off x="4793964" y="4920000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GB" b="1" dirty="0">
                    <a:solidFill>
                      <a:srgbClr val="FF0000"/>
                    </a:solidFill>
                    <a:latin typeface="Book Antiqua" pitchFamily="18" charset="0"/>
                  </a:endParaRPr>
                </a:p>
              </p:txBody>
            </p:sp>
            <p:cxnSp>
              <p:nvCxnSpPr>
                <p:cNvPr id="165" name="Connecteur droit 164"/>
                <p:cNvCxnSpPr/>
                <p:nvPr/>
              </p:nvCxnSpPr>
              <p:spPr>
                <a:xfrm>
                  <a:off x="4907496" y="4990256"/>
                  <a:ext cx="108000" cy="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e 184"/>
              <p:cNvGrpSpPr/>
              <p:nvPr/>
            </p:nvGrpSpPr>
            <p:grpSpPr>
              <a:xfrm>
                <a:off x="1979712" y="5229200"/>
                <a:ext cx="864096" cy="813255"/>
                <a:chOff x="1907704" y="4653136"/>
                <a:chExt cx="1224136" cy="1152128"/>
              </a:xfrm>
            </p:grpSpPr>
            <p:sp>
              <p:nvSpPr>
                <p:cNvPr id="186" name="Ellipse 185"/>
                <p:cNvSpPr/>
                <p:nvPr/>
              </p:nvSpPr>
              <p:spPr>
                <a:xfrm>
                  <a:off x="1907704" y="4653136"/>
                  <a:ext cx="1224136" cy="115212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pic>
              <p:nvPicPr>
                <p:cNvPr id="187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 rot="17012334">
                  <a:off x="2302626" y="5196112"/>
                  <a:ext cx="360040" cy="355393"/>
                </a:xfrm>
                <a:prstGeom prst="rect">
                  <a:avLst/>
                </a:prstGeom>
                <a:noFill/>
              </p:spPr>
            </p:pic>
            <p:pic>
              <p:nvPicPr>
                <p:cNvPr id="188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280754" y="5048218"/>
                  <a:ext cx="219937" cy="217100"/>
                </a:xfrm>
                <a:prstGeom prst="rect">
                  <a:avLst/>
                </a:prstGeom>
                <a:noFill/>
              </p:spPr>
            </p:pic>
            <p:sp>
              <p:nvSpPr>
                <p:cNvPr id="189" name="Oval 28"/>
                <p:cNvSpPr>
                  <a:spLocks noChangeArrowheads="1"/>
                </p:cNvSpPr>
                <p:nvPr/>
              </p:nvSpPr>
              <p:spPr bwMode="auto">
                <a:xfrm>
                  <a:off x="2051720" y="5157192"/>
                  <a:ext cx="268038" cy="278671"/>
                </a:xfrm>
                <a:prstGeom prst="ellipse">
                  <a:avLst/>
                </a:prstGeom>
                <a:solidFill>
                  <a:srgbClr val="00B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pic>
              <p:nvPicPr>
                <p:cNvPr id="190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rot="6492927">
                  <a:off x="2584626" y="5116470"/>
                  <a:ext cx="230591" cy="227615"/>
                </a:xfrm>
                <a:prstGeom prst="rect">
                  <a:avLst/>
                </a:prstGeom>
                <a:noFill/>
              </p:spPr>
            </p:pic>
            <p:sp>
              <p:nvSpPr>
                <p:cNvPr id="191" name="Oval 28"/>
                <p:cNvSpPr>
                  <a:spLocks noChangeArrowheads="1"/>
                </p:cNvSpPr>
                <p:nvPr/>
              </p:nvSpPr>
              <p:spPr bwMode="auto">
                <a:xfrm>
                  <a:off x="2442170" y="4831241"/>
                  <a:ext cx="268038" cy="27867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192" name="ZoneTexte 191"/>
                <p:cNvSpPr txBox="1"/>
                <p:nvPr/>
              </p:nvSpPr>
              <p:spPr>
                <a:xfrm>
                  <a:off x="2381211" y="4700170"/>
                  <a:ext cx="201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u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93" name="Oval 28"/>
                <p:cNvSpPr>
                  <a:spLocks noChangeArrowheads="1"/>
                </p:cNvSpPr>
                <p:nvPr/>
              </p:nvSpPr>
              <p:spPr bwMode="auto">
                <a:xfrm>
                  <a:off x="2627784" y="5301208"/>
                  <a:ext cx="268038" cy="278671"/>
                </a:xfrm>
                <a:prstGeom prst="ellipse">
                  <a:avLst/>
                </a:prstGeom>
                <a:solidFill>
                  <a:srgbClr val="461BF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194" name="ZoneTexte 193"/>
                <p:cNvSpPr txBox="1"/>
                <p:nvPr/>
              </p:nvSpPr>
              <p:spPr>
                <a:xfrm>
                  <a:off x="2597342" y="5247014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d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95" name="ZoneTexte 194"/>
                <p:cNvSpPr txBox="1"/>
                <p:nvPr/>
              </p:nvSpPr>
              <p:spPr>
                <a:xfrm>
                  <a:off x="1976747" y="5040652"/>
                  <a:ext cx="201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u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</p:grpSp>
          <p:grpSp>
            <p:nvGrpSpPr>
              <p:cNvPr id="31" name="Groupe 206"/>
              <p:cNvGrpSpPr/>
              <p:nvPr/>
            </p:nvGrpSpPr>
            <p:grpSpPr>
              <a:xfrm>
                <a:off x="2195736" y="4077072"/>
                <a:ext cx="864096" cy="813255"/>
                <a:chOff x="1907704" y="4653136"/>
                <a:chExt cx="1224136" cy="1152128"/>
              </a:xfrm>
            </p:grpSpPr>
            <p:sp>
              <p:nvSpPr>
                <p:cNvPr id="208" name="Ellipse 207"/>
                <p:cNvSpPr/>
                <p:nvPr/>
              </p:nvSpPr>
              <p:spPr>
                <a:xfrm>
                  <a:off x="1907704" y="4653136"/>
                  <a:ext cx="1224136" cy="115212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pic>
              <p:nvPicPr>
                <p:cNvPr id="209" name="Picture 11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 rot="17012334">
                  <a:off x="2302626" y="5196112"/>
                  <a:ext cx="360040" cy="355393"/>
                </a:xfrm>
                <a:prstGeom prst="rect">
                  <a:avLst/>
                </a:prstGeom>
                <a:noFill/>
              </p:spPr>
            </p:pic>
            <p:pic>
              <p:nvPicPr>
                <p:cNvPr id="210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280754" y="5048218"/>
                  <a:ext cx="219937" cy="217100"/>
                </a:xfrm>
                <a:prstGeom prst="rect">
                  <a:avLst/>
                </a:prstGeom>
                <a:noFill/>
              </p:spPr>
            </p:pic>
            <p:sp>
              <p:nvSpPr>
                <p:cNvPr id="211" name="Oval 28"/>
                <p:cNvSpPr>
                  <a:spLocks noChangeArrowheads="1"/>
                </p:cNvSpPr>
                <p:nvPr/>
              </p:nvSpPr>
              <p:spPr bwMode="auto">
                <a:xfrm>
                  <a:off x="2051720" y="5157192"/>
                  <a:ext cx="268038" cy="27867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pic>
              <p:nvPicPr>
                <p:cNvPr id="212" name="Picture 7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rot="6492927">
                  <a:off x="2584626" y="5116470"/>
                  <a:ext cx="230591" cy="227615"/>
                </a:xfrm>
                <a:prstGeom prst="rect">
                  <a:avLst/>
                </a:prstGeom>
                <a:noFill/>
              </p:spPr>
            </p:pic>
            <p:sp>
              <p:nvSpPr>
                <p:cNvPr id="213" name="Oval 28"/>
                <p:cNvSpPr>
                  <a:spLocks noChangeArrowheads="1"/>
                </p:cNvSpPr>
                <p:nvPr/>
              </p:nvSpPr>
              <p:spPr bwMode="auto">
                <a:xfrm>
                  <a:off x="2442170" y="4831241"/>
                  <a:ext cx="268038" cy="278671"/>
                </a:xfrm>
                <a:prstGeom prst="ellipse">
                  <a:avLst/>
                </a:prstGeom>
                <a:solidFill>
                  <a:srgbClr val="461BF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214" name="ZoneTexte 213"/>
                <p:cNvSpPr txBox="1"/>
                <p:nvPr/>
              </p:nvSpPr>
              <p:spPr>
                <a:xfrm>
                  <a:off x="2366218" y="4683347"/>
                  <a:ext cx="201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u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215" name="Oval 28"/>
                <p:cNvSpPr>
                  <a:spLocks noChangeArrowheads="1"/>
                </p:cNvSpPr>
                <p:nvPr/>
              </p:nvSpPr>
              <p:spPr bwMode="auto">
                <a:xfrm>
                  <a:off x="2627784" y="5301208"/>
                  <a:ext cx="268038" cy="278671"/>
                </a:xfrm>
                <a:prstGeom prst="ellipse">
                  <a:avLst/>
                </a:prstGeom>
                <a:solidFill>
                  <a:srgbClr val="00B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216" name="ZoneTexte 215"/>
                <p:cNvSpPr txBox="1"/>
                <p:nvPr/>
              </p:nvSpPr>
              <p:spPr>
                <a:xfrm>
                  <a:off x="2546873" y="5213368"/>
                  <a:ext cx="201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d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217" name="ZoneTexte 216"/>
                <p:cNvSpPr txBox="1"/>
                <p:nvPr/>
              </p:nvSpPr>
              <p:spPr>
                <a:xfrm>
                  <a:off x="1993570" y="5023829"/>
                  <a:ext cx="201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u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</p:grpSp>
          <p:cxnSp>
            <p:nvCxnSpPr>
              <p:cNvPr id="229" name="Connecteur droit avec flèche 228"/>
              <p:cNvCxnSpPr/>
              <p:nvPr/>
            </p:nvCxnSpPr>
            <p:spPr>
              <a:xfrm>
                <a:off x="1979712" y="4941168"/>
                <a:ext cx="1224136" cy="216024"/>
              </a:xfrm>
              <a:prstGeom prst="straightConnector1">
                <a:avLst/>
              </a:prstGeom>
              <a:ln w="762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1" name="ZoneTexte 230"/>
              <p:cNvSpPr txBox="1"/>
              <p:nvPr/>
            </p:nvSpPr>
            <p:spPr>
              <a:xfrm>
                <a:off x="3203848" y="4797152"/>
                <a:ext cx="1296144" cy="646331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NO suppression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2" name="Groupe 250"/>
            <p:cNvGrpSpPr/>
            <p:nvPr/>
          </p:nvGrpSpPr>
          <p:grpSpPr>
            <a:xfrm>
              <a:off x="611560" y="4509120"/>
              <a:ext cx="720080" cy="669239"/>
              <a:chOff x="4355976" y="4847993"/>
              <a:chExt cx="864096" cy="792088"/>
            </a:xfrm>
          </p:grpSpPr>
          <p:grpSp>
            <p:nvGrpSpPr>
              <p:cNvPr id="36" name="Groupe 96"/>
              <p:cNvGrpSpPr/>
              <p:nvPr/>
            </p:nvGrpSpPr>
            <p:grpSpPr>
              <a:xfrm>
                <a:off x="4355976" y="4847993"/>
                <a:ext cx="864096" cy="792088"/>
                <a:chOff x="3995936" y="4725144"/>
                <a:chExt cx="864096" cy="792088"/>
              </a:xfrm>
            </p:grpSpPr>
            <p:sp>
              <p:nvSpPr>
                <p:cNvPr id="254" name="Ellipse 253"/>
                <p:cNvSpPr/>
                <p:nvPr/>
              </p:nvSpPr>
              <p:spPr>
                <a:xfrm>
                  <a:off x="3995936" y="4725144"/>
                  <a:ext cx="864096" cy="79208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grpSp>
              <p:nvGrpSpPr>
                <p:cNvPr id="37" name="Groupe 44"/>
                <p:cNvGrpSpPr/>
                <p:nvPr/>
              </p:nvGrpSpPr>
              <p:grpSpPr>
                <a:xfrm>
                  <a:off x="4063033" y="4771981"/>
                  <a:ext cx="663397" cy="632088"/>
                  <a:chOff x="1363441" y="4627965"/>
                  <a:chExt cx="663397" cy="632088"/>
                </a:xfrm>
              </p:grpSpPr>
              <p:pic>
                <p:nvPicPr>
                  <p:cNvPr id="256" name="Picture 3" descr="C:\Users\Hamza\Desktop\Gluons.png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1621136" y="4880452"/>
                    <a:ext cx="219937" cy="21710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257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1758800" y="4669413"/>
                    <a:ext cx="268038" cy="27867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173105"/>
                    <a:endParaRPr lang="en-GB" sz="2800">
                      <a:solidFill>
                        <a:srgbClr val="FFFFFF"/>
                      </a:solidFill>
                      <a:latin typeface="Lucida Sans Unicode" pitchFamily="34" charset="0"/>
                    </a:endParaRPr>
                  </a:p>
                </p:txBody>
              </p:sp>
              <p:sp>
                <p:nvSpPr>
                  <p:cNvPr id="25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1397157" y="4977133"/>
                    <a:ext cx="268038" cy="278671"/>
                  </a:xfrm>
                  <a:prstGeom prst="ellipse">
                    <a:avLst/>
                  </a:prstGeom>
                  <a:solidFill>
                    <a:srgbClr val="00B05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173105"/>
                    <a:endParaRPr lang="en-GB" sz="2800">
                      <a:solidFill>
                        <a:srgbClr val="FFFFFF"/>
                      </a:solidFill>
                      <a:latin typeface="Lucida Sans Unicode" pitchFamily="34" charset="0"/>
                    </a:endParaRPr>
                  </a:p>
                </p:txBody>
              </p:sp>
              <p:sp>
                <p:nvSpPr>
                  <p:cNvPr id="259" name="ZoneTexte 258"/>
                  <p:cNvSpPr txBox="1"/>
                  <p:nvPr/>
                </p:nvSpPr>
                <p:spPr>
                  <a:xfrm>
                    <a:off x="1708813" y="4627965"/>
                    <a:ext cx="20105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</a:rPr>
                      <a:t>d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endParaRPr>
                  </a:p>
                </p:txBody>
              </p:sp>
              <p:sp>
                <p:nvSpPr>
                  <p:cNvPr id="260" name="ZoneTexte 259"/>
                  <p:cNvSpPr txBox="1"/>
                  <p:nvPr/>
                </p:nvSpPr>
                <p:spPr>
                  <a:xfrm>
                    <a:off x="1363441" y="4890721"/>
                    <a:ext cx="20105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</a:rPr>
                      <a:t>u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endParaRPr>
                  </a:p>
                </p:txBody>
              </p:sp>
            </p:grpSp>
          </p:grpSp>
          <p:cxnSp>
            <p:nvCxnSpPr>
              <p:cNvPr id="253" name="Connecteur droit 252"/>
              <p:cNvCxnSpPr/>
              <p:nvPr/>
            </p:nvCxnSpPr>
            <p:spPr>
              <a:xfrm>
                <a:off x="4907496" y="4990256"/>
                <a:ext cx="108000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02" name="Connecteur droit avec flèche 301"/>
          <p:cNvCxnSpPr/>
          <p:nvPr/>
        </p:nvCxnSpPr>
        <p:spPr>
          <a:xfrm flipV="1">
            <a:off x="7681105" y="2780928"/>
            <a:ext cx="347279" cy="47285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ZoneTexte 303"/>
          <p:cNvSpPr txBox="1"/>
          <p:nvPr/>
        </p:nvSpPr>
        <p:spPr>
          <a:xfrm>
            <a:off x="6401676" y="4671979"/>
            <a:ext cx="20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u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pSp>
        <p:nvGrpSpPr>
          <p:cNvPr id="47" name="Groupe 304"/>
          <p:cNvGrpSpPr/>
          <p:nvPr/>
        </p:nvGrpSpPr>
        <p:grpSpPr>
          <a:xfrm>
            <a:off x="7956376" y="2276872"/>
            <a:ext cx="648072" cy="601698"/>
            <a:chOff x="5796136" y="4842069"/>
            <a:chExt cx="864096" cy="798012"/>
          </a:xfrm>
        </p:grpSpPr>
        <p:grpSp>
          <p:nvGrpSpPr>
            <p:cNvPr id="48" name="Groupe 45"/>
            <p:cNvGrpSpPr/>
            <p:nvPr/>
          </p:nvGrpSpPr>
          <p:grpSpPr>
            <a:xfrm>
              <a:off x="5796136" y="4842069"/>
              <a:ext cx="864096" cy="798012"/>
              <a:chOff x="3995936" y="4719220"/>
              <a:chExt cx="864096" cy="798012"/>
            </a:xfrm>
          </p:grpSpPr>
          <p:sp>
            <p:nvSpPr>
              <p:cNvPr id="308" name="Ellipse 307"/>
              <p:cNvSpPr/>
              <p:nvPr/>
            </p:nvSpPr>
            <p:spPr>
              <a:xfrm>
                <a:off x="3995936" y="4725144"/>
                <a:ext cx="864096" cy="79208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54" name="Groupe 44"/>
              <p:cNvGrpSpPr/>
              <p:nvPr/>
            </p:nvGrpSpPr>
            <p:grpSpPr>
              <a:xfrm>
                <a:off x="4049163" y="4719220"/>
                <a:ext cx="677267" cy="774112"/>
                <a:chOff x="1349571" y="4575204"/>
                <a:chExt cx="677267" cy="774112"/>
              </a:xfrm>
            </p:grpSpPr>
            <p:pic>
              <p:nvPicPr>
                <p:cNvPr id="310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621136" y="4880452"/>
                  <a:ext cx="219937" cy="217100"/>
                </a:xfrm>
                <a:prstGeom prst="rect">
                  <a:avLst/>
                </a:prstGeom>
                <a:noFill/>
              </p:spPr>
            </p:pic>
            <p:sp>
              <p:nvSpPr>
                <p:cNvPr id="311" name="Oval 28"/>
                <p:cNvSpPr>
                  <a:spLocks noChangeArrowheads="1"/>
                </p:cNvSpPr>
                <p:nvPr/>
              </p:nvSpPr>
              <p:spPr bwMode="auto">
                <a:xfrm>
                  <a:off x="1758800" y="4669413"/>
                  <a:ext cx="268038" cy="278671"/>
                </a:xfrm>
                <a:prstGeom prst="ellipse">
                  <a:avLst/>
                </a:prstGeom>
                <a:solidFill>
                  <a:srgbClr val="461BF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312" name="Oval 28"/>
                <p:cNvSpPr>
                  <a:spLocks noChangeArrowheads="1"/>
                </p:cNvSpPr>
                <p:nvPr/>
              </p:nvSpPr>
              <p:spPr bwMode="auto">
                <a:xfrm>
                  <a:off x="1397157" y="4977133"/>
                  <a:ext cx="268038" cy="27867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313" name="ZoneTexte 312"/>
                <p:cNvSpPr txBox="1"/>
                <p:nvPr/>
              </p:nvSpPr>
              <p:spPr>
                <a:xfrm>
                  <a:off x="1732031" y="4575204"/>
                  <a:ext cx="2010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c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314" name="ZoneTexte 313"/>
                <p:cNvSpPr txBox="1"/>
                <p:nvPr/>
              </p:nvSpPr>
              <p:spPr>
                <a:xfrm>
                  <a:off x="1349571" y="4859483"/>
                  <a:ext cx="201049" cy="4898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d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</p:grpSp>
        </p:grpSp>
        <p:cxnSp>
          <p:nvCxnSpPr>
            <p:cNvPr id="307" name="Connecteur droit 306"/>
            <p:cNvCxnSpPr/>
            <p:nvPr/>
          </p:nvCxnSpPr>
          <p:spPr>
            <a:xfrm>
              <a:off x="6336208" y="5007040"/>
              <a:ext cx="108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6" name="Connecteur droit avec flèche 315"/>
          <p:cNvCxnSpPr>
            <a:endCxn id="321" idx="7"/>
          </p:cNvCxnSpPr>
          <p:nvPr/>
        </p:nvCxnSpPr>
        <p:spPr>
          <a:xfrm flipH="1">
            <a:off x="5197172" y="5558042"/>
            <a:ext cx="238924" cy="6015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e 317"/>
          <p:cNvGrpSpPr/>
          <p:nvPr/>
        </p:nvGrpSpPr>
        <p:grpSpPr>
          <a:xfrm>
            <a:off x="4644008" y="6067662"/>
            <a:ext cx="648072" cy="601698"/>
            <a:chOff x="5796136" y="4842069"/>
            <a:chExt cx="864096" cy="798012"/>
          </a:xfrm>
        </p:grpSpPr>
        <p:grpSp>
          <p:nvGrpSpPr>
            <p:cNvPr id="58" name="Groupe 45"/>
            <p:cNvGrpSpPr/>
            <p:nvPr/>
          </p:nvGrpSpPr>
          <p:grpSpPr>
            <a:xfrm>
              <a:off x="5796136" y="4842069"/>
              <a:ext cx="864096" cy="798012"/>
              <a:chOff x="3995936" y="4719220"/>
              <a:chExt cx="864096" cy="798012"/>
            </a:xfrm>
          </p:grpSpPr>
          <p:sp>
            <p:nvSpPr>
              <p:cNvPr id="321" name="Ellipse 320"/>
              <p:cNvSpPr/>
              <p:nvPr/>
            </p:nvSpPr>
            <p:spPr>
              <a:xfrm>
                <a:off x="3995936" y="4725144"/>
                <a:ext cx="864096" cy="79208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60" name="Groupe 44"/>
              <p:cNvGrpSpPr/>
              <p:nvPr/>
            </p:nvGrpSpPr>
            <p:grpSpPr>
              <a:xfrm>
                <a:off x="4049163" y="4719220"/>
                <a:ext cx="677267" cy="774112"/>
                <a:chOff x="1349571" y="4575204"/>
                <a:chExt cx="677267" cy="774112"/>
              </a:xfrm>
            </p:grpSpPr>
            <p:pic>
              <p:nvPicPr>
                <p:cNvPr id="323" name="Picture 3" descr="C:\Users\Hamza\Desktop\Gluons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621136" y="4880452"/>
                  <a:ext cx="219937" cy="217100"/>
                </a:xfrm>
                <a:prstGeom prst="rect">
                  <a:avLst/>
                </a:prstGeom>
                <a:noFill/>
              </p:spPr>
            </p:pic>
            <p:sp>
              <p:nvSpPr>
                <p:cNvPr id="324" name="Oval 28"/>
                <p:cNvSpPr>
                  <a:spLocks noChangeArrowheads="1"/>
                </p:cNvSpPr>
                <p:nvPr/>
              </p:nvSpPr>
              <p:spPr bwMode="auto">
                <a:xfrm>
                  <a:off x="1758800" y="4669413"/>
                  <a:ext cx="268038" cy="27867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325" name="Oval 28"/>
                <p:cNvSpPr>
                  <a:spLocks noChangeArrowheads="1"/>
                </p:cNvSpPr>
                <p:nvPr/>
              </p:nvSpPr>
              <p:spPr bwMode="auto">
                <a:xfrm>
                  <a:off x="1397157" y="4977133"/>
                  <a:ext cx="268038" cy="27867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4173105"/>
                  <a:endParaRPr lang="en-GB" sz="2800">
                    <a:solidFill>
                      <a:srgbClr val="FFFFFF"/>
                    </a:solidFill>
                    <a:latin typeface="Lucida Sans Unicode" pitchFamily="34" charset="0"/>
                  </a:endParaRPr>
                </a:p>
              </p:txBody>
            </p:sp>
            <p:sp>
              <p:nvSpPr>
                <p:cNvPr id="326" name="ZoneTexte 325"/>
                <p:cNvSpPr txBox="1"/>
                <p:nvPr/>
              </p:nvSpPr>
              <p:spPr>
                <a:xfrm>
                  <a:off x="1704139" y="4575204"/>
                  <a:ext cx="201051" cy="4898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u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327" name="ZoneTexte 326"/>
                <p:cNvSpPr txBox="1"/>
                <p:nvPr/>
              </p:nvSpPr>
              <p:spPr>
                <a:xfrm>
                  <a:off x="1349571" y="4859483"/>
                  <a:ext cx="201049" cy="4898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ook Antiqua" pitchFamily="18" charset="0"/>
                    </a:rPr>
                    <a:t>c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</a:endParaRPr>
                </a:p>
              </p:txBody>
            </p:sp>
          </p:grpSp>
        </p:grpSp>
        <p:cxnSp>
          <p:nvCxnSpPr>
            <p:cNvPr id="320" name="Connecteur droit 319"/>
            <p:cNvCxnSpPr/>
            <p:nvPr/>
          </p:nvCxnSpPr>
          <p:spPr>
            <a:xfrm>
              <a:off x="6336208" y="5007040"/>
              <a:ext cx="108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8" name="Connecteur droit 327"/>
          <p:cNvCxnSpPr/>
          <p:nvPr/>
        </p:nvCxnSpPr>
        <p:spPr>
          <a:xfrm>
            <a:off x="5479598" y="5373216"/>
            <a:ext cx="10051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ZoneTexte 328"/>
          <p:cNvSpPr txBox="1"/>
          <p:nvPr/>
        </p:nvSpPr>
        <p:spPr>
          <a:xfrm>
            <a:off x="5417253" y="6228020"/>
            <a:ext cx="2539123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Quarkonia</a:t>
            </a:r>
            <a:r>
              <a:rPr lang="fr-FR" dirty="0" smtClean="0">
                <a:solidFill>
                  <a:srgbClr val="FF0000"/>
                </a:solidFill>
              </a:rPr>
              <a:t> SUPPRESSED !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0" name="ZoneTexte 329"/>
          <p:cNvSpPr txBox="1"/>
          <p:nvPr/>
        </p:nvSpPr>
        <p:spPr>
          <a:xfrm>
            <a:off x="6278926" y="4077072"/>
            <a:ext cx="20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u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204" name="ZoneTexte 203"/>
          <p:cNvSpPr txBox="1"/>
          <p:nvPr/>
        </p:nvSpPr>
        <p:spPr>
          <a:xfrm>
            <a:off x="539552" y="2636912"/>
            <a:ext cx="205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Suppression ?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205" name="ZoneTexte 204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" name="ZoneTexte 205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Quarkonia</a:t>
            </a:r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 suppression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204" name="ZoneTexte 203"/>
          <p:cNvSpPr txBox="1"/>
          <p:nvPr/>
        </p:nvSpPr>
        <p:spPr>
          <a:xfrm>
            <a:off x="0" y="109512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solidFill>
                  <a:schemeClr val="tx2"/>
                </a:solidFill>
              </a:rPr>
              <a:t>Observed</a:t>
            </a:r>
            <a:r>
              <a:rPr lang="fr-FR" sz="2400" b="1" dirty="0" smtClean="0">
                <a:solidFill>
                  <a:schemeClr val="tx2"/>
                </a:solidFill>
              </a:rPr>
              <a:t> </a:t>
            </a:r>
            <a:r>
              <a:rPr lang="fr-FR" sz="2400" b="1" dirty="0" err="1" smtClean="0">
                <a:solidFill>
                  <a:schemeClr val="tx2"/>
                </a:solidFill>
              </a:rPr>
              <a:t>experimentally</a:t>
            </a:r>
            <a:r>
              <a:rPr lang="fr-FR" sz="2400" b="1" dirty="0" smtClean="0">
                <a:solidFill>
                  <a:schemeClr val="tx2"/>
                </a:solidFill>
              </a:rPr>
              <a:t>…</a:t>
            </a:r>
            <a:endParaRPr lang="fr-FR" sz="2400" b="1" dirty="0">
              <a:solidFill>
                <a:schemeClr val="tx2"/>
              </a:solidFill>
            </a:endParaRPr>
          </a:p>
        </p:txBody>
      </p:sp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206" name="ZoneTexte 205"/>
          <p:cNvSpPr txBox="1"/>
          <p:nvPr/>
        </p:nvSpPr>
        <p:spPr>
          <a:xfrm>
            <a:off x="108520" y="570363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… but </a:t>
            </a:r>
            <a:r>
              <a:rPr lang="fr-FR" sz="2400" b="1" dirty="0" err="1" smtClean="0">
                <a:solidFill>
                  <a:srgbClr val="FF0000"/>
                </a:solidFill>
              </a:rPr>
              <a:t>kinetic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dependences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still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poorly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understood</a:t>
            </a:r>
            <a:endParaRPr lang="fr-FR" sz="2400" b="1" dirty="0">
              <a:solidFill>
                <a:srgbClr val="FF0000"/>
              </a:solidFill>
            </a:endParaRPr>
          </a:p>
        </p:txBody>
      </p:sp>
      <p:pic>
        <p:nvPicPr>
          <p:cNvPr id="16" name="Espace réservé du contenu 12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341"/>
          <a:stretch>
            <a:fillRect/>
          </a:stretch>
        </p:blipFill>
        <p:spPr>
          <a:xfrm>
            <a:off x="1907757" y="1700808"/>
            <a:ext cx="3439403" cy="3524525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5508104" y="194630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0% </a:t>
            </a:r>
            <a:r>
              <a:rPr lang="fr-FR" dirty="0" err="1" smtClean="0"/>
              <a:t>suppressed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5495048" y="461060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100% </a:t>
            </a:r>
            <a:r>
              <a:rPr lang="fr-FR" dirty="0" err="1" smtClean="0"/>
              <a:t>suppressed</a:t>
            </a:r>
            <a:endParaRPr lang="fr-FR" dirty="0"/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5209439" y="2132856"/>
            <a:ext cx="0" cy="26642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endCxn id="28" idx="1"/>
          </p:cNvCxnSpPr>
          <p:nvPr/>
        </p:nvCxnSpPr>
        <p:spPr>
          <a:xfrm>
            <a:off x="2267744" y="4785978"/>
            <a:ext cx="3227304" cy="929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284407" y="2124646"/>
            <a:ext cx="3178985" cy="82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6228184" y="2780928"/>
            <a:ext cx="237626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/>
              <a:t>1st  surprise</a:t>
            </a:r>
            <a:r>
              <a:rPr lang="fr-FR" b="1" dirty="0" smtClean="0"/>
              <a:t>: </a:t>
            </a:r>
            <a:br>
              <a:rPr lang="fr-FR" b="1" dirty="0" smtClean="0"/>
            </a:br>
            <a:r>
              <a:rPr lang="fr-FR" b="1" dirty="0" err="1" smtClean="0"/>
              <a:t>same</a:t>
            </a:r>
            <a:r>
              <a:rPr lang="fr-FR" b="1" dirty="0" smtClean="0"/>
              <a:t> suppression </a:t>
            </a:r>
            <a:r>
              <a:rPr lang="fr-FR" b="1" dirty="0" err="1" smtClean="0"/>
              <a:t>at</a:t>
            </a:r>
            <a:r>
              <a:rPr lang="fr-FR" b="1" dirty="0" smtClean="0"/>
              <a:t> collision </a:t>
            </a:r>
            <a:r>
              <a:rPr lang="fr-FR" b="1" dirty="0" err="1" smtClean="0"/>
              <a:t>energies</a:t>
            </a:r>
            <a:r>
              <a:rPr lang="fr-FR" b="1" dirty="0" smtClean="0"/>
              <a:t> </a:t>
            </a:r>
          </a:p>
          <a:p>
            <a:pPr algn="ctr"/>
            <a:r>
              <a:rPr lang="fr-FR" b="1" dirty="0" smtClean="0"/>
              <a:t>17 </a:t>
            </a:r>
            <a:r>
              <a:rPr lang="fr-FR" b="1" dirty="0" err="1" smtClean="0"/>
              <a:t>GeV</a:t>
            </a:r>
            <a:r>
              <a:rPr lang="fr-FR" b="1" dirty="0" smtClean="0"/>
              <a:t>  and 200 </a:t>
            </a:r>
            <a:r>
              <a:rPr lang="fr-FR" b="1" dirty="0" err="1" smtClean="0"/>
              <a:t>GeV</a:t>
            </a:r>
            <a:endParaRPr lang="fr-FR" b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7060380" y="1935675"/>
            <a:ext cx="161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(&lt;- if no QGP)</a:t>
            </a:r>
            <a:endParaRPr lang="fr-FR" dirty="0"/>
          </a:p>
        </p:txBody>
      </p:sp>
      <p:sp>
        <p:nvSpPr>
          <p:cNvPr id="54" name="ZoneTexte 53"/>
          <p:cNvSpPr txBox="1"/>
          <p:nvPr/>
        </p:nvSpPr>
        <p:spPr>
          <a:xfrm>
            <a:off x="5482710" y="6319391"/>
            <a:ext cx="2081019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lt1"/>
                </a:solidFill>
                <a:latin typeface="Cambria"/>
                <a:cs typeface="Cambri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1100" dirty="0">
                <a:solidFill>
                  <a:schemeClr val="tx1"/>
                </a:solidFill>
              </a:rPr>
              <a:t>PHENIX, PRL98 (2007) </a:t>
            </a:r>
            <a:r>
              <a:rPr lang="en-GB" sz="1100" dirty="0" smtClean="0">
                <a:solidFill>
                  <a:schemeClr val="tx1"/>
                </a:solidFill>
              </a:rPr>
              <a:t>232301</a:t>
            </a:r>
            <a:endParaRPr lang="en-GB" sz="1100" dirty="0">
              <a:solidFill>
                <a:schemeClr val="tx1"/>
              </a:solidFill>
            </a:endParaRPr>
          </a:p>
          <a:p>
            <a:r>
              <a:rPr lang="en-GB" sz="1100" dirty="0">
                <a:solidFill>
                  <a:schemeClr val="tx1"/>
                </a:solidFill>
              </a:rPr>
              <a:t>SPS from </a:t>
            </a:r>
            <a:r>
              <a:rPr lang="en-GB" sz="1100" dirty="0" err="1">
                <a:solidFill>
                  <a:schemeClr val="tx1"/>
                </a:solidFill>
              </a:rPr>
              <a:t>Scomparin</a:t>
            </a:r>
            <a:r>
              <a:rPr lang="en-GB" sz="1100" dirty="0">
                <a:solidFill>
                  <a:schemeClr val="tx1"/>
                </a:solidFill>
              </a:rPr>
              <a:t> @ QM06</a:t>
            </a:r>
          </a:p>
        </p:txBody>
      </p:sp>
      <p:cxnSp>
        <p:nvCxnSpPr>
          <p:cNvPr id="56" name="Connecteur droit avec flèche 55"/>
          <p:cNvCxnSpPr/>
          <p:nvPr/>
        </p:nvCxnSpPr>
        <p:spPr>
          <a:xfrm>
            <a:off x="2267744" y="4365104"/>
            <a:ext cx="2664296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2627784" y="436510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7030A0"/>
                </a:solidFill>
              </a:rPr>
              <a:t>QGP size and T</a:t>
            </a:r>
            <a:endParaRPr lang="fr-FR" sz="2000" b="1" dirty="0">
              <a:solidFill>
                <a:srgbClr val="7030A0"/>
              </a:solidFill>
            </a:endParaRPr>
          </a:p>
        </p:txBody>
      </p:sp>
      <p:cxnSp>
        <p:nvCxnSpPr>
          <p:cNvPr id="59" name="Connecteur droit avec flèche 58"/>
          <p:cNvCxnSpPr/>
          <p:nvPr/>
        </p:nvCxnSpPr>
        <p:spPr>
          <a:xfrm flipV="1">
            <a:off x="4355976" y="4437112"/>
            <a:ext cx="72008" cy="216024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1752632"/>
            <a:ext cx="2860656" cy="2808312"/>
          </a:xfrm>
          <a:prstGeom prst="rect">
            <a:avLst/>
          </a:prstGeom>
        </p:spPr>
      </p:pic>
      <p:pic>
        <p:nvPicPr>
          <p:cNvPr id="25" name="Picture 9" descr="raa_vs_Npart_forward_new.gif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27914" r="-27914"/>
          <a:stretch>
            <a:fillRect/>
          </a:stretch>
        </p:blipFill>
        <p:spPr bwMode="auto">
          <a:xfrm>
            <a:off x="-468560" y="1745520"/>
            <a:ext cx="489674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76064"/>
          </a:xfrm>
        </p:spPr>
        <p:txBody>
          <a:bodyPr>
            <a:noAutofit/>
          </a:bodyPr>
          <a:lstStyle/>
          <a:p>
            <a:r>
              <a:rPr lang="fr-FR" sz="4000" b="1" dirty="0" err="1" smtClean="0">
                <a:solidFill>
                  <a:schemeClr val="accent6">
                    <a:lumMod val="75000"/>
                  </a:schemeClr>
                </a:solidFill>
              </a:rPr>
              <a:t>Quarkonia</a:t>
            </a:r>
            <a:r>
              <a:rPr lang="fr-FR" sz="4000" b="1" dirty="0" smtClean="0">
                <a:solidFill>
                  <a:schemeClr val="accent6">
                    <a:lumMod val="75000"/>
                  </a:schemeClr>
                </a:solidFill>
              </a:rPr>
              <a:t> suppression</a:t>
            </a:r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Users\rorolastronome\Desktop\PhD\Workshops\Trento 2013\My talk\subatechLogo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504" y="6350952"/>
            <a:ext cx="1230136" cy="405164"/>
          </a:xfrm>
          <a:prstGeom prst="rect">
            <a:avLst/>
          </a:prstGeom>
          <a:noFill/>
        </p:spPr>
      </p:pic>
      <p:sp>
        <p:nvSpPr>
          <p:cNvPr id="204" name="ZoneTexte 203"/>
          <p:cNvSpPr txBox="1"/>
          <p:nvPr/>
        </p:nvSpPr>
        <p:spPr>
          <a:xfrm>
            <a:off x="0" y="102326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solidFill>
                  <a:schemeClr val="tx2"/>
                </a:solidFill>
              </a:rPr>
              <a:t>Observed</a:t>
            </a:r>
            <a:r>
              <a:rPr lang="fr-FR" sz="2400" b="1" dirty="0" smtClean="0">
                <a:solidFill>
                  <a:schemeClr val="tx2"/>
                </a:solidFill>
              </a:rPr>
              <a:t> </a:t>
            </a:r>
            <a:r>
              <a:rPr lang="fr-FR" sz="2400" b="1" dirty="0" err="1" smtClean="0">
                <a:solidFill>
                  <a:schemeClr val="tx2"/>
                </a:solidFill>
              </a:rPr>
              <a:t>experimentally</a:t>
            </a:r>
            <a:r>
              <a:rPr lang="fr-FR" sz="2400" b="1" dirty="0" smtClean="0">
                <a:solidFill>
                  <a:schemeClr val="tx2"/>
                </a:solidFill>
              </a:rPr>
              <a:t>…</a:t>
            </a:r>
            <a:endParaRPr lang="fr-FR" sz="2400" b="1" dirty="0">
              <a:solidFill>
                <a:schemeClr val="tx2"/>
              </a:solidFill>
            </a:endParaRPr>
          </a:p>
        </p:txBody>
      </p:sp>
      <p:sp>
        <p:nvSpPr>
          <p:cNvPr id="20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772EFC-2AB3-4C65-9CB0-3E589C9529A9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206" name="ZoneTexte 205"/>
          <p:cNvSpPr txBox="1"/>
          <p:nvPr/>
        </p:nvSpPr>
        <p:spPr>
          <a:xfrm>
            <a:off x="828600" y="58772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… but </a:t>
            </a:r>
            <a:r>
              <a:rPr lang="fr-FR" sz="2400" b="1" dirty="0" err="1" smtClean="0">
                <a:solidFill>
                  <a:srgbClr val="FF0000"/>
                </a:solidFill>
              </a:rPr>
              <a:t>kinetic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dependences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still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poorly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understood</a:t>
            </a:r>
            <a:endParaRPr lang="fr-FR" sz="2400" b="1" dirty="0">
              <a:solidFill>
                <a:srgbClr val="FF0000"/>
              </a:solidFill>
            </a:endParaRPr>
          </a:p>
        </p:txBody>
      </p:sp>
      <p:grpSp>
        <p:nvGrpSpPr>
          <p:cNvPr id="44" name="Groupe 43"/>
          <p:cNvGrpSpPr/>
          <p:nvPr/>
        </p:nvGrpSpPr>
        <p:grpSpPr>
          <a:xfrm>
            <a:off x="808741" y="2435285"/>
            <a:ext cx="7903395" cy="1909635"/>
            <a:chOff x="808741" y="2320745"/>
            <a:chExt cx="7903395" cy="1909635"/>
          </a:xfrm>
        </p:grpSpPr>
        <p:sp>
          <p:nvSpPr>
            <p:cNvPr id="27" name="ZoneTexte 26"/>
            <p:cNvSpPr txBox="1"/>
            <p:nvPr/>
          </p:nvSpPr>
          <p:spPr>
            <a:xfrm>
              <a:off x="3923928" y="2320745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0% </a:t>
              </a:r>
              <a:r>
                <a:rPr lang="fr-FR" dirty="0" err="1" smtClean="0"/>
                <a:t>suppressed</a:t>
              </a:r>
              <a:endParaRPr lang="fr-FR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851920" y="3861048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100% </a:t>
              </a:r>
              <a:r>
                <a:rPr lang="fr-FR" dirty="0" err="1" smtClean="0"/>
                <a:t>suppressed</a:t>
              </a:r>
              <a:endParaRPr lang="fr-FR" dirty="0"/>
            </a:p>
          </p:txBody>
        </p:sp>
        <p:grpSp>
          <p:nvGrpSpPr>
            <p:cNvPr id="43" name="Groupe 42"/>
            <p:cNvGrpSpPr/>
            <p:nvPr/>
          </p:nvGrpSpPr>
          <p:grpSpPr>
            <a:xfrm>
              <a:off x="808741" y="2524795"/>
              <a:ext cx="2932420" cy="1552277"/>
              <a:chOff x="808741" y="2524795"/>
              <a:chExt cx="2932420" cy="1552277"/>
            </a:xfrm>
          </p:grpSpPr>
          <p:cxnSp>
            <p:nvCxnSpPr>
              <p:cNvPr id="32" name="Connecteur droit avec flèche 31"/>
              <p:cNvCxnSpPr/>
              <p:nvPr/>
            </p:nvCxnSpPr>
            <p:spPr>
              <a:xfrm>
                <a:off x="3491880" y="2524795"/>
                <a:ext cx="0" cy="154800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/>
              <p:cNvCxnSpPr/>
              <p:nvPr/>
            </p:nvCxnSpPr>
            <p:spPr>
              <a:xfrm>
                <a:off x="825161" y="2533005"/>
                <a:ext cx="29160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/>
              <p:cNvCxnSpPr/>
              <p:nvPr/>
            </p:nvCxnSpPr>
            <p:spPr>
              <a:xfrm>
                <a:off x="808741" y="4077072"/>
                <a:ext cx="29160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e 41"/>
            <p:cNvGrpSpPr/>
            <p:nvPr/>
          </p:nvGrpSpPr>
          <p:grpSpPr>
            <a:xfrm>
              <a:off x="5787509" y="2514162"/>
              <a:ext cx="2924627" cy="1584176"/>
              <a:chOff x="5787509" y="2514162"/>
              <a:chExt cx="2924627" cy="1584176"/>
            </a:xfrm>
          </p:grpSpPr>
          <p:cxnSp>
            <p:nvCxnSpPr>
              <p:cNvPr id="31" name="Connecteur droit 30"/>
              <p:cNvCxnSpPr/>
              <p:nvPr/>
            </p:nvCxnSpPr>
            <p:spPr>
              <a:xfrm>
                <a:off x="5796136" y="2514162"/>
                <a:ext cx="29160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/>
              <p:cNvCxnSpPr/>
              <p:nvPr/>
            </p:nvCxnSpPr>
            <p:spPr>
              <a:xfrm>
                <a:off x="5787509" y="4098338"/>
                <a:ext cx="29160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avec flèche 38"/>
              <p:cNvCxnSpPr/>
              <p:nvPr/>
            </p:nvCxnSpPr>
            <p:spPr>
              <a:xfrm>
                <a:off x="6372200" y="2514162"/>
                <a:ext cx="0" cy="156291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ZoneTexte 44"/>
          <p:cNvSpPr txBox="1"/>
          <p:nvPr/>
        </p:nvSpPr>
        <p:spPr>
          <a:xfrm>
            <a:off x="1115616" y="142449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Low</a:t>
            </a:r>
            <a:r>
              <a:rPr lang="fr-FR" dirty="0" smtClean="0"/>
              <a:t> </a:t>
            </a:r>
            <a:r>
              <a:rPr lang="fr-FR" dirty="0" err="1" smtClean="0"/>
              <a:t>energy</a:t>
            </a:r>
            <a:r>
              <a:rPr lang="fr-FR" dirty="0" smtClean="0"/>
              <a:t>  J/</a:t>
            </a:r>
            <a:r>
              <a:rPr lang="el-GR" dirty="0" smtClean="0"/>
              <a:t>ψ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6516216" y="141277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High </a:t>
            </a:r>
            <a:r>
              <a:rPr lang="fr-FR" dirty="0" err="1" smtClean="0"/>
              <a:t>energy</a:t>
            </a:r>
            <a:r>
              <a:rPr lang="fr-FR" dirty="0" smtClean="0"/>
              <a:t>  J/</a:t>
            </a:r>
            <a:r>
              <a:rPr lang="el-GR" dirty="0" smtClean="0"/>
              <a:t>ψ</a:t>
            </a: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2411760" y="304877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61BFD"/>
                </a:solidFill>
              </a:rPr>
              <a:t>2.7 </a:t>
            </a:r>
            <a:r>
              <a:rPr lang="fr-FR" b="1" dirty="0" err="1" smtClean="0">
                <a:solidFill>
                  <a:srgbClr val="461BFD"/>
                </a:solidFill>
              </a:rPr>
              <a:t>TeV</a:t>
            </a:r>
            <a:endParaRPr lang="fr-FR" b="1" dirty="0">
              <a:solidFill>
                <a:srgbClr val="461BFD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1763688" y="385149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200 </a:t>
            </a:r>
            <a:r>
              <a:rPr lang="fr-FR" b="1" dirty="0" err="1" smtClean="0">
                <a:solidFill>
                  <a:srgbClr val="FF0000"/>
                </a:solidFill>
              </a:rPr>
              <a:t>GeV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7473586" y="3830231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2.7 </a:t>
            </a:r>
            <a:r>
              <a:rPr lang="fr-FR" b="1" dirty="0" err="1" smtClean="0">
                <a:solidFill>
                  <a:srgbClr val="FF0000"/>
                </a:solidFill>
              </a:rPr>
              <a:t>TeV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7534961" y="272063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200 </a:t>
            </a:r>
            <a:r>
              <a:rPr lang="fr-FR" b="1" dirty="0" err="1" smtClean="0">
                <a:solidFill>
                  <a:srgbClr val="00B050"/>
                </a:solidFill>
              </a:rPr>
              <a:t>GeV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32573" y="6597352"/>
            <a:ext cx="58599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u="sng" dirty="0" smtClean="0">
                <a:latin typeface="Cambria"/>
                <a:cs typeface="Cambria"/>
              </a:rPr>
              <a:t>Bruno</a:t>
            </a:r>
            <a:r>
              <a:rPr lang="en-GB" sz="1000" dirty="0" smtClean="0">
                <a:latin typeface="Cambria"/>
                <a:cs typeface="Cambria"/>
              </a:rPr>
              <a:t>’s &amp; PRL109 (2012) 072301  and JHEP05 (2012) 176 and CMS PAS HIN-10-006</a:t>
            </a:r>
            <a:endParaRPr lang="en-GB" sz="1000" dirty="0" smtClean="0">
              <a:solidFill>
                <a:schemeClr val="lt1"/>
              </a:solidFill>
              <a:latin typeface="Cambria"/>
              <a:cs typeface="Cambria"/>
            </a:endParaRPr>
          </a:p>
          <a:p>
            <a:pPr algn="ctr"/>
            <a:endParaRPr lang="en-GB" sz="1000" dirty="0">
              <a:latin typeface="Cambria"/>
              <a:cs typeface="Cambria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2843808" y="4797152"/>
            <a:ext cx="3816424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/>
              <a:t>less</a:t>
            </a:r>
            <a:r>
              <a:rPr lang="fr-FR" b="1" dirty="0" smtClean="0"/>
              <a:t> </a:t>
            </a:r>
            <a:r>
              <a:rPr lang="fr-FR" b="1" dirty="0" err="1" smtClean="0"/>
              <a:t>high</a:t>
            </a:r>
            <a:r>
              <a:rPr lang="fr-FR" b="1" dirty="0" smtClean="0"/>
              <a:t> </a:t>
            </a:r>
            <a:r>
              <a:rPr lang="fr-FR" b="1" dirty="0" err="1" smtClean="0"/>
              <a:t>energy</a:t>
            </a:r>
            <a:r>
              <a:rPr lang="fr-FR" b="1" dirty="0" smtClean="0"/>
              <a:t> J/</a:t>
            </a:r>
            <a:r>
              <a:rPr lang="el-GR" b="1" dirty="0" smtClean="0"/>
              <a:t>ψ</a:t>
            </a:r>
            <a:r>
              <a:rPr lang="fr-FR" b="1" dirty="0" smtClean="0"/>
              <a:t> </a:t>
            </a:r>
            <a:r>
              <a:rPr lang="fr-FR" b="1" dirty="0" err="1" smtClean="0"/>
              <a:t>at</a:t>
            </a:r>
            <a:r>
              <a:rPr lang="fr-FR" b="1" dirty="0" smtClean="0"/>
              <a:t> 2760 </a:t>
            </a:r>
            <a:r>
              <a:rPr lang="fr-FR" b="1" dirty="0" err="1" smtClean="0"/>
              <a:t>GeV</a:t>
            </a:r>
            <a:r>
              <a:rPr lang="fr-FR" b="1" dirty="0" smtClean="0"/>
              <a:t> </a:t>
            </a:r>
          </a:p>
          <a:p>
            <a:pPr algn="ctr"/>
            <a:r>
              <a:rPr lang="fr-FR" b="1" u="sng" dirty="0" smtClean="0"/>
              <a:t>2nd  « surprise »</a:t>
            </a:r>
            <a:r>
              <a:rPr lang="fr-FR" b="1" dirty="0" smtClean="0"/>
              <a:t>: </a:t>
            </a:r>
            <a:br>
              <a:rPr lang="fr-FR" b="1" dirty="0" smtClean="0"/>
            </a:br>
            <a:r>
              <a:rPr lang="fr-FR" b="1" dirty="0" smtClean="0"/>
              <a:t>more </a:t>
            </a:r>
            <a:r>
              <a:rPr lang="fr-FR" b="1" dirty="0" err="1" smtClean="0"/>
              <a:t>low</a:t>
            </a:r>
            <a:r>
              <a:rPr lang="fr-FR" b="1" dirty="0" smtClean="0"/>
              <a:t> </a:t>
            </a:r>
            <a:r>
              <a:rPr lang="fr-FR" b="1" dirty="0" err="1" smtClean="0"/>
              <a:t>energy</a:t>
            </a:r>
            <a:r>
              <a:rPr lang="fr-FR" b="1" dirty="0" smtClean="0"/>
              <a:t> J/</a:t>
            </a:r>
            <a:r>
              <a:rPr lang="el-GR" b="1" dirty="0" smtClean="0"/>
              <a:t>ψ</a:t>
            </a:r>
            <a:r>
              <a:rPr lang="fr-FR" b="1" dirty="0" smtClean="0"/>
              <a:t> </a:t>
            </a:r>
            <a:r>
              <a:rPr lang="fr-FR" b="1" dirty="0" err="1" smtClean="0"/>
              <a:t>at</a:t>
            </a:r>
            <a:r>
              <a:rPr lang="fr-FR" b="1" dirty="0" smtClean="0"/>
              <a:t> 2760 </a:t>
            </a:r>
            <a:r>
              <a:rPr lang="fr-FR" b="1" dirty="0" err="1" smtClean="0"/>
              <a:t>GeV</a:t>
            </a:r>
            <a:endParaRPr lang="fr-FR" b="1" dirty="0" smtClean="0"/>
          </a:p>
        </p:txBody>
      </p:sp>
      <p:sp>
        <p:nvSpPr>
          <p:cNvPr id="38" name="ZoneTexte 37"/>
          <p:cNvSpPr txBox="1"/>
          <p:nvPr/>
        </p:nvSpPr>
        <p:spPr>
          <a:xfrm>
            <a:off x="0" y="34001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Schrödinger-Langevin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equation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      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1331640" y="6417562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Roland Katz –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15/01/2015</a:t>
            </a:r>
            <a:endParaRPr lang="fr-FR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6532</TotalTime>
  <Words>1295</Words>
  <Application>Microsoft Office PowerPoint</Application>
  <PresentationFormat>Affichage à l'écran (4:3)</PresentationFormat>
  <Paragraphs>348</Paragraphs>
  <Slides>23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Diapositive 1</vt:lpstr>
      <vt:lpstr>Summary</vt:lpstr>
      <vt:lpstr>Quarks and gluons</vt:lpstr>
      <vt:lpstr>But… The Quark Gluon Plasma (QGP)</vt:lpstr>
      <vt:lpstr>Experimental QGP ?</vt:lpstr>
      <vt:lpstr>QGP observables ?</vt:lpstr>
      <vt:lpstr>QGP observables ?</vt:lpstr>
      <vt:lpstr>Quarkonia suppression</vt:lpstr>
      <vt:lpstr>Quarkonia suppression</vt:lpstr>
      <vt:lpstr>Common theoretical explanation</vt:lpstr>
      <vt:lpstr>Sequential suppression VS dynamical view assumptions</vt:lpstr>
      <vt:lpstr>Ingredients ?</vt:lpstr>
      <vt:lpstr>Schrödinger-Langevin equation ?</vt:lpstr>
      <vt:lpstr>Dynamics of QQ with SL equation</vt:lpstr>
      <vt:lpstr>Diapositive 15</vt:lpstr>
      <vt:lpstr>Conclusion</vt:lpstr>
      <vt:lpstr>BACK UP SLIDES</vt:lpstr>
      <vt:lpstr>Diapositive 18</vt:lpstr>
      <vt:lpstr>Dynamics of QQ with SL equation</vt:lpstr>
      <vt:lpstr>Diapositive 20</vt:lpstr>
      <vt:lpstr>Diapositive 21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rorolastronome</dc:creator>
  <cp:lastModifiedBy>rorolastronome</cp:lastModifiedBy>
  <cp:revision>1080</cp:revision>
  <dcterms:created xsi:type="dcterms:W3CDTF">2013-03-28T16:42:46Z</dcterms:created>
  <dcterms:modified xsi:type="dcterms:W3CDTF">2015-01-14T22:57:43Z</dcterms:modified>
</cp:coreProperties>
</file>