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90" r:id="rId4"/>
    <p:sldId id="263" r:id="rId5"/>
    <p:sldId id="265" r:id="rId6"/>
    <p:sldId id="292" r:id="rId7"/>
    <p:sldId id="286" r:id="rId8"/>
    <p:sldId id="287" r:id="rId9"/>
    <p:sldId id="269" r:id="rId10"/>
    <p:sldId id="270" r:id="rId11"/>
    <p:sldId id="272" r:id="rId12"/>
    <p:sldId id="260" r:id="rId13"/>
    <p:sldId id="273" r:id="rId14"/>
    <p:sldId id="274" r:id="rId15"/>
    <p:sldId id="278" r:id="rId16"/>
    <p:sldId id="280" r:id="rId17"/>
    <p:sldId id="282" r:id="rId18"/>
    <p:sldId id="283" r:id="rId19"/>
    <p:sldId id="279" r:id="rId20"/>
    <p:sldId id="275" r:id="rId21"/>
    <p:sldId id="276" r:id="rId22"/>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Comic Sans MS" panose="030F0702030302020204" pitchFamily="66" charset="0"/>
      <p:regular r:id="rId28"/>
      <p:bold r:id="rId2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FF99"/>
    <a:srgbClr val="7F7F7F"/>
    <a:srgbClr val="FFCCFF"/>
    <a:srgbClr val="4A7EBB"/>
    <a:srgbClr val="00CCFF"/>
    <a:srgbClr val="008000"/>
    <a:srgbClr val="FF66FF"/>
    <a:srgbClr val="FF99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22" autoAdjust="0"/>
  </p:normalViewPr>
  <p:slideViewPr>
    <p:cSldViewPr>
      <p:cViewPr varScale="1">
        <p:scale>
          <a:sx n="68" d="100"/>
          <a:sy n="68" d="100"/>
        </p:scale>
        <p:origin x="-48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7238E2-FDDE-4799-B56B-FCBA9E16AE77}" type="datetimeFigureOut">
              <a:rPr lang="fr-FR" smtClean="0"/>
              <a:t>20/06/2014</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1CB12-8072-4733-B654-413F6DB38462}" type="slidenum">
              <a:rPr lang="fr-FR" smtClean="0"/>
              <a:t>‹N°›</a:t>
            </a:fld>
            <a:endParaRPr lang="fr-FR" dirty="0"/>
          </a:p>
        </p:txBody>
      </p:sp>
    </p:spTree>
    <p:extLst>
      <p:ext uri="{BB962C8B-B14F-4D97-AF65-F5344CB8AC3E}">
        <p14:creationId xmlns:p14="http://schemas.microsoft.com/office/powerpoint/2010/main" val="2615806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86B1A21B-76B4-42A3-802A-3097198E9F93}" type="datetime1">
              <a:rPr lang="fr-FR" smtClean="0"/>
              <a:t>20/06/2014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081C04EA-8623-41D5-BA9C-AED18E1A4635}" type="datetime1">
              <a:rPr lang="fr-FR" smtClean="0"/>
              <a:t>20/06/2014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7E6DDAB-7BA2-46FC-B06E-2135161FE683}" type="datetime1">
              <a:rPr lang="fr-FR" smtClean="0"/>
              <a:t>20/06/2014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5CA755A-0953-4F4B-B802-092CD153E27A}" type="datetime1">
              <a:rPr lang="fr-FR" smtClean="0"/>
              <a:t>20/06/2014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4E41A7D1-DFE1-4DC5-8988-3F365785AD1B}" type="datetime1">
              <a:rPr lang="fr-FR" smtClean="0"/>
              <a:t>20/06/2014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7686048F-D216-4CFA-A00F-F2D34C4B691D}" type="datetime1">
              <a:rPr lang="fr-FR" smtClean="0"/>
              <a:t>20/06/2014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9A997DAC-232B-42D9-9A00-4974C3954070}" type="datetime1">
              <a:rPr lang="fr-FR" smtClean="0"/>
              <a:t>20/06/2014</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67ABEE78-9F73-4258-B083-26521E714E46}" type="datetime1">
              <a:rPr lang="fr-FR" smtClean="0"/>
              <a:t>20/06/2014</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4A0D012-DE0E-4449-8D31-F3EA55F10149}" type="datetime1">
              <a:rPr lang="fr-FR" smtClean="0"/>
              <a:t>20/06/2014</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A82F19C-6A60-49FE-B742-6B90855C7A21}" type="datetime1">
              <a:rPr lang="fr-FR" smtClean="0"/>
              <a:t>20/06/2014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4936BC1-7312-4C84-AB89-E41BC2613A75}" type="datetime1">
              <a:rPr lang="fr-FR" smtClean="0"/>
              <a:t>20/06/2014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83387-F471-4E6B-AF70-F80250320742}" type="datetime1">
              <a:rPr lang="fr-FR" smtClean="0"/>
              <a:t>20/06/2014</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rançois Vazeille\Desktop\Arcachon\573455-dans-le-bassin-d-arcach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218597" cy="6165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Logo_IN2P3-CNRS"/>
          <p:cNvPicPr>
            <a:picLocks noChangeAspect="1" noChangeArrowheads="1"/>
          </p:cNvPicPr>
          <p:nvPr/>
        </p:nvPicPr>
        <p:blipFill>
          <a:blip r:embed="rId3" cstate="print"/>
          <a:srcRect/>
          <a:stretch>
            <a:fillRect/>
          </a:stretch>
        </p:blipFill>
        <p:spPr bwMode="auto">
          <a:xfrm>
            <a:off x="-36512" y="5157192"/>
            <a:ext cx="3059832" cy="1700676"/>
          </a:xfrm>
          <a:prstGeom prst="rect">
            <a:avLst/>
          </a:prstGeom>
          <a:noFill/>
          <a:ln w="9525">
            <a:noFill/>
            <a:miter lim="800000"/>
            <a:headEnd/>
            <a:tailEnd/>
          </a:ln>
        </p:spPr>
      </p:pic>
      <p:pic>
        <p:nvPicPr>
          <p:cNvPr id="6" name="Picture 4" descr="C:\Users\François\Desktop\LHC_collisions\Higgs\Conférence_Higgs\Logo2 seul sans blanc.bmp"/>
          <p:cNvPicPr>
            <a:picLocks noChangeAspect="1" noChangeArrowheads="1"/>
          </p:cNvPicPr>
          <p:nvPr/>
        </p:nvPicPr>
        <p:blipFill>
          <a:blip r:embed="rId4" cstate="print"/>
          <a:srcRect/>
          <a:stretch>
            <a:fillRect/>
          </a:stretch>
        </p:blipFill>
        <p:spPr bwMode="auto">
          <a:xfrm>
            <a:off x="-36512" y="-27384"/>
            <a:ext cx="1728192" cy="1703708"/>
          </a:xfrm>
          <a:prstGeom prst="rect">
            <a:avLst/>
          </a:prstGeom>
          <a:noFill/>
        </p:spPr>
      </p:pic>
      <p:pic>
        <p:nvPicPr>
          <p:cNvPr id="7" name="Picture 10"/>
          <p:cNvPicPr>
            <a:picLocks noChangeAspect="1" noChangeArrowheads="1"/>
          </p:cNvPicPr>
          <p:nvPr/>
        </p:nvPicPr>
        <p:blipFill>
          <a:blip r:embed="rId5" cstate="print"/>
          <a:srcRect/>
          <a:stretch>
            <a:fillRect/>
          </a:stretch>
        </p:blipFill>
        <p:spPr bwMode="auto">
          <a:xfrm>
            <a:off x="6912768" y="5153048"/>
            <a:ext cx="2267744" cy="1732336"/>
          </a:xfrm>
          <a:prstGeom prst="rect">
            <a:avLst/>
          </a:prstGeom>
          <a:noFill/>
          <a:ln w="9525">
            <a:noFill/>
            <a:miter lim="800000"/>
            <a:headEnd/>
            <a:tailEnd/>
          </a:ln>
        </p:spPr>
      </p:pic>
      <p:pic>
        <p:nvPicPr>
          <p:cNvPr id="8" name="Image 7"/>
          <p:cNvPicPr/>
          <p:nvPr/>
        </p:nvPicPr>
        <p:blipFill>
          <a:blip r:embed="rId6" cstate="print"/>
          <a:srcRect/>
          <a:stretch>
            <a:fillRect/>
          </a:stretch>
        </p:blipFill>
        <p:spPr bwMode="auto">
          <a:xfrm>
            <a:off x="3779912" y="5157192"/>
            <a:ext cx="2448272" cy="1728192"/>
          </a:xfrm>
          <a:prstGeom prst="rect">
            <a:avLst/>
          </a:prstGeom>
          <a:noFill/>
          <a:ln w="9525">
            <a:noFill/>
            <a:miter lim="800000"/>
            <a:headEnd/>
            <a:tailEnd/>
          </a:ln>
        </p:spPr>
      </p:pic>
      <p:pic>
        <p:nvPicPr>
          <p:cNvPr id="1027" name="Picture 3" descr="C:\Users\François Vazeille\Desktop\Arcachon\ATLAS-chrome-logo-blue-bl_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5581" y="-48876"/>
            <a:ext cx="4536504" cy="174669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259632" y="1916832"/>
            <a:ext cx="6607899" cy="1200329"/>
          </a:xfrm>
          <a:prstGeom prst="rect">
            <a:avLst/>
          </a:prstGeom>
          <a:noFill/>
        </p:spPr>
        <p:txBody>
          <a:bodyPr wrap="none" rtlCol="0">
            <a:spAutoFit/>
          </a:bodyPr>
          <a:lstStyle/>
          <a:p>
            <a:pPr algn="ctr"/>
            <a:r>
              <a:rPr lang="fr-FR" sz="3600" dirty="0" smtClean="0">
                <a:solidFill>
                  <a:srgbClr val="FFFF00"/>
                </a:solidFill>
                <a:latin typeface="Comic Sans MS" panose="030F0702030302020204" pitchFamily="66" charset="0"/>
              </a:rPr>
              <a:t>L’expérience Atlas du CERN</a:t>
            </a:r>
          </a:p>
          <a:p>
            <a:pPr algn="ctr"/>
            <a:r>
              <a:rPr lang="fr-FR" sz="3600" dirty="0" smtClean="0">
                <a:solidFill>
                  <a:srgbClr val="FFFF00"/>
                </a:solidFill>
                <a:latin typeface="Comic Sans MS" panose="030F0702030302020204" pitchFamily="66" charset="0"/>
              </a:rPr>
              <a:t>ou comment capturer le boson</a:t>
            </a:r>
            <a:endParaRPr lang="fr-FR" sz="3600" dirty="0">
              <a:solidFill>
                <a:srgbClr val="FFFF00"/>
              </a:solidFill>
              <a:latin typeface="Comic Sans MS" panose="030F0702030302020204" pitchFamily="66" charset="0"/>
            </a:endParaRPr>
          </a:p>
        </p:txBody>
      </p:sp>
      <p:sp>
        <p:nvSpPr>
          <p:cNvPr id="9" name="ZoneTexte 8"/>
          <p:cNvSpPr txBox="1"/>
          <p:nvPr/>
        </p:nvSpPr>
        <p:spPr>
          <a:xfrm>
            <a:off x="-36512" y="3933056"/>
            <a:ext cx="4285147" cy="1231106"/>
          </a:xfrm>
          <a:prstGeom prst="rect">
            <a:avLst/>
          </a:prstGeom>
          <a:noFill/>
        </p:spPr>
        <p:txBody>
          <a:bodyPr wrap="none" rtlCol="0">
            <a:spAutoFit/>
          </a:bodyPr>
          <a:lstStyle/>
          <a:p>
            <a:r>
              <a:rPr lang="fr-FR" sz="2000" dirty="0" smtClean="0">
                <a:solidFill>
                  <a:schemeClr val="bg1"/>
                </a:solidFill>
                <a:latin typeface="Comic Sans MS" panose="030F0702030302020204" pitchFamily="66" charset="0"/>
              </a:rPr>
              <a:t>François Vazeille</a:t>
            </a:r>
          </a:p>
          <a:p>
            <a:r>
              <a:rPr lang="fr-FR" dirty="0" smtClean="0">
                <a:solidFill>
                  <a:schemeClr val="bg1"/>
                </a:solidFill>
                <a:latin typeface="Comic Sans MS" panose="030F0702030302020204" pitchFamily="66" charset="0"/>
              </a:rPr>
              <a:t>Laboratoire de Physique Corpusculaire</a:t>
            </a:r>
          </a:p>
          <a:p>
            <a:r>
              <a:rPr lang="fr-FR" dirty="0" smtClean="0">
                <a:solidFill>
                  <a:schemeClr val="bg1"/>
                </a:solidFill>
                <a:latin typeface="Comic Sans MS" panose="030F0702030302020204" pitchFamily="66" charset="0"/>
              </a:rPr>
              <a:t>de Clermont-Ferrand</a:t>
            </a:r>
          </a:p>
          <a:p>
            <a:r>
              <a:rPr lang="fr-FR" dirty="0" smtClean="0">
                <a:solidFill>
                  <a:schemeClr val="bg1"/>
                </a:solidFill>
                <a:latin typeface="Comic Sans MS" panose="030F0702030302020204" pitchFamily="66" charset="0"/>
              </a:rPr>
              <a:t>et CERN</a:t>
            </a:r>
            <a:endParaRPr lang="fr-FR" dirty="0">
              <a:solidFill>
                <a:schemeClr val="bg1"/>
              </a:solidFill>
              <a:latin typeface="Comic Sans MS" panose="030F0702030302020204" pitchFamily="66" charset="0"/>
            </a:endParaRPr>
          </a:p>
        </p:txBody>
      </p:sp>
      <p:sp>
        <p:nvSpPr>
          <p:cNvPr id="10" name="ZoneTexte 9"/>
          <p:cNvSpPr txBox="1"/>
          <p:nvPr/>
        </p:nvSpPr>
        <p:spPr>
          <a:xfrm>
            <a:off x="7211704" y="4149080"/>
            <a:ext cx="1968808" cy="954107"/>
          </a:xfrm>
          <a:prstGeom prst="rect">
            <a:avLst/>
          </a:prstGeom>
          <a:noFill/>
        </p:spPr>
        <p:txBody>
          <a:bodyPr wrap="none" rtlCol="0">
            <a:spAutoFit/>
          </a:bodyPr>
          <a:lstStyle/>
          <a:p>
            <a:pPr algn="r"/>
            <a:r>
              <a:rPr lang="fr-FR" sz="2000" dirty="0" smtClean="0">
                <a:solidFill>
                  <a:schemeClr val="bg1"/>
                </a:solidFill>
                <a:latin typeface="Comic Sans MS" panose="030F0702030302020204" pitchFamily="66" charset="0"/>
              </a:rPr>
              <a:t>IGPSC 9</a:t>
            </a:r>
          </a:p>
          <a:p>
            <a:pPr algn="r"/>
            <a:r>
              <a:rPr lang="fr-FR" dirty="0" smtClean="0">
                <a:solidFill>
                  <a:schemeClr val="bg1"/>
                </a:solidFill>
                <a:latin typeface="Comic Sans MS" panose="030F0702030302020204" pitchFamily="66" charset="0"/>
              </a:rPr>
              <a:t>Arcachon</a:t>
            </a:r>
          </a:p>
          <a:p>
            <a:pPr algn="r"/>
            <a:r>
              <a:rPr lang="fr-FR" dirty="0" smtClean="0">
                <a:solidFill>
                  <a:schemeClr val="bg1"/>
                </a:solidFill>
                <a:latin typeface="Comic Sans MS" panose="030F0702030302020204" pitchFamily="66" charset="0"/>
              </a:rPr>
              <a:t>Juin 23-24 2014</a:t>
            </a:r>
            <a:endParaRPr lang="fr-FR" dirty="0">
              <a:solidFill>
                <a:schemeClr val="bg1"/>
              </a:solidFill>
              <a:latin typeface="Comic Sans MS" panose="030F0702030302020204" pitchFamily="66" charset="0"/>
            </a:endParaRPr>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t>1</a:t>
            </a:fld>
            <a:endParaRPr lang="fr-BE" dirty="0"/>
          </a:p>
        </p:txBody>
      </p:sp>
    </p:spTree>
    <p:extLst>
      <p:ext uri="{BB962C8B-B14F-4D97-AF65-F5344CB8AC3E}">
        <p14:creationId xmlns:p14="http://schemas.microsoft.com/office/powerpoint/2010/main" val="3108828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44624"/>
            <a:ext cx="8909811" cy="523220"/>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construction: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pic>
        <p:nvPicPr>
          <p:cNvPr id="5" name="Picture 11" descr="Atlas"/>
          <p:cNvPicPr>
            <a:picLocks noChangeAspect="1" noChangeArrowheads="1"/>
          </p:cNvPicPr>
          <p:nvPr/>
        </p:nvPicPr>
        <p:blipFill>
          <a:blip r:embed="rId3" cstate="print"/>
          <a:srcRect/>
          <a:stretch>
            <a:fillRect/>
          </a:stretch>
        </p:blipFill>
        <p:spPr bwMode="auto">
          <a:xfrm>
            <a:off x="0" y="5375900"/>
            <a:ext cx="1917238" cy="1482100"/>
          </a:xfrm>
          <a:prstGeom prst="rect">
            <a:avLst/>
          </a:prstGeom>
          <a:noFill/>
        </p:spPr>
      </p:pic>
      <p:sp>
        <p:nvSpPr>
          <p:cNvPr id="6" name="Rectangle 5"/>
          <p:cNvSpPr/>
          <p:nvPr/>
        </p:nvSpPr>
        <p:spPr>
          <a:xfrm>
            <a:off x="1331640" y="5661248"/>
            <a:ext cx="585598" cy="10801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10</a:t>
            </a:fld>
            <a:endParaRPr lang="fr-BE" dirty="0"/>
          </a:p>
        </p:txBody>
      </p:sp>
    </p:spTree>
    <p:extLst>
      <p:ext uri="{BB962C8B-B14F-4D97-AF65-F5344CB8AC3E}">
        <p14:creationId xmlns:p14="http://schemas.microsoft.com/office/powerpoint/2010/main" val="263792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3" name="ZoneTexte 2"/>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pic>
        <p:nvPicPr>
          <p:cNvPr id="5" name="Picture 5" descr="ATLAS.map.png"/>
          <p:cNvPicPr preferRelativeResize="0">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1043608" y="6396335"/>
            <a:ext cx="1282723" cy="461665"/>
          </a:xfrm>
          <a:prstGeom prst="rect">
            <a:avLst/>
          </a:prstGeom>
          <a:noFill/>
        </p:spPr>
        <p:txBody>
          <a:bodyPr wrap="none" rtlCol="0">
            <a:spAutoFit/>
          </a:bodyPr>
          <a:lstStyle/>
          <a:p>
            <a:r>
              <a:rPr lang="fr-FR" sz="2400" dirty="0" smtClean="0">
                <a:solidFill>
                  <a:schemeClr val="bg1"/>
                </a:solidFill>
                <a:latin typeface="Comic Sans MS" pitchFamily="66" charset="0"/>
              </a:rPr>
              <a:t>38 pays</a:t>
            </a:r>
            <a:endParaRPr lang="fr-FR" sz="2400" dirty="0">
              <a:solidFill>
                <a:schemeClr val="bg1"/>
              </a:solidFill>
              <a:latin typeface="Comic Sans MS" pitchFamily="66" charset="0"/>
            </a:endParaRPr>
          </a:p>
        </p:txBody>
      </p:sp>
      <p:sp>
        <p:nvSpPr>
          <p:cNvPr id="7" name="Rectangle 6"/>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8" name="ZoneTexte 7"/>
          <p:cNvSpPr txBox="1"/>
          <p:nvPr/>
        </p:nvSpPr>
        <p:spPr>
          <a:xfrm>
            <a:off x="5580112" y="6396335"/>
            <a:ext cx="2622834" cy="461665"/>
          </a:xfrm>
          <a:prstGeom prst="rect">
            <a:avLst/>
          </a:prstGeom>
          <a:noFill/>
        </p:spPr>
        <p:txBody>
          <a:bodyPr wrap="none" rtlCol="0">
            <a:spAutoFit/>
          </a:bodyPr>
          <a:lstStyle/>
          <a:p>
            <a:r>
              <a:rPr lang="fr-FR" sz="2400" dirty="0" smtClean="0">
                <a:solidFill>
                  <a:schemeClr val="bg1"/>
                </a:solidFill>
                <a:latin typeface="Comic Sans MS" pitchFamily="66" charset="0"/>
              </a:rPr>
              <a:t>177 Laboratoires</a:t>
            </a:r>
            <a:endParaRPr lang="fr-FR" sz="2400" dirty="0">
              <a:solidFill>
                <a:schemeClr val="bg1"/>
              </a:solidFill>
              <a:latin typeface="Comic Sans MS" pitchFamily="66" charset="0"/>
            </a:endParaRPr>
          </a:p>
        </p:txBody>
      </p:sp>
      <p:sp>
        <p:nvSpPr>
          <p:cNvPr id="9" name="ZoneTexte 8"/>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0" name="ZoneTexte 9"/>
          <p:cNvSpPr txBox="1"/>
          <p:nvPr/>
        </p:nvSpPr>
        <p:spPr>
          <a:xfrm>
            <a:off x="467544" y="5733256"/>
            <a:ext cx="78758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
        <p:nvSpPr>
          <p:cNvPr id="11" name="ZoneTexte 10"/>
          <p:cNvSpPr txBox="1"/>
          <p:nvPr/>
        </p:nvSpPr>
        <p:spPr>
          <a:xfrm>
            <a:off x="179512" y="205008"/>
            <a:ext cx="3831498" cy="523220"/>
          </a:xfrm>
          <a:prstGeom prst="rect">
            <a:avLst/>
          </a:prstGeom>
          <a:noFill/>
        </p:spPr>
        <p:txBody>
          <a:bodyPr wrap="none" rtlCol="0">
            <a:spAutoFit/>
          </a:bodyPr>
          <a:lstStyle/>
          <a:p>
            <a:r>
              <a:rPr lang="fr-FR" sz="2800" dirty="0" smtClean="0">
                <a:solidFill>
                  <a:srgbClr val="FFFF00"/>
                </a:solidFill>
                <a:latin typeface="Comic Sans MS" panose="030F0702030302020204" pitchFamily="66" charset="0"/>
              </a:rPr>
              <a:t>La collaboration Atlas</a:t>
            </a:r>
            <a:endParaRPr lang="fr-FR" sz="2800" dirty="0">
              <a:solidFill>
                <a:srgbClr val="FFFF00"/>
              </a:solidFill>
              <a:latin typeface="Comic Sans MS" panose="030F0702030302020204" pitchFamily="66" charset="0"/>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11</a:t>
            </a:fld>
            <a:endParaRPr lang="fr-BE" dirty="0"/>
          </a:p>
        </p:txBody>
      </p:sp>
    </p:spTree>
    <p:extLst>
      <p:ext uri="{BB962C8B-B14F-4D97-AF65-F5344CB8AC3E}">
        <p14:creationId xmlns:p14="http://schemas.microsoft.com/office/powerpoint/2010/main" val="132085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à coins arrondis 25"/>
          <p:cNvSpPr/>
          <p:nvPr/>
        </p:nvSpPr>
        <p:spPr>
          <a:xfrm>
            <a:off x="227731" y="4941168"/>
            <a:ext cx="1078160" cy="720080"/>
          </a:xfrm>
          <a:prstGeom prst="roundRect">
            <a:avLst/>
          </a:prstGeom>
          <a:solidFill>
            <a:srgbClr val="FFCC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latin typeface="Comic Sans MS" panose="030F0702030302020204" pitchFamily="66" charset="0"/>
              </a:rPr>
              <a:t>Inner</a:t>
            </a:r>
          </a:p>
          <a:p>
            <a:pPr algn="ctr"/>
            <a:r>
              <a:rPr lang="fr-FR" sz="1500" dirty="0">
                <a:solidFill>
                  <a:schemeClr val="tx1"/>
                </a:solidFill>
                <a:latin typeface="Comic Sans MS" panose="030F0702030302020204" pitchFamily="66" charset="0"/>
              </a:rPr>
              <a:t>Detector</a:t>
            </a:r>
          </a:p>
        </p:txBody>
      </p:sp>
      <p:sp>
        <p:nvSpPr>
          <p:cNvPr id="28" name="Rectangle à coins arrondis 27"/>
          <p:cNvSpPr/>
          <p:nvPr/>
        </p:nvSpPr>
        <p:spPr>
          <a:xfrm>
            <a:off x="1477616" y="4941168"/>
            <a:ext cx="1078160" cy="720080"/>
          </a:xfrm>
          <a:prstGeom prst="roundRect">
            <a:avLst/>
          </a:prstGeom>
          <a:solidFill>
            <a:srgbClr val="FFCC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latin typeface="Comic Sans MS" panose="030F0702030302020204" pitchFamily="66" charset="0"/>
              </a:rPr>
              <a:t>LAr</a:t>
            </a:r>
          </a:p>
          <a:p>
            <a:pPr algn="ctr"/>
            <a:r>
              <a:rPr lang="fr-FR" sz="1500" dirty="0">
                <a:solidFill>
                  <a:schemeClr val="tx1"/>
                </a:solidFill>
                <a:latin typeface="Comic Sans MS" panose="030F0702030302020204" pitchFamily="66" charset="0"/>
              </a:rPr>
              <a:t>Detector</a:t>
            </a:r>
          </a:p>
        </p:txBody>
      </p:sp>
      <p:sp>
        <p:nvSpPr>
          <p:cNvPr id="30" name="Rectangle à coins arrondis 29"/>
          <p:cNvSpPr/>
          <p:nvPr/>
        </p:nvSpPr>
        <p:spPr>
          <a:xfrm>
            <a:off x="2773760" y="4932574"/>
            <a:ext cx="1078160" cy="720080"/>
          </a:xfrm>
          <a:prstGeom prst="roundRect">
            <a:avLst/>
          </a:prstGeom>
          <a:solidFill>
            <a:srgbClr val="FFCC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latin typeface="Comic Sans MS" panose="030F0702030302020204" pitchFamily="66" charset="0"/>
              </a:rPr>
              <a:t>Tile</a:t>
            </a:r>
          </a:p>
          <a:p>
            <a:pPr algn="ctr"/>
            <a:r>
              <a:rPr lang="fr-FR" sz="1500" dirty="0">
                <a:solidFill>
                  <a:schemeClr val="tx1"/>
                </a:solidFill>
                <a:latin typeface="Comic Sans MS" panose="030F0702030302020204" pitchFamily="66" charset="0"/>
              </a:rPr>
              <a:t>Detector</a:t>
            </a:r>
          </a:p>
        </p:txBody>
      </p:sp>
      <p:sp>
        <p:nvSpPr>
          <p:cNvPr id="31" name="Rectangle à coins arrondis 30"/>
          <p:cNvSpPr/>
          <p:nvPr/>
        </p:nvSpPr>
        <p:spPr>
          <a:xfrm>
            <a:off x="4069904" y="4914171"/>
            <a:ext cx="1078160" cy="720080"/>
          </a:xfrm>
          <a:prstGeom prst="roundRect">
            <a:avLst/>
          </a:prstGeom>
          <a:solidFill>
            <a:srgbClr val="FFCC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latin typeface="Comic Sans MS" panose="030F0702030302020204" pitchFamily="66" charset="0"/>
              </a:rPr>
              <a:t>Muon</a:t>
            </a:r>
          </a:p>
          <a:p>
            <a:pPr algn="ctr"/>
            <a:r>
              <a:rPr lang="fr-FR" sz="1500" dirty="0">
                <a:solidFill>
                  <a:schemeClr val="tx1"/>
                </a:solidFill>
                <a:latin typeface="Comic Sans MS" panose="030F0702030302020204" pitchFamily="66" charset="0"/>
              </a:rPr>
              <a:t>Detector</a:t>
            </a:r>
          </a:p>
        </p:txBody>
      </p:sp>
      <p:sp>
        <p:nvSpPr>
          <p:cNvPr id="32" name="Rectangle à coins arrondis 31"/>
          <p:cNvSpPr/>
          <p:nvPr/>
        </p:nvSpPr>
        <p:spPr>
          <a:xfrm>
            <a:off x="5366048" y="4914171"/>
            <a:ext cx="1078160" cy="720080"/>
          </a:xfrm>
          <a:prstGeom prst="roundRect">
            <a:avLst/>
          </a:prstGeom>
          <a:solidFill>
            <a:srgbClr val="FFCC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latin typeface="Comic Sans MS" panose="030F0702030302020204" pitchFamily="66" charset="0"/>
              </a:rPr>
              <a:t>Forward</a:t>
            </a:r>
          </a:p>
          <a:p>
            <a:pPr algn="ctr"/>
            <a:r>
              <a:rPr lang="fr-FR" sz="1500" dirty="0">
                <a:solidFill>
                  <a:schemeClr val="tx1"/>
                </a:solidFill>
                <a:latin typeface="Comic Sans MS" panose="030F0702030302020204" pitchFamily="66" charset="0"/>
              </a:rPr>
              <a:t>Detector</a:t>
            </a:r>
          </a:p>
        </p:txBody>
      </p:sp>
      <p:sp>
        <p:nvSpPr>
          <p:cNvPr id="33" name="Rectangle à coins arrondis 32"/>
          <p:cNvSpPr/>
          <p:nvPr/>
        </p:nvSpPr>
        <p:spPr>
          <a:xfrm>
            <a:off x="6628656" y="4914171"/>
            <a:ext cx="1078160" cy="720080"/>
          </a:xfrm>
          <a:prstGeom prst="roundRect">
            <a:avLst/>
          </a:prstGeom>
          <a:solidFill>
            <a:srgbClr val="FFCC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latin typeface="Comic Sans MS" panose="030F0702030302020204" pitchFamily="66" charset="0"/>
              </a:rPr>
              <a:t>Trigger</a:t>
            </a:r>
          </a:p>
          <a:p>
            <a:pPr algn="ctr"/>
            <a:r>
              <a:rPr lang="fr-FR" sz="1500" dirty="0">
                <a:solidFill>
                  <a:schemeClr val="tx1"/>
                </a:solidFill>
                <a:latin typeface="Comic Sans MS" panose="030F0702030302020204" pitchFamily="66" charset="0"/>
              </a:rPr>
              <a:t>DAQ</a:t>
            </a:r>
          </a:p>
        </p:txBody>
      </p:sp>
      <p:sp>
        <p:nvSpPr>
          <p:cNvPr id="34" name="Rectangle à coins arrondis 33"/>
          <p:cNvSpPr/>
          <p:nvPr/>
        </p:nvSpPr>
        <p:spPr>
          <a:xfrm>
            <a:off x="7915641" y="4909623"/>
            <a:ext cx="1078160" cy="720080"/>
          </a:xfrm>
          <a:prstGeom prst="roundRect">
            <a:avLst/>
          </a:prstGeom>
          <a:solidFill>
            <a:srgbClr val="FFCC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Comic Sans MS" panose="030F0702030302020204" pitchFamily="66" charset="0"/>
              </a:rPr>
              <a:t>Detectoroperation</a:t>
            </a:r>
          </a:p>
        </p:txBody>
      </p:sp>
      <p:sp>
        <p:nvSpPr>
          <p:cNvPr id="35" name="Rectangle à coins arrondis 34"/>
          <p:cNvSpPr/>
          <p:nvPr/>
        </p:nvSpPr>
        <p:spPr>
          <a:xfrm>
            <a:off x="198418" y="5836809"/>
            <a:ext cx="1078160" cy="720080"/>
          </a:xfrm>
          <a:prstGeom prst="roundRect">
            <a:avLst/>
          </a:prstGeom>
          <a:solidFill>
            <a:srgbClr val="FF66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Comic Sans MS" panose="030F0702030302020204" pitchFamily="66" charset="0"/>
              </a:rPr>
              <a:t>Trigger</a:t>
            </a:r>
          </a:p>
          <a:p>
            <a:pPr algn="ctr"/>
            <a:r>
              <a:rPr lang="fr-FR" sz="1100" dirty="0" smtClean="0">
                <a:solidFill>
                  <a:schemeClr val="tx1"/>
                </a:solidFill>
                <a:latin typeface="Comic Sans MS" panose="030F0702030302020204" pitchFamily="66" charset="0"/>
              </a:rPr>
              <a:t>coordination</a:t>
            </a:r>
            <a:endParaRPr lang="fr-FR" sz="1100" dirty="0">
              <a:solidFill>
                <a:schemeClr val="tx1"/>
              </a:solidFill>
              <a:latin typeface="Comic Sans MS" panose="030F0702030302020204" pitchFamily="66" charset="0"/>
            </a:endParaRPr>
          </a:p>
        </p:txBody>
      </p:sp>
      <p:sp>
        <p:nvSpPr>
          <p:cNvPr id="36" name="Rectangle à coins arrondis 35"/>
          <p:cNvSpPr/>
          <p:nvPr/>
        </p:nvSpPr>
        <p:spPr>
          <a:xfrm>
            <a:off x="1448303" y="5836809"/>
            <a:ext cx="1078160" cy="720080"/>
          </a:xfrm>
          <a:prstGeom prst="roundRect">
            <a:avLst/>
          </a:prstGeom>
          <a:solidFill>
            <a:srgbClr val="FF66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Comic Sans MS" panose="030F0702030302020204" pitchFamily="66" charset="0"/>
              </a:rPr>
              <a:t>Computing</a:t>
            </a:r>
            <a:endParaRPr lang="fr-FR" sz="1200" dirty="0">
              <a:solidFill>
                <a:schemeClr val="tx1"/>
              </a:solidFill>
              <a:latin typeface="Comic Sans MS" panose="030F0702030302020204" pitchFamily="66" charset="0"/>
            </a:endParaRPr>
          </a:p>
          <a:p>
            <a:pPr algn="ctr"/>
            <a:r>
              <a:rPr lang="fr-FR" sz="1100" dirty="0">
                <a:solidFill>
                  <a:schemeClr val="tx1"/>
                </a:solidFill>
                <a:latin typeface="Comic Sans MS" panose="030F0702030302020204" pitchFamily="66" charset="0"/>
              </a:rPr>
              <a:t>coordination</a:t>
            </a:r>
          </a:p>
        </p:txBody>
      </p:sp>
      <p:sp>
        <p:nvSpPr>
          <p:cNvPr id="37" name="Rectangle à coins arrondis 36"/>
          <p:cNvSpPr/>
          <p:nvPr/>
        </p:nvSpPr>
        <p:spPr>
          <a:xfrm>
            <a:off x="2744447" y="5828215"/>
            <a:ext cx="1078160" cy="720080"/>
          </a:xfrm>
          <a:prstGeom prst="roundRect">
            <a:avLst/>
          </a:prstGeom>
          <a:solidFill>
            <a:srgbClr val="FF66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Comic Sans MS" panose="030F0702030302020204" pitchFamily="66" charset="0"/>
              </a:rPr>
              <a:t>Data</a:t>
            </a:r>
            <a:endParaRPr lang="fr-FR" sz="1200" dirty="0">
              <a:solidFill>
                <a:schemeClr val="tx1"/>
              </a:solidFill>
              <a:latin typeface="Comic Sans MS" panose="030F0702030302020204" pitchFamily="66" charset="0"/>
            </a:endParaRPr>
          </a:p>
          <a:p>
            <a:pPr algn="ctr"/>
            <a:r>
              <a:rPr lang="fr-FR" sz="1100" dirty="0">
                <a:solidFill>
                  <a:schemeClr val="tx1"/>
                </a:solidFill>
                <a:latin typeface="Comic Sans MS" panose="030F0702030302020204" pitchFamily="66" charset="0"/>
              </a:rPr>
              <a:t>coordination</a:t>
            </a:r>
          </a:p>
        </p:txBody>
      </p:sp>
      <p:sp>
        <p:nvSpPr>
          <p:cNvPr id="38" name="Rectangle à coins arrondis 37"/>
          <p:cNvSpPr/>
          <p:nvPr/>
        </p:nvSpPr>
        <p:spPr>
          <a:xfrm>
            <a:off x="4040591" y="5809812"/>
            <a:ext cx="1078160" cy="720080"/>
          </a:xfrm>
          <a:prstGeom prst="roundRect">
            <a:avLst/>
          </a:prstGeom>
          <a:solidFill>
            <a:srgbClr val="FF66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Comic Sans MS" panose="030F0702030302020204" pitchFamily="66" charset="0"/>
              </a:rPr>
              <a:t>Physics</a:t>
            </a:r>
          </a:p>
          <a:p>
            <a:pPr algn="ctr"/>
            <a:r>
              <a:rPr lang="fr-FR" sz="1100" dirty="0" smtClean="0">
                <a:solidFill>
                  <a:schemeClr val="tx1"/>
                </a:solidFill>
                <a:latin typeface="Comic Sans MS" panose="030F0702030302020204" pitchFamily="66" charset="0"/>
              </a:rPr>
              <a:t>coordination</a:t>
            </a:r>
          </a:p>
        </p:txBody>
      </p:sp>
      <p:sp>
        <p:nvSpPr>
          <p:cNvPr id="39" name="Rectangle à coins arrondis 38"/>
          <p:cNvSpPr/>
          <p:nvPr/>
        </p:nvSpPr>
        <p:spPr>
          <a:xfrm>
            <a:off x="5336735" y="5809812"/>
            <a:ext cx="1078160" cy="720080"/>
          </a:xfrm>
          <a:prstGeom prst="roundRect">
            <a:avLst/>
          </a:prstGeom>
          <a:solidFill>
            <a:srgbClr val="FF66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Comic Sans MS" panose="030F0702030302020204" pitchFamily="66" charset="0"/>
              </a:rPr>
              <a:t>Pub/Com.</a:t>
            </a:r>
          </a:p>
        </p:txBody>
      </p:sp>
      <p:sp>
        <p:nvSpPr>
          <p:cNvPr id="40" name="Rectangle à coins arrondis 39"/>
          <p:cNvSpPr/>
          <p:nvPr/>
        </p:nvSpPr>
        <p:spPr>
          <a:xfrm>
            <a:off x="6599343" y="5809812"/>
            <a:ext cx="1078160" cy="720080"/>
          </a:xfrm>
          <a:prstGeom prst="roundRect">
            <a:avLst/>
          </a:prstGeom>
          <a:solidFill>
            <a:srgbClr val="FF66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Comic Sans MS" panose="030F0702030302020204" pitchFamily="66" charset="0"/>
              </a:rPr>
              <a:t>Upgrade</a:t>
            </a:r>
          </a:p>
        </p:txBody>
      </p:sp>
      <p:sp>
        <p:nvSpPr>
          <p:cNvPr id="41" name="Rectangle à coins arrondis 40"/>
          <p:cNvSpPr/>
          <p:nvPr/>
        </p:nvSpPr>
        <p:spPr>
          <a:xfrm>
            <a:off x="7886328" y="5805264"/>
            <a:ext cx="1078160" cy="720080"/>
          </a:xfrm>
          <a:prstGeom prst="roundRect">
            <a:avLst/>
          </a:prstGeom>
          <a:solidFill>
            <a:srgbClr val="FF66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latin typeface="Comic Sans MS" panose="030F0702030302020204" pitchFamily="66" charset="0"/>
              </a:rPr>
              <a:t>Additional</a:t>
            </a:r>
          </a:p>
          <a:p>
            <a:pPr algn="ctr"/>
            <a:r>
              <a:rPr lang="fr-FR" sz="1200" dirty="0" smtClean="0">
                <a:solidFill>
                  <a:schemeClr val="tx1"/>
                </a:solidFill>
                <a:latin typeface="Comic Sans MS" panose="030F0702030302020204" pitchFamily="66" charset="0"/>
              </a:rPr>
              <a:t>Members</a:t>
            </a:r>
          </a:p>
        </p:txBody>
      </p:sp>
      <p:sp>
        <p:nvSpPr>
          <p:cNvPr id="45" name="Rectangle à coins arrondis 44"/>
          <p:cNvSpPr/>
          <p:nvPr/>
        </p:nvSpPr>
        <p:spPr>
          <a:xfrm>
            <a:off x="72008" y="4797152"/>
            <a:ext cx="9036496" cy="1872208"/>
          </a:xfrm>
          <a:prstGeom prst="round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Rectangle à coins arrondis 45"/>
          <p:cNvSpPr/>
          <p:nvPr/>
        </p:nvSpPr>
        <p:spPr>
          <a:xfrm>
            <a:off x="3715575" y="1628800"/>
            <a:ext cx="1864537" cy="720080"/>
          </a:xfrm>
          <a:prstGeom prst="roundRect">
            <a:avLst/>
          </a:prstGeom>
          <a:solidFill>
            <a:srgbClr val="CC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latin typeface="Comic Sans MS" panose="030F0702030302020204" pitchFamily="66" charset="0"/>
              </a:rPr>
              <a:t>Spokesperson</a:t>
            </a:r>
          </a:p>
          <a:p>
            <a:pPr algn="ctr"/>
            <a:r>
              <a:rPr lang="fr-FR" sz="1400" dirty="0" smtClean="0">
                <a:solidFill>
                  <a:schemeClr val="tx1"/>
                </a:solidFill>
                <a:latin typeface="Comic Sans MS" panose="030F0702030302020204" pitchFamily="66" charset="0"/>
              </a:rPr>
              <a:t>&amp; Deputy (1/2)</a:t>
            </a:r>
            <a:endParaRPr lang="fr-FR" sz="1400" dirty="0">
              <a:solidFill>
                <a:schemeClr val="tx1"/>
              </a:solidFill>
              <a:latin typeface="Comic Sans MS" panose="030F0702030302020204" pitchFamily="66" charset="0"/>
            </a:endParaRPr>
          </a:p>
        </p:txBody>
      </p:sp>
      <p:sp>
        <p:nvSpPr>
          <p:cNvPr id="47" name="Rectangle à coins arrondis 46"/>
          <p:cNvSpPr/>
          <p:nvPr/>
        </p:nvSpPr>
        <p:spPr>
          <a:xfrm>
            <a:off x="3707904" y="3789040"/>
            <a:ext cx="1864537" cy="720080"/>
          </a:xfrm>
          <a:prstGeom prst="roundRect">
            <a:avLst/>
          </a:prstGeom>
          <a:solidFill>
            <a:srgbClr val="CCFF99"/>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Comic Sans MS" panose="030F0702030302020204" pitchFamily="66" charset="0"/>
              </a:rPr>
              <a:t>Executive</a:t>
            </a:r>
          </a:p>
          <a:p>
            <a:pPr algn="ctr"/>
            <a:r>
              <a:rPr lang="fr-FR" b="1" dirty="0" smtClean="0">
                <a:solidFill>
                  <a:schemeClr val="tx1"/>
                </a:solidFill>
                <a:latin typeface="Comic Sans MS" panose="030F0702030302020204" pitchFamily="66" charset="0"/>
              </a:rPr>
              <a:t>Board</a:t>
            </a:r>
            <a:endParaRPr lang="fr-FR" b="1" dirty="0">
              <a:solidFill>
                <a:schemeClr val="tx1"/>
              </a:solidFill>
              <a:latin typeface="Comic Sans MS" panose="030F0702030302020204" pitchFamily="66" charset="0"/>
            </a:endParaRPr>
          </a:p>
        </p:txBody>
      </p:sp>
      <p:sp>
        <p:nvSpPr>
          <p:cNvPr id="48" name="Rectangle à coins arrondis 47"/>
          <p:cNvSpPr/>
          <p:nvPr/>
        </p:nvSpPr>
        <p:spPr>
          <a:xfrm>
            <a:off x="5515775" y="2780928"/>
            <a:ext cx="1864537" cy="720080"/>
          </a:xfrm>
          <a:prstGeom prst="roundRect">
            <a:avLst/>
          </a:prstGeom>
          <a:solidFill>
            <a:srgbClr val="CCFF99"/>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Comic Sans MS" panose="030F0702030302020204" pitchFamily="66" charset="0"/>
              </a:rPr>
              <a:t>Resources</a:t>
            </a:r>
          </a:p>
          <a:p>
            <a:pPr algn="ctr"/>
            <a:r>
              <a:rPr lang="fr-FR" b="1" dirty="0" smtClean="0">
                <a:solidFill>
                  <a:schemeClr val="tx1"/>
                </a:solidFill>
                <a:latin typeface="Comic Sans MS" panose="030F0702030302020204" pitchFamily="66" charset="0"/>
              </a:rPr>
              <a:t>Coordinator</a:t>
            </a:r>
            <a:endParaRPr lang="fr-FR" b="1" dirty="0">
              <a:solidFill>
                <a:schemeClr val="tx1"/>
              </a:solidFill>
              <a:latin typeface="Comic Sans MS" panose="030F0702030302020204" pitchFamily="66" charset="0"/>
            </a:endParaRPr>
          </a:p>
        </p:txBody>
      </p:sp>
      <p:sp>
        <p:nvSpPr>
          <p:cNvPr id="49" name="Rectangle à coins arrondis 48"/>
          <p:cNvSpPr/>
          <p:nvPr/>
        </p:nvSpPr>
        <p:spPr>
          <a:xfrm>
            <a:off x="1931430" y="2780928"/>
            <a:ext cx="1864537" cy="720080"/>
          </a:xfrm>
          <a:prstGeom prst="roundRect">
            <a:avLst/>
          </a:prstGeom>
          <a:solidFill>
            <a:srgbClr val="CCFF99"/>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latin typeface="Comic Sans MS" panose="030F0702030302020204" pitchFamily="66" charset="0"/>
              </a:rPr>
              <a:t>Technical</a:t>
            </a:r>
          </a:p>
          <a:p>
            <a:pPr algn="ctr"/>
            <a:r>
              <a:rPr lang="fr-FR" b="1" dirty="0" smtClean="0">
                <a:solidFill>
                  <a:srgbClr val="FF0000"/>
                </a:solidFill>
                <a:latin typeface="Comic Sans MS" panose="030F0702030302020204" pitchFamily="66" charset="0"/>
              </a:rPr>
              <a:t>Coordinator</a:t>
            </a:r>
          </a:p>
        </p:txBody>
      </p:sp>
      <p:sp>
        <p:nvSpPr>
          <p:cNvPr id="57" name="Rectangle à coins arrondis 56"/>
          <p:cNvSpPr/>
          <p:nvPr/>
        </p:nvSpPr>
        <p:spPr>
          <a:xfrm>
            <a:off x="719661" y="1628800"/>
            <a:ext cx="1864537" cy="72008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Comic Sans MS" panose="030F0702030302020204" pitchFamily="66" charset="0"/>
              </a:rPr>
              <a:t>Advisory</a:t>
            </a:r>
          </a:p>
          <a:p>
            <a:pPr algn="ctr"/>
            <a:r>
              <a:rPr lang="fr-FR" b="1" dirty="0" smtClean="0">
                <a:solidFill>
                  <a:schemeClr val="tx1"/>
                </a:solidFill>
                <a:latin typeface="Comic Sans MS" panose="030F0702030302020204" pitchFamily="66" charset="0"/>
              </a:rPr>
              <a:t>Group</a:t>
            </a:r>
            <a:endParaRPr lang="fr-FR" b="1" dirty="0">
              <a:solidFill>
                <a:schemeClr val="tx1"/>
              </a:solidFill>
              <a:latin typeface="Comic Sans MS" panose="030F0702030302020204" pitchFamily="66" charset="0"/>
            </a:endParaRPr>
          </a:p>
        </p:txBody>
      </p:sp>
      <p:sp>
        <p:nvSpPr>
          <p:cNvPr id="58" name="Rectangle à coins arrondis 57"/>
          <p:cNvSpPr/>
          <p:nvPr/>
        </p:nvSpPr>
        <p:spPr>
          <a:xfrm>
            <a:off x="6304027" y="548680"/>
            <a:ext cx="1864537" cy="72008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Comic Sans MS" panose="030F0702030302020204" pitchFamily="66" charset="0"/>
              </a:rPr>
              <a:t>Resources</a:t>
            </a:r>
          </a:p>
          <a:p>
            <a:pPr algn="ctr"/>
            <a:r>
              <a:rPr lang="fr-FR" b="1" dirty="0" smtClean="0">
                <a:solidFill>
                  <a:schemeClr val="tx1"/>
                </a:solidFill>
                <a:latin typeface="Comic Sans MS" panose="030F0702030302020204" pitchFamily="66" charset="0"/>
              </a:rPr>
              <a:t>Review Board</a:t>
            </a:r>
            <a:endParaRPr lang="fr-FR" b="1" dirty="0">
              <a:solidFill>
                <a:schemeClr val="tx1"/>
              </a:solidFill>
              <a:latin typeface="Comic Sans MS" panose="030F0702030302020204" pitchFamily="66" charset="0"/>
            </a:endParaRPr>
          </a:p>
        </p:txBody>
      </p:sp>
      <p:sp>
        <p:nvSpPr>
          <p:cNvPr id="59" name="Rectangle à coins arrondis 58"/>
          <p:cNvSpPr/>
          <p:nvPr/>
        </p:nvSpPr>
        <p:spPr>
          <a:xfrm>
            <a:off x="432048" y="548680"/>
            <a:ext cx="2431649" cy="72008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FF0000"/>
                </a:solidFill>
                <a:latin typeface="Comic Sans MS" panose="030F0702030302020204" pitchFamily="66" charset="0"/>
              </a:rPr>
              <a:t>Collaboration Board</a:t>
            </a:r>
          </a:p>
          <a:p>
            <a:pPr algn="ctr"/>
            <a:r>
              <a:rPr lang="fr-FR" sz="1400" dirty="0" smtClean="0">
                <a:solidFill>
                  <a:srgbClr val="008000"/>
                </a:solidFill>
                <a:latin typeface="Comic Sans MS" panose="030F0702030302020204" pitchFamily="66" charset="0"/>
              </a:rPr>
              <a:t> Chairman &amp; Deputy</a:t>
            </a:r>
            <a:endParaRPr lang="fr-FR" sz="1400" dirty="0">
              <a:solidFill>
                <a:srgbClr val="008000"/>
              </a:solidFill>
              <a:latin typeface="Comic Sans MS" panose="030F0702030302020204" pitchFamily="66" charset="0"/>
            </a:endParaRPr>
          </a:p>
        </p:txBody>
      </p:sp>
      <p:sp>
        <p:nvSpPr>
          <p:cNvPr id="60" name="Rectangle à coins arrondis 59"/>
          <p:cNvSpPr/>
          <p:nvPr/>
        </p:nvSpPr>
        <p:spPr>
          <a:xfrm>
            <a:off x="3715575" y="548680"/>
            <a:ext cx="1864537" cy="720080"/>
          </a:xfrm>
          <a:prstGeom prst="roundRect">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Comic Sans MS" panose="030F0702030302020204" pitchFamily="66" charset="0"/>
              </a:rPr>
              <a:t>Plenary</a:t>
            </a:r>
          </a:p>
          <a:p>
            <a:pPr algn="ctr"/>
            <a:r>
              <a:rPr lang="fr-FR" b="1" dirty="0" smtClean="0">
                <a:solidFill>
                  <a:schemeClr val="tx1"/>
                </a:solidFill>
                <a:latin typeface="Comic Sans MS" panose="030F0702030302020204" pitchFamily="66" charset="0"/>
              </a:rPr>
              <a:t>meeting</a:t>
            </a:r>
            <a:endParaRPr lang="fr-FR" b="1" dirty="0">
              <a:solidFill>
                <a:schemeClr val="tx1"/>
              </a:solidFill>
              <a:latin typeface="Comic Sans MS" panose="030F0702030302020204" pitchFamily="66" charset="0"/>
            </a:endParaRPr>
          </a:p>
        </p:txBody>
      </p:sp>
      <p:cxnSp>
        <p:nvCxnSpPr>
          <p:cNvPr id="62" name="Connecteur droit 61"/>
          <p:cNvCxnSpPr/>
          <p:nvPr/>
        </p:nvCxnSpPr>
        <p:spPr>
          <a:xfrm>
            <a:off x="1647872" y="1412776"/>
            <a:ext cx="558842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a:stCxn id="59" idx="2"/>
            <a:endCxn id="57" idx="0"/>
          </p:cNvCxnSpPr>
          <p:nvPr/>
        </p:nvCxnSpPr>
        <p:spPr>
          <a:xfrm>
            <a:off x="1647873" y="1268760"/>
            <a:ext cx="4057" cy="3600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a:endCxn id="58" idx="2"/>
          </p:cNvCxnSpPr>
          <p:nvPr/>
        </p:nvCxnSpPr>
        <p:spPr>
          <a:xfrm flipV="1">
            <a:off x="7236296" y="1268760"/>
            <a:ext cx="0"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a:stCxn id="60" idx="2"/>
            <a:endCxn id="46" idx="0"/>
          </p:cNvCxnSpPr>
          <p:nvPr/>
        </p:nvCxnSpPr>
        <p:spPr>
          <a:xfrm>
            <a:off x="4647844" y="1268760"/>
            <a:ext cx="0" cy="3600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2863697" y="2564904"/>
            <a:ext cx="35805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a:stCxn id="49" idx="0"/>
          </p:cNvCxnSpPr>
          <p:nvPr/>
        </p:nvCxnSpPr>
        <p:spPr>
          <a:xfrm flipH="1" flipV="1">
            <a:off x="2863697" y="2564904"/>
            <a:ext cx="2" cy="2160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Connecteur droit 75"/>
          <p:cNvCxnSpPr/>
          <p:nvPr/>
        </p:nvCxnSpPr>
        <p:spPr>
          <a:xfrm flipH="1" flipV="1">
            <a:off x="6444206" y="2564904"/>
            <a:ext cx="2" cy="2160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Connecteur droit 77"/>
          <p:cNvCxnSpPr>
            <a:stCxn id="46" idx="2"/>
            <a:endCxn id="47" idx="0"/>
          </p:cNvCxnSpPr>
          <p:nvPr/>
        </p:nvCxnSpPr>
        <p:spPr>
          <a:xfrm flipH="1">
            <a:off x="4640173" y="2348880"/>
            <a:ext cx="7671" cy="14401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Connecteur droit 79"/>
          <p:cNvCxnSpPr>
            <a:stCxn id="49" idx="2"/>
          </p:cNvCxnSpPr>
          <p:nvPr/>
        </p:nvCxnSpPr>
        <p:spPr>
          <a:xfrm>
            <a:off x="2863699" y="3501008"/>
            <a:ext cx="0" cy="6480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Connecteur droit 81"/>
          <p:cNvCxnSpPr>
            <a:endCxn id="47" idx="1"/>
          </p:cNvCxnSpPr>
          <p:nvPr/>
        </p:nvCxnSpPr>
        <p:spPr>
          <a:xfrm>
            <a:off x="2863699" y="4149080"/>
            <a:ext cx="8442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Connecteur droit 82"/>
          <p:cNvCxnSpPr/>
          <p:nvPr/>
        </p:nvCxnSpPr>
        <p:spPr>
          <a:xfrm>
            <a:off x="5580112" y="4149080"/>
            <a:ext cx="8442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nvCxnSpPr>
        <p:spPr>
          <a:xfrm>
            <a:off x="6444208" y="3501008"/>
            <a:ext cx="0" cy="6480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Connecteur droit 87"/>
          <p:cNvCxnSpPr/>
          <p:nvPr/>
        </p:nvCxnSpPr>
        <p:spPr>
          <a:xfrm>
            <a:off x="4653952" y="4509120"/>
            <a:ext cx="0" cy="28803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ZoneTexte 89"/>
          <p:cNvSpPr txBox="1"/>
          <p:nvPr/>
        </p:nvSpPr>
        <p:spPr>
          <a:xfrm>
            <a:off x="766811" y="188640"/>
            <a:ext cx="1757212" cy="369332"/>
          </a:xfrm>
          <a:prstGeom prst="rect">
            <a:avLst/>
          </a:prstGeom>
          <a:noFill/>
        </p:spPr>
        <p:txBody>
          <a:bodyPr wrap="none" rtlCol="0">
            <a:spAutoFit/>
          </a:bodyPr>
          <a:lstStyle/>
          <a:p>
            <a:r>
              <a:rPr lang="fr-FR" dirty="0" smtClean="0">
                <a:solidFill>
                  <a:schemeClr val="bg1"/>
                </a:solidFill>
                <a:latin typeface="Comic Sans MS" panose="030F0702030302020204" pitchFamily="66" charset="0"/>
              </a:rPr>
              <a:t>Décision finale</a:t>
            </a:r>
            <a:endParaRPr lang="fr-FR" dirty="0">
              <a:solidFill>
                <a:schemeClr val="bg1"/>
              </a:solidFill>
              <a:latin typeface="Comic Sans MS" panose="030F0702030302020204" pitchFamily="66" charset="0"/>
            </a:endParaRPr>
          </a:p>
        </p:txBody>
      </p:sp>
      <p:sp>
        <p:nvSpPr>
          <p:cNvPr id="91" name="ZoneTexte 90"/>
          <p:cNvSpPr txBox="1"/>
          <p:nvPr/>
        </p:nvSpPr>
        <p:spPr>
          <a:xfrm>
            <a:off x="201625" y="2817802"/>
            <a:ext cx="1755609" cy="646331"/>
          </a:xfrm>
          <a:prstGeom prst="rect">
            <a:avLst/>
          </a:prstGeom>
          <a:noFill/>
        </p:spPr>
        <p:txBody>
          <a:bodyPr wrap="none" rtlCol="0">
            <a:spAutoFit/>
          </a:bodyPr>
          <a:lstStyle/>
          <a:p>
            <a:r>
              <a:rPr lang="fr-FR" dirty="0" smtClean="0">
                <a:solidFill>
                  <a:schemeClr val="bg1"/>
                </a:solidFill>
                <a:latin typeface="Comic Sans MS" panose="030F0702030302020204" pitchFamily="66" charset="0"/>
              </a:rPr>
              <a:t>Contact direct</a:t>
            </a:r>
          </a:p>
          <a:p>
            <a:r>
              <a:rPr lang="fr-FR" dirty="0" smtClean="0">
                <a:solidFill>
                  <a:schemeClr val="bg1"/>
                </a:solidFill>
                <a:latin typeface="Comic Sans MS" panose="030F0702030302020204" pitchFamily="66" charset="0"/>
              </a:rPr>
              <a:t>avec DG CERN</a:t>
            </a:r>
            <a:endParaRPr lang="fr-FR" dirty="0">
              <a:solidFill>
                <a:schemeClr val="bg1"/>
              </a:solidFill>
              <a:latin typeface="Comic Sans MS" panose="030F0702030302020204" pitchFamily="66" charset="0"/>
            </a:endParaRPr>
          </a:p>
        </p:txBody>
      </p:sp>
      <p:sp>
        <p:nvSpPr>
          <p:cNvPr id="92" name="ZoneTexte 91"/>
          <p:cNvSpPr txBox="1"/>
          <p:nvPr/>
        </p:nvSpPr>
        <p:spPr>
          <a:xfrm>
            <a:off x="5552695" y="1702549"/>
            <a:ext cx="1755609" cy="646331"/>
          </a:xfrm>
          <a:prstGeom prst="rect">
            <a:avLst/>
          </a:prstGeom>
          <a:noFill/>
        </p:spPr>
        <p:txBody>
          <a:bodyPr wrap="none" rtlCol="0">
            <a:spAutoFit/>
          </a:bodyPr>
          <a:lstStyle/>
          <a:p>
            <a:r>
              <a:rPr lang="fr-FR" dirty="0" smtClean="0">
                <a:solidFill>
                  <a:schemeClr val="bg1"/>
                </a:solidFill>
                <a:latin typeface="Comic Sans MS" panose="030F0702030302020204" pitchFamily="66" charset="0"/>
              </a:rPr>
              <a:t>Contact direct</a:t>
            </a:r>
          </a:p>
          <a:p>
            <a:r>
              <a:rPr lang="fr-FR" dirty="0" smtClean="0">
                <a:solidFill>
                  <a:schemeClr val="bg1"/>
                </a:solidFill>
                <a:latin typeface="Comic Sans MS" panose="030F0702030302020204" pitchFamily="66" charset="0"/>
              </a:rPr>
              <a:t>avec DG CERN</a:t>
            </a:r>
            <a:endParaRPr lang="fr-FR" dirty="0">
              <a:solidFill>
                <a:schemeClr val="bg1"/>
              </a:solidFill>
              <a:latin typeface="Comic Sans MS" panose="030F0702030302020204" pitchFamily="66" charset="0"/>
            </a:endParaRPr>
          </a:p>
        </p:txBody>
      </p:sp>
      <p:sp>
        <p:nvSpPr>
          <p:cNvPr id="93" name="ZoneTexte 92"/>
          <p:cNvSpPr txBox="1"/>
          <p:nvPr/>
        </p:nvSpPr>
        <p:spPr>
          <a:xfrm>
            <a:off x="7138423" y="3825044"/>
            <a:ext cx="2012089" cy="923330"/>
          </a:xfrm>
          <a:prstGeom prst="rect">
            <a:avLst/>
          </a:prstGeom>
          <a:noFill/>
        </p:spPr>
        <p:txBody>
          <a:bodyPr wrap="none" rtlCol="0">
            <a:spAutoFit/>
          </a:bodyPr>
          <a:lstStyle/>
          <a:p>
            <a:pPr algn="ctr"/>
            <a:r>
              <a:rPr lang="fr-FR" dirty="0" smtClean="0">
                <a:solidFill>
                  <a:schemeClr val="bg1"/>
                </a:solidFill>
                <a:latin typeface="Comic Sans MS" panose="030F0702030302020204" pitchFamily="66" charset="0"/>
              </a:rPr>
              <a:t>1 Project Leader</a:t>
            </a:r>
          </a:p>
          <a:p>
            <a:pPr algn="ctr"/>
            <a:r>
              <a:rPr lang="fr-FR" dirty="0" smtClean="0">
                <a:solidFill>
                  <a:schemeClr val="bg1"/>
                </a:solidFill>
                <a:latin typeface="Comic Sans MS" panose="030F0702030302020204" pitchFamily="66" charset="0"/>
              </a:rPr>
              <a:t>&amp; Coordinateurs</a:t>
            </a:r>
          </a:p>
          <a:p>
            <a:pPr algn="ctr"/>
            <a:r>
              <a:rPr lang="fr-FR" dirty="0" smtClean="0">
                <a:solidFill>
                  <a:schemeClr val="bg1"/>
                </a:solidFill>
                <a:latin typeface="Comic Sans MS" panose="030F0702030302020204" pitchFamily="66" charset="0"/>
              </a:rPr>
              <a:t>pour chaque case</a:t>
            </a:r>
            <a:endParaRPr lang="fr-FR" dirty="0">
              <a:solidFill>
                <a:schemeClr val="bg1"/>
              </a:solidFill>
              <a:latin typeface="Comic Sans MS" panose="030F0702030302020204" pitchFamily="66" charset="0"/>
            </a:endParaRPr>
          </a:p>
        </p:txBody>
      </p:sp>
      <p:sp>
        <p:nvSpPr>
          <p:cNvPr id="42" name="ZoneTexte 41"/>
          <p:cNvSpPr txBox="1"/>
          <p:nvPr/>
        </p:nvSpPr>
        <p:spPr>
          <a:xfrm>
            <a:off x="15459" y="3861048"/>
            <a:ext cx="2108269" cy="923330"/>
          </a:xfrm>
          <a:prstGeom prst="rect">
            <a:avLst/>
          </a:prstGeom>
          <a:noFill/>
        </p:spPr>
        <p:txBody>
          <a:bodyPr wrap="none" rtlCol="0">
            <a:spAutoFit/>
          </a:bodyPr>
          <a:lstStyle/>
          <a:p>
            <a:pPr algn="ctr"/>
            <a:r>
              <a:rPr lang="fr-FR" dirty="0" smtClean="0">
                <a:solidFill>
                  <a:schemeClr val="bg1"/>
                </a:solidFill>
                <a:latin typeface="Comic Sans MS" panose="030F0702030302020204" pitchFamily="66" charset="0"/>
              </a:rPr>
              <a:t>Subdivisions de </a:t>
            </a:r>
          </a:p>
          <a:p>
            <a:pPr algn="ctr"/>
            <a:r>
              <a:rPr lang="fr-FR" dirty="0">
                <a:solidFill>
                  <a:schemeClr val="bg1"/>
                </a:solidFill>
                <a:latin typeface="Comic Sans MS" panose="030F0702030302020204" pitchFamily="66" charset="0"/>
              </a:rPr>
              <a:t>c</a:t>
            </a:r>
            <a:r>
              <a:rPr lang="fr-FR" dirty="0" smtClean="0">
                <a:solidFill>
                  <a:schemeClr val="bg1"/>
                </a:solidFill>
                <a:latin typeface="Comic Sans MS" panose="030F0702030302020204" pitchFamily="66" charset="0"/>
              </a:rPr>
              <a:t>haque case </a:t>
            </a:r>
          </a:p>
          <a:p>
            <a:pPr algn="ctr"/>
            <a:r>
              <a:rPr lang="fr-FR" dirty="0" smtClean="0">
                <a:solidFill>
                  <a:schemeClr val="bg1"/>
                </a:solidFill>
                <a:latin typeface="Comic Sans MS" panose="030F0702030302020204" pitchFamily="66" charset="0"/>
              </a:rPr>
              <a:t>(non montrées ici)</a:t>
            </a:r>
            <a:endParaRPr lang="fr-FR" dirty="0">
              <a:solidFill>
                <a:schemeClr val="bg1"/>
              </a:solidFill>
              <a:latin typeface="Comic Sans MS" panose="030F0702030302020204" pitchFamily="66" charset="0"/>
            </a:endParaRPr>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t>12</a:t>
            </a:fld>
            <a:endParaRPr lang="fr-BE" dirty="0"/>
          </a:p>
        </p:txBody>
      </p:sp>
    </p:spTree>
    <p:extLst>
      <p:ext uri="{BB962C8B-B14F-4D97-AF65-F5344CB8AC3E}">
        <p14:creationId xmlns:p14="http://schemas.microsoft.com/office/powerpoint/2010/main" val="322434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211813602"/>
              </p:ext>
            </p:extLst>
          </p:nvPr>
        </p:nvGraphicFramePr>
        <p:xfrm>
          <a:off x="35496" y="684565"/>
          <a:ext cx="9000991" cy="5308600"/>
        </p:xfrm>
        <a:graphic>
          <a:graphicData uri="http://schemas.openxmlformats.org/drawingml/2006/table">
            <a:tbl>
              <a:tblPr firstRow="1" bandRow="1">
                <a:tableStyleId>{5C22544A-7EE6-4342-B048-85BDC9FD1C3A}</a:tableStyleId>
              </a:tblPr>
              <a:tblGrid>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gridCol w="310379"/>
              </a:tblGrid>
              <a:tr h="370840">
                <a:tc>
                  <a:txBody>
                    <a:bodyPr/>
                    <a:lstStyle/>
                    <a:p>
                      <a:r>
                        <a:rPr lang="fr-FR" sz="1600" b="0" dirty="0" smtClean="0">
                          <a:solidFill>
                            <a:srgbClr val="CCFF99"/>
                          </a:solidFill>
                          <a:latin typeface="Comic Sans MS" panose="030F0702030302020204" pitchFamily="66" charset="0"/>
                        </a:rPr>
                        <a:t>1989</a:t>
                      </a:r>
                      <a:endParaRPr lang="fr-FR" sz="1600" b="0" dirty="0">
                        <a:solidFill>
                          <a:srgbClr val="CCFF99"/>
                        </a:solidFill>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1990</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1991</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1992</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1993</a:t>
                      </a:r>
                      <a:endParaRPr lang="fr-FR" sz="1600" b="0" dirty="0">
                        <a:latin typeface="Comic Sans MS" panose="030F0702030302020204" pitchFamily="66" charset="0"/>
                      </a:endParaRP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dirty="0" smtClean="0">
                          <a:latin typeface="Comic Sans MS" panose="030F0702030302020204" pitchFamily="66" charset="0"/>
                        </a:rPr>
                        <a:t>1994</a:t>
                      </a:r>
                    </a:p>
                  </a:txBody>
                  <a:tcPr>
                    <a:solidFill>
                      <a:schemeClr val="tx1"/>
                    </a:solidFill>
                  </a:tcPr>
                </a:tc>
                <a:tc>
                  <a:txBody>
                    <a:bodyPr/>
                    <a:lstStyle/>
                    <a:p>
                      <a:r>
                        <a:rPr lang="fr-FR" sz="1600" b="0" dirty="0" smtClean="0">
                          <a:latin typeface="Comic Sans MS" panose="030F0702030302020204" pitchFamily="66" charset="0"/>
                        </a:rPr>
                        <a:t>1995</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1996</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1997</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1998</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1999</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2000</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2001</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2002</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2003</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2004</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2005</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2006</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2007</a:t>
                      </a:r>
                      <a:endParaRPr lang="fr-FR" sz="1600" b="0" dirty="0">
                        <a:latin typeface="Comic Sans MS" panose="030F0702030302020204" pitchFamily="66" charset="0"/>
                      </a:endParaRP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dirty="0" smtClean="0">
                          <a:latin typeface="Comic Sans MS" panose="030F0702030302020204" pitchFamily="66" charset="0"/>
                        </a:rPr>
                        <a:t>2008</a:t>
                      </a: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dirty="0" smtClean="0">
                          <a:latin typeface="Comic Sans MS" panose="030F0702030302020204" pitchFamily="66" charset="0"/>
                        </a:rPr>
                        <a:t>2009</a:t>
                      </a:r>
                    </a:p>
                  </a:txBody>
                  <a:tcPr>
                    <a:solidFill>
                      <a:schemeClr val="tx1"/>
                    </a:solidFill>
                  </a:tcPr>
                </a:tc>
                <a:tc>
                  <a:txBody>
                    <a:bodyPr/>
                    <a:lstStyle/>
                    <a:p>
                      <a:r>
                        <a:rPr lang="fr-FR" sz="1600" b="0" dirty="0" smtClean="0">
                          <a:latin typeface="Comic Sans MS" panose="030F0702030302020204" pitchFamily="66" charset="0"/>
                        </a:rPr>
                        <a:t>2010</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2011</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2012</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solidFill>
                            <a:srgbClr val="DCC43B"/>
                          </a:solidFill>
                          <a:latin typeface="Comic Sans MS" panose="030F0702030302020204" pitchFamily="66" charset="0"/>
                        </a:rPr>
                        <a:t>2013</a:t>
                      </a:r>
                      <a:endParaRPr lang="fr-FR" sz="1600" b="0" dirty="0">
                        <a:solidFill>
                          <a:srgbClr val="DCC43B"/>
                        </a:solidFill>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2014</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latin typeface="Comic Sans MS" panose="030F0702030302020204" pitchFamily="66" charset="0"/>
                        </a:rPr>
                        <a:t>2015</a:t>
                      </a:r>
                      <a:endParaRPr lang="fr-FR" sz="1600" b="0" dirty="0">
                        <a:latin typeface="Comic Sans MS" panose="030F0702030302020204" pitchFamily="66" charset="0"/>
                      </a:endParaRPr>
                    </a:p>
                  </a:txBody>
                  <a:tcPr>
                    <a:solidFill>
                      <a:schemeClr val="tx1"/>
                    </a:solidFill>
                  </a:tcPr>
                </a:tc>
                <a:tc>
                  <a:txBody>
                    <a:bodyPr/>
                    <a:lstStyle/>
                    <a:p>
                      <a:endParaRPr lang="fr-FR" sz="1600" b="0" dirty="0" smtClean="0">
                        <a:latin typeface="Comic Sans MS" panose="030F0702030302020204" pitchFamily="66" charset="0"/>
                      </a:endParaRPr>
                    </a:p>
                    <a:p>
                      <a:r>
                        <a:rPr lang="fr-FR" sz="1600" b="0" dirty="0" smtClean="0">
                          <a:latin typeface="Comic Sans MS" panose="030F0702030302020204" pitchFamily="66" charset="0"/>
                        </a:rPr>
                        <a:t>●</a:t>
                      </a:r>
                      <a:endParaRPr lang="fr-FR" sz="1600" b="0" dirty="0">
                        <a:latin typeface="Comic Sans MS" panose="030F0702030302020204" pitchFamily="66" charset="0"/>
                      </a:endParaRPr>
                    </a:p>
                  </a:txBody>
                  <a:tcPr>
                    <a:solidFill>
                      <a:schemeClr val="tx1"/>
                    </a:solidFill>
                  </a:tcPr>
                </a:tc>
                <a:tc>
                  <a:txBody>
                    <a:bodyPr/>
                    <a:lstStyle/>
                    <a:p>
                      <a:r>
                        <a:rPr lang="fr-FR" sz="1600" b="0" dirty="0" smtClean="0">
                          <a:solidFill>
                            <a:srgbClr val="CCFF99"/>
                          </a:solidFill>
                          <a:latin typeface="Comic Sans MS" panose="030F0702030302020204" pitchFamily="66" charset="0"/>
                        </a:rPr>
                        <a:t>2035</a:t>
                      </a:r>
                      <a:endParaRPr lang="fr-FR" sz="1600" b="0" dirty="0">
                        <a:solidFill>
                          <a:srgbClr val="CCFF99"/>
                        </a:solidFill>
                        <a:latin typeface="Comic Sans MS" panose="030F0702030302020204" pitchFamily="66" charset="0"/>
                      </a:endParaRPr>
                    </a:p>
                  </a:txBody>
                  <a:tcPr>
                    <a:solidFill>
                      <a:schemeClr val="tx1"/>
                    </a:solidFill>
                  </a:tcPr>
                </a:tc>
              </a:tr>
              <a:tr h="370840">
                <a:tc gridSpan="2">
                  <a:txBody>
                    <a:bodyPr/>
                    <a:lstStyle/>
                    <a:p>
                      <a:pPr algn="ctr"/>
                      <a:r>
                        <a:rPr lang="fr-FR" sz="1300" dirty="0" smtClean="0">
                          <a:solidFill>
                            <a:schemeClr val="bg1"/>
                          </a:solidFill>
                          <a:latin typeface="Comic Sans MS" panose="030F0702030302020204" pitchFamily="66" charset="0"/>
                        </a:rPr>
                        <a:t>Proto</a:t>
                      </a:r>
                    </a:p>
                    <a:p>
                      <a:pPr algn="ctr"/>
                      <a:r>
                        <a:rPr lang="fr-FR" sz="1300" dirty="0" smtClean="0">
                          <a:solidFill>
                            <a:schemeClr val="bg1"/>
                          </a:solidFill>
                          <a:latin typeface="Comic Sans MS" panose="030F0702030302020204" pitchFamily="66" charset="0"/>
                        </a:rPr>
                        <a:t>-col.</a:t>
                      </a:r>
                    </a:p>
                    <a:p>
                      <a:pPr algn="ctr"/>
                      <a:endParaRPr lang="fr-FR" sz="1100" dirty="0" smtClean="0">
                        <a:solidFill>
                          <a:schemeClr val="bg1"/>
                        </a:solidFill>
                        <a:latin typeface="Comic Sans MS" panose="030F0702030302020204" pitchFamily="66" charset="0"/>
                      </a:endParaRPr>
                    </a:p>
                    <a:p>
                      <a:pPr algn="ctr"/>
                      <a:endParaRPr lang="fr-FR" sz="1100" dirty="0" smtClean="0">
                        <a:solidFill>
                          <a:schemeClr val="bg1"/>
                        </a:solidFill>
                        <a:latin typeface="Comic Sans MS" panose="030F0702030302020204" pitchFamily="66" charset="0"/>
                      </a:endParaRPr>
                    </a:p>
                    <a:p>
                      <a:pPr algn="ctr"/>
                      <a:r>
                        <a:rPr lang="fr-FR" sz="1100" dirty="0" smtClean="0">
                          <a:solidFill>
                            <a:srgbClr val="000066"/>
                          </a:solidFill>
                          <a:latin typeface="Comic Sans MS" panose="030F0702030302020204" pitchFamily="66" charset="0"/>
                          <a:sym typeface="Symbol"/>
                        </a:rPr>
                        <a:t> 20</a:t>
                      </a:r>
                    </a:p>
                    <a:p>
                      <a:pPr algn="ctr"/>
                      <a:r>
                        <a:rPr lang="fr-FR" sz="1100" dirty="0" smtClean="0">
                          <a:solidFill>
                            <a:srgbClr val="000066"/>
                          </a:solidFill>
                          <a:latin typeface="Comic Sans MS" panose="030F0702030302020204" pitchFamily="66" charset="0"/>
                        </a:rPr>
                        <a:t>Lab.</a:t>
                      </a:r>
                      <a:endParaRPr lang="fr-FR" sz="1100" dirty="0">
                        <a:solidFill>
                          <a:srgbClr val="000066"/>
                        </a:solidFill>
                        <a:latin typeface="Comic Sans MS" panose="030F0702030302020204" pitchFamily="66" charset="0"/>
                      </a:endParaRPr>
                    </a:p>
                  </a:txBody>
                  <a:tcPr>
                    <a:solidFill>
                      <a:srgbClr val="0066FF"/>
                    </a:solidFill>
                  </a:tcPr>
                </a:tc>
                <a:tc hMerge="1">
                  <a:txBody>
                    <a:bodyPr/>
                    <a:lstStyle/>
                    <a:p>
                      <a:endParaRPr lang="fr-FR" dirty="0">
                        <a:latin typeface="Comic Sans MS" panose="030F0702030302020204" pitchFamily="66" charset="0"/>
                      </a:endParaRPr>
                    </a:p>
                  </a:txBody>
                  <a:tcPr>
                    <a:solidFill>
                      <a:srgbClr val="0066FF"/>
                    </a:solidFill>
                  </a:tcPr>
                </a:tc>
                <a:tc gridSpan="2">
                  <a:txBody>
                    <a:bodyPr/>
                    <a:lstStyle/>
                    <a:p>
                      <a:pPr algn="ctr"/>
                      <a:r>
                        <a:rPr lang="fr-FR" sz="1300" dirty="0" smtClean="0">
                          <a:solidFill>
                            <a:schemeClr val="bg1"/>
                          </a:solidFill>
                          <a:latin typeface="Comic Sans MS" panose="030F0702030302020204" pitchFamily="66" charset="0"/>
                        </a:rPr>
                        <a:t>Eagle</a:t>
                      </a:r>
                    </a:p>
                    <a:p>
                      <a:pPr algn="ctr"/>
                      <a:r>
                        <a:rPr lang="fr-FR" sz="1100" dirty="0" smtClean="0">
                          <a:solidFill>
                            <a:schemeClr val="bg1"/>
                          </a:solidFill>
                          <a:latin typeface="Comic Sans MS" panose="030F0702030302020204" pitchFamily="66" charset="0"/>
                        </a:rPr>
                        <a:t>EoI</a:t>
                      </a:r>
                    </a:p>
                    <a:p>
                      <a:pPr algn="ctr"/>
                      <a:r>
                        <a:rPr lang="fr-FR" sz="1100" dirty="0" smtClean="0">
                          <a:solidFill>
                            <a:schemeClr val="bg1"/>
                          </a:solidFill>
                          <a:latin typeface="Comic Sans MS" panose="030F0702030302020204" pitchFamily="66" charset="0"/>
                        </a:rPr>
                        <a:t>Mars</a:t>
                      </a:r>
                    </a:p>
                    <a:p>
                      <a:pPr algn="ctr"/>
                      <a:r>
                        <a:rPr lang="fr-FR" sz="1100" dirty="0" smtClean="0">
                          <a:solidFill>
                            <a:schemeClr val="bg1"/>
                          </a:solidFill>
                          <a:latin typeface="Comic Sans MS" panose="030F0702030302020204" pitchFamily="66" charset="0"/>
                        </a:rPr>
                        <a:t>1992</a:t>
                      </a:r>
                    </a:p>
                    <a:p>
                      <a:pPr algn="ctr"/>
                      <a:r>
                        <a:rPr lang="fr-FR" sz="1100" dirty="0" smtClean="0">
                          <a:solidFill>
                            <a:srgbClr val="000066"/>
                          </a:solidFill>
                          <a:latin typeface="Comic Sans MS" panose="030F0702030302020204" pitchFamily="66" charset="0"/>
                        </a:rPr>
                        <a:t>62</a:t>
                      </a:r>
                    </a:p>
                    <a:p>
                      <a:pPr algn="ctr"/>
                      <a:r>
                        <a:rPr lang="fr-FR" sz="1100" dirty="0" smtClean="0">
                          <a:solidFill>
                            <a:srgbClr val="000066"/>
                          </a:solidFill>
                          <a:latin typeface="Comic Sans MS" panose="030F0702030302020204" pitchFamily="66" charset="0"/>
                        </a:rPr>
                        <a:t>Lab.</a:t>
                      </a:r>
                      <a:endParaRPr lang="fr-FR" sz="1100" dirty="0">
                        <a:solidFill>
                          <a:srgbClr val="000066"/>
                        </a:solidFill>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r>
              <a:tr h="370840">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gridSpan="26">
                  <a:txBody>
                    <a:bodyPr/>
                    <a:lstStyle/>
                    <a:p>
                      <a:pPr algn="ctr"/>
                      <a:r>
                        <a:rPr lang="fr-FR" sz="1600" dirty="0" smtClean="0">
                          <a:solidFill>
                            <a:schemeClr val="bg1"/>
                          </a:solidFill>
                          <a:latin typeface="Comic Sans MS" panose="030F0702030302020204" pitchFamily="66" charset="0"/>
                        </a:rPr>
                        <a:t>Atlas</a:t>
                      </a:r>
                      <a:endParaRPr lang="fr-FR" sz="1600" dirty="0">
                        <a:solidFill>
                          <a:schemeClr val="bg1"/>
                        </a:solidFill>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rgbClr val="0066FF"/>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r>
              <a:tr h="370840">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gridSpan="2">
                  <a:txBody>
                    <a:bodyPr/>
                    <a:lstStyle/>
                    <a:p>
                      <a:pPr algn="ctr"/>
                      <a:r>
                        <a:rPr lang="fr-FR" sz="1200" dirty="0" smtClean="0">
                          <a:solidFill>
                            <a:schemeClr val="bg1"/>
                          </a:solidFill>
                          <a:latin typeface="Comic Sans MS" panose="030F0702030302020204" pitchFamily="66" charset="0"/>
                        </a:rPr>
                        <a:t>LoI</a:t>
                      </a:r>
                    </a:p>
                    <a:p>
                      <a:pPr algn="ctr"/>
                      <a:r>
                        <a:rPr lang="fr-FR" sz="1100" dirty="0" smtClean="0">
                          <a:solidFill>
                            <a:schemeClr val="bg1"/>
                          </a:solidFill>
                          <a:latin typeface="Comic Sans MS" panose="030F0702030302020204" pitchFamily="66" charset="0"/>
                        </a:rPr>
                        <a:t>Oct.</a:t>
                      </a:r>
                    </a:p>
                    <a:p>
                      <a:pPr algn="ctr"/>
                      <a:r>
                        <a:rPr lang="fr-FR" sz="1100" dirty="0" smtClean="0">
                          <a:solidFill>
                            <a:schemeClr val="bg1"/>
                          </a:solidFill>
                          <a:latin typeface="Comic Sans MS" panose="030F0702030302020204" pitchFamily="66" charset="0"/>
                        </a:rPr>
                        <a:t>1992</a:t>
                      </a:r>
                    </a:p>
                    <a:p>
                      <a:pPr algn="ctr"/>
                      <a:endParaRPr lang="fr-FR" sz="1100" dirty="0" smtClean="0">
                        <a:solidFill>
                          <a:schemeClr val="bg1"/>
                        </a:solidFill>
                        <a:latin typeface="Comic Sans MS" panose="030F0702030302020204" pitchFamily="66" charset="0"/>
                      </a:endParaRPr>
                    </a:p>
                    <a:p>
                      <a:pPr algn="ctr"/>
                      <a:endParaRPr lang="fr-FR" sz="1100" dirty="0" smtClean="0">
                        <a:solidFill>
                          <a:schemeClr val="bg1"/>
                        </a:solidFill>
                        <a:latin typeface="Comic Sans MS" panose="030F0702030302020204" pitchFamily="66" charset="0"/>
                      </a:endParaRPr>
                    </a:p>
                    <a:p>
                      <a:pPr algn="ctr"/>
                      <a:r>
                        <a:rPr lang="fr-FR" sz="1100" dirty="0" smtClean="0">
                          <a:solidFill>
                            <a:srgbClr val="000066"/>
                          </a:solidFill>
                          <a:latin typeface="Comic Sans MS" panose="030F0702030302020204" pitchFamily="66" charset="0"/>
                        </a:rPr>
                        <a:t>88</a:t>
                      </a:r>
                    </a:p>
                    <a:p>
                      <a:pPr algn="ctr"/>
                      <a:r>
                        <a:rPr lang="fr-FR" sz="1100" dirty="0" smtClean="0">
                          <a:solidFill>
                            <a:srgbClr val="000066"/>
                          </a:solidFill>
                          <a:latin typeface="Comic Sans MS" panose="030F0702030302020204" pitchFamily="66" charset="0"/>
                        </a:rPr>
                        <a:t>Lab.</a:t>
                      </a:r>
                      <a:endParaRPr lang="fr-FR" sz="1100" dirty="0">
                        <a:solidFill>
                          <a:srgbClr val="000066"/>
                        </a:solidFill>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bg1"/>
                          </a:solidFill>
                          <a:latin typeface="Comic Sans MS" panose="030F0702030302020204" pitchFamily="66" charset="0"/>
                        </a:rPr>
                        <a:t>TP</a:t>
                      </a:r>
                    </a:p>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smtClean="0">
                          <a:solidFill>
                            <a:schemeClr val="bg1"/>
                          </a:solidFill>
                          <a:latin typeface="Comic Sans MS" panose="030F0702030302020204" pitchFamily="66" charset="0"/>
                        </a:rPr>
                        <a:t>Déc.</a:t>
                      </a:r>
                    </a:p>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smtClean="0">
                          <a:solidFill>
                            <a:schemeClr val="bg1"/>
                          </a:solidFill>
                          <a:latin typeface="Comic Sans MS" panose="030F0702030302020204" pitchFamily="66" charset="0"/>
                        </a:rPr>
                        <a:t>1994</a:t>
                      </a:r>
                    </a:p>
                    <a:p>
                      <a:pPr marL="0" marR="0" indent="0" algn="ctr" defTabSz="914400" rtl="0" eaLnBrk="1" fontAlgn="auto" latinLnBrk="0" hangingPunct="1">
                        <a:lnSpc>
                          <a:spcPct val="100000"/>
                        </a:lnSpc>
                        <a:spcBef>
                          <a:spcPts val="0"/>
                        </a:spcBef>
                        <a:spcAft>
                          <a:spcPts val="0"/>
                        </a:spcAft>
                        <a:buClrTx/>
                        <a:buSzTx/>
                        <a:buFontTx/>
                        <a:buNone/>
                        <a:tabLst/>
                        <a:defRPr/>
                      </a:pPr>
                      <a:endParaRPr lang="fr-FR" sz="1100" dirty="0" smtClean="0">
                        <a:solidFill>
                          <a:schemeClr val="bg1"/>
                        </a:solidFill>
                        <a:latin typeface="Comic Sans MS" panose="030F0702030302020204"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fr-FR" sz="1100" dirty="0" smtClean="0">
                        <a:solidFill>
                          <a:schemeClr val="bg1"/>
                        </a:solidFill>
                        <a:latin typeface="Comic Sans MS" panose="030F0702030302020204"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smtClean="0">
                          <a:solidFill>
                            <a:srgbClr val="000066"/>
                          </a:solidFill>
                          <a:latin typeface="Comic Sans MS" panose="030F0702030302020204" pitchFamily="66" charset="0"/>
                        </a:rPr>
                        <a:t>140</a:t>
                      </a:r>
                    </a:p>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smtClean="0">
                          <a:solidFill>
                            <a:srgbClr val="000066"/>
                          </a:solidFill>
                          <a:latin typeface="Comic Sans MS" panose="030F0702030302020204" pitchFamily="66" charset="0"/>
                        </a:rPr>
                        <a:t>Lab.</a:t>
                      </a: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gridSpan="12">
                  <a:txBody>
                    <a:bodyPr/>
                    <a:lstStyle/>
                    <a:p>
                      <a:pPr algn="ctr"/>
                      <a:r>
                        <a:rPr lang="fr-FR" sz="1200" dirty="0" smtClean="0">
                          <a:solidFill>
                            <a:schemeClr val="bg1"/>
                          </a:solidFill>
                          <a:latin typeface="Comic Sans MS" panose="030F0702030302020204" pitchFamily="66" charset="0"/>
                        </a:rPr>
                        <a:t>Nombreux documents CERN (LHCC) et Pays:</a:t>
                      </a:r>
                    </a:p>
                    <a:p>
                      <a:pPr algn="ctr"/>
                      <a:r>
                        <a:rPr lang="fr-FR" sz="1200" dirty="0" smtClean="0">
                          <a:solidFill>
                            <a:schemeClr val="bg1"/>
                          </a:solidFill>
                          <a:latin typeface="Comic Sans MS" panose="030F0702030302020204" pitchFamily="66" charset="0"/>
                        </a:rPr>
                        <a:t>DR, TDR,</a:t>
                      </a:r>
                      <a:r>
                        <a:rPr lang="fr-FR" sz="1200" baseline="0" dirty="0" smtClean="0">
                          <a:solidFill>
                            <a:schemeClr val="bg1"/>
                          </a:solidFill>
                          <a:latin typeface="Comic Sans MS" panose="030F0702030302020204" pitchFamily="66" charset="0"/>
                        </a:rPr>
                        <a:t> MoU …</a:t>
                      </a:r>
                    </a:p>
                    <a:p>
                      <a:pPr algn="ctr"/>
                      <a:endParaRPr lang="fr-FR" sz="1200" baseline="0" dirty="0" smtClean="0">
                        <a:solidFill>
                          <a:schemeClr val="bg1"/>
                        </a:solidFill>
                        <a:latin typeface="Comic Sans MS" panose="030F0702030302020204" pitchFamily="66" charset="0"/>
                      </a:endParaRPr>
                    </a:p>
                    <a:p>
                      <a:pPr algn="ctr"/>
                      <a:r>
                        <a:rPr lang="fr-FR" sz="1600" baseline="0" dirty="0" smtClean="0">
                          <a:solidFill>
                            <a:schemeClr val="bg1"/>
                          </a:solidFill>
                          <a:latin typeface="Comic Sans MS" panose="030F0702030302020204" pitchFamily="66" charset="0"/>
                        </a:rPr>
                        <a:t>Construction de 12 sous-détecteurs</a:t>
                      </a:r>
                    </a:p>
                    <a:p>
                      <a:pPr algn="ctr"/>
                      <a:r>
                        <a:rPr lang="fr-FR" sz="1600" baseline="0" dirty="0" smtClean="0">
                          <a:solidFill>
                            <a:schemeClr val="bg1"/>
                          </a:solidFill>
                          <a:latin typeface="Comic Sans MS" panose="030F0702030302020204" pitchFamily="66" charset="0"/>
                        </a:rPr>
                        <a:t>dont le Calorimètre Hadronique</a:t>
                      </a:r>
                    </a:p>
                    <a:p>
                      <a:pPr algn="ctr"/>
                      <a:r>
                        <a:rPr lang="fr-FR" sz="1600" baseline="0" dirty="0" smtClean="0">
                          <a:solidFill>
                            <a:schemeClr val="bg1"/>
                          </a:solidFill>
                          <a:latin typeface="Comic Sans MS" panose="030F0702030302020204" pitchFamily="66" charset="0"/>
                        </a:rPr>
                        <a:t>et assemblage dans la caverne</a:t>
                      </a: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pPr algn="ctr"/>
                      <a:endParaRPr lang="fr-FR" sz="1600" dirty="0">
                        <a:solidFill>
                          <a:schemeClr val="bg1"/>
                        </a:solidFill>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100" dirty="0" smtClean="0">
                        <a:solidFill>
                          <a:schemeClr val="bg1"/>
                        </a:solidFill>
                        <a:latin typeface="Comic Sans MS" panose="030F0702030302020204"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smtClean="0">
                          <a:solidFill>
                            <a:schemeClr val="bg1"/>
                          </a:solidFill>
                          <a:latin typeface="Comic Sans MS" panose="030F0702030302020204" pitchFamily="66" charset="0"/>
                        </a:rPr>
                        <a:t>1</a:t>
                      </a:r>
                      <a:r>
                        <a:rPr lang="fr-FR" sz="1100" baseline="30000" dirty="0" smtClean="0">
                          <a:solidFill>
                            <a:schemeClr val="bg1"/>
                          </a:solidFill>
                          <a:latin typeface="Comic Sans MS" panose="030F0702030302020204" pitchFamily="66" charset="0"/>
                        </a:rPr>
                        <a:t>éres</a:t>
                      </a:r>
                      <a:endParaRPr lang="fr-FR" sz="1100" baseline="0" dirty="0" smtClean="0">
                        <a:solidFill>
                          <a:schemeClr val="bg1"/>
                        </a:solidFill>
                        <a:latin typeface="Comic Sans MS" panose="030F0702030302020204"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100" baseline="0" dirty="0" smtClean="0">
                          <a:solidFill>
                            <a:schemeClr val="bg1"/>
                          </a:solidFill>
                          <a:latin typeface="Comic Sans MS" panose="030F0702030302020204" pitchFamily="66" charset="0"/>
                        </a:rPr>
                        <a:t>Colli-</a:t>
                      </a:r>
                    </a:p>
                    <a:p>
                      <a:pPr marL="0" marR="0" indent="0" algn="ctr" defTabSz="914400" rtl="0" eaLnBrk="1" fontAlgn="auto" latinLnBrk="0" hangingPunct="1">
                        <a:lnSpc>
                          <a:spcPct val="100000"/>
                        </a:lnSpc>
                        <a:spcBef>
                          <a:spcPts val="0"/>
                        </a:spcBef>
                        <a:spcAft>
                          <a:spcPts val="0"/>
                        </a:spcAft>
                        <a:buClrTx/>
                        <a:buSzTx/>
                        <a:buFontTx/>
                        <a:buNone/>
                        <a:tabLst/>
                        <a:defRPr/>
                      </a:pPr>
                      <a:r>
                        <a:rPr lang="fr-FR" sz="1100" baseline="0" dirty="0" smtClean="0">
                          <a:solidFill>
                            <a:schemeClr val="bg1"/>
                          </a:solidFill>
                          <a:latin typeface="Comic Sans MS" panose="030F0702030302020204" pitchFamily="66" charset="0"/>
                        </a:rPr>
                        <a:t>sions</a:t>
                      </a:r>
                    </a:p>
                    <a:p>
                      <a:pPr marL="0" marR="0" indent="0" algn="ctr" defTabSz="914400" rtl="0" eaLnBrk="1" fontAlgn="auto" latinLnBrk="0" hangingPunct="1">
                        <a:lnSpc>
                          <a:spcPct val="100000"/>
                        </a:lnSpc>
                        <a:spcBef>
                          <a:spcPts val="0"/>
                        </a:spcBef>
                        <a:spcAft>
                          <a:spcPts val="0"/>
                        </a:spcAft>
                        <a:buClrTx/>
                        <a:buSzTx/>
                        <a:buFontTx/>
                        <a:buNone/>
                        <a:tabLst/>
                        <a:defRPr/>
                      </a:pPr>
                      <a:r>
                        <a:rPr lang="fr-FR" sz="1100" baseline="0" dirty="0" smtClean="0">
                          <a:solidFill>
                            <a:schemeClr val="bg1"/>
                          </a:solidFill>
                          <a:latin typeface="Comic Sans MS" panose="030F0702030302020204" pitchFamily="66" charset="0"/>
                        </a:rPr>
                        <a:t>Mai</a:t>
                      </a:r>
                    </a:p>
                    <a:p>
                      <a:pPr marL="0" marR="0" indent="0" algn="ctr" defTabSz="914400" rtl="0" eaLnBrk="1" fontAlgn="auto" latinLnBrk="0" hangingPunct="1">
                        <a:lnSpc>
                          <a:spcPct val="100000"/>
                        </a:lnSpc>
                        <a:spcBef>
                          <a:spcPts val="0"/>
                        </a:spcBef>
                        <a:spcAft>
                          <a:spcPts val="0"/>
                        </a:spcAft>
                        <a:buClrTx/>
                        <a:buSzTx/>
                        <a:buFontTx/>
                        <a:buNone/>
                        <a:tabLst/>
                        <a:defRPr/>
                      </a:pPr>
                      <a:r>
                        <a:rPr lang="fr-FR" sz="1100" baseline="0" dirty="0" smtClean="0">
                          <a:solidFill>
                            <a:schemeClr val="bg1"/>
                          </a:solidFill>
                          <a:latin typeface="Comic Sans MS" panose="030F0702030302020204" pitchFamily="66" charset="0"/>
                        </a:rPr>
                        <a:t>2009</a:t>
                      </a:r>
                    </a:p>
                  </a:txBody>
                  <a:tcPr>
                    <a:solidFill>
                      <a:srgbClr val="0066FF"/>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rgbClr val="0066FF"/>
                    </a:solidFill>
                  </a:tcPr>
                </a:tc>
                <a:tc gridSpan="2">
                  <a:txBody>
                    <a:bodyPr/>
                    <a:lstStyle/>
                    <a:p>
                      <a:endParaRPr lang="fr-FR" sz="1200" dirty="0" smtClean="0">
                        <a:solidFill>
                          <a:schemeClr val="bg1"/>
                        </a:solidFill>
                        <a:latin typeface="Comic Sans MS" panose="030F0702030302020204" pitchFamily="66" charset="0"/>
                      </a:endParaRPr>
                    </a:p>
                    <a:p>
                      <a:endParaRPr lang="fr-FR" sz="1200" dirty="0" smtClean="0">
                        <a:solidFill>
                          <a:schemeClr val="bg1"/>
                        </a:solidFill>
                        <a:latin typeface="Comic Sans MS" panose="030F0702030302020204" pitchFamily="66" charset="0"/>
                      </a:endParaRPr>
                    </a:p>
                    <a:p>
                      <a:r>
                        <a:rPr lang="fr-FR" sz="1200" dirty="0" smtClean="0">
                          <a:solidFill>
                            <a:schemeClr val="bg1"/>
                          </a:solidFill>
                          <a:latin typeface="Comic Sans MS" panose="030F0702030302020204" pitchFamily="66" charset="0"/>
                        </a:rPr>
                        <a:t>Nbrx</a:t>
                      </a:r>
                    </a:p>
                    <a:p>
                      <a:r>
                        <a:rPr lang="fr-FR" sz="1200" dirty="0" smtClean="0">
                          <a:solidFill>
                            <a:schemeClr val="bg1"/>
                          </a:solidFill>
                          <a:latin typeface="Comic Sans MS" panose="030F0702030302020204" pitchFamily="66" charset="0"/>
                        </a:rPr>
                        <a:t>résul-tats</a:t>
                      </a:r>
                      <a:endParaRPr lang="fr-FR" sz="1200" dirty="0">
                        <a:solidFill>
                          <a:schemeClr val="bg1"/>
                        </a:solidFill>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gridSpan="2">
                  <a:txBody>
                    <a:bodyPr/>
                    <a:lstStyle/>
                    <a:p>
                      <a:pPr algn="ctr"/>
                      <a:r>
                        <a:rPr lang="fr-FR" sz="1200" dirty="0" smtClean="0">
                          <a:solidFill>
                            <a:schemeClr val="bg1"/>
                          </a:solidFill>
                          <a:latin typeface="Comic Sans MS" panose="030F0702030302020204" pitchFamily="66" charset="0"/>
                        </a:rPr>
                        <a:t>Boson</a:t>
                      </a:r>
                    </a:p>
                    <a:p>
                      <a:pPr algn="ctr"/>
                      <a:r>
                        <a:rPr lang="fr-FR" sz="1200" dirty="0" smtClean="0">
                          <a:solidFill>
                            <a:schemeClr val="bg1"/>
                          </a:solidFill>
                          <a:latin typeface="Comic Sans MS" panose="030F0702030302020204" pitchFamily="66" charset="0"/>
                        </a:rPr>
                        <a:t>BEH</a:t>
                      </a:r>
                    </a:p>
                    <a:p>
                      <a:pPr algn="ctr"/>
                      <a:r>
                        <a:rPr lang="fr-FR" sz="1200" dirty="0" smtClean="0">
                          <a:solidFill>
                            <a:schemeClr val="bg1"/>
                          </a:solidFill>
                          <a:latin typeface="Comic Sans MS" panose="030F0702030302020204" pitchFamily="66" charset="0"/>
                        </a:rPr>
                        <a:t>Juil.</a:t>
                      </a:r>
                    </a:p>
                    <a:p>
                      <a:pPr algn="ctr"/>
                      <a:r>
                        <a:rPr lang="fr-FR" sz="1200" dirty="0" smtClean="0">
                          <a:solidFill>
                            <a:schemeClr val="bg1"/>
                          </a:solidFill>
                          <a:latin typeface="Comic Sans MS" panose="030F0702030302020204" pitchFamily="66" charset="0"/>
                        </a:rPr>
                        <a:t>2012</a:t>
                      </a:r>
                    </a:p>
                    <a:p>
                      <a:pPr algn="ctr"/>
                      <a:r>
                        <a:rPr lang="fr-FR" sz="1200" dirty="0" smtClean="0">
                          <a:solidFill>
                            <a:srgbClr val="DCC43B"/>
                          </a:solidFill>
                          <a:latin typeface="Comic Sans MS" panose="030F0702030302020204" pitchFamily="66" charset="0"/>
                        </a:rPr>
                        <a:t>Nobel</a:t>
                      </a:r>
                    </a:p>
                    <a:p>
                      <a:pPr algn="ctr"/>
                      <a:r>
                        <a:rPr lang="fr-FR" sz="1200" dirty="0" smtClean="0">
                          <a:solidFill>
                            <a:srgbClr val="DCC43B"/>
                          </a:solidFill>
                          <a:latin typeface="Comic Sans MS" panose="030F0702030302020204" pitchFamily="66" charset="0"/>
                        </a:rPr>
                        <a:t>Oct 2013</a:t>
                      </a:r>
                      <a:endParaRPr lang="fr-FR" sz="1200" dirty="0">
                        <a:solidFill>
                          <a:srgbClr val="DCC43B"/>
                        </a:solidFill>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gridSpan="2">
                  <a:txBody>
                    <a:bodyPr/>
                    <a:lstStyle/>
                    <a:p>
                      <a:pPr algn="ctr"/>
                      <a:endParaRPr lang="fr-FR" sz="1200" dirty="0" smtClean="0">
                        <a:solidFill>
                          <a:schemeClr val="bg1"/>
                        </a:solidFill>
                        <a:latin typeface="Comic Sans MS" panose="030F0702030302020204" pitchFamily="66" charset="0"/>
                      </a:endParaRPr>
                    </a:p>
                    <a:p>
                      <a:pPr algn="ctr"/>
                      <a:endParaRPr lang="fr-FR" sz="1200" dirty="0" smtClean="0">
                        <a:solidFill>
                          <a:schemeClr val="bg1"/>
                        </a:solidFill>
                        <a:latin typeface="Comic Sans MS" panose="030F0702030302020204" pitchFamily="66" charset="0"/>
                      </a:endParaRPr>
                    </a:p>
                    <a:p>
                      <a:pPr algn="ctr"/>
                      <a:r>
                        <a:rPr lang="fr-FR" sz="1200" dirty="0" smtClean="0">
                          <a:solidFill>
                            <a:schemeClr val="bg1"/>
                          </a:solidFill>
                          <a:latin typeface="Comic Sans MS" panose="030F0702030302020204" pitchFamily="66" charset="0"/>
                        </a:rPr>
                        <a:t>38 pays</a:t>
                      </a:r>
                    </a:p>
                    <a:p>
                      <a:pPr algn="ctr"/>
                      <a:endParaRPr lang="fr-FR" sz="1200" dirty="0" smtClean="0">
                        <a:solidFill>
                          <a:schemeClr val="bg1"/>
                        </a:solidFill>
                        <a:latin typeface="Comic Sans MS" panose="030F0702030302020204" pitchFamily="66" charset="0"/>
                      </a:endParaRPr>
                    </a:p>
                    <a:p>
                      <a:pPr algn="ctr"/>
                      <a:r>
                        <a:rPr lang="fr-FR" sz="1200" dirty="0" smtClean="0">
                          <a:solidFill>
                            <a:srgbClr val="000066"/>
                          </a:solidFill>
                          <a:latin typeface="Comic Sans MS" panose="030F0702030302020204" pitchFamily="66" charset="0"/>
                        </a:rPr>
                        <a:t>188</a:t>
                      </a:r>
                    </a:p>
                    <a:p>
                      <a:pPr algn="ctr"/>
                      <a:r>
                        <a:rPr lang="fr-FR" sz="1200" dirty="0" smtClean="0">
                          <a:solidFill>
                            <a:srgbClr val="000066"/>
                          </a:solidFill>
                          <a:latin typeface="Comic Sans MS" panose="030F0702030302020204" pitchFamily="66" charset="0"/>
                        </a:rPr>
                        <a:t>Lab.</a:t>
                      </a:r>
                      <a:endParaRPr lang="fr-FR" sz="1200" dirty="0">
                        <a:solidFill>
                          <a:srgbClr val="000066"/>
                        </a:solidFill>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a:txBody>
                    <a:bodyPr/>
                    <a:lstStyle/>
                    <a:p>
                      <a:endParaRPr lang="fr-FR" sz="1200" dirty="0">
                        <a:solidFill>
                          <a:schemeClr val="bg1"/>
                        </a:solidFill>
                        <a:latin typeface="Comic Sans MS" panose="030F0702030302020204" pitchFamily="66" charset="0"/>
                      </a:endParaRPr>
                    </a:p>
                  </a:txBody>
                  <a:tcPr>
                    <a:solidFill>
                      <a:srgbClr val="0066FF"/>
                    </a:solidFill>
                  </a:tcPr>
                </a:tc>
                <a:tc>
                  <a:txBody>
                    <a:bodyPr/>
                    <a:lstStyle/>
                    <a:p>
                      <a:endParaRPr lang="fr-FR" sz="1200" dirty="0">
                        <a:latin typeface="Comic Sans MS" panose="030F0702030302020204" pitchFamily="66" charset="0"/>
                      </a:endParaRPr>
                    </a:p>
                  </a:txBody>
                  <a:tcPr>
                    <a:solidFill>
                      <a:srgbClr val="0066FF"/>
                    </a:solidFill>
                  </a:tcPr>
                </a:tc>
              </a:tr>
              <a:tr h="370840">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gridSpan="3">
                  <a:txBody>
                    <a:bodyPr/>
                    <a:lstStyle/>
                    <a:p>
                      <a:pPr algn="ctr"/>
                      <a:r>
                        <a:rPr lang="fr-FR" sz="1600" dirty="0" smtClean="0">
                          <a:solidFill>
                            <a:srgbClr val="FF0000"/>
                          </a:solidFill>
                          <a:latin typeface="Comic Sans MS" panose="030F0702030302020204" pitchFamily="66" charset="0"/>
                        </a:rPr>
                        <a:t>RD34</a:t>
                      </a:r>
                    </a:p>
                    <a:p>
                      <a:pPr algn="ctr"/>
                      <a:r>
                        <a:rPr lang="fr-FR" sz="1100" dirty="0" smtClean="0">
                          <a:solidFill>
                            <a:srgbClr val="000066"/>
                          </a:solidFill>
                          <a:latin typeface="Comic Sans MS" panose="030F0702030302020204" pitchFamily="66" charset="0"/>
                        </a:rPr>
                        <a:t>8</a:t>
                      </a:r>
                    </a:p>
                    <a:p>
                      <a:pPr algn="ctr"/>
                      <a:r>
                        <a:rPr lang="fr-FR" sz="1100" dirty="0" smtClean="0">
                          <a:solidFill>
                            <a:srgbClr val="000066"/>
                          </a:solidFill>
                          <a:latin typeface="Comic Sans MS" panose="030F0702030302020204" pitchFamily="66" charset="0"/>
                        </a:rPr>
                        <a:t>Lab.</a:t>
                      </a:r>
                      <a:endParaRPr lang="fr-FR" sz="1100" dirty="0">
                        <a:solidFill>
                          <a:srgbClr val="000066"/>
                        </a:solidFill>
                        <a:latin typeface="Comic Sans MS" panose="030F0702030302020204" pitchFamily="66" charset="0"/>
                      </a:endParaRPr>
                    </a:p>
                  </a:txBody>
                  <a:tcPr>
                    <a:solidFill>
                      <a:srgbClr val="FFFF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gridSpan="22">
                  <a:txBody>
                    <a:bodyPr/>
                    <a:lstStyle/>
                    <a:p>
                      <a:pPr algn="l"/>
                      <a:r>
                        <a:rPr lang="fr-FR" sz="1600" dirty="0" smtClean="0">
                          <a:solidFill>
                            <a:srgbClr val="FF0000"/>
                          </a:solidFill>
                          <a:latin typeface="Comic Sans MS" panose="030F0702030302020204" pitchFamily="66" charset="0"/>
                        </a:rPr>
                        <a:t>             Calorimètre Hadronique</a:t>
                      </a:r>
                      <a:r>
                        <a:rPr lang="fr-FR" sz="1600" baseline="0" dirty="0" smtClean="0">
                          <a:solidFill>
                            <a:srgbClr val="FF0000"/>
                          </a:solidFill>
                          <a:latin typeface="Comic Sans MS" panose="030F0702030302020204" pitchFamily="66" charset="0"/>
                        </a:rPr>
                        <a:t> à Tuiles Scintillantes d’Atlas</a:t>
                      </a:r>
                      <a:r>
                        <a:rPr lang="fr-FR" sz="1100" baseline="0" dirty="0" smtClean="0">
                          <a:solidFill>
                            <a:srgbClr val="000066"/>
                          </a:solidFill>
                          <a:latin typeface="Comic Sans MS" panose="030F0702030302020204" pitchFamily="66" charset="0"/>
                        </a:rPr>
                        <a:t>                                                                                            TDR (DRDC)                                                                                                                      25</a:t>
                      </a:r>
                    </a:p>
                    <a:p>
                      <a:pPr algn="l"/>
                      <a:r>
                        <a:rPr lang="fr-FR" sz="1100" baseline="0" dirty="0" smtClean="0">
                          <a:solidFill>
                            <a:srgbClr val="000066"/>
                          </a:solidFill>
                          <a:latin typeface="Comic Sans MS" panose="030F0702030302020204" pitchFamily="66" charset="0"/>
                        </a:rPr>
                        <a:t>Déc. 1996                                                                                              Laboratoires en 2014</a:t>
                      </a:r>
                      <a:endParaRPr lang="fr-FR" sz="1100" dirty="0">
                        <a:solidFill>
                          <a:srgbClr val="000066"/>
                        </a:solidFill>
                        <a:latin typeface="Comic Sans MS" panose="030F0702030302020204" pitchFamily="66" charset="0"/>
                      </a:endParaRPr>
                    </a:p>
                  </a:txBody>
                  <a:tcPr>
                    <a:solidFill>
                      <a:srgbClr val="FFFF00"/>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rgbClr val="0066FF"/>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r>
              <a:tr h="370840">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dirty="0">
                        <a:latin typeface="Comic Sans MS" panose="030F0702030302020204" pitchFamily="66" charset="0"/>
                      </a:endParaRPr>
                    </a:p>
                  </a:txBody>
                  <a:tcPr>
                    <a:solidFill>
                      <a:schemeClr val="tx1"/>
                    </a:solidFill>
                  </a:tcPr>
                </a:tc>
                <a:tc gridSpan="3">
                  <a:txBody>
                    <a:bodyPr/>
                    <a:lstStyle/>
                    <a:p>
                      <a:pPr algn="ctr"/>
                      <a:r>
                        <a:rPr lang="fr-FR" sz="1600" dirty="0" smtClean="0">
                          <a:solidFill>
                            <a:srgbClr val="FF0000"/>
                          </a:solidFill>
                          <a:latin typeface="Comic Sans MS" panose="030F0702030302020204" pitchFamily="66" charset="0"/>
                        </a:rPr>
                        <a:t>RD1</a:t>
                      </a:r>
                    </a:p>
                    <a:p>
                      <a:pPr algn="ctr"/>
                      <a:r>
                        <a:rPr lang="fr-FR" sz="1100" dirty="0" smtClean="0">
                          <a:solidFill>
                            <a:srgbClr val="000066"/>
                          </a:solidFill>
                          <a:latin typeface="Comic Sans MS" panose="030F0702030302020204" pitchFamily="66" charset="0"/>
                        </a:rPr>
                        <a:t>13</a:t>
                      </a:r>
                    </a:p>
                    <a:p>
                      <a:pPr algn="ctr"/>
                      <a:r>
                        <a:rPr lang="fr-FR" sz="1100" dirty="0" smtClean="0">
                          <a:solidFill>
                            <a:srgbClr val="000066"/>
                          </a:solidFill>
                          <a:latin typeface="Comic Sans MS" panose="030F0702030302020204" pitchFamily="66" charset="0"/>
                        </a:rPr>
                        <a:t>Lab.</a:t>
                      </a:r>
                      <a:endParaRPr lang="fr-FR" sz="1100" dirty="0">
                        <a:solidFill>
                          <a:srgbClr val="000066"/>
                        </a:solidFill>
                        <a:latin typeface="Comic Sans MS" panose="030F0702030302020204" pitchFamily="66" charset="0"/>
                      </a:endParaRPr>
                    </a:p>
                  </a:txBody>
                  <a:tcPr>
                    <a:solidFill>
                      <a:srgbClr val="FFFF00"/>
                    </a:solidFill>
                  </a:tcPr>
                </a:tc>
                <a:tc hMerge="1">
                  <a:txBody>
                    <a:bodyPr/>
                    <a:lstStyle/>
                    <a:p>
                      <a:endParaRPr lang="fr-FR" sz="1200" dirty="0">
                        <a:latin typeface="Comic Sans MS" panose="030F0702030302020204" pitchFamily="66" charset="0"/>
                      </a:endParaRPr>
                    </a:p>
                  </a:txBody>
                  <a:tcPr>
                    <a:solidFill>
                      <a:srgbClr val="0066FF"/>
                    </a:solidFill>
                  </a:tcPr>
                </a:tc>
                <a:tc hMerge="1">
                  <a:txBody>
                    <a:bodyPr/>
                    <a:lstStyle/>
                    <a:p>
                      <a:endParaRPr lang="fr-FR" sz="1200" dirty="0">
                        <a:latin typeface="Comic Sans MS" panose="030F0702030302020204" pitchFamily="66" charset="0"/>
                      </a:endParaRPr>
                    </a:p>
                  </a:txBody>
                  <a:tcPr>
                    <a:solidFill>
                      <a:srgbClr val="0066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c>
                  <a:txBody>
                    <a:bodyPr/>
                    <a:lstStyle/>
                    <a:p>
                      <a:endParaRPr lang="fr-FR" sz="1200" dirty="0">
                        <a:latin typeface="Comic Sans MS" panose="030F0702030302020204" pitchFamily="66" charset="0"/>
                      </a:endParaRPr>
                    </a:p>
                  </a:txBody>
                  <a:tcPr>
                    <a:solidFill>
                      <a:schemeClr val="tx1"/>
                    </a:solidFill>
                  </a:tcPr>
                </a:tc>
              </a:tr>
            </a:tbl>
          </a:graphicData>
        </a:graphic>
      </p:graphicFrame>
      <p:cxnSp>
        <p:nvCxnSpPr>
          <p:cNvPr id="3" name="Connecteur droit avec flèche 2"/>
          <p:cNvCxnSpPr/>
          <p:nvPr/>
        </p:nvCxnSpPr>
        <p:spPr>
          <a:xfrm>
            <a:off x="323528" y="6409548"/>
            <a:ext cx="2808312"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357992" y="6013157"/>
            <a:ext cx="2775120" cy="800219"/>
          </a:xfrm>
          <a:prstGeom prst="rect">
            <a:avLst/>
          </a:prstGeom>
          <a:noFill/>
        </p:spPr>
        <p:txBody>
          <a:bodyPr wrap="none" rtlCol="0">
            <a:spAutoFit/>
          </a:bodyPr>
          <a:lstStyle/>
          <a:p>
            <a:pPr algn="ctr"/>
            <a:r>
              <a:rPr lang="fr-FR" dirty="0" smtClean="0">
                <a:solidFill>
                  <a:schemeClr val="bg1"/>
                </a:solidFill>
                <a:latin typeface="Comic Sans MS" panose="030F0702030302020204" pitchFamily="66" charset="0"/>
              </a:rPr>
              <a:t>R&amp;D</a:t>
            </a:r>
          </a:p>
          <a:p>
            <a:pPr algn="ctr"/>
            <a:endParaRPr lang="fr-FR" sz="1000" dirty="0" smtClean="0">
              <a:solidFill>
                <a:schemeClr val="bg1"/>
              </a:solidFill>
              <a:latin typeface="Comic Sans MS" panose="030F0702030302020204" pitchFamily="66" charset="0"/>
            </a:endParaRPr>
          </a:p>
          <a:p>
            <a:pPr algn="ctr"/>
            <a:r>
              <a:rPr lang="fr-FR" dirty="0" smtClean="0">
                <a:solidFill>
                  <a:schemeClr val="bg1"/>
                </a:solidFill>
                <a:latin typeface="Comic Sans MS" panose="030F0702030302020204" pitchFamily="66" charset="0"/>
              </a:rPr>
              <a:t>Créations collaborations</a:t>
            </a:r>
            <a:endParaRPr lang="fr-FR" dirty="0">
              <a:solidFill>
                <a:schemeClr val="bg1"/>
              </a:solidFill>
              <a:latin typeface="Comic Sans MS" panose="030F0702030302020204" pitchFamily="66" charset="0"/>
            </a:endParaRPr>
          </a:p>
        </p:txBody>
      </p:sp>
      <p:cxnSp>
        <p:nvCxnSpPr>
          <p:cNvPr id="5" name="Connecteur droit avec flèche 4"/>
          <p:cNvCxnSpPr/>
          <p:nvPr/>
        </p:nvCxnSpPr>
        <p:spPr>
          <a:xfrm>
            <a:off x="3131840" y="6625572"/>
            <a:ext cx="3024336"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a:off x="6156176" y="6409548"/>
            <a:ext cx="2808312"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995936" y="6256240"/>
            <a:ext cx="1552028" cy="369332"/>
          </a:xfrm>
          <a:prstGeom prst="rect">
            <a:avLst/>
          </a:prstGeom>
          <a:noFill/>
        </p:spPr>
        <p:txBody>
          <a:bodyPr wrap="none" rtlCol="0">
            <a:spAutoFit/>
          </a:bodyPr>
          <a:lstStyle/>
          <a:p>
            <a:r>
              <a:rPr lang="fr-FR" dirty="0" smtClean="0">
                <a:solidFill>
                  <a:schemeClr val="bg1"/>
                </a:solidFill>
                <a:latin typeface="Comic Sans MS" panose="030F0702030302020204" pitchFamily="66" charset="0"/>
              </a:rPr>
              <a:t>Construction</a:t>
            </a:r>
            <a:endParaRPr lang="fr-FR" dirty="0">
              <a:solidFill>
                <a:schemeClr val="bg1"/>
              </a:solidFill>
              <a:latin typeface="Comic Sans MS" panose="030F0702030302020204" pitchFamily="66" charset="0"/>
            </a:endParaRPr>
          </a:p>
        </p:txBody>
      </p:sp>
      <p:sp>
        <p:nvSpPr>
          <p:cNvPr id="8" name="ZoneTexte 7"/>
          <p:cNvSpPr txBox="1"/>
          <p:nvPr/>
        </p:nvSpPr>
        <p:spPr>
          <a:xfrm>
            <a:off x="6300192" y="6013157"/>
            <a:ext cx="2036135" cy="800219"/>
          </a:xfrm>
          <a:prstGeom prst="rect">
            <a:avLst/>
          </a:prstGeom>
          <a:noFill/>
          <a:ln>
            <a:noFill/>
          </a:ln>
        </p:spPr>
        <p:txBody>
          <a:bodyPr wrap="none" rtlCol="0">
            <a:spAutoFit/>
          </a:bodyPr>
          <a:lstStyle/>
          <a:p>
            <a:r>
              <a:rPr lang="fr-FR" dirty="0" smtClean="0">
                <a:solidFill>
                  <a:schemeClr val="bg1"/>
                </a:solidFill>
                <a:latin typeface="Comic Sans MS" panose="030F0702030302020204" pitchFamily="66" charset="0"/>
              </a:rPr>
              <a:t>Prise de données</a:t>
            </a:r>
          </a:p>
          <a:p>
            <a:endParaRPr lang="fr-FR" sz="1000" dirty="0">
              <a:solidFill>
                <a:schemeClr val="bg1"/>
              </a:solidFill>
              <a:latin typeface="Comic Sans MS" panose="030F0702030302020204" pitchFamily="66" charset="0"/>
            </a:endParaRPr>
          </a:p>
          <a:p>
            <a:r>
              <a:rPr lang="fr-FR" dirty="0">
                <a:solidFill>
                  <a:schemeClr val="bg1"/>
                </a:solidFill>
                <a:latin typeface="Comic Sans MS" panose="030F0702030302020204" pitchFamily="66" charset="0"/>
              </a:rPr>
              <a:t>e</a:t>
            </a:r>
            <a:r>
              <a:rPr lang="fr-FR" dirty="0" smtClean="0">
                <a:solidFill>
                  <a:schemeClr val="bg1"/>
                </a:solidFill>
                <a:latin typeface="Comic Sans MS" panose="030F0702030302020204" pitchFamily="66" charset="0"/>
              </a:rPr>
              <a:t>t maintenance …</a:t>
            </a:r>
            <a:endParaRPr lang="fr-FR" dirty="0">
              <a:solidFill>
                <a:schemeClr val="bg1"/>
              </a:solidFill>
              <a:latin typeface="Comic Sans MS" panose="030F0702030302020204" pitchFamily="66" charset="0"/>
            </a:endParaRPr>
          </a:p>
        </p:txBody>
      </p:sp>
      <p:cxnSp>
        <p:nvCxnSpPr>
          <p:cNvPr id="9" name="Connecteur droit 8"/>
          <p:cNvCxnSpPr/>
          <p:nvPr/>
        </p:nvCxnSpPr>
        <p:spPr>
          <a:xfrm>
            <a:off x="8460432" y="6409548"/>
            <a:ext cx="1800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V="1">
            <a:off x="8388424" y="6265532"/>
            <a:ext cx="162018" cy="28803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V="1">
            <a:off x="8532440" y="6265532"/>
            <a:ext cx="162018" cy="28803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107504" y="116632"/>
            <a:ext cx="8614859" cy="523220"/>
          </a:xfrm>
          <a:prstGeom prst="rect">
            <a:avLst/>
          </a:prstGeom>
          <a:noFill/>
        </p:spPr>
        <p:txBody>
          <a:bodyPr wrap="none" rtlCol="0">
            <a:spAutoFit/>
          </a:bodyPr>
          <a:lstStyle/>
          <a:p>
            <a:r>
              <a:rPr lang="fr-FR" sz="2800" dirty="0" smtClean="0">
                <a:solidFill>
                  <a:srgbClr val="FFFF00"/>
                </a:solidFill>
                <a:latin typeface="Comic Sans MS" panose="030F0702030302020204" pitchFamily="66" charset="0"/>
              </a:rPr>
              <a:t>Son histoire à travers le LPC de Clermont-Ferrand</a:t>
            </a:r>
            <a:endParaRPr lang="fr-FR" sz="2800" dirty="0">
              <a:solidFill>
                <a:srgbClr val="FFFF00"/>
              </a:solidFill>
              <a:latin typeface="Comic Sans MS" panose="030F0702030302020204" pitchFamily="66" charset="0"/>
            </a:endParaRPr>
          </a:p>
        </p:txBody>
      </p:sp>
      <p:sp>
        <p:nvSpPr>
          <p:cNvPr id="13" name="Espace réservé du numéro de diapositive 12"/>
          <p:cNvSpPr>
            <a:spLocks noGrp="1"/>
          </p:cNvSpPr>
          <p:nvPr>
            <p:ph type="sldNum" sz="quarter" idx="12"/>
          </p:nvPr>
        </p:nvSpPr>
        <p:spPr/>
        <p:txBody>
          <a:bodyPr/>
          <a:lstStyle/>
          <a:p>
            <a:fld id="{CF4668DC-857F-487D-BFFA-8C0CA5037977}" type="slidenum">
              <a:rPr lang="fr-BE" smtClean="0"/>
              <a:t>13</a:t>
            </a:fld>
            <a:endParaRPr lang="fr-BE" dirty="0"/>
          </a:p>
        </p:txBody>
      </p:sp>
    </p:spTree>
    <p:extLst>
      <p:ext uri="{BB962C8B-B14F-4D97-AF65-F5344CB8AC3E}">
        <p14:creationId xmlns:p14="http://schemas.microsoft.com/office/powerpoint/2010/main" val="3895950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511" y="116632"/>
            <a:ext cx="9289032" cy="954107"/>
          </a:xfrm>
          <a:prstGeom prst="rect">
            <a:avLst/>
          </a:prstGeom>
          <a:noFill/>
        </p:spPr>
        <p:txBody>
          <a:bodyPr wrap="square" rtlCol="0">
            <a:spAutoFit/>
          </a:bodyPr>
          <a:lstStyle/>
          <a:p>
            <a:pPr algn="ctr"/>
            <a:r>
              <a:rPr lang="fr-FR" sz="2800" dirty="0">
                <a:solidFill>
                  <a:srgbClr val="FFFF00"/>
                </a:solidFill>
                <a:latin typeface="Comic Sans MS" panose="030F0702030302020204" pitchFamily="66" charset="0"/>
              </a:rPr>
              <a:t>C</a:t>
            </a:r>
            <a:r>
              <a:rPr lang="fr-FR" sz="2800" dirty="0" smtClean="0">
                <a:solidFill>
                  <a:srgbClr val="FFFF00"/>
                </a:solidFill>
                <a:latin typeface="Comic Sans MS" panose="030F0702030302020204" pitchFamily="66" charset="0"/>
              </a:rPr>
              <a:t>hoix de sous-détecteurs par Atlas: </a:t>
            </a:r>
            <a:r>
              <a:rPr lang="fr-FR" sz="2800" dirty="0">
                <a:solidFill>
                  <a:srgbClr val="FFFF00"/>
                </a:solidFill>
                <a:latin typeface="Comic Sans MS" panose="030F0702030302020204" pitchFamily="66" charset="0"/>
              </a:rPr>
              <a:t>L</a:t>
            </a:r>
            <a:r>
              <a:rPr lang="fr-FR" sz="2800" dirty="0" smtClean="0">
                <a:solidFill>
                  <a:srgbClr val="FFFF00"/>
                </a:solidFill>
                <a:latin typeface="Comic Sans MS" panose="030F0702030302020204" pitchFamily="66" charset="0"/>
              </a:rPr>
              <a:t>es "Panels"</a:t>
            </a:r>
          </a:p>
          <a:p>
            <a:pPr algn="ctr"/>
            <a:r>
              <a:rPr lang="fr-FR" sz="2800" dirty="0" smtClean="0">
                <a:solidFill>
                  <a:srgbClr val="FFFF00"/>
                </a:solidFill>
                <a:latin typeface="Comic Sans MS" panose="030F0702030302020204" pitchFamily="66" charset="0"/>
              </a:rPr>
              <a:t>  avec exemple du Calorimètre Hadronique</a:t>
            </a:r>
            <a:endParaRPr lang="fr-FR" sz="2800" dirty="0">
              <a:solidFill>
                <a:srgbClr val="FFFF00"/>
              </a:solidFill>
              <a:latin typeface="Comic Sans MS" panose="030F0702030302020204" pitchFamily="66" charset="0"/>
            </a:endParaRPr>
          </a:p>
        </p:txBody>
      </p:sp>
      <p:sp>
        <p:nvSpPr>
          <p:cNvPr id="3" name="ZoneTexte 2"/>
          <p:cNvSpPr txBox="1"/>
          <p:nvPr/>
        </p:nvSpPr>
        <p:spPr>
          <a:xfrm>
            <a:off x="35496" y="2420888"/>
            <a:ext cx="9095760" cy="1015663"/>
          </a:xfrm>
          <a:prstGeom prst="rect">
            <a:avLst/>
          </a:prstGeom>
          <a:noFill/>
        </p:spPr>
        <p:txBody>
          <a:bodyPr wrap="none" rtlCol="0">
            <a:spAutoFit/>
          </a:bodyPr>
          <a:lstStyle/>
          <a:p>
            <a:r>
              <a:rPr lang="fr-FR" sz="2400" dirty="0" smtClean="0">
                <a:solidFill>
                  <a:srgbClr val="FFFF00"/>
                </a:solidFill>
                <a:latin typeface="Comic Sans MS" panose="030F0702030302020204" pitchFamily="66" charset="0"/>
              </a:rPr>
              <a:t>● "Panels"  spécifiques  </a:t>
            </a:r>
            <a:r>
              <a:rPr lang="fr-FR" dirty="0" smtClean="0">
                <a:solidFill>
                  <a:schemeClr val="bg1"/>
                </a:solidFill>
                <a:latin typeface="Comic Sans MS" panose="030F0702030302020204" pitchFamily="66" charset="0"/>
                <a:sym typeface="Symbol"/>
              </a:rPr>
              <a:t> Recommandation</a:t>
            </a:r>
            <a:r>
              <a:rPr lang="fr-FR" dirty="0" smtClean="0">
                <a:solidFill>
                  <a:schemeClr val="bg1"/>
                </a:solidFill>
                <a:latin typeface="Comic Sans MS" panose="030F0702030302020204" pitchFamily="66" charset="0"/>
              </a:rPr>
              <a:t> d’un choix en "Plenary Meeting"</a:t>
            </a:r>
          </a:p>
          <a:p>
            <a:r>
              <a:rPr lang="fr-FR" dirty="0">
                <a:solidFill>
                  <a:schemeClr val="bg1"/>
                </a:solidFill>
                <a:latin typeface="Comic Sans MS" panose="030F0702030302020204" pitchFamily="66" charset="0"/>
              </a:rPr>
              <a:t> </a:t>
            </a:r>
            <a:r>
              <a:rPr lang="fr-FR" dirty="0" smtClean="0">
                <a:solidFill>
                  <a:schemeClr val="bg1"/>
                </a:solidFill>
                <a:latin typeface="Comic Sans MS" panose="030F0702030302020204" pitchFamily="66" charset="0"/>
              </a:rPr>
              <a:t>                                                     puis décision par le "Collaboration Board" (CB)</a:t>
            </a:r>
          </a:p>
          <a:p>
            <a:r>
              <a:rPr lang="fr-FR" dirty="0">
                <a:solidFill>
                  <a:schemeClr val="bg1"/>
                </a:solidFill>
                <a:latin typeface="Comic Sans MS" panose="030F0702030302020204" pitchFamily="66" charset="0"/>
              </a:rPr>
              <a:t> </a:t>
            </a:r>
            <a:r>
              <a:rPr lang="fr-FR" dirty="0" smtClean="0">
                <a:solidFill>
                  <a:schemeClr val="bg1"/>
                </a:solidFill>
                <a:latin typeface="Comic Sans MS" panose="030F0702030302020204" pitchFamily="66" charset="0"/>
              </a:rPr>
              <a:t>                                                              qui valide ou non cette proposition.</a:t>
            </a:r>
            <a:endParaRPr lang="fr-FR" dirty="0">
              <a:solidFill>
                <a:schemeClr val="bg1"/>
              </a:solidFill>
              <a:latin typeface="Comic Sans MS" panose="030F0702030302020204" pitchFamily="66" charset="0"/>
            </a:endParaRPr>
          </a:p>
        </p:txBody>
      </p:sp>
      <p:sp>
        <p:nvSpPr>
          <p:cNvPr id="4" name="ZoneTexte 3"/>
          <p:cNvSpPr txBox="1"/>
          <p:nvPr/>
        </p:nvSpPr>
        <p:spPr>
          <a:xfrm>
            <a:off x="35496" y="1268760"/>
            <a:ext cx="8608447" cy="1015663"/>
          </a:xfrm>
          <a:prstGeom prst="rect">
            <a:avLst/>
          </a:prstGeom>
          <a:noFill/>
        </p:spPr>
        <p:txBody>
          <a:bodyPr wrap="none" rtlCol="0">
            <a:spAutoFit/>
          </a:bodyPr>
          <a:lstStyle/>
          <a:p>
            <a:r>
              <a:rPr lang="fr-FR" sz="2400" dirty="0" smtClean="0">
                <a:solidFill>
                  <a:srgbClr val="FFFF00"/>
                </a:solidFill>
                <a:latin typeface="Comic Sans MS" panose="030F0702030302020204" pitchFamily="66" charset="0"/>
              </a:rPr>
              <a:t>● Chaque sous-détecteur est dédié à un type de particules</a:t>
            </a:r>
            <a:r>
              <a:rPr lang="fr-FR" dirty="0" smtClean="0">
                <a:solidFill>
                  <a:schemeClr val="bg1"/>
                </a:solidFill>
                <a:latin typeface="Comic Sans MS" panose="030F0702030302020204" pitchFamily="66" charset="0"/>
              </a:rPr>
              <a:t>:</a:t>
            </a:r>
          </a:p>
          <a:p>
            <a:r>
              <a:rPr lang="fr-FR" dirty="0">
                <a:solidFill>
                  <a:schemeClr val="bg1"/>
                </a:solidFill>
                <a:latin typeface="Comic Sans MS" panose="030F0702030302020204" pitchFamily="66" charset="0"/>
              </a:rPr>
              <a:t> </a:t>
            </a:r>
            <a:r>
              <a:rPr lang="fr-FR" dirty="0" smtClean="0">
                <a:solidFill>
                  <a:schemeClr val="bg1"/>
                </a:solidFill>
                <a:latin typeface="Comic Sans MS" panose="030F0702030302020204" pitchFamily="66" charset="0"/>
              </a:rPr>
              <a:t>   électrons et photons, </a:t>
            </a:r>
            <a:r>
              <a:rPr lang="fr-FR" dirty="0" smtClean="0">
                <a:solidFill>
                  <a:srgbClr val="FFFF00"/>
                </a:solidFill>
                <a:latin typeface="Comic Sans MS" panose="030F0702030302020204" pitchFamily="66" charset="0"/>
              </a:rPr>
              <a:t>jets de quarks et gluons</a:t>
            </a:r>
            <a:r>
              <a:rPr lang="fr-FR" dirty="0" smtClean="0">
                <a:solidFill>
                  <a:schemeClr val="bg1"/>
                </a:solidFill>
                <a:latin typeface="Comic Sans MS" panose="030F0702030302020204" pitchFamily="66" charset="0"/>
              </a:rPr>
              <a:t>, muons, etc.</a:t>
            </a:r>
          </a:p>
          <a:p>
            <a:r>
              <a:rPr lang="fr-FR" dirty="0">
                <a:solidFill>
                  <a:schemeClr val="bg1"/>
                </a:solidFill>
                <a:latin typeface="Comic Sans MS" panose="030F0702030302020204" pitchFamily="66" charset="0"/>
              </a:rPr>
              <a:t> </a:t>
            </a:r>
            <a:r>
              <a:rPr lang="fr-FR" dirty="0" smtClean="0">
                <a:solidFill>
                  <a:schemeClr val="bg1"/>
                </a:solidFill>
                <a:latin typeface="Comic Sans MS" panose="030F0702030302020204" pitchFamily="66" charset="0"/>
              </a:rPr>
              <a:t>   mais il existait diverses approches concurrentes au sein d’Atlas.</a:t>
            </a:r>
            <a:endParaRPr lang="fr-FR" dirty="0">
              <a:solidFill>
                <a:schemeClr val="bg1"/>
              </a:solidFill>
              <a:latin typeface="Comic Sans MS" panose="030F0702030302020204" pitchFamily="66" charset="0"/>
            </a:endParaRPr>
          </a:p>
        </p:txBody>
      </p:sp>
      <p:sp>
        <p:nvSpPr>
          <p:cNvPr id="8" name="ZoneTexte 7"/>
          <p:cNvSpPr txBox="1"/>
          <p:nvPr/>
        </p:nvSpPr>
        <p:spPr>
          <a:xfrm>
            <a:off x="107504" y="3513782"/>
            <a:ext cx="5057795" cy="461665"/>
          </a:xfrm>
          <a:prstGeom prst="rect">
            <a:avLst/>
          </a:prstGeom>
          <a:noFill/>
        </p:spPr>
        <p:txBody>
          <a:bodyPr wrap="none" rtlCol="0">
            <a:spAutoFit/>
          </a:bodyPr>
          <a:lstStyle/>
          <a:p>
            <a:r>
              <a:rPr lang="fr-FR" sz="2400" dirty="0" smtClean="0">
                <a:solidFill>
                  <a:srgbClr val="FFFF00"/>
                </a:solidFill>
                <a:latin typeface="Comic Sans MS" panose="030F0702030302020204" pitchFamily="66" charset="0"/>
              </a:rPr>
              <a:t>● Exemple du "Panel Calorimétrie"</a:t>
            </a:r>
            <a:endParaRPr lang="fr-FR" sz="2400" dirty="0">
              <a:solidFill>
                <a:srgbClr val="FFFF00"/>
              </a:solidFill>
              <a:latin typeface="Comic Sans MS" panose="030F0702030302020204" pitchFamily="66" charset="0"/>
            </a:endParaRPr>
          </a:p>
        </p:txBody>
      </p:sp>
      <p:sp>
        <p:nvSpPr>
          <p:cNvPr id="9" name="ZoneTexte 8"/>
          <p:cNvSpPr txBox="1"/>
          <p:nvPr/>
        </p:nvSpPr>
        <p:spPr>
          <a:xfrm>
            <a:off x="128984" y="4017838"/>
            <a:ext cx="9188734" cy="2585323"/>
          </a:xfrm>
          <a:prstGeom prst="rect">
            <a:avLst/>
          </a:prstGeom>
          <a:noFill/>
        </p:spPr>
        <p:txBody>
          <a:bodyPr wrap="none" rtlCol="0">
            <a:spAutoFit/>
          </a:bodyPr>
          <a:lstStyle/>
          <a:p>
            <a:pPr marL="285750" indent="-285750">
              <a:buFontTx/>
              <a:buChar char="-"/>
            </a:pPr>
            <a:r>
              <a:rPr lang="fr-FR" dirty="0" smtClean="0">
                <a:solidFill>
                  <a:schemeClr val="bg1"/>
                </a:solidFill>
                <a:latin typeface="Comic Sans MS" panose="030F0702030302020204" pitchFamily="66" charset="0"/>
              </a:rPr>
              <a:t>Chairman: </a:t>
            </a:r>
            <a:r>
              <a:rPr lang="fr-FR" sz="1400" dirty="0" smtClean="0">
                <a:solidFill>
                  <a:schemeClr val="bg1"/>
                </a:solidFill>
                <a:latin typeface="Comic Sans MS" panose="030F0702030302020204" pitchFamily="66" charset="0"/>
              </a:rPr>
              <a:t>J.D. Dowell.</a:t>
            </a:r>
          </a:p>
          <a:p>
            <a:pPr marL="285750" indent="-285750">
              <a:buFontTx/>
              <a:buChar char="-"/>
            </a:pPr>
            <a:r>
              <a:rPr lang="fr-FR" dirty="0" smtClean="0">
                <a:solidFill>
                  <a:schemeClr val="bg1"/>
                </a:solidFill>
                <a:latin typeface="Comic Sans MS" panose="030F0702030302020204" pitchFamily="66" charset="0"/>
              </a:rPr>
              <a:t>Membres neutres: </a:t>
            </a:r>
            <a:r>
              <a:rPr lang="fr-FR" sz="1400" dirty="0" smtClean="0">
                <a:solidFill>
                  <a:schemeClr val="bg1"/>
                </a:solidFill>
                <a:latin typeface="Comic Sans MS" panose="030F0702030302020204" pitchFamily="66" charset="0"/>
              </a:rPr>
              <a:t>T. Akesson, N.N. Ellis, P.R. Norton, R. Voss.</a:t>
            </a:r>
          </a:p>
          <a:p>
            <a:pPr marL="285750" indent="-285750">
              <a:buFontTx/>
              <a:buChar char="-"/>
            </a:pPr>
            <a:r>
              <a:rPr lang="fr-FR" dirty="0" smtClean="0">
                <a:solidFill>
                  <a:schemeClr val="bg1"/>
                </a:solidFill>
                <a:latin typeface="Comic Sans MS" panose="030F0702030302020204" pitchFamily="66" charset="0"/>
              </a:rPr>
              <a:t>Porte-paroles d’Atlas: </a:t>
            </a:r>
            <a:r>
              <a:rPr lang="fr-FR" sz="1400" dirty="0">
                <a:solidFill>
                  <a:schemeClr val="bg1"/>
                </a:solidFill>
                <a:latin typeface="Comic Sans MS" panose="030F0702030302020204" pitchFamily="66" charset="0"/>
              </a:rPr>
              <a:t>F. Dydack et P. Jenni.</a:t>
            </a:r>
          </a:p>
          <a:p>
            <a:pPr marL="285750" indent="-285750">
              <a:buFontTx/>
              <a:buChar char="-"/>
            </a:pPr>
            <a:r>
              <a:rPr lang="fr-FR" dirty="0" smtClean="0">
                <a:solidFill>
                  <a:schemeClr val="bg1"/>
                </a:solidFill>
                <a:latin typeface="Comic Sans MS" panose="030F0702030302020204" pitchFamily="66" charset="0"/>
              </a:rPr>
              <a:t>Avocats</a:t>
            </a:r>
            <a:r>
              <a:rPr lang="fr-FR" sz="1400" dirty="0" smtClean="0">
                <a:solidFill>
                  <a:schemeClr val="bg1"/>
                </a:solidFill>
                <a:latin typeface="Comic Sans MS" panose="030F0702030302020204" pitchFamily="66" charset="0"/>
              </a:rPr>
              <a:t>:</a:t>
            </a:r>
          </a:p>
          <a:p>
            <a:r>
              <a:rPr lang="fr-FR" dirty="0">
                <a:solidFill>
                  <a:schemeClr val="bg1"/>
                </a:solidFill>
                <a:latin typeface="Comic Sans MS" panose="030F0702030302020204" pitchFamily="66" charset="0"/>
              </a:rPr>
              <a:t> </a:t>
            </a:r>
            <a:r>
              <a:rPr lang="fr-FR" dirty="0" smtClean="0">
                <a:solidFill>
                  <a:schemeClr val="bg1"/>
                </a:solidFill>
                <a:latin typeface="Comic Sans MS" panose="030F0702030302020204" pitchFamily="66" charset="0"/>
              </a:rPr>
              <a:t>   Solution 1 (Calo. Argon liquide Type accordéon): </a:t>
            </a:r>
            <a:r>
              <a:rPr lang="fr-FR" sz="1400" dirty="0" smtClean="0">
                <a:solidFill>
                  <a:schemeClr val="bg1"/>
                </a:solidFill>
                <a:latin typeface="Comic Sans MS" panose="030F0702030302020204" pitchFamily="66" charset="0"/>
              </a:rPr>
              <a:t>D. Fournier (Orsay), B. Mansoulier (CEA).</a:t>
            </a:r>
          </a:p>
          <a:p>
            <a:r>
              <a:rPr lang="fr-FR" dirty="0">
                <a:solidFill>
                  <a:schemeClr val="bg1"/>
                </a:solidFill>
                <a:latin typeface="Comic Sans MS" panose="030F0702030302020204" pitchFamily="66" charset="0"/>
              </a:rPr>
              <a:t> </a:t>
            </a:r>
            <a:r>
              <a:rPr lang="fr-FR" dirty="0" smtClean="0">
                <a:solidFill>
                  <a:schemeClr val="bg1"/>
                </a:solidFill>
                <a:latin typeface="Comic Sans MS" panose="030F0702030302020204" pitchFamily="66" charset="0"/>
              </a:rPr>
              <a:t>   Solution 2 (Calo. Argon type TGT): </a:t>
            </a:r>
            <a:r>
              <a:rPr lang="fr-FR" sz="1400" dirty="0" smtClean="0">
                <a:solidFill>
                  <a:schemeClr val="bg1"/>
                </a:solidFill>
                <a:latin typeface="Comic Sans MS" panose="030F0702030302020204" pitchFamily="66" charset="0"/>
              </a:rPr>
              <a:t>H. Oberlack , P. Schacht (MPI Munich).</a:t>
            </a:r>
          </a:p>
          <a:p>
            <a:r>
              <a:rPr lang="fr-FR" dirty="0">
                <a:solidFill>
                  <a:schemeClr val="bg1"/>
                </a:solidFill>
                <a:latin typeface="Comic Sans MS" panose="030F0702030302020204" pitchFamily="66" charset="0"/>
              </a:rPr>
              <a:t> </a:t>
            </a:r>
            <a:r>
              <a:rPr lang="fr-FR" dirty="0" smtClean="0">
                <a:solidFill>
                  <a:schemeClr val="bg1"/>
                </a:solidFill>
                <a:latin typeface="Comic Sans MS" panose="030F0702030302020204" pitchFamily="66" charset="0"/>
              </a:rPr>
              <a:t>   </a:t>
            </a:r>
            <a:r>
              <a:rPr lang="fr-FR" dirty="0" smtClean="0">
                <a:solidFill>
                  <a:srgbClr val="FFFF00"/>
                </a:solidFill>
                <a:latin typeface="Comic Sans MS" panose="030F0702030302020204" pitchFamily="66" charset="0"/>
              </a:rPr>
              <a:t>Solution 3 (Calo. Type Tuiles scintillantes): </a:t>
            </a:r>
            <a:r>
              <a:rPr lang="fr-FR" sz="1400" dirty="0" smtClean="0">
                <a:solidFill>
                  <a:srgbClr val="FFFF00"/>
                </a:solidFill>
                <a:latin typeface="Comic Sans MS" panose="030F0702030302020204" pitchFamily="66" charset="0"/>
              </a:rPr>
              <a:t>M. Nessi (CERN), F. Vazeille (Clermont-Fd).</a:t>
            </a:r>
          </a:p>
          <a:p>
            <a:endParaRPr lang="fr-FR" dirty="0">
              <a:solidFill>
                <a:schemeClr val="bg1"/>
              </a:solidFill>
              <a:latin typeface="Comic Sans MS" panose="030F0702030302020204" pitchFamily="66" charset="0"/>
            </a:endParaRPr>
          </a:p>
          <a:p>
            <a:pPr marL="285750" indent="-285750">
              <a:buFontTx/>
              <a:buChar char="-"/>
            </a:pPr>
            <a:r>
              <a:rPr lang="fr-FR" dirty="0" smtClean="0">
                <a:solidFill>
                  <a:schemeClr val="bg1"/>
                </a:solidFill>
                <a:latin typeface="Comic Sans MS" panose="030F0702030302020204" pitchFamily="66" charset="0"/>
              </a:rPr>
              <a:t>Réunions de Mars à Juillet 1993.</a:t>
            </a:r>
          </a:p>
        </p:txBody>
      </p:sp>
      <p:sp>
        <p:nvSpPr>
          <p:cNvPr id="11" name="Espace réservé du numéro de diapositive 10"/>
          <p:cNvSpPr>
            <a:spLocks noGrp="1"/>
          </p:cNvSpPr>
          <p:nvPr>
            <p:ph type="sldNum" sz="quarter" idx="12"/>
          </p:nvPr>
        </p:nvSpPr>
        <p:spPr/>
        <p:txBody>
          <a:bodyPr/>
          <a:lstStyle/>
          <a:p>
            <a:fld id="{CF4668DC-857F-487D-BFFA-8C0CA5037977}" type="slidenum">
              <a:rPr lang="fr-BE" smtClean="0"/>
              <a:t>14</a:t>
            </a:fld>
            <a:endParaRPr lang="fr-BE" dirty="0"/>
          </a:p>
        </p:txBody>
      </p:sp>
    </p:spTree>
    <p:extLst>
      <p:ext uri="{BB962C8B-B14F-4D97-AF65-F5344CB8AC3E}">
        <p14:creationId xmlns:p14="http://schemas.microsoft.com/office/powerpoint/2010/main" val="417167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6650" y="188640"/>
            <a:ext cx="7237758" cy="830997"/>
          </a:xfrm>
          <a:prstGeom prst="rect">
            <a:avLst/>
          </a:prstGeom>
        </p:spPr>
        <p:txBody>
          <a:bodyPr wrap="square">
            <a:spAutoFit/>
          </a:bodyPr>
          <a:lstStyle/>
          <a:p>
            <a:pPr marL="285750" indent="-285750" algn="ctr">
              <a:buFont typeface="Symbol"/>
              <a:buChar char="Þ"/>
            </a:pPr>
            <a:r>
              <a:rPr lang="fr-FR" sz="2400" dirty="0" smtClean="0">
                <a:solidFill>
                  <a:srgbClr val="FFFF00"/>
                </a:solidFill>
                <a:latin typeface="Comic Sans MS" panose="030F0702030302020204" pitchFamily="66" charset="0"/>
              </a:rPr>
              <a:t> Recommandation </a:t>
            </a:r>
            <a:r>
              <a:rPr lang="fr-FR" sz="2400" dirty="0">
                <a:solidFill>
                  <a:srgbClr val="FFFF00"/>
                </a:solidFill>
                <a:latin typeface="Comic Sans MS" panose="030F0702030302020204" pitchFamily="66" charset="0"/>
              </a:rPr>
              <a:t>le 16 juillet </a:t>
            </a:r>
            <a:r>
              <a:rPr lang="fr-FR" sz="2400" dirty="0" smtClean="0">
                <a:solidFill>
                  <a:srgbClr val="FFFF00"/>
                </a:solidFill>
                <a:latin typeface="Comic Sans MS" panose="030F0702030302020204" pitchFamily="66" charset="0"/>
              </a:rPr>
              <a:t>1993: </a:t>
            </a:r>
            <a:r>
              <a:rPr lang="fr-FR" sz="2400" dirty="0" smtClean="0">
                <a:solidFill>
                  <a:srgbClr val="FFFF00"/>
                </a:solidFill>
                <a:latin typeface="Comic Sans MS" panose="030F0702030302020204" pitchFamily="66" charset="0"/>
                <a:sym typeface="Symbol"/>
              </a:rPr>
              <a:t>Solution 3</a:t>
            </a:r>
          </a:p>
          <a:p>
            <a:pPr algn="ctr"/>
            <a:r>
              <a:rPr lang="fr-FR" sz="2400" dirty="0" smtClean="0">
                <a:solidFill>
                  <a:srgbClr val="FFFF00"/>
                </a:solidFill>
                <a:latin typeface="Comic Sans MS" panose="030F0702030302020204" pitchFamily="66" charset="0"/>
                <a:sym typeface="Symbol"/>
              </a:rPr>
              <a:t>Calorimètre Hadronique à Tuiles Scintillantes</a:t>
            </a:r>
          </a:p>
        </p:txBody>
      </p:sp>
      <p:pic>
        <p:nvPicPr>
          <p:cNvPr id="5" name="Picture 2" descr="cal-tilecal"/>
          <p:cNvPicPr>
            <a:picLocks noChangeAspect="1" noChangeArrowheads="1"/>
          </p:cNvPicPr>
          <p:nvPr/>
        </p:nvPicPr>
        <p:blipFill>
          <a:blip r:embed="rId2" cstate="print"/>
          <a:srcRect/>
          <a:stretch>
            <a:fillRect/>
          </a:stretch>
        </p:blipFill>
        <p:spPr bwMode="auto">
          <a:xfrm>
            <a:off x="18183" y="1203616"/>
            <a:ext cx="4481809" cy="3957233"/>
          </a:xfrm>
          <a:prstGeom prst="rect">
            <a:avLst/>
          </a:prstGeom>
          <a:solidFill>
            <a:srgbClr val="99CCFF">
              <a:alpha val="79999"/>
            </a:srgbClr>
          </a:solid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572000" y="3468557"/>
            <a:ext cx="4554983" cy="3416827"/>
          </a:xfrm>
          <a:prstGeom prst="rect">
            <a:avLst/>
          </a:prstGeom>
          <a:noFill/>
          <a:ln w="9525">
            <a:noFill/>
            <a:miter lim="800000"/>
            <a:headEnd/>
            <a:tailEnd/>
          </a:ln>
        </p:spPr>
      </p:pic>
      <p:sp>
        <p:nvSpPr>
          <p:cNvPr id="10" name="Text Box 6"/>
          <p:cNvSpPr txBox="1">
            <a:spLocks noChangeArrowheads="1"/>
          </p:cNvSpPr>
          <p:nvPr/>
        </p:nvSpPr>
        <p:spPr bwMode="auto">
          <a:xfrm>
            <a:off x="5506539" y="1268760"/>
            <a:ext cx="2521845" cy="1938992"/>
          </a:xfrm>
          <a:prstGeom prst="rect">
            <a:avLst/>
          </a:prstGeom>
          <a:noFill/>
          <a:ln w="9525">
            <a:noFill/>
            <a:miter lim="800000"/>
            <a:headEnd/>
            <a:tailEnd/>
          </a:ln>
        </p:spPr>
        <p:txBody>
          <a:bodyPr wrap="none">
            <a:spAutoFit/>
          </a:bodyPr>
          <a:lstStyle/>
          <a:p>
            <a:pPr algn="ctr"/>
            <a:r>
              <a:rPr lang="fr-FR" sz="2400" dirty="0" smtClean="0">
                <a:solidFill>
                  <a:schemeClr val="bg1"/>
                </a:solidFill>
                <a:latin typeface="Comic Sans MS" pitchFamily="66" charset="0"/>
              </a:rPr>
              <a:t>3 tonneaux</a:t>
            </a:r>
          </a:p>
          <a:p>
            <a:pPr algn="ctr"/>
            <a:endParaRPr lang="fr-FR" sz="2400" dirty="0">
              <a:solidFill>
                <a:schemeClr val="bg1"/>
              </a:solidFill>
              <a:latin typeface="Comic Sans MS" pitchFamily="66" charset="0"/>
            </a:endParaRPr>
          </a:p>
          <a:p>
            <a:pPr algn="ctr"/>
            <a:r>
              <a:rPr lang="fr-FR" sz="2400" dirty="0" smtClean="0">
                <a:solidFill>
                  <a:schemeClr val="bg1"/>
                </a:solidFill>
                <a:latin typeface="Comic Sans MS" pitchFamily="66" charset="0"/>
              </a:rPr>
              <a:t>L ~13 </a:t>
            </a:r>
            <a:r>
              <a:rPr lang="fr-FR" sz="2400" dirty="0">
                <a:solidFill>
                  <a:schemeClr val="bg1"/>
                </a:solidFill>
                <a:latin typeface="Comic Sans MS" pitchFamily="66" charset="0"/>
              </a:rPr>
              <a:t>mètres</a:t>
            </a:r>
          </a:p>
          <a:p>
            <a:pPr algn="ct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 </a:t>
            </a:r>
            <a:r>
              <a:rPr lang="fr-FR" sz="2400" dirty="0">
                <a:solidFill>
                  <a:schemeClr val="bg1"/>
                </a:solidFill>
                <a:latin typeface="Comic Sans MS" pitchFamily="66" charset="0"/>
              </a:rPr>
              <a:t>mètres</a:t>
            </a:r>
          </a:p>
          <a:p>
            <a:pPr algn="ctr"/>
            <a:r>
              <a:rPr lang="fr-FR" sz="2400" dirty="0" smtClean="0">
                <a:solidFill>
                  <a:schemeClr val="bg1"/>
                </a:solidFill>
                <a:latin typeface="Comic Sans MS" pitchFamily="66" charset="0"/>
              </a:rPr>
              <a:t>M </a:t>
            </a:r>
            <a:r>
              <a:rPr lang="fr-FR" sz="2400" dirty="0">
                <a:solidFill>
                  <a:schemeClr val="bg1"/>
                </a:solidFill>
                <a:latin typeface="Comic Sans MS" pitchFamily="66" charset="0"/>
              </a:rPr>
              <a:t>~2900 </a:t>
            </a:r>
            <a:r>
              <a:rPr lang="fr-FR" sz="2400" dirty="0" smtClean="0">
                <a:solidFill>
                  <a:schemeClr val="bg1"/>
                </a:solidFill>
                <a:latin typeface="Comic Sans MS" pitchFamily="66" charset="0"/>
              </a:rPr>
              <a:t>tonnes</a:t>
            </a:r>
            <a:endParaRPr lang="fr-FR" sz="2400" dirty="0">
              <a:solidFill>
                <a:schemeClr val="bg1"/>
              </a:solidFill>
              <a:latin typeface="Comic Sans MS" pitchFamily="66" charset="0"/>
            </a:endParaRPr>
          </a:p>
        </p:txBody>
      </p:sp>
      <p:sp>
        <p:nvSpPr>
          <p:cNvPr id="11" name="ZoneTexte 10"/>
          <p:cNvSpPr txBox="1"/>
          <p:nvPr/>
        </p:nvSpPr>
        <p:spPr>
          <a:xfrm>
            <a:off x="7810446" y="3837837"/>
            <a:ext cx="756938" cy="461665"/>
          </a:xfrm>
          <a:prstGeom prst="rect">
            <a:avLst/>
          </a:prstGeom>
          <a:noFill/>
        </p:spPr>
        <p:txBody>
          <a:bodyPr wrap="none" rtlCol="0">
            <a:spAutoFit/>
          </a:bodyPr>
          <a:lstStyle/>
          <a:p>
            <a:r>
              <a:rPr lang="fr-FR" sz="2400" dirty="0" smtClean="0">
                <a:solidFill>
                  <a:schemeClr val="bg1"/>
                </a:solidFill>
                <a:latin typeface="Comic Sans MS" panose="030F0702030302020204" pitchFamily="66" charset="0"/>
              </a:rPr>
              <a:t>EBC</a:t>
            </a:r>
            <a:endParaRPr lang="fr-FR" sz="2400" dirty="0">
              <a:solidFill>
                <a:schemeClr val="bg1"/>
              </a:solidFill>
              <a:latin typeface="Comic Sans MS" panose="030F0702030302020204" pitchFamily="66" charset="0"/>
            </a:endParaRPr>
          </a:p>
        </p:txBody>
      </p:sp>
      <p:cxnSp>
        <p:nvCxnSpPr>
          <p:cNvPr id="13" name="Connecteur droit 12"/>
          <p:cNvCxnSpPr/>
          <p:nvPr/>
        </p:nvCxnSpPr>
        <p:spPr>
          <a:xfrm flipH="1">
            <a:off x="1619672" y="4509120"/>
            <a:ext cx="720080" cy="1296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1619672" y="5805264"/>
            <a:ext cx="58326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Espace réservé du numéro de diapositive 15"/>
          <p:cNvSpPr>
            <a:spLocks noGrp="1"/>
          </p:cNvSpPr>
          <p:nvPr>
            <p:ph type="sldNum" sz="quarter" idx="12"/>
          </p:nvPr>
        </p:nvSpPr>
        <p:spPr/>
        <p:txBody>
          <a:bodyPr/>
          <a:lstStyle/>
          <a:p>
            <a:fld id="{CF4668DC-857F-487D-BFFA-8C0CA5037977}" type="slidenum">
              <a:rPr lang="fr-BE" smtClean="0"/>
              <a:t>15</a:t>
            </a:fld>
            <a:endParaRPr lang="fr-BE" dirty="0"/>
          </a:p>
        </p:txBody>
      </p:sp>
    </p:spTree>
    <p:extLst>
      <p:ext uri="{BB962C8B-B14F-4D97-AF65-F5344CB8AC3E}">
        <p14:creationId xmlns:p14="http://schemas.microsoft.com/office/powerpoint/2010/main" val="79119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l-tilecal"/>
          <p:cNvPicPr>
            <a:picLocks noChangeAspect="1" noChangeArrowheads="1"/>
          </p:cNvPicPr>
          <p:nvPr/>
        </p:nvPicPr>
        <p:blipFill>
          <a:blip r:embed="rId2" cstate="print"/>
          <a:srcRect/>
          <a:stretch>
            <a:fillRect/>
          </a:stretch>
        </p:blipFill>
        <p:spPr bwMode="auto">
          <a:xfrm>
            <a:off x="828675" y="692150"/>
            <a:ext cx="3887788" cy="3432175"/>
          </a:xfrm>
          <a:prstGeom prst="rect">
            <a:avLst/>
          </a:prstGeom>
          <a:solidFill>
            <a:srgbClr val="99CCFF">
              <a:alpha val="79999"/>
            </a:srgbClr>
          </a:solidFill>
          <a:ln w="9525">
            <a:noFill/>
            <a:miter lim="800000"/>
            <a:headEnd/>
            <a:tailEnd/>
          </a:ln>
        </p:spPr>
      </p:pic>
      <p:pic>
        <p:nvPicPr>
          <p:cNvPr id="3" name="Picture 3" descr="hadron_cal_tile2"/>
          <p:cNvPicPr>
            <a:picLocks noChangeAspect="1" noChangeArrowheads="1"/>
          </p:cNvPicPr>
          <p:nvPr/>
        </p:nvPicPr>
        <p:blipFill>
          <a:blip r:embed="rId3" cstate="print"/>
          <a:srcRect t="8569" r="14772"/>
          <a:stretch>
            <a:fillRect/>
          </a:stretch>
        </p:blipFill>
        <p:spPr bwMode="auto">
          <a:xfrm>
            <a:off x="5651500" y="476250"/>
            <a:ext cx="2673350" cy="3889375"/>
          </a:xfrm>
          <a:prstGeom prst="rect">
            <a:avLst/>
          </a:prstGeom>
          <a:noFill/>
          <a:ln w="9525">
            <a:noFill/>
            <a:miter lim="800000"/>
            <a:headEnd/>
            <a:tailEnd/>
          </a:ln>
        </p:spPr>
      </p:pic>
      <p:sp>
        <p:nvSpPr>
          <p:cNvPr id="4" name="AutoShape 4"/>
          <p:cNvSpPr>
            <a:spLocks noChangeArrowheads="1"/>
          </p:cNvSpPr>
          <p:nvPr/>
        </p:nvSpPr>
        <p:spPr bwMode="auto">
          <a:xfrm rot="912025">
            <a:off x="3852863" y="1268413"/>
            <a:ext cx="142875" cy="715962"/>
          </a:xfrm>
          <a:custGeom>
            <a:avLst/>
            <a:gdLst>
              <a:gd name="T0" fmla="*/ 772411 w 21600"/>
              <a:gd name="T1" fmla="*/ 11865777 h 21600"/>
              <a:gd name="T2" fmla="*/ 472533 w 21600"/>
              <a:gd name="T3" fmla="*/ 23731555 h 21600"/>
              <a:gd name="T4" fmla="*/ 172647 w 21600"/>
              <a:gd name="T5" fmla="*/ 11865777 h 21600"/>
              <a:gd name="T6" fmla="*/ 472533 w 21600"/>
              <a:gd name="T7" fmla="*/ 0 h 21600"/>
              <a:gd name="T8" fmla="*/ 0 60000 65536"/>
              <a:gd name="T9" fmla="*/ 0 60000 65536"/>
              <a:gd name="T10" fmla="*/ 0 60000 65536"/>
              <a:gd name="T11" fmla="*/ 0 60000 65536"/>
              <a:gd name="T12" fmla="*/ 5746 w 21600"/>
              <a:gd name="T13" fmla="*/ 5746 h 21600"/>
              <a:gd name="T14" fmla="*/ 15854 w 21600"/>
              <a:gd name="T15" fmla="*/ 15854 h 21600"/>
            </a:gdLst>
            <a:ahLst/>
            <a:cxnLst>
              <a:cxn ang="T8">
                <a:pos x="T0" y="T1"/>
              </a:cxn>
              <a:cxn ang="T9">
                <a:pos x="T2" y="T3"/>
              </a:cxn>
              <a:cxn ang="T10">
                <a:pos x="T4" y="T5"/>
              </a:cxn>
              <a:cxn ang="T11">
                <a:pos x="T6" y="T7"/>
              </a:cxn>
            </a:cxnLst>
            <a:rect l="T12" t="T13" r="T14" b="T15"/>
            <a:pathLst>
              <a:path w="21600" h="21600">
                <a:moveTo>
                  <a:pt x="0" y="0"/>
                </a:moveTo>
                <a:lnTo>
                  <a:pt x="7891" y="21600"/>
                </a:lnTo>
                <a:lnTo>
                  <a:pt x="13709" y="21600"/>
                </a:lnTo>
                <a:lnTo>
                  <a:pt x="21600" y="0"/>
                </a:lnTo>
                <a:close/>
              </a:path>
            </a:pathLst>
          </a:custGeom>
          <a:noFill/>
          <a:ln w="25400">
            <a:solidFill>
              <a:schemeClr val="bg1"/>
            </a:solidFill>
            <a:miter lim="800000"/>
            <a:headEnd/>
            <a:tailEnd/>
          </a:ln>
        </p:spPr>
        <p:txBody>
          <a:bodyPr wrap="none" anchor="ctr"/>
          <a:lstStyle/>
          <a:p>
            <a:endParaRPr lang="fr-FR" dirty="0">
              <a:latin typeface="Comic Sans MS" pitchFamily="66" charset="0"/>
            </a:endParaRPr>
          </a:p>
        </p:txBody>
      </p:sp>
      <p:pic>
        <p:nvPicPr>
          <p:cNvPr id="5" name="Picture 5" descr="tuile"/>
          <p:cNvPicPr>
            <a:picLocks noChangeAspect="1" noChangeArrowheads="1"/>
          </p:cNvPicPr>
          <p:nvPr/>
        </p:nvPicPr>
        <p:blipFill>
          <a:blip r:embed="rId4" cstate="print"/>
          <a:srcRect/>
          <a:stretch>
            <a:fillRect/>
          </a:stretch>
        </p:blipFill>
        <p:spPr bwMode="auto">
          <a:xfrm>
            <a:off x="5651500" y="4700588"/>
            <a:ext cx="2663825" cy="1968500"/>
          </a:xfrm>
          <a:prstGeom prst="rect">
            <a:avLst/>
          </a:prstGeom>
          <a:noFill/>
          <a:ln w="9525">
            <a:noFill/>
            <a:miter lim="800000"/>
            <a:headEnd/>
            <a:tailEnd/>
          </a:ln>
        </p:spPr>
      </p:pic>
      <p:sp>
        <p:nvSpPr>
          <p:cNvPr id="6" name="Text Box 6"/>
          <p:cNvSpPr txBox="1">
            <a:spLocks noChangeArrowheads="1"/>
          </p:cNvSpPr>
          <p:nvPr/>
        </p:nvSpPr>
        <p:spPr bwMode="auto">
          <a:xfrm>
            <a:off x="107950" y="4437063"/>
            <a:ext cx="5329238" cy="830997"/>
          </a:xfrm>
          <a:prstGeom prst="rect">
            <a:avLst/>
          </a:prstGeom>
          <a:noFill/>
          <a:ln w="9525">
            <a:noFill/>
            <a:miter lim="800000"/>
            <a:headEnd/>
            <a:tailEnd/>
          </a:ln>
        </p:spPr>
        <p:txBody>
          <a:bodyPr>
            <a:spAutoFit/>
          </a:bodyPr>
          <a:lstStyle/>
          <a:p>
            <a:r>
              <a:rPr lang="fr-FR" sz="2400" dirty="0">
                <a:solidFill>
                  <a:schemeClr val="bg1"/>
                </a:solidFill>
                <a:latin typeface="Comic Sans MS" pitchFamily="66" charset="0"/>
              </a:rPr>
              <a:t>Chaque Tonneau </a:t>
            </a:r>
          </a:p>
          <a:p>
            <a:r>
              <a:rPr lang="fr-FR" sz="2400" dirty="0">
                <a:solidFill>
                  <a:schemeClr val="bg1"/>
                </a:solidFill>
                <a:latin typeface="Comic Sans MS" pitchFamily="66" charset="0"/>
              </a:rPr>
              <a:t>est constitué de 64 Modules en Fer</a:t>
            </a:r>
          </a:p>
        </p:txBody>
      </p:sp>
      <p:sp>
        <p:nvSpPr>
          <p:cNvPr id="7" name="Text Box 7"/>
          <p:cNvSpPr txBox="1">
            <a:spLocks noChangeArrowheads="1"/>
          </p:cNvSpPr>
          <p:nvPr/>
        </p:nvSpPr>
        <p:spPr bwMode="auto">
          <a:xfrm>
            <a:off x="107950" y="5589588"/>
            <a:ext cx="5460149" cy="830997"/>
          </a:xfrm>
          <a:prstGeom prst="rect">
            <a:avLst/>
          </a:prstGeom>
          <a:noFill/>
          <a:ln w="9525">
            <a:noFill/>
            <a:miter lim="800000"/>
            <a:headEnd/>
            <a:tailEnd/>
          </a:ln>
        </p:spPr>
        <p:txBody>
          <a:bodyPr wrap="none">
            <a:spAutoFit/>
          </a:bodyPr>
          <a:lstStyle/>
          <a:p>
            <a:r>
              <a:rPr lang="fr-FR" sz="2400" dirty="0">
                <a:solidFill>
                  <a:schemeClr val="bg1"/>
                </a:solidFill>
                <a:latin typeface="Comic Sans MS" pitchFamily="66" charset="0"/>
              </a:rPr>
              <a:t>d</a:t>
            </a:r>
            <a:r>
              <a:rPr lang="fr-FR" sz="2400" dirty="0" smtClean="0">
                <a:solidFill>
                  <a:schemeClr val="bg1"/>
                </a:solidFill>
                <a:latin typeface="Comic Sans MS" pitchFamily="66" charset="0"/>
              </a:rPr>
              <a:t>ans </a:t>
            </a:r>
            <a:r>
              <a:rPr lang="fr-FR" sz="2400" dirty="0">
                <a:solidFill>
                  <a:schemeClr val="bg1"/>
                </a:solidFill>
                <a:latin typeface="Comic Sans MS" pitchFamily="66" charset="0"/>
              </a:rPr>
              <a:t>lesquels sont insérées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550000 Tuiles </a:t>
            </a:r>
            <a:r>
              <a:rPr lang="fr-FR" sz="2400" dirty="0">
                <a:solidFill>
                  <a:schemeClr val="bg1"/>
                </a:solidFill>
                <a:latin typeface="Comic Sans MS" pitchFamily="66" charset="0"/>
              </a:rPr>
              <a:t>scintillantes</a:t>
            </a:r>
          </a:p>
        </p:txBody>
      </p:sp>
      <p:sp>
        <p:nvSpPr>
          <p:cNvPr id="8" name="Line 8"/>
          <p:cNvSpPr>
            <a:spLocks noChangeShapeType="1"/>
          </p:cNvSpPr>
          <p:nvPr/>
        </p:nvSpPr>
        <p:spPr bwMode="auto">
          <a:xfrm flipV="1">
            <a:off x="3492500" y="2060575"/>
            <a:ext cx="358775" cy="2808288"/>
          </a:xfrm>
          <a:prstGeom prst="line">
            <a:avLst/>
          </a:prstGeom>
          <a:noFill/>
          <a:ln w="25400">
            <a:solidFill>
              <a:schemeClr val="bg1"/>
            </a:solidFill>
            <a:round/>
            <a:headEnd/>
            <a:tailEnd type="triangle" w="med" len="med"/>
          </a:ln>
        </p:spPr>
        <p:txBody>
          <a:bodyPr/>
          <a:lstStyle/>
          <a:p>
            <a:endParaRPr lang="fr-FR" dirty="0">
              <a:latin typeface="Comic Sans MS" pitchFamily="66" charset="0"/>
            </a:endParaRPr>
          </a:p>
        </p:txBody>
      </p:sp>
      <p:sp>
        <p:nvSpPr>
          <p:cNvPr id="9" name="Line 9"/>
          <p:cNvSpPr>
            <a:spLocks noChangeShapeType="1"/>
          </p:cNvSpPr>
          <p:nvPr/>
        </p:nvSpPr>
        <p:spPr bwMode="auto">
          <a:xfrm flipV="1">
            <a:off x="3492500" y="2492375"/>
            <a:ext cx="2735263" cy="2376488"/>
          </a:xfrm>
          <a:prstGeom prst="line">
            <a:avLst/>
          </a:prstGeom>
          <a:noFill/>
          <a:ln w="25400">
            <a:solidFill>
              <a:schemeClr val="bg1"/>
            </a:solidFill>
            <a:round/>
            <a:headEnd/>
            <a:tailEnd type="triangle" w="med" len="med"/>
          </a:ln>
        </p:spPr>
        <p:txBody>
          <a:bodyPr/>
          <a:lstStyle/>
          <a:p>
            <a:endParaRPr lang="fr-FR" dirty="0">
              <a:latin typeface="Comic Sans MS" pitchFamily="66" charset="0"/>
            </a:endParaRPr>
          </a:p>
        </p:txBody>
      </p:sp>
      <p:sp>
        <p:nvSpPr>
          <p:cNvPr id="10" name="Line 10"/>
          <p:cNvSpPr>
            <a:spLocks noChangeShapeType="1"/>
          </p:cNvSpPr>
          <p:nvPr/>
        </p:nvSpPr>
        <p:spPr bwMode="auto">
          <a:xfrm>
            <a:off x="3419475" y="6597650"/>
            <a:ext cx="2160588" cy="0"/>
          </a:xfrm>
          <a:prstGeom prst="line">
            <a:avLst/>
          </a:prstGeom>
          <a:noFill/>
          <a:ln w="25400">
            <a:solidFill>
              <a:schemeClr val="bg1"/>
            </a:solidFill>
            <a:round/>
            <a:headEnd/>
            <a:tailEnd type="triangle" w="med" len="med"/>
          </a:ln>
        </p:spPr>
        <p:txBody>
          <a:bodyPr/>
          <a:lstStyle/>
          <a:p>
            <a:endParaRPr lang="fr-FR" dirty="0">
              <a:latin typeface="Comic Sans MS" pitchFamily="66" charset="0"/>
            </a:endParaRPr>
          </a:p>
        </p:txBody>
      </p:sp>
      <p:sp>
        <p:nvSpPr>
          <p:cNvPr id="11" name="Line 11"/>
          <p:cNvSpPr>
            <a:spLocks noChangeShapeType="1"/>
          </p:cNvSpPr>
          <p:nvPr/>
        </p:nvSpPr>
        <p:spPr bwMode="auto">
          <a:xfrm flipV="1">
            <a:off x="3419475" y="6381750"/>
            <a:ext cx="0" cy="215900"/>
          </a:xfrm>
          <a:prstGeom prst="line">
            <a:avLst/>
          </a:prstGeom>
          <a:noFill/>
          <a:ln w="25400">
            <a:solidFill>
              <a:schemeClr val="bg1"/>
            </a:solidFill>
            <a:round/>
            <a:headEnd/>
            <a:tailEnd/>
          </a:ln>
        </p:spPr>
        <p:txBody>
          <a:bodyPr/>
          <a:lstStyle/>
          <a:p>
            <a:endParaRPr lang="fr-FR" dirty="0">
              <a:latin typeface="Comic Sans MS" pitchFamily="66" charset="0"/>
            </a:endParaRPr>
          </a:p>
        </p:txBody>
      </p:sp>
      <p:sp>
        <p:nvSpPr>
          <p:cNvPr id="13" name="Espace réservé du numéro de diapositive 12"/>
          <p:cNvSpPr>
            <a:spLocks noGrp="1"/>
          </p:cNvSpPr>
          <p:nvPr>
            <p:ph type="sldNum" sz="quarter" idx="12"/>
          </p:nvPr>
        </p:nvSpPr>
        <p:spPr/>
        <p:txBody>
          <a:bodyPr/>
          <a:lstStyle/>
          <a:p>
            <a:fld id="{CF4668DC-857F-487D-BFFA-8C0CA5037977}" type="slidenum">
              <a:rPr lang="fr-BE" smtClean="0"/>
              <a:t>16</a:t>
            </a:fld>
            <a:endParaRPr lang="fr-BE" dirty="0"/>
          </a:p>
        </p:txBody>
      </p:sp>
    </p:spTree>
    <p:extLst>
      <p:ext uri="{BB962C8B-B14F-4D97-AF65-F5344CB8AC3E}">
        <p14:creationId xmlns:p14="http://schemas.microsoft.com/office/powerpoint/2010/main" val="5283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bres"/>
          <p:cNvPicPr>
            <a:picLocks noChangeAspect="1" noChangeArrowheads="1"/>
          </p:cNvPicPr>
          <p:nvPr/>
        </p:nvPicPr>
        <p:blipFill>
          <a:blip r:embed="rId2" cstate="print"/>
          <a:srcRect/>
          <a:stretch>
            <a:fillRect/>
          </a:stretch>
        </p:blipFill>
        <p:spPr bwMode="auto">
          <a:xfrm>
            <a:off x="0" y="955675"/>
            <a:ext cx="9144000" cy="5902325"/>
          </a:xfrm>
          <a:prstGeom prst="rect">
            <a:avLst/>
          </a:prstGeom>
          <a:noFill/>
          <a:ln w="9525">
            <a:noFill/>
            <a:miter lim="800000"/>
            <a:headEnd/>
            <a:tailEnd/>
          </a:ln>
        </p:spPr>
      </p:pic>
      <p:sp>
        <p:nvSpPr>
          <p:cNvPr id="3" name="Text Box 3"/>
          <p:cNvSpPr txBox="1">
            <a:spLocks noChangeArrowheads="1"/>
          </p:cNvSpPr>
          <p:nvPr/>
        </p:nvSpPr>
        <p:spPr bwMode="auto">
          <a:xfrm>
            <a:off x="97142" y="85725"/>
            <a:ext cx="8768747" cy="830997"/>
          </a:xfrm>
          <a:prstGeom prst="rect">
            <a:avLst/>
          </a:prstGeom>
          <a:noFill/>
          <a:ln w="9525">
            <a:noFill/>
            <a:miter lim="800000"/>
            <a:headEnd/>
            <a:tailEnd/>
          </a:ln>
        </p:spPr>
        <p:txBody>
          <a:bodyPr wrap="none">
            <a:spAutoFit/>
          </a:bodyPr>
          <a:lstStyle/>
          <a:p>
            <a:pPr algn="ctr"/>
            <a:r>
              <a:rPr lang="fr-FR" sz="2400" dirty="0" smtClean="0">
                <a:solidFill>
                  <a:schemeClr val="bg1"/>
                </a:solidFill>
                <a:latin typeface="Comic Sans MS" pitchFamily="66" charset="0"/>
              </a:rPr>
              <a:t>1100 km de </a:t>
            </a:r>
            <a:r>
              <a:rPr lang="fr-FR" sz="2400" dirty="0" smtClean="0">
                <a:solidFill>
                  <a:srgbClr val="FFFF00"/>
                </a:solidFill>
                <a:latin typeface="Comic Sans MS" pitchFamily="66" charset="0"/>
              </a:rPr>
              <a:t>Fibres </a:t>
            </a:r>
            <a:r>
              <a:rPr lang="fr-FR" sz="2400" dirty="0">
                <a:solidFill>
                  <a:srgbClr val="FFFF00"/>
                </a:solidFill>
                <a:latin typeface="Comic Sans MS" pitchFamily="66" charset="0"/>
              </a:rPr>
              <a:t>optiques</a:t>
            </a:r>
            <a:r>
              <a:rPr lang="fr-FR" sz="2400" dirty="0">
                <a:solidFill>
                  <a:schemeClr val="bg1"/>
                </a:solidFill>
                <a:latin typeface="Comic Sans MS" pitchFamily="66" charset="0"/>
              </a:rPr>
              <a:t> recueillent les signaux lumineux</a:t>
            </a:r>
          </a:p>
          <a:p>
            <a:pPr algn="ctr"/>
            <a:r>
              <a:rPr lang="fr-FR" sz="2400" dirty="0">
                <a:solidFill>
                  <a:schemeClr val="bg1"/>
                </a:solidFill>
                <a:latin typeface="Comic Sans MS" pitchFamily="66" charset="0"/>
              </a:rPr>
              <a:t>issus des </a:t>
            </a:r>
            <a:r>
              <a:rPr lang="fr-FR" sz="2400" dirty="0">
                <a:solidFill>
                  <a:srgbClr val="FFFF00"/>
                </a:solidFill>
                <a:latin typeface="Comic Sans MS" pitchFamily="66" charset="0"/>
              </a:rPr>
              <a:t>Tuiles</a:t>
            </a:r>
            <a:r>
              <a:rPr lang="fr-FR" dirty="0">
                <a:solidFill>
                  <a:schemeClr val="bg1"/>
                </a:solidFill>
                <a:latin typeface="Comic Sans MS" pitchFamily="66" charset="0"/>
              </a:rPr>
              <a:t> </a:t>
            </a:r>
          </a:p>
        </p:txBody>
      </p:sp>
      <p:sp>
        <p:nvSpPr>
          <p:cNvPr id="4" name="Text Box 4"/>
          <p:cNvSpPr txBox="1">
            <a:spLocks noChangeArrowheads="1"/>
          </p:cNvSpPr>
          <p:nvPr/>
        </p:nvSpPr>
        <p:spPr bwMode="auto">
          <a:xfrm>
            <a:off x="8820150" y="69850"/>
            <a:ext cx="323850" cy="366713"/>
          </a:xfrm>
          <a:prstGeom prst="rect">
            <a:avLst/>
          </a:prstGeom>
          <a:noFill/>
          <a:ln w="9525">
            <a:noFill/>
            <a:miter lim="800000"/>
            <a:headEnd/>
            <a:tailEnd/>
          </a:ln>
        </p:spPr>
        <p:txBody>
          <a:bodyPr wrap="none">
            <a:spAutoFit/>
          </a:bodyPr>
          <a:lstStyle/>
          <a:p>
            <a:r>
              <a:rPr lang="fr-FR" dirty="0">
                <a:latin typeface="Comic Sans MS" pitchFamily="66" charset="0"/>
              </a:rPr>
              <a:t>8</a:t>
            </a: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17</a:t>
            </a:fld>
            <a:endParaRPr lang="fr-BE" dirty="0"/>
          </a:p>
        </p:txBody>
      </p:sp>
    </p:spTree>
    <p:extLst>
      <p:ext uri="{BB962C8B-B14F-4D97-AF65-F5344CB8AC3E}">
        <p14:creationId xmlns:p14="http://schemas.microsoft.com/office/powerpoint/2010/main" val="2795745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anier"/>
          <p:cNvPicPr>
            <a:picLocks noChangeAspect="1" noChangeArrowheads="1"/>
          </p:cNvPicPr>
          <p:nvPr/>
        </p:nvPicPr>
        <p:blipFill>
          <a:blip r:embed="rId2" cstate="print"/>
          <a:srcRect/>
          <a:stretch>
            <a:fillRect/>
          </a:stretch>
        </p:blipFill>
        <p:spPr bwMode="auto">
          <a:xfrm>
            <a:off x="3998913" y="0"/>
            <a:ext cx="5145087" cy="6858000"/>
          </a:xfrm>
          <a:prstGeom prst="rect">
            <a:avLst/>
          </a:prstGeom>
          <a:noFill/>
          <a:ln w="9525">
            <a:noFill/>
            <a:miter lim="800000"/>
            <a:headEnd/>
            <a:tailEnd/>
          </a:ln>
        </p:spPr>
      </p:pic>
      <p:sp>
        <p:nvSpPr>
          <p:cNvPr id="3" name="Text Box 3"/>
          <p:cNvSpPr txBox="1">
            <a:spLocks noChangeArrowheads="1"/>
          </p:cNvSpPr>
          <p:nvPr/>
        </p:nvSpPr>
        <p:spPr bwMode="auto">
          <a:xfrm>
            <a:off x="81980" y="116632"/>
            <a:ext cx="3860352" cy="1692771"/>
          </a:xfrm>
          <a:prstGeom prst="rect">
            <a:avLst/>
          </a:prstGeom>
          <a:noFill/>
          <a:ln w="9525">
            <a:noFill/>
            <a:miter lim="800000"/>
            <a:headEnd/>
            <a:tailEnd/>
          </a:ln>
        </p:spPr>
        <p:txBody>
          <a:bodyPr wrap="none">
            <a:spAutoFit/>
          </a:bodyPr>
          <a:lstStyle/>
          <a:p>
            <a:pPr algn="ctr"/>
            <a:r>
              <a:rPr lang="fr-FR" sz="2400" dirty="0" smtClean="0">
                <a:solidFill>
                  <a:schemeClr val="bg1"/>
                </a:solidFill>
                <a:latin typeface="Comic Sans MS" pitchFamily="66" charset="0"/>
              </a:rPr>
              <a:t>512 </a:t>
            </a:r>
            <a:r>
              <a:rPr lang="fr-FR" sz="2400" dirty="0" smtClean="0">
                <a:solidFill>
                  <a:srgbClr val="FFFF00"/>
                </a:solidFill>
                <a:latin typeface="Comic Sans MS" pitchFamily="66" charset="0"/>
              </a:rPr>
              <a:t>Tiroirs électroniques</a:t>
            </a:r>
            <a:r>
              <a:rPr lang="fr-FR" sz="2000" dirty="0" smtClean="0">
                <a:solidFill>
                  <a:srgbClr val="FFFF00"/>
                </a:solidFill>
                <a:latin typeface="Comic Sans MS" pitchFamily="66" charset="0"/>
              </a:rPr>
              <a:t>,</a:t>
            </a:r>
          </a:p>
          <a:p>
            <a:pPr algn="ctr"/>
            <a:r>
              <a:rPr lang="fr-FR" sz="2000" dirty="0">
                <a:solidFill>
                  <a:schemeClr val="bg1"/>
                </a:solidFill>
                <a:latin typeface="Comic Sans MS" pitchFamily="66" charset="0"/>
              </a:rPr>
              <a:t>i</a:t>
            </a:r>
            <a:r>
              <a:rPr lang="fr-FR" sz="2000" dirty="0" smtClean="0">
                <a:solidFill>
                  <a:schemeClr val="bg1"/>
                </a:solidFill>
                <a:latin typeface="Comic Sans MS" pitchFamily="66" charset="0"/>
              </a:rPr>
              <a:t>nsérés </a:t>
            </a:r>
            <a:r>
              <a:rPr lang="fr-FR" sz="2000" dirty="0">
                <a:solidFill>
                  <a:schemeClr val="bg1"/>
                </a:solidFill>
                <a:latin typeface="Comic Sans MS" pitchFamily="66" charset="0"/>
              </a:rPr>
              <a:t>dans les Modules,</a:t>
            </a:r>
          </a:p>
          <a:p>
            <a:pPr algn="ctr"/>
            <a:r>
              <a:rPr lang="fr-FR" sz="2000" dirty="0" smtClean="0">
                <a:solidFill>
                  <a:schemeClr val="bg1"/>
                </a:solidFill>
                <a:latin typeface="Comic Sans MS" pitchFamily="66" charset="0"/>
              </a:rPr>
              <a:t>transforment</a:t>
            </a:r>
            <a:endParaRPr lang="fr-FR" sz="2000" dirty="0">
              <a:solidFill>
                <a:schemeClr val="bg1"/>
              </a:solidFill>
              <a:latin typeface="Comic Sans MS" pitchFamily="66" charset="0"/>
            </a:endParaRPr>
          </a:p>
          <a:p>
            <a:pPr algn="ctr"/>
            <a:r>
              <a:rPr lang="fr-FR" sz="2000" dirty="0">
                <a:solidFill>
                  <a:schemeClr val="bg1"/>
                </a:solidFill>
                <a:latin typeface="Comic Sans MS" pitchFamily="66" charset="0"/>
              </a:rPr>
              <a:t>les signaux lumineux</a:t>
            </a:r>
          </a:p>
          <a:p>
            <a:pPr algn="ctr"/>
            <a:r>
              <a:rPr lang="fr-FR" sz="2000" dirty="0">
                <a:solidFill>
                  <a:schemeClr val="bg1"/>
                </a:solidFill>
                <a:latin typeface="Comic Sans MS" pitchFamily="66" charset="0"/>
              </a:rPr>
              <a:t>en impulsions électroniques</a:t>
            </a:r>
          </a:p>
        </p:txBody>
      </p:sp>
      <p:sp>
        <p:nvSpPr>
          <p:cNvPr id="4" name="Text Box 4"/>
          <p:cNvSpPr txBox="1">
            <a:spLocks noChangeArrowheads="1"/>
          </p:cNvSpPr>
          <p:nvPr/>
        </p:nvSpPr>
        <p:spPr bwMode="auto">
          <a:xfrm>
            <a:off x="6804248" y="0"/>
            <a:ext cx="2367956" cy="830997"/>
          </a:xfrm>
          <a:prstGeom prst="rect">
            <a:avLst/>
          </a:prstGeom>
          <a:noFill/>
          <a:ln w="9525">
            <a:noFill/>
            <a:miter lim="800000"/>
            <a:headEnd/>
            <a:tailEnd/>
          </a:ln>
        </p:spPr>
        <p:txBody>
          <a:bodyPr wrap="none">
            <a:spAutoFit/>
          </a:bodyPr>
          <a:lstStyle/>
          <a:p>
            <a:pPr algn="ctr"/>
            <a:r>
              <a:rPr lang="fr-FR" sz="2400" dirty="0" smtClean="0">
                <a:solidFill>
                  <a:schemeClr val="bg1"/>
                </a:solidFill>
                <a:latin typeface="Comic Sans MS" pitchFamily="66" charset="0"/>
              </a:rPr>
              <a:t>Insertion</a:t>
            </a:r>
            <a:endParaRPr lang="fr-FR" sz="2400" dirty="0">
              <a:solidFill>
                <a:schemeClr val="bg1"/>
              </a:solidFill>
              <a:latin typeface="Comic Sans MS" pitchFamily="66" charset="0"/>
            </a:endParaRPr>
          </a:p>
          <a:p>
            <a:pPr algn="ctr"/>
            <a:r>
              <a:rPr lang="fr-FR" sz="2400" dirty="0">
                <a:solidFill>
                  <a:schemeClr val="bg1"/>
                </a:solidFill>
                <a:latin typeface="Comic Sans MS" pitchFamily="66" charset="0"/>
              </a:rPr>
              <a:t>dans un </a:t>
            </a:r>
            <a:r>
              <a:rPr lang="fr-FR" sz="2400" dirty="0" smtClean="0">
                <a:solidFill>
                  <a:schemeClr val="bg1"/>
                </a:solidFill>
                <a:latin typeface="Comic Sans MS" pitchFamily="66" charset="0"/>
              </a:rPr>
              <a:t>Module</a:t>
            </a:r>
            <a:endParaRPr lang="fr-FR" sz="2400" dirty="0">
              <a:solidFill>
                <a:schemeClr val="bg1"/>
              </a:solidFill>
              <a:latin typeface="Comic Sans MS" pitchFamily="66" charset="0"/>
            </a:endParaRPr>
          </a:p>
        </p:txBody>
      </p:sp>
      <p:sp>
        <p:nvSpPr>
          <p:cNvPr id="6" name="ZoneTexte 5"/>
          <p:cNvSpPr txBox="1"/>
          <p:nvPr/>
        </p:nvSpPr>
        <p:spPr>
          <a:xfrm>
            <a:off x="-36512" y="1952253"/>
            <a:ext cx="4152099" cy="1692771"/>
          </a:xfrm>
          <a:prstGeom prst="rect">
            <a:avLst/>
          </a:prstGeom>
          <a:noFill/>
        </p:spPr>
        <p:txBody>
          <a:bodyPr wrap="none" rtlCol="0">
            <a:spAutoFit/>
          </a:bodyPr>
          <a:lstStyle/>
          <a:p>
            <a:pPr algn="ctr"/>
            <a:r>
              <a:rPr lang="fr-FR" sz="2000" dirty="0" smtClean="0">
                <a:solidFill>
                  <a:schemeClr val="bg1"/>
                </a:solidFill>
                <a:latin typeface="Comic Sans MS" panose="030F0702030302020204" pitchFamily="66" charset="0"/>
              </a:rPr>
              <a:t>Les Tiroirs traitent</a:t>
            </a:r>
          </a:p>
          <a:p>
            <a:pPr algn="ctr"/>
            <a:r>
              <a:rPr lang="fr-FR" sz="2400" dirty="0" smtClean="0">
                <a:solidFill>
                  <a:schemeClr val="bg1"/>
                </a:solidFill>
                <a:latin typeface="Comic Sans MS" panose="030F0702030302020204" pitchFamily="66" charset="0"/>
              </a:rPr>
              <a:t>10000 </a:t>
            </a:r>
            <a:r>
              <a:rPr lang="fr-FR" sz="2400" dirty="0" smtClean="0">
                <a:solidFill>
                  <a:srgbClr val="FFFF00"/>
                </a:solidFill>
                <a:latin typeface="Comic Sans MS" panose="030F0702030302020204" pitchFamily="66" charset="0"/>
              </a:rPr>
              <a:t>canaux électroniques</a:t>
            </a:r>
          </a:p>
          <a:p>
            <a:pPr algn="ctr"/>
            <a:r>
              <a:rPr lang="fr-FR" sz="2000" dirty="0" smtClean="0">
                <a:solidFill>
                  <a:schemeClr val="bg1"/>
                </a:solidFill>
                <a:latin typeface="Comic Sans MS" panose="030F0702030302020204" pitchFamily="66" charset="0"/>
              </a:rPr>
              <a:t>qui numérisent les signaux</a:t>
            </a:r>
          </a:p>
          <a:p>
            <a:pPr algn="ctr"/>
            <a:r>
              <a:rPr lang="fr-FR" sz="2000" dirty="0" smtClean="0">
                <a:solidFill>
                  <a:schemeClr val="bg1"/>
                </a:solidFill>
                <a:latin typeface="Comic Sans MS" panose="030F0702030302020204" pitchFamily="66" charset="0"/>
              </a:rPr>
              <a:t>en informations </a:t>
            </a:r>
            <a:r>
              <a:rPr lang="fr-FR" sz="2000" dirty="0" smtClean="0">
                <a:solidFill>
                  <a:srgbClr val="FFFF00"/>
                </a:solidFill>
                <a:latin typeface="Comic Sans MS" panose="030F0702030302020204" pitchFamily="66" charset="0"/>
              </a:rPr>
              <a:t>“énergie”</a:t>
            </a:r>
          </a:p>
          <a:p>
            <a:pPr algn="ctr"/>
            <a:r>
              <a:rPr lang="fr-FR" sz="2000" dirty="0" smtClean="0">
                <a:solidFill>
                  <a:schemeClr val="bg1"/>
                </a:solidFill>
                <a:latin typeface="Comic Sans MS" panose="030F0702030302020204" pitchFamily="66" charset="0"/>
              </a:rPr>
              <a:t>et</a:t>
            </a:r>
            <a:r>
              <a:rPr lang="fr-FR" sz="2000" dirty="0" smtClean="0">
                <a:solidFill>
                  <a:srgbClr val="FFFF00"/>
                </a:solidFill>
                <a:latin typeface="Comic Sans MS" panose="030F0702030302020204" pitchFamily="66" charset="0"/>
              </a:rPr>
              <a:t> “position”</a:t>
            </a:r>
            <a:endParaRPr lang="fr-FR" sz="2000" dirty="0">
              <a:solidFill>
                <a:srgbClr val="FFFF00"/>
              </a:solidFill>
              <a:latin typeface="Comic Sans MS" panose="030F0702030302020204" pitchFamily="66" charset="0"/>
            </a:endParaRPr>
          </a:p>
        </p:txBody>
      </p:sp>
      <p:sp>
        <p:nvSpPr>
          <p:cNvPr id="7" name="ZoneTexte 6"/>
          <p:cNvSpPr txBox="1"/>
          <p:nvPr/>
        </p:nvSpPr>
        <p:spPr>
          <a:xfrm>
            <a:off x="380037" y="5890046"/>
            <a:ext cx="3189976" cy="923330"/>
          </a:xfrm>
          <a:prstGeom prst="rect">
            <a:avLst/>
          </a:prstGeom>
          <a:noFill/>
        </p:spPr>
        <p:txBody>
          <a:bodyPr wrap="none" rtlCol="0">
            <a:spAutoFit/>
          </a:bodyPr>
          <a:lstStyle/>
          <a:p>
            <a:pPr algn="ctr"/>
            <a:r>
              <a:rPr lang="fr-FR" i="1" dirty="0" smtClean="0">
                <a:solidFill>
                  <a:schemeClr val="bg1"/>
                </a:solidFill>
              </a:rPr>
              <a:t>Tiroirs conçus/assemblés au LPC</a:t>
            </a:r>
          </a:p>
          <a:p>
            <a:pPr algn="ctr"/>
            <a:r>
              <a:rPr lang="fr-FR" i="1" dirty="0" smtClean="0">
                <a:solidFill>
                  <a:schemeClr val="bg1"/>
                </a:solidFill>
              </a:rPr>
              <a:t>(Éléments de 15 laboratoires</a:t>
            </a:r>
          </a:p>
          <a:p>
            <a:pPr algn="ctr"/>
            <a:r>
              <a:rPr lang="fr-FR" i="1" dirty="0" smtClean="0">
                <a:solidFill>
                  <a:schemeClr val="bg1"/>
                </a:solidFill>
              </a:rPr>
              <a:t>dont le LPC)</a:t>
            </a:r>
            <a:endParaRPr lang="fr-FR" i="1" dirty="0">
              <a:solidFill>
                <a:schemeClr val="bg1"/>
              </a:solidFill>
            </a:endParaRPr>
          </a:p>
        </p:txBody>
      </p:sp>
      <p:pic>
        <p:nvPicPr>
          <p:cNvPr id="8" name="Picture 3" descr="S_F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0" y="3640630"/>
            <a:ext cx="3275856" cy="2164634"/>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t>18</a:t>
            </a:fld>
            <a:endParaRPr lang="fr-BE" dirty="0"/>
          </a:p>
        </p:txBody>
      </p:sp>
    </p:spTree>
    <p:extLst>
      <p:ext uri="{BB962C8B-B14F-4D97-AF65-F5344CB8AC3E}">
        <p14:creationId xmlns:p14="http://schemas.microsoft.com/office/powerpoint/2010/main" val="102543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rançois\Desktop\IMG_0537.JPG"/>
          <p:cNvPicPr>
            <a:picLocks noChangeAspect="1" noChangeArrowheads="1"/>
          </p:cNvPicPr>
          <p:nvPr/>
        </p:nvPicPr>
        <p:blipFill>
          <a:blip r:embed="rId2" cstate="print"/>
          <a:srcRect/>
          <a:stretch>
            <a:fillRect/>
          </a:stretch>
        </p:blipFill>
        <p:spPr bwMode="auto">
          <a:xfrm>
            <a:off x="0" y="-13692"/>
            <a:ext cx="9180512" cy="6885384"/>
          </a:xfrm>
          <a:prstGeom prst="rect">
            <a:avLst/>
          </a:prstGeom>
          <a:noFill/>
        </p:spPr>
      </p:pic>
      <p:sp>
        <p:nvSpPr>
          <p:cNvPr id="5" name="Rectangle à coins arrondis 4"/>
          <p:cNvSpPr/>
          <p:nvPr/>
        </p:nvSpPr>
        <p:spPr>
          <a:xfrm>
            <a:off x="0" y="2655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Collisions depuis 2009</a:t>
            </a:r>
          </a:p>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6" name="Picture 2" descr="C:\Users\François\Desktop\Slide_Fabiola.jpg"/>
          <p:cNvPicPr>
            <a:picLocks noChangeAspect="1" noChangeArrowheads="1"/>
          </p:cNvPicPr>
          <p:nvPr/>
        </p:nvPicPr>
        <p:blipFill>
          <a:blip r:embed="rId3" cstate="print"/>
          <a:srcRect/>
          <a:stretch>
            <a:fillRect/>
          </a:stretch>
        </p:blipFill>
        <p:spPr bwMode="auto">
          <a:xfrm>
            <a:off x="-36512" y="4005064"/>
            <a:ext cx="3803915" cy="2852936"/>
          </a:xfrm>
          <a:prstGeom prst="rect">
            <a:avLst/>
          </a:prstGeom>
          <a:noFill/>
        </p:spPr>
      </p:pic>
      <p:sp>
        <p:nvSpPr>
          <p:cNvPr id="7" name="Rectangle à coins arrondis 6"/>
          <p:cNvSpPr/>
          <p:nvPr/>
        </p:nvSpPr>
        <p:spPr>
          <a:xfrm>
            <a:off x="3816423" y="4293096"/>
            <a:ext cx="5292081" cy="1512168"/>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latin typeface="Comic Sans MS" pitchFamily="66" charset="0"/>
              </a:rPr>
              <a:t>600 millions de collisions/sec.</a:t>
            </a:r>
          </a:p>
          <a:p>
            <a:r>
              <a:rPr lang="fr-FR" sz="2400" dirty="0" smtClean="0">
                <a:latin typeface="Comic Sans MS" pitchFamily="66" charset="0"/>
              </a:rPr>
              <a:t>Centaines de milliards signaux/sec.</a:t>
            </a:r>
          </a:p>
          <a:p>
            <a:r>
              <a:rPr lang="fr-FR" sz="2400" dirty="0" smtClean="0">
                <a:latin typeface="Comic Sans MS" pitchFamily="66" charset="0"/>
              </a:rPr>
              <a:t>600 événements enregistrés/sec.</a:t>
            </a:r>
          </a:p>
          <a:p>
            <a:r>
              <a:rPr lang="fr-FR" sz="2800" dirty="0" smtClean="0">
                <a:latin typeface="Comic Sans MS" pitchFamily="66" charset="0"/>
              </a:rPr>
              <a:t>Analyses de physique</a:t>
            </a:r>
          </a:p>
        </p:txBody>
      </p:sp>
      <p:sp>
        <p:nvSpPr>
          <p:cNvPr id="9" name="Rectangle à coins arrondis 8"/>
          <p:cNvSpPr/>
          <p:nvPr/>
        </p:nvSpPr>
        <p:spPr>
          <a:xfrm>
            <a:off x="5220072" y="5949280"/>
            <a:ext cx="3744416" cy="720080"/>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  … et </a:t>
            </a:r>
            <a:r>
              <a:rPr lang="fr-FR" sz="2800" dirty="0" smtClean="0">
                <a:solidFill>
                  <a:srgbClr val="FFFF00"/>
                </a:solidFill>
                <a:latin typeface="Comic Sans MS" pitchFamily="66" charset="0"/>
              </a:rPr>
              <a:t>La</a:t>
            </a:r>
            <a:r>
              <a:rPr lang="fr-FR" sz="2800" dirty="0" smtClean="0">
                <a:latin typeface="Comic Sans MS" pitchFamily="66" charset="0"/>
              </a:rPr>
              <a:t> découverte</a:t>
            </a:r>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t>19</a:t>
            </a:fld>
            <a:endParaRPr lang="fr-BE" dirty="0"/>
          </a:p>
        </p:txBody>
      </p:sp>
    </p:spTree>
    <p:extLst>
      <p:ext uri="{BB962C8B-B14F-4D97-AF65-F5344CB8AC3E}">
        <p14:creationId xmlns:p14="http://schemas.microsoft.com/office/powerpoint/2010/main" val="302440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rançois Vazeille\Desktop\Arcachon\573455-dans-le-bassin-d-arcach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218597" cy="616530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259632" y="1916832"/>
            <a:ext cx="6607899" cy="1200329"/>
          </a:xfrm>
          <a:prstGeom prst="rect">
            <a:avLst/>
          </a:prstGeom>
          <a:noFill/>
        </p:spPr>
        <p:txBody>
          <a:bodyPr wrap="none" rtlCol="0">
            <a:spAutoFit/>
          </a:bodyPr>
          <a:lstStyle/>
          <a:p>
            <a:pPr algn="ctr"/>
            <a:r>
              <a:rPr lang="fr-FR" sz="3600" dirty="0" smtClean="0">
                <a:solidFill>
                  <a:srgbClr val="FFFF00"/>
                </a:solidFill>
                <a:latin typeface="Comic Sans MS" panose="030F0702030302020204" pitchFamily="66" charset="0"/>
              </a:rPr>
              <a:t>L’expérience Atlas du CERN</a:t>
            </a:r>
          </a:p>
          <a:p>
            <a:pPr algn="ctr"/>
            <a:r>
              <a:rPr lang="fr-FR" sz="3600" dirty="0" smtClean="0">
                <a:solidFill>
                  <a:srgbClr val="FFFF00"/>
                </a:solidFill>
                <a:latin typeface="Comic Sans MS" panose="030F0702030302020204" pitchFamily="66" charset="0"/>
              </a:rPr>
              <a:t>ou comment capturer le boson</a:t>
            </a:r>
            <a:endParaRPr lang="fr-FR" sz="3600" dirty="0">
              <a:solidFill>
                <a:srgbClr val="FFFF00"/>
              </a:solidFill>
              <a:latin typeface="Comic Sans MS" panose="030F0702030302020204" pitchFamily="66" charset="0"/>
            </a:endParaRPr>
          </a:p>
        </p:txBody>
      </p:sp>
      <p:sp>
        <p:nvSpPr>
          <p:cNvPr id="2" name="ZoneTexte 1"/>
          <p:cNvSpPr txBox="1"/>
          <p:nvPr/>
        </p:nvSpPr>
        <p:spPr>
          <a:xfrm>
            <a:off x="467546" y="3861048"/>
            <a:ext cx="8289449" cy="2862322"/>
          </a:xfrm>
          <a:prstGeom prst="rect">
            <a:avLst/>
          </a:prstGeom>
          <a:noFill/>
        </p:spPr>
        <p:txBody>
          <a:bodyPr wrap="none" rtlCol="0">
            <a:spAutoFit/>
          </a:bodyPr>
          <a:lstStyle/>
          <a:p>
            <a:pPr algn="ctr"/>
            <a:r>
              <a:rPr lang="fr-FR" sz="3600" dirty="0" smtClean="0">
                <a:solidFill>
                  <a:schemeClr val="bg1"/>
                </a:solidFill>
                <a:latin typeface="Comic Sans MS" panose="030F0702030302020204" pitchFamily="66" charset="0"/>
              </a:rPr>
              <a:t>ou un éloge de la complexité</a:t>
            </a:r>
          </a:p>
          <a:p>
            <a:pPr algn="ctr"/>
            <a:r>
              <a:rPr lang="fr-FR" sz="3600" dirty="0" smtClean="0">
                <a:solidFill>
                  <a:schemeClr val="bg1"/>
                </a:solidFill>
                <a:latin typeface="Comic Sans MS" panose="030F0702030302020204" pitchFamily="66" charset="0"/>
              </a:rPr>
              <a:t>en recherche fondamentale</a:t>
            </a:r>
          </a:p>
          <a:p>
            <a:pPr algn="ctr"/>
            <a:endParaRPr lang="fr-FR" sz="3600" dirty="0" smtClean="0">
              <a:solidFill>
                <a:schemeClr val="bg1"/>
              </a:solidFill>
              <a:latin typeface="Comic Sans MS" panose="030F0702030302020204" pitchFamily="66" charset="0"/>
            </a:endParaRPr>
          </a:p>
          <a:p>
            <a:pPr algn="ctr"/>
            <a:r>
              <a:rPr lang="fr-FR" sz="3600" dirty="0" smtClean="0">
                <a:solidFill>
                  <a:schemeClr val="bg1"/>
                </a:solidFill>
                <a:latin typeface="Comic Sans MS" panose="030F0702030302020204" pitchFamily="66" charset="0"/>
              </a:rPr>
              <a:t>Complexité</a:t>
            </a:r>
          </a:p>
          <a:p>
            <a:pPr algn="ctr"/>
            <a:r>
              <a:rPr lang="fr-FR" sz="3600" dirty="0" smtClean="0">
                <a:solidFill>
                  <a:schemeClr val="bg1"/>
                </a:solidFill>
                <a:latin typeface="Comic Sans MS" panose="030F0702030302020204" pitchFamily="66" charset="0"/>
              </a:rPr>
              <a:t>résolue seulement à l’échelle mondiale</a:t>
            </a:r>
            <a:endParaRPr lang="fr-FR" sz="3600" dirty="0">
              <a:solidFill>
                <a:schemeClr val="bg1"/>
              </a:solidFill>
              <a:latin typeface="Comic Sans MS" panose="030F0702030302020204" pitchFamily="66" charset="0"/>
            </a:endParaRPr>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t>2</a:t>
            </a:fld>
            <a:endParaRPr lang="fr-BE" dirty="0"/>
          </a:p>
        </p:txBody>
      </p:sp>
    </p:spTree>
    <p:extLst>
      <p:ext uri="{BB962C8B-B14F-4D97-AF65-F5344CB8AC3E}">
        <p14:creationId xmlns:p14="http://schemas.microsoft.com/office/powerpoint/2010/main" val="2860336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496" y="116632"/>
            <a:ext cx="8754320" cy="523220"/>
          </a:xfrm>
          <a:prstGeom prst="rect">
            <a:avLst/>
          </a:prstGeom>
          <a:noFill/>
        </p:spPr>
        <p:txBody>
          <a:bodyPr wrap="none" rtlCol="0">
            <a:spAutoFit/>
          </a:bodyPr>
          <a:lstStyle/>
          <a:p>
            <a:r>
              <a:rPr lang="fr-FR" sz="2800" dirty="0" smtClean="0">
                <a:solidFill>
                  <a:srgbClr val="FFFF00"/>
                </a:solidFill>
                <a:latin typeface="Comic Sans MS" panose="030F0702030302020204" pitchFamily="66" charset="0"/>
              </a:rPr>
              <a:t>La capture du boson BEH: annonce du 4 juillet 2012</a:t>
            </a:r>
            <a:endParaRPr lang="fr-FR" sz="2800" dirty="0">
              <a:solidFill>
                <a:srgbClr val="FFFF00"/>
              </a:solidFill>
              <a:latin typeface="Comic Sans MS" panose="030F0702030302020204" pitchFamily="66" charset="0"/>
            </a:endParaRPr>
          </a:p>
        </p:txBody>
      </p:sp>
      <p:pic>
        <p:nvPicPr>
          <p:cNvPr id="3" name="Picture 2"/>
          <p:cNvPicPr>
            <a:picLocks noChangeAspect="1" noChangeArrowheads="1"/>
          </p:cNvPicPr>
          <p:nvPr/>
        </p:nvPicPr>
        <p:blipFill>
          <a:blip r:embed="rId2" cstate="print"/>
          <a:srcRect/>
          <a:stretch>
            <a:fillRect/>
          </a:stretch>
        </p:blipFill>
        <p:spPr bwMode="auto">
          <a:xfrm>
            <a:off x="0" y="1005528"/>
            <a:ext cx="9144000" cy="5879856"/>
          </a:xfrm>
          <a:prstGeom prst="rect">
            <a:avLst/>
          </a:prstGeom>
          <a:noFill/>
          <a:ln w="9525">
            <a:noFill/>
            <a:miter lim="800000"/>
            <a:headEnd/>
            <a:tailEnd/>
          </a:ln>
        </p:spPr>
      </p:pic>
      <p:sp>
        <p:nvSpPr>
          <p:cNvPr id="4" name="ZoneTexte 3"/>
          <p:cNvSpPr txBox="1"/>
          <p:nvPr/>
        </p:nvSpPr>
        <p:spPr>
          <a:xfrm>
            <a:off x="2051720" y="683404"/>
            <a:ext cx="6752169" cy="400110"/>
          </a:xfrm>
          <a:prstGeom prst="rect">
            <a:avLst/>
          </a:prstGeom>
          <a:noFill/>
        </p:spPr>
        <p:txBody>
          <a:bodyPr wrap="none" rtlCol="0">
            <a:spAutoFit/>
          </a:bodyPr>
          <a:lstStyle/>
          <a:p>
            <a:r>
              <a:rPr lang="fr-FR" sz="2000" dirty="0" smtClean="0">
                <a:solidFill>
                  <a:schemeClr val="bg1"/>
                </a:solidFill>
                <a:latin typeface="Comic Sans MS" panose="030F0702030302020204" pitchFamily="66" charset="0"/>
              </a:rPr>
              <a:t>Un exemple illustré par le canal H </a:t>
            </a:r>
            <a:r>
              <a:rPr lang="fr-FR" sz="2000" dirty="0" smtClean="0">
                <a:solidFill>
                  <a:schemeClr val="bg1"/>
                </a:solidFill>
                <a:latin typeface="Comic Sans MS" panose="030F0702030302020204" pitchFamily="66" charset="0"/>
                <a:sym typeface="Symbol"/>
              </a:rPr>
              <a:t> </a:t>
            </a:r>
            <a:r>
              <a:rPr lang="fr-FR" sz="2000" dirty="0" smtClean="0">
                <a:solidFill>
                  <a:srgbClr val="FF0000"/>
                </a:solidFill>
                <a:latin typeface="Comic Sans MS" panose="030F0702030302020204" pitchFamily="66" charset="0"/>
                <a:sym typeface="Symbol"/>
              </a:rPr>
              <a:t>Z</a:t>
            </a:r>
            <a:r>
              <a:rPr lang="fr-FR" sz="2000" dirty="0" smtClean="0">
                <a:solidFill>
                  <a:schemeClr val="bg1"/>
                </a:solidFill>
                <a:latin typeface="Comic Sans MS" panose="030F0702030302020204" pitchFamily="66" charset="0"/>
                <a:sym typeface="Symbol"/>
              </a:rPr>
              <a:t> + </a:t>
            </a:r>
            <a:r>
              <a:rPr lang="fr-FR" sz="2000" dirty="0" smtClean="0">
                <a:solidFill>
                  <a:srgbClr val="92D050"/>
                </a:solidFill>
                <a:latin typeface="Comic Sans MS" panose="030F0702030302020204" pitchFamily="66" charset="0"/>
                <a:sym typeface="Symbol"/>
              </a:rPr>
              <a:t>Z</a:t>
            </a:r>
            <a:r>
              <a:rPr lang="fr-FR" sz="2000" dirty="0" smtClean="0">
                <a:solidFill>
                  <a:schemeClr val="bg1"/>
                </a:solidFill>
                <a:latin typeface="Comic Sans MS" panose="030F0702030302020204" pitchFamily="66" charset="0"/>
                <a:sym typeface="Symbol"/>
              </a:rPr>
              <a:t>  </a:t>
            </a:r>
            <a:r>
              <a:rPr lang="fr-FR" sz="2000" dirty="0" smtClean="0">
                <a:solidFill>
                  <a:srgbClr val="FF0000"/>
                </a:solidFill>
                <a:latin typeface="Comic Sans MS" panose="030F0702030302020204" pitchFamily="66" charset="0"/>
                <a:sym typeface="Symbol"/>
              </a:rPr>
              <a:t>2 µ</a:t>
            </a:r>
            <a:r>
              <a:rPr lang="fr-FR" sz="2000" dirty="0" smtClean="0">
                <a:solidFill>
                  <a:schemeClr val="bg1"/>
                </a:solidFill>
                <a:latin typeface="Comic Sans MS" panose="030F0702030302020204" pitchFamily="66" charset="0"/>
                <a:sym typeface="Symbol"/>
              </a:rPr>
              <a:t> + </a:t>
            </a:r>
            <a:r>
              <a:rPr lang="fr-FR" sz="2000" dirty="0" smtClean="0">
                <a:solidFill>
                  <a:srgbClr val="92D050"/>
                </a:solidFill>
                <a:latin typeface="Comic Sans MS" panose="030F0702030302020204" pitchFamily="66" charset="0"/>
                <a:sym typeface="Symbol"/>
              </a:rPr>
              <a:t>2 e</a:t>
            </a:r>
            <a:r>
              <a:rPr lang="fr-FR" sz="2000" dirty="0" smtClean="0">
                <a:solidFill>
                  <a:schemeClr val="bg1"/>
                </a:solidFill>
                <a:latin typeface="Comic Sans MS" panose="030F0702030302020204" pitchFamily="66" charset="0"/>
              </a:rPr>
              <a:t> </a:t>
            </a:r>
            <a:endParaRPr lang="fr-FR" sz="2000" dirty="0">
              <a:solidFill>
                <a:schemeClr val="bg1"/>
              </a:solidFill>
              <a:latin typeface="Comic Sans MS" panose="030F0702030302020204" pitchFamily="66" charset="0"/>
            </a:endParaRPr>
          </a:p>
        </p:txBody>
      </p:sp>
      <p:sp>
        <p:nvSpPr>
          <p:cNvPr id="5" name="ZoneTexte 4"/>
          <p:cNvSpPr txBox="1"/>
          <p:nvPr/>
        </p:nvSpPr>
        <p:spPr>
          <a:xfrm>
            <a:off x="5799045" y="1484784"/>
            <a:ext cx="1505540" cy="646331"/>
          </a:xfrm>
          <a:prstGeom prst="rect">
            <a:avLst/>
          </a:prstGeom>
          <a:noFill/>
        </p:spPr>
        <p:txBody>
          <a:bodyPr wrap="none" rtlCol="0">
            <a:spAutoFit/>
          </a:bodyPr>
          <a:lstStyle/>
          <a:p>
            <a:pPr algn="ctr"/>
            <a:r>
              <a:rPr lang="fr-FR" dirty="0" smtClean="0">
                <a:solidFill>
                  <a:schemeClr val="bg1"/>
                </a:solidFill>
                <a:latin typeface="Comic Sans MS" panose="030F0702030302020204" pitchFamily="66" charset="0"/>
              </a:rPr>
              <a:t>1 événement</a:t>
            </a:r>
          </a:p>
          <a:p>
            <a:pPr algn="ctr"/>
            <a:r>
              <a:rPr lang="fr-FR" dirty="0" smtClean="0">
                <a:solidFill>
                  <a:schemeClr val="bg1"/>
                </a:solidFill>
                <a:latin typeface="Comic Sans MS" panose="030F0702030302020204" pitchFamily="66" charset="0"/>
              </a:rPr>
              <a:t>candidat</a:t>
            </a:r>
            <a:endParaRPr lang="fr-FR" dirty="0">
              <a:solidFill>
                <a:schemeClr val="bg1"/>
              </a:solidFill>
              <a:latin typeface="Comic Sans MS" panose="030F0702030302020204" pitchFamily="66" charset="0"/>
            </a:endParaRPr>
          </a:p>
        </p:txBody>
      </p:sp>
      <p:sp>
        <p:nvSpPr>
          <p:cNvPr id="7" name="Rectangle 6"/>
          <p:cNvSpPr/>
          <p:nvPr/>
        </p:nvSpPr>
        <p:spPr>
          <a:xfrm>
            <a:off x="5436096" y="2347138"/>
            <a:ext cx="3707904" cy="12258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Picture 3" descr="C:\Windows.old\Users\François\Desktop\LHC_collisions\Higgs_tout\Higgs_oct2013\Poster_BEH\fig_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3111865"/>
            <a:ext cx="3707904" cy="355749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6092444" y="2775410"/>
            <a:ext cx="2395207" cy="369332"/>
          </a:xfrm>
          <a:prstGeom prst="rect">
            <a:avLst/>
          </a:prstGeom>
          <a:noFill/>
        </p:spPr>
        <p:txBody>
          <a:bodyPr wrap="none" rtlCol="0">
            <a:spAutoFit/>
          </a:bodyPr>
          <a:lstStyle/>
          <a:p>
            <a:r>
              <a:rPr lang="fr-FR" dirty="0" smtClean="0">
                <a:solidFill>
                  <a:schemeClr val="bg1"/>
                </a:solidFill>
                <a:latin typeface="Comic Sans MS" panose="030F0702030302020204" pitchFamily="66" charset="0"/>
              </a:rPr>
              <a:t>Tous les événements</a:t>
            </a:r>
            <a:endParaRPr lang="fr-FR" dirty="0">
              <a:solidFill>
                <a:schemeClr val="bg1"/>
              </a:solidFill>
              <a:latin typeface="Comic Sans MS" panose="030F0702030302020204" pitchFamily="66" charset="0"/>
            </a:endParaRPr>
          </a:p>
        </p:txBody>
      </p:sp>
      <p:sp>
        <p:nvSpPr>
          <p:cNvPr id="8" name="ZoneTexte 7"/>
          <p:cNvSpPr txBox="1"/>
          <p:nvPr/>
        </p:nvSpPr>
        <p:spPr>
          <a:xfrm>
            <a:off x="5933524" y="6372036"/>
            <a:ext cx="2670924" cy="369332"/>
          </a:xfrm>
          <a:prstGeom prst="rect">
            <a:avLst/>
          </a:prstGeom>
          <a:noFill/>
        </p:spPr>
        <p:txBody>
          <a:bodyPr wrap="none" rtlCol="0">
            <a:spAutoFit/>
          </a:bodyPr>
          <a:lstStyle/>
          <a:p>
            <a:r>
              <a:rPr lang="fr-FR" dirty="0" smtClean="0">
                <a:latin typeface="Comic Sans MS" panose="030F0702030302020204" pitchFamily="66" charset="0"/>
              </a:rPr>
              <a:t>Masse = 126.2 GeV/c</a:t>
            </a:r>
            <a:r>
              <a:rPr lang="fr-FR" baseline="30000" dirty="0" smtClean="0">
                <a:latin typeface="Comic Sans MS" panose="030F0702030302020204" pitchFamily="66" charset="0"/>
              </a:rPr>
              <a:t>2</a:t>
            </a:r>
            <a:r>
              <a:rPr lang="fr-FR" dirty="0" smtClean="0">
                <a:latin typeface="Comic Sans MS" panose="030F0702030302020204" pitchFamily="66" charset="0"/>
              </a:rPr>
              <a:t>  </a:t>
            </a:r>
            <a:endParaRPr lang="fr-FR" dirty="0">
              <a:latin typeface="Comic Sans MS" panose="030F0702030302020204" pitchFamily="66" charset="0"/>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20</a:t>
            </a:fld>
            <a:endParaRPr lang="fr-BE" dirty="0"/>
          </a:p>
        </p:txBody>
      </p:sp>
    </p:spTree>
    <p:extLst>
      <p:ext uri="{BB962C8B-B14F-4D97-AF65-F5344CB8AC3E}">
        <p14:creationId xmlns:p14="http://schemas.microsoft.com/office/powerpoint/2010/main" val="286006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1"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5496" y="620688"/>
            <a:ext cx="6877204" cy="1200329"/>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Triomphe de l’intelligence humaine:</a:t>
            </a:r>
          </a:p>
          <a:p>
            <a:r>
              <a:rPr lang="fr-FR" sz="2400" dirty="0" smtClean="0">
                <a:solidFill>
                  <a:schemeClr val="bg1"/>
                </a:solidFill>
                <a:latin typeface="Comic Sans MS" pitchFamily="66" charset="0"/>
                <a:sym typeface="Symbol"/>
              </a:rPr>
              <a:t>   de la </a:t>
            </a:r>
            <a:r>
              <a:rPr lang="fr-FR" sz="2400" dirty="0" smtClean="0">
                <a:solidFill>
                  <a:srgbClr val="FFC000"/>
                </a:solidFill>
                <a:latin typeface="Comic Sans MS" pitchFamily="66" charset="0"/>
                <a:sym typeface="Symbol"/>
              </a:rPr>
              <a:t>prévision </a:t>
            </a:r>
            <a:r>
              <a:rPr lang="fr-FR" sz="2400" dirty="0" smtClean="0">
                <a:solidFill>
                  <a:schemeClr val="bg1"/>
                </a:solidFill>
                <a:latin typeface="Comic Sans MS" pitchFamily="66" charset="0"/>
                <a:sym typeface="Symbol"/>
              </a:rPr>
              <a:t>à </a:t>
            </a:r>
            <a:r>
              <a:rPr lang="fr-FR" sz="2400" dirty="0" smtClean="0">
                <a:solidFill>
                  <a:srgbClr val="FF0000"/>
                </a:solidFill>
                <a:latin typeface="Comic Sans MS" pitchFamily="66" charset="0"/>
                <a:sym typeface="Symbol"/>
              </a:rPr>
              <a:t>l’observation</a:t>
            </a:r>
          </a:p>
          <a:p>
            <a:r>
              <a:rPr lang="fr-FR" sz="2400" dirty="0" smtClean="0">
                <a:solidFill>
                  <a:schemeClr val="bg1"/>
                </a:solidFill>
                <a:latin typeface="Comic Sans MS" pitchFamily="66" charset="0"/>
                <a:sym typeface="Symbol"/>
              </a:rPr>
              <a:t>   couronné par le </a:t>
            </a:r>
            <a:r>
              <a:rPr lang="fr-FR" sz="2400" dirty="0" smtClean="0">
                <a:solidFill>
                  <a:srgbClr val="FFC000"/>
                </a:solidFill>
                <a:latin typeface="Comic Sans MS" pitchFamily="66" charset="0"/>
                <a:sym typeface="Symbol"/>
              </a:rPr>
              <a:t>Prix Nobel 2013 de physique.</a:t>
            </a:r>
            <a:endParaRPr lang="fr-FR" sz="2400" dirty="0">
              <a:solidFill>
                <a:srgbClr val="FFC000"/>
              </a:solidFill>
              <a:latin typeface="Comic Sans MS" pitchFamily="66" charset="0"/>
            </a:endParaRPr>
          </a:p>
        </p:txBody>
      </p:sp>
      <p:pic>
        <p:nvPicPr>
          <p:cNvPr id="5" name="Picture 2" descr="C:\Users\François\Desktop\Mes images\colombe1.jpeg"/>
          <p:cNvPicPr>
            <a:picLocks noChangeAspect="1" noChangeArrowheads="1"/>
          </p:cNvPicPr>
          <p:nvPr/>
        </p:nvPicPr>
        <p:blipFill>
          <a:blip r:embed="rId2" cstate="print"/>
          <a:srcRect/>
          <a:stretch>
            <a:fillRect/>
          </a:stretch>
        </p:blipFill>
        <p:spPr bwMode="auto">
          <a:xfrm>
            <a:off x="7668344" y="4678110"/>
            <a:ext cx="1402612" cy="1944215"/>
          </a:xfrm>
          <a:prstGeom prst="rect">
            <a:avLst/>
          </a:prstGeom>
          <a:noFill/>
        </p:spPr>
      </p:pic>
      <p:pic>
        <p:nvPicPr>
          <p:cNvPr id="2051" name="Picture 3" descr="C:\Windows.old\Users\François\Desktop\LHC_collisions\Higgs_tout\Higgs_oct2013\Englert_Caver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7" y="1916833"/>
            <a:ext cx="3384376" cy="2265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Windows.old\Users\François\Desktop\LHC_collisions\Higgs_tout\Higgs_oct2013\Higgs_Caverne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1916832"/>
            <a:ext cx="3528392" cy="224628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4293096"/>
            <a:ext cx="9324528" cy="2185214"/>
          </a:xfrm>
          <a:prstGeom prst="rect">
            <a:avLst/>
          </a:prstGeom>
        </p:spPr>
        <p:txBody>
          <a:bodyPr wrap="square">
            <a:spAutoFit/>
          </a:bodyPr>
          <a:lstStyle/>
          <a:p>
            <a:pPr>
              <a:buFont typeface="Symbol"/>
              <a:buChar char="·"/>
            </a:pPr>
            <a:r>
              <a:rPr lang="fr-FR" sz="2400" dirty="0" smtClean="0">
                <a:solidFill>
                  <a:srgbClr val="FFFF00"/>
                </a:solidFill>
                <a:latin typeface="Comic Sans MS" pitchFamily="66" charset="0"/>
              </a:rPr>
              <a:t> Des chiffres uniques dans la démarche scientifique</a:t>
            </a:r>
            <a:r>
              <a:rPr lang="fr-FR" sz="2800" dirty="0" smtClean="0">
                <a:solidFill>
                  <a:srgbClr val="FFFF00"/>
                </a:solidFill>
                <a:latin typeface="Comic Sans MS" pitchFamily="66" charset="0"/>
              </a:rPr>
              <a:t>:</a:t>
            </a:r>
          </a:p>
          <a:p>
            <a:r>
              <a:rPr lang="fr-FR" dirty="0">
                <a:solidFill>
                  <a:srgbClr val="FFFF00"/>
                </a:solidFill>
                <a:latin typeface="Comic Sans MS" pitchFamily="66" charset="0"/>
                <a:sym typeface="Symbol"/>
              </a:rPr>
              <a:t> </a:t>
            </a:r>
            <a:r>
              <a:rPr lang="fr-FR" dirty="0" smtClean="0">
                <a:solidFill>
                  <a:srgbClr val="FFFF00"/>
                </a:solidFill>
                <a:latin typeface="Comic Sans MS" pitchFamily="66" charset="0"/>
                <a:sym typeface="Symbol"/>
              </a:rPr>
              <a:t>   </a:t>
            </a:r>
            <a:r>
              <a:rPr lang="fr-FR" dirty="0" smtClean="0">
                <a:solidFill>
                  <a:schemeClr val="bg1"/>
                </a:solidFill>
                <a:latin typeface="Comic Sans MS" pitchFamily="66" charset="0"/>
                <a:sym typeface="Symbol"/>
              </a:rPr>
              <a:t>- L</a:t>
            </a:r>
            <a:r>
              <a:rPr lang="fr-FR" dirty="0" smtClean="0">
                <a:solidFill>
                  <a:schemeClr val="bg1"/>
                </a:solidFill>
                <a:latin typeface="Comic Sans MS" pitchFamily="66" charset="0"/>
              </a:rPr>
              <a:t>a durée de la quête: </a:t>
            </a:r>
            <a:r>
              <a:rPr lang="fr-FR" dirty="0" smtClean="0">
                <a:solidFill>
                  <a:srgbClr val="FF66FF"/>
                </a:solidFill>
                <a:latin typeface="Comic Sans MS" pitchFamily="66" charset="0"/>
              </a:rPr>
              <a:t>48 ans</a:t>
            </a:r>
            <a:r>
              <a:rPr lang="fr-FR" dirty="0" smtClean="0">
                <a:solidFill>
                  <a:schemeClr val="bg1"/>
                </a:solidFill>
                <a:latin typeface="Comic Sans MS" pitchFamily="66" charset="0"/>
              </a:rPr>
              <a:t>.</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Une recherche </a:t>
            </a:r>
            <a:r>
              <a:rPr lang="fr-FR" dirty="0" smtClean="0">
                <a:solidFill>
                  <a:srgbClr val="FF66FF"/>
                </a:solidFill>
                <a:latin typeface="Comic Sans MS" pitchFamily="66" charset="0"/>
                <a:sym typeface="Symbol"/>
              </a:rPr>
              <a:t>à l’échelle planétaire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Le ″dispositif″ </a:t>
            </a:r>
            <a:r>
              <a:rPr lang="fr-FR" dirty="0" smtClean="0">
                <a:solidFill>
                  <a:srgbClr val="FF66FF"/>
                </a:solidFill>
                <a:latin typeface="Comic Sans MS" pitchFamily="66" charset="0"/>
                <a:sym typeface="Symbol"/>
              </a:rPr>
              <a:t>le plus complexe jamais conçu par l’Homme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Des  </a:t>
            </a:r>
            <a:r>
              <a:rPr lang="fr-FR" dirty="0" smtClean="0">
                <a:solidFill>
                  <a:srgbClr val="FF66FF"/>
                </a:solidFill>
                <a:latin typeface="Comic Sans MS" pitchFamily="66" charset="0"/>
                <a:sym typeface="Symbol"/>
              </a:rPr>
              <a:t>calendriers</a:t>
            </a:r>
            <a:r>
              <a:rPr lang="fr-FR" dirty="0" smtClean="0">
                <a:solidFill>
                  <a:schemeClr val="bg1"/>
                </a:solidFill>
                <a:latin typeface="Comic Sans MS" pitchFamily="66" charset="0"/>
                <a:sym typeface="Symbol"/>
              </a:rPr>
              <a:t> sans équivalents:</a:t>
            </a:r>
          </a:p>
          <a:p>
            <a:r>
              <a:rPr lang="fr-FR" dirty="0" smtClean="0">
                <a:solidFill>
                  <a:schemeClr val="bg1"/>
                </a:solidFill>
                <a:latin typeface="Comic Sans MS" pitchFamily="66" charset="0"/>
                <a:sym typeface="Symbol"/>
              </a:rPr>
              <a:t>           - Conception, construction et mise en route: 1989-2008.</a:t>
            </a:r>
          </a:p>
          <a:p>
            <a:r>
              <a:rPr lang="fr-FR" dirty="0" smtClean="0">
                <a:solidFill>
                  <a:schemeClr val="bg1"/>
                </a:solidFill>
                <a:latin typeface="Comic Sans MS" pitchFamily="66" charset="0"/>
                <a:sym typeface="Symbol"/>
              </a:rPr>
              <a:t>           - Fonctionnement et améliorations: 2009-2035. </a:t>
            </a:r>
          </a:p>
        </p:txBody>
      </p:sp>
      <p:sp>
        <p:nvSpPr>
          <p:cNvPr id="2" name="ZoneTexte 1"/>
          <p:cNvSpPr txBox="1"/>
          <p:nvPr/>
        </p:nvSpPr>
        <p:spPr>
          <a:xfrm>
            <a:off x="3393803" y="125386"/>
            <a:ext cx="1898277" cy="523220"/>
          </a:xfrm>
          <a:prstGeom prst="rect">
            <a:avLst/>
          </a:prstGeom>
          <a:noFill/>
        </p:spPr>
        <p:txBody>
          <a:bodyPr wrap="none" rtlCol="0">
            <a:spAutoFit/>
          </a:bodyPr>
          <a:lstStyle/>
          <a:p>
            <a:r>
              <a:rPr lang="fr-FR" sz="2800" dirty="0" smtClean="0">
                <a:solidFill>
                  <a:srgbClr val="FFFF00"/>
                </a:solidFill>
                <a:latin typeface="Comic Sans MS" panose="030F0702030302020204" pitchFamily="66" charset="0"/>
              </a:rPr>
              <a:t>Conclusion</a:t>
            </a:r>
            <a:endParaRPr lang="fr-FR" sz="2800" dirty="0">
              <a:solidFill>
                <a:srgbClr val="FFFF00"/>
              </a:solidFill>
              <a:latin typeface="Comic Sans MS" panose="030F0702030302020204" pitchFamily="66" charset="0"/>
            </a:endParaRPr>
          </a:p>
        </p:txBody>
      </p:sp>
      <p:pic>
        <p:nvPicPr>
          <p:cNvPr id="8" name="Picture 2" descr="C:\Users\François Vazeille\Desktop\Higgs_oct2013\Nobel_medal_fichiers\20101213070839!NobelPriz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51459"/>
            <a:ext cx="1865373" cy="186537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116805" y="6444044"/>
            <a:ext cx="6407523" cy="369332"/>
          </a:xfrm>
          <a:prstGeom prst="rect">
            <a:avLst/>
          </a:prstGeom>
          <a:noFill/>
        </p:spPr>
        <p:txBody>
          <a:bodyPr wrap="none" rtlCol="0">
            <a:spAutoFit/>
          </a:bodyPr>
          <a:lstStyle/>
          <a:p>
            <a:r>
              <a:rPr lang="fr-FR" dirty="0" smtClean="0">
                <a:solidFill>
                  <a:srgbClr val="FFFF00"/>
                </a:solidFill>
                <a:latin typeface="Comic Sans MS" panose="030F0702030302020204" pitchFamily="66" charset="0"/>
              </a:rPr>
              <a:t>Nouvelles R&amp;D depuis 2004 … pour Super ATLAS en 2024</a:t>
            </a:r>
            <a:endParaRPr lang="fr-FR" dirty="0">
              <a:solidFill>
                <a:srgbClr val="FFFF00"/>
              </a:solidFill>
              <a:latin typeface="Comic Sans MS" panose="030F0702030302020204" pitchFamily="66" charset="0"/>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21</a:t>
            </a:fld>
            <a:endParaRPr lang="fr-BE" dirty="0"/>
          </a:p>
        </p:txBody>
      </p:sp>
    </p:spTree>
    <p:extLst>
      <p:ext uri="{BB962C8B-B14F-4D97-AF65-F5344CB8AC3E}">
        <p14:creationId xmlns:p14="http://schemas.microsoft.com/office/powerpoint/2010/main" val="46353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wipe(down)">
                                      <p:cBhvr>
                                        <p:cTn id="7" dur="500"/>
                                        <p:tgtEl>
                                          <p:spTgt spid="2054"/>
                                        </p:tgtEl>
                                      </p:cBhvr>
                                    </p:animEffect>
                                  </p:childTnLst>
                                </p:cTn>
                              </p:par>
                              <p:par>
                                <p:cTn id="8" presetID="1"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3"/>
                                        </p:tgtEl>
                                        <p:attrNameLst>
                                          <p:attrName>style.visibility</p:attrName>
                                        </p:attrNameLst>
                                      </p:cBhvr>
                                      <p:to>
                                        <p:strVal val="visible"/>
                                      </p:to>
                                    </p:set>
                                    <p:set>
                                      <p:cBhvr>
                                        <p:cTn id="26" dur="137" fill="hold">
                                          <p:stCondLst>
                                            <p:cond delay="0"/>
                                          </p:stCondLst>
                                        </p:cTn>
                                        <p:tgtEl>
                                          <p:spTgt spid="3"/>
                                        </p:tgtEl>
                                        <p:attrNameLst>
                                          <p:attrName>style.rotation</p:attrName>
                                        </p:attrNameLst>
                                      </p:cBhvr>
                                      <p:to>
                                        <p:strVal val="-45.0"/>
                                      </p:to>
                                    </p:set>
                                    <p:anim calcmode="lin" valueType="num">
                                      <p:cBhvr>
                                        <p:cTn id="27" dur="137" fill="hold">
                                          <p:stCondLst>
                                            <p:cond delay="137"/>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122289" y="260648"/>
            <a:ext cx="4392488" cy="4680520"/>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246460" y="282128"/>
            <a:ext cx="4174541" cy="4431983"/>
          </a:xfrm>
          <a:prstGeom prst="rect">
            <a:avLst/>
          </a:prstGeom>
          <a:noFill/>
          <a:ln>
            <a:noFill/>
          </a:ln>
        </p:spPr>
        <p:txBody>
          <a:bodyPr wrap="none" rtlCol="0">
            <a:spAutoFit/>
          </a:bodyPr>
          <a:lstStyle/>
          <a:p>
            <a:pPr algn="ctr"/>
            <a:r>
              <a:rPr lang="fr-FR" sz="2800" dirty="0" smtClean="0">
                <a:solidFill>
                  <a:srgbClr val="FFFF00"/>
                </a:solidFill>
                <a:latin typeface="Comic Sans MS" panose="030F0702030302020204" pitchFamily="66" charset="0"/>
              </a:rPr>
              <a:t>La Physique</a:t>
            </a:r>
          </a:p>
          <a:p>
            <a:pPr algn="ctr"/>
            <a:r>
              <a:rPr lang="fr-FR" sz="2800" dirty="0" smtClean="0">
                <a:solidFill>
                  <a:srgbClr val="FFFF00"/>
                </a:solidFill>
                <a:latin typeface="Comic Sans MS" panose="030F0702030302020204" pitchFamily="66" charset="0"/>
              </a:rPr>
              <a:t>de l’Infiniment Petit</a:t>
            </a:r>
          </a:p>
          <a:p>
            <a:endParaRPr lang="fr-FR" dirty="0" smtClean="0">
              <a:latin typeface="Comic Sans MS" panose="030F0702030302020204" pitchFamily="66" charset="0"/>
            </a:endParaRPr>
          </a:p>
          <a:p>
            <a:r>
              <a:rPr lang="fr-FR" sz="2000" dirty="0" smtClean="0">
                <a:solidFill>
                  <a:schemeClr val="bg1"/>
                </a:solidFill>
                <a:latin typeface="Comic Sans MS" panose="030F0702030302020204" pitchFamily="66" charset="0"/>
              </a:rPr>
              <a:t>      . Deux cadres théoriques:</a:t>
            </a:r>
          </a:p>
          <a:p>
            <a:r>
              <a:rPr lang="fr-FR" sz="2000" dirty="0" smtClean="0">
                <a:solidFill>
                  <a:schemeClr val="bg1"/>
                </a:solidFill>
                <a:latin typeface="Comic Sans MS" panose="030F0702030302020204" pitchFamily="66" charset="0"/>
              </a:rPr>
              <a:t>          La Mécanique Quantique</a:t>
            </a:r>
          </a:p>
          <a:p>
            <a:r>
              <a:rPr lang="fr-FR" sz="2000" dirty="0" smtClean="0">
                <a:solidFill>
                  <a:schemeClr val="bg1"/>
                </a:solidFill>
                <a:latin typeface="Comic Sans MS" panose="030F0702030302020204" pitchFamily="66" charset="0"/>
              </a:rPr>
              <a:t>          La Relativité Restreinte</a:t>
            </a:r>
          </a:p>
          <a:p>
            <a:endParaRPr lang="fr-FR" sz="2000" dirty="0" smtClean="0">
              <a:solidFill>
                <a:schemeClr val="bg1"/>
              </a:solidFill>
              <a:latin typeface="Comic Sans MS" panose="030F0702030302020204" pitchFamily="66" charset="0"/>
            </a:endParaRPr>
          </a:p>
          <a:p>
            <a:r>
              <a:rPr lang="fr-FR" sz="2000" dirty="0" smtClean="0">
                <a:solidFill>
                  <a:schemeClr val="bg1"/>
                </a:solidFill>
                <a:latin typeface="Comic Sans MS" panose="030F0702030302020204" pitchFamily="66" charset="0"/>
              </a:rPr>
              <a:t>     . Le Modèle Standard des </a:t>
            </a:r>
          </a:p>
          <a:p>
            <a:r>
              <a:rPr lang="fr-FR" sz="2000" dirty="0" smtClean="0">
                <a:solidFill>
                  <a:schemeClr val="bg1"/>
                </a:solidFill>
                <a:latin typeface="Comic Sans MS" panose="030F0702030302020204" pitchFamily="66" charset="0"/>
              </a:rPr>
              <a:t>       Particules Elémentaires: </a:t>
            </a:r>
          </a:p>
          <a:p>
            <a:r>
              <a:rPr lang="fr-FR" sz="2000" dirty="0" smtClean="0">
                <a:solidFill>
                  <a:schemeClr val="bg1"/>
                </a:solidFill>
                <a:latin typeface="Comic Sans MS" panose="030F0702030302020204" pitchFamily="66" charset="0"/>
              </a:rPr>
              <a:t>  </a:t>
            </a:r>
            <a:r>
              <a:rPr lang="fr-FR" sz="2000" dirty="0" smtClean="0">
                <a:solidFill>
                  <a:srgbClr val="CCFF99"/>
                </a:solidFill>
                <a:latin typeface="Comic Sans MS" panose="030F0702030302020204" pitchFamily="66" charset="0"/>
              </a:rPr>
              <a:t>la clef de voute … qui manquait,</a:t>
            </a:r>
          </a:p>
          <a:p>
            <a:r>
              <a:rPr lang="fr-FR" sz="2000" dirty="0" smtClean="0">
                <a:solidFill>
                  <a:srgbClr val="CCFF99"/>
                </a:solidFill>
                <a:latin typeface="Comic Sans MS" panose="030F0702030302020204" pitchFamily="66" charset="0"/>
              </a:rPr>
              <a:t>               le boson BEH</a:t>
            </a:r>
          </a:p>
          <a:p>
            <a:endParaRPr lang="fr-FR" sz="2000" dirty="0" smtClean="0">
              <a:latin typeface="Comic Sans MS" panose="030F0702030302020204" pitchFamily="66" charset="0"/>
            </a:endParaRPr>
          </a:p>
          <a:p>
            <a:r>
              <a:rPr lang="fr-FR" sz="2800" dirty="0" smtClean="0">
                <a:solidFill>
                  <a:srgbClr val="FFFF00"/>
                </a:solidFill>
                <a:latin typeface="Comic Sans MS" panose="030F0702030302020204" pitchFamily="66" charset="0"/>
              </a:rPr>
              <a:t>… et l’Infiniment Grand </a:t>
            </a:r>
            <a:endParaRPr lang="fr-FR" sz="2800" dirty="0">
              <a:solidFill>
                <a:srgbClr val="FFFF00"/>
              </a:solidFill>
              <a:latin typeface="Comic Sans MS" panose="030F0702030302020204" pitchFamily="66" charset="0"/>
            </a:endParaRPr>
          </a:p>
        </p:txBody>
      </p:sp>
      <p:sp>
        <p:nvSpPr>
          <p:cNvPr id="8" name="Rectangle à coins arrondis 7"/>
          <p:cNvSpPr/>
          <p:nvPr/>
        </p:nvSpPr>
        <p:spPr>
          <a:xfrm>
            <a:off x="152685" y="5157192"/>
            <a:ext cx="4362092" cy="1440160"/>
          </a:xfrm>
          <a:prstGeom prst="round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00686" y="5212357"/>
            <a:ext cx="3482043" cy="1384995"/>
          </a:xfrm>
          <a:prstGeom prst="rect">
            <a:avLst/>
          </a:prstGeom>
          <a:noFill/>
        </p:spPr>
        <p:txBody>
          <a:bodyPr wrap="none" rtlCol="0">
            <a:spAutoFit/>
          </a:bodyPr>
          <a:lstStyle/>
          <a:p>
            <a:pPr algn="ctr"/>
            <a:r>
              <a:rPr lang="fr-FR" sz="2800" dirty="0" smtClean="0">
                <a:solidFill>
                  <a:srgbClr val="FFFF00"/>
                </a:solidFill>
                <a:latin typeface="Comic Sans MS" panose="030F0702030302020204" pitchFamily="66" charset="0"/>
              </a:rPr>
              <a:t>Le CERN</a:t>
            </a:r>
          </a:p>
          <a:p>
            <a:pPr algn="ctr"/>
            <a:r>
              <a:rPr lang="fr-FR" sz="2800" dirty="0" smtClean="0">
                <a:solidFill>
                  <a:srgbClr val="FFFF00"/>
                </a:solidFill>
                <a:latin typeface="Comic Sans MS" panose="030F0702030302020204" pitchFamily="66" charset="0"/>
              </a:rPr>
              <a:t>et</a:t>
            </a:r>
          </a:p>
          <a:p>
            <a:pPr algn="ctr"/>
            <a:r>
              <a:rPr lang="fr-FR" sz="2800" dirty="0" smtClean="0">
                <a:solidFill>
                  <a:srgbClr val="FFFF00"/>
                </a:solidFill>
                <a:latin typeface="Comic Sans MS" panose="030F0702030302020204" pitchFamily="66" charset="0"/>
              </a:rPr>
              <a:t>le Collisionneur LHC</a:t>
            </a:r>
            <a:endParaRPr lang="fr-FR" sz="2800" dirty="0">
              <a:solidFill>
                <a:srgbClr val="FFFF00"/>
              </a:solidFill>
              <a:latin typeface="Comic Sans MS" panose="030F0702030302020204" pitchFamily="66" charset="0"/>
            </a:endParaRPr>
          </a:p>
        </p:txBody>
      </p:sp>
      <p:sp>
        <p:nvSpPr>
          <p:cNvPr id="10" name="Rectangle à coins arrondis 9"/>
          <p:cNvSpPr/>
          <p:nvPr/>
        </p:nvSpPr>
        <p:spPr>
          <a:xfrm>
            <a:off x="4658793" y="1052736"/>
            <a:ext cx="4350501"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p:cNvSpPr txBox="1"/>
          <p:nvPr/>
        </p:nvSpPr>
        <p:spPr>
          <a:xfrm>
            <a:off x="4518658" y="1268760"/>
            <a:ext cx="4589846" cy="1846659"/>
          </a:xfrm>
          <a:prstGeom prst="rect">
            <a:avLst/>
          </a:prstGeom>
          <a:noFill/>
        </p:spPr>
        <p:txBody>
          <a:bodyPr wrap="none" rtlCol="0">
            <a:spAutoFit/>
          </a:bodyPr>
          <a:lstStyle/>
          <a:p>
            <a:pPr algn="ctr"/>
            <a:r>
              <a:rPr lang="fr-FR" sz="2800" dirty="0" smtClean="0">
                <a:solidFill>
                  <a:srgbClr val="FFFF00"/>
                </a:solidFill>
                <a:latin typeface="Comic Sans MS" panose="030F0702030302020204" pitchFamily="66" charset="0"/>
              </a:rPr>
              <a:t>La Collaboration mondiale</a:t>
            </a:r>
          </a:p>
          <a:p>
            <a:pPr algn="ctr"/>
            <a:r>
              <a:rPr lang="fr-FR" sz="2800" dirty="0" smtClean="0">
                <a:solidFill>
                  <a:srgbClr val="FFFF00"/>
                </a:solidFill>
                <a:latin typeface="Comic Sans MS" panose="030F0702030302020204" pitchFamily="66" charset="0"/>
              </a:rPr>
              <a:t>Atlas</a:t>
            </a:r>
          </a:p>
          <a:p>
            <a:pPr algn="ctr"/>
            <a:endParaRPr lang="fr-FR" dirty="0" smtClean="0">
              <a:latin typeface="Comic Sans MS" panose="030F0702030302020204" pitchFamily="66" charset="0"/>
            </a:endParaRPr>
          </a:p>
          <a:p>
            <a:r>
              <a:rPr lang="fr-FR" sz="2000" dirty="0" smtClean="0">
                <a:solidFill>
                  <a:schemeClr val="bg1"/>
                </a:solidFill>
                <a:latin typeface="Comic Sans MS" panose="030F0702030302020204" pitchFamily="66" charset="0"/>
              </a:rPr>
              <a:t>  . De la proto-collaboration à Atlas.</a:t>
            </a:r>
          </a:p>
          <a:p>
            <a:r>
              <a:rPr lang="fr-FR" sz="2000" dirty="0" smtClean="0">
                <a:solidFill>
                  <a:schemeClr val="bg1"/>
                </a:solidFill>
                <a:latin typeface="Comic Sans MS" panose="030F0702030302020204" pitchFamily="66" charset="0"/>
              </a:rPr>
              <a:t>  . Organisation,  procédures …</a:t>
            </a:r>
          </a:p>
        </p:txBody>
      </p:sp>
      <p:sp>
        <p:nvSpPr>
          <p:cNvPr id="12" name="Rectangle à coins arrondis 11"/>
          <p:cNvSpPr/>
          <p:nvPr/>
        </p:nvSpPr>
        <p:spPr>
          <a:xfrm>
            <a:off x="4658793" y="3619872"/>
            <a:ext cx="4350501" cy="182535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latin typeface="Comic Sans MS" panose="030F0702030302020204" pitchFamily="66" charset="0"/>
            </a:endParaRPr>
          </a:p>
        </p:txBody>
      </p:sp>
      <p:sp>
        <p:nvSpPr>
          <p:cNvPr id="13" name="ZoneTexte 12"/>
          <p:cNvSpPr txBox="1"/>
          <p:nvPr/>
        </p:nvSpPr>
        <p:spPr>
          <a:xfrm>
            <a:off x="4633400" y="3717032"/>
            <a:ext cx="4341253" cy="2031325"/>
          </a:xfrm>
          <a:prstGeom prst="rect">
            <a:avLst/>
          </a:prstGeom>
          <a:noFill/>
        </p:spPr>
        <p:txBody>
          <a:bodyPr wrap="none" rtlCol="0">
            <a:spAutoFit/>
          </a:bodyPr>
          <a:lstStyle/>
          <a:p>
            <a:pPr algn="ctr"/>
            <a:r>
              <a:rPr lang="fr-FR" sz="2800" dirty="0" smtClean="0">
                <a:solidFill>
                  <a:srgbClr val="FFFF00"/>
                </a:solidFill>
                <a:latin typeface="Comic Sans MS" panose="030F0702030302020204" pitchFamily="66" charset="0"/>
              </a:rPr>
              <a:t>Le Détecteur Atlas</a:t>
            </a:r>
          </a:p>
          <a:p>
            <a:pPr algn="ctr"/>
            <a:endParaRPr lang="fr-FR" dirty="0" smtClean="0">
              <a:solidFill>
                <a:srgbClr val="FFFF00"/>
              </a:solidFill>
              <a:latin typeface="Comic Sans MS" panose="030F0702030302020204" pitchFamily="66" charset="0"/>
            </a:endParaRPr>
          </a:p>
          <a:p>
            <a:r>
              <a:rPr lang="fr-FR" sz="2000" dirty="0" smtClean="0">
                <a:solidFill>
                  <a:schemeClr val="bg1"/>
                </a:solidFill>
                <a:latin typeface="Comic Sans MS" panose="030F0702030302020204" pitchFamily="66" charset="0"/>
              </a:rPr>
              <a:t>  . De la R&amp;D à la construction</a:t>
            </a:r>
          </a:p>
          <a:p>
            <a:r>
              <a:rPr lang="fr-FR" sz="2000" dirty="0" smtClean="0">
                <a:solidFill>
                  <a:schemeClr val="bg1"/>
                </a:solidFill>
                <a:latin typeface="Comic Sans MS" panose="030F0702030302020204" pitchFamily="66" charset="0"/>
              </a:rPr>
              <a:t>  . De la mise en route aux analyses</a:t>
            </a:r>
          </a:p>
          <a:p>
            <a:r>
              <a:rPr lang="fr-FR" sz="2000" dirty="0">
                <a:solidFill>
                  <a:schemeClr val="bg1"/>
                </a:solidFill>
                <a:latin typeface="Comic Sans MS" panose="030F0702030302020204" pitchFamily="66" charset="0"/>
              </a:rPr>
              <a:t> </a:t>
            </a:r>
            <a:r>
              <a:rPr lang="fr-FR" sz="2000" dirty="0" smtClean="0">
                <a:solidFill>
                  <a:schemeClr val="bg1"/>
                </a:solidFill>
                <a:latin typeface="Comic Sans MS" panose="030F0702030302020204" pitchFamily="66" charset="0"/>
              </a:rPr>
              <a:t> . Et son futur ?</a:t>
            </a:r>
          </a:p>
          <a:p>
            <a:r>
              <a:rPr lang="fr-FR" sz="2000" dirty="0">
                <a:solidFill>
                  <a:schemeClr val="bg1"/>
                </a:solidFill>
                <a:latin typeface="Comic Sans MS" panose="030F0702030302020204" pitchFamily="66" charset="0"/>
              </a:rPr>
              <a:t> </a:t>
            </a:r>
            <a:r>
              <a:rPr lang="fr-FR" sz="2000" dirty="0" smtClean="0">
                <a:solidFill>
                  <a:schemeClr val="bg1"/>
                </a:solidFill>
                <a:latin typeface="Comic Sans MS" panose="030F0702030302020204" pitchFamily="66" charset="0"/>
              </a:rPr>
              <a:t> </a:t>
            </a:r>
            <a:endParaRPr lang="fr-FR" sz="2000" dirty="0">
              <a:solidFill>
                <a:schemeClr val="bg1"/>
              </a:solidFill>
              <a:latin typeface="Comic Sans MS" panose="030F0702030302020204" pitchFamily="66" charset="0"/>
            </a:endParaRPr>
          </a:p>
        </p:txBody>
      </p:sp>
      <p:sp>
        <p:nvSpPr>
          <p:cNvPr id="2" name="ZoneTexte 1"/>
          <p:cNvSpPr txBox="1"/>
          <p:nvPr/>
        </p:nvSpPr>
        <p:spPr>
          <a:xfrm>
            <a:off x="5508104" y="5805264"/>
            <a:ext cx="2890535" cy="646331"/>
          </a:xfrm>
          <a:prstGeom prst="rect">
            <a:avLst/>
          </a:prstGeom>
          <a:noFill/>
        </p:spPr>
        <p:txBody>
          <a:bodyPr wrap="none" rtlCol="0">
            <a:spAutoFit/>
          </a:bodyPr>
          <a:lstStyle/>
          <a:p>
            <a:pPr algn="ctr"/>
            <a:r>
              <a:rPr lang="fr-FR" dirty="0" smtClean="0">
                <a:solidFill>
                  <a:schemeClr val="bg1"/>
                </a:solidFill>
                <a:latin typeface="Comic Sans MS" panose="030F0702030302020204" pitchFamily="66" charset="0"/>
              </a:rPr>
              <a:t>… en illustrant au travers</a:t>
            </a:r>
          </a:p>
          <a:p>
            <a:pPr algn="ctr"/>
            <a:r>
              <a:rPr lang="fr-FR" dirty="0" smtClean="0">
                <a:solidFill>
                  <a:schemeClr val="bg1"/>
                </a:solidFill>
                <a:latin typeface="Comic Sans MS" panose="030F0702030302020204" pitchFamily="66" charset="0"/>
              </a:rPr>
              <a:t>des activités du LPC.</a:t>
            </a:r>
            <a:endParaRPr lang="fr-FR" dirty="0">
              <a:solidFill>
                <a:schemeClr val="bg1"/>
              </a:solidFill>
              <a:latin typeface="Comic Sans MS" panose="030F0702030302020204" pitchFamily="66" charset="0"/>
            </a:endParaRPr>
          </a:p>
        </p:txBody>
      </p:sp>
      <p:sp>
        <p:nvSpPr>
          <p:cNvPr id="14" name="Rectangle à coins arrondis 13"/>
          <p:cNvSpPr/>
          <p:nvPr/>
        </p:nvSpPr>
        <p:spPr>
          <a:xfrm>
            <a:off x="107504" y="188640"/>
            <a:ext cx="4392488" cy="4752528"/>
          </a:xfrm>
          <a:prstGeom prst="roundRect">
            <a:avLst/>
          </a:prstGeom>
          <a:solidFill>
            <a:srgbClr val="7F7F7F">
              <a:alpha val="69804"/>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à coins arrondis 14"/>
          <p:cNvSpPr/>
          <p:nvPr/>
        </p:nvSpPr>
        <p:spPr>
          <a:xfrm>
            <a:off x="179512" y="5157192"/>
            <a:ext cx="4362092" cy="1440160"/>
          </a:xfrm>
          <a:prstGeom prst="roundRect">
            <a:avLst/>
          </a:prstGeom>
          <a:solidFill>
            <a:srgbClr val="7F7F7F">
              <a:alpha val="69804"/>
            </a:srgb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à coins arrondis 15"/>
          <p:cNvSpPr/>
          <p:nvPr/>
        </p:nvSpPr>
        <p:spPr>
          <a:xfrm>
            <a:off x="4685995" y="1052736"/>
            <a:ext cx="4350501" cy="2304256"/>
          </a:xfrm>
          <a:prstGeom prst="roundRect">
            <a:avLst/>
          </a:prstGeom>
          <a:solidFill>
            <a:srgbClr val="7F7F7F">
              <a:alpha val="69804"/>
            </a:srgb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t>3</a:t>
            </a:fld>
            <a:endParaRPr lang="fr-BE" dirty="0"/>
          </a:p>
        </p:txBody>
      </p:sp>
    </p:spTree>
    <p:extLst>
      <p:ext uri="{BB962C8B-B14F-4D97-AF65-F5344CB8AC3E}">
        <p14:creationId xmlns:p14="http://schemas.microsoft.com/office/powerpoint/2010/main" val="13938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2" grpId="0"/>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44379" y="376011"/>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792432" y="5169386"/>
            <a:ext cx="3163944" cy="707886"/>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lgn="ctr"/>
            <a:r>
              <a:rPr lang="fr-FR" sz="2000" dirty="0" smtClean="0">
                <a:solidFill>
                  <a:schemeClr val="bg1"/>
                </a:solidFill>
                <a:latin typeface="Comic Sans MS" pitchFamily="66" charset="0"/>
              </a:rPr>
              <a:t>Dans ce tableau, manque</a:t>
            </a:r>
          </a:p>
          <a:p>
            <a:pPr algn="ctr"/>
            <a:r>
              <a:rPr lang="fr-FR" sz="2000" dirty="0" smtClean="0">
                <a:solidFill>
                  <a:srgbClr val="FF0000"/>
                </a:solidFill>
                <a:latin typeface="Comic Sans MS" pitchFamily="66" charset="0"/>
              </a:rPr>
              <a:t>le Graviton  G  </a:t>
            </a:r>
            <a:endParaRPr lang="fr-FR" sz="2000" dirty="0">
              <a:solidFill>
                <a:schemeClr val="bg1"/>
              </a:solidFill>
              <a:latin typeface="Comic Sans MS" pitchFamily="66" charset="0"/>
            </a:endParaRPr>
          </a:p>
        </p:txBody>
      </p:sp>
      <p:sp>
        <p:nvSpPr>
          <p:cNvPr id="6" name="Vague 5"/>
          <p:cNvSpPr/>
          <p:nvPr/>
        </p:nvSpPr>
        <p:spPr>
          <a:xfrm>
            <a:off x="6228184" y="2170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228184" y="319500"/>
            <a:ext cx="2656496" cy="1200329"/>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  des particules</a:t>
            </a:r>
          </a:p>
          <a:p>
            <a:pPr algn="ctr"/>
            <a:r>
              <a:rPr lang="fr-FR" sz="2400" dirty="0" smtClean="0">
                <a:solidFill>
                  <a:srgbClr val="0000CC"/>
                </a:solidFill>
                <a:latin typeface="Comic Sans MS" pitchFamily="66" charset="0"/>
              </a:rPr>
              <a:t>                  </a:t>
            </a:r>
            <a:endParaRPr lang="fr-FR" sz="2400" dirty="0">
              <a:solidFill>
                <a:srgbClr val="0000CC"/>
              </a:solidFill>
              <a:latin typeface="Comic Sans MS" pitchFamily="66" charset="0"/>
            </a:endParaRPr>
          </a:p>
        </p:txBody>
      </p:sp>
      <p:sp>
        <p:nvSpPr>
          <p:cNvPr id="8" name="ZoneTexte 7"/>
          <p:cNvSpPr txBox="1"/>
          <p:nvPr/>
        </p:nvSpPr>
        <p:spPr>
          <a:xfrm>
            <a:off x="3999230" y="3501008"/>
            <a:ext cx="1580882" cy="369332"/>
          </a:xfrm>
          <a:prstGeom prst="rect">
            <a:avLst/>
          </a:prstGeom>
          <a:solidFill>
            <a:srgbClr val="00CCFF"/>
          </a:solidFill>
        </p:spPr>
        <p:txBody>
          <a:bodyPr wrap="none" rtlCol="0">
            <a:spAutoFit/>
          </a:bodyPr>
          <a:lstStyle/>
          <a:p>
            <a:r>
              <a:rPr lang="fr-FR" dirty="0" smtClean="0">
                <a:solidFill>
                  <a:schemeClr val="bg1"/>
                </a:solidFill>
                <a:latin typeface="Comic Sans MS" panose="030F0702030302020204" pitchFamily="66" charset="0"/>
              </a:rPr>
              <a:t>BOSON BEH</a:t>
            </a:r>
            <a:endParaRPr lang="fr-FR" dirty="0">
              <a:solidFill>
                <a:schemeClr val="bg1"/>
              </a:solidFill>
              <a:latin typeface="Comic Sans MS" panose="030F0702030302020204" pitchFamily="66" charset="0"/>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4</a:t>
            </a:fld>
            <a:endParaRPr lang="fr-BE" dirty="0"/>
          </a:p>
        </p:txBody>
      </p:sp>
    </p:spTree>
    <p:extLst>
      <p:ext uri="{BB962C8B-B14F-4D97-AF65-F5344CB8AC3E}">
        <p14:creationId xmlns:p14="http://schemas.microsoft.com/office/powerpoint/2010/main" val="19822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rançois Vazeille\Desktop\Archamps\CERN_géné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07504" y="116632"/>
            <a:ext cx="8928992" cy="646331"/>
          </a:xfrm>
          <a:prstGeom prst="rect">
            <a:avLst/>
          </a:prstGeom>
          <a:noFill/>
        </p:spPr>
        <p:txBody>
          <a:bodyPr wrap="square" rtlCol="0">
            <a:spAutoFit/>
          </a:bodyPr>
          <a:lstStyle/>
          <a:p>
            <a:r>
              <a:rPr lang="fr-FR" sz="3600" dirty="0">
                <a:solidFill>
                  <a:srgbClr val="FFFF00"/>
                </a:solidFill>
                <a:latin typeface="Comic Sans MS" panose="030F0702030302020204" pitchFamily="66" charset="0"/>
              </a:rPr>
              <a:t>L</a:t>
            </a:r>
            <a:r>
              <a:rPr lang="fr-FR" sz="3600" dirty="0" smtClean="0">
                <a:solidFill>
                  <a:srgbClr val="FFFF00"/>
                </a:solidFill>
                <a:latin typeface="Comic Sans MS" panose="030F0702030302020204" pitchFamily="66" charset="0"/>
              </a:rPr>
              <a:t>e CERN</a:t>
            </a:r>
            <a:r>
              <a:rPr lang="fr-FR" sz="2200" dirty="0" smtClean="0">
                <a:solidFill>
                  <a:schemeClr val="bg1"/>
                </a:solidFill>
                <a:latin typeface="Comic Sans MS" panose="030F0702030302020204" pitchFamily="66" charset="0"/>
              </a:rPr>
              <a:t>: seul organisme international à cheval sur deux pays.</a:t>
            </a:r>
          </a:p>
        </p:txBody>
      </p:sp>
      <p:sp>
        <p:nvSpPr>
          <p:cNvPr id="4" name="Rectangle 3"/>
          <p:cNvSpPr/>
          <p:nvPr/>
        </p:nvSpPr>
        <p:spPr>
          <a:xfrm>
            <a:off x="539552" y="908720"/>
            <a:ext cx="8496944" cy="923330"/>
          </a:xfrm>
          <a:prstGeom prst="rect">
            <a:avLst/>
          </a:prstGeom>
        </p:spPr>
        <p:txBody>
          <a:bodyPr wrap="square">
            <a:spAutoFit/>
          </a:bodyPr>
          <a:lstStyle/>
          <a:p>
            <a:r>
              <a:rPr lang="fr-FR" dirty="0" smtClean="0">
                <a:solidFill>
                  <a:schemeClr val="bg1"/>
                </a:solidFill>
                <a:latin typeface="Comic Sans MS" panose="030F0702030302020204" pitchFamily="66" charset="0"/>
              </a:rPr>
              <a:t>113 nationalités</a:t>
            </a:r>
          </a:p>
          <a:p>
            <a:r>
              <a:rPr lang="fr-FR" dirty="0">
                <a:solidFill>
                  <a:schemeClr val="bg1"/>
                </a:solidFill>
                <a:latin typeface="Comic Sans MS" panose="030F0702030302020204" pitchFamily="66" charset="0"/>
              </a:rPr>
              <a:t>608 Instituts (Laboratoires, Universités</a:t>
            </a:r>
            <a:r>
              <a:rPr lang="fr-FR" dirty="0" smtClean="0">
                <a:solidFill>
                  <a:schemeClr val="bg1"/>
                </a:solidFill>
                <a:latin typeface="Comic Sans MS" panose="030F0702030302020204" pitchFamily="66" charset="0"/>
              </a:rPr>
              <a:t>)</a:t>
            </a:r>
          </a:p>
          <a:p>
            <a:r>
              <a:rPr lang="fr-FR" dirty="0" smtClean="0">
                <a:solidFill>
                  <a:schemeClr val="bg1"/>
                </a:solidFill>
                <a:latin typeface="Comic Sans MS" panose="030F0702030302020204" pitchFamily="66" charset="0"/>
              </a:rPr>
              <a:t>Environ 11000 </a:t>
            </a:r>
            <a:r>
              <a:rPr lang="fr-FR" dirty="0">
                <a:solidFill>
                  <a:schemeClr val="bg1"/>
                </a:solidFill>
                <a:latin typeface="Comic Sans MS" panose="030F0702030302020204" pitchFamily="66" charset="0"/>
              </a:rPr>
              <a:t>physiciens du domaine (la moitié </a:t>
            </a:r>
            <a:r>
              <a:rPr lang="fr-FR" dirty="0" smtClean="0">
                <a:solidFill>
                  <a:schemeClr val="bg1"/>
                </a:solidFill>
                <a:latin typeface="Comic Sans MS" panose="030F0702030302020204" pitchFamily="66" charset="0"/>
              </a:rPr>
              <a:t>de la population mondiale)</a:t>
            </a:r>
            <a:endParaRPr lang="fr-FR" dirty="0">
              <a:solidFill>
                <a:schemeClr val="bg1"/>
              </a:solidFill>
              <a:latin typeface="Comic Sans MS" panose="030F0702030302020204" pitchFamily="66" charset="0"/>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5</a:t>
            </a:fld>
            <a:endParaRPr lang="fr-BE" dirty="0"/>
          </a:p>
        </p:txBody>
      </p:sp>
      <p:pic>
        <p:nvPicPr>
          <p:cNvPr id="7" name="Picture 2" descr="C:\Users\François Vazeille\Desktop\Archamps\LHC_cavité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4240" y="4947855"/>
            <a:ext cx="2737133" cy="20542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François Vazeille\Desktop\Archamps\LHC_tunn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9482" y="4947855"/>
            <a:ext cx="3208399" cy="2089929"/>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4004320" y="4983561"/>
            <a:ext cx="1319592" cy="369332"/>
          </a:xfrm>
          <a:prstGeom prst="rect">
            <a:avLst/>
          </a:prstGeom>
          <a:noFill/>
        </p:spPr>
        <p:txBody>
          <a:bodyPr wrap="none" rtlCol="0">
            <a:spAutoFit/>
          </a:bodyPr>
          <a:lstStyle/>
          <a:p>
            <a:r>
              <a:rPr lang="fr-FR" dirty="0" smtClean="0">
                <a:solidFill>
                  <a:schemeClr val="bg1"/>
                </a:solidFill>
                <a:latin typeface="Comic Sans MS" panose="030F0702030302020204" pitchFamily="66" charset="0"/>
              </a:rPr>
              <a:t>Cavités RF</a:t>
            </a:r>
            <a:endParaRPr lang="fr-FR" dirty="0">
              <a:solidFill>
                <a:schemeClr val="bg1"/>
              </a:solidFill>
              <a:latin typeface="Comic Sans MS" panose="030F0702030302020204" pitchFamily="66" charset="0"/>
            </a:endParaRPr>
          </a:p>
        </p:txBody>
      </p:sp>
      <p:sp>
        <p:nvSpPr>
          <p:cNvPr id="10" name="ZoneTexte 9"/>
          <p:cNvSpPr txBox="1"/>
          <p:nvPr/>
        </p:nvSpPr>
        <p:spPr>
          <a:xfrm>
            <a:off x="7230027" y="4983560"/>
            <a:ext cx="962123" cy="369332"/>
          </a:xfrm>
          <a:prstGeom prst="rect">
            <a:avLst/>
          </a:prstGeom>
          <a:noFill/>
        </p:spPr>
        <p:txBody>
          <a:bodyPr wrap="none" rtlCol="0">
            <a:spAutoFit/>
          </a:bodyPr>
          <a:lstStyle/>
          <a:p>
            <a:r>
              <a:rPr lang="fr-FR" dirty="0" smtClean="0">
                <a:solidFill>
                  <a:schemeClr val="bg1"/>
                </a:solidFill>
                <a:latin typeface="Comic Sans MS" panose="030F0702030302020204" pitchFamily="66" charset="0"/>
              </a:rPr>
              <a:t>Dipôles</a:t>
            </a:r>
            <a:endParaRPr lang="fr-FR" dirty="0">
              <a:solidFill>
                <a:schemeClr val="bg1"/>
              </a:solidFill>
              <a:latin typeface="Comic Sans MS" panose="030F0702030302020204" pitchFamily="66" charset="0"/>
            </a:endParaRPr>
          </a:p>
        </p:txBody>
      </p:sp>
      <p:sp>
        <p:nvSpPr>
          <p:cNvPr id="11" name="ZoneTexte 10"/>
          <p:cNvSpPr txBox="1"/>
          <p:nvPr/>
        </p:nvSpPr>
        <p:spPr>
          <a:xfrm>
            <a:off x="115888" y="5373216"/>
            <a:ext cx="3227165" cy="1384995"/>
          </a:xfrm>
          <a:prstGeom prst="rect">
            <a:avLst/>
          </a:prstGeom>
          <a:noFill/>
        </p:spPr>
        <p:txBody>
          <a:bodyPr wrap="none" rtlCol="0">
            <a:spAutoFit/>
          </a:bodyPr>
          <a:lstStyle/>
          <a:p>
            <a:r>
              <a:rPr lang="fr-FR" sz="3600" dirty="0" smtClean="0">
                <a:solidFill>
                  <a:srgbClr val="FFFF00"/>
                </a:solidFill>
                <a:latin typeface="Comic Sans MS" panose="030F0702030302020204" pitchFamily="66" charset="0"/>
              </a:rPr>
              <a:t>Le LHC </a:t>
            </a:r>
          </a:p>
          <a:p>
            <a:r>
              <a:rPr lang="fr-FR" sz="1600" dirty="0" smtClean="0">
                <a:solidFill>
                  <a:schemeClr val="bg1"/>
                </a:solidFill>
                <a:latin typeface="Comic Sans MS" panose="030F0702030302020204" pitchFamily="66" charset="0"/>
              </a:rPr>
              <a:t>9300 aimants supraconducteurs</a:t>
            </a:r>
          </a:p>
          <a:p>
            <a:r>
              <a:rPr lang="fr-FR" sz="1600" dirty="0" smtClean="0">
                <a:solidFill>
                  <a:schemeClr val="bg1"/>
                </a:solidFill>
                <a:latin typeface="Comic Sans MS" panose="030F0702030302020204" pitchFamily="66" charset="0"/>
              </a:rPr>
              <a:t>Température 1.9 K (-273.1 °C)</a:t>
            </a:r>
          </a:p>
          <a:p>
            <a:r>
              <a:rPr lang="fr-FR" sz="1600" dirty="0" smtClean="0">
                <a:solidFill>
                  <a:schemeClr val="bg1"/>
                </a:solidFill>
                <a:latin typeface="Comic Sans MS" panose="030F0702030302020204" pitchFamily="66" charset="0"/>
              </a:rPr>
              <a:t>Vide 10</a:t>
            </a:r>
            <a:r>
              <a:rPr lang="fr-FR" sz="1600" baseline="30000" dirty="0" smtClean="0">
                <a:solidFill>
                  <a:schemeClr val="bg1"/>
                </a:solidFill>
                <a:latin typeface="Comic Sans MS" panose="030F0702030302020204" pitchFamily="66" charset="0"/>
              </a:rPr>
              <a:t>-13</a:t>
            </a:r>
            <a:r>
              <a:rPr lang="fr-FR" sz="1600" dirty="0" smtClean="0">
                <a:solidFill>
                  <a:schemeClr val="bg1"/>
                </a:solidFill>
                <a:latin typeface="Comic Sans MS" panose="030F0702030302020204" pitchFamily="66" charset="0"/>
              </a:rPr>
              <a:t> atm. (vide spatial)</a:t>
            </a:r>
            <a:endParaRPr lang="fr-FR" sz="1600" dirty="0">
              <a:solidFill>
                <a:schemeClr val="bg1"/>
              </a:solidFill>
              <a:latin typeface="Comic Sans MS" panose="030F0702030302020204" pitchFamily="66" charset="0"/>
            </a:endParaRPr>
          </a:p>
        </p:txBody>
      </p:sp>
      <p:sp>
        <p:nvSpPr>
          <p:cNvPr id="12" name="Espace réservé du numéro de diapositive 16"/>
          <p:cNvSpPr txBox="1">
            <a:spLocks/>
          </p:cNvSpPr>
          <p:nvPr/>
        </p:nvSpPr>
        <p:spPr>
          <a:xfrm>
            <a:off x="6705600" y="65087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4668DC-857F-487D-BFFA-8C0CA5037977}" type="slidenum">
              <a:rPr lang="fr-BE" smtClean="0"/>
              <a:pPr/>
              <a:t>5</a:t>
            </a:fld>
            <a:endParaRPr lang="fr-BE" dirty="0"/>
          </a:p>
        </p:txBody>
      </p:sp>
    </p:spTree>
    <p:extLst>
      <p:ext uri="{BB962C8B-B14F-4D97-AF65-F5344CB8AC3E}">
        <p14:creationId xmlns:p14="http://schemas.microsoft.com/office/powerpoint/2010/main" val="30111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t>6</a:t>
            </a:fld>
            <a:endParaRPr lang="fr-BE" dirty="0"/>
          </a:p>
        </p:txBody>
      </p:sp>
      <p:pic>
        <p:nvPicPr>
          <p:cNvPr id="3" name="FourMuon_small (1)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4"/>
            <a:ext cx="9144000" cy="5143500"/>
          </a:xfrm>
          <a:prstGeom prst="rect">
            <a:avLst/>
          </a:prstGeom>
        </p:spPr>
      </p:pic>
    </p:spTree>
    <p:extLst>
      <p:ext uri="{BB962C8B-B14F-4D97-AF65-F5344CB8AC3E}">
        <p14:creationId xmlns:p14="http://schemas.microsoft.com/office/powerpoint/2010/main" val="62111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1556792"/>
            <a:ext cx="5328592" cy="9144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 name="Rectangle 2"/>
          <p:cNvSpPr/>
          <p:nvPr/>
        </p:nvSpPr>
        <p:spPr>
          <a:xfrm>
            <a:off x="1115616" y="2492896"/>
            <a:ext cx="5328592" cy="914400"/>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 name="Rectangle 3"/>
          <p:cNvSpPr/>
          <p:nvPr/>
        </p:nvSpPr>
        <p:spPr>
          <a:xfrm>
            <a:off x="1115616" y="3407296"/>
            <a:ext cx="5328592" cy="9144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5" name="Rectangle 4"/>
          <p:cNvSpPr/>
          <p:nvPr/>
        </p:nvSpPr>
        <p:spPr>
          <a:xfrm>
            <a:off x="1115616" y="4343400"/>
            <a:ext cx="5328592" cy="9144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6" name="ZoneTexte 5"/>
          <p:cNvSpPr txBox="1"/>
          <p:nvPr/>
        </p:nvSpPr>
        <p:spPr>
          <a:xfrm>
            <a:off x="6895556" y="4581128"/>
            <a:ext cx="1874231" cy="369332"/>
          </a:xfrm>
          <a:prstGeom prst="rect">
            <a:avLst/>
          </a:prstGeom>
          <a:noFill/>
        </p:spPr>
        <p:txBody>
          <a:bodyPr wrap="none" rtlCol="0">
            <a:spAutoFit/>
          </a:bodyPr>
          <a:lstStyle/>
          <a:p>
            <a:r>
              <a:rPr lang="fr-FR" dirty="0" smtClean="0">
                <a:solidFill>
                  <a:srgbClr val="FFFF00"/>
                </a:solidFill>
                <a:latin typeface="Comic Sans MS" pitchFamily="66" charset="0"/>
              </a:rPr>
              <a:t>Trajectographe</a:t>
            </a:r>
            <a:endParaRPr lang="fr-FR" dirty="0">
              <a:solidFill>
                <a:srgbClr val="FFFF00"/>
              </a:solidFill>
              <a:latin typeface="Comic Sans MS" pitchFamily="66" charset="0"/>
            </a:endParaRPr>
          </a:p>
        </p:txBody>
      </p:sp>
      <p:sp>
        <p:nvSpPr>
          <p:cNvPr id="7" name="ZoneTexte 6"/>
          <p:cNvSpPr txBox="1"/>
          <p:nvPr/>
        </p:nvSpPr>
        <p:spPr>
          <a:xfrm>
            <a:off x="6652891" y="3573016"/>
            <a:ext cx="2167581" cy="646331"/>
          </a:xfrm>
          <a:prstGeom prst="rect">
            <a:avLst/>
          </a:prstGeom>
          <a:noFill/>
        </p:spPr>
        <p:txBody>
          <a:bodyPr wrap="none" rtlCol="0">
            <a:spAutoFit/>
          </a:bodyPr>
          <a:lstStyle/>
          <a:p>
            <a:pPr algn="ctr"/>
            <a:r>
              <a:rPr lang="fr-FR" dirty="0" smtClean="0">
                <a:solidFill>
                  <a:srgbClr val="00FF00"/>
                </a:solidFill>
                <a:latin typeface="Comic Sans MS" pitchFamily="66" charset="0"/>
              </a:rPr>
              <a:t>Calorimètre</a:t>
            </a:r>
          </a:p>
          <a:p>
            <a:pPr algn="ctr"/>
            <a:r>
              <a:rPr lang="fr-FR" dirty="0" smtClean="0">
                <a:solidFill>
                  <a:srgbClr val="00FF00"/>
                </a:solidFill>
                <a:latin typeface="Comic Sans MS" pitchFamily="66" charset="0"/>
              </a:rPr>
              <a:t>électromagnétique</a:t>
            </a:r>
            <a:endParaRPr lang="fr-FR" dirty="0">
              <a:solidFill>
                <a:srgbClr val="00FF00"/>
              </a:solidFill>
              <a:latin typeface="Comic Sans MS" pitchFamily="66" charset="0"/>
            </a:endParaRPr>
          </a:p>
        </p:txBody>
      </p:sp>
      <p:sp>
        <p:nvSpPr>
          <p:cNvPr id="8" name="ZoneTexte 7"/>
          <p:cNvSpPr txBox="1"/>
          <p:nvPr/>
        </p:nvSpPr>
        <p:spPr>
          <a:xfrm>
            <a:off x="6961333" y="2638653"/>
            <a:ext cx="1454244" cy="646331"/>
          </a:xfrm>
          <a:prstGeom prst="rect">
            <a:avLst/>
          </a:prstGeom>
          <a:noFill/>
        </p:spPr>
        <p:txBody>
          <a:bodyPr wrap="none" rtlCol="0">
            <a:spAutoFit/>
          </a:bodyPr>
          <a:lstStyle/>
          <a:p>
            <a:pPr algn="ctr"/>
            <a:r>
              <a:rPr lang="fr-FR" dirty="0" smtClean="0">
                <a:solidFill>
                  <a:srgbClr val="FF9933"/>
                </a:solidFill>
                <a:latin typeface="Comic Sans MS" pitchFamily="66" charset="0"/>
              </a:rPr>
              <a:t>Calorimètre</a:t>
            </a:r>
          </a:p>
          <a:p>
            <a:pPr algn="ctr"/>
            <a:r>
              <a:rPr lang="fr-FR" dirty="0" smtClean="0">
                <a:solidFill>
                  <a:srgbClr val="FF9933"/>
                </a:solidFill>
                <a:latin typeface="Comic Sans MS" pitchFamily="66" charset="0"/>
              </a:rPr>
              <a:t>hadronique</a:t>
            </a:r>
            <a:endParaRPr lang="fr-FR" dirty="0">
              <a:solidFill>
                <a:srgbClr val="FF9933"/>
              </a:solidFill>
              <a:latin typeface="Comic Sans MS" pitchFamily="66" charset="0"/>
            </a:endParaRPr>
          </a:p>
        </p:txBody>
      </p:sp>
      <p:sp>
        <p:nvSpPr>
          <p:cNvPr id="9" name="ZoneTexte 8"/>
          <p:cNvSpPr txBox="1"/>
          <p:nvPr/>
        </p:nvSpPr>
        <p:spPr>
          <a:xfrm>
            <a:off x="6903541" y="1700808"/>
            <a:ext cx="1309974" cy="646331"/>
          </a:xfrm>
          <a:prstGeom prst="rect">
            <a:avLst/>
          </a:prstGeom>
          <a:noFill/>
        </p:spPr>
        <p:txBody>
          <a:bodyPr wrap="none" rtlCol="0">
            <a:spAutoFit/>
          </a:bodyPr>
          <a:lstStyle/>
          <a:p>
            <a:pPr algn="ctr"/>
            <a:r>
              <a:rPr lang="fr-FR" dirty="0" smtClean="0">
                <a:solidFill>
                  <a:srgbClr val="00B0F0"/>
                </a:solidFill>
                <a:latin typeface="Comic Sans MS" pitchFamily="66" charset="0"/>
              </a:rPr>
              <a:t>Chambres </a:t>
            </a:r>
          </a:p>
          <a:p>
            <a:pPr algn="ctr"/>
            <a:r>
              <a:rPr lang="fr-FR" dirty="0" smtClean="0">
                <a:solidFill>
                  <a:srgbClr val="00B0F0"/>
                </a:solidFill>
                <a:latin typeface="Comic Sans MS" pitchFamily="66" charset="0"/>
              </a:rPr>
              <a:t>à muons</a:t>
            </a:r>
            <a:endParaRPr lang="fr-FR" dirty="0">
              <a:solidFill>
                <a:srgbClr val="00B0F0"/>
              </a:solidFill>
              <a:latin typeface="Comic Sans MS" pitchFamily="66" charset="0"/>
            </a:endParaRPr>
          </a:p>
        </p:txBody>
      </p:sp>
      <p:sp>
        <p:nvSpPr>
          <p:cNvPr id="10" name="Ellipse 9"/>
          <p:cNvSpPr/>
          <p:nvPr/>
        </p:nvSpPr>
        <p:spPr>
          <a:xfrm>
            <a:off x="1547664"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Ellipse 10"/>
          <p:cNvSpPr/>
          <p:nvPr/>
        </p:nvSpPr>
        <p:spPr>
          <a:xfrm>
            <a:off x="5796136"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Ellipse 11"/>
          <p:cNvSpPr/>
          <p:nvPr/>
        </p:nvSpPr>
        <p:spPr>
          <a:xfrm>
            <a:off x="233975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Ellipse 12"/>
          <p:cNvSpPr/>
          <p:nvPr/>
        </p:nvSpPr>
        <p:spPr>
          <a:xfrm>
            <a:off x="3059832" y="1268760"/>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4" name="Ellipse 13"/>
          <p:cNvSpPr/>
          <p:nvPr/>
        </p:nvSpPr>
        <p:spPr>
          <a:xfrm>
            <a:off x="4932040"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15" name="Connecteur droit 14"/>
          <p:cNvCxnSpPr/>
          <p:nvPr/>
        </p:nvCxnSpPr>
        <p:spPr>
          <a:xfrm flipH="1" flipV="1">
            <a:off x="1547664" y="3933056"/>
            <a:ext cx="144016"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1691680" y="4077072"/>
            <a:ext cx="72008"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flipV="1">
            <a:off x="1691680" y="371703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1763688" y="3645024"/>
            <a:ext cx="144016"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1547664" y="3645024"/>
            <a:ext cx="72008"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flipV="1">
            <a:off x="1403648" y="3573016"/>
            <a:ext cx="144016"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flipV="1">
            <a:off x="1331640" y="3861048"/>
            <a:ext cx="216024" cy="720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2483768" y="4077072"/>
            <a:ext cx="0" cy="122413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flipV="1">
            <a:off x="2267744" y="3717032"/>
            <a:ext cx="216024"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2483768" y="3645024"/>
            <a:ext cx="360040" cy="4320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a:off x="2123728" y="3933056"/>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2339752" y="3645024"/>
            <a:ext cx="0"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H="1" flipV="1">
            <a:off x="2195736" y="3789040"/>
            <a:ext cx="144016" cy="720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2627784" y="3933056"/>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V="1">
            <a:off x="2555776" y="3861048"/>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2699792" y="3573016"/>
            <a:ext cx="0"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2771800" y="3717032"/>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Ellipse 31"/>
          <p:cNvSpPr/>
          <p:nvPr/>
        </p:nvSpPr>
        <p:spPr>
          <a:xfrm>
            <a:off x="305983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33" name="Connecteur droit 32"/>
          <p:cNvCxnSpPr/>
          <p:nvPr/>
        </p:nvCxnSpPr>
        <p:spPr>
          <a:xfrm flipV="1">
            <a:off x="3203848" y="1556792"/>
            <a:ext cx="0" cy="3744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llipse 33"/>
          <p:cNvSpPr/>
          <p:nvPr/>
        </p:nvSpPr>
        <p:spPr>
          <a:xfrm>
            <a:off x="3779912" y="5661248"/>
            <a:ext cx="288032" cy="28803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cxnSp>
        <p:nvCxnSpPr>
          <p:cNvPr id="35" name="Connecteur droit 34"/>
          <p:cNvCxnSpPr/>
          <p:nvPr/>
        </p:nvCxnSpPr>
        <p:spPr>
          <a:xfrm flipV="1">
            <a:off x="3923928" y="3212976"/>
            <a:ext cx="0" cy="20882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H="1" flipV="1">
            <a:off x="3635896" y="299695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3923928" y="270892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V="1">
            <a:off x="3923928" y="306896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flipV="1">
            <a:off x="3419872" y="285293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V="1">
            <a:off x="3635896" y="263691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H="1" flipV="1">
            <a:off x="3851920" y="270892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V="1">
            <a:off x="3995936" y="270892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4211960" y="3068960"/>
            <a:ext cx="2880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4211960" y="278092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H="1" flipV="1">
            <a:off x="3491880" y="2636912"/>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flipV="1">
            <a:off x="4139952" y="2564904"/>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H="1" flipV="1">
            <a:off x="4788024" y="299695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5076056" y="270892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V="1">
            <a:off x="5076056" y="306896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H="1" flipV="1">
            <a:off x="4572000" y="285293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flipV="1">
            <a:off x="4788024" y="263691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flipH="1" flipV="1">
            <a:off x="5004048" y="270892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flipV="1">
            <a:off x="5148064" y="270892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V="1">
            <a:off x="5364088" y="2924944"/>
            <a:ext cx="36004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5364088" y="278092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H="1" flipV="1">
            <a:off x="4716016" y="2564904"/>
            <a:ext cx="144016"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V="1">
            <a:off x="5436096" y="2564904"/>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V="1">
            <a:off x="5076056" y="3284984"/>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ZoneTexte 58"/>
          <p:cNvSpPr txBox="1"/>
          <p:nvPr/>
        </p:nvSpPr>
        <p:spPr>
          <a:xfrm>
            <a:off x="1259632" y="6021288"/>
            <a:ext cx="910827" cy="369332"/>
          </a:xfrm>
          <a:prstGeom prst="rect">
            <a:avLst/>
          </a:prstGeom>
          <a:noFill/>
        </p:spPr>
        <p:txBody>
          <a:bodyPr wrap="none" rtlCol="0">
            <a:spAutoFit/>
          </a:bodyPr>
          <a:lstStyle/>
          <a:p>
            <a:r>
              <a:rPr lang="fr-FR" dirty="0" smtClean="0">
                <a:solidFill>
                  <a:schemeClr val="bg1"/>
                </a:solidFill>
                <a:latin typeface="Comic Sans MS" pitchFamily="66" charset="0"/>
              </a:rPr>
              <a:t>Photon</a:t>
            </a:r>
            <a:endParaRPr lang="fr-FR" dirty="0">
              <a:solidFill>
                <a:schemeClr val="bg1"/>
              </a:solidFill>
              <a:latin typeface="Comic Sans MS" pitchFamily="66" charset="0"/>
            </a:endParaRPr>
          </a:p>
        </p:txBody>
      </p:sp>
      <p:sp>
        <p:nvSpPr>
          <p:cNvPr id="60" name="ZoneTexte 59"/>
          <p:cNvSpPr txBox="1"/>
          <p:nvPr/>
        </p:nvSpPr>
        <p:spPr>
          <a:xfrm>
            <a:off x="1979712" y="6309320"/>
            <a:ext cx="1098378" cy="369332"/>
          </a:xfrm>
          <a:prstGeom prst="rect">
            <a:avLst/>
          </a:prstGeom>
          <a:noFill/>
        </p:spPr>
        <p:txBody>
          <a:bodyPr wrap="none" rtlCol="0">
            <a:spAutoFit/>
          </a:bodyPr>
          <a:lstStyle/>
          <a:p>
            <a:r>
              <a:rPr lang="fr-FR" dirty="0" smtClean="0">
                <a:solidFill>
                  <a:schemeClr val="bg1"/>
                </a:solidFill>
                <a:latin typeface="Comic Sans MS" pitchFamily="66" charset="0"/>
              </a:rPr>
              <a:t>Electron</a:t>
            </a:r>
            <a:endParaRPr lang="fr-FR" dirty="0">
              <a:solidFill>
                <a:schemeClr val="bg1"/>
              </a:solidFill>
              <a:latin typeface="Comic Sans MS" pitchFamily="66" charset="0"/>
            </a:endParaRPr>
          </a:p>
        </p:txBody>
      </p:sp>
      <p:sp>
        <p:nvSpPr>
          <p:cNvPr id="61" name="ZoneTexte 60"/>
          <p:cNvSpPr txBox="1"/>
          <p:nvPr/>
        </p:nvSpPr>
        <p:spPr>
          <a:xfrm>
            <a:off x="2843808" y="6021288"/>
            <a:ext cx="747320" cy="369332"/>
          </a:xfrm>
          <a:prstGeom prst="rect">
            <a:avLst/>
          </a:prstGeom>
          <a:noFill/>
        </p:spPr>
        <p:txBody>
          <a:bodyPr wrap="none" rtlCol="0">
            <a:spAutoFit/>
          </a:bodyPr>
          <a:lstStyle/>
          <a:p>
            <a:r>
              <a:rPr lang="fr-FR" dirty="0" smtClean="0">
                <a:solidFill>
                  <a:schemeClr val="bg1"/>
                </a:solidFill>
                <a:latin typeface="Comic Sans MS" pitchFamily="66" charset="0"/>
              </a:rPr>
              <a:t>Muon</a:t>
            </a:r>
            <a:endParaRPr lang="fr-FR" dirty="0">
              <a:solidFill>
                <a:schemeClr val="bg1"/>
              </a:solidFill>
              <a:latin typeface="Comic Sans MS" pitchFamily="66" charset="0"/>
            </a:endParaRPr>
          </a:p>
        </p:txBody>
      </p:sp>
      <p:sp>
        <p:nvSpPr>
          <p:cNvPr id="62" name="ZoneTexte 61"/>
          <p:cNvSpPr txBox="1"/>
          <p:nvPr/>
        </p:nvSpPr>
        <p:spPr>
          <a:xfrm>
            <a:off x="3635896" y="6309320"/>
            <a:ext cx="888385" cy="369332"/>
          </a:xfrm>
          <a:prstGeom prst="rect">
            <a:avLst/>
          </a:prstGeom>
          <a:noFill/>
        </p:spPr>
        <p:txBody>
          <a:bodyPr wrap="none" rtlCol="0">
            <a:spAutoFit/>
          </a:bodyPr>
          <a:lstStyle/>
          <a:p>
            <a:r>
              <a:rPr lang="fr-FR" dirty="0" smtClean="0">
                <a:solidFill>
                  <a:schemeClr val="bg1"/>
                </a:solidFill>
                <a:latin typeface="Comic Sans MS" pitchFamily="66" charset="0"/>
              </a:rPr>
              <a:t>Proton</a:t>
            </a:r>
            <a:endParaRPr lang="fr-FR" dirty="0">
              <a:solidFill>
                <a:schemeClr val="bg1"/>
              </a:solidFill>
              <a:latin typeface="Comic Sans MS" pitchFamily="66" charset="0"/>
            </a:endParaRPr>
          </a:p>
        </p:txBody>
      </p:sp>
      <p:sp>
        <p:nvSpPr>
          <p:cNvPr id="63" name="ZoneTexte 62"/>
          <p:cNvSpPr txBox="1"/>
          <p:nvPr/>
        </p:nvSpPr>
        <p:spPr>
          <a:xfrm>
            <a:off x="4572000" y="6021288"/>
            <a:ext cx="1077539" cy="369332"/>
          </a:xfrm>
          <a:prstGeom prst="rect">
            <a:avLst/>
          </a:prstGeom>
          <a:noFill/>
        </p:spPr>
        <p:txBody>
          <a:bodyPr wrap="none" rtlCol="0">
            <a:spAutoFit/>
          </a:bodyPr>
          <a:lstStyle/>
          <a:p>
            <a:r>
              <a:rPr lang="fr-FR" dirty="0" smtClean="0">
                <a:solidFill>
                  <a:schemeClr val="bg1"/>
                </a:solidFill>
                <a:latin typeface="Comic Sans MS" pitchFamily="66" charset="0"/>
              </a:rPr>
              <a:t>Neutron</a:t>
            </a:r>
            <a:endParaRPr lang="fr-FR" dirty="0">
              <a:solidFill>
                <a:schemeClr val="bg1"/>
              </a:solidFill>
              <a:latin typeface="Comic Sans MS" pitchFamily="66" charset="0"/>
            </a:endParaRPr>
          </a:p>
        </p:txBody>
      </p:sp>
      <p:sp>
        <p:nvSpPr>
          <p:cNvPr id="64" name="ZoneTexte 63"/>
          <p:cNvSpPr txBox="1"/>
          <p:nvPr/>
        </p:nvSpPr>
        <p:spPr>
          <a:xfrm>
            <a:off x="5436096" y="6309320"/>
            <a:ext cx="1141659" cy="369332"/>
          </a:xfrm>
          <a:prstGeom prst="rect">
            <a:avLst/>
          </a:prstGeom>
          <a:noFill/>
        </p:spPr>
        <p:txBody>
          <a:bodyPr wrap="none" rtlCol="0">
            <a:spAutoFit/>
          </a:bodyPr>
          <a:lstStyle/>
          <a:p>
            <a:r>
              <a:rPr lang="fr-FR" dirty="0" smtClean="0">
                <a:solidFill>
                  <a:schemeClr val="bg1"/>
                </a:solidFill>
                <a:latin typeface="Comic Sans MS" pitchFamily="66" charset="0"/>
              </a:rPr>
              <a:t>Neutrino</a:t>
            </a:r>
            <a:endParaRPr lang="fr-FR" dirty="0">
              <a:solidFill>
                <a:schemeClr val="bg1"/>
              </a:solidFill>
              <a:latin typeface="Comic Sans MS" pitchFamily="66" charset="0"/>
            </a:endParaRPr>
          </a:p>
        </p:txBody>
      </p:sp>
      <p:sp>
        <p:nvSpPr>
          <p:cNvPr id="65" name="Text Box 4"/>
          <p:cNvSpPr txBox="1">
            <a:spLocks noChangeArrowheads="1"/>
          </p:cNvSpPr>
          <p:nvPr/>
        </p:nvSpPr>
        <p:spPr bwMode="auto">
          <a:xfrm>
            <a:off x="892380" y="260648"/>
            <a:ext cx="7542449" cy="584775"/>
          </a:xfrm>
          <a:prstGeom prst="rect">
            <a:avLst/>
          </a:prstGeom>
          <a:noFill/>
          <a:ln w="9525">
            <a:noFill/>
            <a:miter lim="800000"/>
            <a:headEnd/>
            <a:tailEnd/>
          </a:ln>
          <a:effectLst/>
        </p:spPr>
        <p:txBody>
          <a:bodyPr wrap="none">
            <a:spAutoFit/>
          </a:bodyPr>
          <a:lstStyle/>
          <a:p>
            <a:pPr algn="ctr"/>
            <a:r>
              <a:rPr lang="fr-FR" sz="3200" dirty="0" smtClean="0">
                <a:solidFill>
                  <a:srgbClr val="FFFF00"/>
                </a:solidFill>
                <a:latin typeface="Comic Sans MS" pitchFamily="66" charset="0"/>
              </a:rPr>
              <a:t>Principes des détecteurs de particules</a:t>
            </a:r>
          </a:p>
        </p:txBody>
      </p:sp>
      <p:sp>
        <p:nvSpPr>
          <p:cNvPr id="66" name="Rectangle 65"/>
          <p:cNvSpPr/>
          <p:nvPr/>
        </p:nvSpPr>
        <p:spPr>
          <a:xfrm>
            <a:off x="1373191" y="908720"/>
            <a:ext cx="4750019" cy="430887"/>
          </a:xfrm>
          <a:prstGeom prst="rect">
            <a:avLst/>
          </a:prstGeom>
        </p:spPr>
        <p:txBody>
          <a:bodyPr wrap="none">
            <a:spAutoFit/>
          </a:bodyPr>
          <a:lstStyle/>
          <a:p>
            <a:pPr algn="ctr"/>
            <a:r>
              <a:rPr lang="fr-FR" sz="2200" dirty="0" smtClean="0">
                <a:solidFill>
                  <a:schemeClr val="bg1"/>
                </a:solidFill>
                <a:latin typeface="Comic Sans MS" pitchFamily="66" charset="0"/>
              </a:rPr>
              <a:t>Un empilement de sous-détecteurs</a:t>
            </a:r>
            <a:endParaRPr lang="fr-FR" sz="2200" dirty="0">
              <a:solidFill>
                <a:schemeClr val="bg1"/>
              </a:solidFill>
              <a:latin typeface="Comic Sans MS" pitchFamily="66" charset="0"/>
            </a:endParaRPr>
          </a:p>
        </p:txBody>
      </p:sp>
      <p:sp>
        <p:nvSpPr>
          <p:cNvPr id="67" name="Rectangle 66"/>
          <p:cNvSpPr/>
          <p:nvPr/>
        </p:nvSpPr>
        <p:spPr>
          <a:xfrm>
            <a:off x="323528" y="5661248"/>
            <a:ext cx="8496944" cy="11967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cxnSp>
        <p:nvCxnSpPr>
          <p:cNvPr id="68" name="Connecteur droit avec flèche 67"/>
          <p:cNvCxnSpPr/>
          <p:nvPr/>
        </p:nvCxnSpPr>
        <p:spPr>
          <a:xfrm flipV="1">
            <a:off x="539552" y="1484784"/>
            <a:ext cx="0" cy="381642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69" name="Espace réservé du numéro de diapositive 68"/>
          <p:cNvSpPr>
            <a:spLocks noGrp="1"/>
          </p:cNvSpPr>
          <p:nvPr>
            <p:ph type="sldNum" sz="quarter" idx="12"/>
          </p:nvPr>
        </p:nvSpPr>
        <p:spPr/>
        <p:txBody>
          <a:bodyPr/>
          <a:lstStyle/>
          <a:p>
            <a:fld id="{CF4668DC-857F-487D-BFFA-8C0CA5037977}" type="slidenum">
              <a:rPr lang="fr-BE" smtClean="0"/>
              <a:t>7</a:t>
            </a:fld>
            <a:endParaRPr lang="fr-BE" dirty="0"/>
          </a:p>
        </p:txBody>
      </p:sp>
    </p:spTree>
    <p:extLst>
      <p:ext uri="{BB962C8B-B14F-4D97-AF65-F5344CB8AC3E}">
        <p14:creationId xmlns:p14="http://schemas.microsoft.com/office/powerpoint/2010/main" val="34861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checkerboard(across)">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grpId="0" nodeType="clickEffect">
                                  <p:stCondLst>
                                    <p:cond delay="0"/>
                                  </p:stCondLst>
                                  <p:childTnLst>
                                    <p:animMotion origin="layout" path="M 4.16667E-6 2.22222E-6 L 0.00017 -0.19954 " pathEditMode="relative" rAng="0" ptsTypes="AA">
                                      <p:cBhvr>
                                        <p:cTn id="26" dur="2000" fill="hold"/>
                                        <p:tgtEl>
                                          <p:spTgt spid="10"/>
                                        </p:tgtEl>
                                        <p:attrNameLst>
                                          <p:attrName>ppt_x</p:attrName>
                                          <p:attrName>ppt_y</p:attrName>
                                        </p:attrNameLst>
                                      </p:cBhvr>
                                      <p:rCtr x="0" y="-100"/>
                                    </p:animMotion>
                                  </p:childTnLst>
                                </p:cTn>
                              </p:par>
                            </p:childTnLst>
                          </p:cTn>
                        </p:par>
                        <p:par>
                          <p:cTn id="27" fill="hold">
                            <p:stCondLst>
                              <p:cond delay="2000"/>
                            </p:stCondLst>
                            <p:childTnLst>
                              <p:par>
                                <p:cTn id="28" presetID="1" presetClass="exit" presetSubtype="0" fill="hold" grpId="1" nodeType="afterEffect">
                                  <p:stCondLst>
                                    <p:cond delay="0"/>
                                  </p:stCondLst>
                                  <p:childTnLst>
                                    <p:set>
                                      <p:cBhvr>
                                        <p:cTn id="29" dur="1" fill="hold">
                                          <p:stCondLst>
                                            <p:cond delay="0"/>
                                          </p:stCondLst>
                                        </p:cTn>
                                        <p:tgtEl>
                                          <p:spTgt spid="10"/>
                                        </p:tgtEl>
                                        <p:attrNameLst>
                                          <p:attrName>style.visibility</p:attrName>
                                        </p:attrNameLst>
                                      </p:cBhvr>
                                      <p:to>
                                        <p:strVal val="hidden"/>
                                      </p:to>
                                    </p:set>
                                  </p:childTnLst>
                                </p:cTn>
                              </p:par>
                            </p:childTnLst>
                          </p:cTn>
                        </p:par>
                        <p:par>
                          <p:cTn id="30" fill="hold">
                            <p:stCondLst>
                              <p:cond delay="2000"/>
                            </p:stCondLst>
                            <p:childTnLst>
                              <p:par>
                                <p:cTn id="31" presetID="53"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par>
                          <p:cTn id="41" fill="hold">
                            <p:stCondLst>
                              <p:cond delay="2500"/>
                            </p:stCondLst>
                            <p:childTnLst>
                              <p:par>
                                <p:cTn id="42" presetID="53"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par>
                                <p:cTn id="47" presetID="53"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53"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par>
                                <p:cTn id="62" presetID="53"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64" presetClass="path" presetSubtype="0" accel="50000" decel="50000" fill="hold" grpId="0" nodeType="clickEffect">
                                  <p:stCondLst>
                                    <p:cond delay="0"/>
                                  </p:stCondLst>
                                  <p:childTnLst>
                                    <p:animMotion origin="layout" path="M -1.38889E-6 -4.44444E-6 L 0.00018 -0.06296 " pathEditMode="relative" rAng="0" ptsTypes="AA">
                                      <p:cBhvr>
                                        <p:cTn id="70" dur="2000" fill="hold"/>
                                        <p:tgtEl>
                                          <p:spTgt spid="12"/>
                                        </p:tgtEl>
                                        <p:attrNameLst>
                                          <p:attrName>ppt_x</p:attrName>
                                          <p:attrName>ppt_y</p:attrName>
                                        </p:attrNameLst>
                                      </p:cBhvr>
                                      <p:rCtr x="0" y="-31"/>
                                    </p:animMotion>
                                  </p:childTnLst>
                                </p:cTn>
                              </p:par>
                            </p:childTnLst>
                          </p:cTn>
                        </p:par>
                        <p:par>
                          <p:cTn id="71" fill="hold">
                            <p:stCondLst>
                              <p:cond delay="2000"/>
                            </p:stCondLst>
                            <p:childTnLst>
                              <p:par>
                                <p:cTn id="72" presetID="1" presetClass="exit" presetSubtype="0" fill="hold" grpId="1" nodeType="afterEffect">
                                  <p:stCondLst>
                                    <p:cond delay="0"/>
                                  </p:stCondLst>
                                  <p:childTnLst>
                                    <p:set>
                                      <p:cBhvr>
                                        <p:cTn id="73" dur="1" fill="hold">
                                          <p:stCondLst>
                                            <p:cond delay="0"/>
                                          </p:stCondLst>
                                        </p:cTn>
                                        <p:tgtEl>
                                          <p:spTgt spid="12"/>
                                        </p:tgtEl>
                                        <p:attrNameLst>
                                          <p:attrName>style.visibility</p:attrName>
                                        </p:attrNameLst>
                                      </p:cBhvr>
                                      <p:to>
                                        <p:strVal val="hidden"/>
                                      </p:to>
                                    </p:set>
                                  </p:childTnLst>
                                </p:cTn>
                              </p:par>
                            </p:childTnLst>
                          </p:cTn>
                        </p:par>
                        <p:par>
                          <p:cTn id="74" fill="hold">
                            <p:stCondLst>
                              <p:cond delay="2000"/>
                            </p:stCondLst>
                            <p:childTnLst>
                              <p:par>
                                <p:cTn id="75" presetID="53" presetClass="entr" presetSubtype="0"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childTnLst>
                          </p:cTn>
                        </p:par>
                        <p:par>
                          <p:cTn id="80" fill="hold">
                            <p:stCondLst>
                              <p:cond delay="2500"/>
                            </p:stCondLst>
                            <p:childTnLst>
                              <p:par>
                                <p:cTn id="81" presetID="53" presetClass="entr" presetSubtype="0"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500" fill="hold"/>
                                        <p:tgtEl>
                                          <p:spTgt spid="23"/>
                                        </p:tgtEl>
                                        <p:attrNameLst>
                                          <p:attrName>ppt_w</p:attrName>
                                        </p:attrNameLst>
                                      </p:cBhvr>
                                      <p:tavLst>
                                        <p:tav tm="0">
                                          <p:val>
                                            <p:fltVal val="0"/>
                                          </p:val>
                                        </p:tav>
                                        <p:tav tm="100000">
                                          <p:val>
                                            <p:strVal val="#ppt_w"/>
                                          </p:val>
                                        </p:tav>
                                      </p:tavLst>
                                    </p:anim>
                                    <p:anim calcmode="lin" valueType="num">
                                      <p:cBhvr>
                                        <p:cTn id="84" dur="500" fill="hold"/>
                                        <p:tgtEl>
                                          <p:spTgt spid="23"/>
                                        </p:tgtEl>
                                        <p:attrNameLst>
                                          <p:attrName>ppt_h</p:attrName>
                                        </p:attrNameLst>
                                      </p:cBhvr>
                                      <p:tavLst>
                                        <p:tav tm="0">
                                          <p:val>
                                            <p:fltVal val="0"/>
                                          </p:val>
                                        </p:tav>
                                        <p:tav tm="100000">
                                          <p:val>
                                            <p:strVal val="#ppt_h"/>
                                          </p:val>
                                        </p:tav>
                                      </p:tavLst>
                                    </p:anim>
                                    <p:animEffect transition="in" filter="fade">
                                      <p:cBhvr>
                                        <p:cTn id="85" dur="500"/>
                                        <p:tgtEl>
                                          <p:spTgt spid="23"/>
                                        </p:tgtEl>
                                      </p:cBhvr>
                                    </p:animEffect>
                                  </p:childTnLst>
                                </p:cTn>
                              </p:par>
                              <p:par>
                                <p:cTn id="86" presetID="53"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fill="hold"/>
                                        <p:tgtEl>
                                          <p:spTgt spid="27"/>
                                        </p:tgtEl>
                                        <p:attrNameLst>
                                          <p:attrName>ppt_w</p:attrName>
                                        </p:attrNameLst>
                                      </p:cBhvr>
                                      <p:tavLst>
                                        <p:tav tm="0">
                                          <p:val>
                                            <p:fltVal val="0"/>
                                          </p:val>
                                        </p:tav>
                                        <p:tav tm="100000">
                                          <p:val>
                                            <p:strVal val="#ppt_w"/>
                                          </p:val>
                                        </p:tav>
                                      </p:tavLst>
                                    </p:anim>
                                    <p:anim calcmode="lin" valueType="num">
                                      <p:cBhvr>
                                        <p:cTn id="89" dur="500" fill="hold"/>
                                        <p:tgtEl>
                                          <p:spTgt spid="27"/>
                                        </p:tgtEl>
                                        <p:attrNameLst>
                                          <p:attrName>ppt_h</p:attrName>
                                        </p:attrNameLst>
                                      </p:cBhvr>
                                      <p:tavLst>
                                        <p:tav tm="0">
                                          <p:val>
                                            <p:fltVal val="0"/>
                                          </p:val>
                                        </p:tav>
                                        <p:tav tm="100000">
                                          <p:val>
                                            <p:strVal val="#ppt_h"/>
                                          </p:val>
                                        </p:tav>
                                      </p:tavLst>
                                    </p:anim>
                                    <p:animEffect transition="in" filter="fade">
                                      <p:cBhvr>
                                        <p:cTn id="90" dur="500"/>
                                        <p:tgtEl>
                                          <p:spTgt spid="27"/>
                                        </p:tgtEl>
                                      </p:cBhvr>
                                    </p:animEffect>
                                  </p:childTnLst>
                                </p:cTn>
                              </p:par>
                            </p:childTnLst>
                          </p:cTn>
                        </p:par>
                        <p:par>
                          <p:cTn id="91" fill="hold">
                            <p:stCondLst>
                              <p:cond delay="3000"/>
                            </p:stCondLst>
                            <p:childTnLst>
                              <p:par>
                                <p:cTn id="92" presetID="53" presetClass="entr" presetSubtype="0"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ppt_w</p:attrName>
                                        </p:attrNameLst>
                                      </p:cBhvr>
                                      <p:tavLst>
                                        <p:tav tm="0">
                                          <p:val>
                                            <p:fltVal val="0"/>
                                          </p:val>
                                        </p:tav>
                                        <p:tav tm="100000">
                                          <p:val>
                                            <p:strVal val="#ppt_w"/>
                                          </p:val>
                                        </p:tav>
                                      </p:tavLst>
                                    </p:anim>
                                    <p:anim calcmode="lin" valueType="num">
                                      <p:cBhvr>
                                        <p:cTn id="95" dur="500" fill="hold"/>
                                        <p:tgtEl>
                                          <p:spTgt spid="25"/>
                                        </p:tgtEl>
                                        <p:attrNameLst>
                                          <p:attrName>ppt_h</p:attrName>
                                        </p:attrNameLst>
                                      </p:cBhvr>
                                      <p:tavLst>
                                        <p:tav tm="0">
                                          <p:val>
                                            <p:fltVal val="0"/>
                                          </p:val>
                                        </p:tav>
                                        <p:tav tm="100000">
                                          <p:val>
                                            <p:strVal val="#ppt_h"/>
                                          </p:val>
                                        </p:tav>
                                      </p:tavLst>
                                    </p:anim>
                                    <p:animEffect transition="in" filter="fade">
                                      <p:cBhvr>
                                        <p:cTn id="96" dur="500"/>
                                        <p:tgtEl>
                                          <p:spTgt spid="25"/>
                                        </p:tgtEl>
                                      </p:cBhvr>
                                    </p:animEffect>
                                  </p:childTnLst>
                                </p:cTn>
                              </p:par>
                              <p:par>
                                <p:cTn id="97" presetID="53" presetClass="entr" presetSubtype="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p:cTn id="99" dur="500" fill="hold"/>
                                        <p:tgtEl>
                                          <p:spTgt spid="24"/>
                                        </p:tgtEl>
                                        <p:attrNameLst>
                                          <p:attrName>ppt_w</p:attrName>
                                        </p:attrNameLst>
                                      </p:cBhvr>
                                      <p:tavLst>
                                        <p:tav tm="0">
                                          <p:val>
                                            <p:fltVal val="0"/>
                                          </p:val>
                                        </p:tav>
                                        <p:tav tm="100000">
                                          <p:val>
                                            <p:strVal val="#ppt_w"/>
                                          </p:val>
                                        </p:tav>
                                      </p:tavLst>
                                    </p:anim>
                                    <p:anim calcmode="lin" valueType="num">
                                      <p:cBhvr>
                                        <p:cTn id="100" dur="500" fill="hold"/>
                                        <p:tgtEl>
                                          <p:spTgt spid="24"/>
                                        </p:tgtEl>
                                        <p:attrNameLst>
                                          <p:attrName>ppt_h</p:attrName>
                                        </p:attrNameLst>
                                      </p:cBhvr>
                                      <p:tavLst>
                                        <p:tav tm="0">
                                          <p:val>
                                            <p:fltVal val="0"/>
                                          </p:val>
                                        </p:tav>
                                        <p:tav tm="100000">
                                          <p:val>
                                            <p:strVal val="#ppt_h"/>
                                          </p:val>
                                        </p:tav>
                                      </p:tavLst>
                                    </p:anim>
                                    <p:animEffect transition="in" filter="fade">
                                      <p:cBhvr>
                                        <p:cTn id="101" dur="500"/>
                                        <p:tgtEl>
                                          <p:spTgt spid="24"/>
                                        </p:tgtEl>
                                      </p:cBhvr>
                                    </p:animEffect>
                                  </p:childTnLst>
                                </p:cTn>
                              </p:par>
                              <p:par>
                                <p:cTn id="102" presetID="53"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animEffect transition="in" filter="fade">
                                      <p:cBhvr>
                                        <p:cTn id="106" dur="500"/>
                                        <p:tgtEl>
                                          <p:spTgt spid="26"/>
                                        </p:tgtEl>
                                      </p:cBhvr>
                                    </p:animEffect>
                                  </p:childTnLst>
                                </p:cTn>
                              </p:par>
                            </p:childTnLst>
                          </p:cTn>
                        </p:par>
                        <p:par>
                          <p:cTn id="107" fill="hold">
                            <p:stCondLst>
                              <p:cond delay="3500"/>
                            </p:stCondLst>
                            <p:childTnLst>
                              <p:par>
                                <p:cTn id="108" presetID="53" presetClass="entr" presetSubtype="0" fill="hold" nodeType="afterEffect">
                                  <p:stCondLst>
                                    <p:cond delay="0"/>
                                  </p:stCondLst>
                                  <p:childTnLst>
                                    <p:set>
                                      <p:cBhvr>
                                        <p:cTn id="109" dur="1" fill="hold">
                                          <p:stCondLst>
                                            <p:cond delay="0"/>
                                          </p:stCondLst>
                                        </p:cTn>
                                        <p:tgtEl>
                                          <p:spTgt spid="29"/>
                                        </p:tgtEl>
                                        <p:attrNameLst>
                                          <p:attrName>style.visibility</p:attrName>
                                        </p:attrNameLst>
                                      </p:cBhvr>
                                      <p:to>
                                        <p:strVal val="visible"/>
                                      </p:to>
                                    </p:set>
                                    <p:anim calcmode="lin" valueType="num">
                                      <p:cBhvr>
                                        <p:cTn id="110" dur="500" fill="hold"/>
                                        <p:tgtEl>
                                          <p:spTgt spid="29"/>
                                        </p:tgtEl>
                                        <p:attrNameLst>
                                          <p:attrName>ppt_w</p:attrName>
                                        </p:attrNameLst>
                                      </p:cBhvr>
                                      <p:tavLst>
                                        <p:tav tm="0">
                                          <p:val>
                                            <p:fltVal val="0"/>
                                          </p:val>
                                        </p:tav>
                                        <p:tav tm="100000">
                                          <p:val>
                                            <p:strVal val="#ppt_w"/>
                                          </p:val>
                                        </p:tav>
                                      </p:tavLst>
                                    </p:anim>
                                    <p:anim calcmode="lin" valueType="num">
                                      <p:cBhvr>
                                        <p:cTn id="111" dur="500" fill="hold"/>
                                        <p:tgtEl>
                                          <p:spTgt spid="29"/>
                                        </p:tgtEl>
                                        <p:attrNameLst>
                                          <p:attrName>ppt_h</p:attrName>
                                        </p:attrNameLst>
                                      </p:cBhvr>
                                      <p:tavLst>
                                        <p:tav tm="0">
                                          <p:val>
                                            <p:fltVal val="0"/>
                                          </p:val>
                                        </p:tav>
                                        <p:tav tm="100000">
                                          <p:val>
                                            <p:strVal val="#ppt_h"/>
                                          </p:val>
                                        </p:tav>
                                      </p:tavLst>
                                    </p:anim>
                                    <p:animEffect transition="in" filter="fade">
                                      <p:cBhvr>
                                        <p:cTn id="112" dur="500"/>
                                        <p:tgtEl>
                                          <p:spTgt spid="29"/>
                                        </p:tgtEl>
                                      </p:cBhvr>
                                    </p:animEffect>
                                  </p:childTnLst>
                                </p:cTn>
                              </p:par>
                              <p:par>
                                <p:cTn id="113" presetID="53" presetClass="entr" presetSubtype="0"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p:cTn id="115" dur="500" fill="hold"/>
                                        <p:tgtEl>
                                          <p:spTgt spid="28"/>
                                        </p:tgtEl>
                                        <p:attrNameLst>
                                          <p:attrName>ppt_w</p:attrName>
                                        </p:attrNameLst>
                                      </p:cBhvr>
                                      <p:tavLst>
                                        <p:tav tm="0">
                                          <p:val>
                                            <p:fltVal val="0"/>
                                          </p:val>
                                        </p:tav>
                                        <p:tav tm="100000">
                                          <p:val>
                                            <p:strVal val="#ppt_w"/>
                                          </p:val>
                                        </p:tav>
                                      </p:tavLst>
                                    </p:anim>
                                    <p:anim calcmode="lin" valueType="num">
                                      <p:cBhvr>
                                        <p:cTn id="116" dur="500" fill="hold"/>
                                        <p:tgtEl>
                                          <p:spTgt spid="28"/>
                                        </p:tgtEl>
                                        <p:attrNameLst>
                                          <p:attrName>ppt_h</p:attrName>
                                        </p:attrNameLst>
                                      </p:cBhvr>
                                      <p:tavLst>
                                        <p:tav tm="0">
                                          <p:val>
                                            <p:fltVal val="0"/>
                                          </p:val>
                                        </p:tav>
                                        <p:tav tm="100000">
                                          <p:val>
                                            <p:strVal val="#ppt_h"/>
                                          </p:val>
                                        </p:tav>
                                      </p:tavLst>
                                    </p:anim>
                                    <p:animEffect transition="in" filter="fade">
                                      <p:cBhvr>
                                        <p:cTn id="117" dur="500"/>
                                        <p:tgtEl>
                                          <p:spTgt spid="28"/>
                                        </p:tgtEl>
                                      </p:cBhvr>
                                    </p:animEffect>
                                  </p:childTnLst>
                                </p:cTn>
                              </p:par>
                            </p:childTnLst>
                          </p:cTn>
                        </p:par>
                        <p:par>
                          <p:cTn id="118" fill="hold">
                            <p:stCondLst>
                              <p:cond delay="4000"/>
                            </p:stCondLst>
                            <p:childTnLst>
                              <p:par>
                                <p:cTn id="119" presetID="53" presetClass="entr" presetSubtype="0" fill="hold" nodeType="afterEffect">
                                  <p:stCondLst>
                                    <p:cond delay="0"/>
                                  </p:stCondLst>
                                  <p:childTnLst>
                                    <p:set>
                                      <p:cBhvr>
                                        <p:cTn id="120" dur="1" fill="hold">
                                          <p:stCondLst>
                                            <p:cond delay="0"/>
                                          </p:stCondLst>
                                        </p:cTn>
                                        <p:tgtEl>
                                          <p:spTgt spid="30"/>
                                        </p:tgtEl>
                                        <p:attrNameLst>
                                          <p:attrName>style.visibility</p:attrName>
                                        </p:attrNameLst>
                                      </p:cBhvr>
                                      <p:to>
                                        <p:strVal val="visible"/>
                                      </p:to>
                                    </p:set>
                                    <p:anim calcmode="lin" valueType="num">
                                      <p:cBhvr>
                                        <p:cTn id="121" dur="500" fill="hold"/>
                                        <p:tgtEl>
                                          <p:spTgt spid="30"/>
                                        </p:tgtEl>
                                        <p:attrNameLst>
                                          <p:attrName>ppt_w</p:attrName>
                                        </p:attrNameLst>
                                      </p:cBhvr>
                                      <p:tavLst>
                                        <p:tav tm="0">
                                          <p:val>
                                            <p:fltVal val="0"/>
                                          </p:val>
                                        </p:tav>
                                        <p:tav tm="100000">
                                          <p:val>
                                            <p:strVal val="#ppt_w"/>
                                          </p:val>
                                        </p:tav>
                                      </p:tavLst>
                                    </p:anim>
                                    <p:anim calcmode="lin" valueType="num">
                                      <p:cBhvr>
                                        <p:cTn id="122" dur="500" fill="hold"/>
                                        <p:tgtEl>
                                          <p:spTgt spid="30"/>
                                        </p:tgtEl>
                                        <p:attrNameLst>
                                          <p:attrName>ppt_h</p:attrName>
                                        </p:attrNameLst>
                                      </p:cBhvr>
                                      <p:tavLst>
                                        <p:tav tm="0">
                                          <p:val>
                                            <p:fltVal val="0"/>
                                          </p:val>
                                        </p:tav>
                                        <p:tav tm="100000">
                                          <p:val>
                                            <p:strVal val="#ppt_h"/>
                                          </p:val>
                                        </p:tav>
                                      </p:tavLst>
                                    </p:anim>
                                    <p:animEffect transition="in" filter="fade">
                                      <p:cBhvr>
                                        <p:cTn id="123" dur="500"/>
                                        <p:tgtEl>
                                          <p:spTgt spid="30"/>
                                        </p:tgtEl>
                                      </p:cBhvr>
                                    </p:animEffect>
                                  </p:childTnLst>
                                </p:cTn>
                              </p:par>
                              <p:par>
                                <p:cTn id="124" presetID="53" presetClass="entr" presetSubtype="0" fill="hold" nodeType="withEffect">
                                  <p:stCondLst>
                                    <p:cond delay="0"/>
                                  </p:stCondLst>
                                  <p:childTnLst>
                                    <p:set>
                                      <p:cBhvr>
                                        <p:cTn id="125" dur="1" fill="hold">
                                          <p:stCondLst>
                                            <p:cond delay="0"/>
                                          </p:stCondLst>
                                        </p:cTn>
                                        <p:tgtEl>
                                          <p:spTgt spid="31"/>
                                        </p:tgtEl>
                                        <p:attrNameLst>
                                          <p:attrName>style.visibility</p:attrName>
                                        </p:attrNameLst>
                                      </p:cBhvr>
                                      <p:to>
                                        <p:strVal val="visible"/>
                                      </p:to>
                                    </p:set>
                                    <p:anim calcmode="lin" valueType="num">
                                      <p:cBhvr>
                                        <p:cTn id="126" dur="500" fill="hold"/>
                                        <p:tgtEl>
                                          <p:spTgt spid="31"/>
                                        </p:tgtEl>
                                        <p:attrNameLst>
                                          <p:attrName>ppt_w</p:attrName>
                                        </p:attrNameLst>
                                      </p:cBhvr>
                                      <p:tavLst>
                                        <p:tav tm="0">
                                          <p:val>
                                            <p:fltVal val="0"/>
                                          </p:val>
                                        </p:tav>
                                        <p:tav tm="100000">
                                          <p:val>
                                            <p:strVal val="#ppt_w"/>
                                          </p:val>
                                        </p:tav>
                                      </p:tavLst>
                                    </p:anim>
                                    <p:anim calcmode="lin" valueType="num">
                                      <p:cBhvr>
                                        <p:cTn id="127" dur="500" fill="hold"/>
                                        <p:tgtEl>
                                          <p:spTgt spid="31"/>
                                        </p:tgtEl>
                                        <p:attrNameLst>
                                          <p:attrName>ppt_h</p:attrName>
                                        </p:attrNameLst>
                                      </p:cBhvr>
                                      <p:tavLst>
                                        <p:tav tm="0">
                                          <p:val>
                                            <p:fltVal val="0"/>
                                          </p:val>
                                        </p:tav>
                                        <p:tav tm="100000">
                                          <p:val>
                                            <p:strVal val="#ppt_h"/>
                                          </p:val>
                                        </p:tav>
                                      </p:tavLst>
                                    </p:anim>
                                    <p:animEffect transition="in" filter="fade">
                                      <p:cBhvr>
                                        <p:cTn id="128" dur="500"/>
                                        <p:tgtEl>
                                          <p:spTgt spid="31"/>
                                        </p:tgtEl>
                                      </p:cBhvr>
                                    </p:animEffect>
                                  </p:childTnLst>
                                </p:cTn>
                              </p:par>
                            </p:childTnLst>
                          </p:cTn>
                        </p:par>
                      </p:childTnLst>
                    </p:cTn>
                  </p:par>
                  <p:par>
                    <p:cTn id="129" fill="hold">
                      <p:stCondLst>
                        <p:cond delay="indefinite"/>
                      </p:stCondLst>
                      <p:childTnLst>
                        <p:par>
                          <p:cTn id="130" fill="hold">
                            <p:stCondLst>
                              <p:cond delay="0"/>
                            </p:stCondLst>
                            <p:childTnLst>
                              <p:par>
                                <p:cTn id="131" presetID="64" presetClass="path" presetSubtype="0" accel="50000" decel="50000" fill="hold" grpId="0" nodeType="clickEffect">
                                  <p:stCondLst>
                                    <p:cond delay="0"/>
                                  </p:stCondLst>
                                  <p:childTnLst>
                                    <p:animMotion origin="layout" path="M -1.38889E-6 -4.44444E-6 L 0.00018 -0.06296 " pathEditMode="relative" rAng="0" ptsTypes="AA">
                                      <p:cBhvr>
                                        <p:cTn id="132" dur="2000" fill="hold"/>
                                        <p:tgtEl>
                                          <p:spTgt spid="32"/>
                                        </p:tgtEl>
                                        <p:attrNameLst>
                                          <p:attrName>ppt_x</p:attrName>
                                          <p:attrName>ppt_y</p:attrName>
                                        </p:attrNameLst>
                                      </p:cBhvr>
                                      <p:rCtr x="0" y="-31"/>
                                    </p:animMotion>
                                  </p:childTnLst>
                                </p:cTn>
                              </p:par>
                            </p:childTnLst>
                          </p:cTn>
                        </p:par>
                        <p:par>
                          <p:cTn id="133" fill="hold">
                            <p:stCondLst>
                              <p:cond delay="2000"/>
                            </p:stCondLst>
                            <p:childTnLst>
                              <p:par>
                                <p:cTn id="134" presetID="1" presetClass="exit" presetSubtype="0" fill="hold" grpId="1" nodeType="afterEffect">
                                  <p:stCondLst>
                                    <p:cond delay="0"/>
                                  </p:stCondLst>
                                  <p:childTnLst>
                                    <p:set>
                                      <p:cBhvr>
                                        <p:cTn id="135" dur="1" fill="hold">
                                          <p:stCondLst>
                                            <p:cond delay="0"/>
                                          </p:stCondLst>
                                        </p:cTn>
                                        <p:tgtEl>
                                          <p:spTgt spid="32"/>
                                        </p:tgtEl>
                                        <p:attrNameLst>
                                          <p:attrName>style.visibility</p:attrName>
                                        </p:attrNameLst>
                                      </p:cBhvr>
                                      <p:to>
                                        <p:strVal val="hidden"/>
                                      </p:to>
                                    </p:set>
                                  </p:childTnLst>
                                </p:cTn>
                              </p:par>
                            </p:childTnLst>
                          </p:cTn>
                        </p:par>
                        <p:par>
                          <p:cTn id="136" fill="hold">
                            <p:stCondLst>
                              <p:cond delay="2000"/>
                            </p:stCondLst>
                            <p:childTnLst>
                              <p:par>
                                <p:cTn id="137" presetID="53" presetClass="entr" presetSubtype="0" fill="hold" nodeType="after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p:cTn id="139" dur="500" fill="hold"/>
                                        <p:tgtEl>
                                          <p:spTgt spid="33"/>
                                        </p:tgtEl>
                                        <p:attrNameLst>
                                          <p:attrName>ppt_w</p:attrName>
                                        </p:attrNameLst>
                                      </p:cBhvr>
                                      <p:tavLst>
                                        <p:tav tm="0">
                                          <p:val>
                                            <p:fltVal val="0"/>
                                          </p:val>
                                        </p:tav>
                                        <p:tav tm="100000">
                                          <p:val>
                                            <p:strVal val="#ppt_w"/>
                                          </p:val>
                                        </p:tav>
                                      </p:tavLst>
                                    </p:anim>
                                    <p:anim calcmode="lin" valueType="num">
                                      <p:cBhvr>
                                        <p:cTn id="140" dur="500" fill="hold"/>
                                        <p:tgtEl>
                                          <p:spTgt spid="33"/>
                                        </p:tgtEl>
                                        <p:attrNameLst>
                                          <p:attrName>ppt_h</p:attrName>
                                        </p:attrNameLst>
                                      </p:cBhvr>
                                      <p:tavLst>
                                        <p:tav tm="0">
                                          <p:val>
                                            <p:fltVal val="0"/>
                                          </p:val>
                                        </p:tav>
                                        <p:tav tm="100000">
                                          <p:val>
                                            <p:strVal val="#ppt_h"/>
                                          </p:val>
                                        </p:tav>
                                      </p:tavLst>
                                    </p:anim>
                                    <p:animEffect transition="in" filter="fade">
                                      <p:cBhvr>
                                        <p:cTn id="141" dur="500"/>
                                        <p:tgtEl>
                                          <p:spTgt spid="33"/>
                                        </p:tgtEl>
                                      </p:cBhvr>
                                    </p:animEffect>
                                  </p:childTnLst>
                                </p:cTn>
                              </p:par>
                            </p:childTnLst>
                          </p:cTn>
                        </p:par>
                        <p:par>
                          <p:cTn id="142" fill="hold">
                            <p:stCondLst>
                              <p:cond delay="2500"/>
                            </p:stCondLst>
                            <p:childTnLst>
                              <p:par>
                                <p:cTn id="143" presetID="2" presetClass="entr" presetSubtype="4" fill="hold" grpId="0" nodeType="after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additive="base">
                                        <p:cTn id="145" dur="500" fill="hold"/>
                                        <p:tgtEl>
                                          <p:spTgt spid="13"/>
                                        </p:tgtEl>
                                        <p:attrNameLst>
                                          <p:attrName>ppt_x</p:attrName>
                                        </p:attrNameLst>
                                      </p:cBhvr>
                                      <p:tavLst>
                                        <p:tav tm="0">
                                          <p:val>
                                            <p:strVal val="#ppt_x"/>
                                          </p:val>
                                        </p:tav>
                                        <p:tav tm="100000">
                                          <p:val>
                                            <p:strVal val="#ppt_x"/>
                                          </p:val>
                                        </p:tav>
                                      </p:tavLst>
                                    </p:anim>
                                    <p:anim calcmode="lin" valueType="num">
                                      <p:cBhvr additive="base">
                                        <p:cTn id="146" dur="500" fill="hold"/>
                                        <p:tgtEl>
                                          <p:spTgt spid="13"/>
                                        </p:tgtEl>
                                        <p:attrNameLst>
                                          <p:attrName>ppt_y</p:attrName>
                                        </p:attrNameLst>
                                      </p:cBhvr>
                                      <p:tavLst>
                                        <p:tav tm="0">
                                          <p:val>
                                            <p:strVal val="1+#ppt_h/2"/>
                                          </p:val>
                                        </p:tav>
                                        <p:tav tm="100000">
                                          <p:val>
                                            <p:strVal val="#ppt_y"/>
                                          </p:val>
                                        </p:tav>
                                      </p:tavLst>
                                    </p:anim>
                                  </p:childTnLst>
                                </p:cTn>
                              </p:par>
                              <p:par>
                                <p:cTn id="147" presetID="64" presetClass="path" presetSubtype="0" accel="50000" decel="50000" fill="hold" grpId="1" nodeType="withEffect">
                                  <p:stCondLst>
                                    <p:cond delay="0"/>
                                  </p:stCondLst>
                                  <p:childTnLst>
                                    <p:animMotion origin="layout" path="M 2.77778E-6 1.48148E-6 L 2.77778E-6 -0.15741 " pathEditMode="relative" rAng="0" ptsTypes="AA">
                                      <p:cBhvr>
                                        <p:cTn id="148" dur="2000" fill="hold"/>
                                        <p:tgtEl>
                                          <p:spTgt spid="13"/>
                                        </p:tgtEl>
                                        <p:attrNameLst>
                                          <p:attrName>ppt_x</p:attrName>
                                          <p:attrName>ppt_y</p:attrName>
                                        </p:attrNameLst>
                                      </p:cBhvr>
                                      <p:rCtr x="0" y="-79"/>
                                    </p:animMotion>
                                  </p:childTnLst>
                                </p:cTn>
                              </p:par>
                            </p:childTnLst>
                          </p:cTn>
                        </p:par>
                      </p:childTnLst>
                    </p:cTn>
                  </p:par>
                  <p:par>
                    <p:cTn id="149" fill="hold">
                      <p:stCondLst>
                        <p:cond delay="indefinite"/>
                      </p:stCondLst>
                      <p:childTnLst>
                        <p:par>
                          <p:cTn id="150" fill="hold">
                            <p:stCondLst>
                              <p:cond delay="0"/>
                            </p:stCondLst>
                            <p:childTnLst>
                              <p:par>
                                <p:cTn id="151" presetID="64" presetClass="path" presetSubtype="0" accel="50000" decel="50000" fill="hold" grpId="0" nodeType="clickEffect">
                                  <p:stCondLst>
                                    <p:cond delay="0"/>
                                  </p:stCondLst>
                                  <p:childTnLst>
                                    <p:animMotion origin="layout" path="M -1.38889E-6 -4.44444E-6 L 0.00018 -0.06296 " pathEditMode="relative" rAng="0" ptsTypes="AA">
                                      <p:cBhvr>
                                        <p:cTn id="152" dur="2000" fill="hold"/>
                                        <p:tgtEl>
                                          <p:spTgt spid="34"/>
                                        </p:tgtEl>
                                        <p:attrNameLst>
                                          <p:attrName>ppt_x</p:attrName>
                                          <p:attrName>ppt_y</p:attrName>
                                        </p:attrNameLst>
                                      </p:cBhvr>
                                      <p:rCtr x="0" y="-31"/>
                                    </p:animMotion>
                                  </p:childTnLst>
                                </p:cTn>
                              </p:par>
                            </p:childTnLst>
                          </p:cTn>
                        </p:par>
                        <p:par>
                          <p:cTn id="153" fill="hold">
                            <p:stCondLst>
                              <p:cond delay="2000"/>
                            </p:stCondLst>
                            <p:childTnLst>
                              <p:par>
                                <p:cTn id="154" presetID="1" presetClass="exit" presetSubtype="0" fill="hold" grpId="1" nodeType="afterEffect">
                                  <p:stCondLst>
                                    <p:cond delay="0"/>
                                  </p:stCondLst>
                                  <p:childTnLst>
                                    <p:set>
                                      <p:cBhvr>
                                        <p:cTn id="155" dur="1" fill="hold">
                                          <p:stCondLst>
                                            <p:cond delay="0"/>
                                          </p:stCondLst>
                                        </p:cTn>
                                        <p:tgtEl>
                                          <p:spTgt spid="34"/>
                                        </p:tgtEl>
                                        <p:attrNameLst>
                                          <p:attrName>style.visibility</p:attrName>
                                        </p:attrNameLst>
                                      </p:cBhvr>
                                      <p:to>
                                        <p:strVal val="hidden"/>
                                      </p:to>
                                    </p:set>
                                  </p:childTnLst>
                                </p:cTn>
                              </p:par>
                            </p:childTnLst>
                          </p:cTn>
                        </p:par>
                        <p:par>
                          <p:cTn id="156" fill="hold">
                            <p:stCondLst>
                              <p:cond delay="2000"/>
                            </p:stCondLst>
                            <p:childTnLst>
                              <p:par>
                                <p:cTn id="157" presetID="53" presetClass="entr" presetSubtype="0" fill="hold" nodeType="afterEffect">
                                  <p:stCondLst>
                                    <p:cond delay="0"/>
                                  </p:stCondLst>
                                  <p:childTnLst>
                                    <p:set>
                                      <p:cBhvr>
                                        <p:cTn id="158" dur="1" fill="hold">
                                          <p:stCondLst>
                                            <p:cond delay="0"/>
                                          </p:stCondLst>
                                        </p:cTn>
                                        <p:tgtEl>
                                          <p:spTgt spid="35"/>
                                        </p:tgtEl>
                                        <p:attrNameLst>
                                          <p:attrName>style.visibility</p:attrName>
                                        </p:attrNameLst>
                                      </p:cBhvr>
                                      <p:to>
                                        <p:strVal val="visible"/>
                                      </p:to>
                                    </p:set>
                                    <p:anim calcmode="lin" valueType="num">
                                      <p:cBhvr>
                                        <p:cTn id="159" dur="500" fill="hold"/>
                                        <p:tgtEl>
                                          <p:spTgt spid="35"/>
                                        </p:tgtEl>
                                        <p:attrNameLst>
                                          <p:attrName>ppt_w</p:attrName>
                                        </p:attrNameLst>
                                      </p:cBhvr>
                                      <p:tavLst>
                                        <p:tav tm="0">
                                          <p:val>
                                            <p:fltVal val="0"/>
                                          </p:val>
                                        </p:tav>
                                        <p:tav tm="100000">
                                          <p:val>
                                            <p:strVal val="#ppt_w"/>
                                          </p:val>
                                        </p:tav>
                                      </p:tavLst>
                                    </p:anim>
                                    <p:anim calcmode="lin" valueType="num">
                                      <p:cBhvr>
                                        <p:cTn id="160" dur="500" fill="hold"/>
                                        <p:tgtEl>
                                          <p:spTgt spid="35"/>
                                        </p:tgtEl>
                                        <p:attrNameLst>
                                          <p:attrName>ppt_h</p:attrName>
                                        </p:attrNameLst>
                                      </p:cBhvr>
                                      <p:tavLst>
                                        <p:tav tm="0">
                                          <p:val>
                                            <p:fltVal val="0"/>
                                          </p:val>
                                        </p:tav>
                                        <p:tav tm="100000">
                                          <p:val>
                                            <p:strVal val="#ppt_h"/>
                                          </p:val>
                                        </p:tav>
                                      </p:tavLst>
                                    </p:anim>
                                    <p:animEffect transition="in" filter="fade">
                                      <p:cBhvr>
                                        <p:cTn id="161" dur="500"/>
                                        <p:tgtEl>
                                          <p:spTgt spid="35"/>
                                        </p:tgtEl>
                                      </p:cBhvr>
                                    </p:animEffect>
                                  </p:childTnLst>
                                </p:cTn>
                              </p:par>
                            </p:childTnLst>
                          </p:cTn>
                        </p:par>
                        <p:par>
                          <p:cTn id="162" fill="hold">
                            <p:stCondLst>
                              <p:cond delay="2500"/>
                            </p:stCondLst>
                            <p:childTnLst>
                              <p:par>
                                <p:cTn id="163" presetID="53" presetClass="entr" presetSubtype="0" fill="hold" nodeType="afterEffect">
                                  <p:stCondLst>
                                    <p:cond delay="0"/>
                                  </p:stCondLst>
                                  <p:childTnLst>
                                    <p:set>
                                      <p:cBhvr>
                                        <p:cTn id="164" dur="1" fill="hold">
                                          <p:stCondLst>
                                            <p:cond delay="0"/>
                                          </p:stCondLst>
                                        </p:cTn>
                                        <p:tgtEl>
                                          <p:spTgt spid="36"/>
                                        </p:tgtEl>
                                        <p:attrNameLst>
                                          <p:attrName>style.visibility</p:attrName>
                                        </p:attrNameLst>
                                      </p:cBhvr>
                                      <p:to>
                                        <p:strVal val="visible"/>
                                      </p:to>
                                    </p:set>
                                    <p:anim calcmode="lin" valueType="num">
                                      <p:cBhvr>
                                        <p:cTn id="165" dur="500" fill="hold"/>
                                        <p:tgtEl>
                                          <p:spTgt spid="36"/>
                                        </p:tgtEl>
                                        <p:attrNameLst>
                                          <p:attrName>ppt_w</p:attrName>
                                        </p:attrNameLst>
                                      </p:cBhvr>
                                      <p:tavLst>
                                        <p:tav tm="0">
                                          <p:val>
                                            <p:fltVal val="0"/>
                                          </p:val>
                                        </p:tav>
                                        <p:tav tm="100000">
                                          <p:val>
                                            <p:strVal val="#ppt_w"/>
                                          </p:val>
                                        </p:tav>
                                      </p:tavLst>
                                    </p:anim>
                                    <p:anim calcmode="lin" valueType="num">
                                      <p:cBhvr>
                                        <p:cTn id="166" dur="500" fill="hold"/>
                                        <p:tgtEl>
                                          <p:spTgt spid="36"/>
                                        </p:tgtEl>
                                        <p:attrNameLst>
                                          <p:attrName>ppt_h</p:attrName>
                                        </p:attrNameLst>
                                      </p:cBhvr>
                                      <p:tavLst>
                                        <p:tav tm="0">
                                          <p:val>
                                            <p:fltVal val="0"/>
                                          </p:val>
                                        </p:tav>
                                        <p:tav tm="100000">
                                          <p:val>
                                            <p:strVal val="#ppt_h"/>
                                          </p:val>
                                        </p:tav>
                                      </p:tavLst>
                                    </p:anim>
                                    <p:animEffect transition="in" filter="fade">
                                      <p:cBhvr>
                                        <p:cTn id="167" dur="500"/>
                                        <p:tgtEl>
                                          <p:spTgt spid="36"/>
                                        </p:tgtEl>
                                      </p:cBhvr>
                                    </p:animEffect>
                                  </p:childTnLst>
                                </p:cTn>
                              </p:par>
                              <p:par>
                                <p:cTn id="168" presetID="53" presetClass="entr" presetSubtype="0" fill="hold" nodeType="withEffect">
                                  <p:stCondLst>
                                    <p:cond delay="0"/>
                                  </p:stCondLst>
                                  <p:childTnLst>
                                    <p:set>
                                      <p:cBhvr>
                                        <p:cTn id="169" dur="1" fill="hold">
                                          <p:stCondLst>
                                            <p:cond delay="0"/>
                                          </p:stCondLst>
                                        </p:cTn>
                                        <p:tgtEl>
                                          <p:spTgt spid="37"/>
                                        </p:tgtEl>
                                        <p:attrNameLst>
                                          <p:attrName>style.visibility</p:attrName>
                                        </p:attrNameLst>
                                      </p:cBhvr>
                                      <p:to>
                                        <p:strVal val="visible"/>
                                      </p:to>
                                    </p:set>
                                    <p:anim calcmode="lin" valueType="num">
                                      <p:cBhvr>
                                        <p:cTn id="170" dur="500" fill="hold"/>
                                        <p:tgtEl>
                                          <p:spTgt spid="37"/>
                                        </p:tgtEl>
                                        <p:attrNameLst>
                                          <p:attrName>ppt_w</p:attrName>
                                        </p:attrNameLst>
                                      </p:cBhvr>
                                      <p:tavLst>
                                        <p:tav tm="0">
                                          <p:val>
                                            <p:fltVal val="0"/>
                                          </p:val>
                                        </p:tav>
                                        <p:tav tm="100000">
                                          <p:val>
                                            <p:strVal val="#ppt_w"/>
                                          </p:val>
                                        </p:tav>
                                      </p:tavLst>
                                    </p:anim>
                                    <p:anim calcmode="lin" valueType="num">
                                      <p:cBhvr>
                                        <p:cTn id="171" dur="500" fill="hold"/>
                                        <p:tgtEl>
                                          <p:spTgt spid="37"/>
                                        </p:tgtEl>
                                        <p:attrNameLst>
                                          <p:attrName>ppt_h</p:attrName>
                                        </p:attrNameLst>
                                      </p:cBhvr>
                                      <p:tavLst>
                                        <p:tav tm="0">
                                          <p:val>
                                            <p:fltVal val="0"/>
                                          </p:val>
                                        </p:tav>
                                        <p:tav tm="100000">
                                          <p:val>
                                            <p:strVal val="#ppt_h"/>
                                          </p:val>
                                        </p:tav>
                                      </p:tavLst>
                                    </p:anim>
                                    <p:animEffect transition="in" filter="fade">
                                      <p:cBhvr>
                                        <p:cTn id="172" dur="500"/>
                                        <p:tgtEl>
                                          <p:spTgt spid="37"/>
                                        </p:tgtEl>
                                      </p:cBhvr>
                                    </p:animEffect>
                                  </p:childTnLst>
                                </p:cTn>
                              </p:par>
                              <p:par>
                                <p:cTn id="173" presetID="53" presetClass="entr" presetSubtype="0" fill="hold" nodeType="withEffect">
                                  <p:stCondLst>
                                    <p:cond delay="0"/>
                                  </p:stCondLst>
                                  <p:childTnLst>
                                    <p:set>
                                      <p:cBhvr>
                                        <p:cTn id="174" dur="1" fill="hold">
                                          <p:stCondLst>
                                            <p:cond delay="0"/>
                                          </p:stCondLst>
                                        </p:cTn>
                                        <p:tgtEl>
                                          <p:spTgt spid="38"/>
                                        </p:tgtEl>
                                        <p:attrNameLst>
                                          <p:attrName>style.visibility</p:attrName>
                                        </p:attrNameLst>
                                      </p:cBhvr>
                                      <p:to>
                                        <p:strVal val="visible"/>
                                      </p:to>
                                    </p:set>
                                    <p:anim calcmode="lin" valueType="num">
                                      <p:cBhvr>
                                        <p:cTn id="175" dur="500" fill="hold"/>
                                        <p:tgtEl>
                                          <p:spTgt spid="38"/>
                                        </p:tgtEl>
                                        <p:attrNameLst>
                                          <p:attrName>ppt_w</p:attrName>
                                        </p:attrNameLst>
                                      </p:cBhvr>
                                      <p:tavLst>
                                        <p:tav tm="0">
                                          <p:val>
                                            <p:fltVal val="0"/>
                                          </p:val>
                                        </p:tav>
                                        <p:tav tm="100000">
                                          <p:val>
                                            <p:strVal val="#ppt_w"/>
                                          </p:val>
                                        </p:tav>
                                      </p:tavLst>
                                    </p:anim>
                                    <p:anim calcmode="lin" valueType="num">
                                      <p:cBhvr>
                                        <p:cTn id="176" dur="500" fill="hold"/>
                                        <p:tgtEl>
                                          <p:spTgt spid="38"/>
                                        </p:tgtEl>
                                        <p:attrNameLst>
                                          <p:attrName>ppt_h</p:attrName>
                                        </p:attrNameLst>
                                      </p:cBhvr>
                                      <p:tavLst>
                                        <p:tav tm="0">
                                          <p:val>
                                            <p:fltVal val="0"/>
                                          </p:val>
                                        </p:tav>
                                        <p:tav tm="100000">
                                          <p:val>
                                            <p:strVal val="#ppt_h"/>
                                          </p:val>
                                        </p:tav>
                                      </p:tavLst>
                                    </p:anim>
                                    <p:animEffect transition="in" filter="fade">
                                      <p:cBhvr>
                                        <p:cTn id="177" dur="500"/>
                                        <p:tgtEl>
                                          <p:spTgt spid="38"/>
                                        </p:tgtEl>
                                      </p:cBhvr>
                                    </p:animEffect>
                                  </p:childTnLst>
                                </p:cTn>
                              </p:par>
                            </p:childTnLst>
                          </p:cTn>
                        </p:par>
                        <p:par>
                          <p:cTn id="178" fill="hold">
                            <p:stCondLst>
                              <p:cond delay="3000"/>
                            </p:stCondLst>
                            <p:childTnLst>
                              <p:par>
                                <p:cTn id="179" presetID="53" presetClass="entr" presetSubtype="0" fill="hold" nodeType="afterEffect">
                                  <p:stCondLst>
                                    <p:cond delay="0"/>
                                  </p:stCondLst>
                                  <p:childTnLst>
                                    <p:set>
                                      <p:cBhvr>
                                        <p:cTn id="180" dur="1" fill="hold">
                                          <p:stCondLst>
                                            <p:cond delay="0"/>
                                          </p:stCondLst>
                                        </p:cTn>
                                        <p:tgtEl>
                                          <p:spTgt spid="39"/>
                                        </p:tgtEl>
                                        <p:attrNameLst>
                                          <p:attrName>style.visibility</p:attrName>
                                        </p:attrNameLst>
                                      </p:cBhvr>
                                      <p:to>
                                        <p:strVal val="visible"/>
                                      </p:to>
                                    </p:set>
                                    <p:anim calcmode="lin" valueType="num">
                                      <p:cBhvr>
                                        <p:cTn id="181" dur="500" fill="hold"/>
                                        <p:tgtEl>
                                          <p:spTgt spid="39"/>
                                        </p:tgtEl>
                                        <p:attrNameLst>
                                          <p:attrName>ppt_w</p:attrName>
                                        </p:attrNameLst>
                                      </p:cBhvr>
                                      <p:tavLst>
                                        <p:tav tm="0">
                                          <p:val>
                                            <p:fltVal val="0"/>
                                          </p:val>
                                        </p:tav>
                                        <p:tav tm="100000">
                                          <p:val>
                                            <p:strVal val="#ppt_w"/>
                                          </p:val>
                                        </p:tav>
                                      </p:tavLst>
                                    </p:anim>
                                    <p:anim calcmode="lin" valueType="num">
                                      <p:cBhvr>
                                        <p:cTn id="182" dur="500" fill="hold"/>
                                        <p:tgtEl>
                                          <p:spTgt spid="39"/>
                                        </p:tgtEl>
                                        <p:attrNameLst>
                                          <p:attrName>ppt_h</p:attrName>
                                        </p:attrNameLst>
                                      </p:cBhvr>
                                      <p:tavLst>
                                        <p:tav tm="0">
                                          <p:val>
                                            <p:fltVal val="0"/>
                                          </p:val>
                                        </p:tav>
                                        <p:tav tm="100000">
                                          <p:val>
                                            <p:strVal val="#ppt_h"/>
                                          </p:val>
                                        </p:tav>
                                      </p:tavLst>
                                    </p:anim>
                                    <p:animEffect transition="in" filter="fade">
                                      <p:cBhvr>
                                        <p:cTn id="183" dur="500"/>
                                        <p:tgtEl>
                                          <p:spTgt spid="39"/>
                                        </p:tgtEl>
                                      </p:cBhvr>
                                    </p:animEffect>
                                  </p:childTnLst>
                                </p:cTn>
                              </p:par>
                              <p:par>
                                <p:cTn id="184" presetID="53" presetClass="entr" presetSubtype="0" fill="hold" nodeType="withEffect">
                                  <p:stCondLst>
                                    <p:cond delay="0"/>
                                  </p:stCondLst>
                                  <p:childTnLst>
                                    <p:set>
                                      <p:cBhvr>
                                        <p:cTn id="185" dur="1" fill="hold">
                                          <p:stCondLst>
                                            <p:cond delay="0"/>
                                          </p:stCondLst>
                                        </p:cTn>
                                        <p:tgtEl>
                                          <p:spTgt spid="45"/>
                                        </p:tgtEl>
                                        <p:attrNameLst>
                                          <p:attrName>style.visibility</p:attrName>
                                        </p:attrNameLst>
                                      </p:cBhvr>
                                      <p:to>
                                        <p:strVal val="visible"/>
                                      </p:to>
                                    </p:set>
                                    <p:anim calcmode="lin" valueType="num">
                                      <p:cBhvr>
                                        <p:cTn id="186" dur="500" fill="hold"/>
                                        <p:tgtEl>
                                          <p:spTgt spid="45"/>
                                        </p:tgtEl>
                                        <p:attrNameLst>
                                          <p:attrName>ppt_w</p:attrName>
                                        </p:attrNameLst>
                                      </p:cBhvr>
                                      <p:tavLst>
                                        <p:tav tm="0">
                                          <p:val>
                                            <p:fltVal val="0"/>
                                          </p:val>
                                        </p:tav>
                                        <p:tav tm="100000">
                                          <p:val>
                                            <p:strVal val="#ppt_w"/>
                                          </p:val>
                                        </p:tav>
                                      </p:tavLst>
                                    </p:anim>
                                    <p:anim calcmode="lin" valueType="num">
                                      <p:cBhvr>
                                        <p:cTn id="187" dur="500" fill="hold"/>
                                        <p:tgtEl>
                                          <p:spTgt spid="45"/>
                                        </p:tgtEl>
                                        <p:attrNameLst>
                                          <p:attrName>ppt_h</p:attrName>
                                        </p:attrNameLst>
                                      </p:cBhvr>
                                      <p:tavLst>
                                        <p:tav tm="0">
                                          <p:val>
                                            <p:fltVal val="0"/>
                                          </p:val>
                                        </p:tav>
                                        <p:tav tm="100000">
                                          <p:val>
                                            <p:strVal val="#ppt_h"/>
                                          </p:val>
                                        </p:tav>
                                      </p:tavLst>
                                    </p:anim>
                                    <p:animEffect transition="in" filter="fade">
                                      <p:cBhvr>
                                        <p:cTn id="188" dur="500"/>
                                        <p:tgtEl>
                                          <p:spTgt spid="45"/>
                                        </p:tgtEl>
                                      </p:cBhvr>
                                    </p:animEffect>
                                  </p:childTnLst>
                                </p:cTn>
                              </p:par>
                              <p:par>
                                <p:cTn id="189" presetID="53" presetClass="entr" presetSubtype="0" fill="hold" nodeType="withEffect">
                                  <p:stCondLst>
                                    <p:cond delay="0"/>
                                  </p:stCondLst>
                                  <p:childTnLst>
                                    <p:set>
                                      <p:cBhvr>
                                        <p:cTn id="190" dur="1" fill="hold">
                                          <p:stCondLst>
                                            <p:cond delay="0"/>
                                          </p:stCondLst>
                                        </p:cTn>
                                        <p:tgtEl>
                                          <p:spTgt spid="40"/>
                                        </p:tgtEl>
                                        <p:attrNameLst>
                                          <p:attrName>style.visibility</p:attrName>
                                        </p:attrNameLst>
                                      </p:cBhvr>
                                      <p:to>
                                        <p:strVal val="visible"/>
                                      </p:to>
                                    </p:set>
                                    <p:anim calcmode="lin" valueType="num">
                                      <p:cBhvr>
                                        <p:cTn id="191" dur="500" fill="hold"/>
                                        <p:tgtEl>
                                          <p:spTgt spid="40"/>
                                        </p:tgtEl>
                                        <p:attrNameLst>
                                          <p:attrName>ppt_w</p:attrName>
                                        </p:attrNameLst>
                                      </p:cBhvr>
                                      <p:tavLst>
                                        <p:tav tm="0">
                                          <p:val>
                                            <p:fltVal val="0"/>
                                          </p:val>
                                        </p:tav>
                                        <p:tav tm="100000">
                                          <p:val>
                                            <p:strVal val="#ppt_w"/>
                                          </p:val>
                                        </p:tav>
                                      </p:tavLst>
                                    </p:anim>
                                    <p:anim calcmode="lin" valueType="num">
                                      <p:cBhvr>
                                        <p:cTn id="192" dur="500" fill="hold"/>
                                        <p:tgtEl>
                                          <p:spTgt spid="40"/>
                                        </p:tgtEl>
                                        <p:attrNameLst>
                                          <p:attrName>ppt_h</p:attrName>
                                        </p:attrNameLst>
                                      </p:cBhvr>
                                      <p:tavLst>
                                        <p:tav tm="0">
                                          <p:val>
                                            <p:fltVal val="0"/>
                                          </p:val>
                                        </p:tav>
                                        <p:tav tm="100000">
                                          <p:val>
                                            <p:strVal val="#ppt_h"/>
                                          </p:val>
                                        </p:tav>
                                      </p:tavLst>
                                    </p:anim>
                                    <p:animEffect transition="in" filter="fade">
                                      <p:cBhvr>
                                        <p:cTn id="193" dur="500"/>
                                        <p:tgtEl>
                                          <p:spTgt spid="40"/>
                                        </p:tgtEl>
                                      </p:cBhvr>
                                    </p:animEffect>
                                  </p:childTnLst>
                                </p:cTn>
                              </p:par>
                            </p:childTnLst>
                          </p:cTn>
                        </p:par>
                        <p:par>
                          <p:cTn id="194" fill="hold">
                            <p:stCondLst>
                              <p:cond delay="3500"/>
                            </p:stCondLst>
                            <p:childTnLst>
                              <p:par>
                                <p:cTn id="195" presetID="53" presetClass="entr" presetSubtype="0" fill="hold" nodeType="afterEffect">
                                  <p:stCondLst>
                                    <p:cond delay="0"/>
                                  </p:stCondLst>
                                  <p:childTnLst>
                                    <p:set>
                                      <p:cBhvr>
                                        <p:cTn id="196" dur="1" fill="hold">
                                          <p:stCondLst>
                                            <p:cond delay="0"/>
                                          </p:stCondLst>
                                        </p:cTn>
                                        <p:tgtEl>
                                          <p:spTgt spid="41"/>
                                        </p:tgtEl>
                                        <p:attrNameLst>
                                          <p:attrName>style.visibility</p:attrName>
                                        </p:attrNameLst>
                                      </p:cBhvr>
                                      <p:to>
                                        <p:strVal val="visible"/>
                                      </p:to>
                                    </p:set>
                                    <p:anim calcmode="lin" valueType="num">
                                      <p:cBhvr>
                                        <p:cTn id="197" dur="500" fill="hold"/>
                                        <p:tgtEl>
                                          <p:spTgt spid="41"/>
                                        </p:tgtEl>
                                        <p:attrNameLst>
                                          <p:attrName>ppt_w</p:attrName>
                                        </p:attrNameLst>
                                      </p:cBhvr>
                                      <p:tavLst>
                                        <p:tav tm="0">
                                          <p:val>
                                            <p:fltVal val="0"/>
                                          </p:val>
                                        </p:tav>
                                        <p:tav tm="100000">
                                          <p:val>
                                            <p:strVal val="#ppt_w"/>
                                          </p:val>
                                        </p:tav>
                                      </p:tavLst>
                                    </p:anim>
                                    <p:anim calcmode="lin" valueType="num">
                                      <p:cBhvr>
                                        <p:cTn id="198" dur="500" fill="hold"/>
                                        <p:tgtEl>
                                          <p:spTgt spid="41"/>
                                        </p:tgtEl>
                                        <p:attrNameLst>
                                          <p:attrName>ppt_h</p:attrName>
                                        </p:attrNameLst>
                                      </p:cBhvr>
                                      <p:tavLst>
                                        <p:tav tm="0">
                                          <p:val>
                                            <p:fltVal val="0"/>
                                          </p:val>
                                        </p:tav>
                                        <p:tav tm="100000">
                                          <p:val>
                                            <p:strVal val="#ppt_h"/>
                                          </p:val>
                                        </p:tav>
                                      </p:tavLst>
                                    </p:anim>
                                    <p:animEffect transition="in" filter="fade">
                                      <p:cBhvr>
                                        <p:cTn id="199" dur="500"/>
                                        <p:tgtEl>
                                          <p:spTgt spid="41"/>
                                        </p:tgtEl>
                                      </p:cBhvr>
                                    </p:animEffect>
                                  </p:childTnLst>
                                </p:cTn>
                              </p:par>
                              <p:par>
                                <p:cTn id="200" presetID="53" presetClass="entr" presetSubtype="0" fill="hold" nodeType="withEffect">
                                  <p:stCondLst>
                                    <p:cond delay="0"/>
                                  </p:stCondLst>
                                  <p:childTnLst>
                                    <p:set>
                                      <p:cBhvr>
                                        <p:cTn id="201" dur="1" fill="hold">
                                          <p:stCondLst>
                                            <p:cond delay="0"/>
                                          </p:stCondLst>
                                        </p:cTn>
                                        <p:tgtEl>
                                          <p:spTgt spid="42"/>
                                        </p:tgtEl>
                                        <p:attrNameLst>
                                          <p:attrName>style.visibility</p:attrName>
                                        </p:attrNameLst>
                                      </p:cBhvr>
                                      <p:to>
                                        <p:strVal val="visible"/>
                                      </p:to>
                                    </p:set>
                                    <p:anim calcmode="lin" valueType="num">
                                      <p:cBhvr>
                                        <p:cTn id="202" dur="500" fill="hold"/>
                                        <p:tgtEl>
                                          <p:spTgt spid="42"/>
                                        </p:tgtEl>
                                        <p:attrNameLst>
                                          <p:attrName>ppt_w</p:attrName>
                                        </p:attrNameLst>
                                      </p:cBhvr>
                                      <p:tavLst>
                                        <p:tav tm="0">
                                          <p:val>
                                            <p:fltVal val="0"/>
                                          </p:val>
                                        </p:tav>
                                        <p:tav tm="100000">
                                          <p:val>
                                            <p:strVal val="#ppt_w"/>
                                          </p:val>
                                        </p:tav>
                                      </p:tavLst>
                                    </p:anim>
                                    <p:anim calcmode="lin" valueType="num">
                                      <p:cBhvr>
                                        <p:cTn id="203" dur="500" fill="hold"/>
                                        <p:tgtEl>
                                          <p:spTgt spid="42"/>
                                        </p:tgtEl>
                                        <p:attrNameLst>
                                          <p:attrName>ppt_h</p:attrName>
                                        </p:attrNameLst>
                                      </p:cBhvr>
                                      <p:tavLst>
                                        <p:tav tm="0">
                                          <p:val>
                                            <p:fltVal val="0"/>
                                          </p:val>
                                        </p:tav>
                                        <p:tav tm="100000">
                                          <p:val>
                                            <p:strVal val="#ppt_h"/>
                                          </p:val>
                                        </p:tav>
                                      </p:tavLst>
                                    </p:anim>
                                    <p:animEffect transition="in" filter="fade">
                                      <p:cBhvr>
                                        <p:cTn id="204" dur="500"/>
                                        <p:tgtEl>
                                          <p:spTgt spid="42"/>
                                        </p:tgtEl>
                                      </p:cBhvr>
                                    </p:animEffect>
                                  </p:childTnLst>
                                </p:cTn>
                              </p:par>
                              <p:par>
                                <p:cTn id="205" presetID="53" presetClass="entr" presetSubtype="0" fill="hold" nodeType="withEffect">
                                  <p:stCondLst>
                                    <p:cond delay="0"/>
                                  </p:stCondLst>
                                  <p:childTnLst>
                                    <p:set>
                                      <p:cBhvr>
                                        <p:cTn id="206" dur="1" fill="hold">
                                          <p:stCondLst>
                                            <p:cond delay="0"/>
                                          </p:stCondLst>
                                        </p:cTn>
                                        <p:tgtEl>
                                          <p:spTgt spid="44"/>
                                        </p:tgtEl>
                                        <p:attrNameLst>
                                          <p:attrName>style.visibility</p:attrName>
                                        </p:attrNameLst>
                                      </p:cBhvr>
                                      <p:to>
                                        <p:strVal val="visible"/>
                                      </p:to>
                                    </p:set>
                                    <p:anim calcmode="lin" valueType="num">
                                      <p:cBhvr>
                                        <p:cTn id="207" dur="500" fill="hold"/>
                                        <p:tgtEl>
                                          <p:spTgt spid="44"/>
                                        </p:tgtEl>
                                        <p:attrNameLst>
                                          <p:attrName>ppt_w</p:attrName>
                                        </p:attrNameLst>
                                      </p:cBhvr>
                                      <p:tavLst>
                                        <p:tav tm="0">
                                          <p:val>
                                            <p:fltVal val="0"/>
                                          </p:val>
                                        </p:tav>
                                        <p:tav tm="100000">
                                          <p:val>
                                            <p:strVal val="#ppt_w"/>
                                          </p:val>
                                        </p:tav>
                                      </p:tavLst>
                                    </p:anim>
                                    <p:anim calcmode="lin" valueType="num">
                                      <p:cBhvr>
                                        <p:cTn id="208" dur="500" fill="hold"/>
                                        <p:tgtEl>
                                          <p:spTgt spid="44"/>
                                        </p:tgtEl>
                                        <p:attrNameLst>
                                          <p:attrName>ppt_h</p:attrName>
                                        </p:attrNameLst>
                                      </p:cBhvr>
                                      <p:tavLst>
                                        <p:tav tm="0">
                                          <p:val>
                                            <p:fltVal val="0"/>
                                          </p:val>
                                        </p:tav>
                                        <p:tav tm="100000">
                                          <p:val>
                                            <p:strVal val="#ppt_h"/>
                                          </p:val>
                                        </p:tav>
                                      </p:tavLst>
                                    </p:anim>
                                    <p:animEffect transition="in" filter="fade">
                                      <p:cBhvr>
                                        <p:cTn id="209" dur="500"/>
                                        <p:tgtEl>
                                          <p:spTgt spid="44"/>
                                        </p:tgtEl>
                                      </p:cBhvr>
                                    </p:animEffect>
                                  </p:childTnLst>
                                </p:cTn>
                              </p:par>
                              <p:par>
                                <p:cTn id="210" presetID="53" presetClass="entr" presetSubtype="0" fill="hold" nodeType="withEffect">
                                  <p:stCondLst>
                                    <p:cond delay="0"/>
                                  </p:stCondLst>
                                  <p:childTnLst>
                                    <p:set>
                                      <p:cBhvr>
                                        <p:cTn id="211" dur="1" fill="hold">
                                          <p:stCondLst>
                                            <p:cond delay="0"/>
                                          </p:stCondLst>
                                        </p:cTn>
                                        <p:tgtEl>
                                          <p:spTgt spid="43"/>
                                        </p:tgtEl>
                                        <p:attrNameLst>
                                          <p:attrName>style.visibility</p:attrName>
                                        </p:attrNameLst>
                                      </p:cBhvr>
                                      <p:to>
                                        <p:strVal val="visible"/>
                                      </p:to>
                                    </p:set>
                                    <p:anim calcmode="lin" valueType="num">
                                      <p:cBhvr>
                                        <p:cTn id="212" dur="500" fill="hold"/>
                                        <p:tgtEl>
                                          <p:spTgt spid="43"/>
                                        </p:tgtEl>
                                        <p:attrNameLst>
                                          <p:attrName>ppt_w</p:attrName>
                                        </p:attrNameLst>
                                      </p:cBhvr>
                                      <p:tavLst>
                                        <p:tav tm="0">
                                          <p:val>
                                            <p:fltVal val="0"/>
                                          </p:val>
                                        </p:tav>
                                        <p:tav tm="100000">
                                          <p:val>
                                            <p:strVal val="#ppt_w"/>
                                          </p:val>
                                        </p:tav>
                                      </p:tavLst>
                                    </p:anim>
                                    <p:anim calcmode="lin" valueType="num">
                                      <p:cBhvr>
                                        <p:cTn id="213" dur="500" fill="hold"/>
                                        <p:tgtEl>
                                          <p:spTgt spid="43"/>
                                        </p:tgtEl>
                                        <p:attrNameLst>
                                          <p:attrName>ppt_h</p:attrName>
                                        </p:attrNameLst>
                                      </p:cBhvr>
                                      <p:tavLst>
                                        <p:tav tm="0">
                                          <p:val>
                                            <p:fltVal val="0"/>
                                          </p:val>
                                        </p:tav>
                                        <p:tav tm="100000">
                                          <p:val>
                                            <p:strVal val="#ppt_h"/>
                                          </p:val>
                                        </p:tav>
                                      </p:tavLst>
                                    </p:anim>
                                    <p:animEffect transition="in" filter="fade">
                                      <p:cBhvr>
                                        <p:cTn id="214" dur="500"/>
                                        <p:tgtEl>
                                          <p:spTgt spid="43"/>
                                        </p:tgtEl>
                                      </p:cBhvr>
                                    </p:animEffect>
                                  </p:childTnLst>
                                </p:cTn>
                              </p:par>
                            </p:childTnLst>
                          </p:cTn>
                        </p:par>
                        <p:par>
                          <p:cTn id="215" fill="hold">
                            <p:stCondLst>
                              <p:cond delay="4000"/>
                            </p:stCondLst>
                            <p:childTnLst>
                              <p:par>
                                <p:cTn id="216" presetID="53" presetClass="entr" presetSubtype="0" fill="hold" nodeType="afterEffect">
                                  <p:stCondLst>
                                    <p:cond delay="0"/>
                                  </p:stCondLst>
                                  <p:childTnLst>
                                    <p:set>
                                      <p:cBhvr>
                                        <p:cTn id="217" dur="1" fill="hold">
                                          <p:stCondLst>
                                            <p:cond delay="0"/>
                                          </p:stCondLst>
                                        </p:cTn>
                                        <p:tgtEl>
                                          <p:spTgt spid="46"/>
                                        </p:tgtEl>
                                        <p:attrNameLst>
                                          <p:attrName>style.visibility</p:attrName>
                                        </p:attrNameLst>
                                      </p:cBhvr>
                                      <p:to>
                                        <p:strVal val="visible"/>
                                      </p:to>
                                    </p:set>
                                    <p:anim calcmode="lin" valueType="num">
                                      <p:cBhvr>
                                        <p:cTn id="218" dur="500" fill="hold"/>
                                        <p:tgtEl>
                                          <p:spTgt spid="46"/>
                                        </p:tgtEl>
                                        <p:attrNameLst>
                                          <p:attrName>ppt_w</p:attrName>
                                        </p:attrNameLst>
                                      </p:cBhvr>
                                      <p:tavLst>
                                        <p:tav tm="0">
                                          <p:val>
                                            <p:fltVal val="0"/>
                                          </p:val>
                                        </p:tav>
                                        <p:tav tm="100000">
                                          <p:val>
                                            <p:strVal val="#ppt_w"/>
                                          </p:val>
                                        </p:tav>
                                      </p:tavLst>
                                    </p:anim>
                                    <p:anim calcmode="lin" valueType="num">
                                      <p:cBhvr>
                                        <p:cTn id="219" dur="500" fill="hold"/>
                                        <p:tgtEl>
                                          <p:spTgt spid="46"/>
                                        </p:tgtEl>
                                        <p:attrNameLst>
                                          <p:attrName>ppt_h</p:attrName>
                                        </p:attrNameLst>
                                      </p:cBhvr>
                                      <p:tavLst>
                                        <p:tav tm="0">
                                          <p:val>
                                            <p:fltVal val="0"/>
                                          </p:val>
                                        </p:tav>
                                        <p:tav tm="100000">
                                          <p:val>
                                            <p:strVal val="#ppt_h"/>
                                          </p:val>
                                        </p:tav>
                                      </p:tavLst>
                                    </p:anim>
                                    <p:animEffect transition="in" filter="fade">
                                      <p:cBhvr>
                                        <p:cTn id="220" dur="500"/>
                                        <p:tgtEl>
                                          <p:spTgt spid="46"/>
                                        </p:tgtEl>
                                      </p:cBhvr>
                                    </p:animEffect>
                                  </p:childTnLst>
                                </p:cTn>
                              </p:par>
                            </p:childTnLst>
                          </p:cTn>
                        </p:par>
                      </p:childTnLst>
                    </p:cTn>
                  </p:par>
                  <p:par>
                    <p:cTn id="221" fill="hold">
                      <p:stCondLst>
                        <p:cond delay="indefinite"/>
                      </p:stCondLst>
                      <p:childTnLst>
                        <p:par>
                          <p:cTn id="222" fill="hold">
                            <p:stCondLst>
                              <p:cond delay="0"/>
                            </p:stCondLst>
                            <p:childTnLst>
                              <p:par>
                                <p:cTn id="223" presetID="64" presetClass="path" presetSubtype="0" accel="50000" decel="50000" fill="hold" grpId="0" nodeType="clickEffect">
                                  <p:stCondLst>
                                    <p:cond delay="0"/>
                                  </p:stCondLst>
                                  <p:childTnLst>
                                    <p:animMotion origin="layout" path="M 0 0  L 0 -0.33333  E" pathEditMode="relative" ptsTypes="">
                                      <p:cBhvr>
                                        <p:cTn id="224" dur="2000" fill="hold"/>
                                        <p:tgtEl>
                                          <p:spTgt spid="14"/>
                                        </p:tgtEl>
                                        <p:attrNameLst>
                                          <p:attrName>ppt_x</p:attrName>
                                          <p:attrName>ppt_y</p:attrName>
                                        </p:attrNameLst>
                                      </p:cBhvr>
                                    </p:animMotion>
                                  </p:childTnLst>
                                </p:cTn>
                              </p:par>
                            </p:childTnLst>
                          </p:cTn>
                        </p:par>
                        <p:par>
                          <p:cTn id="225" fill="hold">
                            <p:stCondLst>
                              <p:cond delay="2000"/>
                            </p:stCondLst>
                            <p:childTnLst>
                              <p:par>
                                <p:cTn id="226" presetID="1" presetClass="exit" presetSubtype="0" fill="hold" grpId="1" nodeType="afterEffect">
                                  <p:stCondLst>
                                    <p:cond delay="0"/>
                                  </p:stCondLst>
                                  <p:childTnLst>
                                    <p:set>
                                      <p:cBhvr>
                                        <p:cTn id="227" dur="1" fill="hold">
                                          <p:stCondLst>
                                            <p:cond delay="0"/>
                                          </p:stCondLst>
                                        </p:cTn>
                                        <p:tgtEl>
                                          <p:spTgt spid="14"/>
                                        </p:tgtEl>
                                        <p:attrNameLst>
                                          <p:attrName>style.visibility</p:attrName>
                                        </p:attrNameLst>
                                      </p:cBhvr>
                                      <p:to>
                                        <p:strVal val="hidden"/>
                                      </p:to>
                                    </p:set>
                                  </p:childTnLst>
                                </p:cTn>
                              </p:par>
                            </p:childTnLst>
                          </p:cTn>
                        </p:par>
                        <p:par>
                          <p:cTn id="228" fill="hold">
                            <p:stCondLst>
                              <p:cond delay="2000"/>
                            </p:stCondLst>
                            <p:childTnLst>
                              <p:par>
                                <p:cTn id="229" presetID="53" presetClass="entr" presetSubtype="0" fill="hold" nodeType="afterEffect">
                                  <p:stCondLst>
                                    <p:cond delay="0"/>
                                  </p:stCondLst>
                                  <p:childTnLst>
                                    <p:set>
                                      <p:cBhvr>
                                        <p:cTn id="230" dur="1" fill="hold">
                                          <p:stCondLst>
                                            <p:cond delay="0"/>
                                          </p:stCondLst>
                                        </p:cTn>
                                        <p:tgtEl>
                                          <p:spTgt spid="58"/>
                                        </p:tgtEl>
                                        <p:attrNameLst>
                                          <p:attrName>style.visibility</p:attrName>
                                        </p:attrNameLst>
                                      </p:cBhvr>
                                      <p:to>
                                        <p:strVal val="visible"/>
                                      </p:to>
                                    </p:set>
                                    <p:anim calcmode="lin" valueType="num">
                                      <p:cBhvr>
                                        <p:cTn id="231" dur="500" fill="hold"/>
                                        <p:tgtEl>
                                          <p:spTgt spid="58"/>
                                        </p:tgtEl>
                                        <p:attrNameLst>
                                          <p:attrName>ppt_w</p:attrName>
                                        </p:attrNameLst>
                                      </p:cBhvr>
                                      <p:tavLst>
                                        <p:tav tm="0">
                                          <p:val>
                                            <p:fltVal val="0"/>
                                          </p:val>
                                        </p:tav>
                                        <p:tav tm="100000">
                                          <p:val>
                                            <p:strVal val="#ppt_w"/>
                                          </p:val>
                                        </p:tav>
                                      </p:tavLst>
                                    </p:anim>
                                    <p:anim calcmode="lin" valueType="num">
                                      <p:cBhvr>
                                        <p:cTn id="232" dur="500" fill="hold"/>
                                        <p:tgtEl>
                                          <p:spTgt spid="58"/>
                                        </p:tgtEl>
                                        <p:attrNameLst>
                                          <p:attrName>ppt_h</p:attrName>
                                        </p:attrNameLst>
                                      </p:cBhvr>
                                      <p:tavLst>
                                        <p:tav tm="0">
                                          <p:val>
                                            <p:fltVal val="0"/>
                                          </p:val>
                                        </p:tav>
                                        <p:tav tm="100000">
                                          <p:val>
                                            <p:strVal val="#ppt_h"/>
                                          </p:val>
                                        </p:tav>
                                      </p:tavLst>
                                    </p:anim>
                                    <p:animEffect transition="in" filter="fade">
                                      <p:cBhvr>
                                        <p:cTn id="233" dur="500"/>
                                        <p:tgtEl>
                                          <p:spTgt spid="58"/>
                                        </p:tgtEl>
                                      </p:cBhvr>
                                    </p:animEffect>
                                  </p:childTnLst>
                                </p:cTn>
                              </p:par>
                            </p:childTnLst>
                          </p:cTn>
                        </p:par>
                        <p:par>
                          <p:cTn id="234" fill="hold">
                            <p:stCondLst>
                              <p:cond delay="2500"/>
                            </p:stCondLst>
                            <p:childTnLst>
                              <p:par>
                                <p:cTn id="235" presetID="53" presetClass="entr" presetSubtype="0" fill="hold" nodeType="afterEffect">
                                  <p:stCondLst>
                                    <p:cond delay="0"/>
                                  </p:stCondLst>
                                  <p:childTnLst>
                                    <p:set>
                                      <p:cBhvr>
                                        <p:cTn id="236" dur="1" fill="hold">
                                          <p:stCondLst>
                                            <p:cond delay="0"/>
                                          </p:stCondLst>
                                        </p:cTn>
                                        <p:tgtEl>
                                          <p:spTgt spid="47"/>
                                        </p:tgtEl>
                                        <p:attrNameLst>
                                          <p:attrName>style.visibility</p:attrName>
                                        </p:attrNameLst>
                                      </p:cBhvr>
                                      <p:to>
                                        <p:strVal val="visible"/>
                                      </p:to>
                                    </p:set>
                                    <p:anim calcmode="lin" valueType="num">
                                      <p:cBhvr>
                                        <p:cTn id="237" dur="500" fill="hold"/>
                                        <p:tgtEl>
                                          <p:spTgt spid="47"/>
                                        </p:tgtEl>
                                        <p:attrNameLst>
                                          <p:attrName>ppt_w</p:attrName>
                                        </p:attrNameLst>
                                      </p:cBhvr>
                                      <p:tavLst>
                                        <p:tav tm="0">
                                          <p:val>
                                            <p:fltVal val="0"/>
                                          </p:val>
                                        </p:tav>
                                        <p:tav tm="100000">
                                          <p:val>
                                            <p:strVal val="#ppt_w"/>
                                          </p:val>
                                        </p:tav>
                                      </p:tavLst>
                                    </p:anim>
                                    <p:anim calcmode="lin" valueType="num">
                                      <p:cBhvr>
                                        <p:cTn id="238" dur="500" fill="hold"/>
                                        <p:tgtEl>
                                          <p:spTgt spid="47"/>
                                        </p:tgtEl>
                                        <p:attrNameLst>
                                          <p:attrName>ppt_h</p:attrName>
                                        </p:attrNameLst>
                                      </p:cBhvr>
                                      <p:tavLst>
                                        <p:tav tm="0">
                                          <p:val>
                                            <p:fltVal val="0"/>
                                          </p:val>
                                        </p:tav>
                                        <p:tav tm="100000">
                                          <p:val>
                                            <p:strVal val="#ppt_h"/>
                                          </p:val>
                                        </p:tav>
                                      </p:tavLst>
                                    </p:anim>
                                    <p:animEffect transition="in" filter="fade">
                                      <p:cBhvr>
                                        <p:cTn id="239" dur="500"/>
                                        <p:tgtEl>
                                          <p:spTgt spid="47"/>
                                        </p:tgtEl>
                                      </p:cBhvr>
                                    </p:animEffect>
                                  </p:childTnLst>
                                </p:cTn>
                              </p:par>
                              <p:par>
                                <p:cTn id="240" presetID="53" presetClass="entr" presetSubtype="0" fill="hold" nodeType="withEffect">
                                  <p:stCondLst>
                                    <p:cond delay="0"/>
                                  </p:stCondLst>
                                  <p:childTnLst>
                                    <p:set>
                                      <p:cBhvr>
                                        <p:cTn id="241" dur="1" fill="hold">
                                          <p:stCondLst>
                                            <p:cond delay="0"/>
                                          </p:stCondLst>
                                        </p:cTn>
                                        <p:tgtEl>
                                          <p:spTgt spid="48"/>
                                        </p:tgtEl>
                                        <p:attrNameLst>
                                          <p:attrName>style.visibility</p:attrName>
                                        </p:attrNameLst>
                                      </p:cBhvr>
                                      <p:to>
                                        <p:strVal val="visible"/>
                                      </p:to>
                                    </p:set>
                                    <p:anim calcmode="lin" valueType="num">
                                      <p:cBhvr>
                                        <p:cTn id="242" dur="500" fill="hold"/>
                                        <p:tgtEl>
                                          <p:spTgt spid="48"/>
                                        </p:tgtEl>
                                        <p:attrNameLst>
                                          <p:attrName>ppt_w</p:attrName>
                                        </p:attrNameLst>
                                      </p:cBhvr>
                                      <p:tavLst>
                                        <p:tav tm="0">
                                          <p:val>
                                            <p:fltVal val="0"/>
                                          </p:val>
                                        </p:tav>
                                        <p:tav tm="100000">
                                          <p:val>
                                            <p:strVal val="#ppt_w"/>
                                          </p:val>
                                        </p:tav>
                                      </p:tavLst>
                                    </p:anim>
                                    <p:anim calcmode="lin" valueType="num">
                                      <p:cBhvr>
                                        <p:cTn id="243" dur="500" fill="hold"/>
                                        <p:tgtEl>
                                          <p:spTgt spid="48"/>
                                        </p:tgtEl>
                                        <p:attrNameLst>
                                          <p:attrName>ppt_h</p:attrName>
                                        </p:attrNameLst>
                                      </p:cBhvr>
                                      <p:tavLst>
                                        <p:tav tm="0">
                                          <p:val>
                                            <p:fltVal val="0"/>
                                          </p:val>
                                        </p:tav>
                                        <p:tav tm="100000">
                                          <p:val>
                                            <p:strVal val="#ppt_h"/>
                                          </p:val>
                                        </p:tav>
                                      </p:tavLst>
                                    </p:anim>
                                    <p:animEffect transition="in" filter="fade">
                                      <p:cBhvr>
                                        <p:cTn id="244" dur="500"/>
                                        <p:tgtEl>
                                          <p:spTgt spid="48"/>
                                        </p:tgtEl>
                                      </p:cBhvr>
                                    </p:animEffect>
                                  </p:childTnLst>
                                </p:cTn>
                              </p:par>
                              <p:par>
                                <p:cTn id="245" presetID="53" presetClass="entr" presetSubtype="0" fill="hold" nodeType="withEffect">
                                  <p:stCondLst>
                                    <p:cond delay="0"/>
                                  </p:stCondLst>
                                  <p:childTnLst>
                                    <p:set>
                                      <p:cBhvr>
                                        <p:cTn id="246" dur="1" fill="hold">
                                          <p:stCondLst>
                                            <p:cond delay="0"/>
                                          </p:stCondLst>
                                        </p:cTn>
                                        <p:tgtEl>
                                          <p:spTgt spid="49"/>
                                        </p:tgtEl>
                                        <p:attrNameLst>
                                          <p:attrName>style.visibility</p:attrName>
                                        </p:attrNameLst>
                                      </p:cBhvr>
                                      <p:to>
                                        <p:strVal val="visible"/>
                                      </p:to>
                                    </p:set>
                                    <p:anim calcmode="lin" valueType="num">
                                      <p:cBhvr>
                                        <p:cTn id="247" dur="500" fill="hold"/>
                                        <p:tgtEl>
                                          <p:spTgt spid="49"/>
                                        </p:tgtEl>
                                        <p:attrNameLst>
                                          <p:attrName>ppt_w</p:attrName>
                                        </p:attrNameLst>
                                      </p:cBhvr>
                                      <p:tavLst>
                                        <p:tav tm="0">
                                          <p:val>
                                            <p:fltVal val="0"/>
                                          </p:val>
                                        </p:tav>
                                        <p:tav tm="100000">
                                          <p:val>
                                            <p:strVal val="#ppt_w"/>
                                          </p:val>
                                        </p:tav>
                                      </p:tavLst>
                                    </p:anim>
                                    <p:anim calcmode="lin" valueType="num">
                                      <p:cBhvr>
                                        <p:cTn id="248" dur="500" fill="hold"/>
                                        <p:tgtEl>
                                          <p:spTgt spid="49"/>
                                        </p:tgtEl>
                                        <p:attrNameLst>
                                          <p:attrName>ppt_h</p:attrName>
                                        </p:attrNameLst>
                                      </p:cBhvr>
                                      <p:tavLst>
                                        <p:tav tm="0">
                                          <p:val>
                                            <p:fltVal val="0"/>
                                          </p:val>
                                        </p:tav>
                                        <p:tav tm="100000">
                                          <p:val>
                                            <p:strVal val="#ppt_h"/>
                                          </p:val>
                                        </p:tav>
                                      </p:tavLst>
                                    </p:anim>
                                    <p:animEffect transition="in" filter="fade">
                                      <p:cBhvr>
                                        <p:cTn id="249" dur="500"/>
                                        <p:tgtEl>
                                          <p:spTgt spid="49"/>
                                        </p:tgtEl>
                                      </p:cBhvr>
                                    </p:animEffect>
                                  </p:childTnLst>
                                </p:cTn>
                              </p:par>
                            </p:childTnLst>
                          </p:cTn>
                        </p:par>
                        <p:par>
                          <p:cTn id="250" fill="hold">
                            <p:stCondLst>
                              <p:cond delay="3000"/>
                            </p:stCondLst>
                            <p:childTnLst>
                              <p:par>
                                <p:cTn id="251" presetID="53" presetClass="entr" presetSubtype="0" fill="hold" nodeType="afterEffect">
                                  <p:stCondLst>
                                    <p:cond delay="0"/>
                                  </p:stCondLst>
                                  <p:childTnLst>
                                    <p:set>
                                      <p:cBhvr>
                                        <p:cTn id="252" dur="1" fill="hold">
                                          <p:stCondLst>
                                            <p:cond delay="0"/>
                                          </p:stCondLst>
                                        </p:cTn>
                                        <p:tgtEl>
                                          <p:spTgt spid="50"/>
                                        </p:tgtEl>
                                        <p:attrNameLst>
                                          <p:attrName>style.visibility</p:attrName>
                                        </p:attrNameLst>
                                      </p:cBhvr>
                                      <p:to>
                                        <p:strVal val="visible"/>
                                      </p:to>
                                    </p:set>
                                    <p:anim calcmode="lin" valueType="num">
                                      <p:cBhvr>
                                        <p:cTn id="253" dur="500" fill="hold"/>
                                        <p:tgtEl>
                                          <p:spTgt spid="50"/>
                                        </p:tgtEl>
                                        <p:attrNameLst>
                                          <p:attrName>ppt_w</p:attrName>
                                        </p:attrNameLst>
                                      </p:cBhvr>
                                      <p:tavLst>
                                        <p:tav tm="0">
                                          <p:val>
                                            <p:fltVal val="0"/>
                                          </p:val>
                                        </p:tav>
                                        <p:tav tm="100000">
                                          <p:val>
                                            <p:strVal val="#ppt_w"/>
                                          </p:val>
                                        </p:tav>
                                      </p:tavLst>
                                    </p:anim>
                                    <p:anim calcmode="lin" valueType="num">
                                      <p:cBhvr>
                                        <p:cTn id="254" dur="500" fill="hold"/>
                                        <p:tgtEl>
                                          <p:spTgt spid="50"/>
                                        </p:tgtEl>
                                        <p:attrNameLst>
                                          <p:attrName>ppt_h</p:attrName>
                                        </p:attrNameLst>
                                      </p:cBhvr>
                                      <p:tavLst>
                                        <p:tav tm="0">
                                          <p:val>
                                            <p:fltVal val="0"/>
                                          </p:val>
                                        </p:tav>
                                        <p:tav tm="100000">
                                          <p:val>
                                            <p:strVal val="#ppt_h"/>
                                          </p:val>
                                        </p:tav>
                                      </p:tavLst>
                                    </p:anim>
                                    <p:animEffect transition="in" filter="fade">
                                      <p:cBhvr>
                                        <p:cTn id="255" dur="500"/>
                                        <p:tgtEl>
                                          <p:spTgt spid="50"/>
                                        </p:tgtEl>
                                      </p:cBhvr>
                                    </p:animEffect>
                                  </p:childTnLst>
                                </p:cTn>
                              </p:par>
                              <p:par>
                                <p:cTn id="256" presetID="53" presetClass="entr" presetSubtype="0" fill="hold" nodeType="withEffect">
                                  <p:stCondLst>
                                    <p:cond delay="0"/>
                                  </p:stCondLst>
                                  <p:childTnLst>
                                    <p:set>
                                      <p:cBhvr>
                                        <p:cTn id="257" dur="1" fill="hold">
                                          <p:stCondLst>
                                            <p:cond delay="0"/>
                                          </p:stCondLst>
                                        </p:cTn>
                                        <p:tgtEl>
                                          <p:spTgt spid="56"/>
                                        </p:tgtEl>
                                        <p:attrNameLst>
                                          <p:attrName>style.visibility</p:attrName>
                                        </p:attrNameLst>
                                      </p:cBhvr>
                                      <p:to>
                                        <p:strVal val="visible"/>
                                      </p:to>
                                    </p:set>
                                    <p:anim calcmode="lin" valueType="num">
                                      <p:cBhvr>
                                        <p:cTn id="258" dur="500" fill="hold"/>
                                        <p:tgtEl>
                                          <p:spTgt spid="56"/>
                                        </p:tgtEl>
                                        <p:attrNameLst>
                                          <p:attrName>ppt_w</p:attrName>
                                        </p:attrNameLst>
                                      </p:cBhvr>
                                      <p:tavLst>
                                        <p:tav tm="0">
                                          <p:val>
                                            <p:fltVal val="0"/>
                                          </p:val>
                                        </p:tav>
                                        <p:tav tm="100000">
                                          <p:val>
                                            <p:strVal val="#ppt_w"/>
                                          </p:val>
                                        </p:tav>
                                      </p:tavLst>
                                    </p:anim>
                                    <p:anim calcmode="lin" valueType="num">
                                      <p:cBhvr>
                                        <p:cTn id="259" dur="500" fill="hold"/>
                                        <p:tgtEl>
                                          <p:spTgt spid="56"/>
                                        </p:tgtEl>
                                        <p:attrNameLst>
                                          <p:attrName>ppt_h</p:attrName>
                                        </p:attrNameLst>
                                      </p:cBhvr>
                                      <p:tavLst>
                                        <p:tav tm="0">
                                          <p:val>
                                            <p:fltVal val="0"/>
                                          </p:val>
                                        </p:tav>
                                        <p:tav tm="100000">
                                          <p:val>
                                            <p:strVal val="#ppt_h"/>
                                          </p:val>
                                        </p:tav>
                                      </p:tavLst>
                                    </p:anim>
                                    <p:animEffect transition="in" filter="fade">
                                      <p:cBhvr>
                                        <p:cTn id="260" dur="500"/>
                                        <p:tgtEl>
                                          <p:spTgt spid="56"/>
                                        </p:tgtEl>
                                      </p:cBhvr>
                                    </p:animEffect>
                                  </p:childTnLst>
                                </p:cTn>
                              </p:par>
                              <p:par>
                                <p:cTn id="261" presetID="53" presetClass="entr" presetSubtype="0" fill="hold" nodeType="withEffect">
                                  <p:stCondLst>
                                    <p:cond delay="0"/>
                                  </p:stCondLst>
                                  <p:childTnLst>
                                    <p:set>
                                      <p:cBhvr>
                                        <p:cTn id="262" dur="1" fill="hold">
                                          <p:stCondLst>
                                            <p:cond delay="0"/>
                                          </p:stCondLst>
                                        </p:cTn>
                                        <p:tgtEl>
                                          <p:spTgt spid="51"/>
                                        </p:tgtEl>
                                        <p:attrNameLst>
                                          <p:attrName>style.visibility</p:attrName>
                                        </p:attrNameLst>
                                      </p:cBhvr>
                                      <p:to>
                                        <p:strVal val="visible"/>
                                      </p:to>
                                    </p:set>
                                    <p:anim calcmode="lin" valueType="num">
                                      <p:cBhvr>
                                        <p:cTn id="263" dur="500" fill="hold"/>
                                        <p:tgtEl>
                                          <p:spTgt spid="51"/>
                                        </p:tgtEl>
                                        <p:attrNameLst>
                                          <p:attrName>ppt_w</p:attrName>
                                        </p:attrNameLst>
                                      </p:cBhvr>
                                      <p:tavLst>
                                        <p:tav tm="0">
                                          <p:val>
                                            <p:fltVal val="0"/>
                                          </p:val>
                                        </p:tav>
                                        <p:tav tm="100000">
                                          <p:val>
                                            <p:strVal val="#ppt_w"/>
                                          </p:val>
                                        </p:tav>
                                      </p:tavLst>
                                    </p:anim>
                                    <p:anim calcmode="lin" valueType="num">
                                      <p:cBhvr>
                                        <p:cTn id="264" dur="500" fill="hold"/>
                                        <p:tgtEl>
                                          <p:spTgt spid="51"/>
                                        </p:tgtEl>
                                        <p:attrNameLst>
                                          <p:attrName>ppt_h</p:attrName>
                                        </p:attrNameLst>
                                      </p:cBhvr>
                                      <p:tavLst>
                                        <p:tav tm="0">
                                          <p:val>
                                            <p:fltVal val="0"/>
                                          </p:val>
                                        </p:tav>
                                        <p:tav tm="100000">
                                          <p:val>
                                            <p:strVal val="#ppt_h"/>
                                          </p:val>
                                        </p:tav>
                                      </p:tavLst>
                                    </p:anim>
                                    <p:animEffect transition="in" filter="fade">
                                      <p:cBhvr>
                                        <p:cTn id="265" dur="500"/>
                                        <p:tgtEl>
                                          <p:spTgt spid="51"/>
                                        </p:tgtEl>
                                      </p:cBhvr>
                                    </p:animEffect>
                                  </p:childTnLst>
                                </p:cTn>
                              </p:par>
                            </p:childTnLst>
                          </p:cTn>
                        </p:par>
                        <p:par>
                          <p:cTn id="266" fill="hold">
                            <p:stCondLst>
                              <p:cond delay="3500"/>
                            </p:stCondLst>
                            <p:childTnLst>
                              <p:par>
                                <p:cTn id="267" presetID="53" presetClass="entr" presetSubtype="0" fill="hold" nodeType="afterEffect">
                                  <p:stCondLst>
                                    <p:cond delay="0"/>
                                  </p:stCondLst>
                                  <p:childTnLst>
                                    <p:set>
                                      <p:cBhvr>
                                        <p:cTn id="268" dur="1" fill="hold">
                                          <p:stCondLst>
                                            <p:cond delay="0"/>
                                          </p:stCondLst>
                                        </p:cTn>
                                        <p:tgtEl>
                                          <p:spTgt spid="52"/>
                                        </p:tgtEl>
                                        <p:attrNameLst>
                                          <p:attrName>style.visibility</p:attrName>
                                        </p:attrNameLst>
                                      </p:cBhvr>
                                      <p:to>
                                        <p:strVal val="visible"/>
                                      </p:to>
                                    </p:set>
                                    <p:anim calcmode="lin" valueType="num">
                                      <p:cBhvr>
                                        <p:cTn id="269" dur="500" fill="hold"/>
                                        <p:tgtEl>
                                          <p:spTgt spid="52"/>
                                        </p:tgtEl>
                                        <p:attrNameLst>
                                          <p:attrName>ppt_w</p:attrName>
                                        </p:attrNameLst>
                                      </p:cBhvr>
                                      <p:tavLst>
                                        <p:tav tm="0">
                                          <p:val>
                                            <p:fltVal val="0"/>
                                          </p:val>
                                        </p:tav>
                                        <p:tav tm="100000">
                                          <p:val>
                                            <p:strVal val="#ppt_w"/>
                                          </p:val>
                                        </p:tav>
                                      </p:tavLst>
                                    </p:anim>
                                    <p:anim calcmode="lin" valueType="num">
                                      <p:cBhvr>
                                        <p:cTn id="270" dur="500" fill="hold"/>
                                        <p:tgtEl>
                                          <p:spTgt spid="52"/>
                                        </p:tgtEl>
                                        <p:attrNameLst>
                                          <p:attrName>ppt_h</p:attrName>
                                        </p:attrNameLst>
                                      </p:cBhvr>
                                      <p:tavLst>
                                        <p:tav tm="0">
                                          <p:val>
                                            <p:fltVal val="0"/>
                                          </p:val>
                                        </p:tav>
                                        <p:tav tm="100000">
                                          <p:val>
                                            <p:strVal val="#ppt_h"/>
                                          </p:val>
                                        </p:tav>
                                      </p:tavLst>
                                    </p:anim>
                                    <p:animEffect transition="in" filter="fade">
                                      <p:cBhvr>
                                        <p:cTn id="271" dur="500"/>
                                        <p:tgtEl>
                                          <p:spTgt spid="52"/>
                                        </p:tgtEl>
                                      </p:cBhvr>
                                    </p:animEffect>
                                  </p:childTnLst>
                                </p:cTn>
                              </p:par>
                              <p:par>
                                <p:cTn id="272" presetID="53" presetClass="entr" presetSubtype="0" fill="hold" nodeType="withEffect">
                                  <p:stCondLst>
                                    <p:cond delay="0"/>
                                  </p:stCondLst>
                                  <p:childTnLst>
                                    <p:set>
                                      <p:cBhvr>
                                        <p:cTn id="273" dur="1" fill="hold">
                                          <p:stCondLst>
                                            <p:cond delay="0"/>
                                          </p:stCondLst>
                                        </p:cTn>
                                        <p:tgtEl>
                                          <p:spTgt spid="53"/>
                                        </p:tgtEl>
                                        <p:attrNameLst>
                                          <p:attrName>style.visibility</p:attrName>
                                        </p:attrNameLst>
                                      </p:cBhvr>
                                      <p:to>
                                        <p:strVal val="visible"/>
                                      </p:to>
                                    </p:set>
                                    <p:anim calcmode="lin" valueType="num">
                                      <p:cBhvr>
                                        <p:cTn id="274" dur="500" fill="hold"/>
                                        <p:tgtEl>
                                          <p:spTgt spid="53"/>
                                        </p:tgtEl>
                                        <p:attrNameLst>
                                          <p:attrName>ppt_w</p:attrName>
                                        </p:attrNameLst>
                                      </p:cBhvr>
                                      <p:tavLst>
                                        <p:tav tm="0">
                                          <p:val>
                                            <p:fltVal val="0"/>
                                          </p:val>
                                        </p:tav>
                                        <p:tav tm="100000">
                                          <p:val>
                                            <p:strVal val="#ppt_w"/>
                                          </p:val>
                                        </p:tav>
                                      </p:tavLst>
                                    </p:anim>
                                    <p:anim calcmode="lin" valueType="num">
                                      <p:cBhvr>
                                        <p:cTn id="275" dur="500" fill="hold"/>
                                        <p:tgtEl>
                                          <p:spTgt spid="53"/>
                                        </p:tgtEl>
                                        <p:attrNameLst>
                                          <p:attrName>ppt_h</p:attrName>
                                        </p:attrNameLst>
                                      </p:cBhvr>
                                      <p:tavLst>
                                        <p:tav tm="0">
                                          <p:val>
                                            <p:fltVal val="0"/>
                                          </p:val>
                                        </p:tav>
                                        <p:tav tm="100000">
                                          <p:val>
                                            <p:strVal val="#ppt_h"/>
                                          </p:val>
                                        </p:tav>
                                      </p:tavLst>
                                    </p:anim>
                                    <p:animEffect transition="in" filter="fade">
                                      <p:cBhvr>
                                        <p:cTn id="276" dur="500"/>
                                        <p:tgtEl>
                                          <p:spTgt spid="53"/>
                                        </p:tgtEl>
                                      </p:cBhvr>
                                    </p:animEffect>
                                  </p:childTnLst>
                                </p:cTn>
                              </p:par>
                              <p:par>
                                <p:cTn id="277" presetID="53" presetClass="entr" presetSubtype="0" fill="hold" nodeType="withEffect">
                                  <p:stCondLst>
                                    <p:cond delay="0"/>
                                  </p:stCondLst>
                                  <p:childTnLst>
                                    <p:set>
                                      <p:cBhvr>
                                        <p:cTn id="278" dur="1" fill="hold">
                                          <p:stCondLst>
                                            <p:cond delay="0"/>
                                          </p:stCondLst>
                                        </p:cTn>
                                        <p:tgtEl>
                                          <p:spTgt spid="55"/>
                                        </p:tgtEl>
                                        <p:attrNameLst>
                                          <p:attrName>style.visibility</p:attrName>
                                        </p:attrNameLst>
                                      </p:cBhvr>
                                      <p:to>
                                        <p:strVal val="visible"/>
                                      </p:to>
                                    </p:set>
                                    <p:anim calcmode="lin" valueType="num">
                                      <p:cBhvr>
                                        <p:cTn id="279" dur="500" fill="hold"/>
                                        <p:tgtEl>
                                          <p:spTgt spid="55"/>
                                        </p:tgtEl>
                                        <p:attrNameLst>
                                          <p:attrName>ppt_w</p:attrName>
                                        </p:attrNameLst>
                                      </p:cBhvr>
                                      <p:tavLst>
                                        <p:tav tm="0">
                                          <p:val>
                                            <p:fltVal val="0"/>
                                          </p:val>
                                        </p:tav>
                                        <p:tav tm="100000">
                                          <p:val>
                                            <p:strVal val="#ppt_w"/>
                                          </p:val>
                                        </p:tav>
                                      </p:tavLst>
                                    </p:anim>
                                    <p:anim calcmode="lin" valueType="num">
                                      <p:cBhvr>
                                        <p:cTn id="280" dur="500" fill="hold"/>
                                        <p:tgtEl>
                                          <p:spTgt spid="55"/>
                                        </p:tgtEl>
                                        <p:attrNameLst>
                                          <p:attrName>ppt_h</p:attrName>
                                        </p:attrNameLst>
                                      </p:cBhvr>
                                      <p:tavLst>
                                        <p:tav tm="0">
                                          <p:val>
                                            <p:fltVal val="0"/>
                                          </p:val>
                                        </p:tav>
                                        <p:tav tm="100000">
                                          <p:val>
                                            <p:strVal val="#ppt_h"/>
                                          </p:val>
                                        </p:tav>
                                      </p:tavLst>
                                    </p:anim>
                                    <p:animEffect transition="in" filter="fade">
                                      <p:cBhvr>
                                        <p:cTn id="281" dur="500"/>
                                        <p:tgtEl>
                                          <p:spTgt spid="55"/>
                                        </p:tgtEl>
                                      </p:cBhvr>
                                    </p:animEffect>
                                  </p:childTnLst>
                                </p:cTn>
                              </p:par>
                              <p:par>
                                <p:cTn id="282" presetID="53" presetClass="entr" presetSubtype="0" fill="hold" nodeType="withEffect">
                                  <p:stCondLst>
                                    <p:cond delay="0"/>
                                  </p:stCondLst>
                                  <p:childTnLst>
                                    <p:set>
                                      <p:cBhvr>
                                        <p:cTn id="283" dur="1" fill="hold">
                                          <p:stCondLst>
                                            <p:cond delay="0"/>
                                          </p:stCondLst>
                                        </p:cTn>
                                        <p:tgtEl>
                                          <p:spTgt spid="54"/>
                                        </p:tgtEl>
                                        <p:attrNameLst>
                                          <p:attrName>style.visibility</p:attrName>
                                        </p:attrNameLst>
                                      </p:cBhvr>
                                      <p:to>
                                        <p:strVal val="visible"/>
                                      </p:to>
                                    </p:set>
                                    <p:anim calcmode="lin" valueType="num">
                                      <p:cBhvr>
                                        <p:cTn id="284" dur="500" fill="hold"/>
                                        <p:tgtEl>
                                          <p:spTgt spid="54"/>
                                        </p:tgtEl>
                                        <p:attrNameLst>
                                          <p:attrName>ppt_w</p:attrName>
                                        </p:attrNameLst>
                                      </p:cBhvr>
                                      <p:tavLst>
                                        <p:tav tm="0">
                                          <p:val>
                                            <p:fltVal val="0"/>
                                          </p:val>
                                        </p:tav>
                                        <p:tav tm="100000">
                                          <p:val>
                                            <p:strVal val="#ppt_w"/>
                                          </p:val>
                                        </p:tav>
                                      </p:tavLst>
                                    </p:anim>
                                    <p:anim calcmode="lin" valueType="num">
                                      <p:cBhvr>
                                        <p:cTn id="285" dur="500" fill="hold"/>
                                        <p:tgtEl>
                                          <p:spTgt spid="54"/>
                                        </p:tgtEl>
                                        <p:attrNameLst>
                                          <p:attrName>ppt_h</p:attrName>
                                        </p:attrNameLst>
                                      </p:cBhvr>
                                      <p:tavLst>
                                        <p:tav tm="0">
                                          <p:val>
                                            <p:fltVal val="0"/>
                                          </p:val>
                                        </p:tav>
                                        <p:tav tm="100000">
                                          <p:val>
                                            <p:strVal val="#ppt_h"/>
                                          </p:val>
                                        </p:tav>
                                      </p:tavLst>
                                    </p:anim>
                                    <p:animEffect transition="in" filter="fade">
                                      <p:cBhvr>
                                        <p:cTn id="286" dur="500"/>
                                        <p:tgtEl>
                                          <p:spTgt spid="54"/>
                                        </p:tgtEl>
                                      </p:cBhvr>
                                    </p:animEffect>
                                  </p:childTnLst>
                                </p:cTn>
                              </p:par>
                            </p:childTnLst>
                          </p:cTn>
                        </p:par>
                        <p:par>
                          <p:cTn id="287" fill="hold">
                            <p:stCondLst>
                              <p:cond delay="4000"/>
                            </p:stCondLst>
                            <p:childTnLst>
                              <p:par>
                                <p:cTn id="288" presetID="53" presetClass="entr" presetSubtype="0" fill="hold" nodeType="afterEffect">
                                  <p:stCondLst>
                                    <p:cond delay="0"/>
                                  </p:stCondLst>
                                  <p:childTnLst>
                                    <p:set>
                                      <p:cBhvr>
                                        <p:cTn id="289" dur="1" fill="hold">
                                          <p:stCondLst>
                                            <p:cond delay="0"/>
                                          </p:stCondLst>
                                        </p:cTn>
                                        <p:tgtEl>
                                          <p:spTgt spid="57"/>
                                        </p:tgtEl>
                                        <p:attrNameLst>
                                          <p:attrName>style.visibility</p:attrName>
                                        </p:attrNameLst>
                                      </p:cBhvr>
                                      <p:to>
                                        <p:strVal val="visible"/>
                                      </p:to>
                                    </p:set>
                                    <p:anim calcmode="lin" valueType="num">
                                      <p:cBhvr>
                                        <p:cTn id="290" dur="500" fill="hold"/>
                                        <p:tgtEl>
                                          <p:spTgt spid="57"/>
                                        </p:tgtEl>
                                        <p:attrNameLst>
                                          <p:attrName>ppt_w</p:attrName>
                                        </p:attrNameLst>
                                      </p:cBhvr>
                                      <p:tavLst>
                                        <p:tav tm="0">
                                          <p:val>
                                            <p:fltVal val="0"/>
                                          </p:val>
                                        </p:tav>
                                        <p:tav tm="100000">
                                          <p:val>
                                            <p:strVal val="#ppt_w"/>
                                          </p:val>
                                        </p:tav>
                                      </p:tavLst>
                                    </p:anim>
                                    <p:anim calcmode="lin" valueType="num">
                                      <p:cBhvr>
                                        <p:cTn id="291" dur="500" fill="hold"/>
                                        <p:tgtEl>
                                          <p:spTgt spid="57"/>
                                        </p:tgtEl>
                                        <p:attrNameLst>
                                          <p:attrName>ppt_h</p:attrName>
                                        </p:attrNameLst>
                                      </p:cBhvr>
                                      <p:tavLst>
                                        <p:tav tm="0">
                                          <p:val>
                                            <p:fltVal val="0"/>
                                          </p:val>
                                        </p:tav>
                                        <p:tav tm="100000">
                                          <p:val>
                                            <p:strVal val="#ppt_h"/>
                                          </p:val>
                                        </p:tav>
                                      </p:tavLst>
                                    </p:anim>
                                    <p:animEffect transition="in" filter="fade">
                                      <p:cBhvr>
                                        <p:cTn id="292" dur="500"/>
                                        <p:tgtEl>
                                          <p:spTgt spid="57"/>
                                        </p:tgtEl>
                                      </p:cBhvr>
                                    </p:animEffect>
                                  </p:childTnLst>
                                </p:cTn>
                              </p:par>
                            </p:childTnLst>
                          </p:cTn>
                        </p:par>
                      </p:childTnLst>
                    </p:cTn>
                  </p:par>
                  <p:par>
                    <p:cTn id="293" fill="hold">
                      <p:stCondLst>
                        <p:cond delay="indefinite"/>
                      </p:stCondLst>
                      <p:childTnLst>
                        <p:par>
                          <p:cTn id="294" fill="hold">
                            <p:stCondLst>
                              <p:cond delay="0"/>
                            </p:stCondLst>
                            <p:childTnLst>
                              <p:par>
                                <p:cTn id="295" presetID="64" presetClass="path" presetSubtype="0" accel="50000" decel="50000" fill="hold" grpId="0" nodeType="clickEffect">
                                  <p:stCondLst>
                                    <p:cond delay="0"/>
                                  </p:stCondLst>
                                  <p:childTnLst>
                                    <p:animMotion origin="layout" path="M -2.77778E-6 2.22222E-6 L -2.77778E-6 -0.79792 " pathEditMode="relative" rAng="0" ptsTypes="AA">
                                      <p:cBhvr>
                                        <p:cTn id="296" dur="2000" fill="hold"/>
                                        <p:tgtEl>
                                          <p:spTgt spid="11"/>
                                        </p:tgtEl>
                                        <p:attrNameLst>
                                          <p:attrName>ppt_x</p:attrName>
                                          <p:attrName>ppt_y</p:attrName>
                                        </p:attrNameLst>
                                      </p:cBhvr>
                                      <p:rCtr x="0" y="-3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2" grpId="0" animBg="1"/>
      <p:bldP spid="12" grpId="1" animBg="1"/>
      <p:bldP spid="13" grpId="0" animBg="1"/>
      <p:bldP spid="13" grpId="1" animBg="1"/>
      <p:bldP spid="14" grpId="0" animBg="1"/>
      <p:bldP spid="14" grpId="1" animBg="1"/>
      <p:bldP spid="32" grpId="0" animBg="1"/>
      <p:bldP spid="32" grpId="1" animBg="1"/>
      <p:bldP spid="34" grpId="0" animBg="1"/>
      <p:bldP spid="34" grpId="1" animBg="1"/>
      <p:bldP spid="65" grpId="0"/>
      <p:bldP spid="66" grpId="0"/>
      <p:bldP spid="66" grpId="1"/>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p:cNvSpPr/>
          <p:nvPr/>
        </p:nvSpPr>
        <p:spPr>
          <a:xfrm rot="16576190">
            <a:off x="1500260" y="1509389"/>
            <a:ext cx="914400" cy="9144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latin typeface="Comic Sans MS" pitchFamily="66" charset="0"/>
            </a:endParaRPr>
          </a:p>
        </p:txBody>
      </p:sp>
      <p:cxnSp>
        <p:nvCxnSpPr>
          <p:cNvPr id="3" name="Connecteur droit 2"/>
          <p:cNvCxnSpPr/>
          <p:nvPr/>
        </p:nvCxnSpPr>
        <p:spPr>
          <a:xfrm flipH="1">
            <a:off x="1475656" y="1844824"/>
            <a:ext cx="27339" cy="9362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Connecteur droit 3"/>
          <p:cNvCxnSpPr>
            <a:stCxn id="2" idx="2"/>
          </p:cNvCxnSpPr>
          <p:nvPr/>
        </p:nvCxnSpPr>
        <p:spPr>
          <a:xfrm flipV="1">
            <a:off x="2007391" y="1484784"/>
            <a:ext cx="908425" cy="273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Multiplier 4"/>
          <p:cNvSpPr/>
          <p:nvPr/>
        </p:nvSpPr>
        <p:spPr>
          <a:xfrm>
            <a:off x="190770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6" name="Multiplier 5"/>
          <p:cNvSpPr/>
          <p:nvPr/>
        </p:nvSpPr>
        <p:spPr>
          <a:xfrm>
            <a:off x="226774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7" name="Multiplier 6"/>
          <p:cNvSpPr/>
          <p:nvPr/>
        </p:nvSpPr>
        <p:spPr>
          <a:xfrm>
            <a:off x="2627784" y="141277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8" name="Multiplier 7"/>
          <p:cNvSpPr/>
          <p:nvPr/>
        </p:nvSpPr>
        <p:spPr>
          <a:xfrm>
            <a:off x="1331640" y="1916832"/>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9" name="Multiplier 8"/>
          <p:cNvSpPr/>
          <p:nvPr/>
        </p:nvSpPr>
        <p:spPr>
          <a:xfrm>
            <a:off x="1331640" y="2204864"/>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10" name="Multiplier 9"/>
          <p:cNvSpPr/>
          <p:nvPr/>
        </p:nvSpPr>
        <p:spPr>
          <a:xfrm>
            <a:off x="1331640" y="2492896"/>
            <a:ext cx="288032" cy="216024"/>
          </a:xfrm>
          <a:prstGeom prst="mathMultiply">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latin typeface="Comic Sans MS" pitchFamily="66" charset="0"/>
            </a:endParaRPr>
          </a:p>
        </p:txBody>
      </p:sp>
      <p:sp>
        <p:nvSpPr>
          <p:cNvPr id="11" name="ZoneTexte 10"/>
          <p:cNvSpPr txBox="1"/>
          <p:nvPr/>
        </p:nvSpPr>
        <p:spPr>
          <a:xfrm>
            <a:off x="1979712" y="1988840"/>
            <a:ext cx="410690" cy="523220"/>
          </a:xfrm>
          <a:prstGeom prst="rect">
            <a:avLst/>
          </a:prstGeom>
          <a:noFill/>
        </p:spPr>
        <p:txBody>
          <a:bodyPr wrap="none" rtlCol="0">
            <a:spAutoFit/>
          </a:bodyPr>
          <a:lstStyle/>
          <a:p>
            <a:r>
              <a:rPr lang="fr-FR" sz="2800" dirty="0" smtClean="0">
                <a:solidFill>
                  <a:schemeClr val="bg1"/>
                </a:solidFill>
                <a:latin typeface="Comic Sans MS" pitchFamily="66" charset="0"/>
              </a:rPr>
              <a:t>B</a:t>
            </a:r>
            <a:endParaRPr lang="fr-FR" sz="2800" dirty="0">
              <a:solidFill>
                <a:schemeClr val="bg1"/>
              </a:solidFill>
              <a:latin typeface="Comic Sans MS" pitchFamily="66" charset="0"/>
            </a:endParaRPr>
          </a:p>
        </p:txBody>
      </p:sp>
      <p:cxnSp>
        <p:nvCxnSpPr>
          <p:cNvPr id="12" name="Connecteur droit avec flèche 11"/>
          <p:cNvCxnSpPr/>
          <p:nvPr/>
        </p:nvCxnSpPr>
        <p:spPr>
          <a:xfrm>
            <a:off x="2051720" y="1988840"/>
            <a:ext cx="288032"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14197" y="476672"/>
            <a:ext cx="3626314" cy="769441"/>
          </a:xfrm>
          <a:prstGeom prst="rect">
            <a:avLst/>
          </a:prstGeom>
          <a:noFill/>
        </p:spPr>
        <p:txBody>
          <a:bodyPr wrap="none" rtlCol="0">
            <a:spAutoFit/>
          </a:bodyPr>
          <a:lstStyle/>
          <a:p>
            <a:pPr algn="ctr"/>
            <a:r>
              <a:rPr lang="fr-FR" sz="2200" dirty="0" smtClean="0">
                <a:solidFill>
                  <a:srgbClr val="FFFF00"/>
                </a:solidFill>
                <a:latin typeface="Comic Sans MS" pitchFamily="66" charset="0"/>
              </a:rPr>
              <a:t>Trajectographie</a:t>
            </a:r>
          </a:p>
          <a:p>
            <a:pPr algn="ctr"/>
            <a:r>
              <a:rPr lang="fr-FR" sz="2200" dirty="0" smtClean="0">
                <a:solidFill>
                  <a:srgbClr val="FFFF00"/>
                </a:solidFill>
                <a:latin typeface="Comic Sans MS" pitchFamily="66" charset="0"/>
              </a:rPr>
              <a:t>dans un champ magnétique</a:t>
            </a:r>
            <a:endParaRPr lang="fr-FR" sz="2200" dirty="0">
              <a:solidFill>
                <a:srgbClr val="FFFF00"/>
              </a:solidFill>
              <a:latin typeface="Comic Sans MS" pitchFamily="66" charset="0"/>
            </a:endParaRPr>
          </a:p>
        </p:txBody>
      </p:sp>
      <p:sp>
        <p:nvSpPr>
          <p:cNvPr id="14" name="ZoneTexte 13"/>
          <p:cNvSpPr txBox="1"/>
          <p:nvPr/>
        </p:nvSpPr>
        <p:spPr>
          <a:xfrm>
            <a:off x="528372" y="3212976"/>
            <a:ext cx="2916183" cy="3262432"/>
          </a:xfrm>
          <a:prstGeom prst="rect">
            <a:avLst/>
          </a:prstGeom>
          <a:noFill/>
        </p:spPr>
        <p:txBody>
          <a:bodyPr wrap="none" rtlCol="0">
            <a:spAutoFit/>
          </a:bodyPr>
          <a:lstStyle/>
          <a:p>
            <a:pPr algn="ctr"/>
            <a:r>
              <a:rPr lang="fr-FR" dirty="0" smtClean="0">
                <a:solidFill>
                  <a:srgbClr val="FFFF00"/>
                </a:solidFill>
                <a:latin typeface="Comic Sans MS" pitchFamily="66" charset="0"/>
              </a:rPr>
              <a:t>Impacts</a:t>
            </a:r>
            <a:r>
              <a:rPr lang="fr-FR" dirty="0" smtClean="0">
                <a:solidFill>
                  <a:schemeClr val="bg1"/>
                </a:solidFill>
                <a:latin typeface="Comic Sans MS" pitchFamily="66" charset="0"/>
              </a:rPr>
              <a:t> mesurés</a:t>
            </a:r>
          </a:p>
          <a:p>
            <a:pPr algn="ctr"/>
            <a:r>
              <a:rPr lang="fr-FR" dirty="0" smtClean="0">
                <a:solidFill>
                  <a:schemeClr val="bg1"/>
                </a:solidFill>
                <a:latin typeface="Comic Sans MS" pitchFamily="66" charset="0"/>
              </a:rPr>
              <a:t>par différentes</a:t>
            </a:r>
          </a:p>
          <a:p>
            <a:pPr algn="ctr"/>
            <a:r>
              <a:rPr lang="fr-FR" dirty="0" smtClean="0">
                <a:solidFill>
                  <a:schemeClr val="bg1"/>
                </a:solidFill>
                <a:latin typeface="Comic Sans MS" pitchFamily="66" charset="0"/>
              </a:rPr>
              <a:t>stations</a:t>
            </a:r>
          </a:p>
          <a:p>
            <a:pPr algn="ctr">
              <a:buFont typeface="Symbol"/>
              <a:buChar char="Þ"/>
            </a:pPr>
            <a:r>
              <a:rPr lang="fr-FR" dirty="0" smtClean="0">
                <a:solidFill>
                  <a:schemeClr val="bg1"/>
                </a:solidFill>
                <a:latin typeface="Comic Sans MS" pitchFamily="66" charset="0"/>
                <a:sym typeface="Symbol"/>
              </a:rPr>
              <a:t> Trajectoire</a:t>
            </a:r>
          </a:p>
          <a:p>
            <a:pPr algn="ctr">
              <a:buFont typeface="Symbol"/>
              <a:buChar char="Þ"/>
            </a:pPr>
            <a:r>
              <a:rPr lang="fr-FR" dirty="0" smtClean="0">
                <a:solidFill>
                  <a:schemeClr val="bg1"/>
                </a:solidFill>
                <a:latin typeface="Comic Sans MS" pitchFamily="66" charset="0"/>
                <a:sym typeface="Symbol"/>
              </a:rPr>
              <a:t> Courbure</a:t>
            </a:r>
          </a:p>
          <a:p>
            <a:pPr algn="ctr">
              <a:buFont typeface="Symbol"/>
              <a:buChar char="Þ"/>
            </a:pPr>
            <a:r>
              <a:rPr lang="fr-FR" dirty="0" smtClean="0">
                <a:solidFill>
                  <a:schemeClr val="bg1"/>
                </a:solidFill>
                <a:latin typeface="Comic Sans MS" pitchFamily="66" charset="0"/>
                <a:sym typeface="Symbol"/>
              </a:rPr>
              <a:t> Energie</a:t>
            </a:r>
          </a:p>
          <a:p>
            <a:pPr algn="ctr">
              <a:buFont typeface="Symbol"/>
              <a:buChar char="Þ"/>
            </a:pPr>
            <a:endParaRPr lang="fr-FR" dirty="0" smtClean="0">
              <a:solidFill>
                <a:schemeClr val="bg1"/>
              </a:solidFill>
              <a:latin typeface="Comic Sans MS" pitchFamily="66" charset="0"/>
              <a:sym typeface="Symbol"/>
            </a:endParaRPr>
          </a:p>
          <a:p>
            <a:pPr algn="ctr"/>
            <a:r>
              <a:rPr lang="fr-FR" sz="2000" dirty="0" smtClean="0">
                <a:solidFill>
                  <a:srgbClr val="FFFF00"/>
                </a:solidFill>
                <a:latin typeface="Comic Sans MS" pitchFamily="66" charset="0"/>
                <a:sym typeface="Symbol"/>
              </a:rPr>
              <a:t>Une faible fraction</a:t>
            </a:r>
          </a:p>
          <a:p>
            <a:pPr algn="ctr"/>
            <a:r>
              <a:rPr lang="fr-FR" sz="2000" dirty="0" smtClean="0">
                <a:solidFill>
                  <a:srgbClr val="FFFF00"/>
                </a:solidFill>
                <a:latin typeface="Comic Sans MS" pitchFamily="66" charset="0"/>
                <a:sym typeface="Symbol"/>
              </a:rPr>
              <a:t>de l’énergie</a:t>
            </a:r>
          </a:p>
          <a:p>
            <a:pPr algn="ctr"/>
            <a:r>
              <a:rPr lang="fr-FR" sz="2000" dirty="0" smtClean="0">
                <a:solidFill>
                  <a:srgbClr val="FFFF00"/>
                </a:solidFill>
                <a:latin typeface="Comic Sans MS" pitchFamily="66" charset="0"/>
                <a:sym typeface="Symbol"/>
              </a:rPr>
              <a:t>est absorbée</a:t>
            </a:r>
          </a:p>
          <a:p>
            <a:pPr algn="ctr"/>
            <a:r>
              <a:rPr lang="fr-FR" sz="2000" dirty="0" smtClean="0">
                <a:solidFill>
                  <a:srgbClr val="FFFF00"/>
                </a:solidFill>
                <a:latin typeface="Comic Sans MS" pitchFamily="66" charset="0"/>
                <a:sym typeface="Symbol"/>
              </a:rPr>
              <a:t>dans le trajectographe</a:t>
            </a:r>
            <a:endParaRPr lang="fr-FR" sz="2000" dirty="0">
              <a:solidFill>
                <a:srgbClr val="FFFF00"/>
              </a:solidFill>
              <a:latin typeface="Comic Sans MS" pitchFamily="66" charset="0"/>
            </a:endParaRPr>
          </a:p>
        </p:txBody>
      </p:sp>
      <p:sp>
        <p:nvSpPr>
          <p:cNvPr id="15" name="ZoneTexte 14"/>
          <p:cNvSpPr txBox="1"/>
          <p:nvPr/>
        </p:nvSpPr>
        <p:spPr>
          <a:xfrm>
            <a:off x="5231840" y="478413"/>
            <a:ext cx="2424062" cy="769441"/>
          </a:xfrm>
          <a:prstGeom prst="rect">
            <a:avLst/>
          </a:prstGeom>
          <a:noFill/>
        </p:spPr>
        <p:txBody>
          <a:bodyPr wrap="none" rtlCol="0">
            <a:spAutoFit/>
          </a:bodyPr>
          <a:lstStyle/>
          <a:p>
            <a:pPr algn="ctr"/>
            <a:r>
              <a:rPr lang="fr-FR" sz="2200" dirty="0" smtClean="0">
                <a:solidFill>
                  <a:srgbClr val="FFFF00"/>
                </a:solidFill>
                <a:latin typeface="Comic Sans MS" pitchFamily="66" charset="0"/>
              </a:rPr>
              <a:t>Calorimétrie</a:t>
            </a:r>
          </a:p>
          <a:p>
            <a:pPr algn="ctr"/>
            <a:r>
              <a:rPr lang="fr-FR" sz="2200" dirty="0" smtClean="0">
                <a:solidFill>
                  <a:srgbClr val="FFFF00"/>
                </a:solidFill>
                <a:latin typeface="Comic Sans MS" pitchFamily="66" charset="0"/>
              </a:rPr>
              <a:t>à échantillonnage</a:t>
            </a:r>
          </a:p>
        </p:txBody>
      </p:sp>
      <p:sp>
        <p:nvSpPr>
          <p:cNvPr id="16" name="Rectangle 15"/>
          <p:cNvSpPr/>
          <p:nvPr/>
        </p:nvSpPr>
        <p:spPr>
          <a:xfrm>
            <a:off x="5436096" y="2636912"/>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7" name="Rectangle 16"/>
          <p:cNvSpPr/>
          <p:nvPr/>
        </p:nvSpPr>
        <p:spPr>
          <a:xfrm>
            <a:off x="5436096" y="2348880"/>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8" name="Rectangle 17"/>
          <p:cNvSpPr/>
          <p:nvPr/>
        </p:nvSpPr>
        <p:spPr>
          <a:xfrm>
            <a:off x="5436096" y="2060848"/>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19" name="Rectangle 18"/>
          <p:cNvSpPr/>
          <p:nvPr/>
        </p:nvSpPr>
        <p:spPr>
          <a:xfrm>
            <a:off x="5436096" y="1772816"/>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0" name="Rectangle 19"/>
          <p:cNvSpPr/>
          <p:nvPr/>
        </p:nvSpPr>
        <p:spPr>
          <a:xfrm>
            <a:off x="5436096" y="1484784"/>
            <a:ext cx="21602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1" name="Rectangle 20"/>
          <p:cNvSpPr/>
          <p:nvPr/>
        </p:nvSpPr>
        <p:spPr>
          <a:xfrm>
            <a:off x="5436096" y="2564904"/>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2" name="Rectangle 21"/>
          <p:cNvSpPr/>
          <p:nvPr/>
        </p:nvSpPr>
        <p:spPr>
          <a:xfrm>
            <a:off x="5436096" y="2276872"/>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3" name="Rectangle 22"/>
          <p:cNvSpPr/>
          <p:nvPr/>
        </p:nvSpPr>
        <p:spPr>
          <a:xfrm>
            <a:off x="5436096" y="1988840"/>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4" name="Rectangle 23"/>
          <p:cNvSpPr/>
          <p:nvPr/>
        </p:nvSpPr>
        <p:spPr>
          <a:xfrm>
            <a:off x="5436096" y="1700808"/>
            <a:ext cx="2160240" cy="7200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ZoneTexte 24"/>
          <p:cNvSpPr txBox="1"/>
          <p:nvPr/>
        </p:nvSpPr>
        <p:spPr>
          <a:xfrm>
            <a:off x="4355976" y="3284984"/>
            <a:ext cx="4363695" cy="923330"/>
          </a:xfrm>
          <a:prstGeom prst="rect">
            <a:avLst/>
          </a:prstGeom>
          <a:noFill/>
        </p:spPr>
        <p:txBody>
          <a:bodyPr wrap="none" rtlCol="0">
            <a:spAutoFit/>
          </a:bodyPr>
          <a:lstStyle/>
          <a:p>
            <a:r>
              <a:rPr lang="fr-FR" dirty="0" smtClean="0">
                <a:solidFill>
                  <a:srgbClr val="FF9933"/>
                </a:solidFill>
                <a:latin typeface="Comic Sans MS" pitchFamily="66" charset="0"/>
              </a:rPr>
              <a:t>Matériau lourd absorbeur </a:t>
            </a:r>
            <a:r>
              <a:rPr lang="fr-FR" dirty="0" smtClean="0">
                <a:solidFill>
                  <a:schemeClr val="bg1"/>
                </a:solidFill>
                <a:latin typeface="Comic Sans MS" pitchFamily="66" charset="0"/>
              </a:rPr>
              <a:t>(Fer, plomb)</a:t>
            </a:r>
          </a:p>
          <a:p>
            <a:r>
              <a:rPr lang="fr-FR" dirty="0" smtClean="0">
                <a:solidFill>
                  <a:srgbClr val="99FFCC"/>
                </a:solidFill>
                <a:latin typeface="Comic Sans MS" pitchFamily="66" charset="0"/>
              </a:rPr>
              <a:t>Matériau léger détecteur </a:t>
            </a:r>
          </a:p>
          <a:p>
            <a:r>
              <a:rPr lang="fr-FR" dirty="0" smtClean="0">
                <a:solidFill>
                  <a:schemeClr val="bg1"/>
                </a:solidFill>
                <a:latin typeface="Comic Sans MS" pitchFamily="66" charset="0"/>
              </a:rPr>
              <a:t>                 (Argon liquide, scintillateur)</a:t>
            </a:r>
          </a:p>
        </p:txBody>
      </p:sp>
      <p:cxnSp>
        <p:nvCxnSpPr>
          <p:cNvPr id="26" name="Connecteur droit 25"/>
          <p:cNvCxnSpPr/>
          <p:nvPr/>
        </p:nvCxnSpPr>
        <p:spPr>
          <a:xfrm flipH="1" flipV="1">
            <a:off x="6228184" y="2276872"/>
            <a:ext cx="288032"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6516216" y="1988840"/>
            <a:ext cx="72008" cy="5760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6516216" y="2348880"/>
            <a:ext cx="288032"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flipV="1">
            <a:off x="6012160" y="2132856"/>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6228184" y="1916832"/>
            <a:ext cx="72008" cy="3600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flipV="1">
            <a:off x="6444208" y="1988840"/>
            <a:ext cx="144016"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6588224" y="1988840"/>
            <a:ext cx="36004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6804248" y="2204864"/>
            <a:ext cx="36004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V="1">
            <a:off x="6804248" y="2060848"/>
            <a:ext cx="216024"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H="1" flipV="1">
            <a:off x="6156176" y="1844824"/>
            <a:ext cx="144016"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V="1">
            <a:off x="6876256" y="1844824"/>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6516216" y="2564904"/>
            <a:ext cx="0"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H="1" flipV="1">
            <a:off x="5940152" y="1700808"/>
            <a:ext cx="216024"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6156176" y="1628800"/>
            <a:ext cx="216024"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flipV="1">
            <a:off x="6660232" y="1628800"/>
            <a:ext cx="216024" cy="216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6876256" y="1700808"/>
            <a:ext cx="72008" cy="1440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572000" y="4365104"/>
            <a:ext cx="4352474" cy="1538883"/>
          </a:xfrm>
          <a:prstGeom prst="rect">
            <a:avLst/>
          </a:prstGeom>
        </p:spPr>
        <p:txBody>
          <a:bodyPr wrap="none">
            <a:spAutoFit/>
          </a:bodyPr>
          <a:lstStyle/>
          <a:p>
            <a:r>
              <a:rPr lang="fr-FR" i="1" dirty="0" smtClean="0">
                <a:solidFill>
                  <a:srgbClr val="99FFCC"/>
                </a:solidFill>
                <a:latin typeface="Comic Sans MS" pitchFamily="66" charset="0"/>
              </a:rPr>
              <a:t>Exemple: 2,5 % énergie scintillateur</a:t>
            </a:r>
          </a:p>
          <a:p>
            <a:endParaRPr lang="fr-FR" dirty="0" smtClean="0">
              <a:solidFill>
                <a:schemeClr val="bg1"/>
              </a:solidFill>
              <a:latin typeface="Comic Sans MS" pitchFamily="66" charset="0"/>
            </a:endParaRPr>
          </a:p>
          <a:p>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a:t>
            </a:r>
            <a:r>
              <a:rPr lang="fr-FR" sz="2000" dirty="0" smtClean="0">
                <a:solidFill>
                  <a:srgbClr val="FFFF00"/>
                </a:solidFill>
                <a:latin typeface="Comic Sans MS" pitchFamily="66" charset="0"/>
              </a:rPr>
              <a:t>Toute l’énergie incidente</a:t>
            </a:r>
          </a:p>
          <a:p>
            <a:r>
              <a:rPr lang="fr-FR" sz="2000" dirty="0" smtClean="0">
                <a:solidFill>
                  <a:srgbClr val="FFFF00"/>
                </a:solidFill>
                <a:latin typeface="Comic Sans MS" pitchFamily="66" charset="0"/>
              </a:rPr>
              <a:t>  est absorbée dans  le calorimètre</a:t>
            </a:r>
            <a:endParaRPr lang="fr-FR" sz="2000" dirty="0">
              <a:solidFill>
                <a:srgbClr val="FFFF00"/>
              </a:solidFill>
              <a:latin typeface="Comic Sans MS" pitchFamily="66" charset="0"/>
            </a:endParaRPr>
          </a:p>
        </p:txBody>
      </p:sp>
      <p:cxnSp>
        <p:nvCxnSpPr>
          <p:cNvPr id="43" name="Connecteur droit avec flèche 42"/>
          <p:cNvCxnSpPr/>
          <p:nvPr/>
        </p:nvCxnSpPr>
        <p:spPr>
          <a:xfrm>
            <a:off x="2915816" y="1484784"/>
            <a:ext cx="144016"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4" name="Espace réservé du numéro de diapositive 43"/>
          <p:cNvSpPr>
            <a:spLocks noGrp="1"/>
          </p:cNvSpPr>
          <p:nvPr>
            <p:ph type="sldNum" sz="quarter" idx="12"/>
          </p:nvPr>
        </p:nvSpPr>
        <p:spPr/>
        <p:txBody>
          <a:bodyPr/>
          <a:lstStyle/>
          <a:p>
            <a:fld id="{CF4668DC-857F-487D-BFFA-8C0CA5037977}" type="slidenum">
              <a:rPr lang="fr-BE" smtClean="0"/>
              <a:t>8</a:t>
            </a:fld>
            <a:endParaRPr lang="fr-BE" dirty="0"/>
          </a:p>
        </p:txBody>
      </p:sp>
    </p:spTree>
    <p:extLst>
      <p:ext uri="{BB962C8B-B14F-4D97-AF65-F5344CB8AC3E}">
        <p14:creationId xmlns:p14="http://schemas.microsoft.com/office/powerpoint/2010/main" val="24677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heckerboard(across)">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heckerboard(across)">
                                      <p:cBhvr>
                                        <p:cTn id="41" dur="500"/>
                                        <p:tgtEl>
                                          <p:spTgt spid="16"/>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heckerboard(across)">
                                      <p:cBhvr>
                                        <p:cTn id="44" dur="500"/>
                                        <p:tgtEl>
                                          <p:spTgt spid="25"/>
                                        </p:tgtEl>
                                      </p:cBhvr>
                                    </p:animEffect>
                                  </p:childTnLst>
                                </p:cTn>
                              </p:par>
                            </p:childTnLst>
                          </p:cTn>
                        </p:par>
                        <p:par>
                          <p:cTn id="45" fill="hold">
                            <p:stCondLst>
                              <p:cond delay="500"/>
                            </p:stCondLst>
                            <p:childTnLst>
                              <p:par>
                                <p:cTn id="46" presetID="5" presetClass="entr" presetSubtype="1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checkerboard(across)">
                                      <p:cBhvr>
                                        <p:cTn id="48" dur="500"/>
                                        <p:tgtEl>
                                          <p:spTgt spid="21"/>
                                        </p:tgtEl>
                                      </p:cBhvr>
                                    </p:animEffect>
                                  </p:childTnLst>
                                </p:cTn>
                              </p:par>
                            </p:childTnLst>
                          </p:cTn>
                        </p:par>
                        <p:par>
                          <p:cTn id="49" fill="hold">
                            <p:stCondLst>
                              <p:cond delay="1000"/>
                            </p:stCondLst>
                            <p:childTnLst>
                              <p:par>
                                <p:cTn id="50" presetID="5" presetClass="entr" presetSubtype="1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heckerboard(across)">
                                      <p:cBhvr>
                                        <p:cTn id="52" dur="500"/>
                                        <p:tgtEl>
                                          <p:spTgt spid="17"/>
                                        </p:tgtEl>
                                      </p:cBhvr>
                                    </p:animEffect>
                                  </p:childTnLst>
                                </p:cTn>
                              </p:par>
                            </p:childTnLst>
                          </p:cTn>
                        </p:par>
                        <p:par>
                          <p:cTn id="53" fill="hold">
                            <p:stCondLst>
                              <p:cond delay="1500"/>
                            </p:stCondLst>
                            <p:childTnLst>
                              <p:par>
                                <p:cTn id="54" presetID="5" presetClass="entr" presetSubtype="1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par>
                          <p:cTn id="57" fill="hold">
                            <p:stCondLst>
                              <p:cond delay="2000"/>
                            </p:stCondLst>
                            <p:childTnLst>
                              <p:par>
                                <p:cTn id="58" presetID="5" presetClass="entr" presetSubtype="10"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heckerboard(across)">
                                      <p:cBhvr>
                                        <p:cTn id="60" dur="500"/>
                                        <p:tgtEl>
                                          <p:spTgt spid="18"/>
                                        </p:tgtEl>
                                      </p:cBhvr>
                                    </p:animEffect>
                                  </p:childTnLst>
                                </p:cTn>
                              </p:par>
                            </p:childTnLst>
                          </p:cTn>
                        </p:par>
                        <p:par>
                          <p:cTn id="61" fill="hold">
                            <p:stCondLst>
                              <p:cond delay="2500"/>
                            </p:stCondLst>
                            <p:childTnLst>
                              <p:par>
                                <p:cTn id="62" presetID="5"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checkerboard(across)">
                                      <p:cBhvr>
                                        <p:cTn id="64" dur="500"/>
                                        <p:tgtEl>
                                          <p:spTgt spid="23"/>
                                        </p:tgtEl>
                                      </p:cBhvr>
                                    </p:animEffect>
                                  </p:childTnLst>
                                </p:cTn>
                              </p:par>
                            </p:childTnLst>
                          </p:cTn>
                        </p:par>
                        <p:par>
                          <p:cTn id="65" fill="hold">
                            <p:stCondLst>
                              <p:cond delay="3000"/>
                            </p:stCondLst>
                            <p:childTnLst>
                              <p:par>
                                <p:cTn id="66" presetID="5" presetClass="entr" presetSubtype="1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checkerboard(across)">
                                      <p:cBhvr>
                                        <p:cTn id="68" dur="500"/>
                                        <p:tgtEl>
                                          <p:spTgt spid="19"/>
                                        </p:tgtEl>
                                      </p:cBhvr>
                                    </p:animEffect>
                                  </p:childTnLst>
                                </p:cTn>
                              </p:par>
                            </p:childTnLst>
                          </p:cTn>
                        </p:par>
                        <p:par>
                          <p:cTn id="69" fill="hold">
                            <p:stCondLst>
                              <p:cond delay="3500"/>
                            </p:stCondLst>
                            <p:childTnLst>
                              <p:par>
                                <p:cTn id="70" presetID="5" presetClass="entr" presetSubtype="10"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checkerboard(across)">
                                      <p:cBhvr>
                                        <p:cTn id="72" dur="500"/>
                                        <p:tgtEl>
                                          <p:spTgt spid="24"/>
                                        </p:tgtEl>
                                      </p:cBhvr>
                                    </p:animEffect>
                                  </p:childTnLst>
                                </p:cTn>
                              </p:par>
                            </p:childTnLst>
                          </p:cTn>
                        </p:par>
                        <p:par>
                          <p:cTn id="73" fill="hold">
                            <p:stCondLst>
                              <p:cond delay="4000"/>
                            </p:stCondLst>
                            <p:childTnLst>
                              <p:par>
                                <p:cTn id="74" presetID="5" presetClass="entr" presetSubtype="10"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checkerboard(across)">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p:cTn id="81" dur="500" fill="hold"/>
                                        <p:tgtEl>
                                          <p:spTgt spid="37"/>
                                        </p:tgtEl>
                                        <p:attrNameLst>
                                          <p:attrName>ppt_w</p:attrName>
                                        </p:attrNameLst>
                                      </p:cBhvr>
                                      <p:tavLst>
                                        <p:tav tm="0">
                                          <p:val>
                                            <p:fltVal val="0"/>
                                          </p:val>
                                        </p:tav>
                                        <p:tav tm="100000">
                                          <p:val>
                                            <p:strVal val="#ppt_w"/>
                                          </p:val>
                                        </p:tav>
                                      </p:tavLst>
                                    </p:anim>
                                    <p:anim calcmode="lin" valueType="num">
                                      <p:cBhvr>
                                        <p:cTn id="82" dur="500" fill="hold"/>
                                        <p:tgtEl>
                                          <p:spTgt spid="37"/>
                                        </p:tgtEl>
                                        <p:attrNameLst>
                                          <p:attrName>ppt_h</p:attrName>
                                        </p:attrNameLst>
                                      </p:cBhvr>
                                      <p:tavLst>
                                        <p:tav tm="0">
                                          <p:val>
                                            <p:fltVal val="0"/>
                                          </p:val>
                                        </p:tav>
                                        <p:tav tm="100000">
                                          <p:val>
                                            <p:strVal val="#ppt_h"/>
                                          </p:val>
                                        </p:tav>
                                      </p:tavLst>
                                    </p:anim>
                                    <p:animEffect transition="in" filter="fade">
                                      <p:cBhvr>
                                        <p:cTn id="83" dur="500"/>
                                        <p:tgtEl>
                                          <p:spTgt spid="37"/>
                                        </p:tgtEl>
                                      </p:cBhvr>
                                    </p:animEffect>
                                  </p:childTnLst>
                                </p:cTn>
                              </p:par>
                            </p:childTnLst>
                          </p:cTn>
                        </p:par>
                        <p:par>
                          <p:cTn id="84" fill="hold">
                            <p:stCondLst>
                              <p:cond delay="500"/>
                            </p:stCondLst>
                            <p:childTnLst>
                              <p:par>
                                <p:cTn id="85" presetID="53" presetClass="entr" presetSubtype="0" fill="hold" nodeType="after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animEffect transition="in" filter="fade">
                                      <p:cBhvr>
                                        <p:cTn id="89" dur="500"/>
                                        <p:tgtEl>
                                          <p:spTgt spid="26"/>
                                        </p:tgtEl>
                                      </p:cBhvr>
                                    </p:animEffect>
                                  </p:childTnLst>
                                </p:cTn>
                              </p:par>
                              <p:par>
                                <p:cTn id="90" presetID="53" presetClass="entr" presetSubtype="0"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0"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500" fill="hold"/>
                                        <p:tgtEl>
                                          <p:spTgt spid="28"/>
                                        </p:tgtEl>
                                        <p:attrNameLst>
                                          <p:attrName>ppt_w</p:attrName>
                                        </p:attrNameLst>
                                      </p:cBhvr>
                                      <p:tavLst>
                                        <p:tav tm="0">
                                          <p:val>
                                            <p:fltVal val="0"/>
                                          </p:val>
                                        </p:tav>
                                        <p:tav tm="100000">
                                          <p:val>
                                            <p:strVal val="#ppt_w"/>
                                          </p:val>
                                        </p:tav>
                                      </p:tavLst>
                                    </p:anim>
                                    <p:anim calcmode="lin" valueType="num">
                                      <p:cBhvr>
                                        <p:cTn id="98" dur="500" fill="hold"/>
                                        <p:tgtEl>
                                          <p:spTgt spid="28"/>
                                        </p:tgtEl>
                                        <p:attrNameLst>
                                          <p:attrName>ppt_h</p:attrName>
                                        </p:attrNameLst>
                                      </p:cBhvr>
                                      <p:tavLst>
                                        <p:tav tm="0">
                                          <p:val>
                                            <p:fltVal val="0"/>
                                          </p:val>
                                        </p:tav>
                                        <p:tav tm="100000">
                                          <p:val>
                                            <p:strVal val="#ppt_h"/>
                                          </p:val>
                                        </p:tav>
                                      </p:tavLst>
                                    </p:anim>
                                    <p:animEffect transition="in" filter="fade">
                                      <p:cBhvr>
                                        <p:cTn id="99" dur="500"/>
                                        <p:tgtEl>
                                          <p:spTgt spid="28"/>
                                        </p:tgtEl>
                                      </p:cBhvr>
                                    </p:animEffect>
                                  </p:childTnLst>
                                </p:cTn>
                              </p:par>
                            </p:childTnLst>
                          </p:cTn>
                        </p:par>
                        <p:par>
                          <p:cTn id="100" fill="hold">
                            <p:stCondLst>
                              <p:cond delay="1000"/>
                            </p:stCondLst>
                            <p:childTnLst>
                              <p:par>
                                <p:cTn id="101" presetID="53" presetClass="entr" presetSubtype="0" fill="hold" nodeType="after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p:cTn id="103" dur="500" fill="hold"/>
                                        <p:tgtEl>
                                          <p:spTgt spid="29"/>
                                        </p:tgtEl>
                                        <p:attrNameLst>
                                          <p:attrName>ppt_w</p:attrName>
                                        </p:attrNameLst>
                                      </p:cBhvr>
                                      <p:tavLst>
                                        <p:tav tm="0">
                                          <p:val>
                                            <p:fltVal val="0"/>
                                          </p:val>
                                        </p:tav>
                                        <p:tav tm="100000">
                                          <p:val>
                                            <p:strVal val="#ppt_w"/>
                                          </p:val>
                                        </p:tav>
                                      </p:tavLst>
                                    </p:anim>
                                    <p:anim calcmode="lin" valueType="num">
                                      <p:cBhvr>
                                        <p:cTn id="104" dur="500" fill="hold"/>
                                        <p:tgtEl>
                                          <p:spTgt spid="29"/>
                                        </p:tgtEl>
                                        <p:attrNameLst>
                                          <p:attrName>ppt_h</p:attrName>
                                        </p:attrNameLst>
                                      </p:cBhvr>
                                      <p:tavLst>
                                        <p:tav tm="0">
                                          <p:val>
                                            <p:fltVal val="0"/>
                                          </p:val>
                                        </p:tav>
                                        <p:tav tm="100000">
                                          <p:val>
                                            <p:strVal val="#ppt_h"/>
                                          </p:val>
                                        </p:tav>
                                      </p:tavLst>
                                    </p:anim>
                                    <p:animEffect transition="in" filter="fade">
                                      <p:cBhvr>
                                        <p:cTn id="105" dur="500"/>
                                        <p:tgtEl>
                                          <p:spTgt spid="29"/>
                                        </p:tgtEl>
                                      </p:cBhvr>
                                    </p:animEffect>
                                  </p:childTnLst>
                                </p:cTn>
                              </p:par>
                              <p:par>
                                <p:cTn id="106" presetID="53" presetClass="entr" presetSubtype="0" fill="hold" nodeType="withEffect">
                                  <p:stCondLst>
                                    <p:cond delay="0"/>
                                  </p:stCondLst>
                                  <p:childTnLst>
                                    <p:set>
                                      <p:cBhvr>
                                        <p:cTn id="107" dur="1" fill="hold">
                                          <p:stCondLst>
                                            <p:cond delay="0"/>
                                          </p:stCondLst>
                                        </p:cTn>
                                        <p:tgtEl>
                                          <p:spTgt spid="35"/>
                                        </p:tgtEl>
                                        <p:attrNameLst>
                                          <p:attrName>style.visibility</p:attrName>
                                        </p:attrNameLst>
                                      </p:cBhvr>
                                      <p:to>
                                        <p:strVal val="visible"/>
                                      </p:to>
                                    </p:set>
                                    <p:anim calcmode="lin" valueType="num">
                                      <p:cBhvr>
                                        <p:cTn id="108" dur="500" fill="hold"/>
                                        <p:tgtEl>
                                          <p:spTgt spid="35"/>
                                        </p:tgtEl>
                                        <p:attrNameLst>
                                          <p:attrName>ppt_w</p:attrName>
                                        </p:attrNameLst>
                                      </p:cBhvr>
                                      <p:tavLst>
                                        <p:tav tm="0">
                                          <p:val>
                                            <p:fltVal val="0"/>
                                          </p:val>
                                        </p:tav>
                                        <p:tav tm="100000">
                                          <p:val>
                                            <p:strVal val="#ppt_w"/>
                                          </p:val>
                                        </p:tav>
                                      </p:tavLst>
                                    </p:anim>
                                    <p:anim calcmode="lin" valueType="num">
                                      <p:cBhvr>
                                        <p:cTn id="109" dur="500" fill="hold"/>
                                        <p:tgtEl>
                                          <p:spTgt spid="35"/>
                                        </p:tgtEl>
                                        <p:attrNameLst>
                                          <p:attrName>ppt_h</p:attrName>
                                        </p:attrNameLst>
                                      </p:cBhvr>
                                      <p:tavLst>
                                        <p:tav tm="0">
                                          <p:val>
                                            <p:fltVal val="0"/>
                                          </p:val>
                                        </p:tav>
                                        <p:tav tm="100000">
                                          <p:val>
                                            <p:strVal val="#ppt_h"/>
                                          </p:val>
                                        </p:tav>
                                      </p:tavLst>
                                    </p:anim>
                                    <p:animEffect transition="in" filter="fade">
                                      <p:cBhvr>
                                        <p:cTn id="110" dur="500"/>
                                        <p:tgtEl>
                                          <p:spTgt spid="35"/>
                                        </p:tgtEl>
                                      </p:cBhvr>
                                    </p:animEffect>
                                  </p:childTnLst>
                                </p:cTn>
                              </p:par>
                              <p:par>
                                <p:cTn id="111" presetID="53" presetClass="entr" presetSubtype="0" fill="hold" nodeType="withEffect">
                                  <p:stCondLst>
                                    <p:cond delay="0"/>
                                  </p:stCondLst>
                                  <p:childTnLst>
                                    <p:set>
                                      <p:cBhvr>
                                        <p:cTn id="112" dur="1" fill="hold">
                                          <p:stCondLst>
                                            <p:cond delay="0"/>
                                          </p:stCondLst>
                                        </p:cTn>
                                        <p:tgtEl>
                                          <p:spTgt spid="30"/>
                                        </p:tgtEl>
                                        <p:attrNameLst>
                                          <p:attrName>style.visibility</p:attrName>
                                        </p:attrNameLst>
                                      </p:cBhvr>
                                      <p:to>
                                        <p:strVal val="visible"/>
                                      </p:to>
                                    </p:set>
                                    <p:anim calcmode="lin" valueType="num">
                                      <p:cBhvr>
                                        <p:cTn id="113" dur="500" fill="hold"/>
                                        <p:tgtEl>
                                          <p:spTgt spid="30"/>
                                        </p:tgtEl>
                                        <p:attrNameLst>
                                          <p:attrName>ppt_w</p:attrName>
                                        </p:attrNameLst>
                                      </p:cBhvr>
                                      <p:tavLst>
                                        <p:tav tm="0">
                                          <p:val>
                                            <p:fltVal val="0"/>
                                          </p:val>
                                        </p:tav>
                                        <p:tav tm="100000">
                                          <p:val>
                                            <p:strVal val="#ppt_w"/>
                                          </p:val>
                                        </p:tav>
                                      </p:tavLst>
                                    </p:anim>
                                    <p:anim calcmode="lin" valueType="num">
                                      <p:cBhvr>
                                        <p:cTn id="114" dur="500" fill="hold"/>
                                        <p:tgtEl>
                                          <p:spTgt spid="30"/>
                                        </p:tgtEl>
                                        <p:attrNameLst>
                                          <p:attrName>ppt_h</p:attrName>
                                        </p:attrNameLst>
                                      </p:cBhvr>
                                      <p:tavLst>
                                        <p:tav tm="0">
                                          <p:val>
                                            <p:fltVal val="0"/>
                                          </p:val>
                                        </p:tav>
                                        <p:tav tm="100000">
                                          <p:val>
                                            <p:strVal val="#ppt_h"/>
                                          </p:val>
                                        </p:tav>
                                      </p:tavLst>
                                    </p:anim>
                                    <p:animEffect transition="in" filter="fade">
                                      <p:cBhvr>
                                        <p:cTn id="115" dur="500"/>
                                        <p:tgtEl>
                                          <p:spTgt spid="30"/>
                                        </p:tgtEl>
                                      </p:cBhvr>
                                    </p:animEffect>
                                  </p:childTnLst>
                                </p:cTn>
                              </p:par>
                            </p:childTnLst>
                          </p:cTn>
                        </p:par>
                        <p:par>
                          <p:cTn id="116" fill="hold">
                            <p:stCondLst>
                              <p:cond delay="1500"/>
                            </p:stCondLst>
                            <p:childTnLst>
                              <p:par>
                                <p:cTn id="117" presetID="53"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anim calcmode="lin" valueType="num">
                                      <p:cBhvr>
                                        <p:cTn id="119" dur="500" fill="hold"/>
                                        <p:tgtEl>
                                          <p:spTgt spid="31"/>
                                        </p:tgtEl>
                                        <p:attrNameLst>
                                          <p:attrName>ppt_w</p:attrName>
                                        </p:attrNameLst>
                                      </p:cBhvr>
                                      <p:tavLst>
                                        <p:tav tm="0">
                                          <p:val>
                                            <p:fltVal val="0"/>
                                          </p:val>
                                        </p:tav>
                                        <p:tav tm="100000">
                                          <p:val>
                                            <p:strVal val="#ppt_w"/>
                                          </p:val>
                                        </p:tav>
                                      </p:tavLst>
                                    </p:anim>
                                    <p:anim calcmode="lin" valueType="num">
                                      <p:cBhvr>
                                        <p:cTn id="120" dur="500" fill="hold"/>
                                        <p:tgtEl>
                                          <p:spTgt spid="31"/>
                                        </p:tgtEl>
                                        <p:attrNameLst>
                                          <p:attrName>ppt_h</p:attrName>
                                        </p:attrNameLst>
                                      </p:cBhvr>
                                      <p:tavLst>
                                        <p:tav tm="0">
                                          <p:val>
                                            <p:fltVal val="0"/>
                                          </p:val>
                                        </p:tav>
                                        <p:tav tm="100000">
                                          <p:val>
                                            <p:strVal val="#ppt_h"/>
                                          </p:val>
                                        </p:tav>
                                      </p:tavLst>
                                    </p:anim>
                                    <p:animEffect transition="in" filter="fade">
                                      <p:cBhvr>
                                        <p:cTn id="121" dur="500"/>
                                        <p:tgtEl>
                                          <p:spTgt spid="31"/>
                                        </p:tgtEl>
                                      </p:cBhvr>
                                    </p:animEffect>
                                  </p:childTnLst>
                                </p:cTn>
                              </p:par>
                              <p:par>
                                <p:cTn id="122" presetID="53" presetClass="entr" presetSubtype="0" fill="hold" nodeType="withEffect">
                                  <p:stCondLst>
                                    <p:cond delay="0"/>
                                  </p:stCondLst>
                                  <p:childTnLst>
                                    <p:set>
                                      <p:cBhvr>
                                        <p:cTn id="123" dur="1" fill="hold">
                                          <p:stCondLst>
                                            <p:cond delay="0"/>
                                          </p:stCondLst>
                                        </p:cTn>
                                        <p:tgtEl>
                                          <p:spTgt spid="32"/>
                                        </p:tgtEl>
                                        <p:attrNameLst>
                                          <p:attrName>style.visibility</p:attrName>
                                        </p:attrNameLst>
                                      </p:cBhvr>
                                      <p:to>
                                        <p:strVal val="visible"/>
                                      </p:to>
                                    </p:set>
                                    <p:anim calcmode="lin" valueType="num">
                                      <p:cBhvr>
                                        <p:cTn id="124" dur="500" fill="hold"/>
                                        <p:tgtEl>
                                          <p:spTgt spid="32"/>
                                        </p:tgtEl>
                                        <p:attrNameLst>
                                          <p:attrName>ppt_w</p:attrName>
                                        </p:attrNameLst>
                                      </p:cBhvr>
                                      <p:tavLst>
                                        <p:tav tm="0">
                                          <p:val>
                                            <p:fltVal val="0"/>
                                          </p:val>
                                        </p:tav>
                                        <p:tav tm="100000">
                                          <p:val>
                                            <p:strVal val="#ppt_w"/>
                                          </p:val>
                                        </p:tav>
                                      </p:tavLst>
                                    </p:anim>
                                    <p:anim calcmode="lin" valueType="num">
                                      <p:cBhvr>
                                        <p:cTn id="125" dur="500" fill="hold"/>
                                        <p:tgtEl>
                                          <p:spTgt spid="32"/>
                                        </p:tgtEl>
                                        <p:attrNameLst>
                                          <p:attrName>ppt_h</p:attrName>
                                        </p:attrNameLst>
                                      </p:cBhvr>
                                      <p:tavLst>
                                        <p:tav tm="0">
                                          <p:val>
                                            <p:fltVal val="0"/>
                                          </p:val>
                                        </p:tav>
                                        <p:tav tm="100000">
                                          <p:val>
                                            <p:strVal val="#ppt_h"/>
                                          </p:val>
                                        </p:tav>
                                      </p:tavLst>
                                    </p:anim>
                                    <p:animEffect transition="in" filter="fade">
                                      <p:cBhvr>
                                        <p:cTn id="126" dur="500"/>
                                        <p:tgtEl>
                                          <p:spTgt spid="32"/>
                                        </p:tgtEl>
                                      </p:cBhvr>
                                    </p:animEffect>
                                  </p:childTnLst>
                                </p:cTn>
                              </p:par>
                              <p:par>
                                <p:cTn id="127" presetID="53" presetClass="entr" presetSubtype="0" fill="hold" nodeType="with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p:cTn id="129" dur="500" fill="hold"/>
                                        <p:tgtEl>
                                          <p:spTgt spid="34"/>
                                        </p:tgtEl>
                                        <p:attrNameLst>
                                          <p:attrName>ppt_w</p:attrName>
                                        </p:attrNameLst>
                                      </p:cBhvr>
                                      <p:tavLst>
                                        <p:tav tm="0">
                                          <p:val>
                                            <p:fltVal val="0"/>
                                          </p:val>
                                        </p:tav>
                                        <p:tav tm="100000">
                                          <p:val>
                                            <p:strVal val="#ppt_w"/>
                                          </p:val>
                                        </p:tav>
                                      </p:tavLst>
                                    </p:anim>
                                    <p:anim calcmode="lin" valueType="num">
                                      <p:cBhvr>
                                        <p:cTn id="130" dur="500" fill="hold"/>
                                        <p:tgtEl>
                                          <p:spTgt spid="34"/>
                                        </p:tgtEl>
                                        <p:attrNameLst>
                                          <p:attrName>ppt_h</p:attrName>
                                        </p:attrNameLst>
                                      </p:cBhvr>
                                      <p:tavLst>
                                        <p:tav tm="0">
                                          <p:val>
                                            <p:fltVal val="0"/>
                                          </p:val>
                                        </p:tav>
                                        <p:tav tm="100000">
                                          <p:val>
                                            <p:strVal val="#ppt_h"/>
                                          </p:val>
                                        </p:tav>
                                      </p:tavLst>
                                    </p:anim>
                                    <p:animEffect transition="in" filter="fade">
                                      <p:cBhvr>
                                        <p:cTn id="131" dur="500"/>
                                        <p:tgtEl>
                                          <p:spTgt spid="34"/>
                                        </p:tgtEl>
                                      </p:cBhvr>
                                    </p:animEffect>
                                  </p:childTnLst>
                                </p:cTn>
                              </p:par>
                              <p:par>
                                <p:cTn id="132" presetID="53" presetClass="entr" presetSubtype="0" fill="hold" nodeType="withEffect">
                                  <p:stCondLst>
                                    <p:cond delay="0"/>
                                  </p:stCondLst>
                                  <p:childTnLst>
                                    <p:set>
                                      <p:cBhvr>
                                        <p:cTn id="133" dur="1" fill="hold">
                                          <p:stCondLst>
                                            <p:cond delay="0"/>
                                          </p:stCondLst>
                                        </p:cTn>
                                        <p:tgtEl>
                                          <p:spTgt spid="33"/>
                                        </p:tgtEl>
                                        <p:attrNameLst>
                                          <p:attrName>style.visibility</p:attrName>
                                        </p:attrNameLst>
                                      </p:cBhvr>
                                      <p:to>
                                        <p:strVal val="visible"/>
                                      </p:to>
                                    </p:set>
                                    <p:anim calcmode="lin" valueType="num">
                                      <p:cBhvr>
                                        <p:cTn id="134" dur="500" fill="hold"/>
                                        <p:tgtEl>
                                          <p:spTgt spid="33"/>
                                        </p:tgtEl>
                                        <p:attrNameLst>
                                          <p:attrName>ppt_w</p:attrName>
                                        </p:attrNameLst>
                                      </p:cBhvr>
                                      <p:tavLst>
                                        <p:tav tm="0">
                                          <p:val>
                                            <p:fltVal val="0"/>
                                          </p:val>
                                        </p:tav>
                                        <p:tav tm="100000">
                                          <p:val>
                                            <p:strVal val="#ppt_w"/>
                                          </p:val>
                                        </p:tav>
                                      </p:tavLst>
                                    </p:anim>
                                    <p:anim calcmode="lin" valueType="num">
                                      <p:cBhvr>
                                        <p:cTn id="135" dur="500" fill="hold"/>
                                        <p:tgtEl>
                                          <p:spTgt spid="33"/>
                                        </p:tgtEl>
                                        <p:attrNameLst>
                                          <p:attrName>ppt_h</p:attrName>
                                        </p:attrNameLst>
                                      </p:cBhvr>
                                      <p:tavLst>
                                        <p:tav tm="0">
                                          <p:val>
                                            <p:fltVal val="0"/>
                                          </p:val>
                                        </p:tav>
                                        <p:tav tm="100000">
                                          <p:val>
                                            <p:strVal val="#ppt_h"/>
                                          </p:val>
                                        </p:tav>
                                      </p:tavLst>
                                    </p:anim>
                                    <p:animEffect transition="in" filter="fade">
                                      <p:cBhvr>
                                        <p:cTn id="136" dur="500"/>
                                        <p:tgtEl>
                                          <p:spTgt spid="33"/>
                                        </p:tgtEl>
                                      </p:cBhvr>
                                    </p:animEffect>
                                  </p:childTnLst>
                                </p:cTn>
                              </p:par>
                            </p:childTnLst>
                          </p:cTn>
                        </p:par>
                        <p:par>
                          <p:cTn id="137" fill="hold">
                            <p:stCondLst>
                              <p:cond delay="2000"/>
                            </p:stCondLst>
                            <p:childTnLst>
                              <p:par>
                                <p:cTn id="138" presetID="53" presetClass="entr" presetSubtype="0" fill="hold" nodeType="afterEffect">
                                  <p:stCondLst>
                                    <p:cond delay="0"/>
                                  </p:stCondLst>
                                  <p:childTnLst>
                                    <p:set>
                                      <p:cBhvr>
                                        <p:cTn id="139" dur="1" fill="hold">
                                          <p:stCondLst>
                                            <p:cond delay="0"/>
                                          </p:stCondLst>
                                        </p:cTn>
                                        <p:tgtEl>
                                          <p:spTgt spid="36"/>
                                        </p:tgtEl>
                                        <p:attrNameLst>
                                          <p:attrName>style.visibility</p:attrName>
                                        </p:attrNameLst>
                                      </p:cBhvr>
                                      <p:to>
                                        <p:strVal val="visible"/>
                                      </p:to>
                                    </p:set>
                                    <p:anim calcmode="lin" valueType="num">
                                      <p:cBhvr>
                                        <p:cTn id="140" dur="500" fill="hold"/>
                                        <p:tgtEl>
                                          <p:spTgt spid="36"/>
                                        </p:tgtEl>
                                        <p:attrNameLst>
                                          <p:attrName>ppt_w</p:attrName>
                                        </p:attrNameLst>
                                      </p:cBhvr>
                                      <p:tavLst>
                                        <p:tav tm="0">
                                          <p:val>
                                            <p:fltVal val="0"/>
                                          </p:val>
                                        </p:tav>
                                        <p:tav tm="100000">
                                          <p:val>
                                            <p:strVal val="#ppt_w"/>
                                          </p:val>
                                        </p:tav>
                                      </p:tavLst>
                                    </p:anim>
                                    <p:anim calcmode="lin" valueType="num">
                                      <p:cBhvr>
                                        <p:cTn id="141" dur="500" fill="hold"/>
                                        <p:tgtEl>
                                          <p:spTgt spid="36"/>
                                        </p:tgtEl>
                                        <p:attrNameLst>
                                          <p:attrName>ppt_h</p:attrName>
                                        </p:attrNameLst>
                                      </p:cBhvr>
                                      <p:tavLst>
                                        <p:tav tm="0">
                                          <p:val>
                                            <p:fltVal val="0"/>
                                          </p:val>
                                        </p:tav>
                                        <p:tav tm="100000">
                                          <p:val>
                                            <p:strVal val="#ppt_h"/>
                                          </p:val>
                                        </p:tav>
                                      </p:tavLst>
                                    </p:anim>
                                    <p:animEffect transition="in" filter="fade">
                                      <p:cBhvr>
                                        <p:cTn id="142" dur="500"/>
                                        <p:tgtEl>
                                          <p:spTgt spid="36"/>
                                        </p:tgtEl>
                                      </p:cBhvr>
                                    </p:animEffect>
                                  </p:childTnLst>
                                </p:cTn>
                              </p:par>
                            </p:childTnLst>
                          </p:cTn>
                        </p:par>
                        <p:par>
                          <p:cTn id="143" fill="hold">
                            <p:stCondLst>
                              <p:cond delay="2500"/>
                            </p:stCondLst>
                            <p:childTnLst>
                              <p:par>
                                <p:cTn id="144" presetID="5" presetClass="entr" presetSubtype="10" fill="hold" nodeType="afterEffect">
                                  <p:stCondLst>
                                    <p:cond delay="0"/>
                                  </p:stCondLst>
                                  <p:childTnLst>
                                    <p:set>
                                      <p:cBhvr>
                                        <p:cTn id="145" dur="1" fill="hold">
                                          <p:stCondLst>
                                            <p:cond delay="0"/>
                                          </p:stCondLst>
                                        </p:cTn>
                                        <p:tgtEl>
                                          <p:spTgt spid="38"/>
                                        </p:tgtEl>
                                        <p:attrNameLst>
                                          <p:attrName>style.visibility</p:attrName>
                                        </p:attrNameLst>
                                      </p:cBhvr>
                                      <p:to>
                                        <p:strVal val="visible"/>
                                      </p:to>
                                    </p:set>
                                    <p:animEffect transition="in" filter="checkerboard(across)">
                                      <p:cBhvr>
                                        <p:cTn id="146" dur="500"/>
                                        <p:tgtEl>
                                          <p:spTgt spid="38"/>
                                        </p:tgtEl>
                                      </p:cBhvr>
                                    </p:animEffect>
                                  </p:childTnLst>
                                </p:cTn>
                              </p:par>
                            </p:childTnLst>
                          </p:cTn>
                        </p:par>
                        <p:par>
                          <p:cTn id="147" fill="hold">
                            <p:stCondLst>
                              <p:cond delay="3000"/>
                            </p:stCondLst>
                            <p:childTnLst>
                              <p:par>
                                <p:cTn id="148" presetID="53" presetClass="entr" presetSubtype="0" fill="hold" nodeType="afterEffect">
                                  <p:stCondLst>
                                    <p:cond delay="0"/>
                                  </p:stCondLst>
                                  <p:childTnLst>
                                    <p:set>
                                      <p:cBhvr>
                                        <p:cTn id="149" dur="1" fill="hold">
                                          <p:stCondLst>
                                            <p:cond delay="0"/>
                                          </p:stCondLst>
                                        </p:cTn>
                                        <p:tgtEl>
                                          <p:spTgt spid="38"/>
                                        </p:tgtEl>
                                        <p:attrNameLst>
                                          <p:attrName>style.visibility</p:attrName>
                                        </p:attrNameLst>
                                      </p:cBhvr>
                                      <p:to>
                                        <p:strVal val="visible"/>
                                      </p:to>
                                    </p:set>
                                    <p:anim calcmode="lin" valueType="num">
                                      <p:cBhvr>
                                        <p:cTn id="150" dur="500" fill="hold"/>
                                        <p:tgtEl>
                                          <p:spTgt spid="38"/>
                                        </p:tgtEl>
                                        <p:attrNameLst>
                                          <p:attrName>ppt_w</p:attrName>
                                        </p:attrNameLst>
                                      </p:cBhvr>
                                      <p:tavLst>
                                        <p:tav tm="0">
                                          <p:val>
                                            <p:fltVal val="0"/>
                                          </p:val>
                                        </p:tav>
                                        <p:tav tm="100000">
                                          <p:val>
                                            <p:strVal val="#ppt_w"/>
                                          </p:val>
                                        </p:tav>
                                      </p:tavLst>
                                    </p:anim>
                                    <p:anim calcmode="lin" valueType="num">
                                      <p:cBhvr>
                                        <p:cTn id="151" dur="500" fill="hold"/>
                                        <p:tgtEl>
                                          <p:spTgt spid="38"/>
                                        </p:tgtEl>
                                        <p:attrNameLst>
                                          <p:attrName>ppt_h</p:attrName>
                                        </p:attrNameLst>
                                      </p:cBhvr>
                                      <p:tavLst>
                                        <p:tav tm="0">
                                          <p:val>
                                            <p:fltVal val="0"/>
                                          </p:val>
                                        </p:tav>
                                        <p:tav tm="100000">
                                          <p:val>
                                            <p:strVal val="#ppt_h"/>
                                          </p:val>
                                        </p:tav>
                                      </p:tavLst>
                                    </p:anim>
                                    <p:animEffect transition="in" filter="fade">
                                      <p:cBhvr>
                                        <p:cTn id="152" dur="500"/>
                                        <p:tgtEl>
                                          <p:spTgt spid="38"/>
                                        </p:tgtEl>
                                      </p:cBhvr>
                                    </p:animEffect>
                                  </p:childTnLst>
                                </p:cTn>
                              </p:par>
                              <p:par>
                                <p:cTn id="153" presetID="53" presetClass="entr" presetSubtype="0" fill="hold" nodeType="withEffect">
                                  <p:stCondLst>
                                    <p:cond delay="0"/>
                                  </p:stCondLst>
                                  <p:childTnLst>
                                    <p:set>
                                      <p:cBhvr>
                                        <p:cTn id="154" dur="1" fill="hold">
                                          <p:stCondLst>
                                            <p:cond delay="0"/>
                                          </p:stCondLst>
                                        </p:cTn>
                                        <p:tgtEl>
                                          <p:spTgt spid="39"/>
                                        </p:tgtEl>
                                        <p:attrNameLst>
                                          <p:attrName>style.visibility</p:attrName>
                                        </p:attrNameLst>
                                      </p:cBhvr>
                                      <p:to>
                                        <p:strVal val="visible"/>
                                      </p:to>
                                    </p:set>
                                    <p:anim calcmode="lin" valueType="num">
                                      <p:cBhvr>
                                        <p:cTn id="155" dur="500" fill="hold"/>
                                        <p:tgtEl>
                                          <p:spTgt spid="39"/>
                                        </p:tgtEl>
                                        <p:attrNameLst>
                                          <p:attrName>ppt_w</p:attrName>
                                        </p:attrNameLst>
                                      </p:cBhvr>
                                      <p:tavLst>
                                        <p:tav tm="0">
                                          <p:val>
                                            <p:fltVal val="0"/>
                                          </p:val>
                                        </p:tav>
                                        <p:tav tm="100000">
                                          <p:val>
                                            <p:strVal val="#ppt_w"/>
                                          </p:val>
                                        </p:tav>
                                      </p:tavLst>
                                    </p:anim>
                                    <p:anim calcmode="lin" valueType="num">
                                      <p:cBhvr>
                                        <p:cTn id="156" dur="500" fill="hold"/>
                                        <p:tgtEl>
                                          <p:spTgt spid="39"/>
                                        </p:tgtEl>
                                        <p:attrNameLst>
                                          <p:attrName>ppt_h</p:attrName>
                                        </p:attrNameLst>
                                      </p:cBhvr>
                                      <p:tavLst>
                                        <p:tav tm="0">
                                          <p:val>
                                            <p:fltVal val="0"/>
                                          </p:val>
                                        </p:tav>
                                        <p:tav tm="100000">
                                          <p:val>
                                            <p:strVal val="#ppt_h"/>
                                          </p:val>
                                        </p:tav>
                                      </p:tavLst>
                                    </p:anim>
                                    <p:animEffect transition="in" filter="fade">
                                      <p:cBhvr>
                                        <p:cTn id="157" dur="500"/>
                                        <p:tgtEl>
                                          <p:spTgt spid="39"/>
                                        </p:tgtEl>
                                      </p:cBhvr>
                                    </p:animEffect>
                                  </p:childTnLst>
                                </p:cTn>
                              </p:par>
                              <p:par>
                                <p:cTn id="158" presetID="53" presetClass="entr" presetSubtype="0" fill="hold" nodeType="withEffect">
                                  <p:stCondLst>
                                    <p:cond delay="0"/>
                                  </p:stCondLst>
                                  <p:childTnLst>
                                    <p:set>
                                      <p:cBhvr>
                                        <p:cTn id="159" dur="1" fill="hold">
                                          <p:stCondLst>
                                            <p:cond delay="0"/>
                                          </p:stCondLst>
                                        </p:cTn>
                                        <p:tgtEl>
                                          <p:spTgt spid="40"/>
                                        </p:tgtEl>
                                        <p:attrNameLst>
                                          <p:attrName>style.visibility</p:attrName>
                                        </p:attrNameLst>
                                      </p:cBhvr>
                                      <p:to>
                                        <p:strVal val="visible"/>
                                      </p:to>
                                    </p:set>
                                    <p:anim calcmode="lin" valueType="num">
                                      <p:cBhvr>
                                        <p:cTn id="160" dur="500" fill="hold"/>
                                        <p:tgtEl>
                                          <p:spTgt spid="40"/>
                                        </p:tgtEl>
                                        <p:attrNameLst>
                                          <p:attrName>ppt_w</p:attrName>
                                        </p:attrNameLst>
                                      </p:cBhvr>
                                      <p:tavLst>
                                        <p:tav tm="0">
                                          <p:val>
                                            <p:fltVal val="0"/>
                                          </p:val>
                                        </p:tav>
                                        <p:tav tm="100000">
                                          <p:val>
                                            <p:strVal val="#ppt_w"/>
                                          </p:val>
                                        </p:tav>
                                      </p:tavLst>
                                    </p:anim>
                                    <p:anim calcmode="lin" valueType="num">
                                      <p:cBhvr>
                                        <p:cTn id="161" dur="500" fill="hold"/>
                                        <p:tgtEl>
                                          <p:spTgt spid="40"/>
                                        </p:tgtEl>
                                        <p:attrNameLst>
                                          <p:attrName>ppt_h</p:attrName>
                                        </p:attrNameLst>
                                      </p:cBhvr>
                                      <p:tavLst>
                                        <p:tav tm="0">
                                          <p:val>
                                            <p:fltVal val="0"/>
                                          </p:val>
                                        </p:tav>
                                        <p:tav tm="100000">
                                          <p:val>
                                            <p:strVal val="#ppt_h"/>
                                          </p:val>
                                        </p:tav>
                                      </p:tavLst>
                                    </p:anim>
                                    <p:animEffect transition="in" filter="fade">
                                      <p:cBhvr>
                                        <p:cTn id="162" dur="500"/>
                                        <p:tgtEl>
                                          <p:spTgt spid="40"/>
                                        </p:tgtEl>
                                      </p:cBhvr>
                                    </p:animEffect>
                                  </p:childTnLst>
                                </p:cTn>
                              </p:par>
                              <p:par>
                                <p:cTn id="163" presetID="53" presetClass="entr" presetSubtype="0" fill="hold" nodeType="withEffect">
                                  <p:stCondLst>
                                    <p:cond delay="0"/>
                                  </p:stCondLst>
                                  <p:childTnLst>
                                    <p:set>
                                      <p:cBhvr>
                                        <p:cTn id="164" dur="1" fill="hold">
                                          <p:stCondLst>
                                            <p:cond delay="0"/>
                                          </p:stCondLst>
                                        </p:cTn>
                                        <p:tgtEl>
                                          <p:spTgt spid="41"/>
                                        </p:tgtEl>
                                        <p:attrNameLst>
                                          <p:attrName>style.visibility</p:attrName>
                                        </p:attrNameLst>
                                      </p:cBhvr>
                                      <p:to>
                                        <p:strVal val="visible"/>
                                      </p:to>
                                    </p:set>
                                    <p:anim calcmode="lin" valueType="num">
                                      <p:cBhvr>
                                        <p:cTn id="165" dur="500" fill="hold"/>
                                        <p:tgtEl>
                                          <p:spTgt spid="41"/>
                                        </p:tgtEl>
                                        <p:attrNameLst>
                                          <p:attrName>ppt_w</p:attrName>
                                        </p:attrNameLst>
                                      </p:cBhvr>
                                      <p:tavLst>
                                        <p:tav tm="0">
                                          <p:val>
                                            <p:fltVal val="0"/>
                                          </p:val>
                                        </p:tav>
                                        <p:tav tm="100000">
                                          <p:val>
                                            <p:strVal val="#ppt_w"/>
                                          </p:val>
                                        </p:tav>
                                      </p:tavLst>
                                    </p:anim>
                                    <p:anim calcmode="lin" valueType="num">
                                      <p:cBhvr>
                                        <p:cTn id="166" dur="500" fill="hold"/>
                                        <p:tgtEl>
                                          <p:spTgt spid="41"/>
                                        </p:tgtEl>
                                        <p:attrNameLst>
                                          <p:attrName>ppt_h</p:attrName>
                                        </p:attrNameLst>
                                      </p:cBhvr>
                                      <p:tavLst>
                                        <p:tav tm="0">
                                          <p:val>
                                            <p:fltVal val="0"/>
                                          </p:val>
                                        </p:tav>
                                        <p:tav tm="100000">
                                          <p:val>
                                            <p:strVal val="#ppt_h"/>
                                          </p:val>
                                        </p:tav>
                                      </p:tavLst>
                                    </p:anim>
                                    <p:animEffect transition="in" filter="fade">
                                      <p:cBhvr>
                                        <p:cTn id="167" dur="500"/>
                                        <p:tgtEl>
                                          <p:spTgt spid="41"/>
                                        </p:tgtEl>
                                      </p:cBhvr>
                                    </p:animEffect>
                                  </p:childTnLst>
                                </p:cTn>
                              </p:par>
                            </p:childTnLst>
                          </p:cTn>
                        </p:par>
                      </p:childTnLst>
                    </p:cTn>
                  </p:par>
                  <p:par>
                    <p:cTn id="168" fill="hold">
                      <p:stCondLst>
                        <p:cond delay="indefinite"/>
                      </p:stCondLst>
                      <p:childTnLst>
                        <p:par>
                          <p:cTn id="169" fill="hold">
                            <p:stCondLst>
                              <p:cond delay="0"/>
                            </p:stCondLst>
                            <p:childTnLst>
                              <p:par>
                                <p:cTn id="170" presetID="5" presetClass="entr" presetSubtype="10" fill="hold" grpId="0" nodeType="click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checkerboard(across)">
                                      <p:cBhvr>
                                        <p:cTn id="1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4" grpId="0"/>
      <p:bldP spid="15"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rançois Vazeille\Desktop\Arcachon\ATLAS_under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3252" y="-2163"/>
            <a:ext cx="11599650" cy="646331"/>
          </a:xfrm>
          <a:prstGeom prst="rect">
            <a:avLst/>
          </a:prstGeom>
          <a:noFill/>
        </p:spPr>
        <p:txBody>
          <a:bodyPr wrap="none" rtlCol="0">
            <a:spAutoFit/>
          </a:bodyPr>
          <a:lstStyle/>
          <a:p>
            <a:r>
              <a:rPr lang="fr-FR" sz="3600" dirty="0" smtClean="0">
                <a:solidFill>
                  <a:srgbClr val="FFFF00"/>
                </a:solidFill>
                <a:latin typeface="Comic Sans MS" panose="030F0702030302020204" pitchFamily="66" charset="0"/>
              </a:rPr>
              <a:t>Le détecteur Atlas</a:t>
            </a:r>
            <a:r>
              <a:rPr lang="fr-FR" sz="2400" dirty="0" smtClean="0">
                <a:solidFill>
                  <a:schemeClr val="bg1"/>
                </a:solidFill>
                <a:latin typeface="Comic Sans MS" panose="030F0702030302020204" pitchFamily="66" charset="0"/>
              </a:rPr>
              <a:t>: le plus grand jamais construit                                </a:t>
            </a:r>
            <a:endParaRPr lang="fr-FR" sz="2400" dirty="0">
              <a:solidFill>
                <a:schemeClr val="bg1"/>
              </a:solidFill>
              <a:latin typeface="Comic Sans MS" panose="030F0702030302020204" pitchFamily="66" charset="0"/>
            </a:endParaRPr>
          </a:p>
        </p:txBody>
      </p:sp>
      <p:sp>
        <p:nvSpPr>
          <p:cNvPr id="3" name="ZoneTexte 2"/>
          <p:cNvSpPr txBox="1"/>
          <p:nvPr/>
        </p:nvSpPr>
        <p:spPr>
          <a:xfrm>
            <a:off x="5796136" y="5373216"/>
            <a:ext cx="2371162" cy="923330"/>
          </a:xfrm>
          <a:prstGeom prst="rect">
            <a:avLst/>
          </a:prstGeom>
          <a:noFill/>
        </p:spPr>
        <p:txBody>
          <a:bodyPr wrap="none" rtlCol="0">
            <a:spAutoFit/>
          </a:bodyPr>
          <a:lstStyle/>
          <a:p>
            <a:r>
              <a:rPr lang="fr-FR" dirty="0" smtClean="0">
                <a:solidFill>
                  <a:schemeClr val="bg1"/>
                </a:solidFill>
                <a:latin typeface="Comic Sans MS" panose="030F0702030302020204" pitchFamily="66" charset="0"/>
              </a:rPr>
              <a:t>Longueur 45 mètres</a:t>
            </a:r>
          </a:p>
          <a:p>
            <a:r>
              <a:rPr lang="fr-FR" dirty="0" smtClean="0">
                <a:solidFill>
                  <a:schemeClr val="bg1"/>
                </a:solidFill>
                <a:latin typeface="Comic Sans MS" panose="030F0702030302020204" pitchFamily="66" charset="0"/>
              </a:rPr>
              <a:t>Diamètre 25 mètres</a:t>
            </a:r>
          </a:p>
          <a:p>
            <a:r>
              <a:rPr lang="fr-FR" dirty="0" smtClean="0">
                <a:solidFill>
                  <a:schemeClr val="bg1"/>
                </a:solidFill>
                <a:latin typeface="Comic Sans MS" panose="030F0702030302020204" pitchFamily="66" charset="0"/>
              </a:rPr>
              <a:t>Masse 7500 tonnes</a:t>
            </a:r>
            <a:endParaRPr lang="fr-FR" dirty="0">
              <a:solidFill>
                <a:schemeClr val="bg1"/>
              </a:solidFill>
              <a:latin typeface="Comic Sans MS" panose="030F0702030302020204" pitchFamily="66" charset="0"/>
            </a:endParaRPr>
          </a:p>
        </p:txBody>
      </p:sp>
      <p:sp>
        <p:nvSpPr>
          <p:cNvPr id="4" name="Rectangle 3"/>
          <p:cNvSpPr/>
          <p:nvPr/>
        </p:nvSpPr>
        <p:spPr>
          <a:xfrm>
            <a:off x="-335565" y="-247832"/>
            <a:ext cx="9773344" cy="7315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UN empilement d’une douzaine de</a:t>
            </a:r>
            <a:endParaRPr lang="fr-FR" dirty="0"/>
          </a:p>
        </p:txBody>
      </p:sp>
      <p:pic>
        <p:nvPicPr>
          <p:cNvPr id="7" name="Picture 2" descr="C:\Windows.old\Users\François\Desktop\LHC_collisions\Higgs_tout\Higgs_oct2013\Poster_BEH\at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764704"/>
            <a:ext cx="9773344" cy="531315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447381" y="44624"/>
            <a:ext cx="8440131" cy="646331"/>
          </a:xfrm>
          <a:prstGeom prst="rect">
            <a:avLst/>
          </a:prstGeom>
          <a:noFill/>
        </p:spPr>
        <p:txBody>
          <a:bodyPr wrap="none" rtlCol="0">
            <a:spAutoFit/>
          </a:bodyPr>
          <a:lstStyle/>
          <a:p>
            <a:pPr algn="ctr"/>
            <a:r>
              <a:rPr lang="fr-FR" dirty="0" smtClean="0">
                <a:solidFill>
                  <a:schemeClr val="bg1"/>
                </a:solidFill>
                <a:latin typeface="Comic Sans MS" panose="030F0702030302020204" pitchFamily="66" charset="0"/>
              </a:rPr>
              <a:t>Un assemblage d’une douzaine de détecteurs dédiés à des particules données</a:t>
            </a:r>
          </a:p>
          <a:p>
            <a:pPr algn="ctr"/>
            <a:r>
              <a:rPr lang="fr-FR" dirty="0" smtClean="0">
                <a:solidFill>
                  <a:schemeClr val="bg1"/>
                </a:solidFill>
                <a:latin typeface="Comic Sans MS" panose="030F0702030302020204" pitchFamily="66" charset="0"/>
                <a:sym typeface="Symbol"/>
              </a:rPr>
              <a:t> Trajectoires + Identification + Impulsions des particules</a:t>
            </a:r>
            <a:endParaRPr lang="fr-FR" dirty="0">
              <a:solidFill>
                <a:schemeClr val="bg1"/>
              </a:solidFill>
              <a:latin typeface="Comic Sans MS" panose="030F0702030302020204" pitchFamily="66" charset="0"/>
            </a:endParaRPr>
          </a:p>
        </p:txBody>
      </p:sp>
      <p:sp>
        <p:nvSpPr>
          <p:cNvPr id="8" name="ZoneTexte 7"/>
          <p:cNvSpPr txBox="1"/>
          <p:nvPr/>
        </p:nvSpPr>
        <p:spPr>
          <a:xfrm>
            <a:off x="-35542" y="5733256"/>
            <a:ext cx="9289723" cy="1200329"/>
          </a:xfrm>
          <a:prstGeom prst="rect">
            <a:avLst/>
          </a:prstGeom>
          <a:noFill/>
        </p:spPr>
        <p:txBody>
          <a:bodyPr wrap="none" rtlCol="0">
            <a:spAutoFit/>
          </a:bodyPr>
          <a:lstStyle/>
          <a:p>
            <a:pPr algn="ctr"/>
            <a:r>
              <a:rPr lang="fr-FR" dirty="0" smtClean="0">
                <a:latin typeface="Comic Sans MS" panose="030F0702030302020204" pitchFamily="66" charset="0"/>
              </a:rPr>
              <a:t>Détecteurs internes (Solénoïde) + Calorimètres + Chambres à muons (Toroïde)</a:t>
            </a:r>
          </a:p>
          <a:p>
            <a:pPr marL="285750" indent="-285750" algn="ctr">
              <a:buFont typeface="Symbol"/>
              <a:buChar char="Þ"/>
            </a:pPr>
            <a:r>
              <a:rPr lang="fr-FR" dirty="0" smtClean="0">
                <a:solidFill>
                  <a:schemeClr val="bg1"/>
                </a:solidFill>
                <a:latin typeface="Comic Sans MS" panose="030F0702030302020204" pitchFamily="66" charset="0"/>
                <a:sym typeface="Symbol"/>
              </a:rPr>
              <a:t>100 millions de canaux de détection.</a:t>
            </a:r>
          </a:p>
          <a:p>
            <a:pPr marL="285750" indent="-285750" algn="ctr">
              <a:buFont typeface="Symbol"/>
              <a:buChar char="Þ"/>
            </a:pPr>
            <a:r>
              <a:rPr lang="fr-FR" dirty="0">
                <a:solidFill>
                  <a:schemeClr val="bg1"/>
                </a:solidFill>
                <a:latin typeface="Comic Sans MS" panose="030F0702030302020204" pitchFamily="66" charset="0"/>
                <a:sym typeface="Symbol"/>
              </a:rPr>
              <a:t> </a:t>
            </a:r>
            <a:r>
              <a:rPr lang="fr-FR" dirty="0" smtClean="0">
                <a:solidFill>
                  <a:schemeClr val="bg1"/>
                </a:solidFill>
                <a:latin typeface="Comic Sans MS" panose="030F0702030302020204" pitchFamily="66" charset="0"/>
                <a:sym typeface="Symbol"/>
              </a:rPr>
              <a:t>Technologies les plus diverses </a:t>
            </a:r>
            <a:r>
              <a:rPr lang="fr-FR" sz="1500" dirty="0" smtClean="0">
                <a:solidFill>
                  <a:schemeClr val="bg1"/>
                </a:solidFill>
                <a:latin typeface="Comic Sans MS" panose="030F0702030302020204" pitchFamily="66" charset="0"/>
                <a:sym typeface="Symbol"/>
              </a:rPr>
              <a:t>(Mécanique, électronique, optique, cryogénie, informatique…).</a:t>
            </a:r>
          </a:p>
          <a:p>
            <a:pPr marL="285750" indent="-285750" algn="ctr">
              <a:buFont typeface="Symbol"/>
              <a:buChar char="Þ"/>
            </a:pPr>
            <a:r>
              <a:rPr lang="fr-FR" dirty="0" smtClean="0">
                <a:solidFill>
                  <a:schemeClr val="bg1"/>
                </a:solidFill>
                <a:latin typeface="Comic Sans MS" panose="030F0702030302020204" pitchFamily="66" charset="0"/>
                <a:sym typeface="Symbol"/>
              </a:rPr>
              <a:t>Grille de calcul mondiale (15 PB données + 15 PB simulations par an).</a:t>
            </a:r>
          </a:p>
        </p:txBody>
      </p:sp>
      <p:sp>
        <p:nvSpPr>
          <p:cNvPr id="9" name="Ellipse 8"/>
          <p:cNvSpPr/>
          <p:nvPr/>
        </p:nvSpPr>
        <p:spPr>
          <a:xfrm>
            <a:off x="1547664" y="2852936"/>
            <a:ext cx="648073"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1835696" y="692696"/>
            <a:ext cx="4833374" cy="400110"/>
          </a:xfrm>
          <a:prstGeom prst="rect">
            <a:avLst/>
          </a:prstGeom>
          <a:noFill/>
        </p:spPr>
        <p:txBody>
          <a:bodyPr wrap="none" rtlCol="0">
            <a:spAutoFit/>
          </a:bodyPr>
          <a:lstStyle/>
          <a:p>
            <a:r>
              <a:rPr lang="fr-FR" sz="2000" dirty="0" smtClean="0">
                <a:solidFill>
                  <a:srgbClr val="00B050"/>
                </a:solidFill>
                <a:latin typeface="Comic Sans MS" panose="030F0702030302020204" pitchFamily="66" charset="0"/>
              </a:rPr>
              <a:t>Les 3 tonneaux du Calorimètre à Tuiles</a:t>
            </a:r>
            <a:endParaRPr lang="fr-FR" sz="2000" dirty="0">
              <a:solidFill>
                <a:srgbClr val="00B050"/>
              </a:solidFill>
              <a:latin typeface="Comic Sans MS" panose="030F0702030302020204" pitchFamily="66" charset="0"/>
            </a:endParaRPr>
          </a:p>
        </p:txBody>
      </p:sp>
      <p:cxnSp>
        <p:nvCxnSpPr>
          <p:cNvPr id="11" name="Connecteur droit avec flèche 10"/>
          <p:cNvCxnSpPr/>
          <p:nvPr/>
        </p:nvCxnSpPr>
        <p:spPr>
          <a:xfrm>
            <a:off x="3491880" y="1052736"/>
            <a:ext cx="720080" cy="186291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3491880" y="1052736"/>
            <a:ext cx="1440160" cy="174652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3491880" y="1052736"/>
            <a:ext cx="2160240" cy="174652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Espace réservé du numéro de diapositive 9"/>
          <p:cNvSpPr>
            <a:spLocks noGrp="1"/>
          </p:cNvSpPr>
          <p:nvPr>
            <p:ph type="sldNum" sz="quarter" idx="12"/>
          </p:nvPr>
        </p:nvSpPr>
        <p:spPr/>
        <p:txBody>
          <a:bodyPr/>
          <a:lstStyle/>
          <a:p>
            <a:fld id="{CF4668DC-857F-487D-BFFA-8C0CA5037977}" type="slidenum">
              <a:rPr lang="fr-BE" smtClean="0"/>
              <a:t>9</a:t>
            </a:fld>
            <a:endParaRPr lang="fr-BE" dirty="0"/>
          </a:p>
        </p:txBody>
      </p:sp>
    </p:spTree>
    <p:extLst>
      <p:ext uri="{BB962C8B-B14F-4D97-AF65-F5344CB8AC3E}">
        <p14:creationId xmlns:p14="http://schemas.microsoft.com/office/powerpoint/2010/main" val="14776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53" presetClass="entr" presetSubtype="1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9" grpId="0" animBg="1"/>
      <p:bldP spid="5"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1378</TotalTime>
  <Words>1203</Words>
  <Application>Microsoft Office PowerPoint</Application>
  <PresentationFormat>Affichage à l'écran (4:3)</PresentationFormat>
  <Paragraphs>374</Paragraphs>
  <Slides>21</Slides>
  <Notes>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Arial</vt:lpstr>
      <vt:lpstr>Calibri</vt:lpstr>
      <vt:lpstr>Comic Sans MS</vt:lpstr>
      <vt:lpstr>Symbol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Vazeille</dc:creator>
  <cp:lastModifiedBy>François Vazeille</cp:lastModifiedBy>
  <cp:revision>154</cp:revision>
  <dcterms:created xsi:type="dcterms:W3CDTF">2014-04-25T09:55:20Z</dcterms:created>
  <dcterms:modified xsi:type="dcterms:W3CDTF">2014-06-20T15:01:15Z</dcterms:modified>
</cp:coreProperties>
</file>