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9"/>
  </p:notesMasterIdLst>
  <p:sldIdLst>
    <p:sldId id="456" r:id="rId2"/>
    <p:sldId id="449" r:id="rId3"/>
    <p:sldId id="448" r:id="rId4"/>
    <p:sldId id="441" r:id="rId5"/>
    <p:sldId id="376" r:id="rId6"/>
    <p:sldId id="375" r:id="rId7"/>
    <p:sldId id="276" r:id="rId8"/>
    <p:sldId id="377" r:id="rId9"/>
    <p:sldId id="425" r:id="rId10"/>
    <p:sldId id="426" r:id="rId11"/>
    <p:sldId id="379" r:id="rId12"/>
    <p:sldId id="378" r:id="rId13"/>
    <p:sldId id="277" r:id="rId14"/>
    <p:sldId id="278" r:id="rId15"/>
    <p:sldId id="280" r:id="rId16"/>
    <p:sldId id="301" r:id="rId17"/>
    <p:sldId id="281" r:id="rId18"/>
    <p:sldId id="282" r:id="rId19"/>
    <p:sldId id="287" r:id="rId20"/>
    <p:sldId id="286" r:id="rId21"/>
    <p:sldId id="285" r:id="rId22"/>
    <p:sldId id="284" r:id="rId23"/>
    <p:sldId id="288" r:id="rId24"/>
    <p:sldId id="289" r:id="rId25"/>
    <p:sldId id="272" r:id="rId26"/>
    <p:sldId id="293" r:id="rId27"/>
    <p:sldId id="300" r:id="rId28"/>
    <p:sldId id="296" r:id="rId29"/>
    <p:sldId id="302" r:id="rId30"/>
    <p:sldId id="303" r:id="rId31"/>
    <p:sldId id="380" r:id="rId32"/>
    <p:sldId id="427" r:id="rId33"/>
    <p:sldId id="362" r:id="rId34"/>
    <p:sldId id="305" r:id="rId35"/>
    <p:sldId id="265" r:id="rId36"/>
    <p:sldId id="270" r:id="rId37"/>
    <p:sldId id="370" r:id="rId38"/>
    <p:sldId id="256" r:id="rId39"/>
    <p:sldId id="361" r:id="rId40"/>
    <p:sldId id="444" r:id="rId41"/>
    <p:sldId id="306" r:id="rId42"/>
    <p:sldId id="307" r:id="rId43"/>
    <p:sldId id="308" r:id="rId44"/>
    <p:sldId id="312" r:id="rId45"/>
    <p:sldId id="404" r:id="rId46"/>
    <p:sldId id="331" r:id="rId47"/>
    <p:sldId id="385" r:id="rId48"/>
    <p:sldId id="310" r:id="rId49"/>
    <p:sldId id="443" r:id="rId50"/>
    <p:sldId id="273" r:id="rId51"/>
    <p:sldId id="311" r:id="rId52"/>
    <p:sldId id="335" r:id="rId53"/>
    <p:sldId id="336" r:id="rId54"/>
    <p:sldId id="386" r:id="rId55"/>
    <p:sldId id="332" r:id="rId56"/>
    <p:sldId id="368" r:id="rId57"/>
    <p:sldId id="326" r:id="rId58"/>
    <p:sldId id="316" r:id="rId59"/>
    <p:sldId id="317" r:id="rId60"/>
    <p:sldId id="318" r:id="rId61"/>
    <p:sldId id="388" r:id="rId62"/>
    <p:sldId id="321" r:id="rId63"/>
    <p:sldId id="389" r:id="rId64"/>
    <p:sldId id="402" r:id="rId65"/>
    <p:sldId id="369" r:id="rId66"/>
    <p:sldId id="372" r:id="rId67"/>
    <p:sldId id="352" r:id="rId68"/>
    <p:sldId id="393" r:id="rId69"/>
    <p:sldId id="390" r:id="rId70"/>
    <p:sldId id="323" r:id="rId71"/>
    <p:sldId id="403" r:id="rId72"/>
    <p:sldId id="328" r:id="rId73"/>
    <p:sldId id="327" r:id="rId74"/>
    <p:sldId id="342" r:id="rId75"/>
    <p:sldId id="343" r:id="rId76"/>
    <p:sldId id="344" r:id="rId77"/>
    <p:sldId id="329" r:id="rId78"/>
    <p:sldId id="364" r:id="rId79"/>
    <p:sldId id="394" r:id="rId80"/>
    <p:sldId id="401" r:id="rId81"/>
    <p:sldId id="430" r:id="rId82"/>
    <p:sldId id="431" r:id="rId83"/>
    <p:sldId id="432" r:id="rId84"/>
    <p:sldId id="433" r:id="rId85"/>
    <p:sldId id="416" r:id="rId86"/>
    <p:sldId id="450" r:id="rId87"/>
    <p:sldId id="451" r:id="rId88"/>
    <p:sldId id="452" r:id="rId89"/>
    <p:sldId id="446" r:id="rId90"/>
    <p:sldId id="324" r:id="rId91"/>
    <p:sldId id="436" r:id="rId92"/>
    <p:sldId id="399" r:id="rId93"/>
    <p:sldId id="453" r:id="rId94"/>
    <p:sldId id="455" r:id="rId95"/>
    <p:sldId id="351" r:id="rId96"/>
    <p:sldId id="348" r:id="rId97"/>
    <p:sldId id="423" r:id="rId98"/>
    <p:sldId id="350" r:id="rId99"/>
    <p:sldId id="428" r:id="rId100"/>
    <p:sldId id="429" r:id="rId101"/>
    <p:sldId id="445" r:id="rId102"/>
    <p:sldId id="359" r:id="rId103"/>
    <p:sldId id="264" r:id="rId104"/>
    <p:sldId id="257" r:id="rId105"/>
    <p:sldId id="260" r:id="rId106"/>
    <p:sldId id="261" r:id="rId107"/>
    <p:sldId id="439" r:id="rId108"/>
    <p:sldId id="333" r:id="rId109"/>
    <p:sldId id="334" r:id="rId110"/>
    <p:sldId id="434" r:id="rId111"/>
    <p:sldId id="354" r:id="rId112"/>
    <p:sldId id="355" r:id="rId113"/>
    <p:sldId id="319" r:id="rId114"/>
    <p:sldId id="314" r:id="rId115"/>
    <p:sldId id="315" r:id="rId116"/>
    <p:sldId id="408" r:id="rId117"/>
    <p:sldId id="409" r:id="rId118"/>
    <p:sldId id="405" r:id="rId119"/>
    <p:sldId id="406" r:id="rId120"/>
    <p:sldId id="407" r:id="rId121"/>
    <p:sldId id="410" r:id="rId122"/>
    <p:sldId id="411" r:id="rId123"/>
    <p:sldId id="356" r:id="rId124"/>
    <p:sldId id="357" r:id="rId125"/>
    <p:sldId id="337" r:id="rId126"/>
    <p:sldId id="438" r:id="rId127"/>
    <p:sldId id="437" r:id="rId128"/>
    <p:sldId id="421" r:id="rId129"/>
    <p:sldId id="422" r:id="rId130"/>
    <p:sldId id="440" r:id="rId131"/>
    <p:sldId id="346" r:id="rId132"/>
    <p:sldId id="340" r:id="rId133"/>
    <p:sldId id="417" r:id="rId134"/>
    <p:sldId id="418" r:id="rId135"/>
    <p:sldId id="419" r:id="rId136"/>
    <p:sldId id="420" r:id="rId137"/>
    <p:sldId id="447" r:id="rId13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9344335-D621-49FD-9DC9-3D1140F1698A}">
          <p14:sldIdLst>
            <p14:sldId id="456"/>
            <p14:sldId id="449"/>
            <p14:sldId id="448"/>
            <p14:sldId id="441"/>
            <p14:sldId id="376"/>
            <p14:sldId id="375"/>
            <p14:sldId id="276"/>
            <p14:sldId id="377"/>
            <p14:sldId id="425"/>
            <p14:sldId id="426"/>
            <p14:sldId id="379"/>
            <p14:sldId id="378"/>
            <p14:sldId id="277"/>
            <p14:sldId id="278"/>
            <p14:sldId id="280"/>
            <p14:sldId id="301"/>
            <p14:sldId id="281"/>
            <p14:sldId id="282"/>
            <p14:sldId id="287"/>
            <p14:sldId id="286"/>
            <p14:sldId id="285"/>
            <p14:sldId id="284"/>
            <p14:sldId id="288"/>
            <p14:sldId id="289"/>
            <p14:sldId id="272"/>
            <p14:sldId id="293"/>
            <p14:sldId id="300"/>
            <p14:sldId id="296"/>
            <p14:sldId id="302"/>
            <p14:sldId id="303"/>
            <p14:sldId id="380"/>
            <p14:sldId id="427"/>
            <p14:sldId id="362"/>
            <p14:sldId id="305"/>
            <p14:sldId id="265"/>
            <p14:sldId id="270"/>
            <p14:sldId id="370"/>
            <p14:sldId id="256"/>
            <p14:sldId id="361"/>
            <p14:sldId id="444"/>
            <p14:sldId id="306"/>
            <p14:sldId id="307"/>
            <p14:sldId id="308"/>
            <p14:sldId id="312"/>
            <p14:sldId id="404"/>
            <p14:sldId id="331"/>
            <p14:sldId id="385"/>
            <p14:sldId id="310"/>
            <p14:sldId id="443"/>
            <p14:sldId id="273"/>
            <p14:sldId id="311"/>
            <p14:sldId id="335"/>
            <p14:sldId id="336"/>
            <p14:sldId id="386"/>
            <p14:sldId id="332"/>
            <p14:sldId id="368"/>
            <p14:sldId id="326"/>
            <p14:sldId id="316"/>
            <p14:sldId id="317"/>
            <p14:sldId id="318"/>
            <p14:sldId id="388"/>
            <p14:sldId id="321"/>
            <p14:sldId id="389"/>
            <p14:sldId id="402"/>
            <p14:sldId id="369"/>
            <p14:sldId id="372"/>
            <p14:sldId id="352"/>
            <p14:sldId id="393"/>
            <p14:sldId id="390"/>
            <p14:sldId id="323"/>
            <p14:sldId id="403"/>
            <p14:sldId id="328"/>
            <p14:sldId id="327"/>
            <p14:sldId id="342"/>
            <p14:sldId id="343"/>
            <p14:sldId id="344"/>
            <p14:sldId id="329"/>
            <p14:sldId id="364"/>
            <p14:sldId id="394"/>
            <p14:sldId id="401"/>
            <p14:sldId id="430"/>
            <p14:sldId id="431"/>
            <p14:sldId id="432"/>
            <p14:sldId id="433"/>
            <p14:sldId id="416"/>
            <p14:sldId id="450"/>
            <p14:sldId id="451"/>
            <p14:sldId id="452"/>
            <p14:sldId id="446"/>
            <p14:sldId id="324"/>
            <p14:sldId id="436"/>
            <p14:sldId id="399"/>
            <p14:sldId id="453"/>
            <p14:sldId id="455"/>
          </p14:sldIdLst>
        </p14:section>
        <p14:section name="Section sans titre" id="{9D9960BB-0BFA-4A16-8973-E5EB1D5B9E12}">
          <p14:sldIdLst>
            <p14:sldId id="351"/>
            <p14:sldId id="348"/>
            <p14:sldId id="423"/>
            <p14:sldId id="350"/>
            <p14:sldId id="428"/>
            <p14:sldId id="429"/>
            <p14:sldId id="445"/>
            <p14:sldId id="359"/>
            <p14:sldId id="264"/>
            <p14:sldId id="257"/>
            <p14:sldId id="260"/>
            <p14:sldId id="261"/>
            <p14:sldId id="439"/>
            <p14:sldId id="333"/>
            <p14:sldId id="334"/>
            <p14:sldId id="434"/>
            <p14:sldId id="354"/>
            <p14:sldId id="355"/>
            <p14:sldId id="319"/>
            <p14:sldId id="314"/>
            <p14:sldId id="315"/>
            <p14:sldId id="408"/>
            <p14:sldId id="409"/>
            <p14:sldId id="405"/>
            <p14:sldId id="406"/>
            <p14:sldId id="407"/>
            <p14:sldId id="410"/>
            <p14:sldId id="411"/>
            <p14:sldId id="356"/>
            <p14:sldId id="357"/>
            <p14:sldId id="337"/>
            <p14:sldId id="438"/>
            <p14:sldId id="437"/>
            <p14:sldId id="421"/>
            <p14:sldId id="422"/>
            <p14:sldId id="440"/>
            <p14:sldId id="346"/>
            <p14:sldId id="340"/>
            <p14:sldId id="417"/>
            <p14:sldId id="418"/>
            <p14:sldId id="419"/>
            <p14:sldId id="420"/>
            <p14:sldId id="44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CCFF"/>
    <a:srgbClr val="6600CC"/>
    <a:srgbClr val="9933FF"/>
    <a:srgbClr val="99FF66"/>
    <a:srgbClr val="99CCFF"/>
    <a:srgbClr val="B9CDE5"/>
    <a:srgbClr val="800000"/>
    <a:srgbClr val="FF66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99399" autoAdjust="0"/>
  </p:normalViewPr>
  <p:slideViewPr>
    <p:cSldViewPr>
      <p:cViewPr varScale="1">
        <p:scale>
          <a:sx n="107" d="100"/>
          <a:sy n="107" d="100"/>
        </p:scale>
        <p:origin x="-187"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C5795-AB14-41FD-A5B6-F8C7DDB7594F}" type="datetimeFigureOut">
              <a:rPr lang="fr-FR" smtClean="0"/>
              <a:pPr/>
              <a:t>16/12/2013</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72B4B-0145-431E-B131-E535E7A0043F}" type="slidenum">
              <a:rPr lang="fr-FR" smtClean="0"/>
              <a:pPr/>
              <a:t>‹N°›</a:t>
            </a:fld>
            <a:endParaRPr lang="fr-FR" dirty="0"/>
          </a:p>
        </p:txBody>
      </p:sp>
    </p:spTree>
    <p:extLst>
      <p:ext uri="{BB962C8B-B14F-4D97-AF65-F5344CB8AC3E}">
        <p14:creationId xmlns:p14="http://schemas.microsoft.com/office/powerpoint/2010/main" val="288742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4</a:t>
            </a:fld>
            <a:endParaRPr lang="fr-FR" dirty="0"/>
          </a:p>
        </p:txBody>
      </p:sp>
    </p:spTree>
    <p:extLst>
      <p:ext uri="{BB962C8B-B14F-4D97-AF65-F5344CB8AC3E}">
        <p14:creationId xmlns:p14="http://schemas.microsoft.com/office/powerpoint/2010/main" val="2548100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13</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14</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19</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20</a:t>
            </a:fld>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23</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16/12/2013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16/12/2013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16/12/2013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16/12/2013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16/12/2013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16/12/2013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16/12/2013</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16/12/2013</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16/12/2013</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16/12/2013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16/12/2013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16/12/2013</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7.xml"/><Relationship Id="rId1" Type="http://schemas.openxmlformats.org/officeDocument/2006/relationships/video" Target="file:///C:\Users\clrcomp01\Desktop\Higgs\CERN-MOVIE-2012-106_old-Multirate-200-to-753-kbps-640x360-25-fps%20-1mn45.wmv" TargetMode="External"/></Relationships>
</file>

<file path=ppt/slides/_rels/slide10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image" Target="../media/image111.gi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image" Target="../media/image113.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11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12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7.xml"/><Relationship Id="rId5" Type="http://schemas.openxmlformats.org/officeDocument/2006/relationships/image" Target="../media/image139.gif"/><Relationship Id="rId4" Type="http://schemas.openxmlformats.org/officeDocument/2006/relationships/image" Target="../media/image138.png"/></Relationships>
</file>

<file path=ppt/slides/_rels/slide12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3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image" Target="../media/image144.gi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video" Target="file:///C:\Users\clrcomp01\Desktop\Higgs\FourMuon_small%20(1)_1.wmv"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video" Target="file:///C:\Users\clrcomp01\Desktop\Higgs\soir3.wmv"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7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006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396552" y="692696"/>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0" y="350100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0" y="2132856"/>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p:cNvSpPr/>
          <p:nvPr/>
        </p:nvSpPr>
        <p:spPr>
          <a:xfrm>
            <a:off x="-468560" y="5157192"/>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9108504" y="1484784"/>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llipse 6"/>
          <p:cNvSpPr/>
          <p:nvPr/>
        </p:nvSpPr>
        <p:spPr>
          <a:xfrm>
            <a:off x="9036496" y="4941168"/>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p:cNvSpPr/>
          <p:nvPr/>
        </p:nvSpPr>
        <p:spPr>
          <a:xfrm>
            <a:off x="1403648" y="0"/>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llipse 8"/>
          <p:cNvSpPr/>
          <p:nvPr/>
        </p:nvSpPr>
        <p:spPr>
          <a:xfrm>
            <a:off x="4860032" y="0"/>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p:cNvSpPr/>
          <p:nvPr/>
        </p:nvSpPr>
        <p:spPr>
          <a:xfrm>
            <a:off x="3203848" y="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llipse 10"/>
          <p:cNvSpPr/>
          <p:nvPr/>
        </p:nvSpPr>
        <p:spPr>
          <a:xfrm>
            <a:off x="5004048" y="649796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p:cNvSpPr/>
          <p:nvPr/>
        </p:nvSpPr>
        <p:spPr>
          <a:xfrm>
            <a:off x="2195736" y="649796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p:cNvSpPr/>
          <p:nvPr/>
        </p:nvSpPr>
        <p:spPr>
          <a:xfrm>
            <a:off x="3635896" y="649796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p:cNvSpPr/>
          <p:nvPr/>
        </p:nvSpPr>
        <p:spPr>
          <a:xfrm>
            <a:off x="7164288" y="649796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p:cNvSpPr/>
          <p:nvPr/>
        </p:nvSpPr>
        <p:spPr>
          <a:xfrm>
            <a:off x="8316416" y="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p:cNvSpPr/>
          <p:nvPr/>
        </p:nvSpPr>
        <p:spPr>
          <a:xfrm>
            <a:off x="9036496" y="3212976"/>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p:cNvSpPr/>
          <p:nvPr/>
        </p:nvSpPr>
        <p:spPr>
          <a:xfrm>
            <a:off x="6804248" y="0"/>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p:cNvSpPr/>
          <p:nvPr/>
        </p:nvSpPr>
        <p:spPr>
          <a:xfrm>
            <a:off x="8604448" y="6165304"/>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Ellipse 18"/>
          <p:cNvSpPr/>
          <p:nvPr/>
        </p:nvSpPr>
        <p:spPr>
          <a:xfrm>
            <a:off x="611560" y="6497960"/>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llipse 19"/>
          <p:cNvSpPr/>
          <p:nvPr/>
        </p:nvSpPr>
        <p:spPr>
          <a:xfrm>
            <a:off x="0" y="5157192"/>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p:cNvSpPr/>
          <p:nvPr/>
        </p:nvSpPr>
        <p:spPr>
          <a:xfrm>
            <a:off x="0" y="5589240"/>
            <a:ext cx="360040" cy="360040"/>
          </a:xfrm>
          <a:prstGeom prst="ellipse">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Cadre 21"/>
          <p:cNvSpPr/>
          <p:nvPr/>
        </p:nvSpPr>
        <p:spPr>
          <a:xfrm>
            <a:off x="0" y="0"/>
            <a:ext cx="9144000" cy="6858000"/>
          </a:xfrm>
          <a:prstGeom prst="fram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3" name="ZoneTexte 22"/>
          <p:cNvSpPr txBox="1"/>
          <p:nvPr/>
        </p:nvSpPr>
        <p:spPr>
          <a:xfrm>
            <a:off x="202281" y="908720"/>
            <a:ext cx="8690199" cy="2554545"/>
          </a:xfrm>
          <a:prstGeom prst="rect">
            <a:avLst/>
          </a:prstGeom>
          <a:noFill/>
        </p:spPr>
        <p:txBody>
          <a:bodyPr wrap="none" rtlCol="0">
            <a:spAutoFit/>
          </a:bodyPr>
          <a:lstStyle/>
          <a:p>
            <a:pPr algn="ctr"/>
            <a:r>
              <a:rPr lang="fr-FR" sz="4000" dirty="0" smtClean="0">
                <a:solidFill>
                  <a:schemeClr val="bg1"/>
                </a:solidFill>
                <a:latin typeface="Comic Sans MS" pitchFamily="66" charset="0"/>
              </a:rPr>
              <a:t>Si les particules élémentaires</a:t>
            </a:r>
          </a:p>
          <a:p>
            <a:pPr algn="ctr"/>
            <a:r>
              <a:rPr lang="fr-FR" sz="4000" dirty="0" smtClean="0">
                <a:solidFill>
                  <a:schemeClr val="bg1"/>
                </a:solidFill>
                <a:latin typeface="Comic Sans MS" pitchFamily="66" charset="0"/>
              </a:rPr>
              <a:t>ne possédaient pas une masse,</a:t>
            </a:r>
          </a:p>
          <a:p>
            <a:pPr algn="ctr"/>
            <a:endParaRPr lang="fr-FR" sz="4000" dirty="0" smtClean="0">
              <a:solidFill>
                <a:schemeClr val="bg1"/>
              </a:solidFill>
              <a:latin typeface="Comic Sans MS" pitchFamily="66" charset="0"/>
            </a:endParaRPr>
          </a:p>
          <a:p>
            <a:pPr algn="ctr"/>
            <a:r>
              <a:rPr lang="fr-FR" sz="4000" dirty="0" smtClean="0">
                <a:solidFill>
                  <a:schemeClr val="bg1"/>
                </a:solidFill>
                <a:latin typeface="Comic Sans MS" pitchFamily="66" charset="0"/>
              </a:rPr>
              <a:t>la matière ne serait pas structurée.</a:t>
            </a:r>
            <a:endParaRPr lang="fr-FR" sz="4000" dirty="0">
              <a:solidFill>
                <a:schemeClr val="bg1"/>
              </a:solidFill>
              <a:latin typeface="Comic Sans MS" pitchFamily="66" charset="0"/>
            </a:endParaRPr>
          </a:p>
        </p:txBody>
      </p:sp>
      <p:sp>
        <p:nvSpPr>
          <p:cNvPr id="24" name="ZoneTexte 23"/>
          <p:cNvSpPr txBox="1"/>
          <p:nvPr/>
        </p:nvSpPr>
        <p:spPr>
          <a:xfrm>
            <a:off x="323528" y="4437112"/>
            <a:ext cx="8589211" cy="1015663"/>
          </a:xfrm>
          <a:prstGeom prst="rect">
            <a:avLst/>
          </a:prstGeom>
          <a:noFill/>
        </p:spPr>
        <p:txBody>
          <a:bodyPr wrap="none" rtlCol="0">
            <a:spAutoFit/>
          </a:bodyPr>
          <a:lstStyle/>
          <a:p>
            <a:r>
              <a:rPr lang="fr-FR" sz="6000" dirty="0" smtClean="0">
                <a:solidFill>
                  <a:srgbClr val="FFFF00"/>
                </a:solidFill>
                <a:latin typeface="Comic Sans MS" pitchFamily="66" charset="0"/>
              </a:rPr>
              <a:t>Nous n’existerions pas !</a:t>
            </a:r>
            <a:endParaRPr lang="fr-FR" sz="60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1962 0.03283 L -0.97257 0.66196 " pathEditMode="relative" ptsTypes="AA">
                                      <p:cBhvr>
                                        <p:cTn id="6" dur="2000" fill="hold"/>
                                        <p:tgtEl>
                                          <p:spTgt spid="1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399 0.03283 L 0.18524 1.01873 " pathEditMode="relative" ptsTypes="AA">
                                      <p:cBhvr>
                                        <p:cTn id="8" dur="2000" fill="hold"/>
                                        <p:tgtEl>
                                          <p:spTgt spid="8"/>
                                        </p:tgtEl>
                                        <p:attrNameLst>
                                          <p:attrName>ppt_x</p:attrName>
                                          <p:attrName>ppt_y</p:attrName>
                                        </p:attrNameLst>
                                      </p:cBhvr>
                                    </p:animMotion>
                                  </p:childTnLst>
                                </p:cTn>
                              </p:par>
                            </p:childTnLst>
                          </p:cTn>
                        </p:par>
                        <p:par>
                          <p:cTn id="9" fill="hold">
                            <p:stCondLst>
                              <p:cond delay="2000"/>
                            </p:stCondLst>
                            <p:childTnLst>
                              <p:par>
                                <p:cTn id="10" presetID="0" presetClass="path" presetSubtype="0" accel="50000" decel="50000" fill="hold" grpId="0" nodeType="afterEffect">
                                  <p:stCondLst>
                                    <p:cond delay="0"/>
                                  </p:stCondLst>
                                  <p:childTnLst>
                                    <p:animMotion origin="layout" path="M 1.66667E-6 4.45087E-6 L 0.98837 -0.3681 " pathEditMode="relative" rAng="0" ptsTypes="AA">
                                      <p:cBhvr>
                                        <p:cTn id="11" dur="2000" fill="hold"/>
                                        <p:tgtEl>
                                          <p:spTgt spid="19"/>
                                        </p:tgtEl>
                                        <p:attrNameLst>
                                          <p:attrName>ppt_x</p:attrName>
                                          <p:attrName>ppt_y</p:attrName>
                                        </p:attrNameLst>
                                      </p:cBhvr>
                                      <p:rCtr x="49400" y="-18400"/>
                                    </p:animMotion>
                                  </p:childTnLst>
                                </p:cTn>
                              </p:par>
                              <p:par>
                                <p:cTn id="12" presetID="0" presetClass="path" presetSubtype="0" accel="50000" decel="50000" fill="hold" grpId="0" nodeType="withEffect">
                                  <p:stCondLst>
                                    <p:cond delay="0"/>
                                  </p:stCondLst>
                                  <p:childTnLst>
                                    <p:animMotion origin="layout" path="M -1.02362 0.19399 L 0.0276 0.2044 " pathEditMode="relative" rAng="0" ptsTypes="AA">
                                      <p:cBhvr>
                                        <p:cTn id="13" dur="2000" fill="hold"/>
                                        <p:tgtEl>
                                          <p:spTgt spid="16"/>
                                        </p:tgtEl>
                                        <p:attrNameLst>
                                          <p:attrName>ppt_x</p:attrName>
                                          <p:attrName>ppt_y</p:attrName>
                                        </p:attrNameLst>
                                      </p:cBhvr>
                                      <p:rCtr x="52600" y="500"/>
                                    </p:animMotion>
                                  </p:childTnLst>
                                </p:cTn>
                              </p:par>
                              <p:par>
                                <p:cTn id="14" presetID="0" presetClass="path" presetSubtype="0" accel="50000" decel="50000" fill="hold" grpId="0" nodeType="withEffect">
                                  <p:stCondLst>
                                    <p:cond delay="0"/>
                                  </p:stCondLst>
                                  <p:childTnLst>
                                    <p:animMotion origin="layout" path="M 0 0 L -0.18889 -1.03838 " pathEditMode="relative" ptsTypes="AA">
                                      <p:cBhvr>
                                        <p:cTn id="15" dur="2000" fill="hold"/>
                                        <p:tgtEl>
                                          <p:spTgt spid="11"/>
                                        </p:tgtEl>
                                        <p:attrNameLst>
                                          <p:attrName>ppt_x</p:attrName>
                                          <p:attrName>ppt_y</p:attrName>
                                        </p:attrNameLst>
                                      </p:cBhvr>
                                    </p:animMotion>
                                  </p:childTnLst>
                                </p:cTn>
                              </p:par>
                            </p:childTnLst>
                          </p:cTn>
                        </p:par>
                        <p:par>
                          <p:cTn id="16" fill="hold">
                            <p:stCondLst>
                              <p:cond delay="4000"/>
                            </p:stCondLst>
                            <p:childTnLst>
                              <p:par>
                                <p:cTn id="17" presetID="0" presetClass="path" presetSubtype="0" accel="50000" decel="50000" fill="hold" grpId="1" nodeType="afterEffect">
                                  <p:stCondLst>
                                    <p:cond delay="0"/>
                                  </p:stCondLst>
                                  <p:childTnLst>
                                    <p:animMotion origin="layout" path="M 0 0 L -0.99218 -0.27283 " pathEditMode="relative" ptsTypes="AA">
                                      <p:cBhvr>
                                        <p:cTn id="18" dur="2000" fill="hold"/>
                                        <p:tgtEl>
                                          <p:spTgt spid="16"/>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01962 0.03283 L -0.05903 1.05017 " pathEditMode="relative" ptsTypes="AA">
                                      <p:cBhvr>
                                        <p:cTn id="20" dur="2000" fill="hold"/>
                                        <p:tgtEl>
                                          <p:spTgt spid="17"/>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1.66667E-6 -2.13873E-6 L -1.03941 0.23607 " pathEditMode="relative" rAng="0" ptsTypes="AA">
                                      <p:cBhvr>
                                        <p:cTn id="22" dur="2000" fill="hold"/>
                                        <p:tgtEl>
                                          <p:spTgt spid="6"/>
                                        </p:tgtEl>
                                        <p:attrNameLst>
                                          <p:attrName>ppt_x</p:attrName>
                                          <p:attrName>ppt_y</p:attrName>
                                        </p:attrNameLst>
                                      </p:cBhvr>
                                      <p:rCtr x="-52000" y="11800"/>
                                    </p:animMotion>
                                  </p:childTnLst>
                                </p:cTn>
                              </p:par>
                              <p:par>
                                <p:cTn id="23" presetID="0" presetClass="path" presetSubtype="0" accel="50000" decel="50000" fill="hold" grpId="0" nodeType="withEffect">
                                  <p:stCondLst>
                                    <p:cond delay="0"/>
                                  </p:stCondLst>
                                  <p:childTnLst>
                                    <p:animMotion origin="layout" path="M 0 0 L 1.0158 0.32509 " pathEditMode="relative" ptsTypes="AA">
                                      <p:cBhvr>
                                        <p:cTn id="24" dur="2000" fill="hold"/>
                                        <p:tgtEl>
                                          <p:spTgt spid="4"/>
                                        </p:tgtEl>
                                        <p:attrNameLst>
                                          <p:attrName>ppt_x</p:attrName>
                                          <p:attrName>ppt_y</p:attrName>
                                        </p:attrNameLst>
                                      </p:cBhvr>
                                    </p:animMotion>
                                  </p:childTnLst>
                                </p:cTn>
                              </p:par>
                            </p:childTnLst>
                          </p:cTn>
                        </p:par>
                        <p:par>
                          <p:cTn id="25" fill="hold">
                            <p:stCondLst>
                              <p:cond delay="6000"/>
                            </p:stCondLst>
                            <p:childTnLst>
                              <p:par>
                                <p:cTn id="26" presetID="0" presetClass="path" presetSubtype="0" accel="50000" decel="50000" fill="hold" grpId="0" nodeType="afterEffect">
                                  <p:stCondLst>
                                    <p:cond delay="0"/>
                                  </p:stCondLst>
                                  <p:childTnLst>
                                    <p:animMotion origin="layout" path="M 1.66667E-6 4.62428E-7 L 0.09444 0.9963 " pathEditMode="relative" rAng="0" ptsTypes="AA">
                                      <p:cBhvr>
                                        <p:cTn id="27" dur="2000" fill="hold"/>
                                        <p:tgtEl>
                                          <p:spTgt spid="9"/>
                                        </p:tgtEl>
                                        <p:attrNameLst>
                                          <p:attrName>ppt_x</p:attrName>
                                          <p:attrName>ppt_y</p:attrName>
                                        </p:attrNameLst>
                                      </p:cBhvr>
                                      <p:rCtr x="4700" y="49800"/>
                                    </p:animMotion>
                                  </p:childTnLst>
                                </p:cTn>
                              </p:par>
                              <p:par>
                                <p:cTn id="28" presetID="0" presetClass="path" presetSubtype="0" accel="50000" decel="50000" fill="hold" grpId="0" nodeType="withEffect">
                                  <p:stCondLst>
                                    <p:cond delay="0"/>
                                  </p:stCondLst>
                                  <p:childTnLst>
                                    <p:animMotion origin="layout" path="M -5.55556E-7 -5.78035E-7 L 0.2599 -0.9963 " pathEditMode="relative" rAng="0" ptsTypes="AA">
                                      <p:cBhvr>
                                        <p:cTn id="29" dur="2000" fill="hold"/>
                                        <p:tgtEl>
                                          <p:spTgt spid="13"/>
                                        </p:tgtEl>
                                        <p:attrNameLst>
                                          <p:attrName>ppt_x</p:attrName>
                                          <p:attrName>ppt_y</p:attrName>
                                        </p:attrNameLst>
                                      </p:cBhvr>
                                      <p:rCtr x="13000" y="-49800"/>
                                    </p:animMotion>
                                  </p:childTnLst>
                                </p:cTn>
                              </p:par>
                              <p:par>
                                <p:cTn id="30" presetID="0" presetClass="path" presetSubtype="0" accel="50000" decel="50000" fill="hold" grpId="0" nodeType="withEffect">
                                  <p:stCondLst>
                                    <p:cond delay="0"/>
                                  </p:stCondLst>
                                  <p:childTnLst>
                                    <p:animMotion origin="layout" path="M 5E-6 4.45087E-6 L -0.82292 -1.00787 " pathEditMode="relative" rAng="0" ptsTypes="AA">
                                      <p:cBhvr>
                                        <p:cTn id="31" dur="2000" fill="hold"/>
                                        <p:tgtEl>
                                          <p:spTgt spid="14"/>
                                        </p:tgtEl>
                                        <p:attrNameLst>
                                          <p:attrName>ppt_x</p:attrName>
                                          <p:attrName>ppt_y</p:attrName>
                                        </p:attrNameLst>
                                      </p:cBhvr>
                                      <p:rCtr x="-41100" y="-50400"/>
                                    </p:animMotion>
                                  </p:childTnLst>
                                </p:cTn>
                              </p:par>
                            </p:childTnLst>
                          </p:cTn>
                        </p:par>
                        <p:par>
                          <p:cTn id="32" fill="hold">
                            <p:stCondLst>
                              <p:cond delay="8000"/>
                            </p:stCondLst>
                            <p:childTnLst>
                              <p:par>
                                <p:cTn id="33" presetID="0" presetClass="path" presetSubtype="0" accel="50000" decel="50000" fill="hold" grpId="0" nodeType="afterEffect">
                                  <p:stCondLst>
                                    <p:cond delay="0"/>
                                  </p:stCondLst>
                                  <p:childTnLst>
                                    <p:animMotion origin="layout" path="M 0.06683 -3.00578E-6 L -0.93317 -0.5452 " pathEditMode="relative" ptsTypes="AA">
                                      <p:cBhvr>
                                        <p:cTn id="34" dur="2000" fill="hold"/>
                                        <p:tgtEl>
                                          <p:spTgt spid="18"/>
                                        </p:tgtEl>
                                        <p:attrNameLst>
                                          <p:attrName>ppt_x</p:attrName>
                                          <p:attrName>ppt_y</p:attrName>
                                        </p:attrNameLst>
                                      </p:cBhvr>
                                    </p:animMotion>
                                  </p:childTnLst>
                                </p:cTn>
                              </p:par>
                              <p:par>
                                <p:cTn id="35" presetID="0" presetClass="path" presetSubtype="0" accel="50000" decel="50000" fill="hold" grpId="1" nodeType="withEffect">
                                  <p:stCondLst>
                                    <p:cond delay="0"/>
                                  </p:stCondLst>
                                  <p:childTnLst>
                                    <p:animMotion origin="layout" path="M 0 0 L -0.11805 -0.97526 " pathEditMode="relative" ptsTypes="AA">
                                      <p:cBhvr>
                                        <p:cTn id="36" dur="2000" fill="hold"/>
                                        <p:tgtEl>
                                          <p:spTgt spid="18"/>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0.07465 0.02612 L -1.05903 0.16231 " pathEditMode="relative" rAng="0" ptsTypes="AA">
                                      <p:cBhvr>
                                        <p:cTn id="38" dur="2000" fill="hold"/>
                                        <p:tgtEl>
                                          <p:spTgt spid="7"/>
                                        </p:tgtEl>
                                        <p:attrNameLst>
                                          <p:attrName>ppt_x</p:attrName>
                                          <p:attrName>ppt_y</p:attrName>
                                        </p:attrNameLst>
                                      </p:cBhvr>
                                      <p:rCtr x="-49200" y="6800"/>
                                    </p:animMotion>
                                  </p:childTnLst>
                                </p:cTn>
                              </p:par>
                              <p:par>
                                <p:cTn id="39" presetID="0" presetClass="path" presetSubtype="0" accel="50000" decel="50000" fill="hold" grpId="0" nodeType="withEffect">
                                  <p:stCondLst>
                                    <p:cond delay="0"/>
                                  </p:stCondLst>
                                  <p:childTnLst>
                                    <p:animMotion origin="layout" path="M 1.38889E-6 2.08092E-6 L 1.00798 -0.41942 " pathEditMode="relative" ptsTypes="AA">
                                      <p:cBhvr>
                                        <p:cTn id="40" dur="2000" fill="hold"/>
                                        <p:tgtEl>
                                          <p:spTgt spid="3"/>
                                        </p:tgtEl>
                                        <p:attrNameLst>
                                          <p:attrName>ppt_x</p:attrName>
                                          <p:attrName>ppt_y</p:attrName>
                                        </p:attrNameLst>
                                      </p:cBhvr>
                                    </p:animMotion>
                                  </p:childTnLst>
                                </p:cTn>
                              </p:par>
                            </p:childTnLst>
                          </p:cTn>
                        </p:par>
                        <p:par>
                          <p:cTn id="41" fill="hold">
                            <p:stCondLst>
                              <p:cond delay="10000"/>
                            </p:stCondLst>
                            <p:childTnLst>
                              <p:par>
                                <p:cTn id="42" presetID="0" presetClass="path" presetSubtype="0" accel="50000" decel="50000" fill="hold" grpId="0" nodeType="afterEffect">
                                  <p:stCondLst>
                                    <p:cond delay="0"/>
                                  </p:stCondLst>
                                  <p:childTnLst>
                                    <p:animMotion origin="layout" path="M -8.05556E-6 -7.74566E-6 L -0.18907 1.0171 " pathEditMode="relative" ptsTypes="AA">
                                      <p:cBhvr>
                                        <p:cTn id="43" dur="2000" fill="hold"/>
                                        <p:tgtEl>
                                          <p:spTgt spid="10"/>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3.33333E-6 2.71676E-6 L 1.00798 -0.46127 " pathEditMode="relative" rAng="0" ptsTypes="AA">
                                      <p:cBhvr>
                                        <p:cTn id="45" dur="2000" fill="hold"/>
                                        <p:tgtEl>
                                          <p:spTgt spid="5"/>
                                        </p:tgtEl>
                                        <p:attrNameLst>
                                          <p:attrName>ppt_x</p:attrName>
                                          <p:attrName>ppt_y</p:attrName>
                                        </p:attrNameLst>
                                      </p:cBhvr>
                                      <p:rCtr x="50400" y="-23100"/>
                                    </p:animMotion>
                                  </p:childTnLst>
                                </p:cTn>
                              </p:par>
                              <p:par>
                                <p:cTn id="46" presetID="0" presetClass="path" presetSubtype="0" accel="50000" decel="50000" fill="hold" grpId="0" nodeType="withEffect">
                                  <p:stCondLst>
                                    <p:cond delay="0"/>
                                  </p:stCondLst>
                                  <p:childTnLst>
                                    <p:animMotion origin="layout" path="M 6.94444E-6 -8.3815E-6 L 0.25209 -1.08671 " pathEditMode="relative" ptsTypes="AA">
                                      <p:cBhvr>
                                        <p:cTn id="47" dur="2000" fill="hold"/>
                                        <p:tgtEl>
                                          <p:spTgt spid="12"/>
                                        </p:tgtEl>
                                        <p:attrNameLst>
                                          <p:attrName>ppt_x</p:attrName>
                                          <p:attrName>ppt_y</p:attrName>
                                        </p:attrNameLst>
                                      </p:cBhvr>
                                    </p:animMotion>
                                  </p:childTnLst>
                                </p:cTn>
                              </p:par>
                            </p:childTnLst>
                          </p:cTn>
                        </p:par>
                        <p:par>
                          <p:cTn id="48" fill="hold">
                            <p:stCondLst>
                              <p:cond delay="12000"/>
                            </p:stCondLst>
                            <p:childTnLst>
                              <p:par>
                                <p:cTn id="49" presetID="0" presetClass="path" presetSubtype="0" accel="50000" decel="50000" fill="hold" grpId="0" nodeType="afterEffect">
                                  <p:stCondLst>
                                    <p:cond delay="0"/>
                                  </p:stCondLst>
                                  <p:childTnLst>
                                    <p:animMotion origin="layout" path="M 0 0 L 1.00798 -0.65017 " pathEditMode="relative" ptsTypes="AA">
                                      <p:cBhvr>
                                        <p:cTn id="50" dur="2000" fill="hold"/>
                                        <p:tgtEl>
                                          <p:spTgt spid="20"/>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 0 L 1.00798 -0.65017 " pathEditMode="relative" ptsTypes="AA">
                                      <p:cBhvr>
                                        <p:cTn id="52" dur="2000" fill="hold"/>
                                        <p:tgtEl>
                                          <p:spTgt spid="21"/>
                                        </p:tgtEl>
                                        <p:attrNameLst>
                                          <p:attrName>ppt_x</p:attrName>
                                          <p:attrName>ppt_y</p:attrName>
                                        </p:attrNameLst>
                                      </p:cBhvr>
                                    </p:animMotion>
                                  </p:childTnLst>
                                </p:cTn>
                              </p:par>
                            </p:childTnLst>
                          </p:cTn>
                        </p:par>
                        <p:par>
                          <p:cTn id="53" fill="hold">
                            <p:stCondLst>
                              <p:cond delay="14000"/>
                            </p:stCondLst>
                            <p:childTnLst>
                              <p:par>
                                <p:cTn id="54" presetID="28"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5000" fill="hold"/>
                                        <p:tgtEl>
                                          <p:spTgt spid="23"/>
                                        </p:tgtEl>
                                        <p:attrNameLst>
                                          <p:attrName>ppt_x</p:attrName>
                                        </p:attrNameLst>
                                      </p:cBhvr>
                                      <p:tavLst>
                                        <p:tav tm="0">
                                          <p:val>
                                            <p:strVal val="#ppt_x"/>
                                          </p:val>
                                        </p:tav>
                                        <p:tav tm="100000">
                                          <p:val>
                                            <p:strVal val="#ppt_x"/>
                                          </p:val>
                                        </p:tav>
                                      </p:tavLst>
                                    </p:anim>
                                    <p:anim calcmode="lin" valueType="num">
                                      <p:cBhvr>
                                        <p:cTn id="57" dur="15000" fill="hold"/>
                                        <p:tgtEl>
                                          <p:spTgt spid="23"/>
                                        </p:tgtEl>
                                        <p:attrNameLst>
                                          <p:attrName>ppt_y</p:attrName>
                                        </p:attrNameLst>
                                      </p:cBhvr>
                                      <p:tavLst>
                                        <p:tav tm="0">
                                          <p:val>
                                            <p:strVal val="#ppt_y+1"/>
                                          </p:val>
                                        </p:tav>
                                        <p:tav tm="100000">
                                          <p:val>
                                            <p:strVal val="#ppt_y-1"/>
                                          </p:val>
                                        </p:tav>
                                      </p:tavLst>
                                    </p:anim>
                                  </p:childTnLst>
                                </p:cTn>
                              </p:par>
                              <p:par>
                                <p:cTn id="58" presetID="28"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5000" fill="hold"/>
                                        <p:tgtEl>
                                          <p:spTgt spid="24"/>
                                        </p:tgtEl>
                                        <p:attrNameLst>
                                          <p:attrName>ppt_x</p:attrName>
                                        </p:attrNameLst>
                                      </p:cBhvr>
                                      <p:tavLst>
                                        <p:tav tm="0">
                                          <p:val>
                                            <p:strVal val="#ppt_x"/>
                                          </p:val>
                                        </p:tav>
                                        <p:tav tm="100000">
                                          <p:val>
                                            <p:strVal val="#ppt_x"/>
                                          </p:val>
                                        </p:tav>
                                      </p:tavLst>
                                    </p:anim>
                                    <p:anim calcmode="lin" valueType="num">
                                      <p:cBhvr>
                                        <p:cTn id="61" dur="15000" fill="hold"/>
                                        <p:tgtEl>
                                          <p:spTgt spid="2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6" grpId="1" animBg="1"/>
      <p:bldP spid="17" grpId="0" animBg="1"/>
      <p:bldP spid="18" grpId="0" animBg="1"/>
      <p:bldP spid="18" grpId="1" animBg="1"/>
      <p:bldP spid="19" grpId="0" animBg="1"/>
      <p:bldP spid="20" grpId="0" animBg="1"/>
      <p:bldP spid="21" grpId="0" animBg="1"/>
      <p:bldP spid="23" grpId="0"/>
      <p:bldP spid="24"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51520" y="260648"/>
            <a:ext cx="8555547" cy="523220"/>
          </a:xfrm>
          <a:prstGeom prst="rect">
            <a:avLst/>
          </a:prstGeom>
          <a:noFill/>
        </p:spPr>
        <p:txBody>
          <a:bodyPr wrap="none" rtlCol="0">
            <a:spAutoFit/>
          </a:bodyPr>
          <a:lstStyle/>
          <a:p>
            <a:r>
              <a:rPr lang="fr-FR" sz="2800" dirty="0" smtClean="0">
                <a:solidFill>
                  <a:schemeClr val="bg1"/>
                </a:solidFill>
                <a:latin typeface="Comic Sans MS" pitchFamily="66" charset="0"/>
              </a:rPr>
              <a:t>La naissance d’une particule observée en 4 leptons</a:t>
            </a:r>
            <a:endParaRPr lang="fr-FR" sz="2800" dirty="0">
              <a:solidFill>
                <a:schemeClr val="bg1"/>
              </a:solidFill>
              <a:latin typeface="Comic Sans MS" pitchFamily="66" charset="0"/>
            </a:endParaRPr>
          </a:p>
        </p:txBody>
      </p:sp>
      <p:pic>
        <p:nvPicPr>
          <p:cNvPr id="3" name="Picture 3" descr="C:\Users\François\Desktop\LHC_collisions\Higgs\Conférence_Higgs\Higgs_4leptonsbis.gif"/>
          <p:cNvPicPr>
            <a:picLocks noChangeAspect="1" noChangeArrowheads="1" noCrop="1"/>
          </p:cNvPicPr>
          <p:nvPr/>
        </p:nvPicPr>
        <p:blipFill>
          <a:blip r:embed="rId2" cstate="print"/>
          <a:srcRect/>
          <a:stretch>
            <a:fillRect/>
          </a:stretch>
        </p:blipFill>
        <p:spPr bwMode="auto">
          <a:xfrm>
            <a:off x="2044700" y="977900"/>
            <a:ext cx="5054600" cy="490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08520" y="1340768"/>
            <a:ext cx="3960440" cy="3869842"/>
          </a:xfrm>
          <a:prstGeom prst="rect">
            <a:avLst/>
          </a:prstGeom>
          <a:noFill/>
          <a:ln w="9525">
            <a:noFill/>
            <a:miter lim="800000"/>
            <a:headEnd/>
            <a:tailEnd/>
          </a:ln>
        </p:spPr>
      </p:pic>
      <p:sp>
        <p:nvSpPr>
          <p:cNvPr id="3" name="ZoneTexte 2"/>
          <p:cNvSpPr txBox="1"/>
          <p:nvPr/>
        </p:nvSpPr>
        <p:spPr>
          <a:xfrm>
            <a:off x="3995936" y="1772816"/>
            <a:ext cx="5163593" cy="800219"/>
          </a:xfrm>
          <a:prstGeom prst="rect">
            <a:avLst/>
          </a:prstGeom>
          <a:noFill/>
        </p:spPr>
        <p:txBody>
          <a:bodyPr wrap="none" rtlCol="0">
            <a:spAutoFit/>
          </a:bodyPr>
          <a:lstStyle/>
          <a:p>
            <a:r>
              <a:rPr lang="fr-FR" sz="2800" dirty="0" smtClean="0">
                <a:solidFill>
                  <a:schemeClr val="bg1"/>
                </a:solidFill>
                <a:latin typeface="Comic Sans MS" pitchFamily="66" charset="0"/>
              </a:rPr>
              <a:t>Graphe  de ″stabilité du vide″:</a:t>
            </a:r>
          </a:p>
          <a:p>
            <a:r>
              <a:rPr lang="fr-FR" dirty="0" smtClean="0">
                <a:solidFill>
                  <a:schemeClr val="bg1"/>
                </a:solidFill>
                <a:latin typeface="Comic Sans MS" pitchFamily="66" charset="0"/>
              </a:rPr>
              <a:t>   masse (Top) versus masse (BEH)</a:t>
            </a:r>
          </a:p>
        </p:txBody>
      </p:sp>
      <p:sp>
        <p:nvSpPr>
          <p:cNvPr id="4" name="ZoneTexte 3"/>
          <p:cNvSpPr txBox="1"/>
          <p:nvPr/>
        </p:nvSpPr>
        <p:spPr>
          <a:xfrm>
            <a:off x="4001142" y="3822139"/>
            <a:ext cx="5035354" cy="830997"/>
          </a:xfrm>
          <a:prstGeom prst="rect">
            <a:avLst/>
          </a:prstGeom>
          <a:solidFill>
            <a:srgbClr val="FFFF00"/>
          </a:solidFill>
        </p:spPr>
        <p:txBody>
          <a:bodyPr wrap="none" rtlCol="0">
            <a:spAutoFit/>
          </a:bodyPr>
          <a:lstStyle/>
          <a:p>
            <a:pPr algn="ctr"/>
            <a:r>
              <a:rPr lang="fr-FR" sz="2400" dirty="0" smtClean="0">
                <a:solidFill>
                  <a:srgbClr val="FF0000"/>
                </a:solidFill>
                <a:latin typeface="Comic Sans MS" pitchFamily="66" charset="0"/>
              </a:rPr>
              <a:t>Notre Univers serait dans un état</a:t>
            </a:r>
          </a:p>
          <a:p>
            <a:pPr algn="ctr"/>
            <a:r>
              <a:rPr lang="fr-FR" sz="2400" dirty="0" smtClean="0">
                <a:solidFill>
                  <a:srgbClr val="FF0000"/>
                </a:solidFill>
                <a:latin typeface="Comic Sans MS" pitchFamily="66" charset="0"/>
              </a:rPr>
              <a:t>Métastable</a:t>
            </a:r>
          </a:p>
        </p:txBody>
      </p:sp>
      <p:sp>
        <p:nvSpPr>
          <p:cNvPr id="5" name="Rectangle 4"/>
          <p:cNvSpPr/>
          <p:nvPr/>
        </p:nvSpPr>
        <p:spPr>
          <a:xfrm>
            <a:off x="3923928" y="4874384"/>
            <a:ext cx="5270995" cy="1938992"/>
          </a:xfrm>
          <a:prstGeom prst="rect">
            <a:avLst/>
          </a:prstGeom>
          <a:noFill/>
        </p:spPr>
        <p:txBody>
          <a:bodyPr wrap="none">
            <a:spAutoFit/>
          </a:bodyPr>
          <a:lstStyle/>
          <a:p>
            <a:pPr>
              <a:buFontTx/>
              <a:buChar char="-"/>
            </a:pPr>
            <a:r>
              <a:rPr lang="fr-FR" sz="2000" dirty="0" smtClean="0">
                <a:solidFill>
                  <a:schemeClr val="bg1"/>
                </a:solidFill>
                <a:latin typeface="Comic Sans MS" pitchFamily="66" charset="0"/>
              </a:rPr>
              <a:t> Est-il légitime d’extrapoler le Modèle St.</a:t>
            </a:r>
          </a:p>
          <a:p>
            <a:r>
              <a:rPr lang="fr-FR" sz="2000" dirty="0" smtClean="0">
                <a:solidFill>
                  <a:schemeClr val="bg1"/>
                </a:solidFill>
                <a:latin typeface="Comic Sans MS" pitchFamily="66" charset="0"/>
              </a:rPr>
              <a:t>  jusqu’à l’échelle de Planck ?</a:t>
            </a:r>
          </a:p>
          <a:p>
            <a:pPr>
              <a:buFontTx/>
              <a:buChar char="-"/>
            </a:pPr>
            <a:r>
              <a:rPr lang="fr-FR" sz="2000" dirty="0" smtClean="0">
                <a:solidFill>
                  <a:schemeClr val="bg1"/>
                </a:solidFill>
                <a:latin typeface="Comic Sans MS" pitchFamily="66" charset="0"/>
              </a:rPr>
              <a:t> Le champ a-t-il atteint le minimum ?</a:t>
            </a:r>
          </a:p>
          <a:p>
            <a:pPr>
              <a:buFontTx/>
              <a:buChar char="-"/>
            </a:pPr>
            <a:r>
              <a:rPr lang="fr-FR" sz="2000" dirty="0" smtClean="0">
                <a:solidFill>
                  <a:schemeClr val="bg1"/>
                </a:solidFill>
                <a:latin typeface="Comic Sans MS" pitchFamily="66" charset="0"/>
              </a:rPr>
              <a:t> Existe-t-il d’autres minima plus bas</a:t>
            </a:r>
          </a:p>
          <a:p>
            <a:r>
              <a:rPr lang="fr-FR" sz="2000" dirty="0" smtClean="0">
                <a:solidFill>
                  <a:schemeClr val="bg1"/>
                </a:solidFill>
                <a:latin typeface="Comic Sans MS" pitchFamily="66" charset="0"/>
              </a:rPr>
              <a:t>   avec un champ plus fort ?</a:t>
            </a:r>
          </a:p>
          <a:p>
            <a:pPr>
              <a:buFontTx/>
              <a:buChar char="-"/>
            </a:pPr>
            <a:r>
              <a:rPr lang="fr-FR" sz="2000" dirty="0" smtClean="0">
                <a:solidFill>
                  <a:schemeClr val="bg1"/>
                </a:solidFill>
                <a:latin typeface="Comic Sans MS" pitchFamily="66" charset="0"/>
              </a:rPr>
              <a:t> Quel processus stabilise le vide actuel ?</a:t>
            </a:r>
            <a:endParaRPr lang="fr-FR" sz="2000" dirty="0">
              <a:solidFill>
                <a:schemeClr val="bg1"/>
              </a:solidFill>
              <a:latin typeface="Comic Sans MS" pitchFamily="66" charset="0"/>
            </a:endParaRPr>
          </a:p>
        </p:txBody>
      </p:sp>
      <p:sp>
        <p:nvSpPr>
          <p:cNvPr id="6" name="ZoneTexte 5"/>
          <p:cNvSpPr txBox="1"/>
          <p:nvPr/>
        </p:nvSpPr>
        <p:spPr>
          <a:xfrm>
            <a:off x="17216" y="5229200"/>
            <a:ext cx="3834704" cy="646331"/>
          </a:xfrm>
          <a:prstGeom prst="rect">
            <a:avLst/>
          </a:prstGeom>
          <a:noFill/>
        </p:spPr>
        <p:txBody>
          <a:bodyPr wrap="none" rtlCol="0">
            <a:spAutoFit/>
          </a:bodyPr>
          <a:lstStyle/>
          <a:p>
            <a:pPr algn="ctr"/>
            <a:r>
              <a:rPr lang="fr-FR" sz="1200" dirty="0" smtClean="0">
                <a:solidFill>
                  <a:schemeClr val="bg1"/>
                </a:solidFill>
                <a:latin typeface="Comic Sans MS" pitchFamily="66" charset="0"/>
              </a:rPr>
              <a:t>« BEH mass</a:t>
            </a:r>
          </a:p>
          <a:p>
            <a:pPr algn="ctr"/>
            <a:r>
              <a:rPr lang="fr-FR" sz="1200" dirty="0" smtClean="0">
                <a:solidFill>
                  <a:schemeClr val="bg1"/>
                </a:solidFill>
                <a:latin typeface="Comic Sans MS" pitchFamily="66" charset="0"/>
              </a:rPr>
              <a:t> and vacuum stability in the Standard Model … »</a:t>
            </a:r>
          </a:p>
          <a:p>
            <a:pPr algn="ctr"/>
            <a:r>
              <a:rPr lang="fr-FR" sz="1200" dirty="0" smtClean="0">
                <a:solidFill>
                  <a:schemeClr val="bg1"/>
                </a:solidFill>
                <a:latin typeface="Comic Sans MS" pitchFamily="66" charset="0"/>
              </a:rPr>
              <a:t>arXiv: 1205-6497, G. Degrassi et al (CERN-PH-TH</a:t>
            </a:r>
            <a:r>
              <a:rPr lang="fr-FR" sz="1200" dirty="0" smtClean="0">
                <a:solidFill>
                  <a:schemeClr val="bg1"/>
                </a:solidFill>
              </a:rPr>
              <a:t>)</a:t>
            </a:r>
            <a:endParaRPr lang="fr-FR" sz="1200" dirty="0">
              <a:solidFill>
                <a:schemeClr val="bg1"/>
              </a:solidFill>
            </a:endParaRPr>
          </a:p>
        </p:txBody>
      </p:sp>
      <p:sp>
        <p:nvSpPr>
          <p:cNvPr id="7" name="Vague 6"/>
          <p:cNvSpPr/>
          <p:nvPr/>
        </p:nvSpPr>
        <p:spPr>
          <a:xfrm>
            <a:off x="251520" y="44624"/>
            <a:ext cx="8640960" cy="1368152"/>
          </a:xfrm>
          <a:prstGeom prst="wave">
            <a:avLst>
              <a:gd name="adj1" fmla="val 12500"/>
              <a:gd name="adj2" fmla="val -36"/>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251520" y="221739"/>
            <a:ext cx="8751114" cy="830997"/>
          </a:xfrm>
          <a:prstGeom prst="rect">
            <a:avLst/>
          </a:prstGeom>
          <a:noFill/>
        </p:spPr>
        <p:txBody>
          <a:bodyPr wrap="none" rtlCol="0">
            <a:spAutoFit/>
          </a:bodyPr>
          <a:lstStyle/>
          <a:p>
            <a:r>
              <a:rPr lang="fr-FR" sz="2400" dirty="0" smtClean="0">
                <a:solidFill>
                  <a:schemeClr val="bg1"/>
                </a:solidFill>
                <a:latin typeface="Comic Sans MS" pitchFamily="66" charset="0"/>
              </a:rPr>
              <a:t>2</a:t>
            </a:r>
            <a:r>
              <a:rPr lang="fr-FR" sz="2400" baseline="30000" dirty="0" smtClean="0">
                <a:solidFill>
                  <a:schemeClr val="bg1"/>
                </a:solidFill>
                <a:latin typeface="Comic Sans MS" pitchFamily="66" charset="0"/>
              </a:rPr>
              <a:t>ième</a:t>
            </a:r>
            <a:r>
              <a:rPr lang="fr-FR" sz="2400" dirty="0" smtClean="0">
                <a:solidFill>
                  <a:schemeClr val="bg1"/>
                </a:solidFill>
                <a:latin typeface="Comic Sans MS" pitchFamily="66" charset="0"/>
              </a:rPr>
              <a:t> question:</a:t>
            </a:r>
          </a:p>
          <a:p>
            <a:r>
              <a:rPr lang="fr-FR" sz="2400" dirty="0" smtClean="0">
                <a:solidFill>
                  <a:schemeClr val="bg1"/>
                </a:solidFill>
                <a:latin typeface="Comic Sans MS" pitchFamily="66" charset="0"/>
              </a:rPr>
              <a:t>Mais notre Univers est-il stable avec un boson de 126 GeV ?</a:t>
            </a:r>
            <a:endParaRPr lang="fr-FR" sz="2400" dirty="0">
              <a:solidFill>
                <a:schemeClr val="bg1"/>
              </a:solidFill>
              <a:latin typeface="Comic Sans MS" pitchFamily="66" charset="0"/>
            </a:endParaRPr>
          </a:p>
        </p:txBody>
      </p:sp>
      <p:sp>
        <p:nvSpPr>
          <p:cNvPr id="9" name="Rectangle 8"/>
          <p:cNvSpPr/>
          <p:nvPr/>
        </p:nvSpPr>
        <p:spPr>
          <a:xfrm>
            <a:off x="4139952" y="2649686"/>
            <a:ext cx="5886400" cy="923330"/>
          </a:xfrm>
          <a:prstGeom prst="rect">
            <a:avLst/>
          </a:prstGeom>
        </p:spPr>
        <p:txBody>
          <a:bodyPr wrap="square">
            <a:spAutoFit/>
          </a:bodyPr>
          <a:lstStyle/>
          <a:p>
            <a:r>
              <a:rPr lang="fr-FR" dirty="0">
                <a:solidFill>
                  <a:schemeClr val="bg1"/>
                </a:solidFill>
                <a:latin typeface="Comic Sans MS" pitchFamily="66" charset="0"/>
              </a:rPr>
              <a:t> incertitudes expérimentales:</a:t>
            </a:r>
          </a:p>
          <a:p>
            <a:r>
              <a:rPr lang="fr-FR" dirty="0">
                <a:solidFill>
                  <a:schemeClr val="bg1"/>
                </a:solidFill>
                <a:latin typeface="Comic Sans MS" pitchFamily="66" charset="0"/>
              </a:rPr>
              <a:t>          - Top    </a:t>
            </a:r>
            <a:r>
              <a:rPr lang="fr-FR" dirty="0">
                <a:solidFill>
                  <a:schemeClr val="bg1"/>
                </a:solidFill>
                <a:latin typeface="Comic Sans MS" pitchFamily="66" charset="0"/>
                <a:sym typeface="Symbol"/>
              </a:rPr>
              <a:t> 1,4 GeV (difficile à améliorer)</a:t>
            </a:r>
            <a:endParaRPr lang="fr-FR" dirty="0">
              <a:solidFill>
                <a:schemeClr val="bg1"/>
              </a:solidFill>
              <a:latin typeface="Comic Sans MS" pitchFamily="66" charset="0"/>
            </a:endParaRPr>
          </a:p>
          <a:p>
            <a:r>
              <a:rPr lang="fr-FR" dirty="0">
                <a:solidFill>
                  <a:schemeClr val="bg1"/>
                </a:solidFill>
                <a:latin typeface="Comic Sans MS" pitchFamily="66" charset="0"/>
              </a:rPr>
              <a:t>          -  </a:t>
            </a:r>
            <a:r>
              <a:rPr lang="fr-FR" dirty="0" smtClean="0">
                <a:solidFill>
                  <a:schemeClr val="bg1"/>
                </a:solidFill>
                <a:latin typeface="Comic Sans MS" pitchFamily="66" charset="0"/>
              </a:rPr>
              <a:t>BEH </a:t>
            </a:r>
            <a:r>
              <a:rPr lang="fr-FR" dirty="0">
                <a:solidFill>
                  <a:schemeClr val="bg1"/>
                </a:solidFill>
                <a:latin typeface="Comic Sans MS" pitchFamily="66" charset="0"/>
              </a:rPr>
              <a:t>&lt;  0.4 GeV (sera amélioré</a:t>
            </a:r>
            <a:r>
              <a:rPr lang="fr-FR" dirty="0" smtClean="0">
                <a:solidFill>
                  <a:schemeClr val="bg1"/>
                </a:solidFill>
                <a:latin typeface="Comic Sans MS" pitchFamily="66" charset="0"/>
              </a:rPr>
              <a:t>). </a:t>
            </a:r>
            <a:endParaRPr lang="fr-FR" dirty="0"/>
          </a:p>
        </p:txBody>
      </p:sp>
    </p:spTree>
    <p:extLst>
      <p:ext uri="{BB962C8B-B14F-4D97-AF65-F5344CB8AC3E}">
        <p14:creationId xmlns:p14="http://schemas.microsoft.com/office/powerpoint/2010/main" val="215406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heckerboard(across)">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123728" y="2492896"/>
            <a:ext cx="4743606" cy="1200329"/>
          </a:xfrm>
          <a:prstGeom prst="rect">
            <a:avLst/>
          </a:prstGeom>
          <a:noFill/>
        </p:spPr>
        <p:txBody>
          <a:bodyPr wrap="none" rtlCol="0">
            <a:spAutoFit/>
          </a:bodyPr>
          <a:lstStyle/>
          <a:p>
            <a:pPr algn="ctr"/>
            <a:r>
              <a:rPr lang="fr-FR" sz="5400" dirty="0" smtClean="0">
                <a:solidFill>
                  <a:schemeClr val="bg1"/>
                </a:solidFill>
                <a:latin typeface="Comic Sans MS" pitchFamily="66" charset="0"/>
              </a:rPr>
              <a:t>Vidéo CERN</a:t>
            </a:r>
          </a:p>
          <a:p>
            <a:pPr algn="ctr"/>
            <a:r>
              <a:rPr lang="fr-FR" dirty="0" smtClean="0">
                <a:solidFill>
                  <a:schemeClr val="bg1"/>
                </a:solidFill>
                <a:latin typeface="Comic Sans MS" pitchFamily="66" charset="0"/>
              </a:rPr>
              <a:t> Interview en français de François Englert</a:t>
            </a:r>
          </a:p>
        </p:txBody>
      </p:sp>
      <p:pic>
        <p:nvPicPr>
          <p:cNvPr id="4" name="CERN-MOVIE-2012-106_old-Multirate-200-to-753-kbps-640x360-25-fps -1mn45.wmv">
            <a:hlinkClick r:id="" action="ppaction://media"/>
          </p:cNvPr>
          <p:cNvPicPr>
            <a:picLocks noRot="1" noChangeAspect="1"/>
          </p:cNvPicPr>
          <p:nvPr>
            <a:videoFile r:link="rId1"/>
          </p:nvPr>
        </p:nvPicPr>
        <p:blipFill>
          <a:blip r:embed="rId3"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2792500" y="1268760"/>
            <a:ext cx="3302507" cy="1077218"/>
          </a:xfrm>
          <a:prstGeom prst="rect">
            <a:avLst/>
          </a:prstGeom>
          <a:noFill/>
        </p:spPr>
        <p:txBody>
          <a:bodyPr wrap="none" rtlCol="0">
            <a:spAutoFit/>
          </a:bodyPr>
          <a:lstStyle/>
          <a:p>
            <a:pPr algn="ctr"/>
            <a:r>
              <a:rPr lang="fr-FR" sz="3200" i="1" dirty="0" smtClean="0">
                <a:solidFill>
                  <a:srgbClr val="FF7C80"/>
                </a:solidFill>
                <a:latin typeface="Comic Sans MS" pitchFamily="66" charset="0"/>
              </a:rPr>
              <a:t>Autre exemple:</a:t>
            </a:r>
          </a:p>
          <a:p>
            <a:pPr algn="ctr"/>
            <a:r>
              <a:rPr lang="fr-FR" sz="3200" i="1" dirty="0" smtClean="0">
                <a:solidFill>
                  <a:srgbClr val="FF7C80"/>
                </a:solidFill>
                <a:latin typeface="Comic Sans MS" pitchFamily="66" charset="0"/>
              </a:rPr>
              <a:t>Passons à table </a:t>
            </a:r>
            <a:r>
              <a:rPr lang="fr-FR" sz="3200" dirty="0" smtClean="0">
                <a:solidFill>
                  <a:srgbClr val="FF7C80"/>
                </a:solidFill>
                <a:latin typeface="Comic Sans MS" pitchFamily="66" charset="0"/>
              </a:rPr>
              <a:t>!</a:t>
            </a:r>
            <a:endParaRPr lang="fr-FR" sz="3200" dirty="0">
              <a:solidFill>
                <a:srgbClr val="FF7C80"/>
              </a:solidFill>
              <a:latin typeface="Comic Sans MS" pitchFamily="66" charset="0"/>
            </a:endParaRPr>
          </a:p>
        </p:txBody>
      </p:sp>
      <p:sp>
        <p:nvSpPr>
          <p:cNvPr id="4" name="Text Box 36"/>
          <p:cNvSpPr txBox="1">
            <a:spLocks noChangeArrowheads="1"/>
          </p:cNvSpPr>
          <p:nvPr/>
        </p:nvSpPr>
        <p:spPr bwMode="auto">
          <a:xfrm>
            <a:off x="119886" y="179929"/>
            <a:ext cx="705834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Brisure Spontanée de Symétrie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5" name="Picture 3" descr="C:\Users\François\Desktop\LHC_collisions\Higgs\Conférence_Higgs\salam.jpg"/>
          <p:cNvPicPr>
            <a:picLocks noChangeAspect="1" noChangeArrowheads="1"/>
          </p:cNvPicPr>
          <p:nvPr/>
        </p:nvPicPr>
        <p:blipFill>
          <a:blip r:embed="rId2" cstate="print"/>
          <a:srcRect/>
          <a:stretch>
            <a:fillRect/>
          </a:stretch>
        </p:blipFill>
        <p:spPr bwMode="auto">
          <a:xfrm>
            <a:off x="3563888" y="3563724"/>
            <a:ext cx="1543050" cy="2162175"/>
          </a:xfrm>
          <a:prstGeom prst="rect">
            <a:avLst/>
          </a:prstGeom>
          <a:noFill/>
        </p:spPr>
      </p:pic>
      <p:sp>
        <p:nvSpPr>
          <p:cNvPr id="6" name="Rectangle 5"/>
          <p:cNvSpPr/>
          <p:nvPr/>
        </p:nvSpPr>
        <p:spPr>
          <a:xfrm>
            <a:off x="3491880" y="2708920"/>
            <a:ext cx="1664238" cy="369332"/>
          </a:xfrm>
          <a:prstGeom prst="rect">
            <a:avLst/>
          </a:prstGeom>
        </p:spPr>
        <p:txBody>
          <a:bodyPr wrap="none">
            <a:spAutoFit/>
          </a:bodyPr>
          <a:lstStyle/>
          <a:p>
            <a:r>
              <a:rPr lang="fr-FR" dirty="0" smtClean="0">
                <a:solidFill>
                  <a:srgbClr val="FF7C80"/>
                </a:solidFill>
                <a:latin typeface="Comic Sans MS" pitchFamily="66" charset="0"/>
              </a:rPr>
              <a:t>avec A. Salam</a:t>
            </a:r>
            <a:endParaRPr lang="fr-FR" dirty="0">
              <a:solidFill>
                <a:srgbClr val="FF7C8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38175" y="260648"/>
            <a:ext cx="7134225" cy="3295650"/>
          </a:xfrm>
          <a:prstGeom prst="rect">
            <a:avLst/>
          </a:prstGeom>
          <a:noFill/>
          <a:ln w="9525">
            <a:noFill/>
            <a:miter lim="800000"/>
            <a:headEnd/>
            <a:tailEnd/>
          </a:ln>
        </p:spPr>
      </p:pic>
      <p:pic>
        <p:nvPicPr>
          <p:cNvPr id="1027" name="Picture 3" descr="C:\Users\François\Desktop\Table1.jpg"/>
          <p:cNvPicPr>
            <a:picLocks noChangeAspect="1" noChangeArrowheads="1"/>
          </p:cNvPicPr>
          <p:nvPr/>
        </p:nvPicPr>
        <p:blipFill>
          <a:blip r:embed="rId3" cstate="print"/>
          <a:srcRect/>
          <a:stretch>
            <a:fillRect/>
          </a:stretch>
        </p:blipFill>
        <p:spPr bwMode="auto">
          <a:xfrm>
            <a:off x="3059832" y="3717032"/>
            <a:ext cx="2880320" cy="29763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1979712" y="764704"/>
            <a:ext cx="4968552" cy="51845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5364088" y="2564904"/>
            <a:ext cx="1512168" cy="141845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5508104" y="2708920"/>
            <a:ext cx="1224136" cy="1152128"/>
          </a:xfrm>
          <a:prstGeom prst="ellipse">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solidFill>
                  <a:schemeClr val="tx1"/>
                </a:solidFill>
                <a:latin typeface="Comic Sans MS" pitchFamily="66" charset="0"/>
              </a:rPr>
              <a:t>B</a:t>
            </a:r>
            <a:endParaRPr lang="fr-FR" sz="3600" dirty="0">
              <a:solidFill>
                <a:schemeClr val="tx1"/>
              </a:solidFill>
              <a:latin typeface="Comic Sans MS" pitchFamily="66" charset="0"/>
            </a:endParaRPr>
          </a:p>
        </p:txBody>
      </p:sp>
      <p:sp>
        <p:nvSpPr>
          <p:cNvPr id="5" name="Ellipse 4"/>
          <p:cNvSpPr/>
          <p:nvPr/>
        </p:nvSpPr>
        <p:spPr>
          <a:xfrm>
            <a:off x="3707904" y="4458816"/>
            <a:ext cx="1512168" cy="141845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3851920" y="4602832"/>
            <a:ext cx="1224136" cy="1152128"/>
          </a:xfrm>
          <a:prstGeom prst="ellipse">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solidFill>
                  <a:schemeClr val="tx1"/>
                </a:solidFill>
                <a:latin typeface="Comic Sans MS" pitchFamily="66" charset="0"/>
              </a:rPr>
              <a:t>A</a:t>
            </a:r>
            <a:endParaRPr lang="fr-FR" sz="3600" dirty="0">
              <a:solidFill>
                <a:schemeClr val="tx1"/>
              </a:solidFill>
              <a:latin typeface="Comic Sans MS" pitchFamily="66" charset="0"/>
            </a:endParaRPr>
          </a:p>
        </p:txBody>
      </p:sp>
      <p:sp>
        <p:nvSpPr>
          <p:cNvPr id="7" name="Ellipse 6"/>
          <p:cNvSpPr/>
          <p:nvPr/>
        </p:nvSpPr>
        <p:spPr>
          <a:xfrm>
            <a:off x="3707904" y="836712"/>
            <a:ext cx="1512168" cy="141845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p:cNvSpPr/>
          <p:nvPr/>
        </p:nvSpPr>
        <p:spPr>
          <a:xfrm>
            <a:off x="3851920" y="980728"/>
            <a:ext cx="1224136" cy="1152128"/>
          </a:xfrm>
          <a:prstGeom prst="ellipse">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solidFill>
                  <a:schemeClr val="tx1"/>
                </a:solidFill>
                <a:latin typeface="Comic Sans MS" pitchFamily="66" charset="0"/>
              </a:rPr>
              <a:t>C</a:t>
            </a:r>
            <a:endParaRPr lang="fr-FR" sz="3600" dirty="0">
              <a:solidFill>
                <a:schemeClr val="tx1"/>
              </a:solidFill>
              <a:latin typeface="Comic Sans MS" pitchFamily="66" charset="0"/>
            </a:endParaRPr>
          </a:p>
        </p:txBody>
      </p:sp>
      <p:sp>
        <p:nvSpPr>
          <p:cNvPr id="9" name="Ellipse 8"/>
          <p:cNvSpPr/>
          <p:nvPr/>
        </p:nvSpPr>
        <p:spPr>
          <a:xfrm>
            <a:off x="2051720" y="2586608"/>
            <a:ext cx="1512168" cy="141845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p:cNvSpPr/>
          <p:nvPr/>
        </p:nvSpPr>
        <p:spPr>
          <a:xfrm>
            <a:off x="2195736" y="2730624"/>
            <a:ext cx="1224136" cy="1152128"/>
          </a:xfrm>
          <a:prstGeom prst="ellipse">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solidFill>
                  <a:schemeClr val="tx1"/>
                </a:solidFill>
                <a:latin typeface="Comic Sans MS" pitchFamily="66" charset="0"/>
              </a:rPr>
              <a:t>D</a:t>
            </a:r>
            <a:endParaRPr lang="fr-FR" sz="3600" dirty="0">
              <a:solidFill>
                <a:schemeClr val="tx1"/>
              </a:solidFill>
              <a:latin typeface="Comic Sans MS" pitchFamily="66" charset="0"/>
            </a:endParaRPr>
          </a:p>
        </p:txBody>
      </p:sp>
      <p:sp>
        <p:nvSpPr>
          <p:cNvPr id="11" name="Ellipse 10"/>
          <p:cNvSpPr/>
          <p:nvPr/>
        </p:nvSpPr>
        <p:spPr>
          <a:xfrm>
            <a:off x="4716016" y="2204864"/>
            <a:ext cx="792088" cy="720080"/>
          </a:xfrm>
          <a:prstGeom prst="ellipse">
            <a:avLst/>
          </a:prstGeom>
          <a:solidFill>
            <a:srgbClr val="CC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p:cNvSpPr/>
          <p:nvPr/>
        </p:nvSpPr>
        <p:spPr>
          <a:xfrm>
            <a:off x="4860032" y="2348880"/>
            <a:ext cx="495672" cy="432048"/>
          </a:xfrm>
          <a:prstGeom prst="ellipse">
            <a:avLst/>
          </a:prstGeom>
          <a:solidFill>
            <a:srgbClr val="00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p:cNvSpPr/>
          <p:nvPr/>
        </p:nvSpPr>
        <p:spPr>
          <a:xfrm>
            <a:off x="3419872" y="3717032"/>
            <a:ext cx="792088" cy="720080"/>
          </a:xfrm>
          <a:prstGeom prst="ellipse">
            <a:avLst/>
          </a:prstGeom>
          <a:solidFill>
            <a:srgbClr val="CC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p:cNvSpPr/>
          <p:nvPr/>
        </p:nvSpPr>
        <p:spPr>
          <a:xfrm>
            <a:off x="3563888" y="3861048"/>
            <a:ext cx="495672" cy="432048"/>
          </a:xfrm>
          <a:prstGeom prst="ellipse">
            <a:avLst/>
          </a:prstGeom>
          <a:solidFill>
            <a:srgbClr val="00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p:cNvSpPr/>
          <p:nvPr/>
        </p:nvSpPr>
        <p:spPr>
          <a:xfrm>
            <a:off x="4644008" y="3717032"/>
            <a:ext cx="792088" cy="720080"/>
          </a:xfrm>
          <a:prstGeom prst="ellipse">
            <a:avLst/>
          </a:prstGeom>
          <a:solidFill>
            <a:srgbClr val="CC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p:cNvSpPr/>
          <p:nvPr/>
        </p:nvSpPr>
        <p:spPr>
          <a:xfrm>
            <a:off x="4788024" y="3861048"/>
            <a:ext cx="495672" cy="432048"/>
          </a:xfrm>
          <a:prstGeom prst="ellipse">
            <a:avLst/>
          </a:prstGeom>
          <a:solidFill>
            <a:srgbClr val="00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p:cNvSpPr/>
          <p:nvPr/>
        </p:nvSpPr>
        <p:spPr>
          <a:xfrm>
            <a:off x="3347864" y="2132856"/>
            <a:ext cx="792088" cy="720080"/>
          </a:xfrm>
          <a:prstGeom prst="ellipse">
            <a:avLst/>
          </a:prstGeom>
          <a:solidFill>
            <a:srgbClr val="CC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p:cNvSpPr/>
          <p:nvPr/>
        </p:nvSpPr>
        <p:spPr>
          <a:xfrm>
            <a:off x="3491880" y="2276872"/>
            <a:ext cx="495672" cy="432048"/>
          </a:xfrm>
          <a:prstGeom prst="ellipse">
            <a:avLst/>
          </a:prstGeom>
          <a:solidFill>
            <a:srgbClr val="00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François\Desktop\Table1.jpg"/>
          <p:cNvPicPr>
            <a:picLocks noChangeAspect="1" noChangeArrowheads="1"/>
          </p:cNvPicPr>
          <p:nvPr/>
        </p:nvPicPr>
        <p:blipFill>
          <a:blip r:embed="rId2" cstate="print"/>
          <a:srcRect/>
          <a:stretch>
            <a:fillRect/>
          </a:stretch>
        </p:blipFill>
        <p:spPr bwMode="auto">
          <a:xfrm>
            <a:off x="244552" y="908721"/>
            <a:ext cx="4111424" cy="4248471"/>
          </a:xfrm>
          <a:prstGeom prst="rect">
            <a:avLst/>
          </a:prstGeom>
          <a:noFill/>
        </p:spPr>
      </p:pic>
      <p:pic>
        <p:nvPicPr>
          <p:cNvPr id="2051" name="Picture 3" descr="C:\Users\François\Desktop\Table2.jpg"/>
          <p:cNvPicPr>
            <a:picLocks noChangeAspect="1" noChangeArrowheads="1"/>
          </p:cNvPicPr>
          <p:nvPr/>
        </p:nvPicPr>
        <p:blipFill>
          <a:blip r:embed="rId3" cstate="print"/>
          <a:srcRect/>
          <a:stretch>
            <a:fillRect/>
          </a:stretch>
        </p:blipFill>
        <p:spPr bwMode="auto">
          <a:xfrm>
            <a:off x="4843330" y="908720"/>
            <a:ext cx="4121158" cy="4278018"/>
          </a:xfrm>
          <a:prstGeom prst="rect">
            <a:avLst/>
          </a:prstGeom>
          <a:noFill/>
        </p:spPr>
      </p:pic>
      <p:sp>
        <p:nvSpPr>
          <p:cNvPr id="21" name="ZoneTexte 20"/>
          <p:cNvSpPr txBox="1"/>
          <p:nvPr/>
        </p:nvSpPr>
        <p:spPr>
          <a:xfrm>
            <a:off x="370977" y="188640"/>
            <a:ext cx="8305479" cy="523220"/>
          </a:xfrm>
          <a:prstGeom prst="rect">
            <a:avLst/>
          </a:prstGeom>
          <a:noFill/>
        </p:spPr>
        <p:txBody>
          <a:bodyPr wrap="none" rtlCol="0">
            <a:spAutoFit/>
          </a:bodyPr>
          <a:lstStyle/>
          <a:p>
            <a:r>
              <a:rPr lang="fr-FR" sz="2800" dirty="0" smtClean="0">
                <a:solidFill>
                  <a:schemeClr val="bg1"/>
                </a:solidFill>
                <a:latin typeface="Comic Sans MS" pitchFamily="66" charset="0"/>
              </a:rPr>
              <a:t>Typiquement, une brisure spontanée de symétrie</a:t>
            </a:r>
            <a:endParaRPr lang="fr-FR" sz="2800" dirty="0">
              <a:solidFill>
                <a:schemeClr val="bg1"/>
              </a:solidFill>
              <a:latin typeface="Comic Sans MS" pitchFamily="66" charset="0"/>
            </a:endParaRPr>
          </a:p>
        </p:txBody>
      </p:sp>
      <p:sp>
        <p:nvSpPr>
          <p:cNvPr id="22" name="ZoneTexte 21"/>
          <p:cNvSpPr txBox="1"/>
          <p:nvPr/>
        </p:nvSpPr>
        <p:spPr>
          <a:xfrm>
            <a:off x="152936" y="5356373"/>
            <a:ext cx="8900193" cy="1384995"/>
          </a:xfrm>
          <a:prstGeom prst="rect">
            <a:avLst/>
          </a:prstGeom>
          <a:noFill/>
        </p:spPr>
        <p:txBody>
          <a:bodyPr wrap="none" rtlCol="0">
            <a:spAutoFit/>
          </a:bodyPr>
          <a:lstStyle/>
          <a:p>
            <a:pPr algn="ctr"/>
            <a:r>
              <a:rPr lang="fr-FR" sz="2800" dirty="0" smtClean="0">
                <a:solidFill>
                  <a:schemeClr val="bg1"/>
                </a:solidFill>
                <a:latin typeface="Comic Sans MS" pitchFamily="66" charset="0"/>
              </a:rPr>
              <a:t>déclenchée aléatoirement par le convive ″A″,</a:t>
            </a:r>
          </a:p>
          <a:p>
            <a:pPr algn="ctr"/>
            <a:r>
              <a:rPr lang="fr-FR" sz="2800" dirty="0" smtClean="0">
                <a:solidFill>
                  <a:schemeClr val="bg1"/>
                </a:solidFill>
                <a:latin typeface="Comic Sans MS" pitchFamily="66" charset="0"/>
              </a:rPr>
              <a:t>mais cela aurait pu être n’importe quel autre convive</a:t>
            </a:r>
          </a:p>
          <a:p>
            <a:pPr algn="ctr"/>
            <a:r>
              <a:rPr lang="fr-FR" sz="2800" dirty="0" smtClean="0">
                <a:solidFill>
                  <a:schemeClr val="bg1"/>
                </a:solidFill>
                <a:latin typeface="Comic Sans MS" pitchFamily="66" charset="0"/>
              </a:rPr>
              <a:t>prenant le verre à droite … ou à gauche !</a:t>
            </a:r>
            <a:endParaRPr lang="fr-FR" sz="2800" dirty="0">
              <a:solidFill>
                <a:schemeClr val="bg1"/>
              </a:solidFill>
              <a:latin typeface="Comic Sans MS" pitchFamily="66" charset="0"/>
            </a:endParaRPr>
          </a:p>
        </p:txBody>
      </p:sp>
      <p:sp>
        <p:nvSpPr>
          <p:cNvPr id="7" name="ZoneTexte 6"/>
          <p:cNvSpPr txBox="1"/>
          <p:nvPr/>
        </p:nvSpPr>
        <p:spPr>
          <a:xfrm>
            <a:off x="2051720" y="4077072"/>
            <a:ext cx="484428" cy="584775"/>
          </a:xfrm>
          <a:prstGeom prst="rect">
            <a:avLst/>
          </a:prstGeom>
          <a:noFill/>
        </p:spPr>
        <p:txBody>
          <a:bodyPr wrap="none" rtlCol="0">
            <a:spAutoFit/>
          </a:bodyPr>
          <a:lstStyle/>
          <a:p>
            <a:r>
              <a:rPr lang="fr-FR" sz="3200" dirty="0" smtClean="0">
                <a:latin typeface="Comic Sans MS" pitchFamily="66" charset="0"/>
              </a:rPr>
              <a:t>A</a:t>
            </a:r>
            <a:endParaRPr lang="fr-FR" sz="3200" dirty="0">
              <a:latin typeface="Comic Sans MS" pitchFamily="66" charset="0"/>
            </a:endParaRPr>
          </a:p>
        </p:txBody>
      </p:sp>
      <p:sp>
        <p:nvSpPr>
          <p:cNvPr id="8" name="Flèche droite 7"/>
          <p:cNvSpPr/>
          <p:nvPr/>
        </p:nvSpPr>
        <p:spPr>
          <a:xfrm>
            <a:off x="4355976" y="2924944"/>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checkerboard(across)">
                                      <p:cBhvr>
                                        <p:cTn id="18" dur="500"/>
                                        <p:tgtEl>
                                          <p:spTgt spid="205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P spid="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LHC_collisions\Higgs\Blois\Chapeau_double.jpg"/>
          <p:cNvPicPr>
            <a:picLocks noChangeAspect="1" noChangeArrowheads="1"/>
          </p:cNvPicPr>
          <p:nvPr/>
        </p:nvPicPr>
        <p:blipFill>
          <a:blip r:embed="rId2" cstate="print"/>
          <a:srcRect/>
          <a:stretch>
            <a:fillRect/>
          </a:stretch>
        </p:blipFill>
        <p:spPr bwMode="auto">
          <a:xfrm>
            <a:off x="536607" y="928117"/>
            <a:ext cx="5115513" cy="2572891"/>
          </a:xfrm>
          <a:prstGeom prst="rect">
            <a:avLst/>
          </a:prstGeom>
          <a:noFill/>
        </p:spPr>
      </p:pic>
      <p:pic>
        <p:nvPicPr>
          <p:cNvPr id="3" name="Picture 2" descr="C:\Users\François\Desktop\LHC_collisions\Higgs\Blois\Chapeau.jpg"/>
          <p:cNvPicPr>
            <a:picLocks noChangeAspect="1" noChangeArrowheads="1"/>
          </p:cNvPicPr>
          <p:nvPr/>
        </p:nvPicPr>
        <p:blipFill>
          <a:blip r:embed="rId3" cstate="print"/>
          <a:srcRect/>
          <a:stretch>
            <a:fillRect/>
          </a:stretch>
        </p:blipFill>
        <p:spPr bwMode="auto">
          <a:xfrm>
            <a:off x="4956720" y="3681536"/>
            <a:ext cx="4079776" cy="3059832"/>
          </a:xfrm>
          <a:prstGeom prst="rect">
            <a:avLst/>
          </a:prstGeom>
          <a:noFill/>
        </p:spPr>
      </p:pic>
      <p:sp>
        <p:nvSpPr>
          <p:cNvPr id="4" name="ZoneTexte 3"/>
          <p:cNvSpPr txBox="1"/>
          <p:nvPr/>
        </p:nvSpPr>
        <p:spPr>
          <a:xfrm>
            <a:off x="2483768" y="188640"/>
            <a:ext cx="4060727" cy="584775"/>
          </a:xfrm>
          <a:prstGeom prst="rect">
            <a:avLst/>
          </a:prstGeom>
          <a:noFill/>
        </p:spPr>
        <p:txBody>
          <a:bodyPr wrap="none" rtlCol="0">
            <a:spAutoFit/>
          </a:bodyPr>
          <a:lstStyle/>
          <a:p>
            <a:r>
              <a:rPr lang="fr-FR" sz="3200" dirty="0" smtClean="0">
                <a:solidFill>
                  <a:schemeClr val="bg1"/>
                </a:solidFill>
                <a:latin typeface="Comic Sans MS" pitchFamily="66" charset="0"/>
              </a:rPr>
              <a:t>Le chapeau mexicain</a:t>
            </a:r>
            <a:endParaRPr lang="fr-FR" sz="3200" dirty="0">
              <a:solidFill>
                <a:schemeClr val="bg1"/>
              </a:solidFill>
              <a:latin typeface="Comic Sans MS" pitchFamily="66" charset="0"/>
            </a:endParaRPr>
          </a:p>
        </p:txBody>
      </p:sp>
    </p:spTree>
    <p:extLst>
      <p:ext uri="{BB962C8B-B14F-4D97-AF65-F5344CB8AC3E}">
        <p14:creationId xmlns:p14="http://schemas.microsoft.com/office/powerpoint/2010/main" val="20699447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Contacts\Downloads\MM900354468.GIF"/>
          <p:cNvPicPr>
            <a:picLocks noChangeAspect="1" noChangeArrowheads="1" noCrop="1"/>
          </p:cNvPicPr>
          <p:nvPr/>
        </p:nvPicPr>
        <p:blipFill>
          <a:blip r:embed="rId2" cstate="print"/>
          <a:srcRect/>
          <a:stretch>
            <a:fillRect/>
          </a:stretch>
        </p:blipFill>
        <p:spPr bwMode="auto">
          <a:xfrm>
            <a:off x="1907704" y="4034011"/>
            <a:ext cx="581025" cy="619125"/>
          </a:xfrm>
          <a:prstGeom prst="rect">
            <a:avLst/>
          </a:prstGeom>
          <a:noFill/>
        </p:spPr>
      </p:pic>
      <p:pic>
        <p:nvPicPr>
          <p:cNvPr id="3" name="Picture 2" descr="C:\Users\François\Contacts\Downloads\MM900354468.GIF"/>
          <p:cNvPicPr>
            <a:picLocks noChangeAspect="1" noChangeArrowheads="1" noCrop="1"/>
          </p:cNvPicPr>
          <p:nvPr/>
        </p:nvPicPr>
        <p:blipFill>
          <a:blip r:embed="rId2" cstate="print"/>
          <a:srcRect/>
          <a:stretch>
            <a:fillRect/>
          </a:stretch>
        </p:blipFill>
        <p:spPr bwMode="auto">
          <a:xfrm>
            <a:off x="611560" y="4394051"/>
            <a:ext cx="581025" cy="619125"/>
          </a:xfrm>
          <a:prstGeom prst="rect">
            <a:avLst/>
          </a:prstGeom>
          <a:noFill/>
        </p:spPr>
      </p:pic>
      <p:pic>
        <p:nvPicPr>
          <p:cNvPr id="4" name="Picture 2" descr="C:\Users\François\Contacts\Downloads\MM900354468.GIF"/>
          <p:cNvPicPr>
            <a:picLocks noChangeAspect="1" noChangeArrowheads="1" noCrop="1"/>
          </p:cNvPicPr>
          <p:nvPr/>
        </p:nvPicPr>
        <p:blipFill>
          <a:blip r:embed="rId2" cstate="print"/>
          <a:srcRect/>
          <a:stretch>
            <a:fillRect/>
          </a:stretch>
        </p:blipFill>
        <p:spPr bwMode="auto">
          <a:xfrm>
            <a:off x="1259632" y="4250035"/>
            <a:ext cx="581025" cy="619125"/>
          </a:xfrm>
          <a:prstGeom prst="rect">
            <a:avLst/>
          </a:prstGeom>
          <a:noFill/>
        </p:spPr>
      </p:pic>
      <p:pic>
        <p:nvPicPr>
          <p:cNvPr id="5" name="Picture 2" descr="C:\Users\François\Contacts\Downloads\MM900354468.GIF"/>
          <p:cNvPicPr>
            <a:picLocks noChangeAspect="1" noChangeArrowheads="1" noCrop="1"/>
          </p:cNvPicPr>
          <p:nvPr/>
        </p:nvPicPr>
        <p:blipFill>
          <a:blip r:embed="rId2" cstate="print"/>
          <a:srcRect/>
          <a:stretch>
            <a:fillRect/>
          </a:stretch>
        </p:blipFill>
        <p:spPr bwMode="auto">
          <a:xfrm>
            <a:off x="3198887" y="3645024"/>
            <a:ext cx="581025" cy="619125"/>
          </a:xfrm>
          <a:prstGeom prst="rect">
            <a:avLst/>
          </a:prstGeom>
          <a:noFill/>
        </p:spPr>
      </p:pic>
      <p:pic>
        <p:nvPicPr>
          <p:cNvPr id="6" name="Picture 2" descr="C:\Users\François\Contacts\Downloads\MM900354468.GIF"/>
          <p:cNvPicPr>
            <a:picLocks noChangeAspect="1" noChangeArrowheads="1" noCrop="1"/>
          </p:cNvPicPr>
          <p:nvPr/>
        </p:nvPicPr>
        <p:blipFill>
          <a:blip r:embed="rId2" cstate="print"/>
          <a:srcRect/>
          <a:stretch>
            <a:fillRect/>
          </a:stretch>
        </p:blipFill>
        <p:spPr bwMode="auto">
          <a:xfrm>
            <a:off x="2555776" y="3889995"/>
            <a:ext cx="581025" cy="619125"/>
          </a:xfrm>
          <a:prstGeom prst="rect">
            <a:avLst/>
          </a:prstGeom>
          <a:noFill/>
        </p:spPr>
      </p:pic>
      <p:pic>
        <p:nvPicPr>
          <p:cNvPr id="7" name="Picture 2" descr="C:\Users\François\Contacts\Downloads\MM900354468.GIF"/>
          <p:cNvPicPr>
            <a:picLocks noChangeAspect="1" noChangeArrowheads="1" noCrop="1"/>
          </p:cNvPicPr>
          <p:nvPr/>
        </p:nvPicPr>
        <p:blipFill>
          <a:blip r:embed="rId2" cstate="print"/>
          <a:srcRect/>
          <a:stretch>
            <a:fillRect/>
          </a:stretch>
        </p:blipFill>
        <p:spPr bwMode="auto">
          <a:xfrm>
            <a:off x="5148064" y="3169915"/>
            <a:ext cx="581025" cy="619125"/>
          </a:xfrm>
          <a:prstGeom prst="rect">
            <a:avLst/>
          </a:prstGeom>
          <a:noFill/>
        </p:spPr>
      </p:pic>
      <p:pic>
        <p:nvPicPr>
          <p:cNvPr id="8" name="Picture 2" descr="C:\Users\François\Contacts\Downloads\MM900354468.GIF"/>
          <p:cNvPicPr>
            <a:picLocks noChangeAspect="1" noChangeArrowheads="1" noCrop="1"/>
          </p:cNvPicPr>
          <p:nvPr/>
        </p:nvPicPr>
        <p:blipFill>
          <a:blip r:embed="rId2" cstate="print"/>
          <a:srcRect/>
          <a:stretch>
            <a:fillRect/>
          </a:stretch>
        </p:blipFill>
        <p:spPr bwMode="auto">
          <a:xfrm>
            <a:off x="3851920" y="3529955"/>
            <a:ext cx="581025" cy="619125"/>
          </a:xfrm>
          <a:prstGeom prst="rect">
            <a:avLst/>
          </a:prstGeom>
          <a:noFill/>
        </p:spPr>
      </p:pic>
      <p:pic>
        <p:nvPicPr>
          <p:cNvPr id="9" name="Picture 2" descr="C:\Users\François\Contacts\Downloads\MM900354468.GIF"/>
          <p:cNvPicPr>
            <a:picLocks noChangeAspect="1" noChangeArrowheads="1" noCrop="1"/>
          </p:cNvPicPr>
          <p:nvPr/>
        </p:nvPicPr>
        <p:blipFill>
          <a:blip r:embed="rId2" cstate="print"/>
          <a:srcRect/>
          <a:stretch>
            <a:fillRect/>
          </a:stretch>
        </p:blipFill>
        <p:spPr bwMode="auto">
          <a:xfrm>
            <a:off x="4499992" y="3313931"/>
            <a:ext cx="581025" cy="619125"/>
          </a:xfrm>
          <a:prstGeom prst="rect">
            <a:avLst/>
          </a:prstGeom>
          <a:noFill/>
        </p:spPr>
      </p:pic>
      <p:pic>
        <p:nvPicPr>
          <p:cNvPr id="10" name="Picture 2" descr="C:\Users\François\Contacts\Downloads\MM900354468.GIF"/>
          <p:cNvPicPr>
            <a:picLocks noChangeAspect="1" noChangeArrowheads="1" noCrop="1"/>
          </p:cNvPicPr>
          <p:nvPr/>
        </p:nvPicPr>
        <p:blipFill>
          <a:blip r:embed="rId2" cstate="print"/>
          <a:srcRect/>
          <a:stretch>
            <a:fillRect/>
          </a:stretch>
        </p:blipFill>
        <p:spPr bwMode="auto">
          <a:xfrm>
            <a:off x="6444208" y="2809875"/>
            <a:ext cx="581025" cy="619125"/>
          </a:xfrm>
          <a:prstGeom prst="rect">
            <a:avLst/>
          </a:prstGeom>
          <a:noFill/>
        </p:spPr>
      </p:pic>
      <p:pic>
        <p:nvPicPr>
          <p:cNvPr id="11" name="Picture 2" descr="C:\Users\François\Contacts\Downloads\MM900354468.GIF"/>
          <p:cNvPicPr>
            <a:picLocks noChangeAspect="1" noChangeArrowheads="1" noCrop="1"/>
          </p:cNvPicPr>
          <p:nvPr/>
        </p:nvPicPr>
        <p:blipFill>
          <a:blip r:embed="rId2" cstate="print"/>
          <a:srcRect/>
          <a:stretch>
            <a:fillRect/>
          </a:stretch>
        </p:blipFill>
        <p:spPr bwMode="auto">
          <a:xfrm>
            <a:off x="5796136" y="2953891"/>
            <a:ext cx="581025" cy="619125"/>
          </a:xfrm>
          <a:prstGeom prst="rect">
            <a:avLst/>
          </a:prstGeom>
          <a:noFill/>
        </p:spPr>
      </p:pic>
      <p:pic>
        <p:nvPicPr>
          <p:cNvPr id="12" name="Picture 2" descr="C:\Users\François\Contacts\Downloads\MM900354468.GIF"/>
          <p:cNvPicPr>
            <a:picLocks noChangeAspect="1" noChangeArrowheads="1" noCrop="1"/>
          </p:cNvPicPr>
          <p:nvPr/>
        </p:nvPicPr>
        <p:blipFill>
          <a:blip r:embed="rId2" cstate="print"/>
          <a:srcRect/>
          <a:stretch>
            <a:fillRect/>
          </a:stretch>
        </p:blipFill>
        <p:spPr bwMode="auto">
          <a:xfrm>
            <a:off x="7807399" y="2420888"/>
            <a:ext cx="581025" cy="619125"/>
          </a:xfrm>
          <a:prstGeom prst="rect">
            <a:avLst/>
          </a:prstGeom>
          <a:noFill/>
        </p:spPr>
      </p:pic>
      <p:pic>
        <p:nvPicPr>
          <p:cNvPr id="13" name="Picture 2" descr="C:\Users\François\Contacts\Downloads\MM900354468.GIF"/>
          <p:cNvPicPr>
            <a:picLocks noChangeAspect="1" noChangeArrowheads="1" noCrop="1"/>
          </p:cNvPicPr>
          <p:nvPr/>
        </p:nvPicPr>
        <p:blipFill>
          <a:blip r:embed="rId2" cstate="print"/>
          <a:srcRect/>
          <a:stretch>
            <a:fillRect/>
          </a:stretch>
        </p:blipFill>
        <p:spPr bwMode="auto">
          <a:xfrm>
            <a:off x="7164288" y="2593851"/>
            <a:ext cx="581025" cy="619125"/>
          </a:xfrm>
          <a:prstGeom prst="rect">
            <a:avLst/>
          </a:prstGeom>
          <a:noFill/>
        </p:spPr>
      </p:pic>
      <p:cxnSp>
        <p:nvCxnSpPr>
          <p:cNvPr id="14" name="Connecteur droit 13"/>
          <p:cNvCxnSpPr/>
          <p:nvPr/>
        </p:nvCxnSpPr>
        <p:spPr>
          <a:xfrm flipV="1">
            <a:off x="539552" y="3140968"/>
            <a:ext cx="7704856" cy="21602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467544" y="4941168"/>
            <a:ext cx="576064" cy="1440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6876256" y="3140968"/>
            <a:ext cx="576064" cy="1440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11" idx="2"/>
          </p:cNvCxnSpPr>
          <p:nvPr/>
        </p:nvCxnSpPr>
        <p:spPr>
          <a:xfrm flipV="1">
            <a:off x="6086649" y="3284984"/>
            <a:ext cx="789607" cy="288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5580112" y="3501008"/>
            <a:ext cx="576064" cy="1440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3563888" y="4077072"/>
            <a:ext cx="576064" cy="1440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V="1">
            <a:off x="2915816" y="4221088"/>
            <a:ext cx="720080" cy="18707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4860032" y="3645024"/>
            <a:ext cx="792088" cy="2160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4139952" y="3861048"/>
            <a:ext cx="720080" cy="2160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1619672" y="4581128"/>
            <a:ext cx="648072" cy="2160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2267744" y="4437112"/>
            <a:ext cx="720080" cy="1440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 descr="C:\Users\François\AppData\Local\Microsoft\Windows\Temporary Internet Files\Content.IE5\6SY38OO7\MM900354396.GIF"/>
          <p:cNvPicPr>
            <a:picLocks noChangeAspect="1" noChangeArrowheads="1" noCrop="1"/>
          </p:cNvPicPr>
          <p:nvPr/>
        </p:nvPicPr>
        <p:blipFill>
          <a:blip r:embed="rId3" cstate="print"/>
          <a:srcRect/>
          <a:stretch>
            <a:fillRect/>
          </a:stretch>
        </p:blipFill>
        <p:spPr bwMode="auto">
          <a:xfrm>
            <a:off x="3563888" y="764704"/>
            <a:ext cx="1440160" cy="11521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par>
                                <p:cTn id="17" presetID="5"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par>
                                <p:cTn id="23" presetID="5"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par>
                                <p:cTn id="26" presetID="5"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par>
                                <p:cTn id="29" presetID="5"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across)">
                                      <p:cBhvr>
                                        <p:cTn id="31" dur="500"/>
                                        <p:tgtEl>
                                          <p:spTgt spid="10"/>
                                        </p:tgtEl>
                                      </p:cBhvr>
                                    </p:animEffect>
                                  </p:childTnLst>
                                </p:cTn>
                              </p:par>
                              <p:par>
                                <p:cTn id="32" presetID="5"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par>
                                <p:cTn id="35" presetID="5" presetClass="entr" presetSubtype="1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par>
                                <p:cTn id="38" presetID="5" presetClass="entr" presetSubtype="1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par>
                                <p:cTn id="41" presetID="5" presetClass="entr" presetSubtype="1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heckerboard(across)">
                                      <p:cBhvr>
                                        <p:cTn id="43" dur="500"/>
                                        <p:tgtEl>
                                          <p:spTgt spid="15"/>
                                        </p:tgtEl>
                                      </p:cBhvr>
                                    </p:animEffect>
                                  </p:childTnLst>
                                </p:cTn>
                              </p:par>
                              <p:par>
                                <p:cTn id="44" presetID="5" presetClass="entr" presetSubtype="1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checkerboard(across)">
                                      <p:cBhvr>
                                        <p:cTn id="46" dur="500"/>
                                        <p:tgtEl>
                                          <p:spTgt spid="16"/>
                                        </p:tgtEl>
                                      </p:cBhvr>
                                    </p:animEffect>
                                  </p:childTnLst>
                                </p:cTn>
                              </p:par>
                              <p:par>
                                <p:cTn id="47" presetID="5" presetClass="entr" presetSubtype="1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heckerboard(across)">
                                      <p:cBhvr>
                                        <p:cTn id="49" dur="500"/>
                                        <p:tgtEl>
                                          <p:spTgt spid="17"/>
                                        </p:tgtEl>
                                      </p:cBhvr>
                                    </p:animEffect>
                                  </p:childTnLst>
                                </p:cTn>
                              </p:par>
                              <p:par>
                                <p:cTn id="50" presetID="5" presetClass="entr" presetSubtype="1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heckerboard(across)">
                                      <p:cBhvr>
                                        <p:cTn id="52" dur="500"/>
                                        <p:tgtEl>
                                          <p:spTgt spid="18"/>
                                        </p:tgtEl>
                                      </p:cBhvr>
                                    </p:animEffect>
                                  </p:childTnLst>
                                </p:cTn>
                              </p:par>
                              <p:par>
                                <p:cTn id="53" presetID="5" presetClass="entr" presetSubtype="1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checkerboard(across)">
                                      <p:cBhvr>
                                        <p:cTn id="55" dur="500"/>
                                        <p:tgtEl>
                                          <p:spTgt spid="19"/>
                                        </p:tgtEl>
                                      </p:cBhvr>
                                    </p:animEffect>
                                  </p:childTnLst>
                                </p:cTn>
                              </p:par>
                              <p:par>
                                <p:cTn id="56" presetID="5" presetClass="entr" presetSubtype="1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checkerboard(across)">
                                      <p:cBhvr>
                                        <p:cTn id="58" dur="500"/>
                                        <p:tgtEl>
                                          <p:spTgt spid="21"/>
                                        </p:tgtEl>
                                      </p:cBhvr>
                                    </p:animEffect>
                                  </p:childTnLst>
                                </p:cTn>
                              </p:par>
                              <p:par>
                                <p:cTn id="59" presetID="5" presetClass="entr" presetSubtype="1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checkerboard(across)">
                                      <p:cBhvr>
                                        <p:cTn id="61" dur="500"/>
                                        <p:tgtEl>
                                          <p:spTgt spid="20"/>
                                        </p:tgtEl>
                                      </p:cBhvr>
                                    </p:animEffect>
                                  </p:childTnLst>
                                </p:cTn>
                              </p:par>
                              <p:par>
                                <p:cTn id="62" presetID="5" presetClass="entr" presetSubtype="1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checkerboard(across)">
                                      <p:cBhvr>
                                        <p:cTn id="64" dur="500"/>
                                        <p:tgtEl>
                                          <p:spTgt spid="22"/>
                                        </p:tgtEl>
                                      </p:cBhvr>
                                    </p:animEffect>
                                  </p:childTnLst>
                                </p:cTn>
                              </p:par>
                              <p:par>
                                <p:cTn id="65" presetID="5" presetClass="entr" presetSubtype="1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checkerboard(across)">
                                      <p:cBhvr>
                                        <p:cTn id="67" dur="500"/>
                                        <p:tgtEl>
                                          <p:spTgt spid="23"/>
                                        </p:tgtEl>
                                      </p:cBhvr>
                                    </p:animEffect>
                                  </p:childTnLst>
                                </p:cTn>
                              </p:par>
                              <p:par>
                                <p:cTn id="68" presetID="5" presetClass="entr" presetSubtype="1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checkerboard(across)">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checkerboard(across)">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2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11"/>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9"/>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22"/>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3"/>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4"/>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9"/>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6"/>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9"/>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1"/>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9"/>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11"/>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9"/>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11"/>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2"/>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nodeType="clickEffect">
                                  <p:stCondLst>
                                    <p:cond delay="0"/>
                                  </p:stCondLst>
                                  <p:childTnLst>
                                    <p:set>
                                      <p:cBhvr>
                                        <p:cTn id="135" dur="1" fill="hold">
                                          <p:stCondLst>
                                            <p:cond delay="0"/>
                                          </p:stCondLst>
                                        </p:cTn>
                                        <p:tgtEl>
                                          <p:spTgt spid="10"/>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xit" presetSubtype="0" fill="hold" nodeType="clickEffect">
                                  <p:stCondLst>
                                    <p:cond delay="0"/>
                                  </p:stCondLst>
                                  <p:childTnLst>
                                    <p:set>
                                      <p:cBhvr>
                                        <p:cTn id="139"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337398" y="1916832"/>
            <a:ext cx="733425" cy="714375"/>
          </a:xfrm>
          <a:prstGeom prst="rect">
            <a:avLst/>
          </a:prstGeom>
          <a:noFill/>
        </p:spPr>
      </p:pic>
      <p:pic>
        <p:nvPicPr>
          <p:cNvPr id="3"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401294" y="1916832"/>
            <a:ext cx="733425" cy="714375"/>
          </a:xfrm>
          <a:prstGeom prst="rect">
            <a:avLst/>
          </a:prstGeom>
          <a:noFill/>
        </p:spPr>
      </p:pic>
      <p:pic>
        <p:nvPicPr>
          <p:cNvPr id="4"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537198" y="1916832"/>
            <a:ext cx="733425" cy="714375"/>
          </a:xfrm>
          <a:prstGeom prst="rect">
            <a:avLst/>
          </a:prstGeom>
          <a:noFill/>
        </p:spPr>
      </p:pic>
      <p:pic>
        <p:nvPicPr>
          <p:cNvPr id="5"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057478" y="2636912"/>
            <a:ext cx="733425" cy="714375"/>
          </a:xfrm>
          <a:prstGeom prst="rect">
            <a:avLst/>
          </a:prstGeom>
          <a:noFill/>
        </p:spPr>
      </p:pic>
      <p:pic>
        <p:nvPicPr>
          <p:cNvPr id="6"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337398" y="2564904"/>
            <a:ext cx="733425" cy="714375"/>
          </a:xfrm>
          <a:prstGeom prst="rect">
            <a:avLst/>
          </a:prstGeom>
          <a:noFill/>
        </p:spPr>
      </p:pic>
      <p:pic>
        <p:nvPicPr>
          <p:cNvPr id="7"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825230" y="2564904"/>
            <a:ext cx="733425" cy="714375"/>
          </a:xfrm>
          <a:prstGeom prst="rect">
            <a:avLst/>
          </a:prstGeom>
          <a:noFill/>
        </p:spPr>
      </p:pic>
      <p:pic>
        <p:nvPicPr>
          <p:cNvPr id="8"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033142" y="2636912"/>
            <a:ext cx="733425" cy="714375"/>
          </a:xfrm>
          <a:prstGeom prst="rect">
            <a:avLst/>
          </a:prstGeom>
          <a:noFill/>
        </p:spPr>
      </p:pic>
      <p:pic>
        <p:nvPicPr>
          <p:cNvPr id="9"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489526" y="3212976"/>
            <a:ext cx="733425" cy="714375"/>
          </a:xfrm>
          <a:prstGeom prst="rect">
            <a:avLst/>
          </a:prstGeom>
          <a:noFill/>
        </p:spPr>
      </p:pic>
      <p:pic>
        <p:nvPicPr>
          <p:cNvPr id="10"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913462" y="3284984"/>
            <a:ext cx="733425" cy="714375"/>
          </a:xfrm>
          <a:prstGeom prst="rect">
            <a:avLst/>
          </a:prstGeom>
          <a:noFill/>
        </p:spPr>
      </p:pic>
      <p:pic>
        <p:nvPicPr>
          <p:cNvPr id="11"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049366" y="3284984"/>
            <a:ext cx="733425" cy="714375"/>
          </a:xfrm>
          <a:prstGeom prst="rect">
            <a:avLst/>
          </a:prstGeom>
          <a:noFill/>
        </p:spPr>
      </p:pic>
      <p:pic>
        <p:nvPicPr>
          <p:cNvPr id="12"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558655" y="2564904"/>
            <a:ext cx="733425" cy="714375"/>
          </a:xfrm>
          <a:prstGeom prst="rect">
            <a:avLst/>
          </a:prstGeom>
          <a:noFill/>
        </p:spPr>
      </p:pic>
      <p:pic>
        <p:nvPicPr>
          <p:cNvPr id="13"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465190" y="3284984"/>
            <a:ext cx="733425" cy="714375"/>
          </a:xfrm>
          <a:prstGeom prst="rect">
            <a:avLst/>
          </a:prstGeom>
          <a:noFill/>
        </p:spPr>
      </p:pic>
      <p:pic>
        <p:nvPicPr>
          <p:cNvPr id="14"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2601094" y="3284984"/>
            <a:ext cx="733425" cy="714375"/>
          </a:xfrm>
          <a:prstGeom prst="rect">
            <a:avLst/>
          </a:prstGeom>
          <a:noFill/>
        </p:spPr>
      </p:pic>
      <p:pic>
        <p:nvPicPr>
          <p:cNvPr id="15"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921574" y="3861048"/>
            <a:ext cx="733425" cy="714375"/>
          </a:xfrm>
          <a:prstGeom prst="rect">
            <a:avLst/>
          </a:prstGeom>
          <a:noFill/>
        </p:spPr>
      </p:pic>
      <p:pic>
        <p:nvPicPr>
          <p:cNvPr id="16"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201494" y="3861048"/>
            <a:ext cx="733425" cy="714375"/>
          </a:xfrm>
          <a:prstGeom prst="rect">
            <a:avLst/>
          </a:prstGeom>
          <a:noFill/>
        </p:spPr>
      </p:pic>
      <p:pic>
        <p:nvPicPr>
          <p:cNvPr id="17"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337398" y="3933056"/>
            <a:ext cx="733425" cy="714375"/>
          </a:xfrm>
          <a:prstGeom prst="rect">
            <a:avLst/>
          </a:prstGeom>
          <a:noFill/>
        </p:spPr>
      </p:pic>
      <p:pic>
        <p:nvPicPr>
          <p:cNvPr id="18"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545310" y="3933056"/>
            <a:ext cx="733425" cy="714375"/>
          </a:xfrm>
          <a:prstGeom prst="rect">
            <a:avLst/>
          </a:prstGeom>
          <a:noFill/>
        </p:spPr>
      </p:pic>
      <p:pic>
        <p:nvPicPr>
          <p:cNvPr id="19"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753222" y="3933056"/>
            <a:ext cx="733425" cy="714375"/>
          </a:xfrm>
          <a:prstGeom prst="rect">
            <a:avLst/>
          </a:prstGeom>
          <a:noFill/>
        </p:spPr>
      </p:pic>
      <p:pic>
        <p:nvPicPr>
          <p:cNvPr id="20"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2889126" y="3861048"/>
            <a:ext cx="733425" cy="714375"/>
          </a:xfrm>
          <a:prstGeom prst="rect">
            <a:avLst/>
          </a:prstGeom>
          <a:noFill/>
        </p:spPr>
      </p:pic>
      <p:pic>
        <p:nvPicPr>
          <p:cNvPr id="21"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2097038" y="3861048"/>
            <a:ext cx="733425" cy="714375"/>
          </a:xfrm>
          <a:prstGeom prst="rect">
            <a:avLst/>
          </a:prstGeom>
          <a:noFill/>
        </p:spPr>
      </p:pic>
      <p:pic>
        <p:nvPicPr>
          <p:cNvPr id="22" name="Picture 2" descr="C:\Users\François\AppData\Local\Microsoft\Windows\Temporary Internet Files\Content.IE5\6SY38OO7\MM900354396.GIF"/>
          <p:cNvPicPr>
            <a:picLocks noChangeAspect="1" noChangeArrowheads="1" noCrop="1"/>
          </p:cNvPicPr>
          <p:nvPr/>
        </p:nvPicPr>
        <p:blipFill>
          <a:blip r:embed="rId3" cstate="print"/>
          <a:srcRect/>
          <a:stretch>
            <a:fillRect/>
          </a:stretch>
        </p:blipFill>
        <p:spPr bwMode="auto">
          <a:xfrm>
            <a:off x="4211960" y="3299386"/>
            <a:ext cx="792088" cy="633670"/>
          </a:xfrm>
          <a:prstGeom prst="rect">
            <a:avLst/>
          </a:prstGeom>
          <a:noFill/>
        </p:spPr>
      </p:pic>
      <p:pic>
        <p:nvPicPr>
          <p:cNvPr id="23"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473302" y="692696"/>
            <a:ext cx="733425" cy="714375"/>
          </a:xfrm>
          <a:prstGeom prst="rect">
            <a:avLst/>
          </a:prstGeom>
          <a:noFill/>
        </p:spPr>
      </p:pic>
      <p:pic>
        <p:nvPicPr>
          <p:cNvPr id="24"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977358" y="1196752"/>
            <a:ext cx="733425" cy="714375"/>
          </a:xfrm>
          <a:prstGeom prst="rect">
            <a:avLst/>
          </a:prstGeom>
          <a:noFill/>
        </p:spPr>
      </p:pic>
      <p:pic>
        <p:nvPicPr>
          <p:cNvPr id="25"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897238" y="1268760"/>
            <a:ext cx="733425" cy="714375"/>
          </a:xfrm>
          <a:prstGeom prst="rect">
            <a:avLst/>
          </a:prstGeom>
          <a:noFill/>
        </p:spPr>
      </p:pic>
      <p:pic>
        <p:nvPicPr>
          <p:cNvPr id="26"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710783" y="4653136"/>
            <a:ext cx="733425" cy="714375"/>
          </a:xfrm>
          <a:prstGeom prst="rect">
            <a:avLst/>
          </a:prstGeom>
          <a:noFill/>
        </p:spPr>
      </p:pic>
      <p:pic>
        <p:nvPicPr>
          <p:cNvPr id="27"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918695" y="4653136"/>
            <a:ext cx="733425" cy="714375"/>
          </a:xfrm>
          <a:prstGeom prst="rect">
            <a:avLst/>
          </a:prstGeom>
          <a:noFill/>
        </p:spPr>
      </p:pic>
      <p:pic>
        <p:nvPicPr>
          <p:cNvPr id="28"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126607" y="4653136"/>
            <a:ext cx="733425" cy="714375"/>
          </a:xfrm>
          <a:prstGeom prst="rect">
            <a:avLst/>
          </a:prstGeom>
          <a:noFill/>
        </p:spPr>
      </p:pic>
      <p:pic>
        <p:nvPicPr>
          <p:cNvPr id="29"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262511" y="4653136"/>
            <a:ext cx="733425" cy="714375"/>
          </a:xfrm>
          <a:prstGeom prst="rect">
            <a:avLst/>
          </a:prstGeom>
          <a:noFill/>
        </p:spPr>
      </p:pic>
      <p:pic>
        <p:nvPicPr>
          <p:cNvPr id="30"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2326407" y="4509120"/>
            <a:ext cx="733425" cy="714375"/>
          </a:xfrm>
          <a:prstGeom prst="rect">
            <a:avLst/>
          </a:prstGeom>
          <a:noFill/>
        </p:spPr>
      </p:pic>
      <p:pic>
        <p:nvPicPr>
          <p:cNvPr id="31"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1246287" y="4509120"/>
            <a:ext cx="733425" cy="714375"/>
          </a:xfrm>
          <a:prstGeom prst="rect">
            <a:avLst/>
          </a:prstGeom>
          <a:noFill/>
        </p:spPr>
      </p:pic>
      <p:pic>
        <p:nvPicPr>
          <p:cNvPr id="32"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574879" y="4653136"/>
            <a:ext cx="733425" cy="714375"/>
          </a:xfrm>
          <a:prstGeom prst="rect">
            <a:avLst/>
          </a:prstGeom>
          <a:noFill/>
        </p:spPr>
      </p:pic>
      <p:pic>
        <p:nvPicPr>
          <p:cNvPr id="33"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862911" y="5373216"/>
            <a:ext cx="733425" cy="714375"/>
          </a:xfrm>
          <a:prstGeom prst="rect">
            <a:avLst/>
          </a:prstGeom>
          <a:noFill/>
        </p:spPr>
      </p:pic>
      <p:pic>
        <p:nvPicPr>
          <p:cNvPr id="34"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070823" y="5373216"/>
            <a:ext cx="733425" cy="714375"/>
          </a:xfrm>
          <a:prstGeom prst="rect">
            <a:avLst/>
          </a:prstGeom>
          <a:noFill/>
        </p:spPr>
      </p:pic>
      <p:pic>
        <p:nvPicPr>
          <p:cNvPr id="35"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5278735" y="5301208"/>
            <a:ext cx="733425" cy="714375"/>
          </a:xfrm>
          <a:prstGeom prst="rect">
            <a:avLst/>
          </a:prstGeom>
          <a:noFill/>
        </p:spPr>
      </p:pic>
      <p:pic>
        <p:nvPicPr>
          <p:cNvPr id="36"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414639" y="5373216"/>
            <a:ext cx="733425" cy="714375"/>
          </a:xfrm>
          <a:prstGeom prst="rect">
            <a:avLst/>
          </a:prstGeom>
          <a:noFill/>
        </p:spPr>
      </p:pic>
      <p:pic>
        <p:nvPicPr>
          <p:cNvPr id="37"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3478535" y="5373216"/>
            <a:ext cx="733425" cy="714375"/>
          </a:xfrm>
          <a:prstGeom prst="rect">
            <a:avLst/>
          </a:prstGeom>
          <a:noFill/>
        </p:spPr>
      </p:pic>
      <p:pic>
        <p:nvPicPr>
          <p:cNvPr id="38"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2542431" y="5229200"/>
            <a:ext cx="733425" cy="714375"/>
          </a:xfrm>
          <a:prstGeom prst="rect">
            <a:avLst/>
          </a:prstGeom>
          <a:noFill/>
        </p:spPr>
      </p:pic>
      <p:pic>
        <p:nvPicPr>
          <p:cNvPr id="39"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1678335" y="5229200"/>
            <a:ext cx="733425" cy="714375"/>
          </a:xfrm>
          <a:prstGeom prst="rect">
            <a:avLst/>
          </a:prstGeom>
          <a:noFill/>
        </p:spPr>
      </p:pic>
      <p:pic>
        <p:nvPicPr>
          <p:cNvPr id="40"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670223" y="5229200"/>
            <a:ext cx="733425" cy="714375"/>
          </a:xfrm>
          <a:prstGeom prst="rect">
            <a:avLst/>
          </a:prstGeom>
          <a:noFill/>
        </p:spPr>
      </p:pic>
      <p:pic>
        <p:nvPicPr>
          <p:cNvPr id="41"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7438975" y="4581128"/>
            <a:ext cx="733425" cy="714375"/>
          </a:xfrm>
          <a:prstGeom prst="rect">
            <a:avLst/>
          </a:prstGeom>
          <a:noFill/>
        </p:spPr>
      </p:pic>
      <p:pic>
        <p:nvPicPr>
          <p:cNvPr id="42"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7727007" y="5373216"/>
            <a:ext cx="733425" cy="714375"/>
          </a:xfrm>
          <a:prstGeom prst="rect">
            <a:avLst/>
          </a:prstGeom>
          <a:noFill/>
        </p:spPr>
      </p:pic>
      <p:pic>
        <p:nvPicPr>
          <p:cNvPr id="43" name="Picture 4" descr="C:\Users\François\AppData\Local\Microsoft\Windows\Temporary Internet Files\Content.IE5\H1EYPKQK\MM900284159.GIF"/>
          <p:cNvPicPr>
            <a:picLocks noChangeAspect="1" noChangeArrowheads="1" noCrop="1"/>
          </p:cNvPicPr>
          <p:nvPr/>
        </p:nvPicPr>
        <p:blipFill>
          <a:blip r:embed="rId2" cstate="print"/>
          <a:srcRect/>
          <a:stretch>
            <a:fillRect/>
          </a:stretch>
        </p:blipFill>
        <p:spPr bwMode="auto">
          <a:xfrm>
            <a:off x="4283968" y="3284984"/>
            <a:ext cx="733425" cy="7143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500"/>
                                  </p:stCondLst>
                                  <p:childTnLst>
                                    <p:set>
                                      <p:cBhvr>
                                        <p:cTn id="9" dur="1" fill="hold">
                                          <p:stCondLst>
                                            <p:cond delay="0"/>
                                          </p:stCondLst>
                                        </p:cTn>
                                        <p:tgtEl>
                                          <p:spTgt spid="43"/>
                                        </p:tgtEl>
                                        <p:attrNameLst>
                                          <p:attrName>style.visibility</p:attrName>
                                        </p:attrNameLst>
                                      </p:cBhvr>
                                      <p:to>
                                        <p:strVal val="visible"/>
                                      </p:to>
                                    </p:set>
                                    <p:animEffect transition="in" filter="checkerboard(across)">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heckerboard(across)">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232934" y="3789040"/>
            <a:ext cx="6795450" cy="1446550"/>
          </a:xfrm>
          <a:prstGeom prst="rect">
            <a:avLst/>
          </a:prstGeom>
          <a:noFill/>
        </p:spPr>
        <p:txBody>
          <a:bodyPr wrap="none" rtlCol="0">
            <a:spAutoFit/>
          </a:bodyPr>
          <a:lstStyle/>
          <a:p>
            <a:pPr algn="ctr"/>
            <a:r>
              <a:rPr lang="fr-FR" sz="4400" dirty="0" smtClean="0">
                <a:solidFill>
                  <a:srgbClr val="FFFF00"/>
                </a:solidFill>
                <a:latin typeface="Comic Sans MS" pitchFamily="66" charset="0"/>
                <a:sym typeface="Symbol"/>
              </a:rPr>
              <a:t>Comment ont-elles acquis</a:t>
            </a:r>
          </a:p>
          <a:p>
            <a:pPr algn="ctr"/>
            <a:r>
              <a:rPr lang="fr-FR" sz="4400" dirty="0" smtClean="0">
                <a:solidFill>
                  <a:srgbClr val="FFFF00"/>
                </a:solidFill>
                <a:latin typeface="Comic Sans MS" pitchFamily="66" charset="0"/>
                <a:sym typeface="Symbol"/>
              </a:rPr>
              <a:t>de la masse ?</a:t>
            </a:r>
            <a:endParaRPr lang="fr-FR" sz="4400" dirty="0">
              <a:solidFill>
                <a:srgbClr val="FFFF00"/>
              </a:solidFill>
              <a:latin typeface="Comic Sans MS" pitchFamily="66" charset="0"/>
            </a:endParaRPr>
          </a:p>
        </p:txBody>
      </p:sp>
      <p:sp>
        <p:nvSpPr>
          <p:cNvPr id="3" name="ZoneTexte 2"/>
          <p:cNvSpPr txBox="1"/>
          <p:nvPr/>
        </p:nvSpPr>
        <p:spPr>
          <a:xfrm>
            <a:off x="186123" y="5643245"/>
            <a:ext cx="8778365" cy="954107"/>
          </a:xfrm>
          <a:prstGeom prst="rect">
            <a:avLst/>
          </a:prstGeom>
          <a:noFill/>
        </p:spPr>
        <p:txBody>
          <a:bodyPr wrap="none" rtlCol="0">
            <a:spAutoFit/>
          </a:bodyPr>
          <a:lstStyle/>
          <a:p>
            <a:pPr algn="ctr"/>
            <a:r>
              <a:rPr lang="fr-FR" sz="2800" i="1" dirty="0" smtClean="0">
                <a:solidFill>
                  <a:srgbClr val="FF99CC"/>
                </a:solidFill>
                <a:latin typeface="Comic Sans MS" pitchFamily="66" charset="0"/>
              </a:rPr>
              <a:t>Epopée  scientifique et humaine à l’échelle mondiale</a:t>
            </a:r>
          </a:p>
          <a:p>
            <a:pPr algn="ctr"/>
            <a:r>
              <a:rPr lang="fr-FR" sz="2800" i="1" dirty="0" smtClean="0">
                <a:solidFill>
                  <a:srgbClr val="FF99CC"/>
                </a:solidFill>
                <a:latin typeface="Comic Sans MS" pitchFamily="66" charset="0"/>
              </a:rPr>
              <a:t>depuis  près de 50 ans … pas encore terminée.</a:t>
            </a:r>
            <a:endParaRPr lang="fr-FR" sz="2800" i="1" dirty="0">
              <a:solidFill>
                <a:srgbClr val="FF99CC"/>
              </a:solidFill>
              <a:latin typeface="Comic Sans MS" pitchFamily="66" charset="0"/>
            </a:endParaRPr>
          </a:p>
        </p:txBody>
      </p:sp>
      <p:sp>
        <p:nvSpPr>
          <p:cNvPr id="4" name="ZoneTexte 3"/>
          <p:cNvSpPr txBox="1"/>
          <p:nvPr/>
        </p:nvSpPr>
        <p:spPr>
          <a:xfrm>
            <a:off x="179512" y="-5904"/>
            <a:ext cx="8743099" cy="3477875"/>
          </a:xfrm>
          <a:prstGeom prst="rect">
            <a:avLst/>
          </a:prstGeom>
          <a:noFill/>
        </p:spPr>
        <p:txBody>
          <a:bodyPr wrap="none" rtlCol="0">
            <a:spAutoFit/>
          </a:bodyPr>
          <a:lstStyle/>
          <a:p>
            <a:pPr algn="ctr"/>
            <a:r>
              <a:rPr lang="fr-FR" sz="4400" dirty="0" smtClean="0">
                <a:solidFill>
                  <a:schemeClr val="bg1"/>
                </a:solidFill>
                <a:latin typeface="Comic Sans MS" pitchFamily="66" charset="0"/>
                <a:sym typeface="Symbol"/>
              </a:rPr>
              <a:t>Mais</a:t>
            </a:r>
          </a:p>
          <a:p>
            <a:pPr algn="ctr"/>
            <a:r>
              <a:rPr lang="fr-FR" sz="4400" dirty="0" smtClean="0">
                <a:solidFill>
                  <a:schemeClr val="bg1"/>
                </a:solidFill>
                <a:latin typeface="Comic Sans MS" pitchFamily="66" charset="0"/>
                <a:sym typeface="Symbol"/>
              </a:rPr>
              <a:t>pendant une fraction de seconde</a:t>
            </a:r>
          </a:p>
          <a:p>
            <a:pPr algn="ctr"/>
            <a:r>
              <a:rPr lang="fr-FR" sz="4400" dirty="0" smtClean="0">
                <a:solidFill>
                  <a:schemeClr val="bg1"/>
                </a:solidFill>
                <a:latin typeface="Comic Sans MS" pitchFamily="66" charset="0"/>
                <a:sym typeface="Symbol"/>
              </a:rPr>
              <a:t>après le Big Bang</a:t>
            </a:r>
          </a:p>
          <a:p>
            <a:pPr algn="ctr"/>
            <a:r>
              <a:rPr lang="fr-FR" sz="4400" dirty="0" smtClean="0">
                <a:solidFill>
                  <a:srgbClr val="FF66FF"/>
                </a:solidFill>
                <a:latin typeface="Comic Sans MS" pitchFamily="66" charset="0"/>
                <a:sym typeface="Symbol"/>
              </a:rPr>
              <a:t>les particules élémentaires</a:t>
            </a:r>
          </a:p>
          <a:p>
            <a:pPr algn="ctr"/>
            <a:r>
              <a:rPr lang="fr-FR" sz="4400" dirty="0" smtClean="0">
                <a:solidFill>
                  <a:srgbClr val="FF66FF"/>
                </a:solidFill>
                <a:latin typeface="Comic Sans MS" pitchFamily="66" charset="0"/>
                <a:sym typeface="Symbol"/>
              </a:rPr>
              <a:t>ne devaient pas avoir de masse.</a:t>
            </a:r>
            <a:endParaRPr lang="fr-FR" sz="44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2" name="Picture 4" descr="PICT0031"/>
          <p:cNvPicPr>
            <a:picLocks noChangeAspect="1" noChangeArrowheads="1"/>
          </p:cNvPicPr>
          <p:nvPr/>
        </p:nvPicPr>
        <p:blipFill>
          <a:blip r:embed="rId2" cstate="print"/>
          <a:srcRect/>
          <a:stretch>
            <a:fillRect/>
          </a:stretch>
        </p:blipFill>
        <p:spPr bwMode="auto">
          <a:xfrm>
            <a:off x="323850" y="1052513"/>
            <a:ext cx="2627313" cy="1971675"/>
          </a:xfrm>
          <a:prstGeom prst="rect">
            <a:avLst/>
          </a:prstGeom>
          <a:noFill/>
        </p:spPr>
      </p:pic>
      <p:pic>
        <p:nvPicPr>
          <p:cNvPr id="3" name="Picture 5" descr="PICT0030"/>
          <p:cNvPicPr>
            <a:picLocks noChangeAspect="1" noChangeArrowheads="1"/>
          </p:cNvPicPr>
          <p:nvPr/>
        </p:nvPicPr>
        <p:blipFill>
          <a:blip r:embed="rId3" cstate="print"/>
          <a:srcRect/>
          <a:stretch>
            <a:fillRect/>
          </a:stretch>
        </p:blipFill>
        <p:spPr bwMode="auto">
          <a:xfrm>
            <a:off x="-252413" y="3716338"/>
            <a:ext cx="2916238" cy="2187575"/>
          </a:xfrm>
          <a:prstGeom prst="rect">
            <a:avLst/>
          </a:prstGeom>
          <a:noFill/>
        </p:spPr>
      </p:pic>
      <p:pic>
        <p:nvPicPr>
          <p:cNvPr id="4" name="Picture 7" descr="PICT0030"/>
          <p:cNvPicPr>
            <a:picLocks noChangeAspect="1" noChangeArrowheads="1"/>
          </p:cNvPicPr>
          <p:nvPr/>
        </p:nvPicPr>
        <p:blipFill>
          <a:blip r:embed="rId4" cstate="print"/>
          <a:srcRect/>
          <a:stretch>
            <a:fillRect/>
          </a:stretch>
        </p:blipFill>
        <p:spPr bwMode="auto">
          <a:xfrm>
            <a:off x="3276600" y="3860800"/>
            <a:ext cx="2916238" cy="2187575"/>
          </a:xfrm>
          <a:prstGeom prst="rect">
            <a:avLst/>
          </a:prstGeom>
          <a:noFill/>
        </p:spPr>
      </p:pic>
      <p:pic>
        <p:nvPicPr>
          <p:cNvPr id="5" name="Picture 8" descr="PICT0030"/>
          <p:cNvPicPr>
            <a:picLocks noChangeAspect="1" noChangeArrowheads="1"/>
          </p:cNvPicPr>
          <p:nvPr/>
        </p:nvPicPr>
        <p:blipFill>
          <a:blip r:embed="rId5" cstate="print"/>
          <a:srcRect/>
          <a:stretch>
            <a:fillRect/>
          </a:stretch>
        </p:blipFill>
        <p:spPr bwMode="auto">
          <a:xfrm>
            <a:off x="5435600" y="3500438"/>
            <a:ext cx="2187575" cy="2916237"/>
          </a:xfrm>
          <a:prstGeom prst="rect">
            <a:avLst/>
          </a:prstGeom>
          <a:noFill/>
        </p:spPr>
      </p:pic>
      <p:pic>
        <p:nvPicPr>
          <p:cNvPr id="6" name="Picture 10" descr="PICT0031"/>
          <p:cNvPicPr>
            <a:picLocks noChangeAspect="1" noChangeArrowheads="1"/>
          </p:cNvPicPr>
          <p:nvPr/>
        </p:nvPicPr>
        <p:blipFill>
          <a:blip r:embed="rId6" cstate="print"/>
          <a:srcRect/>
          <a:stretch>
            <a:fillRect/>
          </a:stretch>
        </p:blipFill>
        <p:spPr bwMode="auto">
          <a:xfrm>
            <a:off x="2916238" y="836613"/>
            <a:ext cx="1971675" cy="2627312"/>
          </a:xfrm>
          <a:prstGeom prst="rect">
            <a:avLst/>
          </a:prstGeom>
          <a:noFill/>
        </p:spPr>
      </p:pic>
      <p:sp>
        <p:nvSpPr>
          <p:cNvPr id="7" name="Text Box 12"/>
          <p:cNvSpPr txBox="1">
            <a:spLocks noChangeArrowheads="1"/>
          </p:cNvSpPr>
          <p:nvPr/>
        </p:nvSpPr>
        <p:spPr bwMode="auto">
          <a:xfrm>
            <a:off x="408941" y="20638"/>
            <a:ext cx="8555547" cy="584775"/>
          </a:xfrm>
          <a:prstGeom prst="rect">
            <a:avLst/>
          </a:prstGeom>
          <a:noFill/>
          <a:ln w="9525">
            <a:noFill/>
            <a:miter lim="800000"/>
            <a:headEnd/>
            <a:tailEnd/>
          </a:ln>
          <a:effectLst/>
        </p:spPr>
        <p:txBody>
          <a:bodyPr wrap="none">
            <a:spAutoFit/>
          </a:bodyPr>
          <a:lstStyle/>
          <a:p>
            <a:r>
              <a:rPr lang="fr-FR" sz="3200" dirty="0" smtClean="0">
                <a:solidFill>
                  <a:schemeClr val="bg1"/>
                </a:solidFill>
                <a:latin typeface="Comic Sans MS" pitchFamily="66" charset="0"/>
              </a:rPr>
              <a:t>Illustration </a:t>
            </a:r>
            <a:r>
              <a:rPr lang="fr-FR" sz="3200" dirty="0">
                <a:solidFill>
                  <a:schemeClr val="bg1"/>
                </a:solidFill>
                <a:latin typeface="Comic Sans MS" pitchFamily="66" charset="0"/>
              </a:rPr>
              <a:t>du spin avec des cartes à </a:t>
            </a:r>
            <a:r>
              <a:rPr lang="fr-FR" sz="3200" dirty="0" smtClean="0">
                <a:solidFill>
                  <a:schemeClr val="bg1"/>
                </a:solidFill>
                <a:latin typeface="Comic Sans MS" pitchFamily="66" charset="0"/>
              </a:rPr>
              <a:t>jouer</a:t>
            </a:r>
            <a:endParaRPr lang="fr-FR" sz="3200" dirty="0">
              <a:solidFill>
                <a:schemeClr val="bg1"/>
              </a:solidFill>
              <a:latin typeface="Comic Sans MS" pitchFamily="66" charset="0"/>
            </a:endParaRPr>
          </a:p>
        </p:txBody>
      </p:sp>
      <p:sp>
        <p:nvSpPr>
          <p:cNvPr id="8" name="Text Box 13"/>
          <p:cNvSpPr txBox="1">
            <a:spLocks noChangeArrowheads="1"/>
          </p:cNvSpPr>
          <p:nvPr/>
        </p:nvSpPr>
        <p:spPr bwMode="auto">
          <a:xfrm>
            <a:off x="68263" y="685800"/>
            <a:ext cx="8967787" cy="366713"/>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Boson de spin 2: la dame de cœur </a:t>
            </a:r>
            <a:r>
              <a:rPr lang="fr-FR" dirty="0">
                <a:solidFill>
                  <a:schemeClr val="bg1"/>
                </a:solidFill>
                <a:latin typeface="Comic Sans MS" pitchFamily="66" charset="0"/>
                <a:sym typeface="Symbol" pitchFamily="18" charset="2"/>
              </a:rPr>
              <a:t> 2 rotations de 90° pour retrouver l’état initial</a:t>
            </a:r>
          </a:p>
        </p:txBody>
      </p:sp>
      <p:pic>
        <p:nvPicPr>
          <p:cNvPr id="9" name="Picture 16" descr="PICT0031"/>
          <p:cNvPicPr>
            <a:picLocks noChangeAspect="1" noChangeArrowheads="1"/>
          </p:cNvPicPr>
          <p:nvPr/>
        </p:nvPicPr>
        <p:blipFill>
          <a:blip r:embed="rId2" cstate="print"/>
          <a:srcRect/>
          <a:stretch>
            <a:fillRect/>
          </a:stretch>
        </p:blipFill>
        <p:spPr bwMode="auto">
          <a:xfrm>
            <a:off x="4897438" y="1052513"/>
            <a:ext cx="2627312" cy="1971675"/>
          </a:xfrm>
          <a:prstGeom prst="rect">
            <a:avLst/>
          </a:prstGeom>
          <a:noFill/>
        </p:spPr>
      </p:pic>
      <p:pic>
        <p:nvPicPr>
          <p:cNvPr id="10" name="Picture 17" descr="PICT0030"/>
          <p:cNvPicPr>
            <a:picLocks noChangeAspect="1" noChangeArrowheads="1"/>
          </p:cNvPicPr>
          <p:nvPr/>
        </p:nvPicPr>
        <p:blipFill>
          <a:blip r:embed="rId7" cstate="print"/>
          <a:srcRect/>
          <a:stretch>
            <a:fillRect/>
          </a:stretch>
        </p:blipFill>
        <p:spPr bwMode="auto">
          <a:xfrm>
            <a:off x="1763713" y="3500438"/>
            <a:ext cx="2187575" cy="2916237"/>
          </a:xfrm>
          <a:prstGeom prst="rect">
            <a:avLst/>
          </a:prstGeom>
          <a:noFill/>
        </p:spPr>
      </p:pic>
      <p:pic>
        <p:nvPicPr>
          <p:cNvPr id="11" name="Picture 18" descr="PICT0030"/>
          <p:cNvPicPr>
            <a:picLocks noChangeAspect="1" noChangeArrowheads="1"/>
          </p:cNvPicPr>
          <p:nvPr/>
        </p:nvPicPr>
        <p:blipFill>
          <a:blip r:embed="rId3" cstate="print"/>
          <a:srcRect/>
          <a:stretch>
            <a:fillRect/>
          </a:stretch>
        </p:blipFill>
        <p:spPr bwMode="auto">
          <a:xfrm>
            <a:off x="7019925" y="3716338"/>
            <a:ext cx="2916238" cy="2187575"/>
          </a:xfrm>
          <a:prstGeom prst="rect">
            <a:avLst/>
          </a:prstGeom>
          <a:noFill/>
        </p:spPr>
      </p:pic>
      <p:sp>
        <p:nvSpPr>
          <p:cNvPr id="12" name="Text Box 20"/>
          <p:cNvSpPr txBox="1">
            <a:spLocks noChangeArrowheads="1"/>
          </p:cNvSpPr>
          <p:nvPr/>
        </p:nvSpPr>
        <p:spPr bwMode="auto">
          <a:xfrm>
            <a:off x="73025" y="3381375"/>
            <a:ext cx="8459788" cy="366713"/>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Boson de spin 1: l’as de cœur </a:t>
            </a:r>
            <a:r>
              <a:rPr lang="fr-FR" dirty="0">
                <a:solidFill>
                  <a:schemeClr val="bg1"/>
                </a:solidFill>
                <a:latin typeface="Comic Sans MS" pitchFamily="66" charset="0"/>
                <a:sym typeface="Symbol" pitchFamily="18" charset="2"/>
              </a:rPr>
              <a:t> 4 rotations de 90° pour retrouver l’état initial</a:t>
            </a:r>
          </a:p>
        </p:txBody>
      </p:sp>
      <p:sp>
        <p:nvSpPr>
          <p:cNvPr id="13" name="Text Box 21"/>
          <p:cNvSpPr txBox="1">
            <a:spLocks noChangeArrowheads="1"/>
          </p:cNvSpPr>
          <p:nvPr/>
        </p:nvSpPr>
        <p:spPr bwMode="auto">
          <a:xfrm>
            <a:off x="79375" y="6093296"/>
            <a:ext cx="8970726" cy="646331"/>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Fermion de spin ½: objet demandant 8 rotations de 90° pour revenir à l’état </a:t>
            </a:r>
            <a:r>
              <a:rPr lang="fr-FR" dirty="0" smtClean="0">
                <a:solidFill>
                  <a:schemeClr val="bg1"/>
                </a:solidFill>
                <a:latin typeface="Comic Sans MS" pitchFamily="66" charset="0"/>
              </a:rPr>
              <a:t>initial</a:t>
            </a:r>
          </a:p>
          <a:p>
            <a:r>
              <a:rPr lang="fr-FR" dirty="0" smtClean="0">
                <a:solidFill>
                  <a:schemeClr val="bg1"/>
                </a:solidFill>
                <a:latin typeface="Comic Sans MS" pitchFamily="66" charset="0"/>
              </a:rPr>
              <a:t>Boson de spin 0: un point </a:t>
            </a:r>
            <a:r>
              <a:rPr lang="fr-FR" dirty="0" smtClean="0">
                <a:solidFill>
                  <a:schemeClr val="bg1"/>
                </a:solidFill>
                <a:latin typeface="Comic Sans MS" pitchFamily="66" charset="0"/>
                <a:sym typeface="Symbol"/>
              </a:rPr>
              <a:t> Symétrie totale.</a:t>
            </a:r>
            <a:endParaRPr lang="fr-FR" dirty="0">
              <a:latin typeface="Comic Sans MS" pitchFamily="66" charset="0"/>
            </a:endParaRPr>
          </a:p>
        </p:txBody>
      </p:sp>
      <p:sp>
        <p:nvSpPr>
          <p:cNvPr id="14" name="Text Box 23"/>
          <p:cNvSpPr txBox="1">
            <a:spLocks noChangeArrowheads="1"/>
          </p:cNvSpPr>
          <p:nvPr/>
        </p:nvSpPr>
        <p:spPr bwMode="auto">
          <a:xfrm>
            <a:off x="2339975" y="1477963"/>
            <a:ext cx="666750"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+90°</a:t>
            </a:r>
          </a:p>
        </p:txBody>
      </p:sp>
      <p:sp>
        <p:nvSpPr>
          <p:cNvPr id="15" name="Text Box 24"/>
          <p:cNvSpPr txBox="1">
            <a:spLocks noChangeArrowheads="1"/>
          </p:cNvSpPr>
          <p:nvPr/>
        </p:nvSpPr>
        <p:spPr bwMode="auto">
          <a:xfrm>
            <a:off x="4695825" y="1477963"/>
            <a:ext cx="666750"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+90°</a:t>
            </a:r>
            <a:endParaRPr lang="fr-FR" dirty="0">
              <a:latin typeface="Comic Sans MS" pitchFamily="66" charset="0"/>
            </a:endParaRPr>
          </a:p>
        </p:txBody>
      </p:sp>
      <p:sp>
        <p:nvSpPr>
          <p:cNvPr id="16" name="Text Box 25"/>
          <p:cNvSpPr txBox="1">
            <a:spLocks noChangeArrowheads="1"/>
          </p:cNvSpPr>
          <p:nvPr/>
        </p:nvSpPr>
        <p:spPr bwMode="auto">
          <a:xfrm>
            <a:off x="1600200" y="4141788"/>
            <a:ext cx="666750"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+90°</a:t>
            </a:r>
            <a:endParaRPr lang="fr-FR" dirty="0">
              <a:latin typeface="Comic Sans MS" pitchFamily="66" charset="0"/>
            </a:endParaRPr>
          </a:p>
        </p:txBody>
      </p:sp>
      <p:sp>
        <p:nvSpPr>
          <p:cNvPr id="17" name="Text Box 26"/>
          <p:cNvSpPr txBox="1">
            <a:spLocks noChangeArrowheads="1"/>
          </p:cNvSpPr>
          <p:nvPr/>
        </p:nvSpPr>
        <p:spPr bwMode="auto">
          <a:xfrm>
            <a:off x="3471863" y="4141788"/>
            <a:ext cx="666750"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+90°</a:t>
            </a:r>
            <a:endParaRPr lang="fr-FR" dirty="0">
              <a:latin typeface="Comic Sans MS" pitchFamily="66" charset="0"/>
            </a:endParaRPr>
          </a:p>
        </p:txBody>
      </p:sp>
      <p:sp>
        <p:nvSpPr>
          <p:cNvPr id="18" name="Text Box 27"/>
          <p:cNvSpPr txBox="1">
            <a:spLocks noChangeArrowheads="1"/>
          </p:cNvSpPr>
          <p:nvPr/>
        </p:nvSpPr>
        <p:spPr bwMode="auto">
          <a:xfrm>
            <a:off x="5272088" y="4141788"/>
            <a:ext cx="666750"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+90°</a:t>
            </a:r>
            <a:endParaRPr lang="fr-FR" dirty="0">
              <a:latin typeface="Comic Sans MS" pitchFamily="66" charset="0"/>
            </a:endParaRPr>
          </a:p>
        </p:txBody>
      </p:sp>
      <p:sp>
        <p:nvSpPr>
          <p:cNvPr id="19" name="Text Box 28"/>
          <p:cNvSpPr txBox="1">
            <a:spLocks noChangeArrowheads="1"/>
          </p:cNvSpPr>
          <p:nvPr/>
        </p:nvSpPr>
        <p:spPr bwMode="auto">
          <a:xfrm>
            <a:off x="7073900" y="4149725"/>
            <a:ext cx="666750" cy="366713"/>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+90°</a:t>
            </a:r>
            <a:endParaRPr lang="fr-FR" dirty="0">
              <a:latin typeface="Comic Sans MS" pitchFamily="66" charset="0"/>
            </a:endParaRPr>
          </a:p>
        </p:txBody>
      </p:sp>
    </p:spTree>
    <p:extLst>
      <p:ext uri="{BB962C8B-B14F-4D97-AF65-F5344CB8AC3E}">
        <p14:creationId xmlns:p14="http://schemas.microsoft.com/office/powerpoint/2010/main" val="357422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4)">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par>
                                <p:cTn id="28" presetID="5" presetClass="entr" presetSubtype="1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heckerboard(across)">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heckerboard(across)">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4"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heel(4)">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4"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heel(4)">
                                      <p:cBhvr>
                                        <p:cTn id="50" dur="20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checkerboard(across)">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4"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heel(4)">
                                      <p:cBhvr>
                                        <p:cTn id="60" dur="20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checkerboard(across)">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4"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heel(4)">
                                      <p:cBhvr>
                                        <p:cTn id="70" dur="20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checkerboard(across)">
                                      <p:cBhvr>
                                        <p:cTn id="7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5" descr="lhc_underground"/>
          <p:cNvPicPr>
            <a:picLocks noChangeAspect="1" noChangeArrowheads="1"/>
          </p:cNvPicPr>
          <p:nvPr/>
        </p:nvPicPr>
        <p:blipFill>
          <a:blip r:embed="rId2" cstate="print"/>
          <a:srcRect/>
          <a:stretch>
            <a:fillRect/>
          </a:stretch>
        </p:blipFill>
        <p:spPr bwMode="auto">
          <a:xfrm>
            <a:off x="0" y="309563"/>
            <a:ext cx="9144000" cy="6575425"/>
          </a:xfrm>
          <a:prstGeom prst="rect">
            <a:avLst/>
          </a:prstGeom>
          <a:noFill/>
        </p:spPr>
      </p:pic>
      <p:sp>
        <p:nvSpPr>
          <p:cNvPr id="3" name="Text Box 6"/>
          <p:cNvSpPr txBox="1">
            <a:spLocks noChangeArrowheads="1"/>
          </p:cNvSpPr>
          <p:nvPr/>
        </p:nvSpPr>
        <p:spPr bwMode="auto">
          <a:xfrm>
            <a:off x="303213" y="141288"/>
            <a:ext cx="3405187" cy="1354217"/>
          </a:xfrm>
          <a:prstGeom prst="rect">
            <a:avLst/>
          </a:prstGeom>
          <a:solidFill>
            <a:srgbClr val="6699FF"/>
          </a:solidFill>
          <a:ln w="9525">
            <a:noFill/>
            <a:miter lim="800000"/>
            <a:headEnd/>
            <a:tailEnd/>
          </a:ln>
          <a:effectLst/>
        </p:spPr>
        <p:txBody>
          <a:bodyPr>
            <a:spAutoFit/>
          </a:bodyPr>
          <a:lstStyle/>
          <a:p>
            <a:r>
              <a:rPr lang="fr-FR" sz="2800" dirty="0" smtClean="0">
                <a:solidFill>
                  <a:schemeClr val="bg1"/>
                </a:solidFill>
                <a:latin typeface="Comic Sans MS" pitchFamily="66" charset="0"/>
              </a:rPr>
              <a:t>LHC: </a:t>
            </a:r>
            <a:r>
              <a:rPr lang="fr-FR" dirty="0" smtClean="0">
                <a:solidFill>
                  <a:schemeClr val="bg1"/>
                </a:solidFill>
                <a:latin typeface="Comic Sans MS" pitchFamily="66" charset="0"/>
              </a:rPr>
              <a:t>9300 </a:t>
            </a:r>
            <a:r>
              <a:rPr lang="fr-FR" dirty="0">
                <a:solidFill>
                  <a:schemeClr val="bg1"/>
                </a:solidFill>
                <a:latin typeface="Comic Sans MS" pitchFamily="66" charset="0"/>
              </a:rPr>
              <a:t>aimants</a:t>
            </a:r>
          </a:p>
          <a:p>
            <a:r>
              <a:rPr lang="fr-FR" dirty="0" smtClean="0">
                <a:solidFill>
                  <a:schemeClr val="bg1"/>
                </a:solidFill>
                <a:latin typeface="Comic Sans MS" pitchFamily="66" charset="0"/>
              </a:rPr>
              <a:t>       dont </a:t>
            </a:r>
            <a:r>
              <a:rPr lang="fr-FR" dirty="0">
                <a:solidFill>
                  <a:schemeClr val="bg1"/>
                </a:solidFill>
                <a:latin typeface="Comic Sans MS" pitchFamily="66" charset="0"/>
              </a:rPr>
              <a:t>1232 dipôles</a:t>
            </a:r>
          </a:p>
          <a:p>
            <a:r>
              <a:rPr lang="fr-FR" dirty="0">
                <a:solidFill>
                  <a:schemeClr val="bg1"/>
                </a:solidFill>
                <a:latin typeface="Comic Sans MS" pitchFamily="66" charset="0"/>
              </a:rPr>
              <a:t>         - Longueur 14 mètres</a:t>
            </a:r>
          </a:p>
          <a:p>
            <a:r>
              <a:rPr lang="fr-FR" dirty="0">
                <a:solidFill>
                  <a:schemeClr val="bg1"/>
                </a:solidFill>
                <a:latin typeface="Comic Sans MS" pitchFamily="66" charset="0"/>
              </a:rPr>
              <a:t>         - Masse 35 tonnes</a:t>
            </a:r>
          </a:p>
        </p:txBody>
      </p:sp>
      <p:sp>
        <p:nvSpPr>
          <p:cNvPr id="4" name="Text Box 7"/>
          <p:cNvSpPr txBox="1">
            <a:spLocks noChangeArrowheads="1"/>
          </p:cNvSpPr>
          <p:nvPr/>
        </p:nvSpPr>
        <p:spPr bwMode="auto">
          <a:xfrm>
            <a:off x="3997325" y="5300663"/>
            <a:ext cx="2303463" cy="1190625"/>
          </a:xfrm>
          <a:prstGeom prst="rect">
            <a:avLst/>
          </a:prstGeom>
          <a:noFill/>
          <a:ln w="9525">
            <a:noFill/>
            <a:miter lim="800000"/>
            <a:headEnd/>
            <a:tailEnd/>
          </a:ln>
          <a:effectLst/>
        </p:spPr>
        <p:txBody>
          <a:bodyPr>
            <a:spAutoFit/>
          </a:bodyPr>
          <a:lstStyle/>
          <a:p>
            <a:r>
              <a:rPr lang="fr-FR" dirty="0">
                <a:solidFill>
                  <a:schemeClr val="bg1"/>
                </a:solidFill>
                <a:latin typeface="Comic Sans MS" pitchFamily="66" charset="0"/>
              </a:rPr>
              <a:t>Câbles </a:t>
            </a:r>
          </a:p>
          <a:p>
            <a:r>
              <a:rPr lang="fr-FR" dirty="0">
                <a:solidFill>
                  <a:schemeClr val="bg1"/>
                </a:solidFill>
                <a:latin typeface="Comic Sans MS" pitchFamily="66" charset="0"/>
              </a:rPr>
              <a:t>supraconducteurs</a:t>
            </a:r>
          </a:p>
          <a:p>
            <a:r>
              <a:rPr lang="fr-FR" dirty="0">
                <a:solidFill>
                  <a:schemeClr val="bg1"/>
                </a:solidFill>
                <a:latin typeface="Comic Sans MS" pitchFamily="66" charset="0"/>
              </a:rPr>
              <a:t>Niobium-Titane</a:t>
            </a:r>
          </a:p>
          <a:p>
            <a:r>
              <a:rPr lang="fr-FR" dirty="0">
                <a:solidFill>
                  <a:schemeClr val="bg1"/>
                </a:solidFill>
                <a:latin typeface="Comic Sans MS" pitchFamily="66" charset="0"/>
              </a:rPr>
              <a:t>à -271,3 °C</a:t>
            </a:r>
          </a:p>
        </p:txBody>
      </p:sp>
      <p:pic>
        <p:nvPicPr>
          <p:cNvPr id="5" name="Picture 8" descr="cable"/>
          <p:cNvPicPr>
            <a:picLocks noChangeAspect="1" noChangeArrowheads="1"/>
          </p:cNvPicPr>
          <p:nvPr/>
        </p:nvPicPr>
        <p:blipFill>
          <a:blip r:embed="rId3" cstate="print"/>
          <a:srcRect/>
          <a:stretch>
            <a:fillRect/>
          </a:stretch>
        </p:blipFill>
        <p:spPr bwMode="auto">
          <a:xfrm>
            <a:off x="4067175" y="3208338"/>
            <a:ext cx="744538" cy="2092325"/>
          </a:xfrm>
          <a:prstGeom prst="rect">
            <a:avLst/>
          </a:prstGeom>
          <a:noFill/>
        </p:spPr>
      </p:pic>
      <p:sp>
        <p:nvSpPr>
          <p:cNvPr id="6" name="Text Box 9"/>
          <p:cNvSpPr txBox="1">
            <a:spLocks noChangeArrowheads="1"/>
          </p:cNvSpPr>
          <p:nvPr/>
        </p:nvSpPr>
        <p:spPr bwMode="auto">
          <a:xfrm>
            <a:off x="7434263" y="908050"/>
            <a:ext cx="1746250" cy="1190625"/>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Consommation:</a:t>
            </a:r>
          </a:p>
          <a:p>
            <a:r>
              <a:rPr lang="fr-FR" dirty="0">
                <a:solidFill>
                  <a:schemeClr val="bg1"/>
                </a:solidFill>
                <a:latin typeface="Comic Sans MS" pitchFamily="66" charset="0"/>
              </a:rPr>
              <a:t>120 MW</a:t>
            </a:r>
          </a:p>
          <a:p>
            <a:r>
              <a:rPr lang="fr-FR" dirty="0">
                <a:solidFill>
                  <a:schemeClr val="bg1"/>
                </a:solidFill>
                <a:latin typeface="Comic Sans MS" pitchFamily="66" charset="0"/>
              </a:rPr>
              <a:t>~ Canton</a:t>
            </a:r>
          </a:p>
          <a:p>
            <a:r>
              <a:rPr lang="fr-FR" dirty="0">
                <a:solidFill>
                  <a:schemeClr val="bg1"/>
                </a:solidFill>
                <a:latin typeface="Comic Sans MS" pitchFamily="66" charset="0"/>
              </a:rPr>
              <a:t> de Genève</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AutoShape 5"/>
          <p:cNvSpPr>
            <a:spLocks noChangeArrowheads="1"/>
          </p:cNvSpPr>
          <p:nvPr/>
        </p:nvSpPr>
        <p:spPr bwMode="auto">
          <a:xfrm>
            <a:off x="395288" y="1201514"/>
            <a:ext cx="8497887" cy="4608513"/>
          </a:xfrm>
          <a:prstGeom prst="verticalScroll">
            <a:avLst>
              <a:gd name="adj" fmla="val 12500"/>
            </a:avLst>
          </a:prstGeom>
          <a:gradFill rotWithShape="1">
            <a:gsLst>
              <a:gs pos="0">
                <a:srgbClr val="FFFF99"/>
              </a:gs>
              <a:gs pos="100000">
                <a:srgbClr val="DDDDDD"/>
              </a:gs>
            </a:gsLst>
            <a:lin ang="5400000" scaled="1"/>
          </a:gradFill>
          <a:ln w="9525">
            <a:solidFill>
              <a:schemeClr val="tx1"/>
            </a:solidFill>
            <a:round/>
            <a:headEnd/>
            <a:tailEnd/>
          </a:ln>
          <a:effectLst/>
        </p:spPr>
        <p:txBody>
          <a:bodyPr wrap="none" anchor="ctr"/>
          <a:lstStyle/>
          <a:p>
            <a:endParaRPr lang="fr-FR" dirty="0">
              <a:latin typeface="Comic Sans MS" pitchFamily="66" charset="0"/>
            </a:endParaRPr>
          </a:p>
        </p:txBody>
      </p:sp>
      <p:sp>
        <p:nvSpPr>
          <p:cNvPr id="8" name="Rectangle 6"/>
          <p:cNvSpPr>
            <a:spLocks noChangeArrowheads="1"/>
          </p:cNvSpPr>
          <p:nvPr/>
        </p:nvSpPr>
        <p:spPr bwMode="auto">
          <a:xfrm>
            <a:off x="1979613" y="1196752"/>
            <a:ext cx="5722937" cy="579437"/>
          </a:xfrm>
          <a:prstGeom prst="rect">
            <a:avLst/>
          </a:prstGeom>
          <a:noFill/>
          <a:ln w="9525">
            <a:noFill/>
            <a:miter lim="800000"/>
            <a:headEnd/>
            <a:tailEnd/>
          </a:ln>
          <a:effectLst/>
        </p:spPr>
        <p:txBody>
          <a:bodyPr wrap="none">
            <a:spAutoFit/>
          </a:bodyPr>
          <a:lstStyle/>
          <a:p>
            <a:r>
              <a:rPr lang="fr-FR" sz="3200" i="1" dirty="0">
                <a:effectLst>
                  <a:outerShdw blurRad="38100" dist="38100" dir="2700000" algn="tl">
                    <a:srgbClr val="FFFFFF"/>
                  </a:outerShdw>
                </a:effectLst>
                <a:latin typeface="Comic Sans MS" pitchFamily="66" charset="0"/>
              </a:rPr>
              <a:t>Quelques chiffres sur le LHC</a:t>
            </a:r>
          </a:p>
        </p:txBody>
      </p:sp>
      <p:sp>
        <p:nvSpPr>
          <p:cNvPr id="9" name="Text Box 7"/>
          <p:cNvSpPr txBox="1">
            <a:spLocks noChangeArrowheads="1"/>
          </p:cNvSpPr>
          <p:nvPr/>
        </p:nvSpPr>
        <p:spPr bwMode="auto">
          <a:xfrm>
            <a:off x="1403350" y="1920652"/>
            <a:ext cx="6403975" cy="1465262"/>
          </a:xfrm>
          <a:prstGeom prst="rect">
            <a:avLst/>
          </a:prstGeom>
          <a:noFill/>
          <a:ln w="9525">
            <a:noFill/>
            <a:miter lim="800000"/>
            <a:headEnd/>
            <a:tailEnd/>
          </a:ln>
          <a:effectLst/>
        </p:spPr>
        <p:txBody>
          <a:bodyPr wrap="none">
            <a:spAutoFit/>
          </a:bodyPr>
          <a:lstStyle/>
          <a:p>
            <a:r>
              <a:rPr lang="fr-FR" i="1" dirty="0">
                <a:solidFill>
                  <a:srgbClr val="000099"/>
                </a:solidFill>
                <a:latin typeface="Comic Sans MS" pitchFamily="66" charset="0"/>
              </a:rPr>
              <a:t>• Le LHC truste </a:t>
            </a:r>
            <a:r>
              <a:rPr lang="fr-FR" i="1" dirty="0">
                <a:solidFill>
                  <a:srgbClr val="FF3300"/>
                </a:solidFill>
                <a:latin typeface="Comic Sans MS" pitchFamily="66" charset="0"/>
              </a:rPr>
              <a:t>les records mondiaux</a:t>
            </a:r>
            <a:r>
              <a:rPr lang="fr-FR" i="1" dirty="0">
                <a:solidFill>
                  <a:srgbClr val="000099"/>
                </a:solidFill>
                <a:latin typeface="Comic Sans MS" pitchFamily="66" charset="0"/>
              </a:rPr>
              <a:t>:</a:t>
            </a:r>
          </a:p>
          <a:p>
            <a:r>
              <a:rPr lang="fr-FR" i="1" dirty="0">
                <a:solidFill>
                  <a:srgbClr val="000099"/>
                </a:solidFill>
                <a:latin typeface="Comic Sans MS" pitchFamily="66" charset="0"/>
              </a:rPr>
              <a:t>   - Le </a:t>
            </a:r>
            <a:r>
              <a:rPr lang="fr-FR" i="1" dirty="0">
                <a:solidFill>
                  <a:srgbClr val="FF3300"/>
                </a:solidFill>
                <a:latin typeface="Comic Sans MS" pitchFamily="66" charset="0"/>
              </a:rPr>
              <a:t>plus grand</a:t>
            </a:r>
            <a:r>
              <a:rPr lang="fr-FR" i="1" dirty="0">
                <a:solidFill>
                  <a:srgbClr val="000099"/>
                </a:solidFill>
                <a:latin typeface="Comic Sans MS" pitchFamily="66" charset="0"/>
              </a:rPr>
              <a:t> collisionneur (Circonférence de 27 km).</a:t>
            </a:r>
          </a:p>
          <a:p>
            <a:r>
              <a:rPr lang="fr-FR" i="1" dirty="0">
                <a:solidFill>
                  <a:srgbClr val="000099"/>
                </a:solidFill>
                <a:latin typeface="Comic Sans MS" pitchFamily="66" charset="0"/>
              </a:rPr>
              <a:t>   - Le </a:t>
            </a:r>
            <a:r>
              <a:rPr lang="fr-FR" i="1" dirty="0">
                <a:solidFill>
                  <a:srgbClr val="FF3300"/>
                </a:solidFill>
                <a:latin typeface="Comic Sans MS" pitchFamily="66" charset="0"/>
              </a:rPr>
              <a:t>plus puissant</a:t>
            </a:r>
            <a:r>
              <a:rPr lang="fr-FR" i="1" dirty="0">
                <a:solidFill>
                  <a:srgbClr val="000099"/>
                </a:solidFill>
                <a:latin typeface="Comic Sans MS" pitchFamily="66" charset="0"/>
              </a:rPr>
              <a:t> (La plus grande intensités de hadrons).</a:t>
            </a:r>
          </a:p>
          <a:p>
            <a:r>
              <a:rPr lang="fr-FR" i="1" dirty="0">
                <a:solidFill>
                  <a:srgbClr val="000099"/>
                </a:solidFill>
                <a:latin typeface="Comic Sans MS" pitchFamily="66" charset="0"/>
              </a:rPr>
              <a:t>   - Le </a:t>
            </a:r>
            <a:r>
              <a:rPr lang="fr-FR" i="1" dirty="0">
                <a:solidFill>
                  <a:srgbClr val="FF3300"/>
                </a:solidFill>
                <a:latin typeface="Comic Sans MS" pitchFamily="66" charset="0"/>
              </a:rPr>
              <a:t>plus énergétiques</a:t>
            </a:r>
            <a:r>
              <a:rPr lang="fr-FR" i="1" dirty="0">
                <a:solidFill>
                  <a:srgbClr val="000099"/>
                </a:solidFill>
                <a:latin typeface="Comic Sans MS" pitchFamily="66" charset="0"/>
              </a:rPr>
              <a:t>: 7 TeV par </a:t>
            </a:r>
            <a:r>
              <a:rPr lang="fr-FR" i="1" dirty="0" smtClean="0">
                <a:solidFill>
                  <a:srgbClr val="000099"/>
                </a:solidFill>
                <a:latin typeface="Comic Sans MS" pitchFamily="66" charset="0"/>
              </a:rPr>
              <a:t>faisceau (en 2015)</a:t>
            </a:r>
            <a:endParaRPr lang="fr-FR" i="1" dirty="0">
              <a:solidFill>
                <a:srgbClr val="000099"/>
              </a:solidFill>
              <a:latin typeface="Comic Sans MS" pitchFamily="66" charset="0"/>
            </a:endParaRPr>
          </a:p>
          <a:p>
            <a:r>
              <a:rPr lang="fr-FR" i="1" dirty="0">
                <a:solidFill>
                  <a:srgbClr val="000099"/>
                </a:solidFill>
                <a:latin typeface="Comic Sans MS" pitchFamily="66" charset="0"/>
              </a:rPr>
              <a:t>                                       7 000 milliards d’électronvolts.</a:t>
            </a:r>
            <a:r>
              <a:rPr lang="fr-FR" i="1" dirty="0">
                <a:latin typeface="Comic Sans MS" pitchFamily="66" charset="0"/>
              </a:rPr>
              <a:t> </a:t>
            </a:r>
          </a:p>
        </p:txBody>
      </p:sp>
      <p:sp>
        <p:nvSpPr>
          <p:cNvPr id="10" name="Text Box 8"/>
          <p:cNvSpPr txBox="1">
            <a:spLocks noChangeArrowheads="1"/>
          </p:cNvSpPr>
          <p:nvPr/>
        </p:nvSpPr>
        <p:spPr bwMode="auto">
          <a:xfrm>
            <a:off x="1403350" y="3498627"/>
            <a:ext cx="5911850" cy="366712"/>
          </a:xfrm>
          <a:prstGeom prst="rect">
            <a:avLst/>
          </a:prstGeom>
          <a:noFill/>
          <a:ln w="9525">
            <a:noFill/>
            <a:miter lim="800000"/>
            <a:headEnd/>
            <a:tailEnd/>
          </a:ln>
          <a:effectLst/>
        </p:spPr>
        <p:txBody>
          <a:bodyPr wrap="none">
            <a:spAutoFit/>
          </a:bodyPr>
          <a:lstStyle/>
          <a:p>
            <a:r>
              <a:rPr lang="fr-FR" i="1" dirty="0">
                <a:solidFill>
                  <a:srgbClr val="000099"/>
                </a:solidFill>
                <a:latin typeface="Comic Sans MS" pitchFamily="66" charset="0"/>
              </a:rPr>
              <a:t>• Un </a:t>
            </a:r>
            <a:r>
              <a:rPr lang="fr-FR" i="1" dirty="0">
                <a:solidFill>
                  <a:srgbClr val="FF3300"/>
                </a:solidFill>
                <a:latin typeface="Comic Sans MS" pitchFamily="66" charset="0"/>
              </a:rPr>
              <a:t>vide</a:t>
            </a:r>
            <a:r>
              <a:rPr lang="fr-FR" i="1" dirty="0">
                <a:solidFill>
                  <a:srgbClr val="000099"/>
                </a:solidFill>
                <a:latin typeface="Comic Sans MS" pitchFamily="66" charset="0"/>
              </a:rPr>
              <a:t> comparable au vide spatial. (1 atome par m</a:t>
            </a:r>
            <a:r>
              <a:rPr lang="fr-FR" i="1" baseline="30000" dirty="0">
                <a:solidFill>
                  <a:srgbClr val="000099"/>
                </a:solidFill>
                <a:latin typeface="Comic Sans MS" pitchFamily="66" charset="0"/>
              </a:rPr>
              <a:t>3</a:t>
            </a:r>
            <a:r>
              <a:rPr lang="fr-FR" i="1" dirty="0">
                <a:solidFill>
                  <a:srgbClr val="000099"/>
                </a:solidFill>
                <a:latin typeface="Comic Sans MS" pitchFamily="66" charset="0"/>
              </a:rPr>
              <a:t>).</a:t>
            </a:r>
          </a:p>
        </p:txBody>
      </p:sp>
      <p:sp>
        <p:nvSpPr>
          <p:cNvPr id="11" name="Text Box 9"/>
          <p:cNvSpPr txBox="1">
            <a:spLocks noChangeArrowheads="1"/>
          </p:cNvSpPr>
          <p:nvPr/>
        </p:nvSpPr>
        <p:spPr bwMode="auto">
          <a:xfrm>
            <a:off x="1403350" y="4101877"/>
            <a:ext cx="6910388" cy="915987"/>
          </a:xfrm>
          <a:prstGeom prst="rect">
            <a:avLst/>
          </a:prstGeom>
          <a:noFill/>
          <a:ln w="9525">
            <a:noFill/>
            <a:miter lim="800000"/>
            <a:headEnd/>
            <a:tailEnd/>
          </a:ln>
          <a:effectLst/>
        </p:spPr>
        <p:txBody>
          <a:bodyPr wrap="none">
            <a:spAutoFit/>
          </a:bodyPr>
          <a:lstStyle/>
          <a:p>
            <a:r>
              <a:rPr lang="fr-FR" i="1" dirty="0">
                <a:solidFill>
                  <a:srgbClr val="000099"/>
                </a:solidFill>
                <a:latin typeface="Comic Sans MS" pitchFamily="66" charset="0"/>
              </a:rPr>
              <a:t>• Une </a:t>
            </a:r>
            <a:r>
              <a:rPr lang="fr-FR" i="1" dirty="0">
                <a:solidFill>
                  <a:srgbClr val="FF3300"/>
                </a:solidFill>
                <a:latin typeface="Comic Sans MS" pitchFamily="66" charset="0"/>
              </a:rPr>
              <a:t>température</a:t>
            </a:r>
            <a:r>
              <a:rPr lang="fr-FR" i="1" dirty="0">
                <a:solidFill>
                  <a:srgbClr val="000099"/>
                </a:solidFill>
                <a:latin typeface="Comic Sans MS" pitchFamily="66" charset="0"/>
              </a:rPr>
              <a:t> plus basse que celle du rayonnement fossile:</a:t>
            </a:r>
          </a:p>
          <a:p>
            <a:r>
              <a:rPr lang="fr-FR" i="1" dirty="0">
                <a:solidFill>
                  <a:srgbClr val="000099"/>
                </a:solidFill>
                <a:latin typeface="Comic Sans MS" pitchFamily="66" charset="0"/>
              </a:rPr>
              <a:t>     LHC       1,9 K  (-271.3°C)</a:t>
            </a:r>
          </a:p>
          <a:p>
            <a:r>
              <a:rPr lang="fr-FR" i="1" dirty="0">
                <a:solidFill>
                  <a:srgbClr val="000099"/>
                </a:solidFill>
                <a:latin typeface="Comic Sans MS" pitchFamily="66" charset="0"/>
              </a:rPr>
              <a:t>     Cosmos: 2,7 K (-270,4°C).</a:t>
            </a:r>
          </a:p>
        </p:txBody>
      </p:sp>
      <p:sp>
        <p:nvSpPr>
          <p:cNvPr id="12" name="Text Box 11"/>
          <p:cNvSpPr txBox="1">
            <a:spLocks noChangeArrowheads="1"/>
          </p:cNvSpPr>
          <p:nvPr/>
        </p:nvSpPr>
        <p:spPr bwMode="auto">
          <a:xfrm>
            <a:off x="2463800" y="5225827"/>
            <a:ext cx="4814138" cy="369332"/>
          </a:xfrm>
          <a:prstGeom prst="rect">
            <a:avLst/>
          </a:prstGeom>
          <a:noFill/>
          <a:ln w="9525">
            <a:noFill/>
            <a:miter lim="800000"/>
            <a:headEnd/>
            <a:tailEnd/>
          </a:ln>
          <a:effectLst/>
        </p:spPr>
        <p:txBody>
          <a:bodyPr wrap="none">
            <a:spAutoFit/>
          </a:bodyPr>
          <a:lstStyle/>
          <a:p>
            <a:r>
              <a:rPr lang="fr-FR" i="1" dirty="0">
                <a:solidFill>
                  <a:srgbClr val="CC0066"/>
                </a:solidFill>
                <a:latin typeface="Comic Sans MS" pitchFamily="66" charset="0"/>
                <a:sym typeface="Symbol" pitchFamily="18" charset="2"/>
              </a:rPr>
              <a:t> Le plus grand réfrigérateur au </a:t>
            </a:r>
            <a:r>
              <a:rPr lang="fr-FR" i="1" dirty="0" smtClean="0">
                <a:solidFill>
                  <a:srgbClr val="CC0066"/>
                </a:solidFill>
                <a:latin typeface="Comic Sans MS" pitchFamily="66" charset="0"/>
                <a:sym typeface="Symbol" pitchFamily="18" charset="2"/>
              </a:rPr>
              <a:t>monde !</a:t>
            </a:r>
            <a:endParaRPr lang="fr-FR" i="1" dirty="0">
              <a:solidFill>
                <a:srgbClr val="CC0066"/>
              </a:solidFill>
              <a:latin typeface="Comic Sans MS" pitchFamily="66"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aerial"/>
          <p:cNvPicPr>
            <a:picLocks noChangeAspect="1" noChangeArrowheads="1"/>
          </p:cNvPicPr>
          <p:nvPr/>
        </p:nvPicPr>
        <p:blipFill>
          <a:blip r:embed="rId2" cstate="print"/>
          <a:srcRect/>
          <a:stretch>
            <a:fillRect/>
          </a:stretch>
        </p:blipFill>
        <p:spPr bwMode="auto">
          <a:xfrm>
            <a:off x="0" y="450054"/>
            <a:ext cx="9144000" cy="6200775"/>
          </a:xfrm>
          <a:prstGeom prst="rect">
            <a:avLst/>
          </a:prstGeom>
          <a:noFill/>
        </p:spPr>
      </p:pic>
      <p:pic>
        <p:nvPicPr>
          <p:cNvPr id="3" name="Picture 3"/>
          <p:cNvPicPr>
            <a:picLocks noChangeAspect="1" noChangeArrowheads="1"/>
          </p:cNvPicPr>
          <p:nvPr/>
        </p:nvPicPr>
        <p:blipFill>
          <a:blip r:embed="rId3" cstate="print"/>
          <a:srcRect/>
          <a:stretch>
            <a:fillRect/>
          </a:stretch>
        </p:blipFill>
        <p:spPr bwMode="auto">
          <a:xfrm rot="-21600000">
            <a:off x="-36513" y="260649"/>
            <a:ext cx="9180513" cy="6786562"/>
          </a:xfrm>
          <a:prstGeom prst="rect">
            <a:avLst/>
          </a:prstGeom>
          <a:noFill/>
          <a:ln w="9525">
            <a:noFill/>
            <a:miter lim="800000"/>
            <a:headEnd/>
            <a:tailEnd/>
          </a:ln>
        </p:spPr>
      </p:pic>
      <p:sp>
        <p:nvSpPr>
          <p:cNvPr id="4" name="Text Box 4"/>
          <p:cNvSpPr txBox="1">
            <a:spLocks noChangeArrowheads="1"/>
          </p:cNvSpPr>
          <p:nvPr/>
        </p:nvSpPr>
        <p:spPr bwMode="auto">
          <a:xfrm>
            <a:off x="179388" y="4309267"/>
            <a:ext cx="1608137" cy="1190625"/>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Entre – 50 et</a:t>
            </a:r>
          </a:p>
          <a:p>
            <a:r>
              <a:rPr lang="fr-FR" dirty="0">
                <a:solidFill>
                  <a:schemeClr val="bg1"/>
                </a:solidFill>
                <a:latin typeface="Comic Sans MS" pitchFamily="66" charset="0"/>
              </a:rPr>
              <a:t>-175 mètres</a:t>
            </a:r>
          </a:p>
          <a:p>
            <a:r>
              <a:rPr lang="fr-FR" dirty="0">
                <a:solidFill>
                  <a:schemeClr val="bg1"/>
                </a:solidFill>
                <a:latin typeface="Comic Sans MS" pitchFamily="66" charset="0"/>
              </a:rPr>
              <a:t>sous la</a:t>
            </a:r>
          </a:p>
          <a:p>
            <a:r>
              <a:rPr lang="fr-FR" dirty="0">
                <a:solidFill>
                  <a:schemeClr val="bg1"/>
                </a:solidFill>
                <a:latin typeface="Comic Sans MS" pitchFamily="66" charset="0"/>
              </a:rPr>
              <a:t>surface</a:t>
            </a:r>
          </a:p>
        </p:txBody>
      </p:sp>
      <p:sp>
        <p:nvSpPr>
          <p:cNvPr id="5" name="Text Box 5"/>
          <p:cNvSpPr txBox="1">
            <a:spLocks noChangeArrowheads="1"/>
          </p:cNvSpPr>
          <p:nvPr/>
        </p:nvSpPr>
        <p:spPr bwMode="auto">
          <a:xfrm>
            <a:off x="1403350" y="2234404"/>
            <a:ext cx="1101725" cy="457200"/>
          </a:xfrm>
          <a:prstGeom prst="rect">
            <a:avLst/>
          </a:prstGeom>
          <a:noFill/>
          <a:ln w="9525">
            <a:noFill/>
            <a:miter lim="800000"/>
            <a:headEnd/>
            <a:tailEnd/>
          </a:ln>
          <a:effectLst/>
        </p:spPr>
        <p:txBody>
          <a:bodyPr wrap="none">
            <a:spAutoFit/>
          </a:bodyPr>
          <a:lstStyle/>
          <a:p>
            <a:r>
              <a:rPr lang="fr-FR" sz="2400" dirty="0">
                <a:solidFill>
                  <a:srgbClr val="FF0000"/>
                </a:solidFill>
                <a:latin typeface="Comic Sans MS" pitchFamily="66" charset="0"/>
              </a:rPr>
              <a:t>Suisse</a:t>
            </a:r>
          </a:p>
        </p:txBody>
      </p:sp>
      <p:sp>
        <p:nvSpPr>
          <p:cNvPr id="6" name="Text Box 6"/>
          <p:cNvSpPr txBox="1">
            <a:spLocks noChangeArrowheads="1"/>
          </p:cNvSpPr>
          <p:nvPr/>
        </p:nvSpPr>
        <p:spPr bwMode="auto">
          <a:xfrm>
            <a:off x="6084888" y="2234404"/>
            <a:ext cx="1155700" cy="457200"/>
          </a:xfrm>
          <a:prstGeom prst="rect">
            <a:avLst/>
          </a:prstGeom>
          <a:noFill/>
          <a:ln w="9525">
            <a:noFill/>
            <a:miter lim="800000"/>
            <a:headEnd/>
            <a:tailEnd/>
          </a:ln>
          <a:effectLst/>
        </p:spPr>
        <p:txBody>
          <a:bodyPr wrap="none">
            <a:spAutoFit/>
          </a:bodyPr>
          <a:lstStyle/>
          <a:p>
            <a:r>
              <a:rPr lang="fr-FR" sz="2400" dirty="0">
                <a:solidFill>
                  <a:srgbClr val="0000CC"/>
                </a:solidFill>
                <a:latin typeface="Comic Sans MS" pitchFamily="66" charset="0"/>
              </a:rPr>
              <a:t>France</a:t>
            </a:r>
          </a:p>
        </p:txBody>
      </p:sp>
      <p:sp>
        <p:nvSpPr>
          <p:cNvPr id="7" name="Freeform 7"/>
          <p:cNvSpPr>
            <a:spLocks/>
          </p:cNvSpPr>
          <p:nvPr/>
        </p:nvSpPr>
        <p:spPr bwMode="auto">
          <a:xfrm>
            <a:off x="660400" y="2061367"/>
            <a:ext cx="5402263" cy="1724025"/>
          </a:xfrm>
          <a:custGeom>
            <a:avLst/>
            <a:gdLst/>
            <a:ahLst/>
            <a:cxnLst>
              <a:cxn ang="0">
                <a:pos x="0" y="1067"/>
              </a:cxn>
              <a:cxn ang="0">
                <a:pos x="151" y="1050"/>
              </a:cxn>
              <a:cxn ang="0">
                <a:pos x="435" y="1005"/>
              </a:cxn>
              <a:cxn ang="0">
                <a:pos x="444" y="943"/>
              </a:cxn>
              <a:cxn ang="0">
                <a:pos x="390" y="908"/>
              </a:cxn>
              <a:cxn ang="0">
                <a:pos x="382" y="855"/>
              </a:cxn>
              <a:cxn ang="0">
                <a:pos x="408" y="846"/>
              </a:cxn>
              <a:cxn ang="0">
                <a:pos x="559" y="793"/>
              </a:cxn>
              <a:cxn ang="0">
                <a:pos x="665" y="748"/>
              </a:cxn>
              <a:cxn ang="0">
                <a:pos x="736" y="686"/>
              </a:cxn>
              <a:cxn ang="0">
                <a:pos x="745" y="615"/>
              </a:cxn>
              <a:cxn ang="0">
                <a:pos x="825" y="598"/>
              </a:cxn>
              <a:cxn ang="0">
                <a:pos x="966" y="589"/>
              </a:cxn>
              <a:cxn ang="0">
                <a:pos x="1383" y="527"/>
              </a:cxn>
              <a:cxn ang="0">
                <a:pos x="1737" y="500"/>
              </a:cxn>
              <a:cxn ang="0">
                <a:pos x="1835" y="429"/>
              </a:cxn>
              <a:cxn ang="0">
                <a:pos x="2198" y="509"/>
              </a:cxn>
              <a:cxn ang="0">
                <a:pos x="2730" y="518"/>
              </a:cxn>
              <a:cxn ang="0">
                <a:pos x="2765" y="562"/>
              </a:cxn>
              <a:cxn ang="0">
                <a:pos x="2818" y="580"/>
              </a:cxn>
              <a:cxn ang="0">
                <a:pos x="3403" y="544"/>
              </a:cxn>
              <a:cxn ang="0">
                <a:pos x="3297" y="358"/>
              </a:cxn>
              <a:cxn ang="0">
                <a:pos x="3146" y="287"/>
              </a:cxn>
              <a:cxn ang="0">
                <a:pos x="3120" y="279"/>
              </a:cxn>
              <a:cxn ang="0">
                <a:pos x="3067" y="243"/>
              </a:cxn>
              <a:cxn ang="0">
                <a:pos x="3013" y="217"/>
              </a:cxn>
              <a:cxn ang="0">
                <a:pos x="2570" y="208"/>
              </a:cxn>
              <a:cxn ang="0">
                <a:pos x="2136" y="172"/>
              </a:cxn>
              <a:cxn ang="0">
                <a:pos x="1347" y="163"/>
              </a:cxn>
              <a:cxn ang="0">
                <a:pos x="1303" y="155"/>
              </a:cxn>
              <a:cxn ang="0">
                <a:pos x="1330" y="146"/>
              </a:cxn>
              <a:cxn ang="0">
                <a:pos x="1294" y="101"/>
              </a:cxn>
              <a:cxn ang="0">
                <a:pos x="887" y="48"/>
              </a:cxn>
              <a:cxn ang="0">
                <a:pos x="789" y="30"/>
              </a:cxn>
            </a:cxnLst>
            <a:rect l="0" t="0" r="r" b="b"/>
            <a:pathLst>
              <a:path w="3403" h="1086">
                <a:moveTo>
                  <a:pt x="0" y="1067"/>
                </a:moveTo>
                <a:cubicBezTo>
                  <a:pt x="56" y="1086"/>
                  <a:pt x="98" y="1061"/>
                  <a:pt x="151" y="1050"/>
                </a:cubicBezTo>
                <a:cubicBezTo>
                  <a:pt x="247" y="1030"/>
                  <a:pt x="337" y="1014"/>
                  <a:pt x="435" y="1005"/>
                </a:cubicBezTo>
                <a:cubicBezTo>
                  <a:pt x="448" y="985"/>
                  <a:pt x="467" y="969"/>
                  <a:pt x="444" y="943"/>
                </a:cubicBezTo>
                <a:cubicBezTo>
                  <a:pt x="430" y="927"/>
                  <a:pt x="390" y="908"/>
                  <a:pt x="390" y="908"/>
                </a:cubicBezTo>
                <a:cubicBezTo>
                  <a:pt x="379" y="890"/>
                  <a:pt x="360" y="877"/>
                  <a:pt x="382" y="855"/>
                </a:cubicBezTo>
                <a:cubicBezTo>
                  <a:pt x="388" y="849"/>
                  <a:pt x="400" y="850"/>
                  <a:pt x="408" y="846"/>
                </a:cubicBezTo>
                <a:cubicBezTo>
                  <a:pt x="460" y="820"/>
                  <a:pt x="504" y="808"/>
                  <a:pt x="559" y="793"/>
                </a:cubicBezTo>
                <a:cubicBezTo>
                  <a:pt x="601" y="782"/>
                  <a:pt x="626" y="762"/>
                  <a:pt x="665" y="748"/>
                </a:cubicBezTo>
                <a:cubicBezTo>
                  <a:pt x="693" y="721"/>
                  <a:pt x="715" y="718"/>
                  <a:pt x="736" y="686"/>
                </a:cubicBezTo>
                <a:cubicBezTo>
                  <a:pt x="739" y="662"/>
                  <a:pt x="735" y="637"/>
                  <a:pt x="745" y="615"/>
                </a:cubicBezTo>
                <a:cubicBezTo>
                  <a:pt x="748" y="607"/>
                  <a:pt x="811" y="599"/>
                  <a:pt x="825" y="598"/>
                </a:cubicBezTo>
                <a:cubicBezTo>
                  <a:pt x="872" y="594"/>
                  <a:pt x="919" y="592"/>
                  <a:pt x="966" y="589"/>
                </a:cubicBezTo>
                <a:cubicBezTo>
                  <a:pt x="1107" y="542"/>
                  <a:pt x="1235" y="534"/>
                  <a:pt x="1383" y="527"/>
                </a:cubicBezTo>
                <a:cubicBezTo>
                  <a:pt x="1507" y="502"/>
                  <a:pt x="1596" y="505"/>
                  <a:pt x="1737" y="500"/>
                </a:cubicBezTo>
                <a:cubicBezTo>
                  <a:pt x="1775" y="475"/>
                  <a:pt x="1790" y="444"/>
                  <a:pt x="1835" y="429"/>
                </a:cubicBezTo>
                <a:cubicBezTo>
                  <a:pt x="1958" y="445"/>
                  <a:pt x="2075" y="505"/>
                  <a:pt x="2198" y="509"/>
                </a:cubicBezTo>
                <a:cubicBezTo>
                  <a:pt x="2375" y="514"/>
                  <a:pt x="2553" y="515"/>
                  <a:pt x="2730" y="518"/>
                </a:cubicBezTo>
                <a:cubicBezTo>
                  <a:pt x="2740" y="546"/>
                  <a:pt x="2735" y="548"/>
                  <a:pt x="2765" y="562"/>
                </a:cubicBezTo>
                <a:cubicBezTo>
                  <a:pt x="2782" y="570"/>
                  <a:pt x="2818" y="580"/>
                  <a:pt x="2818" y="580"/>
                </a:cubicBezTo>
                <a:cubicBezTo>
                  <a:pt x="3069" y="543"/>
                  <a:pt x="2949" y="553"/>
                  <a:pt x="3403" y="544"/>
                </a:cubicBezTo>
                <a:cubicBezTo>
                  <a:pt x="3391" y="462"/>
                  <a:pt x="3367" y="405"/>
                  <a:pt x="3297" y="358"/>
                </a:cubicBezTo>
                <a:cubicBezTo>
                  <a:pt x="3252" y="293"/>
                  <a:pt x="3219" y="295"/>
                  <a:pt x="3146" y="287"/>
                </a:cubicBezTo>
                <a:cubicBezTo>
                  <a:pt x="3137" y="284"/>
                  <a:pt x="3128" y="283"/>
                  <a:pt x="3120" y="279"/>
                </a:cubicBezTo>
                <a:cubicBezTo>
                  <a:pt x="3101" y="269"/>
                  <a:pt x="3087" y="250"/>
                  <a:pt x="3067" y="243"/>
                </a:cubicBezTo>
                <a:cubicBezTo>
                  <a:pt x="3030" y="231"/>
                  <a:pt x="3048" y="239"/>
                  <a:pt x="3013" y="217"/>
                </a:cubicBezTo>
                <a:cubicBezTo>
                  <a:pt x="2912" y="219"/>
                  <a:pt x="2702" y="252"/>
                  <a:pt x="2570" y="208"/>
                </a:cubicBezTo>
                <a:cubicBezTo>
                  <a:pt x="2447" y="123"/>
                  <a:pt x="2276" y="175"/>
                  <a:pt x="2136" y="172"/>
                </a:cubicBezTo>
                <a:cubicBezTo>
                  <a:pt x="1871" y="156"/>
                  <a:pt x="1614" y="158"/>
                  <a:pt x="1347" y="163"/>
                </a:cubicBezTo>
                <a:cubicBezTo>
                  <a:pt x="1332" y="160"/>
                  <a:pt x="1314" y="166"/>
                  <a:pt x="1303" y="155"/>
                </a:cubicBezTo>
                <a:cubicBezTo>
                  <a:pt x="1296" y="148"/>
                  <a:pt x="1326" y="154"/>
                  <a:pt x="1330" y="146"/>
                </a:cubicBezTo>
                <a:cubicBezTo>
                  <a:pt x="1341" y="124"/>
                  <a:pt x="1302" y="107"/>
                  <a:pt x="1294" y="101"/>
                </a:cubicBezTo>
                <a:cubicBezTo>
                  <a:pt x="1228" y="0"/>
                  <a:pt x="889" y="48"/>
                  <a:pt x="887" y="48"/>
                </a:cubicBezTo>
                <a:cubicBezTo>
                  <a:pt x="856" y="43"/>
                  <a:pt x="821" y="30"/>
                  <a:pt x="789" y="30"/>
                </a:cubicBezTo>
              </a:path>
            </a:pathLst>
          </a:custGeom>
          <a:noFill/>
          <a:ln w="76200" cap="rnd">
            <a:solidFill>
              <a:srgbClr val="FFFF00"/>
            </a:solidFill>
            <a:prstDash val="sysDot"/>
            <a:round/>
            <a:headEnd/>
            <a:tailEnd/>
          </a:ln>
          <a:effectLst/>
        </p:spPr>
        <p:txBody>
          <a:bodyPr/>
          <a:lstStyle/>
          <a:p>
            <a:endParaRPr lang="fr-FR" dirty="0">
              <a:latin typeface="Comic Sans MS" pitchFamily="66" charset="0"/>
            </a:endParaRPr>
          </a:p>
        </p:txBody>
      </p:sp>
      <p:sp>
        <p:nvSpPr>
          <p:cNvPr id="8" name="Text Box 8"/>
          <p:cNvSpPr txBox="1">
            <a:spLocks noChangeArrowheads="1"/>
          </p:cNvSpPr>
          <p:nvPr/>
        </p:nvSpPr>
        <p:spPr bwMode="auto">
          <a:xfrm>
            <a:off x="5076056" y="4437112"/>
            <a:ext cx="811212" cy="244475"/>
          </a:xfrm>
          <a:prstGeom prst="rect">
            <a:avLst/>
          </a:prstGeom>
          <a:solidFill>
            <a:srgbClr val="FFFFFF">
              <a:alpha val="30000"/>
            </a:srgbClr>
          </a:solidFill>
          <a:ln w="9525">
            <a:noFill/>
            <a:miter lim="800000"/>
            <a:headEnd/>
            <a:tailEnd/>
          </a:ln>
          <a:effectLst/>
        </p:spPr>
        <p:txBody>
          <a:bodyPr>
            <a:spAutoFit/>
          </a:bodyPr>
          <a:lstStyle/>
          <a:p>
            <a:endParaRPr lang="fr-FR" sz="1000" dirty="0">
              <a:latin typeface="Comic Sans MS" pitchFamily="66" charset="0"/>
            </a:endParaRPr>
          </a:p>
        </p:txBody>
      </p:sp>
      <p:sp>
        <p:nvSpPr>
          <p:cNvPr id="9" name="Text Box 9"/>
          <p:cNvSpPr txBox="1">
            <a:spLocks noChangeArrowheads="1"/>
          </p:cNvSpPr>
          <p:nvPr/>
        </p:nvSpPr>
        <p:spPr bwMode="auto">
          <a:xfrm>
            <a:off x="3419872" y="4509120"/>
            <a:ext cx="812800" cy="244475"/>
          </a:xfrm>
          <a:prstGeom prst="rect">
            <a:avLst/>
          </a:prstGeom>
          <a:solidFill>
            <a:schemeClr val="bg1">
              <a:alpha val="30000"/>
            </a:schemeClr>
          </a:solidFill>
          <a:ln w="9525">
            <a:noFill/>
            <a:miter lim="800000"/>
            <a:headEnd/>
            <a:tailEnd/>
          </a:ln>
          <a:effectLst/>
        </p:spPr>
        <p:txBody>
          <a:bodyPr>
            <a:spAutoFit/>
          </a:bodyPr>
          <a:lstStyle/>
          <a:p>
            <a:pPr>
              <a:spcBef>
                <a:spcPct val="50000"/>
              </a:spcBef>
            </a:pPr>
            <a:endParaRPr lang="fr-FR" sz="1000" dirty="0">
              <a:latin typeface="Comic Sans MS" pitchFamily="66" charset="0"/>
            </a:endParaRPr>
          </a:p>
        </p:txBody>
      </p:sp>
      <p:sp>
        <p:nvSpPr>
          <p:cNvPr id="10" name="Text Box 10"/>
          <p:cNvSpPr txBox="1">
            <a:spLocks noChangeArrowheads="1"/>
          </p:cNvSpPr>
          <p:nvPr/>
        </p:nvSpPr>
        <p:spPr bwMode="auto">
          <a:xfrm>
            <a:off x="2411413" y="5517232"/>
            <a:ext cx="523875" cy="244475"/>
          </a:xfrm>
          <a:prstGeom prst="rect">
            <a:avLst/>
          </a:prstGeom>
          <a:solidFill>
            <a:schemeClr val="bg1">
              <a:alpha val="30000"/>
            </a:schemeClr>
          </a:solidFill>
          <a:ln w="9525">
            <a:noFill/>
            <a:miter lim="800000"/>
            <a:headEnd/>
            <a:tailEnd/>
          </a:ln>
          <a:effectLst/>
        </p:spPr>
        <p:txBody>
          <a:bodyPr>
            <a:spAutoFit/>
          </a:bodyPr>
          <a:lstStyle/>
          <a:p>
            <a:pPr>
              <a:spcBef>
                <a:spcPct val="50000"/>
              </a:spcBef>
            </a:pPr>
            <a:endParaRPr lang="fr-FR" sz="1000" dirty="0">
              <a:latin typeface="Comic Sans MS" pitchFamily="66" charset="0"/>
            </a:endParaRPr>
          </a:p>
        </p:txBody>
      </p:sp>
      <p:sp>
        <p:nvSpPr>
          <p:cNvPr id="11" name="Text Box 11"/>
          <p:cNvSpPr txBox="1">
            <a:spLocks noChangeArrowheads="1"/>
          </p:cNvSpPr>
          <p:nvPr/>
        </p:nvSpPr>
        <p:spPr bwMode="auto">
          <a:xfrm>
            <a:off x="6495380" y="4869160"/>
            <a:ext cx="596900" cy="244475"/>
          </a:xfrm>
          <a:prstGeom prst="rect">
            <a:avLst/>
          </a:prstGeom>
          <a:solidFill>
            <a:schemeClr val="bg1">
              <a:alpha val="30000"/>
            </a:schemeClr>
          </a:solidFill>
          <a:ln w="9525">
            <a:noFill/>
            <a:miter lim="800000"/>
            <a:headEnd/>
            <a:tailEnd/>
          </a:ln>
          <a:effectLst/>
        </p:spPr>
        <p:txBody>
          <a:bodyPr>
            <a:spAutoFit/>
          </a:bodyPr>
          <a:lstStyle/>
          <a:p>
            <a:endParaRPr lang="fr-FR" sz="1000" dirty="0">
              <a:latin typeface="Comic Sans MS" pitchFamily="66" charset="0"/>
            </a:endParaRPr>
          </a:p>
        </p:txBody>
      </p:sp>
      <p:sp>
        <p:nvSpPr>
          <p:cNvPr id="12" name="Rectangle 12"/>
          <p:cNvSpPr>
            <a:spLocks noChangeArrowheads="1"/>
          </p:cNvSpPr>
          <p:nvPr/>
        </p:nvSpPr>
        <p:spPr bwMode="auto">
          <a:xfrm>
            <a:off x="0" y="143421"/>
            <a:ext cx="9178925" cy="549275"/>
          </a:xfrm>
          <a:prstGeom prst="rect">
            <a:avLst/>
          </a:prstGeom>
          <a:solidFill>
            <a:srgbClr val="000000"/>
          </a:solidFill>
          <a:ln w="9525">
            <a:solidFill>
              <a:srgbClr val="000000"/>
            </a:solidFill>
            <a:miter lim="800000"/>
            <a:headEnd/>
            <a:tailEnd/>
          </a:ln>
          <a:effectLst/>
        </p:spPr>
        <p:txBody>
          <a:bodyPr wrap="none" anchor="ctr"/>
          <a:lstStyle/>
          <a:p>
            <a:pPr algn="ctr"/>
            <a:endParaRPr lang="fr-FR" dirty="0">
              <a:latin typeface="Comic Sans MS" pitchFamily="66" charset="0"/>
            </a:endParaRPr>
          </a:p>
        </p:txBody>
      </p:sp>
      <p:sp>
        <p:nvSpPr>
          <p:cNvPr id="13" name="Text Box 13"/>
          <p:cNvSpPr txBox="1">
            <a:spLocks noChangeArrowheads="1"/>
          </p:cNvSpPr>
          <p:nvPr/>
        </p:nvSpPr>
        <p:spPr bwMode="auto">
          <a:xfrm>
            <a:off x="2255838" y="308767"/>
            <a:ext cx="4260850" cy="366712"/>
          </a:xfrm>
          <a:prstGeom prst="rect">
            <a:avLst/>
          </a:prstGeom>
          <a:noFill/>
          <a:ln w="9525">
            <a:noFill/>
            <a:miter lim="800000"/>
            <a:headEnd/>
            <a:tailEnd/>
          </a:ln>
          <a:effectLst/>
        </p:spPr>
        <p:txBody>
          <a:bodyPr wrap="none">
            <a:spAutoFit/>
          </a:bodyPr>
          <a:lstStyle/>
          <a:p>
            <a:r>
              <a:rPr lang="fr-FR" dirty="0">
                <a:solidFill>
                  <a:srgbClr val="FFFF00"/>
                </a:solidFill>
                <a:latin typeface="Comic Sans MS" pitchFamily="66" charset="0"/>
              </a:rPr>
              <a:t>à cheval sur la frontière franco-suisse</a:t>
            </a:r>
            <a:endParaRPr lang="fr-FR" dirty="0">
              <a:latin typeface="Comic Sans MS" pitchFamily="66" charset="0"/>
            </a:endParaRPr>
          </a:p>
        </p:txBody>
      </p:sp>
      <p:sp>
        <p:nvSpPr>
          <p:cNvPr id="14" name="Rectangle 14"/>
          <p:cNvSpPr>
            <a:spLocks noChangeArrowheads="1"/>
          </p:cNvSpPr>
          <p:nvPr/>
        </p:nvSpPr>
        <p:spPr bwMode="auto">
          <a:xfrm>
            <a:off x="0" y="6507954"/>
            <a:ext cx="9180513" cy="576263"/>
          </a:xfrm>
          <a:prstGeom prst="rect">
            <a:avLst/>
          </a:prstGeom>
          <a:solidFill>
            <a:schemeClr val="tx1"/>
          </a:solidFill>
          <a:ln w="9525">
            <a:solidFill>
              <a:schemeClr val="tx1"/>
            </a:solidFill>
            <a:miter lim="800000"/>
            <a:headEnd/>
            <a:tailEnd/>
          </a:ln>
          <a:effectLst/>
        </p:spPr>
        <p:txBody>
          <a:bodyPr wrap="none" anchor="ctr"/>
          <a:lstStyle/>
          <a:p>
            <a:pPr algn="ctr"/>
            <a:endParaRPr lang="fr-FR" i="1" dirty="0">
              <a:solidFill>
                <a:srgbClr val="FF66CC"/>
              </a:solidFill>
              <a:latin typeface="Comic Sans MS" pitchFamily="66" charset="0"/>
            </a:endParaRPr>
          </a:p>
        </p:txBody>
      </p:sp>
      <p:sp>
        <p:nvSpPr>
          <p:cNvPr id="15" name="Line 15"/>
          <p:cNvSpPr>
            <a:spLocks noChangeShapeType="1"/>
          </p:cNvSpPr>
          <p:nvPr/>
        </p:nvSpPr>
        <p:spPr bwMode="auto">
          <a:xfrm>
            <a:off x="179388" y="3842542"/>
            <a:ext cx="0" cy="2160587"/>
          </a:xfrm>
          <a:prstGeom prst="line">
            <a:avLst/>
          </a:prstGeom>
          <a:noFill/>
          <a:ln w="38100">
            <a:solidFill>
              <a:schemeClr val="bg1"/>
            </a:solidFill>
            <a:round/>
            <a:headEnd type="triangle" w="med" len="med"/>
            <a:tailEnd type="triangle" w="med" len="med"/>
          </a:ln>
          <a:effectLst/>
        </p:spPr>
        <p:txBody>
          <a:bodyPr/>
          <a:lstStyle/>
          <a:p>
            <a:endParaRPr lang="fr-FR" dirty="0">
              <a:latin typeface="Comic Sans MS" pitchFamily="66" charset="0"/>
            </a:endParaRPr>
          </a:p>
        </p:txBody>
      </p:sp>
      <p:sp>
        <p:nvSpPr>
          <p:cNvPr id="16" name="Line 16"/>
          <p:cNvSpPr>
            <a:spLocks noChangeShapeType="1"/>
          </p:cNvSpPr>
          <p:nvPr/>
        </p:nvSpPr>
        <p:spPr bwMode="auto">
          <a:xfrm>
            <a:off x="1476375" y="6434929"/>
            <a:ext cx="6119813" cy="0"/>
          </a:xfrm>
          <a:prstGeom prst="line">
            <a:avLst/>
          </a:prstGeom>
          <a:noFill/>
          <a:ln w="38100">
            <a:solidFill>
              <a:schemeClr val="bg1"/>
            </a:solidFill>
            <a:round/>
            <a:headEnd type="triangle" w="med" len="med"/>
            <a:tailEnd type="triangle" w="med" len="med"/>
          </a:ln>
          <a:effectLst/>
        </p:spPr>
        <p:txBody>
          <a:bodyPr/>
          <a:lstStyle/>
          <a:p>
            <a:endParaRPr lang="fr-FR" dirty="0">
              <a:latin typeface="Comic Sans MS" pitchFamily="66" charset="0"/>
            </a:endParaRPr>
          </a:p>
        </p:txBody>
      </p:sp>
      <p:sp>
        <p:nvSpPr>
          <p:cNvPr id="17" name="Text Box 17"/>
          <p:cNvSpPr txBox="1">
            <a:spLocks noChangeArrowheads="1"/>
          </p:cNvSpPr>
          <p:nvPr/>
        </p:nvSpPr>
        <p:spPr bwMode="auto">
          <a:xfrm>
            <a:off x="3240088" y="6099967"/>
            <a:ext cx="2052637"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9 km de diamètre</a:t>
            </a:r>
          </a:p>
        </p:txBody>
      </p:sp>
      <p:sp>
        <p:nvSpPr>
          <p:cNvPr id="18" name="Text Box 18"/>
          <p:cNvSpPr txBox="1">
            <a:spLocks noChangeArrowheads="1"/>
          </p:cNvSpPr>
          <p:nvPr/>
        </p:nvSpPr>
        <p:spPr bwMode="auto">
          <a:xfrm>
            <a:off x="1476375" y="6525344"/>
            <a:ext cx="6176963" cy="366712"/>
          </a:xfrm>
          <a:prstGeom prst="rect">
            <a:avLst/>
          </a:prstGeom>
          <a:noFill/>
          <a:ln w="9525">
            <a:noFill/>
            <a:miter lim="800000"/>
            <a:headEnd/>
            <a:tailEnd/>
          </a:ln>
          <a:effectLst/>
        </p:spPr>
        <p:txBody>
          <a:bodyPr wrap="none">
            <a:spAutoFit/>
          </a:bodyPr>
          <a:lstStyle/>
          <a:p>
            <a:r>
              <a:rPr lang="fr-FR" i="1" dirty="0">
                <a:solidFill>
                  <a:srgbClr val="FF66CC"/>
                </a:solidFill>
                <a:latin typeface="Comic Sans MS" pitchFamily="66" charset="0"/>
              </a:rPr>
              <a:t>Attention: échelles verticale et horizontale différentes.</a:t>
            </a:r>
            <a:endParaRPr lang="fr-FR" dirty="0">
              <a:latin typeface="Comic Sans MS" pitchFamily="66" charset="0"/>
            </a:endParaRPr>
          </a:p>
        </p:txBody>
      </p:sp>
      <p:sp>
        <p:nvSpPr>
          <p:cNvPr id="19" name="ZoneTexte 18"/>
          <p:cNvSpPr txBox="1"/>
          <p:nvPr/>
        </p:nvSpPr>
        <p:spPr>
          <a:xfrm>
            <a:off x="251520" y="314844"/>
            <a:ext cx="2262158" cy="707886"/>
          </a:xfrm>
          <a:prstGeom prst="rect">
            <a:avLst/>
          </a:prstGeom>
          <a:noFill/>
        </p:spPr>
        <p:txBody>
          <a:bodyPr wrap="none" rtlCol="0">
            <a:spAutoFit/>
          </a:bodyPr>
          <a:lstStyle/>
          <a:p>
            <a:r>
              <a:rPr lang="fr-FR" sz="4000" dirty="0" smtClean="0">
                <a:solidFill>
                  <a:schemeClr val="bg1"/>
                </a:solidFill>
                <a:latin typeface="Comic Sans MS" pitchFamily="66" charset="0"/>
              </a:rPr>
              <a:t>Le CERN</a:t>
            </a:r>
            <a:endParaRPr lang="fr-FR" sz="4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checkerboard(across)">
                                      <p:cBhvr>
                                        <p:cTn id="9" dur="500"/>
                                        <p:tgtEl>
                                          <p:spTgt spid="3"/>
                                        </p:tgtEl>
                                      </p:cBhvr>
                                    </p:animEffec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53"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 presetClass="exit"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heckerboard(across)">
                                      <p:cBhvr>
                                        <p:cTn id="46" dur="500"/>
                                        <p:tgtEl>
                                          <p:spTgt spid="7"/>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checkerboard(across)">
                                      <p:cBhvr>
                                        <p:cTn id="49" dur="500"/>
                                        <p:tgtEl>
                                          <p:spTgt spid="5"/>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heckerboard(across)">
                                      <p:cBhvr>
                                        <p:cTn id="52" dur="500"/>
                                        <p:tgtEl>
                                          <p:spTgt spid="6"/>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heckerboard(across)">
                                      <p:cBhvr>
                                        <p:cTn id="59" dur="500"/>
                                        <p:tgtEl>
                                          <p:spTgt spid="10"/>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checkerboard(across)">
                                      <p:cBhvr>
                                        <p:cTn id="62" dur="500"/>
                                        <p:tgtEl>
                                          <p:spTgt spid="9"/>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checkerboard(across)">
                                      <p:cBhvr>
                                        <p:cTn id="65" dur="500"/>
                                        <p:tgtEl>
                                          <p:spTgt spid="8"/>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checkerboard(across)">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animBg="1"/>
      <p:bldP spid="11" grpId="0" animBg="1"/>
      <p:bldP spid="12" grpId="0" animBg="1"/>
      <p:bldP spid="13" grpId="0"/>
      <p:bldP spid="15" grpId="0" animBg="1"/>
      <p:bldP spid="16" grpId="0" animBg="1"/>
      <p:bldP spid="17" grpId="0"/>
      <p:bldP spid="18" grpId="0"/>
      <p:bldP spid="19"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15616" y="1556792"/>
            <a:ext cx="5328592" cy="9144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 name="Rectangle 2"/>
          <p:cNvSpPr/>
          <p:nvPr/>
        </p:nvSpPr>
        <p:spPr>
          <a:xfrm>
            <a:off x="1115616" y="2492896"/>
            <a:ext cx="5328592" cy="914400"/>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 name="Rectangle 3"/>
          <p:cNvSpPr/>
          <p:nvPr/>
        </p:nvSpPr>
        <p:spPr>
          <a:xfrm>
            <a:off x="1115616" y="3407296"/>
            <a:ext cx="5328592" cy="914400"/>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5" name="Rectangle 4"/>
          <p:cNvSpPr/>
          <p:nvPr/>
        </p:nvSpPr>
        <p:spPr>
          <a:xfrm>
            <a:off x="1115616" y="4343400"/>
            <a:ext cx="5328592" cy="9144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6" name="ZoneTexte 5"/>
          <p:cNvSpPr txBox="1"/>
          <p:nvPr/>
        </p:nvSpPr>
        <p:spPr>
          <a:xfrm>
            <a:off x="6895556" y="4581128"/>
            <a:ext cx="1874231" cy="369332"/>
          </a:xfrm>
          <a:prstGeom prst="rect">
            <a:avLst/>
          </a:prstGeom>
          <a:noFill/>
        </p:spPr>
        <p:txBody>
          <a:bodyPr wrap="none" rtlCol="0">
            <a:spAutoFit/>
          </a:bodyPr>
          <a:lstStyle/>
          <a:p>
            <a:r>
              <a:rPr lang="fr-FR" dirty="0" smtClean="0">
                <a:solidFill>
                  <a:srgbClr val="FFFF00"/>
                </a:solidFill>
                <a:latin typeface="Comic Sans MS" pitchFamily="66" charset="0"/>
              </a:rPr>
              <a:t>Trajectographe</a:t>
            </a:r>
            <a:endParaRPr lang="fr-FR" dirty="0">
              <a:solidFill>
                <a:srgbClr val="FFFF00"/>
              </a:solidFill>
              <a:latin typeface="Comic Sans MS" pitchFamily="66" charset="0"/>
            </a:endParaRPr>
          </a:p>
        </p:txBody>
      </p:sp>
      <p:sp>
        <p:nvSpPr>
          <p:cNvPr id="7" name="ZoneTexte 6"/>
          <p:cNvSpPr txBox="1"/>
          <p:nvPr/>
        </p:nvSpPr>
        <p:spPr>
          <a:xfrm>
            <a:off x="6652891" y="3573016"/>
            <a:ext cx="2167581" cy="646331"/>
          </a:xfrm>
          <a:prstGeom prst="rect">
            <a:avLst/>
          </a:prstGeom>
          <a:noFill/>
        </p:spPr>
        <p:txBody>
          <a:bodyPr wrap="none" rtlCol="0">
            <a:spAutoFit/>
          </a:bodyPr>
          <a:lstStyle/>
          <a:p>
            <a:pPr algn="ctr"/>
            <a:r>
              <a:rPr lang="fr-FR" dirty="0" smtClean="0">
                <a:solidFill>
                  <a:srgbClr val="00FF00"/>
                </a:solidFill>
                <a:latin typeface="Comic Sans MS" pitchFamily="66" charset="0"/>
              </a:rPr>
              <a:t>Calorimètre</a:t>
            </a:r>
          </a:p>
          <a:p>
            <a:pPr algn="ctr"/>
            <a:r>
              <a:rPr lang="fr-FR" dirty="0" smtClean="0">
                <a:solidFill>
                  <a:srgbClr val="00FF00"/>
                </a:solidFill>
                <a:latin typeface="Comic Sans MS" pitchFamily="66" charset="0"/>
              </a:rPr>
              <a:t>électromagnétique</a:t>
            </a:r>
            <a:endParaRPr lang="fr-FR" dirty="0">
              <a:solidFill>
                <a:srgbClr val="00FF00"/>
              </a:solidFill>
              <a:latin typeface="Comic Sans MS" pitchFamily="66" charset="0"/>
            </a:endParaRPr>
          </a:p>
        </p:txBody>
      </p:sp>
      <p:sp>
        <p:nvSpPr>
          <p:cNvPr id="8" name="ZoneTexte 7"/>
          <p:cNvSpPr txBox="1"/>
          <p:nvPr/>
        </p:nvSpPr>
        <p:spPr>
          <a:xfrm>
            <a:off x="6961333" y="2638653"/>
            <a:ext cx="1454244" cy="646331"/>
          </a:xfrm>
          <a:prstGeom prst="rect">
            <a:avLst/>
          </a:prstGeom>
          <a:noFill/>
        </p:spPr>
        <p:txBody>
          <a:bodyPr wrap="none" rtlCol="0">
            <a:spAutoFit/>
          </a:bodyPr>
          <a:lstStyle/>
          <a:p>
            <a:pPr algn="ctr"/>
            <a:r>
              <a:rPr lang="fr-FR" dirty="0" smtClean="0">
                <a:solidFill>
                  <a:srgbClr val="FF9933"/>
                </a:solidFill>
                <a:latin typeface="Comic Sans MS" pitchFamily="66" charset="0"/>
              </a:rPr>
              <a:t>Calorimètre</a:t>
            </a:r>
          </a:p>
          <a:p>
            <a:pPr algn="ctr"/>
            <a:r>
              <a:rPr lang="fr-FR" dirty="0" smtClean="0">
                <a:solidFill>
                  <a:srgbClr val="FF9933"/>
                </a:solidFill>
                <a:latin typeface="Comic Sans MS" pitchFamily="66" charset="0"/>
              </a:rPr>
              <a:t>hadronique</a:t>
            </a:r>
            <a:endParaRPr lang="fr-FR" dirty="0">
              <a:solidFill>
                <a:srgbClr val="FF9933"/>
              </a:solidFill>
              <a:latin typeface="Comic Sans MS" pitchFamily="66" charset="0"/>
            </a:endParaRPr>
          </a:p>
        </p:txBody>
      </p:sp>
      <p:sp>
        <p:nvSpPr>
          <p:cNvPr id="9" name="ZoneTexte 8"/>
          <p:cNvSpPr txBox="1"/>
          <p:nvPr/>
        </p:nvSpPr>
        <p:spPr>
          <a:xfrm>
            <a:off x="6903541" y="1700808"/>
            <a:ext cx="1309974" cy="646331"/>
          </a:xfrm>
          <a:prstGeom prst="rect">
            <a:avLst/>
          </a:prstGeom>
          <a:noFill/>
        </p:spPr>
        <p:txBody>
          <a:bodyPr wrap="none" rtlCol="0">
            <a:spAutoFit/>
          </a:bodyPr>
          <a:lstStyle/>
          <a:p>
            <a:pPr algn="ctr"/>
            <a:r>
              <a:rPr lang="fr-FR" dirty="0" smtClean="0">
                <a:solidFill>
                  <a:srgbClr val="00B0F0"/>
                </a:solidFill>
                <a:latin typeface="Comic Sans MS" pitchFamily="66" charset="0"/>
              </a:rPr>
              <a:t>Chambres </a:t>
            </a:r>
          </a:p>
          <a:p>
            <a:pPr algn="ctr"/>
            <a:r>
              <a:rPr lang="fr-FR" dirty="0" smtClean="0">
                <a:solidFill>
                  <a:srgbClr val="00B0F0"/>
                </a:solidFill>
                <a:latin typeface="Comic Sans MS" pitchFamily="66" charset="0"/>
              </a:rPr>
              <a:t>à muons</a:t>
            </a:r>
            <a:endParaRPr lang="fr-FR" dirty="0">
              <a:solidFill>
                <a:srgbClr val="00B0F0"/>
              </a:solidFill>
              <a:latin typeface="Comic Sans MS" pitchFamily="66" charset="0"/>
            </a:endParaRPr>
          </a:p>
        </p:txBody>
      </p:sp>
      <p:sp>
        <p:nvSpPr>
          <p:cNvPr id="10" name="Ellipse 9"/>
          <p:cNvSpPr/>
          <p:nvPr/>
        </p:nvSpPr>
        <p:spPr>
          <a:xfrm>
            <a:off x="1547664"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Ellipse 10"/>
          <p:cNvSpPr/>
          <p:nvPr/>
        </p:nvSpPr>
        <p:spPr>
          <a:xfrm>
            <a:off x="5796136"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Ellipse 11"/>
          <p:cNvSpPr/>
          <p:nvPr/>
        </p:nvSpPr>
        <p:spPr>
          <a:xfrm>
            <a:off x="2339752"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Ellipse 12"/>
          <p:cNvSpPr/>
          <p:nvPr/>
        </p:nvSpPr>
        <p:spPr>
          <a:xfrm>
            <a:off x="3059832" y="1268760"/>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4" name="Ellipse 13"/>
          <p:cNvSpPr/>
          <p:nvPr/>
        </p:nvSpPr>
        <p:spPr>
          <a:xfrm>
            <a:off x="4932040"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cxnSp>
        <p:nvCxnSpPr>
          <p:cNvPr id="15" name="Connecteur droit 14"/>
          <p:cNvCxnSpPr/>
          <p:nvPr/>
        </p:nvCxnSpPr>
        <p:spPr>
          <a:xfrm flipH="1" flipV="1">
            <a:off x="1547664" y="3933056"/>
            <a:ext cx="144016"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1691680" y="4077072"/>
            <a:ext cx="72008"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flipV="1">
            <a:off x="1691680" y="3717032"/>
            <a:ext cx="72008"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1763688" y="3645024"/>
            <a:ext cx="144016"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1547664" y="3645024"/>
            <a:ext cx="72008"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flipV="1">
            <a:off x="1403648" y="3573016"/>
            <a:ext cx="144016"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flipV="1">
            <a:off x="1331640" y="3861048"/>
            <a:ext cx="216024" cy="720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2483768" y="4077072"/>
            <a:ext cx="0" cy="122413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flipV="1">
            <a:off x="2267744" y="3717032"/>
            <a:ext cx="216024"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2483768" y="3645024"/>
            <a:ext cx="36004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a:off x="2123728" y="3933056"/>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V="1">
            <a:off x="2339752" y="3645024"/>
            <a:ext cx="0"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H="1" flipV="1">
            <a:off x="2195736" y="3789040"/>
            <a:ext cx="144016" cy="720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2627784" y="3933056"/>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V="1">
            <a:off x="2555776" y="3861048"/>
            <a:ext cx="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2699792" y="3573016"/>
            <a:ext cx="0"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2771800" y="3717032"/>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Ellipse 31"/>
          <p:cNvSpPr/>
          <p:nvPr/>
        </p:nvSpPr>
        <p:spPr>
          <a:xfrm>
            <a:off x="3059832"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cxnSp>
        <p:nvCxnSpPr>
          <p:cNvPr id="33" name="Connecteur droit 32"/>
          <p:cNvCxnSpPr/>
          <p:nvPr/>
        </p:nvCxnSpPr>
        <p:spPr>
          <a:xfrm flipV="1">
            <a:off x="3203848" y="1556792"/>
            <a:ext cx="0" cy="37444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Ellipse 33"/>
          <p:cNvSpPr/>
          <p:nvPr/>
        </p:nvSpPr>
        <p:spPr>
          <a:xfrm>
            <a:off x="3779912"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cxnSp>
        <p:nvCxnSpPr>
          <p:cNvPr id="35" name="Connecteur droit 34"/>
          <p:cNvCxnSpPr/>
          <p:nvPr/>
        </p:nvCxnSpPr>
        <p:spPr>
          <a:xfrm flipV="1">
            <a:off x="3923928" y="3212976"/>
            <a:ext cx="0" cy="20882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H="1" flipV="1">
            <a:off x="3635896" y="2996952"/>
            <a:ext cx="288032"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V="1">
            <a:off x="3923928" y="2708920"/>
            <a:ext cx="72008" cy="5760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V="1">
            <a:off x="3923928" y="3068960"/>
            <a:ext cx="288032"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H="1" flipV="1">
            <a:off x="3419872" y="2852936"/>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V="1">
            <a:off x="3635896" y="2636912"/>
            <a:ext cx="72008"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H="1" flipV="1">
            <a:off x="3851920" y="2708920"/>
            <a:ext cx="144016"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flipV="1">
            <a:off x="3995936" y="2708920"/>
            <a:ext cx="36004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4211960" y="3068960"/>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flipV="1">
            <a:off x="4211960" y="2780928"/>
            <a:ext cx="216024"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flipH="1" flipV="1">
            <a:off x="3491880" y="2636912"/>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flipV="1">
            <a:off x="4139952" y="2564904"/>
            <a:ext cx="144016"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flipH="1" flipV="1">
            <a:off x="4788024" y="2996952"/>
            <a:ext cx="288032"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flipV="1">
            <a:off x="5076056" y="2708920"/>
            <a:ext cx="72008" cy="5760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V="1">
            <a:off x="5076056" y="3068960"/>
            <a:ext cx="288032"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flipH="1" flipV="1">
            <a:off x="4572000" y="2852936"/>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flipV="1">
            <a:off x="4788024" y="2636912"/>
            <a:ext cx="72008"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flipH="1" flipV="1">
            <a:off x="5004048" y="2708920"/>
            <a:ext cx="144016"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flipV="1">
            <a:off x="5148064" y="2708920"/>
            <a:ext cx="36004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flipV="1">
            <a:off x="5364088" y="2924944"/>
            <a:ext cx="36004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flipV="1">
            <a:off x="5364088" y="2780928"/>
            <a:ext cx="216024"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flipH="1" flipV="1">
            <a:off x="4716016" y="2564904"/>
            <a:ext cx="144016"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V="1">
            <a:off x="5436096" y="2564904"/>
            <a:ext cx="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flipV="1">
            <a:off x="5076056" y="3284984"/>
            <a:ext cx="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ZoneTexte 58"/>
          <p:cNvSpPr txBox="1"/>
          <p:nvPr/>
        </p:nvSpPr>
        <p:spPr>
          <a:xfrm>
            <a:off x="1259632" y="6021288"/>
            <a:ext cx="910827" cy="369332"/>
          </a:xfrm>
          <a:prstGeom prst="rect">
            <a:avLst/>
          </a:prstGeom>
          <a:noFill/>
        </p:spPr>
        <p:txBody>
          <a:bodyPr wrap="none" rtlCol="0">
            <a:spAutoFit/>
          </a:bodyPr>
          <a:lstStyle/>
          <a:p>
            <a:r>
              <a:rPr lang="fr-FR" dirty="0" smtClean="0">
                <a:solidFill>
                  <a:schemeClr val="bg1"/>
                </a:solidFill>
                <a:latin typeface="Comic Sans MS" pitchFamily="66" charset="0"/>
              </a:rPr>
              <a:t>Photon</a:t>
            </a:r>
            <a:endParaRPr lang="fr-FR" dirty="0">
              <a:solidFill>
                <a:schemeClr val="bg1"/>
              </a:solidFill>
              <a:latin typeface="Comic Sans MS" pitchFamily="66" charset="0"/>
            </a:endParaRPr>
          </a:p>
        </p:txBody>
      </p:sp>
      <p:sp>
        <p:nvSpPr>
          <p:cNvPr id="60" name="ZoneTexte 59"/>
          <p:cNvSpPr txBox="1"/>
          <p:nvPr/>
        </p:nvSpPr>
        <p:spPr>
          <a:xfrm>
            <a:off x="1979712" y="6309320"/>
            <a:ext cx="1098378" cy="369332"/>
          </a:xfrm>
          <a:prstGeom prst="rect">
            <a:avLst/>
          </a:prstGeom>
          <a:noFill/>
        </p:spPr>
        <p:txBody>
          <a:bodyPr wrap="none" rtlCol="0">
            <a:spAutoFit/>
          </a:bodyPr>
          <a:lstStyle/>
          <a:p>
            <a:r>
              <a:rPr lang="fr-FR" dirty="0" smtClean="0">
                <a:solidFill>
                  <a:schemeClr val="bg1"/>
                </a:solidFill>
                <a:latin typeface="Comic Sans MS" pitchFamily="66" charset="0"/>
              </a:rPr>
              <a:t>Electron</a:t>
            </a:r>
            <a:endParaRPr lang="fr-FR" dirty="0">
              <a:solidFill>
                <a:schemeClr val="bg1"/>
              </a:solidFill>
              <a:latin typeface="Comic Sans MS" pitchFamily="66" charset="0"/>
            </a:endParaRPr>
          </a:p>
        </p:txBody>
      </p:sp>
      <p:sp>
        <p:nvSpPr>
          <p:cNvPr id="61" name="ZoneTexte 60"/>
          <p:cNvSpPr txBox="1"/>
          <p:nvPr/>
        </p:nvSpPr>
        <p:spPr>
          <a:xfrm>
            <a:off x="2843808" y="6021288"/>
            <a:ext cx="747320" cy="369332"/>
          </a:xfrm>
          <a:prstGeom prst="rect">
            <a:avLst/>
          </a:prstGeom>
          <a:noFill/>
        </p:spPr>
        <p:txBody>
          <a:bodyPr wrap="none" rtlCol="0">
            <a:spAutoFit/>
          </a:bodyPr>
          <a:lstStyle/>
          <a:p>
            <a:r>
              <a:rPr lang="fr-FR" dirty="0" smtClean="0">
                <a:solidFill>
                  <a:schemeClr val="bg1"/>
                </a:solidFill>
                <a:latin typeface="Comic Sans MS" pitchFamily="66" charset="0"/>
              </a:rPr>
              <a:t>Muon</a:t>
            </a:r>
            <a:endParaRPr lang="fr-FR" dirty="0">
              <a:solidFill>
                <a:schemeClr val="bg1"/>
              </a:solidFill>
              <a:latin typeface="Comic Sans MS" pitchFamily="66" charset="0"/>
            </a:endParaRPr>
          </a:p>
        </p:txBody>
      </p:sp>
      <p:sp>
        <p:nvSpPr>
          <p:cNvPr id="62" name="ZoneTexte 61"/>
          <p:cNvSpPr txBox="1"/>
          <p:nvPr/>
        </p:nvSpPr>
        <p:spPr>
          <a:xfrm>
            <a:off x="3635896" y="6309320"/>
            <a:ext cx="888385" cy="369332"/>
          </a:xfrm>
          <a:prstGeom prst="rect">
            <a:avLst/>
          </a:prstGeom>
          <a:noFill/>
        </p:spPr>
        <p:txBody>
          <a:bodyPr wrap="none" rtlCol="0">
            <a:spAutoFit/>
          </a:bodyPr>
          <a:lstStyle/>
          <a:p>
            <a:r>
              <a:rPr lang="fr-FR" dirty="0" smtClean="0">
                <a:solidFill>
                  <a:schemeClr val="bg1"/>
                </a:solidFill>
                <a:latin typeface="Comic Sans MS" pitchFamily="66" charset="0"/>
              </a:rPr>
              <a:t>Proton</a:t>
            </a:r>
            <a:endParaRPr lang="fr-FR" dirty="0">
              <a:solidFill>
                <a:schemeClr val="bg1"/>
              </a:solidFill>
              <a:latin typeface="Comic Sans MS" pitchFamily="66" charset="0"/>
            </a:endParaRPr>
          </a:p>
        </p:txBody>
      </p:sp>
      <p:sp>
        <p:nvSpPr>
          <p:cNvPr id="63" name="ZoneTexte 62"/>
          <p:cNvSpPr txBox="1"/>
          <p:nvPr/>
        </p:nvSpPr>
        <p:spPr>
          <a:xfrm>
            <a:off x="4572000" y="6021288"/>
            <a:ext cx="1077539" cy="369332"/>
          </a:xfrm>
          <a:prstGeom prst="rect">
            <a:avLst/>
          </a:prstGeom>
          <a:noFill/>
        </p:spPr>
        <p:txBody>
          <a:bodyPr wrap="none" rtlCol="0">
            <a:spAutoFit/>
          </a:bodyPr>
          <a:lstStyle/>
          <a:p>
            <a:r>
              <a:rPr lang="fr-FR" dirty="0" smtClean="0">
                <a:solidFill>
                  <a:schemeClr val="bg1"/>
                </a:solidFill>
                <a:latin typeface="Comic Sans MS" pitchFamily="66" charset="0"/>
              </a:rPr>
              <a:t>Neutron</a:t>
            </a:r>
            <a:endParaRPr lang="fr-FR" dirty="0">
              <a:solidFill>
                <a:schemeClr val="bg1"/>
              </a:solidFill>
              <a:latin typeface="Comic Sans MS" pitchFamily="66" charset="0"/>
            </a:endParaRPr>
          </a:p>
        </p:txBody>
      </p:sp>
      <p:sp>
        <p:nvSpPr>
          <p:cNvPr id="64" name="ZoneTexte 63"/>
          <p:cNvSpPr txBox="1"/>
          <p:nvPr/>
        </p:nvSpPr>
        <p:spPr>
          <a:xfrm>
            <a:off x="5436096" y="6309320"/>
            <a:ext cx="1141659" cy="369332"/>
          </a:xfrm>
          <a:prstGeom prst="rect">
            <a:avLst/>
          </a:prstGeom>
          <a:noFill/>
        </p:spPr>
        <p:txBody>
          <a:bodyPr wrap="none" rtlCol="0">
            <a:spAutoFit/>
          </a:bodyPr>
          <a:lstStyle/>
          <a:p>
            <a:r>
              <a:rPr lang="fr-FR" dirty="0" smtClean="0">
                <a:solidFill>
                  <a:schemeClr val="bg1"/>
                </a:solidFill>
                <a:latin typeface="Comic Sans MS" pitchFamily="66" charset="0"/>
              </a:rPr>
              <a:t>Neutrino</a:t>
            </a:r>
            <a:endParaRPr lang="fr-FR" dirty="0">
              <a:solidFill>
                <a:schemeClr val="bg1"/>
              </a:solidFill>
              <a:latin typeface="Comic Sans MS" pitchFamily="66" charset="0"/>
            </a:endParaRPr>
          </a:p>
        </p:txBody>
      </p:sp>
      <p:sp>
        <p:nvSpPr>
          <p:cNvPr id="65" name="Text Box 4"/>
          <p:cNvSpPr txBox="1">
            <a:spLocks noChangeArrowheads="1"/>
          </p:cNvSpPr>
          <p:nvPr/>
        </p:nvSpPr>
        <p:spPr bwMode="auto">
          <a:xfrm>
            <a:off x="892380" y="260648"/>
            <a:ext cx="7542449" cy="584775"/>
          </a:xfrm>
          <a:prstGeom prst="rect">
            <a:avLst/>
          </a:prstGeom>
          <a:noFill/>
          <a:ln w="9525">
            <a:noFill/>
            <a:miter lim="800000"/>
            <a:headEnd/>
            <a:tailEnd/>
          </a:ln>
          <a:effectLst/>
        </p:spPr>
        <p:txBody>
          <a:bodyPr wrap="none">
            <a:spAutoFit/>
          </a:bodyPr>
          <a:lstStyle/>
          <a:p>
            <a:pPr algn="ctr"/>
            <a:r>
              <a:rPr lang="fr-FR" sz="3200" dirty="0" smtClean="0">
                <a:solidFill>
                  <a:srgbClr val="FFFF00"/>
                </a:solidFill>
                <a:latin typeface="Comic Sans MS" pitchFamily="66" charset="0"/>
              </a:rPr>
              <a:t>Principes des détecteurs de particules</a:t>
            </a:r>
          </a:p>
        </p:txBody>
      </p:sp>
      <p:sp>
        <p:nvSpPr>
          <p:cNvPr id="66" name="Rectangle 65"/>
          <p:cNvSpPr/>
          <p:nvPr/>
        </p:nvSpPr>
        <p:spPr>
          <a:xfrm>
            <a:off x="1373191" y="908720"/>
            <a:ext cx="4750019" cy="430887"/>
          </a:xfrm>
          <a:prstGeom prst="rect">
            <a:avLst/>
          </a:prstGeom>
        </p:spPr>
        <p:txBody>
          <a:bodyPr wrap="none">
            <a:spAutoFit/>
          </a:bodyPr>
          <a:lstStyle/>
          <a:p>
            <a:pPr algn="ctr"/>
            <a:r>
              <a:rPr lang="fr-FR" sz="2200" dirty="0" smtClean="0">
                <a:solidFill>
                  <a:schemeClr val="bg1"/>
                </a:solidFill>
                <a:latin typeface="Comic Sans MS" pitchFamily="66" charset="0"/>
              </a:rPr>
              <a:t>Un empilement de sous-détecteurs</a:t>
            </a:r>
            <a:endParaRPr lang="fr-FR" sz="2200" dirty="0">
              <a:solidFill>
                <a:schemeClr val="bg1"/>
              </a:solidFill>
              <a:latin typeface="Comic Sans MS" pitchFamily="66" charset="0"/>
            </a:endParaRPr>
          </a:p>
        </p:txBody>
      </p:sp>
      <p:sp>
        <p:nvSpPr>
          <p:cNvPr id="67" name="Rectangle 66"/>
          <p:cNvSpPr/>
          <p:nvPr/>
        </p:nvSpPr>
        <p:spPr>
          <a:xfrm>
            <a:off x="323528" y="5661248"/>
            <a:ext cx="8496944" cy="11967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cxnSp>
        <p:nvCxnSpPr>
          <p:cNvPr id="68" name="Connecteur droit avec flèche 67"/>
          <p:cNvCxnSpPr/>
          <p:nvPr/>
        </p:nvCxnSpPr>
        <p:spPr>
          <a:xfrm flipV="1">
            <a:off x="539552" y="1484784"/>
            <a:ext cx="0" cy="381642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par>
                                <p:cTn id="10" presetID="5" presetClass="entr" presetSubtype="10" fill="hold" grpId="0"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checkerboard(across)">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grpId="0" nodeType="clickEffect">
                                  <p:stCondLst>
                                    <p:cond delay="0"/>
                                  </p:stCondLst>
                                  <p:childTnLst>
                                    <p:animMotion origin="layout" path="M 4.16667E-6 2.22222E-6 L 0.00017 -0.19954 " pathEditMode="relative" rAng="0" ptsTypes="AA">
                                      <p:cBhvr>
                                        <p:cTn id="26" dur="2000" fill="hold"/>
                                        <p:tgtEl>
                                          <p:spTgt spid="10"/>
                                        </p:tgtEl>
                                        <p:attrNameLst>
                                          <p:attrName>ppt_x</p:attrName>
                                          <p:attrName>ppt_y</p:attrName>
                                        </p:attrNameLst>
                                      </p:cBhvr>
                                      <p:rCtr x="0" y="-100"/>
                                    </p:animMotion>
                                  </p:childTnLst>
                                </p:cTn>
                              </p:par>
                            </p:childTnLst>
                          </p:cTn>
                        </p:par>
                        <p:par>
                          <p:cTn id="27" fill="hold">
                            <p:stCondLst>
                              <p:cond delay="2000"/>
                            </p:stCondLst>
                            <p:childTnLst>
                              <p:par>
                                <p:cTn id="28" presetID="1" presetClass="exit" presetSubtype="0" fill="hold" grpId="1" nodeType="afterEffect">
                                  <p:stCondLst>
                                    <p:cond delay="0"/>
                                  </p:stCondLst>
                                  <p:childTnLst>
                                    <p:set>
                                      <p:cBhvr>
                                        <p:cTn id="29" dur="1" fill="hold">
                                          <p:stCondLst>
                                            <p:cond delay="0"/>
                                          </p:stCondLst>
                                        </p:cTn>
                                        <p:tgtEl>
                                          <p:spTgt spid="10"/>
                                        </p:tgtEl>
                                        <p:attrNameLst>
                                          <p:attrName>style.visibility</p:attrName>
                                        </p:attrNameLst>
                                      </p:cBhvr>
                                      <p:to>
                                        <p:strVal val="hidden"/>
                                      </p:to>
                                    </p:set>
                                  </p:childTnLst>
                                </p:cTn>
                              </p:par>
                            </p:childTnLst>
                          </p:cTn>
                        </p:par>
                        <p:par>
                          <p:cTn id="30" fill="hold">
                            <p:stCondLst>
                              <p:cond delay="2000"/>
                            </p:stCondLst>
                            <p:childTnLst>
                              <p:par>
                                <p:cTn id="31" presetID="53"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par>
                                <p:cTn id="36" presetID="53"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par>
                          <p:cTn id="41" fill="hold">
                            <p:stCondLst>
                              <p:cond delay="2500"/>
                            </p:stCondLst>
                            <p:childTnLst>
                              <p:par>
                                <p:cTn id="42" presetID="53"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animEffect transition="in" filter="fade">
                                      <p:cBhvr>
                                        <p:cTn id="46" dur="500"/>
                                        <p:tgtEl>
                                          <p:spTgt spid="21"/>
                                        </p:tgtEl>
                                      </p:cBhvr>
                                    </p:animEffect>
                                  </p:childTnLst>
                                </p:cTn>
                              </p:par>
                              <p:par>
                                <p:cTn id="47" presetID="53"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par>
                                <p:cTn id="52" presetID="53"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53"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Effect transition="in" filter="fade">
                                      <p:cBhvr>
                                        <p:cTn id="61" dur="500"/>
                                        <p:tgtEl>
                                          <p:spTgt spid="17"/>
                                        </p:tgtEl>
                                      </p:cBhvr>
                                    </p:animEffect>
                                  </p:childTnLst>
                                </p:cTn>
                              </p:par>
                              <p:par>
                                <p:cTn id="62" presetID="53" presetClass="entr" presetSubtype="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64" presetClass="path" presetSubtype="0" accel="50000" decel="50000" fill="hold" grpId="0" nodeType="clickEffect">
                                  <p:stCondLst>
                                    <p:cond delay="0"/>
                                  </p:stCondLst>
                                  <p:childTnLst>
                                    <p:animMotion origin="layout" path="M -1.38889E-6 -4.44444E-6 L 0.00018 -0.06296 " pathEditMode="relative" rAng="0" ptsTypes="AA">
                                      <p:cBhvr>
                                        <p:cTn id="70" dur="2000" fill="hold"/>
                                        <p:tgtEl>
                                          <p:spTgt spid="12"/>
                                        </p:tgtEl>
                                        <p:attrNameLst>
                                          <p:attrName>ppt_x</p:attrName>
                                          <p:attrName>ppt_y</p:attrName>
                                        </p:attrNameLst>
                                      </p:cBhvr>
                                      <p:rCtr x="0" y="-31"/>
                                    </p:animMotion>
                                  </p:childTnLst>
                                </p:cTn>
                              </p:par>
                            </p:childTnLst>
                          </p:cTn>
                        </p:par>
                        <p:par>
                          <p:cTn id="71" fill="hold">
                            <p:stCondLst>
                              <p:cond delay="2000"/>
                            </p:stCondLst>
                            <p:childTnLst>
                              <p:par>
                                <p:cTn id="72" presetID="1" presetClass="exit" presetSubtype="0" fill="hold" grpId="1" nodeType="afterEffect">
                                  <p:stCondLst>
                                    <p:cond delay="0"/>
                                  </p:stCondLst>
                                  <p:childTnLst>
                                    <p:set>
                                      <p:cBhvr>
                                        <p:cTn id="73" dur="1" fill="hold">
                                          <p:stCondLst>
                                            <p:cond delay="0"/>
                                          </p:stCondLst>
                                        </p:cTn>
                                        <p:tgtEl>
                                          <p:spTgt spid="12"/>
                                        </p:tgtEl>
                                        <p:attrNameLst>
                                          <p:attrName>style.visibility</p:attrName>
                                        </p:attrNameLst>
                                      </p:cBhvr>
                                      <p:to>
                                        <p:strVal val="hidden"/>
                                      </p:to>
                                    </p:set>
                                  </p:childTnLst>
                                </p:cTn>
                              </p:par>
                            </p:childTnLst>
                          </p:cTn>
                        </p:par>
                        <p:par>
                          <p:cTn id="74" fill="hold">
                            <p:stCondLst>
                              <p:cond delay="2000"/>
                            </p:stCondLst>
                            <p:childTnLst>
                              <p:par>
                                <p:cTn id="75" presetID="53" presetClass="entr" presetSubtype="0" fill="hold" nodeType="after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childTnLst>
                          </p:cTn>
                        </p:par>
                        <p:par>
                          <p:cTn id="80" fill="hold">
                            <p:stCondLst>
                              <p:cond delay="2500"/>
                            </p:stCondLst>
                            <p:childTnLst>
                              <p:par>
                                <p:cTn id="81" presetID="53" presetClass="entr" presetSubtype="0"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p:cTn id="83" dur="500" fill="hold"/>
                                        <p:tgtEl>
                                          <p:spTgt spid="23"/>
                                        </p:tgtEl>
                                        <p:attrNameLst>
                                          <p:attrName>ppt_w</p:attrName>
                                        </p:attrNameLst>
                                      </p:cBhvr>
                                      <p:tavLst>
                                        <p:tav tm="0">
                                          <p:val>
                                            <p:fltVal val="0"/>
                                          </p:val>
                                        </p:tav>
                                        <p:tav tm="100000">
                                          <p:val>
                                            <p:strVal val="#ppt_w"/>
                                          </p:val>
                                        </p:tav>
                                      </p:tavLst>
                                    </p:anim>
                                    <p:anim calcmode="lin" valueType="num">
                                      <p:cBhvr>
                                        <p:cTn id="84" dur="500" fill="hold"/>
                                        <p:tgtEl>
                                          <p:spTgt spid="23"/>
                                        </p:tgtEl>
                                        <p:attrNameLst>
                                          <p:attrName>ppt_h</p:attrName>
                                        </p:attrNameLst>
                                      </p:cBhvr>
                                      <p:tavLst>
                                        <p:tav tm="0">
                                          <p:val>
                                            <p:fltVal val="0"/>
                                          </p:val>
                                        </p:tav>
                                        <p:tav tm="100000">
                                          <p:val>
                                            <p:strVal val="#ppt_h"/>
                                          </p:val>
                                        </p:tav>
                                      </p:tavLst>
                                    </p:anim>
                                    <p:animEffect transition="in" filter="fade">
                                      <p:cBhvr>
                                        <p:cTn id="85" dur="500"/>
                                        <p:tgtEl>
                                          <p:spTgt spid="23"/>
                                        </p:tgtEl>
                                      </p:cBhvr>
                                    </p:animEffect>
                                  </p:childTnLst>
                                </p:cTn>
                              </p:par>
                              <p:par>
                                <p:cTn id="86" presetID="53"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 calcmode="lin" valueType="num">
                                      <p:cBhvr>
                                        <p:cTn id="88" dur="500" fill="hold"/>
                                        <p:tgtEl>
                                          <p:spTgt spid="27"/>
                                        </p:tgtEl>
                                        <p:attrNameLst>
                                          <p:attrName>ppt_w</p:attrName>
                                        </p:attrNameLst>
                                      </p:cBhvr>
                                      <p:tavLst>
                                        <p:tav tm="0">
                                          <p:val>
                                            <p:fltVal val="0"/>
                                          </p:val>
                                        </p:tav>
                                        <p:tav tm="100000">
                                          <p:val>
                                            <p:strVal val="#ppt_w"/>
                                          </p:val>
                                        </p:tav>
                                      </p:tavLst>
                                    </p:anim>
                                    <p:anim calcmode="lin" valueType="num">
                                      <p:cBhvr>
                                        <p:cTn id="89" dur="500" fill="hold"/>
                                        <p:tgtEl>
                                          <p:spTgt spid="27"/>
                                        </p:tgtEl>
                                        <p:attrNameLst>
                                          <p:attrName>ppt_h</p:attrName>
                                        </p:attrNameLst>
                                      </p:cBhvr>
                                      <p:tavLst>
                                        <p:tav tm="0">
                                          <p:val>
                                            <p:fltVal val="0"/>
                                          </p:val>
                                        </p:tav>
                                        <p:tav tm="100000">
                                          <p:val>
                                            <p:strVal val="#ppt_h"/>
                                          </p:val>
                                        </p:tav>
                                      </p:tavLst>
                                    </p:anim>
                                    <p:animEffect transition="in" filter="fade">
                                      <p:cBhvr>
                                        <p:cTn id="90" dur="500"/>
                                        <p:tgtEl>
                                          <p:spTgt spid="27"/>
                                        </p:tgtEl>
                                      </p:cBhvr>
                                    </p:animEffect>
                                  </p:childTnLst>
                                </p:cTn>
                              </p:par>
                            </p:childTnLst>
                          </p:cTn>
                        </p:par>
                        <p:par>
                          <p:cTn id="91" fill="hold">
                            <p:stCondLst>
                              <p:cond delay="3000"/>
                            </p:stCondLst>
                            <p:childTnLst>
                              <p:par>
                                <p:cTn id="92" presetID="53" presetClass="entr" presetSubtype="0"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fill="hold"/>
                                        <p:tgtEl>
                                          <p:spTgt spid="25"/>
                                        </p:tgtEl>
                                        <p:attrNameLst>
                                          <p:attrName>ppt_w</p:attrName>
                                        </p:attrNameLst>
                                      </p:cBhvr>
                                      <p:tavLst>
                                        <p:tav tm="0">
                                          <p:val>
                                            <p:fltVal val="0"/>
                                          </p:val>
                                        </p:tav>
                                        <p:tav tm="100000">
                                          <p:val>
                                            <p:strVal val="#ppt_w"/>
                                          </p:val>
                                        </p:tav>
                                      </p:tavLst>
                                    </p:anim>
                                    <p:anim calcmode="lin" valueType="num">
                                      <p:cBhvr>
                                        <p:cTn id="95" dur="500" fill="hold"/>
                                        <p:tgtEl>
                                          <p:spTgt spid="25"/>
                                        </p:tgtEl>
                                        <p:attrNameLst>
                                          <p:attrName>ppt_h</p:attrName>
                                        </p:attrNameLst>
                                      </p:cBhvr>
                                      <p:tavLst>
                                        <p:tav tm="0">
                                          <p:val>
                                            <p:fltVal val="0"/>
                                          </p:val>
                                        </p:tav>
                                        <p:tav tm="100000">
                                          <p:val>
                                            <p:strVal val="#ppt_h"/>
                                          </p:val>
                                        </p:tav>
                                      </p:tavLst>
                                    </p:anim>
                                    <p:animEffect transition="in" filter="fade">
                                      <p:cBhvr>
                                        <p:cTn id="96" dur="500"/>
                                        <p:tgtEl>
                                          <p:spTgt spid="25"/>
                                        </p:tgtEl>
                                      </p:cBhvr>
                                    </p:animEffect>
                                  </p:childTnLst>
                                </p:cTn>
                              </p:par>
                              <p:par>
                                <p:cTn id="97" presetID="53" presetClass="entr" presetSubtype="0" fill="hold" nodeType="with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p:cTn id="99" dur="500" fill="hold"/>
                                        <p:tgtEl>
                                          <p:spTgt spid="24"/>
                                        </p:tgtEl>
                                        <p:attrNameLst>
                                          <p:attrName>ppt_w</p:attrName>
                                        </p:attrNameLst>
                                      </p:cBhvr>
                                      <p:tavLst>
                                        <p:tav tm="0">
                                          <p:val>
                                            <p:fltVal val="0"/>
                                          </p:val>
                                        </p:tav>
                                        <p:tav tm="100000">
                                          <p:val>
                                            <p:strVal val="#ppt_w"/>
                                          </p:val>
                                        </p:tav>
                                      </p:tavLst>
                                    </p:anim>
                                    <p:anim calcmode="lin" valueType="num">
                                      <p:cBhvr>
                                        <p:cTn id="100" dur="500" fill="hold"/>
                                        <p:tgtEl>
                                          <p:spTgt spid="24"/>
                                        </p:tgtEl>
                                        <p:attrNameLst>
                                          <p:attrName>ppt_h</p:attrName>
                                        </p:attrNameLst>
                                      </p:cBhvr>
                                      <p:tavLst>
                                        <p:tav tm="0">
                                          <p:val>
                                            <p:fltVal val="0"/>
                                          </p:val>
                                        </p:tav>
                                        <p:tav tm="100000">
                                          <p:val>
                                            <p:strVal val="#ppt_h"/>
                                          </p:val>
                                        </p:tav>
                                      </p:tavLst>
                                    </p:anim>
                                    <p:animEffect transition="in" filter="fade">
                                      <p:cBhvr>
                                        <p:cTn id="101" dur="500"/>
                                        <p:tgtEl>
                                          <p:spTgt spid="24"/>
                                        </p:tgtEl>
                                      </p:cBhvr>
                                    </p:animEffect>
                                  </p:childTnLst>
                                </p:cTn>
                              </p:par>
                              <p:par>
                                <p:cTn id="102" presetID="53" presetClass="entr" presetSubtype="0"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p:cTn id="104" dur="500" fill="hold"/>
                                        <p:tgtEl>
                                          <p:spTgt spid="26"/>
                                        </p:tgtEl>
                                        <p:attrNameLst>
                                          <p:attrName>ppt_w</p:attrName>
                                        </p:attrNameLst>
                                      </p:cBhvr>
                                      <p:tavLst>
                                        <p:tav tm="0">
                                          <p:val>
                                            <p:fltVal val="0"/>
                                          </p:val>
                                        </p:tav>
                                        <p:tav tm="100000">
                                          <p:val>
                                            <p:strVal val="#ppt_w"/>
                                          </p:val>
                                        </p:tav>
                                      </p:tavLst>
                                    </p:anim>
                                    <p:anim calcmode="lin" valueType="num">
                                      <p:cBhvr>
                                        <p:cTn id="105" dur="500" fill="hold"/>
                                        <p:tgtEl>
                                          <p:spTgt spid="26"/>
                                        </p:tgtEl>
                                        <p:attrNameLst>
                                          <p:attrName>ppt_h</p:attrName>
                                        </p:attrNameLst>
                                      </p:cBhvr>
                                      <p:tavLst>
                                        <p:tav tm="0">
                                          <p:val>
                                            <p:fltVal val="0"/>
                                          </p:val>
                                        </p:tav>
                                        <p:tav tm="100000">
                                          <p:val>
                                            <p:strVal val="#ppt_h"/>
                                          </p:val>
                                        </p:tav>
                                      </p:tavLst>
                                    </p:anim>
                                    <p:animEffect transition="in" filter="fade">
                                      <p:cBhvr>
                                        <p:cTn id="106" dur="500"/>
                                        <p:tgtEl>
                                          <p:spTgt spid="26"/>
                                        </p:tgtEl>
                                      </p:cBhvr>
                                    </p:animEffect>
                                  </p:childTnLst>
                                </p:cTn>
                              </p:par>
                            </p:childTnLst>
                          </p:cTn>
                        </p:par>
                        <p:par>
                          <p:cTn id="107" fill="hold">
                            <p:stCondLst>
                              <p:cond delay="3500"/>
                            </p:stCondLst>
                            <p:childTnLst>
                              <p:par>
                                <p:cTn id="108" presetID="53" presetClass="entr" presetSubtype="0" fill="hold" nodeType="afterEffect">
                                  <p:stCondLst>
                                    <p:cond delay="0"/>
                                  </p:stCondLst>
                                  <p:childTnLst>
                                    <p:set>
                                      <p:cBhvr>
                                        <p:cTn id="109" dur="1" fill="hold">
                                          <p:stCondLst>
                                            <p:cond delay="0"/>
                                          </p:stCondLst>
                                        </p:cTn>
                                        <p:tgtEl>
                                          <p:spTgt spid="29"/>
                                        </p:tgtEl>
                                        <p:attrNameLst>
                                          <p:attrName>style.visibility</p:attrName>
                                        </p:attrNameLst>
                                      </p:cBhvr>
                                      <p:to>
                                        <p:strVal val="visible"/>
                                      </p:to>
                                    </p:set>
                                    <p:anim calcmode="lin" valueType="num">
                                      <p:cBhvr>
                                        <p:cTn id="110" dur="500" fill="hold"/>
                                        <p:tgtEl>
                                          <p:spTgt spid="29"/>
                                        </p:tgtEl>
                                        <p:attrNameLst>
                                          <p:attrName>ppt_w</p:attrName>
                                        </p:attrNameLst>
                                      </p:cBhvr>
                                      <p:tavLst>
                                        <p:tav tm="0">
                                          <p:val>
                                            <p:fltVal val="0"/>
                                          </p:val>
                                        </p:tav>
                                        <p:tav tm="100000">
                                          <p:val>
                                            <p:strVal val="#ppt_w"/>
                                          </p:val>
                                        </p:tav>
                                      </p:tavLst>
                                    </p:anim>
                                    <p:anim calcmode="lin" valueType="num">
                                      <p:cBhvr>
                                        <p:cTn id="111" dur="500" fill="hold"/>
                                        <p:tgtEl>
                                          <p:spTgt spid="29"/>
                                        </p:tgtEl>
                                        <p:attrNameLst>
                                          <p:attrName>ppt_h</p:attrName>
                                        </p:attrNameLst>
                                      </p:cBhvr>
                                      <p:tavLst>
                                        <p:tav tm="0">
                                          <p:val>
                                            <p:fltVal val="0"/>
                                          </p:val>
                                        </p:tav>
                                        <p:tav tm="100000">
                                          <p:val>
                                            <p:strVal val="#ppt_h"/>
                                          </p:val>
                                        </p:tav>
                                      </p:tavLst>
                                    </p:anim>
                                    <p:animEffect transition="in" filter="fade">
                                      <p:cBhvr>
                                        <p:cTn id="112" dur="500"/>
                                        <p:tgtEl>
                                          <p:spTgt spid="29"/>
                                        </p:tgtEl>
                                      </p:cBhvr>
                                    </p:animEffect>
                                  </p:childTnLst>
                                </p:cTn>
                              </p:par>
                              <p:par>
                                <p:cTn id="113" presetID="53" presetClass="entr" presetSubtype="0" fill="hold"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p:cTn id="115" dur="500" fill="hold"/>
                                        <p:tgtEl>
                                          <p:spTgt spid="28"/>
                                        </p:tgtEl>
                                        <p:attrNameLst>
                                          <p:attrName>ppt_w</p:attrName>
                                        </p:attrNameLst>
                                      </p:cBhvr>
                                      <p:tavLst>
                                        <p:tav tm="0">
                                          <p:val>
                                            <p:fltVal val="0"/>
                                          </p:val>
                                        </p:tav>
                                        <p:tav tm="100000">
                                          <p:val>
                                            <p:strVal val="#ppt_w"/>
                                          </p:val>
                                        </p:tav>
                                      </p:tavLst>
                                    </p:anim>
                                    <p:anim calcmode="lin" valueType="num">
                                      <p:cBhvr>
                                        <p:cTn id="116" dur="500" fill="hold"/>
                                        <p:tgtEl>
                                          <p:spTgt spid="28"/>
                                        </p:tgtEl>
                                        <p:attrNameLst>
                                          <p:attrName>ppt_h</p:attrName>
                                        </p:attrNameLst>
                                      </p:cBhvr>
                                      <p:tavLst>
                                        <p:tav tm="0">
                                          <p:val>
                                            <p:fltVal val="0"/>
                                          </p:val>
                                        </p:tav>
                                        <p:tav tm="100000">
                                          <p:val>
                                            <p:strVal val="#ppt_h"/>
                                          </p:val>
                                        </p:tav>
                                      </p:tavLst>
                                    </p:anim>
                                    <p:animEffect transition="in" filter="fade">
                                      <p:cBhvr>
                                        <p:cTn id="117" dur="500"/>
                                        <p:tgtEl>
                                          <p:spTgt spid="28"/>
                                        </p:tgtEl>
                                      </p:cBhvr>
                                    </p:animEffect>
                                  </p:childTnLst>
                                </p:cTn>
                              </p:par>
                            </p:childTnLst>
                          </p:cTn>
                        </p:par>
                        <p:par>
                          <p:cTn id="118" fill="hold">
                            <p:stCondLst>
                              <p:cond delay="4000"/>
                            </p:stCondLst>
                            <p:childTnLst>
                              <p:par>
                                <p:cTn id="119" presetID="53" presetClass="entr" presetSubtype="0" fill="hold" nodeType="afterEffect">
                                  <p:stCondLst>
                                    <p:cond delay="0"/>
                                  </p:stCondLst>
                                  <p:childTnLst>
                                    <p:set>
                                      <p:cBhvr>
                                        <p:cTn id="120" dur="1" fill="hold">
                                          <p:stCondLst>
                                            <p:cond delay="0"/>
                                          </p:stCondLst>
                                        </p:cTn>
                                        <p:tgtEl>
                                          <p:spTgt spid="30"/>
                                        </p:tgtEl>
                                        <p:attrNameLst>
                                          <p:attrName>style.visibility</p:attrName>
                                        </p:attrNameLst>
                                      </p:cBhvr>
                                      <p:to>
                                        <p:strVal val="visible"/>
                                      </p:to>
                                    </p:set>
                                    <p:anim calcmode="lin" valueType="num">
                                      <p:cBhvr>
                                        <p:cTn id="121" dur="500" fill="hold"/>
                                        <p:tgtEl>
                                          <p:spTgt spid="30"/>
                                        </p:tgtEl>
                                        <p:attrNameLst>
                                          <p:attrName>ppt_w</p:attrName>
                                        </p:attrNameLst>
                                      </p:cBhvr>
                                      <p:tavLst>
                                        <p:tav tm="0">
                                          <p:val>
                                            <p:fltVal val="0"/>
                                          </p:val>
                                        </p:tav>
                                        <p:tav tm="100000">
                                          <p:val>
                                            <p:strVal val="#ppt_w"/>
                                          </p:val>
                                        </p:tav>
                                      </p:tavLst>
                                    </p:anim>
                                    <p:anim calcmode="lin" valueType="num">
                                      <p:cBhvr>
                                        <p:cTn id="122" dur="500" fill="hold"/>
                                        <p:tgtEl>
                                          <p:spTgt spid="30"/>
                                        </p:tgtEl>
                                        <p:attrNameLst>
                                          <p:attrName>ppt_h</p:attrName>
                                        </p:attrNameLst>
                                      </p:cBhvr>
                                      <p:tavLst>
                                        <p:tav tm="0">
                                          <p:val>
                                            <p:fltVal val="0"/>
                                          </p:val>
                                        </p:tav>
                                        <p:tav tm="100000">
                                          <p:val>
                                            <p:strVal val="#ppt_h"/>
                                          </p:val>
                                        </p:tav>
                                      </p:tavLst>
                                    </p:anim>
                                    <p:animEffect transition="in" filter="fade">
                                      <p:cBhvr>
                                        <p:cTn id="123" dur="500"/>
                                        <p:tgtEl>
                                          <p:spTgt spid="30"/>
                                        </p:tgtEl>
                                      </p:cBhvr>
                                    </p:animEffect>
                                  </p:childTnLst>
                                </p:cTn>
                              </p:par>
                              <p:par>
                                <p:cTn id="124" presetID="53" presetClass="entr" presetSubtype="0" fill="hold" nodeType="withEffect">
                                  <p:stCondLst>
                                    <p:cond delay="0"/>
                                  </p:stCondLst>
                                  <p:childTnLst>
                                    <p:set>
                                      <p:cBhvr>
                                        <p:cTn id="125" dur="1" fill="hold">
                                          <p:stCondLst>
                                            <p:cond delay="0"/>
                                          </p:stCondLst>
                                        </p:cTn>
                                        <p:tgtEl>
                                          <p:spTgt spid="31"/>
                                        </p:tgtEl>
                                        <p:attrNameLst>
                                          <p:attrName>style.visibility</p:attrName>
                                        </p:attrNameLst>
                                      </p:cBhvr>
                                      <p:to>
                                        <p:strVal val="visible"/>
                                      </p:to>
                                    </p:set>
                                    <p:anim calcmode="lin" valueType="num">
                                      <p:cBhvr>
                                        <p:cTn id="126" dur="500" fill="hold"/>
                                        <p:tgtEl>
                                          <p:spTgt spid="31"/>
                                        </p:tgtEl>
                                        <p:attrNameLst>
                                          <p:attrName>ppt_w</p:attrName>
                                        </p:attrNameLst>
                                      </p:cBhvr>
                                      <p:tavLst>
                                        <p:tav tm="0">
                                          <p:val>
                                            <p:fltVal val="0"/>
                                          </p:val>
                                        </p:tav>
                                        <p:tav tm="100000">
                                          <p:val>
                                            <p:strVal val="#ppt_w"/>
                                          </p:val>
                                        </p:tav>
                                      </p:tavLst>
                                    </p:anim>
                                    <p:anim calcmode="lin" valueType="num">
                                      <p:cBhvr>
                                        <p:cTn id="127" dur="500" fill="hold"/>
                                        <p:tgtEl>
                                          <p:spTgt spid="31"/>
                                        </p:tgtEl>
                                        <p:attrNameLst>
                                          <p:attrName>ppt_h</p:attrName>
                                        </p:attrNameLst>
                                      </p:cBhvr>
                                      <p:tavLst>
                                        <p:tav tm="0">
                                          <p:val>
                                            <p:fltVal val="0"/>
                                          </p:val>
                                        </p:tav>
                                        <p:tav tm="100000">
                                          <p:val>
                                            <p:strVal val="#ppt_h"/>
                                          </p:val>
                                        </p:tav>
                                      </p:tavLst>
                                    </p:anim>
                                    <p:animEffect transition="in" filter="fade">
                                      <p:cBhvr>
                                        <p:cTn id="128" dur="500"/>
                                        <p:tgtEl>
                                          <p:spTgt spid="31"/>
                                        </p:tgtEl>
                                      </p:cBhvr>
                                    </p:animEffect>
                                  </p:childTnLst>
                                </p:cTn>
                              </p:par>
                            </p:childTnLst>
                          </p:cTn>
                        </p:par>
                      </p:childTnLst>
                    </p:cTn>
                  </p:par>
                  <p:par>
                    <p:cTn id="129" fill="hold">
                      <p:stCondLst>
                        <p:cond delay="indefinite"/>
                      </p:stCondLst>
                      <p:childTnLst>
                        <p:par>
                          <p:cTn id="130" fill="hold">
                            <p:stCondLst>
                              <p:cond delay="0"/>
                            </p:stCondLst>
                            <p:childTnLst>
                              <p:par>
                                <p:cTn id="131" presetID="64" presetClass="path" presetSubtype="0" accel="50000" decel="50000" fill="hold" grpId="0" nodeType="clickEffect">
                                  <p:stCondLst>
                                    <p:cond delay="0"/>
                                  </p:stCondLst>
                                  <p:childTnLst>
                                    <p:animMotion origin="layout" path="M -1.38889E-6 -4.44444E-6 L 0.00018 -0.06296 " pathEditMode="relative" rAng="0" ptsTypes="AA">
                                      <p:cBhvr>
                                        <p:cTn id="132" dur="2000" fill="hold"/>
                                        <p:tgtEl>
                                          <p:spTgt spid="32"/>
                                        </p:tgtEl>
                                        <p:attrNameLst>
                                          <p:attrName>ppt_x</p:attrName>
                                          <p:attrName>ppt_y</p:attrName>
                                        </p:attrNameLst>
                                      </p:cBhvr>
                                      <p:rCtr x="0" y="-31"/>
                                    </p:animMotion>
                                  </p:childTnLst>
                                </p:cTn>
                              </p:par>
                            </p:childTnLst>
                          </p:cTn>
                        </p:par>
                        <p:par>
                          <p:cTn id="133" fill="hold">
                            <p:stCondLst>
                              <p:cond delay="2000"/>
                            </p:stCondLst>
                            <p:childTnLst>
                              <p:par>
                                <p:cTn id="134" presetID="1" presetClass="exit" presetSubtype="0" fill="hold" grpId="1" nodeType="afterEffect">
                                  <p:stCondLst>
                                    <p:cond delay="0"/>
                                  </p:stCondLst>
                                  <p:childTnLst>
                                    <p:set>
                                      <p:cBhvr>
                                        <p:cTn id="135" dur="1" fill="hold">
                                          <p:stCondLst>
                                            <p:cond delay="0"/>
                                          </p:stCondLst>
                                        </p:cTn>
                                        <p:tgtEl>
                                          <p:spTgt spid="32"/>
                                        </p:tgtEl>
                                        <p:attrNameLst>
                                          <p:attrName>style.visibility</p:attrName>
                                        </p:attrNameLst>
                                      </p:cBhvr>
                                      <p:to>
                                        <p:strVal val="hidden"/>
                                      </p:to>
                                    </p:set>
                                  </p:childTnLst>
                                </p:cTn>
                              </p:par>
                            </p:childTnLst>
                          </p:cTn>
                        </p:par>
                        <p:par>
                          <p:cTn id="136" fill="hold">
                            <p:stCondLst>
                              <p:cond delay="2000"/>
                            </p:stCondLst>
                            <p:childTnLst>
                              <p:par>
                                <p:cTn id="137" presetID="53" presetClass="entr" presetSubtype="0" fill="hold" nodeType="afterEffect">
                                  <p:stCondLst>
                                    <p:cond delay="0"/>
                                  </p:stCondLst>
                                  <p:childTnLst>
                                    <p:set>
                                      <p:cBhvr>
                                        <p:cTn id="138" dur="1" fill="hold">
                                          <p:stCondLst>
                                            <p:cond delay="0"/>
                                          </p:stCondLst>
                                        </p:cTn>
                                        <p:tgtEl>
                                          <p:spTgt spid="33"/>
                                        </p:tgtEl>
                                        <p:attrNameLst>
                                          <p:attrName>style.visibility</p:attrName>
                                        </p:attrNameLst>
                                      </p:cBhvr>
                                      <p:to>
                                        <p:strVal val="visible"/>
                                      </p:to>
                                    </p:set>
                                    <p:anim calcmode="lin" valueType="num">
                                      <p:cBhvr>
                                        <p:cTn id="139" dur="500" fill="hold"/>
                                        <p:tgtEl>
                                          <p:spTgt spid="33"/>
                                        </p:tgtEl>
                                        <p:attrNameLst>
                                          <p:attrName>ppt_w</p:attrName>
                                        </p:attrNameLst>
                                      </p:cBhvr>
                                      <p:tavLst>
                                        <p:tav tm="0">
                                          <p:val>
                                            <p:fltVal val="0"/>
                                          </p:val>
                                        </p:tav>
                                        <p:tav tm="100000">
                                          <p:val>
                                            <p:strVal val="#ppt_w"/>
                                          </p:val>
                                        </p:tav>
                                      </p:tavLst>
                                    </p:anim>
                                    <p:anim calcmode="lin" valueType="num">
                                      <p:cBhvr>
                                        <p:cTn id="140" dur="500" fill="hold"/>
                                        <p:tgtEl>
                                          <p:spTgt spid="33"/>
                                        </p:tgtEl>
                                        <p:attrNameLst>
                                          <p:attrName>ppt_h</p:attrName>
                                        </p:attrNameLst>
                                      </p:cBhvr>
                                      <p:tavLst>
                                        <p:tav tm="0">
                                          <p:val>
                                            <p:fltVal val="0"/>
                                          </p:val>
                                        </p:tav>
                                        <p:tav tm="100000">
                                          <p:val>
                                            <p:strVal val="#ppt_h"/>
                                          </p:val>
                                        </p:tav>
                                      </p:tavLst>
                                    </p:anim>
                                    <p:animEffect transition="in" filter="fade">
                                      <p:cBhvr>
                                        <p:cTn id="141" dur="500"/>
                                        <p:tgtEl>
                                          <p:spTgt spid="33"/>
                                        </p:tgtEl>
                                      </p:cBhvr>
                                    </p:animEffect>
                                  </p:childTnLst>
                                </p:cTn>
                              </p:par>
                            </p:childTnLst>
                          </p:cTn>
                        </p:par>
                        <p:par>
                          <p:cTn id="142" fill="hold">
                            <p:stCondLst>
                              <p:cond delay="2500"/>
                            </p:stCondLst>
                            <p:childTnLst>
                              <p:par>
                                <p:cTn id="143" presetID="2" presetClass="entr" presetSubtype="4" fill="hold" grpId="0" nodeType="afterEffect">
                                  <p:stCondLst>
                                    <p:cond delay="0"/>
                                  </p:stCondLst>
                                  <p:childTnLst>
                                    <p:set>
                                      <p:cBhvr>
                                        <p:cTn id="144" dur="1" fill="hold">
                                          <p:stCondLst>
                                            <p:cond delay="0"/>
                                          </p:stCondLst>
                                        </p:cTn>
                                        <p:tgtEl>
                                          <p:spTgt spid="13"/>
                                        </p:tgtEl>
                                        <p:attrNameLst>
                                          <p:attrName>style.visibility</p:attrName>
                                        </p:attrNameLst>
                                      </p:cBhvr>
                                      <p:to>
                                        <p:strVal val="visible"/>
                                      </p:to>
                                    </p:set>
                                    <p:anim calcmode="lin" valueType="num">
                                      <p:cBhvr additive="base">
                                        <p:cTn id="145" dur="500" fill="hold"/>
                                        <p:tgtEl>
                                          <p:spTgt spid="13"/>
                                        </p:tgtEl>
                                        <p:attrNameLst>
                                          <p:attrName>ppt_x</p:attrName>
                                        </p:attrNameLst>
                                      </p:cBhvr>
                                      <p:tavLst>
                                        <p:tav tm="0">
                                          <p:val>
                                            <p:strVal val="#ppt_x"/>
                                          </p:val>
                                        </p:tav>
                                        <p:tav tm="100000">
                                          <p:val>
                                            <p:strVal val="#ppt_x"/>
                                          </p:val>
                                        </p:tav>
                                      </p:tavLst>
                                    </p:anim>
                                    <p:anim calcmode="lin" valueType="num">
                                      <p:cBhvr additive="base">
                                        <p:cTn id="146" dur="500" fill="hold"/>
                                        <p:tgtEl>
                                          <p:spTgt spid="13"/>
                                        </p:tgtEl>
                                        <p:attrNameLst>
                                          <p:attrName>ppt_y</p:attrName>
                                        </p:attrNameLst>
                                      </p:cBhvr>
                                      <p:tavLst>
                                        <p:tav tm="0">
                                          <p:val>
                                            <p:strVal val="1+#ppt_h/2"/>
                                          </p:val>
                                        </p:tav>
                                        <p:tav tm="100000">
                                          <p:val>
                                            <p:strVal val="#ppt_y"/>
                                          </p:val>
                                        </p:tav>
                                      </p:tavLst>
                                    </p:anim>
                                  </p:childTnLst>
                                </p:cTn>
                              </p:par>
                              <p:par>
                                <p:cTn id="147" presetID="64" presetClass="path" presetSubtype="0" accel="50000" decel="50000" fill="hold" grpId="1" nodeType="withEffect">
                                  <p:stCondLst>
                                    <p:cond delay="0"/>
                                  </p:stCondLst>
                                  <p:childTnLst>
                                    <p:animMotion origin="layout" path="M 2.77778E-6 1.48148E-6 L 2.77778E-6 -0.15741 " pathEditMode="relative" rAng="0" ptsTypes="AA">
                                      <p:cBhvr>
                                        <p:cTn id="148" dur="2000" fill="hold"/>
                                        <p:tgtEl>
                                          <p:spTgt spid="13"/>
                                        </p:tgtEl>
                                        <p:attrNameLst>
                                          <p:attrName>ppt_x</p:attrName>
                                          <p:attrName>ppt_y</p:attrName>
                                        </p:attrNameLst>
                                      </p:cBhvr>
                                      <p:rCtr x="0" y="-79"/>
                                    </p:animMotion>
                                  </p:childTnLst>
                                </p:cTn>
                              </p:par>
                            </p:childTnLst>
                          </p:cTn>
                        </p:par>
                      </p:childTnLst>
                    </p:cTn>
                  </p:par>
                  <p:par>
                    <p:cTn id="149" fill="hold">
                      <p:stCondLst>
                        <p:cond delay="indefinite"/>
                      </p:stCondLst>
                      <p:childTnLst>
                        <p:par>
                          <p:cTn id="150" fill="hold">
                            <p:stCondLst>
                              <p:cond delay="0"/>
                            </p:stCondLst>
                            <p:childTnLst>
                              <p:par>
                                <p:cTn id="151" presetID="64" presetClass="path" presetSubtype="0" accel="50000" decel="50000" fill="hold" grpId="0" nodeType="clickEffect">
                                  <p:stCondLst>
                                    <p:cond delay="0"/>
                                  </p:stCondLst>
                                  <p:childTnLst>
                                    <p:animMotion origin="layout" path="M -1.38889E-6 -4.44444E-6 L 0.00018 -0.06296 " pathEditMode="relative" rAng="0" ptsTypes="AA">
                                      <p:cBhvr>
                                        <p:cTn id="152" dur="2000" fill="hold"/>
                                        <p:tgtEl>
                                          <p:spTgt spid="34"/>
                                        </p:tgtEl>
                                        <p:attrNameLst>
                                          <p:attrName>ppt_x</p:attrName>
                                          <p:attrName>ppt_y</p:attrName>
                                        </p:attrNameLst>
                                      </p:cBhvr>
                                      <p:rCtr x="0" y="-31"/>
                                    </p:animMotion>
                                  </p:childTnLst>
                                </p:cTn>
                              </p:par>
                            </p:childTnLst>
                          </p:cTn>
                        </p:par>
                        <p:par>
                          <p:cTn id="153" fill="hold">
                            <p:stCondLst>
                              <p:cond delay="2000"/>
                            </p:stCondLst>
                            <p:childTnLst>
                              <p:par>
                                <p:cTn id="154" presetID="1" presetClass="exit" presetSubtype="0" fill="hold" grpId="1" nodeType="afterEffect">
                                  <p:stCondLst>
                                    <p:cond delay="0"/>
                                  </p:stCondLst>
                                  <p:childTnLst>
                                    <p:set>
                                      <p:cBhvr>
                                        <p:cTn id="155" dur="1" fill="hold">
                                          <p:stCondLst>
                                            <p:cond delay="0"/>
                                          </p:stCondLst>
                                        </p:cTn>
                                        <p:tgtEl>
                                          <p:spTgt spid="34"/>
                                        </p:tgtEl>
                                        <p:attrNameLst>
                                          <p:attrName>style.visibility</p:attrName>
                                        </p:attrNameLst>
                                      </p:cBhvr>
                                      <p:to>
                                        <p:strVal val="hidden"/>
                                      </p:to>
                                    </p:set>
                                  </p:childTnLst>
                                </p:cTn>
                              </p:par>
                            </p:childTnLst>
                          </p:cTn>
                        </p:par>
                        <p:par>
                          <p:cTn id="156" fill="hold">
                            <p:stCondLst>
                              <p:cond delay="2000"/>
                            </p:stCondLst>
                            <p:childTnLst>
                              <p:par>
                                <p:cTn id="157" presetID="53" presetClass="entr" presetSubtype="0" fill="hold" nodeType="afterEffect">
                                  <p:stCondLst>
                                    <p:cond delay="0"/>
                                  </p:stCondLst>
                                  <p:childTnLst>
                                    <p:set>
                                      <p:cBhvr>
                                        <p:cTn id="158" dur="1" fill="hold">
                                          <p:stCondLst>
                                            <p:cond delay="0"/>
                                          </p:stCondLst>
                                        </p:cTn>
                                        <p:tgtEl>
                                          <p:spTgt spid="35"/>
                                        </p:tgtEl>
                                        <p:attrNameLst>
                                          <p:attrName>style.visibility</p:attrName>
                                        </p:attrNameLst>
                                      </p:cBhvr>
                                      <p:to>
                                        <p:strVal val="visible"/>
                                      </p:to>
                                    </p:set>
                                    <p:anim calcmode="lin" valueType="num">
                                      <p:cBhvr>
                                        <p:cTn id="159" dur="500" fill="hold"/>
                                        <p:tgtEl>
                                          <p:spTgt spid="35"/>
                                        </p:tgtEl>
                                        <p:attrNameLst>
                                          <p:attrName>ppt_w</p:attrName>
                                        </p:attrNameLst>
                                      </p:cBhvr>
                                      <p:tavLst>
                                        <p:tav tm="0">
                                          <p:val>
                                            <p:fltVal val="0"/>
                                          </p:val>
                                        </p:tav>
                                        <p:tav tm="100000">
                                          <p:val>
                                            <p:strVal val="#ppt_w"/>
                                          </p:val>
                                        </p:tav>
                                      </p:tavLst>
                                    </p:anim>
                                    <p:anim calcmode="lin" valueType="num">
                                      <p:cBhvr>
                                        <p:cTn id="160" dur="500" fill="hold"/>
                                        <p:tgtEl>
                                          <p:spTgt spid="35"/>
                                        </p:tgtEl>
                                        <p:attrNameLst>
                                          <p:attrName>ppt_h</p:attrName>
                                        </p:attrNameLst>
                                      </p:cBhvr>
                                      <p:tavLst>
                                        <p:tav tm="0">
                                          <p:val>
                                            <p:fltVal val="0"/>
                                          </p:val>
                                        </p:tav>
                                        <p:tav tm="100000">
                                          <p:val>
                                            <p:strVal val="#ppt_h"/>
                                          </p:val>
                                        </p:tav>
                                      </p:tavLst>
                                    </p:anim>
                                    <p:animEffect transition="in" filter="fade">
                                      <p:cBhvr>
                                        <p:cTn id="161" dur="500"/>
                                        <p:tgtEl>
                                          <p:spTgt spid="35"/>
                                        </p:tgtEl>
                                      </p:cBhvr>
                                    </p:animEffect>
                                  </p:childTnLst>
                                </p:cTn>
                              </p:par>
                            </p:childTnLst>
                          </p:cTn>
                        </p:par>
                        <p:par>
                          <p:cTn id="162" fill="hold">
                            <p:stCondLst>
                              <p:cond delay="2500"/>
                            </p:stCondLst>
                            <p:childTnLst>
                              <p:par>
                                <p:cTn id="163" presetID="53" presetClass="entr" presetSubtype="0" fill="hold" nodeType="afterEffect">
                                  <p:stCondLst>
                                    <p:cond delay="0"/>
                                  </p:stCondLst>
                                  <p:childTnLst>
                                    <p:set>
                                      <p:cBhvr>
                                        <p:cTn id="164" dur="1" fill="hold">
                                          <p:stCondLst>
                                            <p:cond delay="0"/>
                                          </p:stCondLst>
                                        </p:cTn>
                                        <p:tgtEl>
                                          <p:spTgt spid="36"/>
                                        </p:tgtEl>
                                        <p:attrNameLst>
                                          <p:attrName>style.visibility</p:attrName>
                                        </p:attrNameLst>
                                      </p:cBhvr>
                                      <p:to>
                                        <p:strVal val="visible"/>
                                      </p:to>
                                    </p:set>
                                    <p:anim calcmode="lin" valueType="num">
                                      <p:cBhvr>
                                        <p:cTn id="165" dur="500" fill="hold"/>
                                        <p:tgtEl>
                                          <p:spTgt spid="36"/>
                                        </p:tgtEl>
                                        <p:attrNameLst>
                                          <p:attrName>ppt_w</p:attrName>
                                        </p:attrNameLst>
                                      </p:cBhvr>
                                      <p:tavLst>
                                        <p:tav tm="0">
                                          <p:val>
                                            <p:fltVal val="0"/>
                                          </p:val>
                                        </p:tav>
                                        <p:tav tm="100000">
                                          <p:val>
                                            <p:strVal val="#ppt_w"/>
                                          </p:val>
                                        </p:tav>
                                      </p:tavLst>
                                    </p:anim>
                                    <p:anim calcmode="lin" valueType="num">
                                      <p:cBhvr>
                                        <p:cTn id="166" dur="500" fill="hold"/>
                                        <p:tgtEl>
                                          <p:spTgt spid="36"/>
                                        </p:tgtEl>
                                        <p:attrNameLst>
                                          <p:attrName>ppt_h</p:attrName>
                                        </p:attrNameLst>
                                      </p:cBhvr>
                                      <p:tavLst>
                                        <p:tav tm="0">
                                          <p:val>
                                            <p:fltVal val="0"/>
                                          </p:val>
                                        </p:tav>
                                        <p:tav tm="100000">
                                          <p:val>
                                            <p:strVal val="#ppt_h"/>
                                          </p:val>
                                        </p:tav>
                                      </p:tavLst>
                                    </p:anim>
                                    <p:animEffect transition="in" filter="fade">
                                      <p:cBhvr>
                                        <p:cTn id="167" dur="500"/>
                                        <p:tgtEl>
                                          <p:spTgt spid="36"/>
                                        </p:tgtEl>
                                      </p:cBhvr>
                                    </p:animEffect>
                                  </p:childTnLst>
                                </p:cTn>
                              </p:par>
                              <p:par>
                                <p:cTn id="168" presetID="53" presetClass="entr" presetSubtype="0" fill="hold" nodeType="withEffect">
                                  <p:stCondLst>
                                    <p:cond delay="0"/>
                                  </p:stCondLst>
                                  <p:childTnLst>
                                    <p:set>
                                      <p:cBhvr>
                                        <p:cTn id="169" dur="1" fill="hold">
                                          <p:stCondLst>
                                            <p:cond delay="0"/>
                                          </p:stCondLst>
                                        </p:cTn>
                                        <p:tgtEl>
                                          <p:spTgt spid="37"/>
                                        </p:tgtEl>
                                        <p:attrNameLst>
                                          <p:attrName>style.visibility</p:attrName>
                                        </p:attrNameLst>
                                      </p:cBhvr>
                                      <p:to>
                                        <p:strVal val="visible"/>
                                      </p:to>
                                    </p:set>
                                    <p:anim calcmode="lin" valueType="num">
                                      <p:cBhvr>
                                        <p:cTn id="170" dur="500" fill="hold"/>
                                        <p:tgtEl>
                                          <p:spTgt spid="37"/>
                                        </p:tgtEl>
                                        <p:attrNameLst>
                                          <p:attrName>ppt_w</p:attrName>
                                        </p:attrNameLst>
                                      </p:cBhvr>
                                      <p:tavLst>
                                        <p:tav tm="0">
                                          <p:val>
                                            <p:fltVal val="0"/>
                                          </p:val>
                                        </p:tav>
                                        <p:tav tm="100000">
                                          <p:val>
                                            <p:strVal val="#ppt_w"/>
                                          </p:val>
                                        </p:tav>
                                      </p:tavLst>
                                    </p:anim>
                                    <p:anim calcmode="lin" valueType="num">
                                      <p:cBhvr>
                                        <p:cTn id="171" dur="500" fill="hold"/>
                                        <p:tgtEl>
                                          <p:spTgt spid="37"/>
                                        </p:tgtEl>
                                        <p:attrNameLst>
                                          <p:attrName>ppt_h</p:attrName>
                                        </p:attrNameLst>
                                      </p:cBhvr>
                                      <p:tavLst>
                                        <p:tav tm="0">
                                          <p:val>
                                            <p:fltVal val="0"/>
                                          </p:val>
                                        </p:tav>
                                        <p:tav tm="100000">
                                          <p:val>
                                            <p:strVal val="#ppt_h"/>
                                          </p:val>
                                        </p:tav>
                                      </p:tavLst>
                                    </p:anim>
                                    <p:animEffect transition="in" filter="fade">
                                      <p:cBhvr>
                                        <p:cTn id="172" dur="500"/>
                                        <p:tgtEl>
                                          <p:spTgt spid="37"/>
                                        </p:tgtEl>
                                      </p:cBhvr>
                                    </p:animEffect>
                                  </p:childTnLst>
                                </p:cTn>
                              </p:par>
                              <p:par>
                                <p:cTn id="173" presetID="53" presetClass="entr" presetSubtype="0" fill="hold" nodeType="withEffect">
                                  <p:stCondLst>
                                    <p:cond delay="0"/>
                                  </p:stCondLst>
                                  <p:childTnLst>
                                    <p:set>
                                      <p:cBhvr>
                                        <p:cTn id="174" dur="1" fill="hold">
                                          <p:stCondLst>
                                            <p:cond delay="0"/>
                                          </p:stCondLst>
                                        </p:cTn>
                                        <p:tgtEl>
                                          <p:spTgt spid="38"/>
                                        </p:tgtEl>
                                        <p:attrNameLst>
                                          <p:attrName>style.visibility</p:attrName>
                                        </p:attrNameLst>
                                      </p:cBhvr>
                                      <p:to>
                                        <p:strVal val="visible"/>
                                      </p:to>
                                    </p:set>
                                    <p:anim calcmode="lin" valueType="num">
                                      <p:cBhvr>
                                        <p:cTn id="175" dur="500" fill="hold"/>
                                        <p:tgtEl>
                                          <p:spTgt spid="38"/>
                                        </p:tgtEl>
                                        <p:attrNameLst>
                                          <p:attrName>ppt_w</p:attrName>
                                        </p:attrNameLst>
                                      </p:cBhvr>
                                      <p:tavLst>
                                        <p:tav tm="0">
                                          <p:val>
                                            <p:fltVal val="0"/>
                                          </p:val>
                                        </p:tav>
                                        <p:tav tm="100000">
                                          <p:val>
                                            <p:strVal val="#ppt_w"/>
                                          </p:val>
                                        </p:tav>
                                      </p:tavLst>
                                    </p:anim>
                                    <p:anim calcmode="lin" valueType="num">
                                      <p:cBhvr>
                                        <p:cTn id="176" dur="500" fill="hold"/>
                                        <p:tgtEl>
                                          <p:spTgt spid="38"/>
                                        </p:tgtEl>
                                        <p:attrNameLst>
                                          <p:attrName>ppt_h</p:attrName>
                                        </p:attrNameLst>
                                      </p:cBhvr>
                                      <p:tavLst>
                                        <p:tav tm="0">
                                          <p:val>
                                            <p:fltVal val="0"/>
                                          </p:val>
                                        </p:tav>
                                        <p:tav tm="100000">
                                          <p:val>
                                            <p:strVal val="#ppt_h"/>
                                          </p:val>
                                        </p:tav>
                                      </p:tavLst>
                                    </p:anim>
                                    <p:animEffect transition="in" filter="fade">
                                      <p:cBhvr>
                                        <p:cTn id="177" dur="500"/>
                                        <p:tgtEl>
                                          <p:spTgt spid="38"/>
                                        </p:tgtEl>
                                      </p:cBhvr>
                                    </p:animEffect>
                                  </p:childTnLst>
                                </p:cTn>
                              </p:par>
                            </p:childTnLst>
                          </p:cTn>
                        </p:par>
                        <p:par>
                          <p:cTn id="178" fill="hold">
                            <p:stCondLst>
                              <p:cond delay="3000"/>
                            </p:stCondLst>
                            <p:childTnLst>
                              <p:par>
                                <p:cTn id="179" presetID="53" presetClass="entr" presetSubtype="0" fill="hold" nodeType="afterEffect">
                                  <p:stCondLst>
                                    <p:cond delay="0"/>
                                  </p:stCondLst>
                                  <p:childTnLst>
                                    <p:set>
                                      <p:cBhvr>
                                        <p:cTn id="180" dur="1" fill="hold">
                                          <p:stCondLst>
                                            <p:cond delay="0"/>
                                          </p:stCondLst>
                                        </p:cTn>
                                        <p:tgtEl>
                                          <p:spTgt spid="39"/>
                                        </p:tgtEl>
                                        <p:attrNameLst>
                                          <p:attrName>style.visibility</p:attrName>
                                        </p:attrNameLst>
                                      </p:cBhvr>
                                      <p:to>
                                        <p:strVal val="visible"/>
                                      </p:to>
                                    </p:set>
                                    <p:anim calcmode="lin" valueType="num">
                                      <p:cBhvr>
                                        <p:cTn id="181" dur="500" fill="hold"/>
                                        <p:tgtEl>
                                          <p:spTgt spid="39"/>
                                        </p:tgtEl>
                                        <p:attrNameLst>
                                          <p:attrName>ppt_w</p:attrName>
                                        </p:attrNameLst>
                                      </p:cBhvr>
                                      <p:tavLst>
                                        <p:tav tm="0">
                                          <p:val>
                                            <p:fltVal val="0"/>
                                          </p:val>
                                        </p:tav>
                                        <p:tav tm="100000">
                                          <p:val>
                                            <p:strVal val="#ppt_w"/>
                                          </p:val>
                                        </p:tav>
                                      </p:tavLst>
                                    </p:anim>
                                    <p:anim calcmode="lin" valueType="num">
                                      <p:cBhvr>
                                        <p:cTn id="182" dur="500" fill="hold"/>
                                        <p:tgtEl>
                                          <p:spTgt spid="39"/>
                                        </p:tgtEl>
                                        <p:attrNameLst>
                                          <p:attrName>ppt_h</p:attrName>
                                        </p:attrNameLst>
                                      </p:cBhvr>
                                      <p:tavLst>
                                        <p:tav tm="0">
                                          <p:val>
                                            <p:fltVal val="0"/>
                                          </p:val>
                                        </p:tav>
                                        <p:tav tm="100000">
                                          <p:val>
                                            <p:strVal val="#ppt_h"/>
                                          </p:val>
                                        </p:tav>
                                      </p:tavLst>
                                    </p:anim>
                                    <p:animEffect transition="in" filter="fade">
                                      <p:cBhvr>
                                        <p:cTn id="183" dur="500"/>
                                        <p:tgtEl>
                                          <p:spTgt spid="39"/>
                                        </p:tgtEl>
                                      </p:cBhvr>
                                    </p:animEffect>
                                  </p:childTnLst>
                                </p:cTn>
                              </p:par>
                              <p:par>
                                <p:cTn id="184" presetID="53" presetClass="entr" presetSubtype="0" fill="hold" nodeType="withEffect">
                                  <p:stCondLst>
                                    <p:cond delay="0"/>
                                  </p:stCondLst>
                                  <p:childTnLst>
                                    <p:set>
                                      <p:cBhvr>
                                        <p:cTn id="185" dur="1" fill="hold">
                                          <p:stCondLst>
                                            <p:cond delay="0"/>
                                          </p:stCondLst>
                                        </p:cTn>
                                        <p:tgtEl>
                                          <p:spTgt spid="45"/>
                                        </p:tgtEl>
                                        <p:attrNameLst>
                                          <p:attrName>style.visibility</p:attrName>
                                        </p:attrNameLst>
                                      </p:cBhvr>
                                      <p:to>
                                        <p:strVal val="visible"/>
                                      </p:to>
                                    </p:set>
                                    <p:anim calcmode="lin" valueType="num">
                                      <p:cBhvr>
                                        <p:cTn id="186" dur="500" fill="hold"/>
                                        <p:tgtEl>
                                          <p:spTgt spid="45"/>
                                        </p:tgtEl>
                                        <p:attrNameLst>
                                          <p:attrName>ppt_w</p:attrName>
                                        </p:attrNameLst>
                                      </p:cBhvr>
                                      <p:tavLst>
                                        <p:tav tm="0">
                                          <p:val>
                                            <p:fltVal val="0"/>
                                          </p:val>
                                        </p:tav>
                                        <p:tav tm="100000">
                                          <p:val>
                                            <p:strVal val="#ppt_w"/>
                                          </p:val>
                                        </p:tav>
                                      </p:tavLst>
                                    </p:anim>
                                    <p:anim calcmode="lin" valueType="num">
                                      <p:cBhvr>
                                        <p:cTn id="187" dur="500" fill="hold"/>
                                        <p:tgtEl>
                                          <p:spTgt spid="45"/>
                                        </p:tgtEl>
                                        <p:attrNameLst>
                                          <p:attrName>ppt_h</p:attrName>
                                        </p:attrNameLst>
                                      </p:cBhvr>
                                      <p:tavLst>
                                        <p:tav tm="0">
                                          <p:val>
                                            <p:fltVal val="0"/>
                                          </p:val>
                                        </p:tav>
                                        <p:tav tm="100000">
                                          <p:val>
                                            <p:strVal val="#ppt_h"/>
                                          </p:val>
                                        </p:tav>
                                      </p:tavLst>
                                    </p:anim>
                                    <p:animEffect transition="in" filter="fade">
                                      <p:cBhvr>
                                        <p:cTn id="188" dur="500"/>
                                        <p:tgtEl>
                                          <p:spTgt spid="45"/>
                                        </p:tgtEl>
                                      </p:cBhvr>
                                    </p:animEffect>
                                  </p:childTnLst>
                                </p:cTn>
                              </p:par>
                              <p:par>
                                <p:cTn id="189" presetID="53" presetClass="entr" presetSubtype="0" fill="hold" nodeType="withEffect">
                                  <p:stCondLst>
                                    <p:cond delay="0"/>
                                  </p:stCondLst>
                                  <p:childTnLst>
                                    <p:set>
                                      <p:cBhvr>
                                        <p:cTn id="190" dur="1" fill="hold">
                                          <p:stCondLst>
                                            <p:cond delay="0"/>
                                          </p:stCondLst>
                                        </p:cTn>
                                        <p:tgtEl>
                                          <p:spTgt spid="40"/>
                                        </p:tgtEl>
                                        <p:attrNameLst>
                                          <p:attrName>style.visibility</p:attrName>
                                        </p:attrNameLst>
                                      </p:cBhvr>
                                      <p:to>
                                        <p:strVal val="visible"/>
                                      </p:to>
                                    </p:set>
                                    <p:anim calcmode="lin" valueType="num">
                                      <p:cBhvr>
                                        <p:cTn id="191" dur="500" fill="hold"/>
                                        <p:tgtEl>
                                          <p:spTgt spid="40"/>
                                        </p:tgtEl>
                                        <p:attrNameLst>
                                          <p:attrName>ppt_w</p:attrName>
                                        </p:attrNameLst>
                                      </p:cBhvr>
                                      <p:tavLst>
                                        <p:tav tm="0">
                                          <p:val>
                                            <p:fltVal val="0"/>
                                          </p:val>
                                        </p:tav>
                                        <p:tav tm="100000">
                                          <p:val>
                                            <p:strVal val="#ppt_w"/>
                                          </p:val>
                                        </p:tav>
                                      </p:tavLst>
                                    </p:anim>
                                    <p:anim calcmode="lin" valueType="num">
                                      <p:cBhvr>
                                        <p:cTn id="192" dur="500" fill="hold"/>
                                        <p:tgtEl>
                                          <p:spTgt spid="40"/>
                                        </p:tgtEl>
                                        <p:attrNameLst>
                                          <p:attrName>ppt_h</p:attrName>
                                        </p:attrNameLst>
                                      </p:cBhvr>
                                      <p:tavLst>
                                        <p:tav tm="0">
                                          <p:val>
                                            <p:fltVal val="0"/>
                                          </p:val>
                                        </p:tav>
                                        <p:tav tm="100000">
                                          <p:val>
                                            <p:strVal val="#ppt_h"/>
                                          </p:val>
                                        </p:tav>
                                      </p:tavLst>
                                    </p:anim>
                                    <p:animEffect transition="in" filter="fade">
                                      <p:cBhvr>
                                        <p:cTn id="193" dur="500"/>
                                        <p:tgtEl>
                                          <p:spTgt spid="40"/>
                                        </p:tgtEl>
                                      </p:cBhvr>
                                    </p:animEffect>
                                  </p:childTnLst>
                                </p:cTn>
                              </p:par>
                            </p:childTnLst>
                          </p:cTn>
                        </p:par>
                        <p:par>
                          <p:cTn id="194" fill="hold">
                            <p:stCondLst>
                              <p:cond delay="3500"/>
                            </p:stCondLst>
                            <p:childTnLst>
                              <p:par>
                                <p:cTn id="195" presetID="53" presetClass="entr" presetSubtype="0" fill="hold" nodeType="afterEffect">
                                  <p:stCondLst>
                                    <p:cond delay="0"/>
                                  </p:stCondLst>
                                  <p:childTnLst>
                                    <p:set>
                                      <p:cBhvr>
                                        <p:cTn id="196" dur="1" fill="hold">
                                          <p:stCondLst>
                                            <p:cond delay="0"/>
                                          </p:stCondLst>
                                        </p:cTn>
                                        <p:tgtEl>
                                          <p:spTgt spid="41"/>
                                        </p:tgtEl>
                                        <p:attrNameLst>
                                          <p:attrName>style.visibility</p:attrName>
                                        </p:attrNameLst>
                                      </p:cBhvr>
                                      <p:to>
                                        <p:strVal val="visible"/>
                                      </p:to>
                                    </p:set>
                                    <p:anim calcmode="lin" valueType="num">
                                      <p:cBhvr>
                                        <p:cTn id="197" dur="500" fill="hold"/>
                                        <p:tgtEl>
                                          <p:spTgt spid="41"/>
                                        </p:tgtEl>
                                        <p:attrNameLst>
                                          <p:attrName>ppt_w</p:attrName>
                                        </p:attrNameLst>
                                      </p:cBhvr>
                                      <p:tavLst>
                                        <p:tav tm="0">
                                          <p:val>
                                            <p:fltVal val="0"/>
                                          </p:val>
                                        </p:tav>
                                        <p:tav tm="100000">
                                          <p:val>
                                            <p:strVal val="#ppt_w"/>
                                          </p:val>
                                        </p:tav>
                                      </p:tavLst>
                                    </p:anim>
                                    <p:anim calcmode="lin" valueType="num">
                                      <p:cBhvr>
                                        <p:cTn id="198" dur="500" fill="hold"/>
                                        <p:tgtEl>
                                          <p:spTgt spid="41"/>
                                        </p:tgtEl>
                                        <p:attrNameLst>
                                          <p:attrName>ppt_h</p:attrName>
                                        </p:attrNameLst>
                                      </p:cBhvr>
                                      <p:tavLst>
                                        <p:tav tm="0">
                                          <p:val>
                                            <p:fltVal val="0"/>
                                          </p:val>
                                        </p:tav>
                                        <p:tav tm="100000">
                                          <p:val>
                                            <p:strVal val="#ppt_h"/>
                                          </p:val>
                                        </p:tav>
                                      </p:tavLst>
                                    </p:anim>
                                    <p:animEffect transition="in" filter="fade">
                                      <p:cBhvr>
                                        <p:cTn id="199" dur="500"/>
                                        <p:tgtEl>
                                          <p:spTgt spid="41"/>
                                        </p:tgtEl>
                                      </p:cBhvr>
                                    </p:animEffect>
                                  </p:childTnLst>
                                </p:cTn>
                              </p:par>
                              <p:par>
                                <p:cTn id="200" presetID="53" presetClass="entr" presetSubtype="0" fill="hold" nodeType="withEffect">
                                  <p:stCondLst>
                                    <p:cond delay="0"/>
                                  </p:stCondLst>
                                  <p:childTnLst>
                                    <p:set>
                                      <p:cBhvr>
                                        <p:cTn id="201" dur="1" fill="hold">
                                          <p:stCondLst>
                                            <p:cond delay="0"/>
                                          </p:stCondLst>
                                        </p:cTn>
                                        <p:tgtEl>
                                          <p:spTgt spid="42"/>
                                        </p:tgtEl>
                                        <p:attrNameLst>
                                          <p:attrName>style.visibility</p:attrName>
                                        </p:attrNameLst>
                                      </p:cBhvr>
                                      <p:to>
                                        <p:strVal val="visible"/>
                                      </p:to>
                                    </p:set>
                                    <p:anim calcmode="lin" valueType="num">
                                      <p:cBhvr>
                                        <p:cTn id="202" dur="500" fill="hold"/>
                                        <p:tgtEl>
                                          <p:spTgt spid="42"/>
                                        </p:tgtEl>
                                        <p:attrNameLst>
                                          <p:attrName>ppt_w</p:attrName>
                                        </p:attrNameLst>
                                      </p:cBhvr>
                                      <p:tavLst>
                                        <p:tav tm="0">
                                          <p:val>
                                            <p:fltVal val="0"/>
                                          </p:val>
                                        </p:tav>
                                        <p:tav tm="100000">
                                          <p:val>
                                            <p:strVal val="#ppt_w"/>
                                          </p:val>
                                        </p:tav>
                                      </p:tavLst>
                                    </p:anim>
                                    <p:anim calcmode="lin" valueType="num">
                                      <p:cBhvr>
                                        <p:cTn id="203" dur="500" fill="hold"/>
                                        <p:tgtEl>
                                          <p:spTgt spid="42"/>
                                        </p:tgtEl>
                                        <p:attrNameLst>
                                          <p:attrName>ppt_h</p:attrName>
                                        </p:attrNameLst>
                                      </p:cBhvr>
                                      <p:tavLst>
                                        <p:tav tm="0">
                                          <p:val>
                                            <p:fltVal val="0"/>
                                          </p:val>
                                        </p:tav>
                                        <p:tav tm="100000">
                                          <p:val>
                                            <p:strVal val="#ppt_h"/>
                                          </p:val>
                                        </p:tav>
                                      </p:tavLst>
                                    </p:anim>
                                    <p:animEffect transition="in" filter="fade">
                                      <p:cBhvr>
                                        <p:cTn id="204" dur="500"/>
                                        <p:tgtEl>
                                          <p:spTgt spid="42"/>
                                        </p:tgtEl>
                                      </p:cBhvr>
                                    </p:animEffect>
                                  </p:childTnLst>
                                </p:cTn>
                              </p:par>
                              <p:par>
                                <p:cTn id="205" presetID="53" presetClass="entr" presetSubtype="0" fill="hold" nodeType="withEffect">
                                  <p:stCondLst>
                                    <p:cond delay="0"/>
                                  </p:stCondLst>
                                  <p:childTnLst>
                                    <p:set>
                                      <p:cBhvr>
                                        <p:cTn id="206" dur="1" fill="hold">
                                          <p:stCondLst>
                                            <p:cond delay="0"/>
                                          </p:stCondLst>
                                        </p:cTn>
                                        <p:tgtEl>
                                          <p:spTgt spid="44"/>
                                        </p:tgtEl>
                                        <p:attrNameLst>
                                          <p:attrName>style.visibility</p:attrName>
                                        </p:attrNameLst>
                                      </p:cBhvr>
                                      <p:to>
                                        <p:strVal val="visible"/>
                                      </p:to>
                                    </p:set>
                                    <p:anim calcmode="lin" valueType="num">
                                      <p:cBhvr>
                                        <p:cTn id="207" dur="500" fill="hold"/>
                                        <p:tgtEl>
                                          <p:spTgt spid="44"/>
                                        </p:tgtEl>
                                        <p:attrNameLst>
                                          <p:attrName>ppt_w</p:attrName>
                                        </p:attrNameLst>
                                      </p:cBhvr>
                                      <p:tavLst>
                                        <p:tav tm="0">
                                          <p:val>
                                            <p:fltVal val="0"/>
                                          </p:val>
                                        </p:tav>
                                        <p:tav tm="100000">
                                          <p:val>
                                            <p:strVal val="#ppt_w"/>
                                          </p:val>
                                        </p:tav>
                                      </p:tavLst>
                                    </p:anim>
                                    <p:anim calcmode="lin" valueType="num">
                                      <p:cBhvr>
                                        <p:cTn id="208" dur="500" fill="hold"/>
                                        <p:tgtEl>
                                          <p:spTgt spid="44"/>
                                        </p:tgtEl>
                                        <p:attrNameLst>
                                          <p:attrName>ppt_h</p:attrName>
                                        </p:attrNameLst>
                                      </p:cBhvr>
                                      <p:tavLst>
                                        <p:tav tm="0">
                                          <p:val>
                                            <p:fltVal val="0"/>
                                          </p:val>
                                        </p:tav>
                                        <p:tav tm="100000">
                                          <p:val>
                                            <p:strVal val="#ppt_h"/>
                                          </p:val>
                                        </p:tav>
                                      </p:tavLst>
                                    </p:anim>
                                    <p:animEffect transition="in" filter="fade">
                                      <p:cBhvr>
                                        <p:cTn id="209" dur="500"/>
                                        <p:tgtEl>
                                          <p:spTgt spid="44"/>
                                        </p:tgtEl>
                                      </p:cBhvr>
                                    </p:animEffect>
                                  </p:childTnLst>
                                </p:cTn>
                              </p:par>
                              <p:par>
                                <p:cTn id="210" presetID="53" presetClass="entr" presetSubtype="0" fill="hold" nodeType="withEffect">
                                  <p:stCondLst>
                                    <p:cond delay="0"/>
                                  </p:stCondLst>
                                  <p:childTnLst>
                                    <p:set>
                                      <p:cBhvr>
                                        <p:cTn id="211" dur="1" fill="hold">
                                          <p:stCondLst>
                                            <p:cond delay="0"/>
                                          </p:stCondLst>
                                        </p:cTn>
                                        <p:tgtEl>
                                          <p:spTgt spid="43"/>
                                        </p:tgtEl>
                                        <p:attrNameLst>
                                          <p:attrName>style.visibility</p:attrName>
                                        </p:attrNameLst>
                                      </p:cBhvr>
                                      <p:to>
                                        <p:strVal val="visible"/>
                                      </p:to>
                                    </p:set>
                                    <p:anim calcmode="lin" valueType="num">
                                      <p:cBhvr>
                                        <p:cTn id="212" dur="500" fill="hold"/>
                                        <p:tgtEl>
                                          <p:spTgt spid="43"/>
                                        </p:tgtEl>
                                        <p:attrNameLst>
                                          <p:attrName>ppt_w</p:attrName>
                                        </p:attrNameLst>
                                      </p:cBhvr>
                                      <p:tavLst>
                                        <p:tav tm="0">
                                          <p:val>
                                            <p:fltVal val="0"/>
                                          </p:val>
                                        </p:tav>
                                        <p:tav tm="100000">
                                          <p:val>
                                            <p:strVal val="#ppt_w"/>
                                          </p:val>
                                        </p:tav>
                                      </p:tavLst>
                                    </p:anim>
                                    <p:anim calcmode="lin" valueType="num">
                                      <p:cBhvr>
                                        <p:cTn id="213" dur="500" fill="hold"/>
                                        <p:tgtEl>
                                          <p:spTgt spid="43"/>
                                        </p:tgtEl>
                                        <p:attrNameLst>
                                          <p:attrName>ppt_h</p:attrName>
                                        </p:attrNameLst>
                                      </p:cBhvr>
                                      <p:tavLst>
                                        <p:tav tm="0">
                                          <p:val>
                                            <p:fltVal val="0"/>
                                          </p:val>
                                        </p:tav>
                                        <p:tav tm="100000">
                                          <p:val>
                                            <p:strVal val="#ppt_h"/>
                                          </p:val>
                                        </p:tav>
                                      </p:tavLst>
                                    </p:anim>
                                    <p:animEffect transition="in" filter="fade">
                                      <p:cBhvr>
                                        <p:cTn id="214" dur="500"/>
                                        <p:tgtEl>
                                          <p:spTgt spid="43"/>
                                        </p:tgtEl>
                                      </p:cBhvr>
                                    </p:animEffect>
                                  </p:childTnLst>
                                </p:cTn>
                              </p:par>
                            </p:childTnLst>
                          </p:cTn>
                        </p:par>
                        <p:par>
                          <p:cTn id="215" fill="hold">
                            <p:stCondLst>
                              <p:cond delay="4000"/>
                            </p:stCondLst>
                            <p:childTnLst>
                              <p:par>
                                <p:cTn id="216" presetID="53" presetClass="entr" presetSubtype="0" fill="hold" nodeType="afterEffect">
                                  <p:stCondLst>
                                    <p:cond delay="0"/>
                                  </p:stCondLst>
                                  <p:childTnLst>
                                    <p:set>
                                      <p:cBhvr>
                                        <p:cTn id="217" dur="1" fill="hold">
                                          <p:stCondLst>
                                            <p:cond delay="0"/>
                                          </p:stCondLst>
                                        </p:cTn>
                                        <p:tgtEl>
                                          <p:spTgt spid="46"/>
                                        </p:tgtEl>
                                        <p:attrNameLst>
                                          <p:attrName>style.visibility</p:attrName>
                                        </p:attrNameLst>
                                      </p:cBhvr>
                                      <p:to>
                                        <p:strVal val="visible"/>
                                      </p:to>
                                    </p:set>
                                    <p:anim calcmode="lin" valueType="num">
                                      <p:cBhvr>
                                        <p:cTn id="218" dur="500" fill="hold"/>
                                        <p:tgtEl>
                                          <p:spTgt spid="46"/>
                                        </p:tgtEl>
                                        <p:attrNameLst>
                                          <p:attrName>ppt_w</p:attrName>
                                        </p:attrNameLst>
                                      </p:cBhvr>
                                      <p:tavLst>
                                        <p:tav tm="0">
                                          <p:val>
                                            <p:fltVal val="0"/>
                                          </p:val>
                                        </p:tav>
                                        <p:tav tm="100000">
                                          <p:val>
                                            <p:strVal val="#ppt_w"/>
                                          </p:val>
                                        </p:tav>
                                      </p:tavLst>
                                    </p:anim>
                                    <p:anim calcmode="lin" valueType="num">
                                      <p:cBhvr>
                                        <p:cTn id="219" dur="500" fill="hold"/>
                                        <p:tgtEl>
                                          <p:spTgt spid="46"/>
                                        </p:tgtEl>
                                        <p:attrNameLst>
                                          <p:attrName>ppt_h</p:attrName>
                                        </p:attrNameLst>
                                      </p:cBhvr>
                                      <p:tavLst>
                                        <p:tav tm="0">
                                          <p:val>
                                            <p:fltVal val="0"/>
                                          </p:val>
                                        </p:tav>
                                        <p:tav tm="100000">
                                          <p:val>
                                            <p:strVal val="#ppt_h"/>
                                          </p:val>
                                        </p:tav>
                                      </p:tavLst>
                                    </p:anim>
                                    <p:animEffect transition="in" filter="fade">
                                      <p:cBhvr>
                                        <p:cTn id="220" dur="500"/>
                                        <p:tgtEl>
                                          <p:spTgt spid="46"/>
                                        </p:tgtEl>
                                      </p:cBhvr>
                                    </p:animEffect>
                                  </p:childTnLst>
                                </p:cTn>
                              </p:par>
                            </p:childTnLst>
                          </p:cTn>
                        </p:par>
                      </p:childTnLst>
                    </p:cTn>
                  </p:par>
                  <p:par>
                    <p:cTn id="221" fill="hold">
                      <p:stCondLst>
                        <p:cond delay="indefinite"/>
                      </p:stCondLst>
                      <p:childTnLst>
                        <p:par>
                          <p:cTn id="222" fill="hold">
                            <p:stCondLst>
                              <p:cond delay="0"/>
                            </p:stCondLst>
                            <p:childTnLst>
                              <p:par>
                                <p:cTn id="223" presetID="64" presetClass="path" presetSubtype="0" accel="50000" decel="50000" fill="hold" grpId="0" nodeType="clickEffect">
                                  <p:stCondLst>
                                    <p:cond delay="0"/>
                                  </p:stCondLst>
                                  <p:childTnLst>
                                    <p:animMotion origin="layout" path="M 0 0  L 0 -0.33333  E" pathEditMode="relative" ptsTypes="">
                                      <p:cBhvr>
                                        <p:cTn id="224" dur="2000" fill="hold"/>
                                        <p:tgtEl>
                                          <p:spTgt spid="14"/>
                                        </p:tgtEl>
                                        <p:attrNameLst>
                                          <p:attrName>ppt_x</p:attrName>
                                          <p:attrName>ppt_y</p:attrName>
                                        </p:attrNameLst>
                                      </p:cBhvr>
                                    </p:animMotion>
                                  </p:childTnLst>
                                </p:cTn>
                              </p:par>
                            </p:childTnLst>
                          </p:cTn>
                        </p:par>
                        <p:par>
                          <p:cTn id="225" fill="hold">
                            <p:stCondLst>
                              <p:cond delay="2000"/>
                            </p:stCondLst>
                            <p:childTnLst>
                              <p:par>
                                <p:cTn id="226" presetID="1" presetClass="exit" presetSubtype="0" fill="hold" grpId="1" nodeType="afterEffect">
                                  <p:stCondLst>
                                    <p:cond delay="0"/>
                                  </p:stCondLst>
                                  <p:childTnLst>
                                    <p:set>
                                      <p:cBhvr>
                                        <p:cTn id="227" dur="1" fill="hold">
                                          <p:stCondLst>
                                            <p:cond delay="0"/>
                                          </p:stCondLst>
                                        </p:cTn>
                                        <p:tgtEl>
                                          <p:spTgt spid="14"/>
                                        </p:tgtEl>
                                        <p:attrNameLst>
                                          <p:attrName>style.visibility</p:attrName>
                                        </p:attrNameLst>
                                      </p:cBhvr>
                                      <p:to>
                                        <p:strVal val="hidden"/>
                                      </p:to>
                                    </p:set>
                                  </p:childTnLst>
                                </p:cTn>
                              </p:par>
                            </p:childTnLst>
                          </p:cTn>
                        </p:par>
                        <p:par>
                          <p:cTn id="228" fill="hold">
                            <p:stCondLst>
                              <p:cond delay="2000"/>
                            </p:stCondLst>
                            <p:childTnLst>
                              <p:par>
                                <p:cTn id="229" presetID="53" presetClass="entr" presetSubtype="0" fill="hold" nodeType="afterEffect">
                                  <p:stCondLst>
                                    <p:cond delay="0"/>
                                  </p:stCondLst>
                                  <p:childTnLst>
                                    <p:set>
                                      <p:cBhvr>
                                        <p:cTn id="230" dur="1" fill="hold">
                                          <p:stCondLst>
                                            <p:cond delay="0"/>
                                          </p:stCondLst>
                                        </p:cTn>
                                        <p:tgtEl>
                                          <p:spTgt spid="58"/>
                                        </p:tgtEl>
                                        <p:attrNameLst>
                                          <p:attrName>style.visibility</p:attrName>
                                        </p:attrNameLst>
                                      </p:cBhvr>
                                      <p:to>
                                        <p:strVal val="visible"/>
                                      </p:to>
                                    </p:set>
                                    <p:anim calcmode="lin" valueType="num">
                                      <p:cBhvr>
                                        <p:cTn id="231" dur="500" fill="hold"/>
                                        <p:tgtEl>
                                          <p:spTgt spid="58"/>
                                        </p:tgtEl>
                                        <p:attrNameLst>
                                          <p:attrName>ppt_w</p:attrName>
                                        </p:attrNameLst>
                                      </p:cBhvr>
                                      <p:tavLst>
                                        <p:tav tm="0">
                                          <p:val>
                                            <p:fltVal val="0"/>
                                          </p:val>
                                        </p:tav>
                                        <p:tav tm="100000">
                                          <p:val>
                                            <p:strVal val="#ppt_w"/>
                                          </p:val>
                                        </p:tav>
                                      </p:tavLst>
                                    </p:anim>
                                    <p:anim calcmode="lin" valueType="num">
                                      <p:cBhvr>
                                        <p:cTn id="232" dur="500" fill="hold"/>
                                        <p:tgtEl>
                                          <p:spTgt spid="58"/>
                                        </p:tgtEl>
                                        <p:attrNameLst>
                                          <p:attrName>ppt_h</p:attrName>
                                        </p:attrNameLst>
                                      </p:cBhvr>
                                      <p:tavLst>
                                        <p:tav tm="0">
                                          <p:val>
                                            <p:fltVal val="0"/>
                                          </p:val>
                                        </p:tav>
                                        <p:tav tm="100000">
                                          <p:val>
                                            <p:strVal val="#ppt_h"/>
                                          </p:val>
                                        </p:tav>
                                      </p:tavLst>
                                    </p:anim>
                                    <p:animEffect transition="in" filter="fade">
                                      <p:cBhvr>
                                        <p:cTn id="233" dur="500"/>
                                        <p:tgtEl>
                                          <p:spTgt spid="58"/>
                                        </p:tgtEl>
                                      </p:cBhvr>
                                    </p:animEffect>
                                  </p:childTnLst>
                                </p:cTn>
                              </p:par>
                            </p:childTnLst>
                          </p:cTn>
                        </p:par>
                        <p:par>
                          <p:cTn id="234" fill="hold">
                            <p:stCondLst>
                              <p:cond delay="2500"/>
                            </p:stCondLst>
                            <p:childTnLst>
                              <p:par>
                                <p:cTn id="235" presetID="53" presetClass="entr" presetSubtype="0" fill="hold" nodeType="afterEffect">
                                  <p:stCondLst>
                                    <p:cond delay="0"/>
                                  </p:stCondLst>
                                  <p:childTnLst>
                                    <p:set>
                                      <p:cBhvr>
                                        <p:cTn id="236" dur="1" fill="hold">
                                          <p:stCondLst>
                                            <p:cond delay="0"/>
                                          </p:stCondLst>
                                        </p:cTn>
                                        <p:tgtEl>
                                          <p:spTgt spid="47"/>
                                        </p:tgtEl>
                                        <p:attrNameLst>
                                          <p:attrName>style.visibility</p:attrName>
                                        </p:attrNameLst>
                                      </p:cBhvr>
                                      <p:to>
                                        <p:strVal val="visible"/>
                                      </p:to>
                                    </p:set>
                                    <p:anim calcmode="lin" valueType="num">
                                      <p:cBhvr>
                                        <p:cTn id="237" dur="500" fill="hold"/>
                                        <p:tgtEl>
                                          <p:spTgt spid="47"/>
                                        </p:tgtEl>
                                        <p:attrNameLst>
                                          <p:attrName>ppt_w</p:attrName>
                                        </p:attrNameLst>
                                      </p:cBhvr>
                                      <p:tavLst>
                                        <p:tav tm="0">
                                          <p:val>
                                            <p:fltVal val="0"/>
                                          </p:val>
                                        </p:tav>
                                        <p:tav tm="100000">
                                          <p:val>
                                            <p:strVal val="#ppt_w"/>
                                          </p:val>
                                        </p:tav>
                                      </p:tavLst>
                                    </p:anim>
                                    <p:anim calcmode="lin" valueType="num">
                                      <p:cBhvr>
                                        <p:cTn id="238" dur="500" fill="hold"/>
                                        <p:tgtEl>
                                          <p:spTgt spid="47"/>
                                        </p:tgtEl>
                                        <p:attrNameLst>
                                          <p:attrName>ppt_h</p:attrName>
                                        </p:attrNameLst>
                                      </p:cBhvr>
                                      <p:tavLst>
                                        <p:tav tm="0">
                                          <p:val>
                                            <p:fltVal val="0"/>
                                          </p:val>
                                        </p:tav>
                                        <p:tav tm="100000">
                                          <p:val>
                                            <p:strVal val="#ppt_h"/>
                                          </p:val>
                                        </p:tav>
                                      </p:tavLst>
                                    </p:anim>
                                    <p:animEffect transition="in" filter="fade">
                                      <p:cBhvr>
                                        <p:cTn id="239" dur="500"/>
                                        <p:tgtEl>
                                          <p:spTgt spid="47"/>
                                        </p:tgtEl>
                                      </p:cBhvr>
                                    </p:animEffect>
                                  </p:childTnLst>
                                </p:cTn>
                              </p:par>
                              <p:par>
                                <p:cTn id="240" presetID="53" presetClass="entr" presetSubtype="0" fill="hold" nodeType="withEffect">
                                  <p:stCondLst>
                                    <p:cond delay="0"/>
                                  </p:stCondLst>
                                  <p:childTnLst>
                                    <p:set>
                                      <p:cBhvr>
                                        <p:cTn id="241" dur="1" fill="hold">
                                          <p:stCondLst>
                                            <p:cond delay="0"/>
                                          </p:stCondLst>
                                        </p:cTn>
                                        <p:tgtEl>
                                          <p:spTgt spid="48"/>
                                        </p:tgtEl>
                                        <p:attrNameLst>
                                          <p:attrName>style.visibility</p:attrName>
                                        </p:attrNameLst>
                                      </p:cBhvr>
                                      <p:to>
                                        <p:strVal val="visible"/>
                                      </p:to>
                                    </p:set>
                                    <p:anim calcmode="lin" valueType="num">
                                      <p:cBhvr>
                                        <p:cTn id="242" dur="500" fill="hold"/>
                                        <p:tgtEl>
                                          <p:spTgt spid="48"/>
                                        </p:tgtEl>
                                        <p:attrNameLst>
                                          <p:attrName>ppt_w</p:attrName>
                                        </p:attrNameLst>
                                      </p:cBhvr>
                                      <p:tavLst>
                                        <p:tav tm="0">
                                          <p:val>
                                            <p:fltVal val="0"/>
                                          </p:val>
                                        </p:tav>
                                        <p:tav tm="100000">
                                          <p:val>
                                            <p:strVal val="#ppt_w"/>
                                          </p:val>
                                        </p:tav>
                                      </p:tavLst>
                                    </p:anim>
                                    <p:anim calcmode="lin" valueType="num">
                                      <p:cBhvr>
                                        <p:cTn id="243" dur="500" fill="hold"/>
                                        <p:tgtEl>
                                          <p:spTgt spid="48"/>
                                        </p:tgtEl>
                                        <p:attrNameLst>
                                          <p:attrName>ppt_h</p:attrName>
                                        </p:attrNameLst>
                                      </p:cBhvr>
                                      <p:tavLst>
                                        <p:tav tm="0">
                                          <p:val>
                                            <p:fltVal val="0"/>
                                          </p:val>
                                        </p:tav>
                                        <p:tav tm="100000">
                                          <p:val>
                                            <p:strVal val="#ppt_h"/>
                                          </p:val>
                                        </p:tav>
                                      </p:tavLst>
                                    </p:anim>
                                    <p:animEffect transition="in" filter="fade">
                                      <p:cBhvr>
                                        <p:cTn id="244" dur="500"/>
                                        <p:tgtEl>
                                          <p:spTgt spid="48"/>
                                        </p:tgtEl>
                                      </p:cBhvr>
                                    </p:animEffect>
                                  </p:childTnLst>
                                </p:cTn>
                              </p:par>
                              <p:par>
                                <p:cTn id="245" presetID="53" presetClass="entr" presetSubtype="0" fill="hold" nodeType="withEffect">
                                  <p:stCondLst>
                                    <p:cond delay="0"/>
                                  </p:stCondLst>
                                  <p:childTnLst>
                                    <p:set>
                                      <p:cBhvr>
                                        <p:cTn id="246" dur="1" fill="hold">
                                          <p:stCondLst>
                                            <p:cond delay="0"/>
                                          </p:stCondLst>
                                        </p:cTn>
                                        <p:tgtEl>
                                          <p:spTgt spid="49"/>
                                        </p:tgtEl>
                                        <p:attrNameLst>
                                          <p:attrName>style.visibility</p:attrName>
                                        </p:attrNameLst>
                                      </p:cBhvr>
                                      <p:to>
                                        <p:strVal val="visible"/>
                                      </p:to>
                                    </p:set>
                                    <p:anim calcmode="lin" valueType="num">
                                      <p:cBhvr>
                                        <p:cTn id="247" dur="500" fill="hold"/>
                                        <p:tgtEl>
                                          <p:spTgt spid="49"/>
                                        </p:tgtEl>
                                        <p:attrNameLst>
                                          <p:attrName>ppt_w</p:attrName>
                                        </p:attrNameLst>
                                      </p:cBhvr>
                                      <p:tavLst>
                                        <p:tav tm="0">
                                          <p:val>
                                            <p:fltVal val="0"/>
                                          </p:val>
                                        </p:tav>
                                        <p:tav tm="100000">
                                          <p:val>
                                            <p:strVal val="#ppt_w"/>
                                          </p:val>
                                        </p:tav>
                                      </p:tavLst>
                                    </p:anim>
                                    <p:anim calcmode="lin" valueType="num">
                                      <p:cBhvr>
                                        <p:cTn id="248" dur="500" fill="hold"/>
                                        <p:tgtEl>
                                          <p:spTgt spid="49"/>
                                        </p:tgtEl>
                                        <p:attrNameLst>
                                          <p:attrName>ppt_h</p:attrName>
                                        </p:attrNameLst>
                                      </p:cBhvr>
                                      <p:tavLst>
                                        <p:tav tm="0">
                                          <p:val>
                                            <p:fltVal val="0"/>
                                          </p:val>
                                        </p:tav>
                                        <p:tav tm="100000">
                                          <p:val>
                                            <p:strVal val="#ppt_h"/>
                                          </p:val>
                                        </p:tav>
                                      </p:tavLst>
                                    </p:anim>
                                    <p:animEffect transition="in" filter="fade">
                                      <p:cBhvr>
                                        <p:cTn id="249" dur="500"/>
                                        <p:tgtEl>
                                          <p:spTgt spid="49"/>
                                        </p:tgtEl>
                                      </p:cBhvr>
                                    </p:animEffect>
                                  </p:childTnLst>
                                </p:cTn>
                              </p:par>
                            </p:childTnLst>
                          </p:cTn>
                        </p:par>
                        <p:par>
                          <p:cTn id="250" fill="hold">
                            <p:stCondLst>
                              <p:cond delay="3000"/>
                            </p:stCondLst>
                            <p:childTnLst>
                              <p:par>
                                <p:cTn id="251" presetID="53" presetClass="entr" presetSubtype="0" fill="hold" nodeType="afterEffect">
                                  <p:stCondLst>
                                    <p:cond delay="0"/>
                                  </p:stCondLst>
                                  <p:childTnLst>
                                    <p:set>
                                      <p:cBhvr>
                                        <p:cTn id="252" dur="1" fill="hold">
                                          <p:stCondLst>
                                            <p:cond delay="0"/>
                                          </p:stCondLst>
                                        </p:cTn>
                                        <p:tgtEl>
                                          <p:spTgt spid="50"/>
                                        </p:tgtEl>
                                        <p:attrNameLst>
                                          <p:attrName>style.visibility</p:attrName>
                                        </p:attrNameLst>
                                      </p:cBhvr>
                                      <p:to>
                                        <p:strVal val="visible"/>
                                      </p:to>
                                    </p:set>
                                    <p:anim calcmode="lin" valueType="num">
                                      <p:cBhvr>
                                        <p:cTn id="253" dur="500" fill="hold"/>
                                        <p:tgtEl>
                                          <p:spTgt spid="50"/>
                                        </p:tgtEl>
                                        <p:attrNameLst>
                                          <p:attrName>ppt_w</p:attrName>
                                        </p:attrNameLst>
                                      </p:cBhvr>
                                      <p:tavLst>
                                        <p:tav tm="0">
                                          <p:val>
                                            <p:fltVal val="0"/>
                                          </p:val>
                                        </p:tav>
                                        <p:tav tm="100000">
                                          <p:val>
                                            <p:strVal val="#ppt_w"/>
                                          </p:val>
                                        </p:tav>
                                      </p:tavLst>
                                    </p:anim>
                                    <p:anim calcmode="lin" valueType="num">
                                      <p:cBhvr>
                                        <p:cTn id="254" dur="500" fill="hold"/>
                                        <p:tgtEl>
                                          <p:spTgt spid="50"/>
                                        </p:tgtEl>
                                        <p:attrNameLst>
                                          <p:attrName>ppt_h</p:attrName>
                                        </p:attrNameLst>
                                      </p:cBhvr>
                                      <p:tavLst>
                                        <p:tav tm="0">
                                          <p:val>
                                            <p:fltVal val="0"/>
                                          </p:val>
                                        </p:tav>
                                        <p:tav tm="100000">
                                          <p:val>
                                            <p:strVal val="#ppt_h"/>
                                          </p:val>
                                        </p:tav>
                                      </p:tavLst>
                                    </p:anim>
                                    <p:animEffect transition="in" filter="fade">
                                      <p:cBhvr>
                                        <p:cTn id="255" dur="500"/>
                                        <p:tgtEl>
                                          <p:spTgt spid="50"/>
                                        </p:tgtEl>
                                      </p:cBhvr>
                                    </p:animEffect>
                                  </p:childTnLst>
                                </p:cTn>
                              </p:par>
                              <p:par>
                                <p:cTn id="256" presetID="53" presetClass="entr" presetSubtype="0" fill="hold" nodeType="withEffect">
                                  <p:stCondLst>
                                    <p:cond delay="0"/>
                                  </p:stCondLst>
                                  <p:childTnLst>
                                    <p:set>
                                      <p:cBhvr>
                                        <p:cTn id="257" dur="1" fill="hold">
                                          <p:stCondLst>
                                            <p:cond delay="0"/>
                                          </p:stCondLst>
                                        </p:cTn>
                                        <p:tgtEl>
                                          <p:spTgt spid="56"/>
                                        </p:tgtEl>
                                        <p:attrNameLst>
                                          <p:attrName>style.visibility</p:attrName>
                                        </p:attrNameLst>
                                      </p:cBhvr>
                                      <p:to>
                                        <p:strVal val="visible"/>
                                      </p:to>
                                    </p:set>
                                    <p:anim calcmode="lin" valueType="num">
                                      <p:cBhvr>
                                        <p:cTn id="258" dur="500" fill="hold"/>
                                        <p:tgtEl>
                                          <p:spTgt spid="56"/>
                                        </p:tgtEl>
                                        <p:attrNameLst>
                                          <p:attrName>ppt_w</p:attrName>
                                        </p:attrNameLst>
                                      </p:cBhvr>
                                      <p:tavLst>
                                        <p:tav tm="0">
                                          <p:val>
                                            <p:fltVal val="0"/>
                                          </p:val>
                                        </p:tav>
                                        <p:tav tm="100000">
                                          <p:val>
                                            <p:strVal val="#ppt_w"/>
                                          </p:val>
                                        </p:tav>
                                      </p:tavLst>
                                    </p:anim>
                                    <p:anim calcmode="lin" valueType="num">
                                      <p:cBhvr>
                                        <p:cTn id="259" dur="500" fill="hold"/>
                                        <p:tgtEl>
                                          <p:spTgt spid="56"/>
                                        </p:tgtEl>
                                        <p:attrNameLst>
                                          <p:attrName>ppt_h</p:attrName>
                                        </p:attrNameLst>
                                      </p:cBhvr>
                                      <p:tavLst>
                                        <p:tav tm="0">
                                          <p:val>
                                            <p:fltVal val="0"/>
                                          </p:val>
                                        </p:tav>
                                        <p:tav tm="100000">
                                          <p:val>
                                            <p:strVal val="#ppt_h"/>
                                          </p:val>
                                        </p:tav>
                                      </p:tavLst>
                                    </p:anim>
                                    <p:animEffect transition="in" filter="fade">
                                      <p:cBhvr>
                                        <p:cTn id="260" dur="500"/>
                                        <p:tgtEl>
                                          <p:spTgt spid="56"/>
                                        </p:tgtEl>
                                      </p:cBhvr>
                                    </p:animEffect>
                                  </p:childTnLst>
                                </p:cTn>
                              </p:par>
                              <p:par>
                                <p:cTn id="261" presetID="53" presetClass="entr" presetSubtype="0" fill="hold" nodeType="withEffect">
                                  <p:stCondLst>
                                    <p:cond delay="0"/>
                                  </p:stCondLst>
                                  <p:childTnLst>
                                    <p:set>
                                      <p:cBhvr>
                                        <p:cTn id="262" dur="1" fill="hold">
                                          <p:stCondLst>
                                            <p:cond delay="0"/>
                                          </p:stCondLst>
                                        </p:cTn>
                                        <p:tgtEl>
                                          <p:spTgt spid="51"/>
                                        </p:tgtEl>
                                        <p:attrNameLst>
                                          <p:attrName>style.visibility</p:attrName>
                                        </p:attrNameLst>
                                      </p:cBhvr>
                                      <p:to>
                                        <p:strVal val="visible"/>
                                      </p:to>
                                    </p:set>
                                    <p:anim calcmode="lin" valueType="num">
                                      <p:cBhvr>
                                        <p:cTn id="263" dur="500" fill="hold"/>
                                        <p:tgtEl>
                                          <p:spTgt spid="51"/>
                                        </p:tgtEl>
                                        <p:attrNameLst>
                                          <p:attrName>ppt_w</p:attrName>
                                        </p:attrNameLst>
                                      </p:cBhvr>
                                      <p:tavLst>
                                        <p:tav tm="0">
                                          <p:val>
                                            <p:fltVal val="0"/>
                                          </p:val>
                                        </p:tav>
                                        <p:tav tm="100000">
                                          <p:val>
                                            <p:strVal val="#ppt_w"/>
                                          </p:val>
                                        </p:tav>
                                      </p:tavLst>
                                    </p:anim>
                                    <p:anim calcmode="lin" valueType="num">
                                      <p:cBhvr>
                                        <p:cTn id="264" dur="500" fill="hold"/>
                                        <p:tgtEl>
                                          <p:spTgt spid="51"/>
                                        </p:tgtEl>
                                        <p:attrNameLst>
                                          <p:attrName>ppt_h</p:attrName>
                                        </p:attrNameLst>
                                      </p:cBhvr>
                                      <p:tavLst>
                                        <p:tav tm="0">
                                          <p:val>
                                            <p:fltVal val="0"/>
                                          </p:val>
                                        </p:tav>
                                        <p:tav tm="100000">
                                          <p:val>
                                            <p:strVal val="#ppt_h"/>
                                          </p:val>
                                        </p:tav>
                                      </p:tavLst>
                                    </p:anim>
                                    <p:animEffect transition="in" filter="fade">
                                      <p:cBhvr>
                                        <p:cTn id="265" dur="500"/>
                                        <p:tgtEl>
                                          <p:spTgt spid="51"/>
                                        </p:tgtEl>
                                      </p:cBhvr>
                                    </p:animEffect>
                                  </p:childTnLst>
                                </p:cTn>
                              </p:par>
                            </p:childTnLst>
                          </p:cTn>
                        </p:par>
                        <p:par>
                          <p:cTn id="266" fill="hold">
                            <p:stCondLst>
                              <p:cond delay="3500"/>
                            </p:stCondLst>
                            <p:childTnLst>
                              <p:par>
                                <p:cTn id="267" presetID="53" presetClass="entr" presetSubtype="0" fill="hold" nodeType="afterEffect">
                                  <p:stCondLst>
                                    <p:cond delay="0"/>
                                  </p:stCondLst>
                                  <p:childTnLst>
                                    <p:set>
                                      <p:cBhvr>
                                        <p:cTn id="268" dur="1" fill="hold">
                                          <p:stCondLst>
                                            <p:cond delay="0"/>
                                          </p:stCondLst>
                                        </p:cTn>
                                        <p:tgtEl>
                                          <p:spTgt spid="52"/>
                                        </p:tgtEl>
                                        <p:attrNameLst>
                                          <p:attrName>style.visibility</p:attrName>
                                        </p:attrNameLst>
                                      </p:cBhvr>
                                      <p:to>
                                        <p:strVal val="visible"/>
                                      </p:to>
                                    </p:set>
                                    <p:anim calcmode="lin" valueType="num">
                                      <p:cBhvr>
                                        <p:cTn id="269" dur="500" fill="hold"/>
                                        <p:tgtEl>
                                          <p:spTgt spid="52"/>
                                        </p:tgtEl>
                                        <p:attrNameLst>
                                          <p:attrName>ppt_w</p:attrName>
                                        </p:attrNameLst>
                                      </p:cBhvr>
                                      <p:tavLst>
                                        <p:tav tm="0">
                                          <p:val>
                                            <p:fltVal val="0"/>
                                          </p:val>
                                        </p:tav>
                                        <p:tav tm="100000">
                                          <p:val>
                                            <p:strVal val="#ppt_w"/>
                                          </p:val>
                                        </p:tav>
                                      </p:tavLst>
                                    </p:anim>
                                    <p:anim calcmode="lin" valueType="num">
                                      <p:cBhvr>
                                        <p:cTn id="270" dur="500" fill="hold"/>
                                        <p:tgtEl>
                                          <p:spTgt spid="52"/>
                                        </p:tgtEl>
                                        <p:attrNameLst>
                                          <p:attrName>ppt_h</p:attrName>
                                        </p:attrNameLst>
                                      </p:cBhvr>
                                      <p:tavLst>
                                        <p:tav tm="0">
                                          <p:val>
                                            <p:fltVal val="0"/>
                                          </p:val>
                                        </p:tav>
                                        <p:tav tm="100000">
                                          <p:val>
                                            <p:strVal val="#ppt_h"/>
                                          </p:val>
                                        </p:tav>
                                      </p:tavLst>
                                    </p:anim>
                                    <p:animEffect transition="in" filter="fade">
                                      <p:cBhvr>
                                        <p:cTn id="271" dur="500"/>
                                        <p:tgtEl>
                                          <p:spTgt spid="52"/>
                                        </p:tgtEl>
                                      </p:cBhvr>
                                    </p:animEffect>
                                  </p:childTnLst>
                                </p:cTn>
                              </p:par>
                              <p:par>
                                <p:cTn id="272" presetID="53" presetClass="entr" presetSubtype="0" fill="hold" nodeType="withEffect">
                                  <p:stCondLst>
                                    <p:cond delay="0"/>
                                  </p:stCondLst>
                                  <p:childTnLst>
                                    <p:set>
                                      <p:cBhvr>
                                        <p:cTn id="273" dur="1" fill="hold">
                                          <p:stCondLst>
                                            <p:cond delay="0"/>
                                          </p:stCondLst>
                                        </p:cTn>
                                        <p:tgtEl>
                                          <p:spTgt spid="53"/>
                                        </p:tgtEl>
                                        <p:attrNameLst>
                                          <p:attrName>style.visibility</p:attrName>
                                        </p:attrNameLst>
                                      </p:cBhvr>
                                      <p:to>
                                        <p:strVal val="visible"/>
                                      </p:to>
                                    </p:set>
                                    <p:anim calcmode="lin" valueType="num">
                                      <p:cBhvr>
                                        <p:cTn id="274" dur="500" fill="hold"/>
                                        <p:tgtEl>
                                          <p:spTgt spid="53"/>
                                        </p:tgtEl>
                                        <p:attrNameLst>
                                          <p:attrName>ppt_w</p:attrName>
                                        </p:attrNameLst>
                                      </p:cBhvr>
                                      <p:tavLst>
                                        <p:tav tm="0">
                                          <p:val>
                                            <p:fltVal val="0"/>
                                          </p:val>
                                        </p:tav>
                                        <p:tav tm="100000">
                                          <p:val>
                                            <p:strVal val="#ppt_w"/>
                                          </p:val>
                                        </p:tav>
                                      </p:tavLst>
                                    </p:anim>
                                    <p:anim calcmode="lin" valueType="num">
                                      <p:cBhvr>
                                        <p:cTn id="275" dur="500" fill="hold"/>
                                        <p:tgtEl>
                                          <p:spTgt spid="53"/>
                                        </p:tgtEl>
                                        <p:attrNameLst>
                                          <p:attrName>ppt_h</p:attrName>
                                        </p:attrNameLst>
                                      </p:cBhvr>
                                      <p:tavLst>
                                        <p:tav tm="0">
                                          <p:val>
                                            <p:fltVal val="0"/>
                                          </p:val>
                                        </p:tav>
                                        <p:tav tm="100000">
                                          <p:val>
                                            <p:strVal val="#ppt_h"/>
                                          </p:val>
                                        </p:tav>
                                      </p:tavLst>
                                    </p:anim>
                                    <p:animEffect transition="in" filter="fade">
                                      <p:cBhvr>
                                        <p:cTn id="276" dur="500"/>
                                        <p:tgtEl>
                                          <p:spTgt spid="53"/>
                                        </p:tgtEl>
                                      </p:cBhvr>
                                    </p:animEffect>
                                  </p:childTnLst>
                                </p:cTn>
                              </p:par>
                              <p:par>
                                <p:cTn id="277" presetID="53" presetClass="entr" presetSubtype="0" fill="hold" nodeType="withEffect">
                                  <p:stCondLst>
                                    <p:cond delay="0"/>
                                  </p:stCondLst>
                                  <p:childTnLst>
                                    <p:set>
                                      <p:cBhvr>
                                        <p:cTn id="278" dur="1" fill="hold">
                                          <p:stCondLst>
                                            <p:cond delay="0"/>
                                          </p:stCondLst>
                                        </p:cTn>
                                        <p:tgtEl>
                                          <p:spTgt spid="55"/>
                                        </p:tgtEl>
                                        <p:attrNameLst>
                                          <p:attrName>style.visibility</p:attrName>
                                        </p:attrNameLst>
                                      </p:cBhvr>
                                      <p:to>
                                        <p:strVal val="visible"/>
                                      </p:to>
                                    </p:set>
                                    <p:anim calcmode="lin" valueType="num">
                                      <p:cBhvr>
                                        <p:cTn id="279" dur="500" fill="hold"/>
                                        <p:tgtEl>
                                          <p:spTgt spid="55"/>
                                        </p:tgtEl>
                                        <p:attrNameLst>
                                          <p:attrName>ppt_w</p:attrName>
                                        </p:attrNameLst>
                                      </p:cBhvr>
                                      <p:tavLst>
                                        <p:tav tm="0">
                                          <p:val>
                                            <p:fltVal val="0"/>
                                          </p:val>
                                        </p:tav>
                                        <p:tav tm="100000">
                                          <p:val>
                                            <p:strVal val="#ppt_w"/>
                                          </p:val>
                                        </p:tav>
                                      </p:tavLst>
                                    </p:anim>
                                    <p:anim calcmode="lin" valueType="num">
                                      <p:cBhvr>
                                        <p:cTn id="280" dur="500" fill="hold"/>
                                        <p:tgtEl>
                                          <p:spTgt spid="55"/>
                                        </p:tgtEl>
                                        <p:attrNameLst>
                                          <p:attrName>ppt_h</p:attrName>
                                        </p:attrNameLst>
                                      </p:cBhvr>
                                      <p:tavLst>
                                        <p:tav tm="0">
                                          <p:val>
                                            <p:fltVal val="0"/>
                                          </p:val>
                                        </p:tav>
                                        <p:tav tm="100000">
                                          <p:val>
                                            <p:strVal val="#ppt_h"/>
                                          </p:val>
                                        </p:tav>
                                      </p:tavLst>
                                    </p:anim>
                                    <p:animEffect transition="in" filter="fade">
                                      <p:cBhvr>
                                        <p:cTn id="281" dur="500"/>
                                        <p:tgtEl>
                                          <p:spTgt spid="55"/>
                                        </p:tgtEl>
                                      </p:cBhvr>
                                    </p:animEffect>
                                  </p:childTnLst>
                                </p:cTn>
                              </p:par>
                              <p:par>
                                <p:cTn id="282" presetID="53" presetClass="entr" presetSubtype="0" fill="hold" nodeType="withEffect">
                                  <p:stCondLst>
                                    <p:cond delay="0"/>
                                  </p:stCondLst>
                                  <p:childTnLst>
                                    <p:set>
                                      <p:cBhvr>
                                        <p:cTn id="283" dur="1" fill="hold">
                                          <p:stCondLst>
                                            <p:cond delay="0"/>
                                          </p:stCondLst>
                                        </p:cTn>
                                        <p:tgtEl>
                                          <p:spTgt spid="54"/>
                                        </p:tgtEl>
                                        <p:attrNameLst>
                                          <p:attrName>style.visibility</p:attrName>
                                        </p:attrNameLst>
                                      </p:cBhvr>
                                      <p:to>
                                        <p:strVal val="visible"/>
                                      </p:to>
                                    </p:set>
                                    <p:anim calcmode="lin" valueType="num">
                                      <p:cBhvr>
                                        <p:cTn id="284" dur="500" fill="hold"/>
                                        <p:tgtEl>
                                          <p:spTgt spid="54"/>
                                        </p:tgtEl>
                                        <p:attrNameLst>
                                          <p:attrName>ppt_w</p:attrName>
                                        </p:attrNameLst>
                                      </p:cBhvr>
                                      <p:tavLst>
                                        <p:tav tm="0">
                                          <p:val>
                                            <p:fltVal val="0"/>
                                          </p:val>
                                        </p:tav>
                                        <p:tav tm="100000">
                                          <p:val>
                                            <p:strVal val="#ppt_w"/>
                                          </p:val>
                                        </p:tav>
                                      </p:tavLst>
                                    </p:anim>
                                    <p:anim calcmode="lin" valueType="num">
                                      <p:cBhvr>
                                        <p:cTn id="285" dur="500" fill="hold"/>
                                        <p:tgtEl>
                                          <p:spTgt spid="54"/>
                                        </p:tgtEl>
                                        <p:attrNameLst>
                                          <p:attrName>ppt_h</p:attrName>
                                        </p:attrNameLst>
                                      </p:cBhvr>
                                      <p:tavLst>
                                        <p:tav tm="0">
                                          <p:val>
                                            <p:fltVal val="0"/>
                                          </p:val>
                                        </p:tav>
                                        <p:tav tm="100000">
                                          <p:val>
                                            <p:strVal val="#ppt_h"/>
                                          </p:val>
                                        </p:tav>
                                      </p:tavLst>
                                    </p:anim>
                                    <p:animEffect transition="in" filter="fade">
                                      <p:cBhvr>
                                        <p:cTn id="286" dur="500"/>
                                        <p:tgtEl>
                                          <p:spTgt spid="54"/>
                                        </p:tgtEl>
                                      </p:cBhvr>
                                    </p:animEffect>
                                  </p:childTnLst>
                                </p:cTn>
                              </p:par>
                            </p:childTnLst>
                          </p:cTn>
                        </p:par>
                        <p:par>
                          <p:cTn id="287" fill="hold">
                            <p:stCondLst>
                              <p:cond delay="4000"/>
                            </p:stCondLst>
                            <p:childTnLst>
                              <p:par>
                                <p:cTn id="288" presetID="53" presetClass="entr" presetSubtype="0" fill="hold" nodeType="afterEffect">
                                  <p:stCondLst>
                                    <p:cond delay="0"/>
                                  </p:stCondLst>
                                  <p:childTnLst>
                                    <p:set>
                                      <p:cBhvr>
                                        <p:cTn id="289" dur="1" fill="hold">
                                          <p:stCondLst>
                                            <p:cond delay="0"/>
                                          </p:stCondLst>
                                        </p:cTn>
                                        <p:tgtEl>
                                          <p:spTgt spid="57"/>
                                        </p:tgtEl>
                                        <p:attrNameLst>
                                          <p:attrName>style.visibility</p:attrName>
                                        </p:attrNameLst>
                                      </p:cBhvr>
                                      <p:to>
                                        <p:strVal val="visible"/>
                                      </p:to>
                                    </p:set>
                                    <p:anim calcmode="lin" valueType="num">
                                      <p:cBhvr>
                                        <p:cTn id="290" dur="500" fill="hold"/>
                                        <p:tgtEl>
                                          <p:spTgt spid="57"/>
                                        </p:tgtEl>
                                        <p:attrNameLst>
                                          <p:attrName>ppt_w</p:attrName>
                                        </p:attrNameLst>
                                      </p:cBhvr>
                                      <p:tavLst>
                                        <p:tav tm="0">
                                          <p:val>
                                            <p:fltVal val="0"/>
                                          </p:val>
                                        </p:tav>
                                        <p:tav tm="100000">
                                          <p:val>
                                            <p:strVal val="#ppt_w"/>
                                          </p:val>
                                        </p:tav>
                                      </p:tavLst>
                                    </p:anim>
                                    <p:anim calcmode="lin" valueType="num">
                                      <p:cBhvr>
                                        <p:cTn id="291" dur="500" fill="hold"/>
                                        <p:tgtEl>
                                          <p:spTgt spid="57"/>
                                        </p:tgtEl>
                                        <p:attrNameLst>
                                          <p:attrName>ppt_h</p:attrName>
                                        </p:attrNameLst>
                                      </p:cBhvr>
                                      <p:tavLst>
                                        <p:tav tm="0">
                                          <p:val>
                                            <p:fltVal val="0"/>
                                          </p:val>
                                        </p:tav>
                                        <p:tav tm="100000">
                                          <p:val>
                                            <p:strVal val="#ppt_h"/>
                                          </p:val>
                                        </p:tav>
                                      </p:tavLst>
                                    </p:anim>
                                    <p:animEffect transition="in" filter="fade">
                                      <p:cBhvr>
                                        <p:cTn id="292" dur="500"/>
                                        <p:tgtEl>
                                          <p:spTgt spid="57"/>
                                        </p:tgtEl>
                                      </p:cBhvr>
                                    </p:animEffect>
                                  </p:childTnLst>
                                </p:cTn>
                              </p:par>
                            </p:childTnLst>
                          </p:cTn>
                        </p:par>
                      </p:childTnLst>
                    </p:cTn>
                  </p:par>
                  <p:par>
                    <p:cTn id="293" fill="hold">
                      <p:stCondLst>
                        <p:cond delay="indefinite"/>
                      </p:stCondLst>
                      <p:childTnLst>
                        <p:par>
                          <p:cTn id="294" fill="hold">
                            <p:stCondLst>
                              <p:cond delay="0"/>
                            </p:stCondLst>
                            <p:childTnLst>
                              <p:par>
                                <p:cTn id="295" presetID="64" presetClass="path" presetSubtype="0" accel="50000" decel="50000" fill="hold" grpId="0" nodeType="clickEffect">
                                  <p:stCondLst>
                                    <p:cond delay="0"/>
                                  </p:stCondLst>
                                  <p:childTnLst>
                                    <p:animMotion origin="layout" path="M -2.77778E-6 2.22222E-6 L -2.77778E-6 -0.79792 " pathEditMode="relative" rAng="0" ptsTypes="AA">
                                      <p:cBhvr>
                                        <p:cTn id="296" dur="2000" fill="hold"/>
                                        <p:tgtEl>
                                          <p:spTgt spid="11"/>
                                        </p:tgtEl>
                                        <p:attrNameLst>
                                          <p:attrName>ppt_x</p:attrName>
                                          <p:attrName>ppt_y</p:attrName>
                                        </p:attrNameLst>
                                      </p:cBhvr>
                                      <p:rCtr x="0" y="-3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2" grpId="0" animBg="1"/>
      <p:bldP spid="12" grpId="1" animBg="1"/>
      <p:bldP spid="13" grpId="0" animBg="1"/>
      <p:bldP spid="13" grpId="1" animBg="1"/>
      <p:bldP spid="14" grpId="0" animBg="1"/>
      <p:bldP spid="14" grpId="1" animBg="1"/>
      <p:bldP spid="32" grpId="0" animBg="1"/>
      <p:bldP spid="32" grpId="1" animBg="1"/>
      <p:bldP spid="34" grpId="0" animBg="1"/>
      <p:bldP spid="34" grpId="1" animBg="1"/>
      <p:bldP spid="65" grpId="0"/>
      <p:bldP spid="66" grpId="0"/>
      <p:bldP spid="66" grpId="1"/>
      <p:bldP spid="6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rc 1"/>
          <p:cNvSpPr/>
          <p:nvPr/>
        </p:nvSpPr>
        <p:spPr>
          <a:xfrm rot="16576190">
            <a:off x="1500260" y="1509389"/>
            <a:ext cx="914400" cy="91440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atin typeface="Comic Sans MS" pitchFamily="66" charset="0"/>
            </a:endParaRPr>
          </a:p>
        </p:txBody>
      </p:sp>
      <p:cxnSp>
        <p:nvCxnSpPr>
          <p:cNvPr id="3" name="Connecteur droit 2"/>
          <p:cNvCxnSpPr/>
          <p:nvPr/>
        </p:nvCxnSpPr>
        <p:spPr>
          <a:xfrm flipH="1">
            <a:off x="1475656" y="1844824"/>
            <a:ext cx="27339" cy="9362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Connecteur droit 3"/>
          <p:cNvCxnSpPr>
            <a:stCxn id="2" idx="2"/>
          </p:cNvCxnSpPr>
          <p:nvPr/>
        </p:nvCxnSpPr>
        <p:spPr>
          <a:xfrm flipV="1">
            <a:off x="2007391" y="1484784"/>
            <a:ext cx="908425" cy="273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Multiplier 4"/>
          <p:cNvSpPr/>
          <p:nvPr/>
        </p:nvSpPr>
        <p:spPr>
          <a:xfrm>
            <a:off x="1907704" y="1412776"/>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6" name="Multiplier 5"/>
          <p:cNvSpPr/>
          <p:nvPr/>
        </p:nvSpPr>
        <p:spPr>
          <a:xfrm>
            <a:off x="2267744" y="1412776"/>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7" name="Multiplier 6"/>
          <p:cNvSpPr/>
          <p:nvPr/>
        </p:nvSpPr>
        <p:spPr>
          <a:xfrm>
            <a:off x="2627784" y="1412776"/>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8" name="Multiplier 7"/>
          <p:cNvSpPr/>
          <p:nvPr/>
        </p:nvSpPr>
        <p:spPr>
          <a:xfrm>
            <a:off x="1331640" y="1916832"/>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9" name="Multiplier 8"/>
          <p:cNvSpPr/>
          <p:nvPr/>
        </p:nvSpPr>
        <p:spPr>
          <a:xfrm>
            <a:off x="1331640" y="2204864"/>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10" name="Multiplier 9"/>
          <p:cNvSpPr/>
          <p:nvPr/>
        </p:nvSpPr>
        <p:spPr>
          <a:xfrm>
            <a:off x="1331640" y="2492896"/>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11" name="ZoneTexte 10"/>
          <p:cNvSpPr txBox="1"/>
          <p:nvPr/>
        </p:nvSpPr>
        <p:spPr>
          <a:xfrm>
            <a:off x="1979712" y="1988840"/>
            <a:ext cx="410690" cy="523220"/>
          </a:xfrm>
          <a:prstGeom prst="rect">
            <a:avLst/>
          </a:prstGeom>
          <a:noFill/>
        </p:spPr>
        <p:txBody>
          <a:bodyPr wrap="none" rtlCol="0">
            <a:spAutoFit/>
          </a:bodyPr>
          <a:lstStyle/>
          <a:p>
            <a:r>
              <a:rPr lang="fr-FR" sz="2800" dirty="0" smtClean="0">
                <a:solidFill>
                  <a:schemeClr val="bg1"/>
                </a:solidFill>
                <a:latin typeface="Comic Sans MS" pitchFamily="66" charset="0"/>
              </a:rPr>
              <a:t>B</a:t>
            </a:r>
            <a:endParaRPr lang="fr-FR" sz="2800" dirty="0">
              <a:solidFill>
                <a:schemeClr val="bg1"/>
              </a:solidFill>
              <a:latin typeface="Comic Sans MS" pitchFamily="66" charset="0"/>
            </a:endParaRPr>
          </a:p>
        </p:txBody>
      </p:sp>
      <p:cxnSp>
        <p:nvCxnSpPr>
          <p:cNvPr id="12" name="Connecteur droit avec flèche 11"/>
          <p:cNvCxnSpPr/>
          <p:nvPr/>
        </p:nvCxnSpPr>
        <p:spPr>
          <a:xfrm>
            <a:off x="2051720" y="1988840"/>
            <a:ext cx="288032"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514197" y="476672"/>
            <a:ext cx="3626314"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Trajectographie</a:t>
            </a:r>
          </a:p>
          <a:p>
            <a:pPr algn="ctr"/>
            <a:r>
              <a:rPr lang="fr-FR" sz="2200" dirty="0" smtClean="0">
                <a:solidFill>
                  <a:schemeClr val="bg1"/>
                </a:solidFill>
                <a:latin typeface="Comic Sans MS" pitchFamily="66" charset="0"/>
              </a:rPr>
              <a:t>dans un champ magnétique</a:t>
            </a:r>
            <a:endParaRPr lang="fr-FR" sz="2200" dirty="0">
              <a:solidFill>
                <a:schemeClr val="bg1"/>
              </a:solidFill>
              <a:latin typeface="Comic Sans MS" pitchFamily="66" charset="0"/>
            </a:endParaRPr>
          </a:p>
        </p:txBody>
      </p:sp>
      <p:sp>
        <p:nvSpPr>
          <p:cNvPr id="14" name="ZoneTexte 13"/>
          <p:cNvSpPr txBox="1"/>
          <p:nvPr/>
        </p:nvSpPr>
        <p:spPr>
          <a:xfrm>
            <a:off x="666230" y="3212976"/>
            <a:ext cx="2640467" cy="3139321"/>
          </a:xfrm>
          <a:prstGeom prst="rect">
            <a:avLst/>
          </a:prstGeom>
          <a:noFill/>
        </p:spPr>
        <p:txBody>
          <a:bodyPr wrap="none" rtlCol="0">
            <a:spAutoFit/>
          </a:bodyPr>
          <a:lstStyle/>
          <a:p>
            <a:pPr algn="ctr"/>
            <a:r>
              <a:rPr lang="fr-FR" dirty="0" smtClean="0">
                <a:solidFill>
                  <a:srgbClr val="FFFF00"/>
                </a:solidFill>
                <a:latin typeface="Comic Sans MS" pitchFamily="66" charset="0"/>
              </a:rPr>
              <a:t>Impacts</a:t>
            </a:r>
            <a:r>
              <a:rPr lang="fr-FR" dirty="0" smtClean="0">
                <a:solidFill>
                  <a:schemeClr val="bg1"/>
                </a:solidFill>
                <a:latin typeface="Comic Sans MS" pitchFamily="66" charset="0"/>
              </a:rPr>
              <a:t> mesurés</a:t>
            </a:r>
          </a:p>
          <a:p>
            <a:pPr algn="ctr"/>
            <a:r>
              <a:rPr lang="fr-FR" dirty="0" smtClean="0">
                <a:solidFill>
                  <a:schemeClr val="bg1"/>
                </a:solidFill>
                <a:latin typeface="Comic Sans MS" pitchFamily="66" charset="0"/>
              </a:rPr>
              <a:t>par différentes</a:t>
            </a:r>
          </a:p>
          <a:p>
            <a:pPr algn="ctr"/>
            <a:r>
              <a:rPr lang="fr-FR" dirty="0" smtClean="0">
                <a:solidFill>
                  <a:schemeClr val="bg1"/>
                </a:solidFill>
                <a:latin typeface="Comic Sans MS" pitchFamily="66" charset="0"/>
              </a:rPr>
              <a:t>stations</a:t>
            </a:r>
          </a:p>
          <a:p>
            <a:pPr algn="ctr">
              <a:buFont typeface="Symbol"/>
              <a:buChar char="Þ"/>
            </a:pPr>
            <a:r>
              <a:rPr lang="fr-FR" dirty="0" smtClean="0">
                <a:solidFill>
                  <a:schemeClr val="bg1"/>
                </a:solidFill>
                <a:latin typeface="Comic Sans MS" pitchFamily="66" charset="0"/>
                <a:sym typeface="Symbol"/>
              </a:rPr>
              <a:t> Trajectoire</a:t>
            </a:r>
          </a:p>
          <a:p>
            <a:pPr algn="ctr">
              <a:buFont typeface="Symbol"/>
              <a:buChar char="Þ"/>
            </a:pPr>
            <a:r>
              <a:rPr lang="fr-FR" dirty="0" smtClean="0">
                <a:solidFill>
                  <a:schemeClr val="bg1"/>
                </a:solidFill>
                <a:latin typeface="Comic Sans MS" pitchFamily="66" charset="0"/>
                <a:sym typeface="Symbol"/>
              </a:rPr>
              <a:t> Courbure</a:t>
            </a:r>
          </a:p>
          <a:p>
            <a:pPr algn="ctr">
              <a:buFont typeface="Symbol"/>
              <a:buChar char="Þ"/>
            </a:pPr>
            <a:r>
              <a:rPr lang="fr-FR" dirty="0" smtClean="0">
                <a:solidFill>
                  <a:schemeClr val="bg1"/>
                </a:solidFill>
                <a:latin typeface="Comic Sans MS" pitchFamily="66" charset="0"/>
                <a:sym typeface="Symbol"/>
              </a:rPr>
              <a:t> Energie</a:t>
            </a:r>
          </a:p>
          <a:p>
            <a:pPr algn="ctr">
              <a:buFont typeface="Symbol"/>
              <a:buChar char="Þ"/>
            </a:pPr>
            <a:endParaRPr lang="fr-FR" dirty="0" smtClean="0">
              <a:solidFill>
                <a:schemeClr val="bg1"/>
              </a:solidFill>
              <a:latin typeface="Comic Sans MS" pitchFamily="66" charset="0"/>
              <a:sym typeface="Symbol"/>
            </a:endParaRPr>
          </a:p>
          <a:p>
            <a:pPr algn="ctr"/>
            <a:r>
              <a:rPr lang="fr-FR" dirty="0" smtClean="0">
                <a:solidFill>
                  <a:schemeClr val="bg1"/>
                </a:solidFill>
                <a:latin typeface="Comic Sans MS" pitchFamily="66" charset="0"/>
                <a:sym typeface="Symbol"/>
              </a:rPr>
              <a:t>Une faible fraction</a:t>
            </a:r>
          </a:p>
          <a:p>
            <a:pPr algn="ctr"/>
            <a:r>
              <a:rPr lang="fr-FR" dirty="0" smtClean="0">
                <a:solidFill>
                  <a:schemeClr val="bg1"/>
                </a:solidFill>
                <a:latin typeface="Comic Sans MS" pitchFamily="66" charset="0"/>
                <a:sym typeface="Symbol"/>
              </a:rPr>
              <a:t>de l’énergie</a:t>
            </a:r>
          </a:p>
          <a:p>
            <a:pPr algn="ctr"/>
            <a:r>
              <a:rPr lang="fr-FR" dirty="0" smtClean="0">
                <a:solidFill>
                  <a:schemeClr val="bg1"/>
                </a:solidFill>
                <a:latin typeface="Comic Sans MS" pitchFamily="66" charset="0"/>
                <a:sym typeface="Symbol"/>
              </a:rPr>
              <a:t>est absorbée</a:t>
            </a:r>
          </a:p>
          <a:p>
            <a:pPr algn="ctr"/>
            <a:r>
              <a:rPr lang="fr-FR" dirty="0" smtClean="0">
                <a:solidFill>
                  <a:schemeClr val="bg1"/>
                </a:solidFill>
                <a:latin typeface="Comic Sans MS" pitchFamily="66" charset="0"/>
                <a:sym typeface="Symbol"/>
              </a:rPr>
              <a:t>dans le trajectographe</a:t>
            </a:r>
            <a:endParaRPr lang="fr-FR" dirty="0">
              <a:solidFill>
                <a:schemeClr val="bg1"/>
              </a:solidFill>
              <a:latin typeface="Comic Sans MS" pitchFamily="66" charset="0"/>
            </a:endParaRPr>
          </a:p>
        </p:txBody>
      </p:sp>
      <p:sp>
        <p:nvSpPr>
          <p:cNvPr id="15" name="ZoneTexte 14"/>
          <p:cNvSpPr txBox="1"/>
          <p:nvPr/>
        </p:nvSpPr>
        <p:spPr>
          <a:xfrm>
            <a:off x="5231840" y="478413"/>
            <a:ext cx="2424062"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Calorimétrie</a:t>
            </a:r>
          </a:p>
          <a:p>
            <a:pPr algn="ctr"/>
            <a:r>
              <a:rPr lang="fr-FR" sz="2200" dirty="0" smtClean="0">
                <a:solidFill>
                  <a:schemeClr val="bg1"/>
                </a:solidFill>
                <a:latin typeface="Comic Sans MS" pitchFamily="66" charset="0"/>
              </a:rPr>
              <a:t>à échantillonnage</a:t>
            </a:r>
          </a:p>
        </p:txBody>
      </p:sp>
      <p:sp>
        <p:nvSpPr>
          <p:cNvPr id="16" name="Rectangle 15"/>
          <p:cNvSpPr/>
          <p:nvPr/>
        </p:nvSpPr>
        <p:spPr>
          <a:xfrm>
            <a:off x="5436096" y="2636912"/>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7" name="Rectangle 16"/>
          <p:cNvSpPr/>
          <p:nvPr/>
        </p:nvSpPr>
        <p:spPr>
          <a:xfrm>
            <a:off x="5436096" y="2348880"/>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8" name="Rectangle 17"/>
          <p:cNvSpPr/>
          <p:nvPr/>
        </p:nvSpPr>
        <p:spPr>
          <a:xfrm>
            <a:off x="5436096" y="2060848"/>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9" name="Rectangle 18"/>
          <p:cNvSpPr/>
          <p:nvPr/>
        </p:nvSpPr>
        <p:spPr>
          <a:xfrm>
            <a:off x="5436096" y="1772816"/>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0" name="Rectangle 19"/>
          <p:cNvSpPr/>
          <p:nvPr/>
        </p:nvSpPr>
        <p:spPr>
          <a:xfrm>
            <a:off x="5436096" y="1484784"/>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1" name="Rectangle 20"/>
          <p:cNvSpPr/>
          <p:nvPr/>
        </p:nvSpPr>
        <p:spPr>
          <a:xfrm>
            <a:off x="5436096" y="2564904"/>
            <a:ext cx="2160240" cy="7200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2" name="Rectangle 21"/>
          <p:cNvSpPr/>
          <p:nvPr/>
        </p:nvSpPr>
        <p:spPr>
          <a:xfrm>
            <a:off x="5436096" y="2276872"/>
            <a:ext cx="2160240" cy="7200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3" name="Rectangle 22"/>
          <p:cNvSpPr/>
          <p:nvPr/>
        </p:nvSpPr>
        <p:spPr>
          <a:xfrm>
            <a:off x="5436096" y="1988840"/>
            <a:ext cx="2160240" cy="7200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4" name="Rectangle 23"/>
          <p:cNvSpPr/>
          <p:nvPr/>
        </p:nvSpPr>
        <p:spPr>
          <a:xfrm>
            <a:off x="5436096" y="1700808"/>
            <a:ext cx="2160240" cy="7200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ZoneTexte 24"/>
          <p:cNvSpPr txBox="1"/>
          <p:nvPr/>
        </p:nvSpPr>
        <p:spPr>
          <a:xfrm>
            <a:off x="4355976" y="3284984"/>
            <a:ext cx="4363695" cy="923330"/>
          </a:xfrm>
          <a:prstGeom prst="rect">
            <a:avLst/>
          </a:prstGeom>
          <a:noFill/>
        </p:spPr>
        <p:txBody>
          <a:bodyPr wrap="none" rtlCol="0">
            <a:spAutoFit/>
          </a:bodyPr>
          <a:lstStyle/>
          <a:p>
            <a:r>
              <a:rPr lang="fr-FR" dirty="0" smtClean="0">
                <a:solidFill>
                  <a:srgbClr val="FF9933"/>
                </a:solidFill>
                <a:latin typeface="Comic Sans MS" pitchFamily="66" charset="0"/>
              </a:rPr>
              <a:t>Matériau lourd absorbeur </a:t>
            </a:r>
            <a:r>
              <a:rPr lang="fr-FR" dirty="0" smtClean="0">
                <a:solidFill>
                  <a:schemeClr val="bg1"/>
                </a:solidFill>
                <a:latin typeface="Comic Sans MS" pitchFamily="66" charset="0"/>
              </a:rPr>
              <a:t>(Fer, plomb)</a:t>
            </a:r>
          </a:p>
          <a:p>
            <a:r>
              <a:rPr lang="fr-FR" dirty="0" smtClean="0">
                <a:solidFill>
                  <a:srgbClr val="99FFCC"/>
                </a:solidFill>
                <a:latin typeface="Comic Sans MS" pitchFamily="66" charset="0"/>
              </a:rPr>
              <a:t>Matériau léger détecteur </a:t>
            </a:r>
          </a:p>
          <a:p>
            <a:r>
              <a:rPr lang="fr-FR" dirty="0" smtClean="0">
                <a:solidFill>
                  <a:schemeClr val="bg1"/>
                </a:solidFill>
                <a:latin typeface="Comic Sans MS" pitchFamily="66" charset="0"/>
              </a:rPr>
              <a:t>                 (Argon liquide, scintillateur)</a:t>
            </a:r>
          </a:p>
        </p:txBody>
      </p:sp>
      <p:cxnSp>
        <p:nvCxnSpPr>
          <p:cNvPr id="26" name="Connecteur droit 25"/>
          <p:cNvCxnSpPr/>
          <p:nvPr/>
        </p:nvCxnSpPr>
        <p:spPr>
          <a:xfrm flipH="1" flipV="1">
            <a:off x="6228184" y="2276872"/>
            <a:ext cx="288032"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V="1">
            <a:off x="6516216" y="1988840"/>
            <a:ext cx="72008" cy="5760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V="1">
            <a:off x="6516216" y="2348880"/>
            <a:ext cx="288032"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flipV="1">
            <a:off x="6012160" y="2132856"/>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6228184" y="1916832"/>
            <a:ext cx="72008"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flipV="1">
            <a:off x="6444208" y="1988840"/>
            <a:ext cx="144016"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V="1">
            <a:off x="6588224" y="1988840"/>
            <a:ext cx="36004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V="1">
            <a:off x="6804248" y="2204864"/>
            <a:ext cx="36004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V="1">
            <a:off x="6804248" y="2060848"/>
            <a:ext cx="216024"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H="1" flipV="1">
            <a:off x="6156176" y="1844824"/>
            <a:ext cx="144016"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V="1">
            <a:off x="6876256" y="1844824"/>
            <a:ext cx="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V="1">
            <a:off x="6516216" y="2564904"/>
            <a:ext cx="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H="1" flipV="1">
            <a:off x="5940152" y="1700808"/>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V="1">
            <a:off x="6156176" y="1628800"/>
            <a:ext cx="216024"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flipV="1">
            <a:off x="6660232" y="1628800"/>
            <a:ext cx="216024"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V="1">
            <a:off x="6876256" y="1700808"/>
            <a:ext cx="72008"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4572000" y="4365104"/>
            <a:ext cx="4059125" cy="1477328"/>
          </a:xfrm>
          <a:prstGeom prst="rect">
            <a:avLst/>
          </a:prstGeom>
        </p:spPr>
        <p:txBody>
          <a:bodyPr wrap="none">
            <a:spAutoFit/>
          </a:bodyPr>
          <a:lstStyle/>
          <a:p>
            <a:r>
              <a:rPr lang="fr-FR" i="1" dirty="0" smtClean="0">
                <a:solidFill>
                  <a:srgbClr val="99FFCC"/>
                </a:solidFill>
                <a:latin typeface="Comic Sans MS" pitchFamily="66" charset="0"/>
              </a:rPr>
              <a:t>Exemple: 2,5 % énergie scintillateur</a:t>
            </a:r>
          </a:p>
          <a:p>
            <a:endParaRPr lang="fr-FR" dirty="0" smtClean="0">
              <a:solidFill>
                <a:schemeClr val="bg1"/>
              </a:solidFill>
              <a:latin typeface="Comic Sans MS" pitchFamily="66" charset="0"/>
            </a:endParaRPr>
          </a:p>
          <a:p>
            <a:endParaRPr lang="fr-FR" dirty="0" smtClean="0">
              <a:solidFill>
                <a:schemeClr val="bg1"/>
              </a:solidFill>
              <a:latin typeface="Comic Sans MS" pitchFamily="66" charset="0"/>
            </a:endParaRPr>
          </a:p>
          <a:p>
            <a:r>
              <a:rPr lang="fr-FR" dirty="0" smtClean="0">
                <a:solidFill>
                  <a:schemeClr val="bg1"/>
                </a:solidFill>
                <a:latin typeface="Comic Sans MS" pitchFamily="66" charset="0"/>
              </a:rPr>
              <a:t>       Toute l’énergie incidente</a:t>
            </a:r>
          </a:p>
          <a:p>
            <a:r>
              <a:rPr lang="fr-FR" dirty="0" smtClean="0">
                <a:solidFill>
                  <a:schemeClr val="bg1"/>
                </a:solidFill>
                <a:latin typeface="Comic Sans MS" pitchFamily="66" charset="0"/>
              </a:rPr>
              <a:t>  est absorbée dans  le calorimètre</a:t>
            </a:r>
            <a:endParaRPr lang="fr-FR" dirty="0">
              <a:solidFill>
                <a:schemeClr val="bg1"/>
              </a:solidFill>
              <a:latin typeface="Comic Sans MS" pitchFamily="66" charset="0"/>
            </a:endParaRPr>
          </a:p>
        </p:txBody>
      </p:sp>
      <p:cxnSp>
        <p:nvCxnSpPr>
          <p:cNvPr id="43" name="Connecteur droit avec flèche 42"/>
          <p:cNvCxnSpPr/>
          <p:nvPr/>
        </p:nvCxnSpPr>
        <p:spPr>
          <a:xfrm>
            <a:off x="2915816" y="1484784"/>
            <a:ext cx="144016"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heckerboard(across)">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heckerboard(across)">
                                      <p:cBhvr>
                                        <p:cTn id="41" dur="500"/>
                                        <p:tgtEl>
                                          <p:spTgt spid="16"/>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checkerboard(across)">
                                      <p:cBhvr>
                                        <p:cTn id="44" dur="500"/>
                                        <p:tgtEl>
                                          <p:spTgt spid="25"/>
                                        </p:tgtEl>
                                      </p:cBhvr>
                                    </p:animEffect>
                                  </p:childTnLst>
                                </p:cTn>
                              </p:par>
                            </p:childTnLst>
                          </p:cTn>
                        </p:par>
                        <p:par>
                          <p:cTn id="45" fill="hold">
                            <p:stCondLst>
                              <p:cond delay="500"/>
                            </p:stCondLst>
                            <p:childTnLst>
                              <p:par>
                                <p:cTn id="46" presetID="5" presetClass="entr" presetSubtype="1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checkerboard(across)">
                                      <p:cBhvr>
                                        <p:cTn id="48" dur="500"/>
                                        <p:tgtEl>
                                          <p:spTgt spid="21"/>
                                        </p:tgtEl>
                                      </p:cBhvr>
                                    </p:animEffect>
                                  </p:childTnLst>
                                </p:cTn>
                              </p:par>
                            </p:childTnLst>
                          </p:cTn>
                        </p:par>
                        <p:par>
                          <p:cTn id="49" fill="hold">
                            <p:stCondLst>
                              <p:cond delay="1000"/>
                            </p:stCondLst>
                            <p:childTnLst>
                              <p:par>
                                <p:cTn id="50" presetID="5" presetClass="entr" presetSubtype="1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heckerboard(across)">
                                      <p:cBhvr>
                                        <p:cTn id="52" dur="500"/>
                                        <p:tgtEl>
                                          <p:spTgt spid="17"/>
                                        </p:tgtEl>
                                      </p:cBhvr>
                                    </p:animEffect>
                                  </p:childTnLst>
                                </p:cTn>
                              </p:par>
                            </p:childTnLst>
                          </p:cTn>
                        </p:par>
                        <p:par>
                          <p:cTn id="53" fill="hold">
                            <p:stCondLst>
                              <p:cond delay="1500"/>
                            </p:stCondLst>
                            <p:childTnLst>
                              <p:par>
                                <p:cTn id="54" presetID="5" presetClass="entr" presetSubtype="1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childTnLst>
                          </p:cTn>
                        </p:par>
                        <p:par>
                          <p:cTn id="57" fill="hold">
                            <p:stCondLst>
                              <p:cond delay="2000"/>
                            </p:stCondLst>
                            <p:childTnLst>
                              <p:par>
                                <p:cTn id="58" presetID="5" presetClass="entr" presetSubtype="10"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checkerboard(across)">
                                      <p:cBhvr>
                                        <p:cTn id="60" dur="500"/>
                                        <p:tgtEl>
                                          <p:spTgt spid="18"/>
                                        </p:tgtEl>
                                      </p:cBhvr>
                                    </p:animEffect>
                                  </p:childTnLst>
                                </p:cTn>
                              </p:par>
                            </p:childTnLst>
                          </p:cTn>
                        </p:par>
                        <p:par>
                          <p:cTn id="61" fill="hold">
                            <p:stCondLst>
                              <p:cond delay="2500"/>
                            </p:stCondLst>
                            <p:childTnLst>
                              <p:par>
                                <p:cTn id="62" presetID="5" presetClass="entr" presetSubtype="1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checkerboard(across)">
                                      <p:cBhvr>
                                        <p:cTn id="64" dur="500"/>
                                        <p:tgtEl>
                                          <p:spTgt spid="23"/>
                                        </p:tgtEl>
                                      </p:cBhvr>
                                    </p:animEffect>
                                  </p:childTnLst>
                                </p:cTn>
                              </p:par>
                            </p:childTnLst>
                          </p:cTn>
                        </p:par>
                        <p:par>
                          <p:cTn id="65" fill="hold">
                            <p:stCondLst>
                              <p:cond delay="3000"/>
                            </p:stCondLst>
                            <p:childTnLst>
                              <p:par>
                                <p:cTn id="66" presetID="5" presetClass="entr" presetSubtype="10"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checkerboard(across)">
                                      <p:cBhvr>
                                        <p:cTn id="68" dur="500"/>
                                        <p:tgtEl>
                                          <p:spTgt spid="19"/>
                                        </p:tgtEl>
                                      </p:cBhvr>
                                    </p:animEffect>
                                  </p:childTnLst>
                                </p:cTn>
                              </p:par>
                            </p:childTnLst>
                          </p:cTn>
                        </p:par>
                        <p:par>
                          <p:cTn id="69" fill="hold">
                            <p:stCondLst>
                              <p:cond delay="3500"/>
                            </p:stCondLst>
                            <p:childTnLst>
                              <p:par>
                                <p:cTn id="70" presetID="5" presetClass="entr" presetSubtype="10"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checkerboard(across)">
                                      <p:cBhvr>
                                        <p:cTn id="72" dur="500"/>
                                        <p:tgtEl>
                                          <p:spTgt spid="24"/>
                                        </p:tgtEl>
                                      </p:cBhvr>
                                    </p:animEffect>
                                  </p:childTnLst>
                                </p:cTn>
                              </p:par>
                            </p:childTnLst>
                          </p:cTn>
                        </p:par>
                        <p:par>
                          <p:cTn id="73" fill="hold">
                            <p:stCondLst>
                              <p:cond delay="4000"/>
                            </p:stCondLst>
                            <p:childTnLst>
                              <p:par>
                                <p:cTn id="74" presetID="5" presetClass="entr" presetSubtype="10" fill="hold" grpId="0"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checkerboard(across)">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nodeType="clickEffect">
                                  <p:stCondLst>
                                    <p:cond delay="0"/>
                                  </p:stCondLst>
                                  <p:childTnLst>
                                    <p:set>
                                      <p:cBhvr>
                                        <p:cTn id="80" dur="1" fill="hold">
                                          <p:stCondLst>
                                            <p:cond delay="0"/>
                                          </p:stCondLst>
                                        </p:cTn>
                                        <p:tgtEl>
                                          <p:spTgt spid="37"/>
                                        </p:tgtEl>
                                        <p:attrNameLst>
                                          <p:attrName>style.visibility</p:attrName>
                                        </p:attrNameLst>
                                      </p:cBhvr>
                                      <p:to>
                                        <p:strVal val="visible"/>
                                      </p:to>
                                    </p:set>
                                    <p:anim calcmode="lin" valueType="num">
                                      <p:cBhvr>
                                        <p:cTn id="81" dur="500" fill="hold"/>
                                        <p:tgtEl>
                                          <p:spTgt spid="37"/>
                                        </p:tgtEl>
                                        <p:attrNameLst>
                                          <p:attrName>ppt_w</p:attrName>
                                        </p:attrNameLst>
                                      </p:cBhvr>
                                      <p:tavLst>
                                        <p:tav tm="0">
                                          <p:val>
                                            <p:fltVal val="0"/>
                                          </p:val>
                                        </p:tav>
                                        <p:tav tm="100000">
                                          <p:val>
                                            <p:strVal val="#ppt_w"/>
                                          </p:val>
                                        </p:tav>
                                      </p:tavLst>
                                    </p:anim>
                                    <p:anim calcmode="lin" valueType="num">
                                      <p:cBhvr>
                                        <p:cTn id="82" dur="500" fill="hold"/>
                                        <p:tgtEl>
                                          <p:spTgt spid="37"/>
                                        </p:tgtEl>
                                        <p:attrNameLst>
                                          <p:attrName>ppt_h</p:attrName>
                                        </p:attrNameLst>
                                      </p:cBhvr>
                                      <p:tavLst>
                                        <p:tav tm="0">
                                          <p:val>
                                            <p:fltVal val="0"/>
                                          </p:val>
                                        </p:tav>
                                        <p:tav tm="100000">
                                          <p:val>
                                            <p:strVal val="#ppt_h"/>
                                          </p:val>
                                        </p:tav>
                                      </p:tavLst>
                                    </p:anim>
                                    <p:animEffect transition="in" filter="fade">
                                      <p:cBhvr>
                                        <p:cTn id="83" dur="500"/>
                                        <p:tgtEl>
                                          <p:spTgt spid="37"/>
                                        </p:tgtEl>
                                      </p:cBhvr>
                                    </p:animEffect>
                                  </p:childTnLst>
                                </p:cTn>
                              </p:par>
                            </p:childTnLst>
                          </p:cTn>
                        </p:par>
                        <p:par>
                          <p:cTn id="84" fill="hold">
                            <p:stCondLst>
                              <p:cond delay="500"/>
                            </p:stCondLst>
                            <p:childTnLst>
                              <p:par>
                                <p:cTn id="85" presetID="53" presetClass="entr" presetSubtype="0" fill="hold" nodeType="after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500" fill="hold"/>
                                        <p:tgtEl>
                                          <p:spTgt spid="26"/>
                                        </p:tgtEl>
                                        <p:attrNameLst>
                                          <p:attrName>ppt_w</p:attrName>
                                        </p:attrNameLst>
                                      </p:cBhvr>
                                      <p:tavLst>
                                        <p:tav tm="0">
                                          <p:val>
                                            <p:fltVal val="0"/>
                                          </p:val>
                                        </p:tav>
                                        <p:tav tm="100000">
                                          <p:val>
                                            <p:strVal val="#ppt_w"/>
                                          </p:val>
                                        </p:tav>
                                      </p:tavLst>
                                    </p:anim>
                                    <p:anim calcmode="lin" valueType="num">
                                      <p:cBhvr>
                                        <p:cTn id="88" dur="500" fill="hold"/>
                                        <p:tgtEl>
                                          <p:spTgt spid="26"/>
                                        </p:tgtEl>
                                        <p:attrNameLst>
                                          <p:attrName>ppt_h</p:attrName>
                                        </p:attrNameLst>
                                      </p:cBhvr>
                                      <p:tavLst>
                                        <p:tav tm="0">
                                          <p:val>
                                            <p:fltVal val="0"/>
                                          </p:val>
                                        </p:tav>
                                        <p:tav tm="100000">
                                          <p:val>
                                            <p:strVal val="#ppt_h"/>
                                          </p:val>
                                        </p:tav>
                                      </p:tavLst>
                                    </p:anim>
                                    <p:animEffect transition="in" filter="fade">
                                      <p:cBhvr>
                                        <p:cTn id="89" dur="500"/>
                                        <p:tgtEl>
                                          <p:spTgt spid="26"/>
                                        </p:tgtEl>
                                      </p:cBhvr>
                                    </p:animEffect>
                                  </p:childTnLst>
                                </p:cTn>
                              </p:par>
                              <p:par>
                                <p:cTn id="90" presetID="53" presetClass="entr" presetSubtype="0"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fltVal val="0"/>
                                          </p:val>
                                        </p:tav>
                                        <p:tav tm="100000">
                                          <p:val>
                                            <p:strVal val="#ppt_w"/>
                                          </p:val>
                                        </p:tav>
                                      </p:tavLst>
                                    </p:anim>
                                    <p:anim calcmode="lin" valueType="num">
                                      <p:cBhvr>
                                        <p:cTn id="93" dur="500" fill="hold"/>
                                        <p:tgtEl>
                                          <p:spTgt spid="27"/>
                                        </p:tgtEl>
                                        <p:attrNameLst>
                                          <p:attrName>ppt_h</p:attrName>
                                        </p:attrNameLst>
                                      </p:cBhvr>
                                      <p:tavLst>
                                        <p:tav tm="0">
                                          <p:val>
                                            <p:fltVal val="0"/>
                                          </p:val>
                                        </p:tav>
                                        <p:tav tm="100000">
                                          <p:val>
                                            <p:strVal val="#ppt_h"/>
                                          </p:val>
                                        </p:tav>
                                      </p:tavLst>
                                    </p:anim>
                                    <p:animEffect transition="in" filter="fade">
                                      <p:cBhvr>
                                        <p:cTn id="94" dur="500"/>
                                        <p:tgtEl>
                                          <p:spTgt spid="27"/>
                                        </p:tgtEl>
                                      </p:cBhvr>
                                    </p:animEffect>
                                  </p:childTnLst>
                                </p:cTn>
                              </p:par>
                              <p:par>
                                <p:cTn id="95" presetID="53" presetClass="entr" presetSubtype="0" fill="hold"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500" fill="hold"/>
                                        <p:tgtEl>
                                          <p:spTgt spid="28"/>
                                        </p:tgtEl>
                                        <p:attrNameLst>
                                          <p:attrName>ppt_w</p:attrName>
                                        </p:attrNameLst>
                                      </p:cBhvr>
                                      <p:tavLst>
                                        <p:tav tm="0">
                                          <p:val>
                                            <p:fltVal val="0"/>
                                          </p:val>
                                        </p:tav>
                                        <p:tav tm="100000">
                                          <p:val>
                                            <p:strVal val="#ppt_w"/>
                                          </p:val>
                                        </p:tav>
                                      </p:tavLst>
                                    </p:anim>
                                    <p:anim calcmode="lin" valueType="num">
                                      <p:cBhvr>
                                        <p:cTn id="98" dur="500" fill="hold"/>
                                        <p:tgtEl>
                                          <p:spTgt spid="28"/>
                                        </p:tgtEl>
                                        <p:attrNameLst>
                                          <p:attrName>ppt_h</p:attrName>
                                        </p:attrNameLst>
                                      </p:cBhvr>
                                      <p:tavLst>
                                        <p:tav tm="0">
                                          <p:val>
                                            <p:fltVal val="0"/>
                                          </p:val>
                                        </p:tav>
                                        <p:tav tm="100000">
                                          <p:val>
                                            <p:strVal val="#ppt_h"/>
                                          </p:val>
                                        </p:tav>
                                      </p:tavLst>
                                    </p:anim>
                                    <p:animEffect transition="in" filter="fade">
                                      <p:cBhvr>
                                        <p:cTn id="99" dur="500"/>
                                        <p:tgtEl>
                                          <p:spTgt spid="28"/>
                                        </p:tgtEl>
                                      </p:cBhvr>
                                    </p:animEffect>
                                  </p:childTnLst>
                                </p:cTn>
                              </p:par>
                            </p:childTnLst>
                          </p:cTn>
                        </p:par>
                        <p:par>
                          <p:cTn id="100" fill="hold">
                            <p:stCondLst>
                              <p:cond delay="1000"/>
                            </p:stCondLst>
                            <p:childTnLst>
                              <p:par>
                                <p:cTn id="101" presetID="53" presetClass="entr" presetSubtype="0" fill="hold" nodeType="afterEffect">
                                  <p:stCondLst>
                                    <p:cond delay="0"/>
                                  </p:stCondLst>
                                  <p:childTnLst>
                                    <p:set>
                                      <p:cBhvr>
                                        <p:cTn id="102" dur="1" fill="hold">
                                          <p:stCondLst>
                                            <p:cond delay="0"/>
                                          </p:stCondLst>
                                        </p:cTn>
                                        <p:tgtEl>
                                          <p:spTgt spid="29"/>
                                        </p:tgtEl>
                                        <p:attrNameLst>
                                          <p:attrName>style.visibility</p:attrName>
                                        </p:attrNameLst>
                                      </p:cBhvr>
                                      <p:to>
                                        <p:strVal val="visible"/>
                                      </p:to>
                                    </p:set>
                                    <p:anim calcmode="lin" valueType="num">
                                      <p:cBhvr>
                                        <p:cTn id="103" dur="500" fill="hold"/>
                                        <p:tgtEl>
                                          <p:spTgt spid="29"/>
                                        </p:tgtEl>
                                        <p:attrNameLst>
                                          <p:attrName>ppt_w</p:attrName>
                                        </p:attrNameLst>
                                      </p:cBhvr>
                                      <p:tavLst>
                                        <p:tav tm="0">
                                          <p:val>
                                            <p:fltVal val="0"/>
                                          </p:val>
                                        </p:tav>
                                        <p:tav tm="100000">
                                          <p:val>
                                            <p:strVal val="#ppt_w"/>
                                          </p:val>
                                        </p:tav>
                                      </p:tavLst>
                                    </p:anim>
                                    <p:anim calcmode="lin" valueType="num">
                                      <p:cBhvr>
                                        <p:cTn id="104" dur="500" fill="hold"/>
                                        <p:tgtEl>
                                          <p:spTgt spid="29"/>
                                        </p:tgtEl>
                                        <p:attrNameLst>
                                          <p:attrName>ppt_h</p:attrName>
                                        </p:attrNameLst>
                                      </p:cBhvr>
                                      <p:tavLst>
                                        <p:tav tm="0">
                                          <p:val>
                                            <p:fltVal val="0"/>
                                          </p:val>
                                        </p:tav>
                                        <p:tav tm="100000">
                                          <p:val>
                                            <p:strVal val="#ppt_h"/>
                                          </p:val>
                                        </p:tav>
                                      </p:tavLst>
                                    </p:anim>
                                    <p:animEffect transition="in" filter="fade">
                                      <p:cBhvr>
                                        <p:cTn id="105" dur="500"/>
                                        <p:tgtEl>
                                          <p:spTgt spid="29"/>
                                        </p:tgtEl>
                                      </p:cBhvr>
                                    </p:animEffect>
                                  </p:childTnLst>
                                </p:cTn>
                              </p:par>
                              <p:par>
                                <p:cTn id="106" presetID="53" presetClass="entr" presetSubtype="0" fill="hold" nodeType="withEffect">
                                  <p:stCondLst>
                                    <p:cond delay="0"/>
                                  </p:stCondLst>
                                  <p:childTnLst>
                                    <p:set>
                                      <p:cBhvr>
                                        <p:cTn id="107" dur="1" fill="hold">
                                          <p:stCondLst>
                                            <p:cond delay="0"/>
                                          </p:stCondLst>
                                        </p:cTn>
                                        <p:tgtEl>
                                          <p:spTgt spid="35"/>
                                        </p:tgtEl>
                                        <p:attrNameLst>
                                          <p:attrName>style.visibility</p:attrName>
                                        </p:attrNameLst>
                                      </p:cBhvr>
                                      <p:to>
                                        <p:strVal val="visible"/>
                                      </p:to>
                                    </p:set>
                                    <p:anim calcmode="lin" valueType="num">
                                      <p:cBhvr>
                                        <p:cTn id="108" dur="500" fill="hold"/>
                                        <p:tgtEl>
                                          <p:spTgt spid="35"/>
                                        </p:tgtEl>
                                        <p:attrNameLst>
                                          <p:attrName>ppt_w</p:attrName>
                                        </p:attrNameLst>
                                      </p:cBhvr>
                                      <p:tavLst>
                                        <p:tav tm="0">
                                          <p:val>
                                            <p:fltVal val="0"/>
                                          </p:val>
                                        </p:tav>
                                        <p:tav tm="100000">
                                          <p:val>
                                            <p:strVal val="#ppt_w"/>
                                          </p:val>
                                        </p:tav>
                                      </p:tavLst>
                                    </p:anim>
                                    <p:anim calcmode="lin" valueType="num">
                                      <p:cBhvr>
                                        <p:cTn id="109" dur="500" fill="hold"/>
                                        <p:tgtEl>
                                          <p:spTgt spid="35"/>
                                        </p:tgtEl>
                                        <p:attrNameLst>
                                          <p:attrName>ppt_h</p:attrName>
                                        </p:attrNameLst>
                                      </p:cBhvr>
                                      <p:tavLst>
                                        <p:tav tm="0">
                                          <p:val>
                                            <p:fltVal val="0"/>
                                          </p:val>
                                        </p:tav>
                                        <p:tav tm="100000">
                                          <p:val>
                                            <p:strVal val="#ppt_h"/>
                                          </p:val>
                                        </p:tav>
                                      </p:tavLst>
                                    </p:anim>
                                    <p:animEffect transition="in" filter="fade">
                                      <p:cBhvr>
                                        <p:cTn id="110" dur="500"/>
                                        <p:tgtEl>
                                          <p:spTgt spid="35"/>
                                        </p:tgtEl>
                                      </p:cBhvr>
                                    </p:animEffect>
                                  </p:childTnLst>
                                </p:cTn>
                              </p:par>
                              <p:par>
                                <p:cTn id="111" presetID="53" presetClass="entr" presetSubtype="0" fill="hold" nodeType="withEffect">
                                  <p:stCondLst>
                                    <p:cond delay="0"/>
                                  </p:stCondLst>
                                  <p:childTnLst>
                                    <p:set>
                                      <p:cBhvr>
                                        <p:cTn id="112" dur="1" fill="hold">
                                          <p:stCondLst>
                                            <p:cond delay="0"/>
                                          </p:stCondLst>
                                        </p:cTn>
                                        <p:tgtEl>
                                          <p:spTgt spid="30"/>
                                        </p:tgtEl>
                                        <p:attrNameLst>
                                          <p:attrName>style.visibility</p:attrName>
                                        </p:attrNameLst>
                                      </p:cBhvr>
                                      <p:to>
                                        <p:strVal val="visible"/>
                                      </p:to>
                                    </p:set>
                                    <p:anim calcmode="lin" valueType="num">
                                      <p:cBhvr>
                                        <p:cTn id="113" dur="500" fill="hold"/>
                                        <p:tgtEl>
                                          <p:spTgt spid="30"/>
                                        </p:tgtEl>
                                        <p:attrNameLst>
                                          <p:attrName>ppt_w</p:attrName>
                                        </p:attrNameLst>
                                      </p:cBhvr>
                                      <p:tavLst>
                                        <p:tav tm="0">
                                          <p:val>
                                            <p:fltVal val="0"/>
                                          </p:val>
                                        </p:tav>
                                        <p:tav tm="100000">
                                          <p:val>
                                            <p:strVal val="#ppt_w"/>
                                          </p:val>
                                        </p:tav>
                                      </p:tavLst>
                                    </p:anim>
                                    <p:anim calcmode="lin" valueType="num">
                                      <p:cBhvr>
                                        <p:cTn id="114" dur="500" fill="hold"/>
                                        <p:tgtEl>
                                          <p:spTgt spid="30"/>
                                        </p:tgtEl>
                                        <p:attrNameLst>
                                          <p:attrName>ppt_h</p:attrName>
                                        </p:attrNameLst>
                                      </p:cBhvr>
                                      <p:tavLst>
                                        <p:tav tm="0">
                                          <p:val>
                                            <p:fltVal val="0"/>
                                          </p:val>
                                        </p:tav>
                                        <p:tav tm="100000">
                                          <p:val>
                                            <p:strVal val="#ppt_h"/>
                                          </p:val>
                                        </p:tav>
                                      </p:tavLst>
                                    </p:anim>
                                    <p:animEffect transition="in" filter="fade">
                                      <p:cBhvr>
                                        <p:cTn id="115" dur="500"/>
                                        <p:tgtEl>
                                          <p:spTgt spid="30"/>
                                        </p:tgtEl>
                                      </p:cBhvr>
                                    </p:animEffect>
                                  </p:childTnLst>
                                </p:cTn>
                              </p:par>
                            </p:childTnLst>
                          </p:cTn>
                        </p:par>
                        <p:par>
                          <p:cTn id="116" fill="hold">
                            <p:stCondLst>
                              <p:cond delay="1500"/>
                            </p:stCondLst>
                            <p:childTnLst>
                              <p:par>
                                <p:cTn id="117" presetID="53" presetClass="entr" presetSubtype="0" fill="hold" nodeType="afterEffect">
                                  <p:stCondLst>
                                    <p:cond delay="0"/>
                                  </p:stCondLst>
                                  <p:childTnLst>
                                    <p:set>
                                      <p:cBhvr>
                                        <p:cTn id="118" dur="1" fill="hold">
                                          <p:stCondLst>
                                            <p:cond delay="0"/>
                                          </p:stCondLst>
                                        </p:cTn>
                                        <p:tgtEl>
                                          <p:spTgt spid="31"/>
                                        </p:tgtEl>
                                        <p:attrNameLst>
                                          <p:attrName>style.visibility</p:attrName>
                                        </p:attrNameLst>
                                      </p:cBhvr>
                                      <p:to>
                                        <p:strVal val="visible"/>
                                      </p:to>
                                    </p:set>
                                    <p:anim calcmode="lin" valueType="num">
                                      <p:cBhvr>
                                        <p:cTn id="119" dur="500" fill="hold"/>
                                        <p:tgtEl>
                                          <p:spTgt spid="31"/>
                                        </p:tgtEl>
                                        <p:attrNameLst>
                                          <p:attrName>ppt_w</p:attrName>
                                        </p:attrNameLst>
                                      </p:cBhvr>
                                      <p:tavLst>
                                        <p:tav tm="0">
                                          <p:val>
                                            <p:fltVal val="0"/>
                                          </p:val>
                                        </p:tav>
                                        <p:tav tm="100000">
                                          <p:val>
                                            <p:strVal val="#ppt_w"/>
                                          </p:val>
                                        </p:tav>
                                      </p:tavLst>
                                    </p:anim>
                                    <p:anim calcmode="lin" valueType="num">
                                      <p:cBhvr>
                                        <p:cTn id="120" dur="500" fill="hold"/>
                                        <p:tgtEl>
                                          <p:spTgt spid="31"/>
                                        </p:tgtEl>
                                        <p:attrNameLst>
                                          <p:attrName>ppt_h</p:attrName>
                                        </p:attrNameLst>
                                      </p:cBhvr>
                                      <p:tavLst>
                                        <p:tav tm="0">
                                          <p:val>
                                            <p:fltVal val="0"/>
                                          </p:val>
                                        </p:tav>
                                        <p:tav tm="100000">
                                          <p:val>
                                            <p:strVal val="#ppt_h"/>
                                          </p:val>
                                        </p:tav>
                                      </p:tavLst>
                                    </p:anim>
                                    <p:animEffect transition="in" filter="fade">
                                      <p:cBhvr>
                                        <p:cTn id="121" dur="500"/>
                                        <p:tgtEl>
                                          <p:spTgt spid="31"/>
                                        </p:tgtEl>
                                      </p:cBhvr>
                                    </p:animEffect>
                                  </p:childTnLst>
                                </p:cTn>
                              </p:par>
                              <p:par>
                                <p:cTn id="122" presetID="53" presetClass="entr" presetSubtype="0" fill="hold" nodeType="withEffect">
                                  <p:stCondLst>
                                    <p:cond delay="0"/>
                                  </p:stCondLst>
                                  <p:childTnLst>
                                    <p:set>
                                      <p:cBhvr>
                                        <p:cTn id="123" dur="1" fill="hold">
                                          <p:stCondLst>
                                            <p:cond delay="0"/>
                                          </p:stCondLst>
                                        </p:cTn>
                                        <p:tgtEl>
                                          <p:spTgt spid="32"/>
                                        </p:tgtEl>
                                        <p:attrNameLst>
                                          <p:attrName>style.visibility</p:attrName>
                                        </p:attrNameLst>
                                      </p:cBhvr>
                                      <p:to>
                                        <p:strVal val="visible"/>
                                      </p:to>
                                    </p:set>
                                    <p:anim calcmode="lin" valueType="num">
                                      <p:cBhvr>
                                        <p:cTn id="124" dur="500" fill="hold"/>
                                        <p:tgtEl>
                                          <p:spTgt spid="32"/>
                                        </p:tgtEl>
                                        <p:attrNameLst>
                                          <p:attrName>ppt_w</p:attrName>
                                        </p:attrNameLst>
                                      </p:cBhvr>
                                      <p:tavLst>
                                        <p:tav tm="0">
                                          <p:val>
                                            <p:fltVal val="0"/>
                                          </p:val>
                                        </p:tav>
                                        <p:tav tm="100000">
                                          <p:val>
                                            <p:strVal val="#ppt_w"/>
                                          </p:val>
                                        </p:tav>
                                      </p:tavLst>
                                    </p:anim>
                                    <p:anim calcmode="lin" valueType="num">
                                      <p:cBhvr>
                                        <p:cTn id="125" dur="500" fill="hold"/>
                                        <p:tgtEl>
                                          <p:spTgt spid="32"/>
                                        </p:tgtEl>
                                        <p:attrNameLst>
                                          <p:attrName>ppt_h</p:attrName>
                                        </p:attrNameLst>
                                      </p:cBhvr>
                                      <p:tavLst>
                                        <p:tav tm="0">
                                          <p:val>
                                            <p:fltVal val="0"/>
                                          </p:val>
                                        </p:tav>
                                        <p:tav tm="100000">
                                          <p:val>
                                            <p:strVal val="#ppt_h"/>
                                          </p:val>
                                        </p:tav>
                                      </p:tavLst>
                                    </p:anim>
                                    <p:animEffect transition="in" filter="fade">
                                      <p:cBhvr>
                                        <p:cTn id="126" dur="500"/>
                                        <p:tgtEl>
                                          <p:spTgt spid="32"/>
                                        </p:tgtEl>
                                      </p:cBhvr>
                                    </p:animEffect>
                                  </p:childTnLst>
                                </p:cTn>
                              </p:par>
                              <p:par>
                                <p:cTn id="127" presetID="53" presetClass="entr" presetSubtype="0" fill="hold" nodeType="withEffect">
                                  <p:stCondLst>
                                    <p:cond delay="0"/>
                                  </p:stCondLst>
                                  <p:childTnLst>
                                    <p:set>
                                      <p:cBhvr>
                                        <p:cTn id="128" dur="1" fill="hold">
                                          <p:stCondLst>
                                            <p:cond delay="0"/>
                                          </p:stCondLst>
                                        </p:cTn>
                                        <p:tgtEl>
                                          <p:spTgt spid="34"/>
                                        </p:tgtEl>
                                        <p:attrNameLst>
                                          <p:attrName>style.visibility</p:attrName>
                                        </p:attrNameLst>
                                      </p:cBhvr>
                                      <p:to>
                                        <p:strVal val="visible"/>
                                      </p:to>
                                    </p:set>
                                    <p:anim calcmode="lin" valueType="num">
                                      <p:cBhvr>
                                        <p:cTn id="129" dur="500" fill="hold"/>
                                        <p:tgtEl>
                                          <p:spTgt spid="34"/>
                                        </p:tgtEl>
                                        <p:attrNameLst>
                                          <p:attrName>ppt_w</p:attrName>
                                        </p:attrNameLst>
                                      </p:cBhvr>
                                      <p:tavLst>
                                        <p:tav tm="0">
                                          <p:val>
                                            <p:fltVal val="0"/>
                                          </p:val>
                                        </p:tav>
                                        <p:tav tm="100000">
                                          <p:val>
                                            <p:strVal val="#ppt_w"/>
                                          </p:val>
                                        </p:tav>
                                      </p:tavLst>
                                    </p:anim>
                                    <p:anim calcmode="lin" valueType="num">
                                      <p:cBhvr>
                                        <p:cTn id="130" dur="500" fill="hold"/>
                                        <p:tgtEl>
                                          <p:spTgt spid="34"/>
                                        </p:tgtEl>
                                        <p:attrNameLst>
                                          <p:attrName>ppt_h</p:attrName>
                                        </p:attrNameLst>
                                      </p:cBhvr>
                                      <p:tavLst>
                                        <p:tav tm="0">
                                          <p:val>
                                            <p:fltVal val="0"/>
                                          </p:val>
                                        </p:tav>
                                        <p:tav tm="100000">
                                          <p:val>
                                            <p:strVal val="#ppt_h"/>
                                          </p:val>
                                        </p:tav>
                                      </p:tavLst>
                                    </p:anim>
                                    <p:animEffect transition="in" filter="fade">
                                      <p:cBhvr>
                                        <p:cTn id="131" dur="500"/>
                                        <p:tgtEl>
                                          <p:spTgt spid="34"/>
                                        </p:tgtEl>
                                      </p:cBhvr>
                                    </p:animEffect>
                                  </p:childTnLst>
                                </p:cTn>
                              </p:par>
                              <p:par>
                                <p:cTn id="132" presetID="53" presetClass="entr" presetSubtype="0" fill="hold" nodeType="withEffect">
                                  <p:stCondLst>
                                    <p:cond delay="0"/>
                                  </p:stCondLst>
                                  <p:childTnLst>
                                    <p:set>
                                      <p:cBhvr>
                                        <p:cTn id="133" dur="1" fill="hold">
                                          <p:stCondLst>
                                            <p:cond delay="0"/>
                                          </p:stCondLst>
                                        </p:cTn>
                                        <p:tgtEl>
                                          <p:spTgt spid="33"/>
                                        </p:tgtEl>
                                        <p:attrNameLst>
                                          <p:attrName>style.visibility</p:attrName>
                                        </p:attrNameLst>
                                      </p:cBhvr>
                                      <p:to>
                                        <p:strVal val="visible"/>
                                      </p:to>
                                    </p:set>
                                    <p:anim calcmode="lin" valueType="num">
                                      <p:cBhvr>
                                        <p:cTn id="134" dur="500" fill="hold"/>
                                        <p:tgtEl>
                                          <p:spTgt spid="33"/>
                                        </p:tgtEl>
                                        <p:attrNameLst>
                                          <p:attrName>ppt_w</p:attrName>
                                        </p:attrNameLst>
                                      </p:cBhvr>
                                      <p:tavLst>
                                        <p:tav tm="0">
                                          <p:val>
                                            <p:fltVal val="0"/>
                                          </p:val>
                                        </p:tav>
                                        <p:tav tm="100000">
                                          <p:val>
                                            <p:strVal val="#ppt_w"/>
                                          </p:val>
                                        </p:tav>
                                      </p:tavLst>
                                    </p:anim>
                                    <p:anim calcmode="lin" valueType="num">
                                      <p:cBhvr>
                                        <p:cTn id="135" dur="500" fill="hold"/>
                                        <p:tgtEl>
                                          <p:spTgt spid="33"/>
                                        </p:tgtEl>
                                        <p:attrNameLst>
                                          <p:attrName>ppt_h</p:attrName>
                                        </p:attrNameLst>
                                      </p:cBhvr>
                                      <p:tavLst>
                                        <p:tav tm="0">
                                          <p:val>
                                            <p:fltVal val="0"/>
                                          </p:val>
                                        </p:tav>
                                        <p:tav tm="100000">
                                          <p:val>
                                            <p:strVal val="#ppt_h"/>
                                          </p:val>
                                        </p:tav>
                                      </p:tavLst>
                                    </p:anim>
                                    <p:animEffect transition="in" filter="fade">
                                      <p:cBhvr>
                                        <p:cTn id="136" dur="500"/>
                                        <p:tgtEl>
                                          <p:spTgt spid="33"/>
                                        </p:tgtEl>
                                      </p:cBhvr>
                                    </p:animEffect>
                                  </p:childTnLst>
                                </p:cTn>
                              </p:par>
                            </p:childTnLst>
                          </p:cTn>
                        </p:par>
                        <p:par>
                          <p:cTn id="137" fill="hold">
                            <p:stCondLst>
                              <p:cond delay="2000"/>
                            </p:stCondLst>
                            <p:childTnLst>
                              <p:par>
                                <p:cTn id="138" presetID="53" presetClass="entr" presetSubtype="0" fill="hold" nodeType="afterEffect">
                                  <p:stCondLst>
                                    <p:cond delay="0"/>
                                  </p:stCondLst>
                                  <p:childTnLst>
                                    <p:set>
                                      <p:cBhvr>
                                        <p:cTn id="139" dur="1" fill="hold">
                                          <p:stCondLst>
                                            <p:cond delay="0"/>
                                          </p:stCondLst>
                                        </p:cTn>
                                        <p:tgtEl>
                                          <p:spTgt spid="36"/>
                                        </p:tgtEl>
                                        <p:attrNameLst>
                                          <p:attrName>style.visibility</p:attrName>
                                        </p:attrNameLst>
                                      </p:cBhvr>
                                      <p:to>
                                        <p:strVal val="visible"/>
                                      </p:to>
                                    </p:set>
                                    <p:anim calcmode="lin" valueType="num">
                                      <p:cBhvr>
                                        <p:cTn id="140" dur="500" fill="hold"/>
                                        <p:tgtEl>
                                          <p:spTgt spid="36"/>
                                        </p:tgtEl>
                                        <p:attrNameLst>
                                          <p:attrName>ppt_w</p:attrName>
                                        </p:attrNameLst>
                                      </p:cBhvr>
                                      <p:tavLst>
                                        <p:tav tm="0">
                                          <p:val>
                                            <p:fltVal val="0"/>
                                          </p:val>
                                        </p:tav>
                                        <p:tav tm="100000">
                                          <p:val>
                                            <p:strVal val="#ppt_w"/>
                                          </p:val>
                                        </p:tav>
                                      </p:tavLst>
                                    </p:anim>
                                    <p:anim calcmode="lin" valueType="num">
                                      <p:cBhvr>
                                        <p:cTn id="141" dur="500" fill="hold"/>
                                        <p:tgtEl>
                                          <p:spTgt spid="36"/>
                                        </p:tgtEl>
                                        <p:attrNameLst>
                                          <p:attrName>ppt_h</p:attrName>
                                        </p:attrNameLst>
                                      </p:cBhvr>
                                      <p:tavLst>
                                        <p:tav tm="0">
                                          <p:val>
                                            <p:fltVal val="0"/>
                                          </p:val>
                                        </p:tav>
                                        <p:tav tm="100000">
                                          <p:val>
                                            <p:strVal val="#ppt_h"/>
                                          </p:val>
                                        </p:tav>
                                      </p:tavLst>
                                    </p:anim>
                                    <p:animEffect transition="in" filter="fade">
                                      <p:cBhvr>
                                        <p:cTn id="142" dur="500"/>
                                        <p:tgtEl>
                                          <p:spTgt spid="36"/>
                                        </p:tgtEl>
                                      </p:cBhvr>
                                    </p:animEffect>
                                  </p:childTnLst>
                                </p:cTn>
                              </p:par>
                            </p:childTnLst>
                          </p:cTn>
                        </p:par>
                        <p:par>
                          <p:cTn id="143" fill="hold">
                            <p:stCondLst>
                              <p:cond delay="2500"/>
                            </p:stCondLst>
                            <p:childTnLst>
                              <p:par>
                                <p:cTn id="144" presetID="5" presetClass="entr" presetSubtype="10" fill="hold" nodeType="afterEffect">
                                  <p:stCondLst>
                                    <p:cond delay="0"/>
                                  </p:stCondLst>
                                  <p:childTnLst>
                                    <p:set>
                                      <p:cBhvr>
                                        <p:cTn id="145" dur="1" fill="hold">
                                          <p:stCondLst>
                                            <p:cond delay="0"/>
                                          </p:stCondLst>
                                        </p:cTn>
                                        <p:tgtEl>
                                          <p:spTgt spid="38"/>
                                        </p:tgtEl>
                                        <p:attrNameLst>
                                          <p:attrName>style.visibility</p:attrName>
                                        </p:attrNameLst>
                                      </p:cBhvr>
                                      <p:to>
                                        <p:strVal val="visible"/>
                                      </p:to>
                                    </p:set>
                                    <p:animEffect transition="in" filter="checkerboard(across)">
                                      <p:cBhvr>
                                        <p:cTn id="146" dur="500"/>
                                        <p:tgtEl>
                                          <p:spTgt spid="38"/>
                                        </p:tgtEl>
                                      </p:cBhvr>
                                    </p:animEffect>
                                  </p:childTnLst>
                                </p:cTn>
                              </p:par>
                            </p:childTnLst>
                          </p:cTn>
                        </p:par>
                        <p:par>
                          <p:cTn id="147" fill="hold">
                            <p:stCondLst>
                              <p:cond delay="3000"/>
                            </p:stCondLst>
                            <p:childTnLst>
                              <p:par>
                                <p:cTn id="148" presetID="53" presetClass="entr" presetSubtype="0" fill="hold" nodeType="afterEffect">
                                  <p:stCondLst>
                                    <p:cond delay="0"/>
                                  </p:stCondLst>
                                  <p:childTnLst>
                                    <p:set>
                                      <p:cBhvr>
                                        <p:cTn id="149" dur="1" fill="hold">
                                          <p:stCondLst>
                                            <p:cond delay="0"/>
                                          </p:stCondLst>
                                        </p:cTn>
                                        <p:tgtEl>
                                          <p:spTgt spid="38"/>
                                        </p:tgtEl>
                                        <p:attrNameLst>
                                          <p:attrName>style.visibility</p:attrName>
                                        </p:attrNameLst>
                                      </p:cBhvr>
                                      <p:to>
                                        <p:strVal val="visible"/>
                                      </p:to>
                                    </p:set>
                                    <p:anim calcmode="lin" valueType="num">
                                      <p:cBhvr>
                                        <p:cTn id="150" dur="500" fill="hold"/>
                                        <p:tgtEl>
                                          <p:spTgt spid="38"/>
                                        </p:tgtEl>
                                        <p:attrNameLst>
                                          <p:attrName>ppt_w</p:attrName>
                                        </p:attrNameLst>
                                      </p:cBhvr>
                                      <p:tavLst>
                                        <p:tav tm="0">
                                          <p:val>
                                            <p:fltVal val="0"/>
                                          </p:val>
                                        </p:tav>
                                        <p:tav tm="100000">
                                          <p:val>
                                            <p:strVal val="#ppt_w"/>
                                          </p:val>
                                        </p:tav>
                                      </p:tavLst>
                                    </p:anim>
                                    <p:anim calcmode="lin" valueType="num">
                                      <p:cBhvr>
                                        <p:cTn id="151" dur="500" fill="hold"/>
                                        <p:tgtEl>
                                          <p:spTgt spid="38"/>
                                        </p:tgtEl>
                                        <p:attrNameLst>
                                          <p:attrName>ppt_h</p:attrName>
                                        </p:attrNameLst>
                                      </p:cBhvr>
                                      <p:tavLst>
                                        <p:tav tm="0">
                                          <p:val>
                                            <p:fltVal val="0"/>
                                          </p:val>
                                        </p:tav>
                                        <p:tav tm="100000">
                                          <p:val>
                                            <p:strVal val="#ppt_h"/>
                                          </p:val>
                                        </p:tav>
                                      </p:tavLst>
                                    </p:anim>
                                    <p:animEffect transition="in" filter="fade">
                                      <p:cBhvr>
                                        <p:cTn id="152" dur="500"/>
                                        <p:tgtEl>
                                          <p:spTgt spid="38"/>
                                        </p:tgtEl>
                                      </p:cBhvr>
                                    </p:animEffect>
                                  </p:childTnLst>
                                </p:cTn>
                              </p:par>
                              <p:par>
                                <p:cTn id="153" presetID="53" presetClass="entr" presetSubtype="0" fill="hold" nodeType="withEffect">
                                  <p:stCondLst>
                                    <p:cond delay="0"/>
                                  </p:stCondLst>
                                  <p:childTnLst>
                                    <p:set>
                                      <p:cBhvr>
                                        <p:cTn id="154" dur="1" fill="hold">
                                          <p:stCondLst>
                                            <p:cond delay="0"/>
                                          </p:stCondLst>
                                        </p:cTn>
                                        <p:tgtEl>
                                          <p:spTgt spid="39"/>
                                        </p:tgtEl>
                                        <p:attrNameLst>
                                          <p:attrName>style.visibility</p:attrName>
                                        </p:attrNameLst>
                                      </p:cBhvr>
                                      <p:to>
                                        <p:strVal val="visible"/>
                                      </p:to>
                                    </p:set>
                                    <p:anim calcmode="lin" valueType="num">
                                      <p:cBhvr>
                                        <p:cTn id="155" dur="500" fill="hold"/>
                                        <p:tgtEl>
                                          <p:spTgt spid="39"/>
                                        </p:tgtEl>
                                        <p:attrNameLst>
                                          <p:attrName>ppt_w</p:attrName>
                                        </p:attrNameLst>
                                      </p:cBhvr>
                                      <p:tavLst>
                                        <p:tav tm="0">
                                          <p:val>
                                            <p:fltVal val="0"/>
                                          </p:val>
                                        </p:tav>
                                        <p:tav tm="100000">
                                          <p:val>
                                            <p:strVal val="#ppt_w"/>
                                          </p:val>
                                        </p:tav>
                                      </p:tavLst>
                                    </p:anim>
                                    <p:anim calcmode="lin" valueType="num">
                                      <p:cBhvr>
                                        <p:cTn id="156" dur="500" fill="hold"/>
                                        <p:tgtEl>
                                          <p:spTgt spid="39"/>
                                        </p:tgtEl>
                                        <p:attrNameLst>
                                          <p:attrName>ppt_h</p:attrName>
                                        </p:attrNameLst>
                                      </p:cBhvr>
                                      <p:tavLst>
                                        <p:tav tm="0">
                                          <p:val>
                                            <p:fltVal val="0"/>
                                          </p:val>
                                        </p:tav>
                                        <p:tav tm="100000">
                                          <p:val>
                                            <p:strVal val="#ppt_h"/>
                                          </p:val>
                                        </p:tav>
                                      </p:tavLst>
                                    </p:anim>
                                    <p:animEffect transition="in" filter="fade">
                                      <p:cBhvr>
                                        <p:cTn id="157" dur="500"/>
                                        <p:tgtEl>
                                          <p:spTgt spid="39"/>
                                        </p:tgtEl>
                                      </p:cBhvr>
                                    </p:animEffect>
                                  </p:childTnLst>
                                </p:cTn>
                              </p:par>
                              <p:par>
                                <p:cTn id="158" presetID="53" presetClass="entr" presetSubtype="0" fill="hold" nodeType="withEffect">
                                  <p:stCondLst>
                                    <p:cond delay="0"/>
                                  </p:stCondLst>
                                  <p:childTnLst>
                                    <p:set>
                                      <p:cBhvr>
                                        <p:cTn id="159" dur="1" fill="hold">
                                          <p:stCondLst>
                                            <p:cond delay="0"/>
                                          </p:stCondLst>
                                        </p:cTn>
                                        <p:tgtEl>
                                          <p:spTgt spid="40"/>
                                        </p:tgtEl>
                                        <p:attrNameLst>
                                          <p:attrName>style.visibility</p:attrName>
                                        </p:attrNameLst>
                                      </p:cBhvr>
                                      <p:to>
                                        <p:strVal val="visible"/>
                                      </p:to>
                                    </p:set>
                                    <p:anim calcmode="lin" valueType="num">
                                      <p:cBhvr>
                                        <p:cTn id="160" dur="500" fill="hold"/>
                                        <p:tgtEl>
                                          <p:spTgt spid="40"/>
                                        </p:tgtEl>
                                        <p:attrNameLst>
                                          <p:attrName>ppt_w</p:attrName>
                                        </p:attrNameLst>
                                      </p:cBhvr>
                                      <p:tavLst>
                                        <p:tav tm="0">
                                          <p:val>
                                            <p:fltVal val="0"/>
                                          </p:val>
                                        </p:tav>
                                        <p:tav tm="100000">
                                          <p:val>
                                            <p:strVal val="#ppt_w"/>
                                          </p:val>
                                        </p:tav>
                                      </p:tavLst>
                                    </p:anim>
                                    <p:anim calcmode="lin" valueType="num">
                                      <p:cBhvr>
                                        <p:cTn id="161" dur="500" fill="hold"/>
                                        <p:tgtEl>
                                          <p:spTgt spid="40"/>
                                        </p:tgtEl>
                                        <p:attrNameLst>
                                          <p:attrName>ppt_h</p:attrName>
                                        </p:attrNameLst>
                                      </p:cBhvr>
                                      <p:tavLst>
                                        <p:tav tm="0">
                                          <p:val>
                                            <p:fltVal val="0"/>
                                          </p:val>
                                        </p:tav>
                                        <p:tav tm="100000">
                                          <p:val>
                                            <p:strVal val="#ppt_h"/>
                                          </p:val>
                                        </p:tav>
                                      </p:tavLst>
                                    </p:anim>
                                    <p:animEffect transition="in" filter="fade">
                                      <p:cBhvr>
                                        <p:cTn id="162" dur="500"/>
                                        <p:tgtEl>
                                          <p:spTgt spid="40"/>
                                        </p:tgtEl>
                                      </p:cBhvr>
                                    </p:animEffect>
                                  </p:childTnLst>
                                </p:cTn>
                              </p:par>
                              <p:par>
                                <p:cTn id="163" presetID="53" presetClass="entr" presetSubtype="0" fill="hold" nodeType="withEffect">
                                  <p:stCondLst>
                                    <p:cond delay="0"/>
                                  </p:stCondLst>
                                  <p:childTnLst>
                                    <p:set>
                                      <p:cBhvr>
                                        <p:cTn id="164" dur="1" fill="hold">
                                          <p:stCondLst>
                                            <p:cond delay="0"/>
                                          </p:stCondLst>
                                        </p:cTn>
                                        <p:tgtEl>
                                          <p:spTgt spid="41"/>
                                        </p:tgtEl>
                                        <p:attrNameLst>
                                          <p:attrName>style.visibility</p:attrName>
                                        </p:attrNameLst>
                                      </p:cBhvr>
                                      <p:to>
                                        <p:strVal val="visible"/>
                                      </p:to>
                                    </p:set>
                                    <p:anim calcmode="lin" valueType="num">
                                      <p:cBhvr>
                                        <p:cTn id="165" dur="500" fill="hold"/>
                                        <p:tgtEl>
                                          <p:spTgt spid="41"/>
                                        </p:tgtEl>
                                        <p:attrNameLst>
                                          <p:attrName>ppt_w</p:attrName>
                                        </p:attrNameLst>
                                      </p:cBhvr>
                                      <p:tavLst>
                                        <p:tav tm="0">
                                          <p:val>
                                            <p:fltVal val="0"/>
                                          </p:val>
                                        </p:tav>
                                        <p:tav tm="100000">
                                          <p:val>
                                            <p:strVal val="#ppt_w"/>
                                          </p:val>
                                        </p:tav>
                                      </p:tavLst>
                                    </p:anim>
                                    <p:anim calcmode="lin" valueType="num">
                                      <p:cBhvr>
                                        <p:cTn id="166" dur="500" fill="hold"/>
                                        <p:tgtEl>
                                          <p:spTgt spid="41"/>
                                        </p:tgtEl>
                                        <p:attrNameLst>
                                          <p:attrName>ppt_h</p:attrName>
                                        </p:attrNameLst>
                                      </p:cBhvr>
                                      <p:tavLst>
                                        <p:tav tm="0">
                                          <p:val>
                                            <p:fltVal val="0"/>
                                          </p:val>
                                        </p:tav>
                                        <p:tav tm="100000">
                                          <p:val>
                                            <p:strVal val="#ppt_h"/>
                                          </p:val>
                                        </p:tav>
                                      </p:tavLst>
                                    </p:anim>
                                    <p:animEffect transition="in" filter="fade">
                                      <p:cBhvr>
                                        <p:cTn id="167" dur="500"/>
                                        <p:tgtEl>
                                          <p:spTgt spid="41"/>
                                        </p:tgtEl>
                                      </p:cBhvr>
                                    </p:animEffect>
                                  </p:childTnLst>
                                </p:cTn>
                              </p:par>
                            </p:childTnLst>
                          </p:cTn>
                        </p:par>
                      </p:childTnLst>
                    </p:cTn>
                  </p:par>
                  <p:par>
                    <p:cTn id="168" fill="hold">
                      <p:stCondLst>
                        <p:cond delay="indefinite"/>
                      </p:stCondLst>
                      <p:childTnLst>
                        <p:par>
                          <p:cTn id="169" fill="hold">
                            <p:stCondLst>
                              <p:cond delay="0"/>
                            </p:stCondLst>
                            <p:childTnLst>
                              <p:par>
                                <p:cTn id="170" presetID="5" presetClass="entr" presetSubtype="10" fill="hold" grpId="0" nodeType="clickEffect">
                                  <p:stCondLst>
                                    <p:cond delay="0"/>
                                  </p:stCondLst>
                                  <p:childTnLst>
                                    <p:set>
                                      <p:cBhvr>
                                        <p:cTn id="171" dur="1" fill="hold">
                                          <p:stCondLst>
                                            <p:cond delay="0"/>
                                          </p:stCondLst>
                                        </p:cTn>
                                        <p:tgtEl>
                                          <p:spTgt spid="42"/>
                                        </p:tgtEl>
                                        <p:attrNameLst>
                                          <p:attrName>style.visibility</p:attrName>
                                        </p:attrNameLst>
                                      </p:cBhvr>
                                      <p:to>
                                        <p:strVal val="visible"/>
                                      </p:to>
                                    </p:set>
                                    <p:animEffect transition="in" filter="checkerboard(across)">
                                      <p:cBhvr>
                                        <p:cTn id="1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4" grpId="0"/>
      <p:bldP spid="15" grpId="0"/>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4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tlas"/>
          <p:cNvPicPr>
            <a:picLocks noChangeAspect="1" noChangeArrowheads="1"/>
          </p:cNvPicPr>
          <p:nvPr/>
        </p:nvPicPr>
        <p:blipFill>
          <a:blip r:embed="rId2" cstate="print"/>
          <a:srcRect/>
          <a:stretch>
            <a:fillRect/>
          </a:stretch>
        </p:blipFill>
        <p:spPr bwMode="auto">
          <a:xfrm>
            <a:off x="71438" y="11113"/>
            <a:ext cx="8893175" cy="6873875"/>
          </a:xfrm>
          <a:prstGeom prst="rect">
            <a:avLst/>
          </a:prstGeom>
          <a:noFill/>
          <a:ln w="9525">
            <a:noFill/>
            <a:miter lim="800000"/>
            <a:headEnd/>
            <a:tailEnd/>
          </a:ln>
        </p:spPr>
      </p:pic>
      <p:sp>
        <p:nvSpPr>
          <p:cNvPr id="3" name="Line 5"/>
          <p:cNvSpPr>
            <a:spLocks noChangeShapeType="1"/>
          </p:cNvSpPr>
          <p:nvPr/>
        </p:nvSpPr>
        <p:spPr bwMode="auto">
          <a:xfrm>
            <a:off x="179388" y="3429000"/>
            <a:ext cx="4679950" cy="360363"/>
          </a:xfrm>
          <a:prstGeom prst="line">
            <a:avLst/>
          </a:prstGeom>
          <a:noFill/>
          <a:ln w="38100">
            <a:solidFill>
              <a:srgbClr val="D60093"/>
            </a:solidFill>
            <a:prstDash val="sysDot"/>
            <a:round/>
            <a:headEnd/>
            <a:tailEnd type="triangle" w="med" len="med"/>
          </a:ln>
        </p:spPr>
        <p:txBody>
          <a:bodyPr/>
          <a:lstStyle/>
          <a:p>
            <a:endParaRPr lang="fr-FR" dirty="0">
              <a:latin typeface="Comic Sans MS" pitchFamily="66" charset="0"/>
            </a:endParaRPr>
          </a:p>
        </p:txBody>
      </p:sp>
      <p:sp>
        <p:nvSpPr>
          <p:cNvPr id="4" name="Line 6"/>
          <p:cNvSpPr>
            <a:spLocks noChangeShapeType="1"/>
          </p:cNvSpPr>
          <p:nvPr/>
        </p:nvSpPr>
        <p:spPr bwMode="auto">
          <a:xfrm flipH="1" flipV="1">
            <a:off x="4859338" y="3789363"/>
            <a:ext cx="4105275" cy="287337"/>
          </a:xfrm>
          <a:prstGeom prst="line">
            <a:avLst/>
          </a:prstGeom>
          <a:noFill/>
          <a:ln w="38100">
            <a:solidFill>
              <a:srgbClr val="D60093"/>
            </a:solidFill>
            <a:prstDash val="sysDot"/>
            <a:round/>
            <a:headEnd/>
            <a:tailEnd type="triangle" w="med" len="med"/>
          </a:ln>
        </p:spPr>
        <p:txBody>
          <a:bodyPr/>
          <a:lstStyle/>
          <a:p>
            <a:endParaRPr lang="fr-FR" dirty="0">
              <a:latin typeface="Comic Sans MS" pitchFamily="66" charset="0"/>
            </a:endParaRPr>
          </a:p>
        </p:txBody>
      </p:sp>
      <p:sp>
        <p:nvSpPr>
          <p:cNvPr id="5" name="Text Box 7"/>
          <p:cNvSpPr txBox="1">
            <a:spLocks noChangeArrowheads="1"/>
          </p:cNvSpPr>
          <p:nvPr/>
        </p:nvSpPr>
        <p:spPr bwMode="auto">
          <a:xfrm>
            <a:off x="5651500" y="1196975"/>
            <a:ext cx="2347913" cy="366713"/>
          </a:xfrm>
          <a:prstGeom prst="rect">
            <a:avLst/>
          </a:prstGeom>
          <a:noFill/>
          <a:ln w="9525">
            <a:noFill/>
            <a:miter lim="800000"/>
            <a:headEnd/>
            <a:tailEnd/>
          </a:ln>
        </p:spPr>
        <p:txBody>
          <a:bodyPr wrap="none">
            <a:spAutoFit/>
          </a:bodyPr>
          <a:lstStyle/>
          <a:p>
            <a:r>
              <a:rPr lang="fr-FR" dirty="0">
                <a:solidFill>
                  <a:srgbClr val="FFCC00"/>
                </a:solidFill>
                <a:latin typeface="Comic Sans MS" pitchFamily="66" charset="0"/>
              </a:rPr>
              <a:t>Détecteurs internes</a:t>
            </a:r>
          </a:p>
        </p:txBody>
      </p:sp>
      <p:sp>
        <p:nvSpPr>
          <p:cNvPr id="6" name="Line 8"/>
          <p:cNvSpPr>
            <a:spLocks noChangeShapeType="1"/>
          </p:cNvSpPr>
          <p:nvPr/>
        </p:nvSpPr>
        <p:spPr bwMode="auto">
          <a:xfrm flipH="1">
            <a:off x="4787900" y="1557338"/>
            <a:ext cx="936625" cy="2087562"/>
          </a:xfrm>
          <a:prstGeom prst="line">
            <a:avLst/>
          </a:prstGeom>
          <a:noFill/>
          <a:ln w="25400">
            <a:solidFill>
              <a:srgbClr val="FFCC00"/>
            </a:solidFill>
            <a:round/>
            <a:headEnd/>
            <a:tailEnd type="triangle" w="med" len="med"/>
          </a:ln>
        </p:spPr>
        <p:txBody>
          <a:bodyPr/>
          <a:lstStyle/>
          <a:p>
            <a:endParaRPr lang="fr-FR" dirty="0">
              <a:latin typeface="Comic Sans MS" pitchFamily="66" charset="0"/>
            </a:endParaRPr>
          </a:p>
        </p:txBody>
      </p:sp>
      <p:sp>
        <p:nvSpPr>
          <p:cNvPr id="7" name="Text Box 9"/>
          <p:cNvSpPr txBox="1">
            <a:spLocks noChangeArrowheads="1"/>
          </p:cNvSpPr>
          <p:nvPr/>
        </p:nvSpPr>
        <p:spPr bwMode="auto">
          <a:xfrm>
            <a:off x="5130800" y="836613"/>
            <a:ext cx="3473450" cy="366712"/>
          </a:xfrm>
          <a:prstGeom prst="rect">
            <a:avLst/>
          </a:prstGeom>
          <a:noFill/>
          <a:ln w="9525">
            <a:noFill/>
            <a:miter lim="800000"/>
            <a:headEnd/>
            <a:tailEnd/>
          </a:ln>
        </p:spPr>
        <p:txBody>
          <a:bodyPr wrap="none">
            <a:spAutoFit/>
          </a:bodyPr>
          <a:lstStyle/>
          <a:p>
            <a:r>
              <a:rPr lang="fr-FR" dirty="0">
                <a:solidFill>
                  <a:srgbClr val="339933"/>
                </a:solidFill>
                <a:latin typeface="Comic Sans MS" pitchFamily="66" charset="0"/>
              </a:rPr>
              <a:t>Calorimètre électromagnétique</a:t>
            </a:r>
          </a:p>
        </p:txBody>
      </p:sp>
      <p:sp>
        <p:nvSpPr>
          <p:cNvPr id="8" name="Line 10"/>
          <p:cNvSpPr>
            <a:spLocks noChangeShapeType="1"/>
          </p:cNvSpPr>
          <p:nvPr/>
        </p:nvSpPr>
        <p:spPr bwMode="auto">
          <a:xfrm flipH="1">
            <a:off x="4211638" y="1196975"/>
            <a:ext cx="1081087" cy="2376488"/>
          </a:xfrm>
          <a:prstGeom prst="line">
            <a:avLst/>
          </a:prstGeom>
          <a:noFill/>
          <a:ln w="25400">
            <a:solidFill>
              <a:srgbClr val="339933"/>
            </a:solidFill>
            <a:round/>
            <a:headEnd/>
            <a:tailEnd type="triangle" w="med" len="med"/>
          </a:ln>
        </p:spPr>
        <p:txBody>
          <a:bodyPr/>
          <a:lstStyle/>
          <a:p>
            <a:endParaRPr lang="fr-FR" dirty="0">
              <a:latin typeface="Comic Sans MS" pitchFamily="66" charset="0"/>
            </a:endParaRPr>
          </a:p>
        </p:txBody>
      </p:sp>
      <p:sp>
        <p:nvSpPr>
          <p:cNvPr id="9" name="Text Box 11"/>
          <p:cNvSpPr txBox="1">
            <a:spLocks noChangeArrowheads="1"/>
          </p:cNvSpPr>
          <p:nvPr/>
        </p:nvSpPr>
        <p:spPr bwMode="auto">
          <a:xfrm>
            <a:off x="4695825" y="476250"/>
            <a:ext cx="2670175" cy="366713"/>
          </a:xfrm>
          <a:prstGeom prst="rect">
            <a:avLst/>
          </a:prstGeom>
          <a:noFill/>
          <a:ln w="9525">
            <a:noFill/>
            <a:miter lim="800000"/>
            <a:headEnd/>
            <a:tailEnd/>
          </a:ln>
        </p:spPr>
        <p:txBody>
          <a:bodyPr wrap="none">
            <a:spAutoFit/>
          </a:bodyPr>
          <a:lstStyle/>
          <a:p>
            <a:r>
              <a:rPr lang="fr-FR" dirty="0">
                <a:solidFill>
                  <a:srgbClr val="FF0000"/>
                </a:solidFill>
                <a:latin typeface="Comic Sans MS" pitchFamily="66" charset="0"/>
              </a:rPr>
              <a:t>Calorimètre hadronique</a:t>
            </a:r>
          </a:p>
        </p:txBody>
      </p:sp>
      <p:sp>
        <p:nvSpPr>
          <p:cNvPr id="10" name="Line 12"/>
          <p:cNvSpPr>
            <a:spLocks noChangeShapeType="1"/>
          </p:cNvSpPr>
          <p:nvPr/>
        </p:nvSpPr>
        <p:spPr bwMode="auto">
          <a:xfrm flipH="1">
            <a:off x="3779838" y="836613"/>
            <a:ext cx="1008062" cy="2376487"/>
          </a:xfrm>
          <a:prstGeom prst="line">
            <a:avLst/>
          </a:prstGeom>
          <a:noFill/>
          <a:ln w="25400">
            <a:solidFill>
              <a:srgbClr val="FF0000"/>
            </a:solidFill>
            <a:round/>
            <a:headEnd/>
            <a:tailEnd type="triangle" w="med" len="med"/>
          </a:ln>
        </p:spPr>
        <p:txBody>
          <a:bodyPr/>
          <a:lstStyle/>
          <a:p>
            <a:endParaRPr lang="fr-FR" dirty="0">
              <a:latin typeface="Comic Sans MS" pitchFamily="66" charset="0"/>
            </a:endParaRPr>
          </a:p>
        </p:txBody>
      </p:sp>
      <p:sp>
        <p:nvSpPr>
          <p:cNvPr id="11" name="Text Box 13"/>
          <p:cNvSpPr txBox="1">
            <a:spLocks noChangeArrowheads="1"/>
          </p:cNvSpPr>
          <p:nvPr/>
        </p:nvSpPr>
        <p:spPr bwMode="auto">
          <a:xfrm>
            <a:off x="4168775" y="115888"/>
            <a:ext cx="2132013" cy="366712"/>
          </a:xfrm>
          <a:prstGeom prst="rect">
            <a:avLst/>
          </a:prstGeom>
          <a:noFill/>
          <a:ln w="9525">
            <a:noFill/>
            <a:miter lim="800000"/>
            <a:headEnd/>
            <a:tailEnd/>
          </a:ln>
        </p:spPr>
        <p:txBody>
          <a:bodyPr wrap="none">
            <a:spAutoFit/>
          </a:bodyPr>
          <a:lstStyle/>
          <a:p>
            <a:r>
              <a:rPr lang="fr-FR" dirty="0">
                <a:solidFill>
                  <a:srgbClr val="0000CC"/>
                </a:solidFill>
                <a:latin typeface="Comic Sans MS" pitchFamily="66" charset="0"/>
              </a:rPr>
              <a:t>Chambres à muons</a:t>
            </a:r>
          </a:p>
        </p:txBody>
      </p:sp>
      <p:sp>
        <p:nvSpPr>
          <p:cNvPr id="12" name="Line 14"/>
          <p:cNvSpPr>
            <a:spLocks noChangeShapeType="1"/>
          </p:cNvSpPr>
          <p:nvPr/>
        </p:nvSpPr>
        <p:spPr bwMode="auto">
          <a:xfrm flipH="1">
            <a:off x="3708400" y="476250"/>
            <a:ext cx="576263" cy="1439863"/>
          </a:xfrm>
          <a:prstGeom prst="line">
            <a:avLst/>
          </a:prstGeom>
          <a:noFill/>
          <a:ln w="25400">
            <a:solidFill>
              <a:srgbClr val="0000CC"/>
            </a:solidFill>
            <a:round/>
            <a:headEnd/>
            <a:tailEnd type="triangle" w="med" len="med"/>
          </a:ln>
        </p:spPr>
        <p:txBody>
          <a:bodyPr/>
          <a:lstStyle/>
          <a:p>
            <a:endParaRPr lang="fr-FR" dirty="0">
              <a:latin typeface="Comic Sans MS" pitchFamily="66" charset="0"/>
            </a:endParaRPr>
          </a:p>
        </p:txBody>
      </p:sp>
      <p:sp>
        <p:nvSpPr>
          <p:cNvPr id="13" name="Text Box 15"/>
          <p:cNvSpPr txBox="1">
            <a:spLocks noChangeArrowheads="1"/>
          </p:cNvSpPr>
          <p:nvPr/>
        </p:nvSpPr>
        <p:spPr bwMode="auto">
          <a:xfrm>
            <a:off x="827088" y="6045200"/>
            <a:ext cx="2214562" cy="366713"/>
          </a:xfrm>
          <a:prstGeom prst="rect">
            <a:avLst/>
          </a:prstGeom>
          <a:noFill/>
          <a:ln w="9525">
            <a:noFill/>
            <a:miter lim="800000"/>
            <a:headEnd/>
            <a:tailEnd/>
          </a:ln>
        </p:spPr>
        <p:txBody>
          <a:bodyPr wrap="none">
            <a:spAutoFit/>
          </a:bodyPr>
          <a:lstStyle/>
          <a:p>
            <a:r>
              <a:rPr lang="fr-FR" dirty="0">
                <a:latin typeface="Comic Sans MS" pitchFamily="66" charset="0"/>
              </a:rPr>
              <a:t>Aimants: </a:t>
            </a:r>
            <a:r>
              <a:rPr lang="fr-FR" dirty="0">
                <a:solidFill>
                  <a:srgbClr val="FF9933"/>
                </a:solidFill>
                <a:latin typeface="Comic Sans MS" pitchFamily="66" charset="0"/>
              </a:rPr>
              <a:t>Solénoïde</a:t>
            </a:r>
          </a:p>
        </p:txBody>
      </p:sp>
      <p:sp>
        <p:nvSpPr>
          <p:cNvPr id="14" name="Line 16"/>
          <p:cNvSpPr>
            <a:spLocks noChangeShapeType="1"/>
          </p:cNvSpPr>
          <p:nvPr/>
        </p:nvSpPr>
        <p:spPr bwMode="auto">
          <a:xfrm flipV="1">
            <a:off x="2987675" y="3933825"/>
            <a:ext cx="1800225" cy="2159000"/>
          </a:xfrm>
          <a:prstGeom prst="line">
            <a:avLst/>
          </a:prstGeom>
          <a:noFill/>
          <a:ln w="25400">
            <a:solidFill>
              <a:srgbClr val="FF9933"/>
            </a:solidFill>
            <a:prstDash val="dash"/>
            <a:round/>
            <a:headEnd/>
            <a:tailEnd type="triangle" w="med" len="med"/>
          </a:ln>
        </p:spPr>
        <p:txBody>
          <a:bodyPr/>
          <a:lstStyle/>
          <a:p>
            <a:endParaRPr lang="fr-FR" dirty="0">
              <a:latin typeface="Comic Sans MS" pitchFamily="66" charset="0"/>
            </a:endParaRPr>
          </a:p>
        </p:txBody>
      </p:sp>
      <p:sp>
        <p:nvSpPr>
          <p:cNvPr id="15" name="Text Box 17"/>
          <p:cNvSpPr txBox="1">
            <a:spLocks noChangeArrowheads="1"/>
          </p:cNvSpPr>
          <p:nvPr/>
        </p:nvSpPr>
        <p:spPr bwMode="auto">
          <a:xfrm>
            <a:off x="1835150" y="6375400"/>
            <a:ext cx="1125538" cy="366713"/>
          </a:xfrm>
          <a:prstGeom prst="rect">
            <a:avLst/>
          </a:prstGeom>
          <a:noFill/>
          <a:ln w="9525">
            <a:noFill/>
            <a:miter lim="800000"/>
            <a:headEnd/>
            <a:tailEnd/>
          </a:ln>
        </p:spPr>
        <p:txBody>
          <a:bodyPr wrap="none">
            <a:spAutoFit/>
          </a:bodyPr>
          <a:lstStyle/>
          <a:p>
            <a:r>
              <a:rPr lang="fr-FR" dirty="0">
                <a:solidFill>
                  <a:srgbClr val="0099FF"/>
                </a:solidFill>
                <a:latin typeface="Comic Sans MS" pitchFamily="66" charset="0"/>
              </a:rPr>
              <a:t>Toroïdes</a:t>
            </a:r>
          </a:p>
        </p:txBody>
      </p:sp>
      <p:sp>
        <p:nvSpPr>
          <p:cNvPr id="16" name="Line 18"/>
          <p:cNvSpPr>
            <a:spLocks noChangeShapeType="1"/>
          </p:cNvSpPr>
          <p:nvPr/>
        </p:nvSpPr>
        <p:spPr bwMode="auto">
          <a:xfrm flipV="1">
            <a:off x="2916238" y="4652963"/>
            <a:ext cx="1511300" cy="1871662"/>
          </a:xfrm>
          <a:prstGeom prst="line">
            <a:avLst/>
          </a:prstGeom>
          <a:noFill/>
          <a:ln w="25400">
            <a:solidFill>
              <a:srgbClr val="0099FF"/>
            </a:solidFill>
            <a:prstDash val="dash"/>
            <a:round/>
            <a:headEnd/>
            <a:tailEnd type="triangle" w="med" len="med"/>
          </a:ln>
        </p:spPr>
        <p:txBody>
          <a:bodyPr/>
          <a:lstStyle/>
          <a:p>
            <a:endParaRPr lang="fr-FR" dirty="0">
              <a:latin typeface="Comic Sans MS" pitchFamily="66" charset="0"/>
            </a:endParaRPr>
          </a:p>
        </p:txBody>
      </p:sp>
      <p:sp>
        <p:nvSpPr>
          <p:cNvPr id="17" name="Text Box 19"/>
          <p:cNvSpPr txBox="1">
            <a:spLocks noChangeArrowheads="1"/>
          </p:cNvSpPr>
          <p:nvPr/>
        </p:nvSpPr>
        <p:spPr bwMode="auto">
          <a:xfrm>
            <a:off x="0" y="0"/>
            <a:ext cx="2417763" cy="915988"/>
          </a:xfrm>
          <a:prstGeom prst="rect">
            <a:avLst/>
          </a:prstGeom>
          <a:noFill/>
          <a:ln w="9525">
            <a:noFill/>
            <a:miter lim="800000"/>
            <a:headEnd/>
            <a:tailEnd/>
          </a:ln>
        </p:spPr>
        <p:txBody>
          <a:bodyPr wrap="none">
            <a:spAutoFit/>
          </a:bodyPr>
          <a:lstStyle/>
          <a:p>
            <a:r>
              <a:rPr lang="fr-FR" dirty="0">
                <a:latin typeface="Comic Sans MS" pitchFamily="66" charset="0"/>
              </a:rPr>
              <a:t>Longueur: 45 mètres</a:t>
            </a:r>
          </a:p>
          <a:p>
            <a:r>
              <a:rPr lang="fr-FR" dirty="0">
                <a:latin typeface="Comic Sans MS" pitchFamily="66" charset="0"/>
              </a:rPr>
              <a:t>Diamètre: 25 mètres</a:t>
            </a:r>
          </a:p>
          <a:p>
            <a:r>
              <a:rPr lang="fr-FR" dirty="0">
                <a:latin typeface="Comic Sans MS" pitchFamily="66" charset="0"/>
              </a:rPr>
              <a:t>Masse: 7500 tonnes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heckerboard(across)">
                                      <p:cBhvr>
                                        <p:cTn id="25" dur="500"/>
                                        <p:tgtEl>
                                          <p:spTgt spid="13"/>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heckerboard(across)">
                                      <p:cBhvr>
                                        <p:cTn id="35" dur="500"/>
                                        <p:tgtEl>
                                          <p:spTgt spid="15"/>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checkerboard(across)">
                                      <p:cBhvr>
                                        <p:cTn id="45" dur="500"/>
                                        <p:tgtEl>
                                          <p:spTgt spid="5"/>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checkerboard(across)">
                                      <p:cBhvr>
                                        <p:cTn id="55" dur="500"/>
                                        <p:tgtEl>
                                          <p:spTgt spid="7"/>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Effect transition="in" filter="fade">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checkerboard(across)">
                                      <p:cBhvr>
                                        <p:cTn id="65" dur="500"/>
                                        <p:tgtEl>
                                          <p:spTgt spid="9"/>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500" fill="hold"/>
                                        <p:tgtEl>
                                          <p:spTgt spid="10"/>
                                        </p:tgtEl>
                                        <p:attrNameLst>
                                          <p:attrName>ppt_w</p:attrName>
                                        </p:attrNameLst>
                                      </p:cBhvr>
                                      <p:tavLst>
                                        <p:tav tm="0">
                                          <p:val>
                                            <p:fltVal val="0"/>
                                          </p:val>
                                        </p:tav>
                                        <p:tav tm="100000">
                                          <p:val>
                                            <p:strVal val="#ppt_w"/>
                                          </p:val>
                                        </p:tav>
                                      </p:tavLst>
                                    </p:anim>
                                    <p:anim calcmode="lin" valueType="num">
                                      <p:cBhvr>
                                        <p:cTn id="69" dur="500" fill="hold"/>
                                        <p:tgtEl>
                                          <p:spTgt spid="10"/>
                                        </p:tgtEl>
                                        <p:attrNameLst>
                                          <p:attrName>ppt_h</p:attrName>
                                        </p:attrNameLst>
                                      </p:cBhvr>
                                      <p:tavLst>
                                        <p:tav tm="0">
                                          <p:val>
                                            <p:fltVal val="0"/>
                                          </p:val>
                                        </p:tav>
                                        <p:tav tm="100000">
                                          <p:val>
                                            <p:strVal val="#ppt_h"/>
                                          </p:val>
                                        </p:tav>
                                      </p:tavLst>
                                    </p:anim>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checkerboard(across)">
                                      <p:cBhvr>
                                        <p:cTn id="75" dur="500"/>
                                        <p:tgtEl>
                                          <p:spTgt spid="11"/>
                                        </p:tgtEl>
                                      </p:cBhvr>
                                    </p:animEffect>
                                  </p:childTnLst>
                                </p:cTn>
                              </p:par>
                              <p:par>
                                <p:cTn id="76" presetID="53"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p:cTn id="78" dur="500" fill="hold"/>
                                        <p:tgtEl>
                                          <p:spTgt spid="12"/>
                                        </p:tgtEl>
                                        <p:attrNameLst>
                                          <p:attrName>ppt_w</p:attrName>
                                        </p:attrNameLst>
                                      </p:cBhvr>
                                      <p:tavLst>
                                        <p:tav tm="0">
                                          <p:val>
                                            <p:fltVal val="0"/>
                                          </p:val>
                                        </p:tav>
                                        <p:tav tm="100000">
                                          <p:val>
                                            <p:strVal val="#ppt_w"/>
                                          </p:val>
                                        </p:tav>
                                      </p:tavLst>
                                    </p:anim>
                                    <p:anim calcmode="lin" valueType="num">
                                      <p:cBhvr>
                                        <p:cTn id="79" dur="500" fill="hold"/>
                                        <p:tgtEl>
                                          <p:spTgt spid="12"/>
                                        </p:tgtEl>
                                        <p:attrNameLst>
                                          <p:attrName>ppt_h</p:attrName>
                                        </p:attrNameLst>
                                      </p:cBhvr>
                                      <p:tavLst>
                                        <p:tav tm="0">
                                          <p:val>
                                            <p:fltVal val="0"/>
                                          </p:val>
                                        </p:tav>
                                        <p:tav tm="100000">
                                          <p:val>
                                            <p:strVal val="#ppt_h"/>
                                          </p:val>
                                        </p:tav>
                                      </p:tavLst>
                                    </p:anim>
                                    <p:animEffect transition="in" filter="fade">
                                      <p:cBhvr>
                                        <p:cTn id="80" dur="500"/>
                                        <p:tgtEl>
                                          <p:spTgt spid="1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mph" presetSubtype="0" fill="hold" grpId="1" nodeType="clickEffect">
                                  <p:stCondLst>
                                    <p:cond delay="0"/>
                                  </p:stCondLst>
                                  <p:childTnLst>
                                    <p:animClr clrSpc="hsl" dir="cw">
                                      <p:cBhvr override="childStyle">
                                        <p:cTn id="84" dur="500" fill="hold"/>
                                        <p:tgtEl>
                                          <p:spTgt spid="9"/>
                                        </p:tgtEl>
                                        <p:attrNameLst>
                                          <p:attrName>style.color</p:attrName>
                                        </p:attrNameLst>
                                      </p:cBhvr>
                                      <p:by>
                                        <p:hsl h="-7200000" s="0" l="0"/>
                                      </p:by>
                                    </p:animClr>
                                    <p:animClr clrSpc="hsl" dir="cw">
                                      <p:cBhvr>
                                        <p:cTn id="85" dur="500" fill="hold"/>
                                        <p:tgtEl>
                                          <p:spTgt spid="9"/>
                                        </p:tgtEl>
                                        <p:attrNameLst>
                                          <p:attrName>fillcolor</p:attrName>
                                        </p:attrNameLst>
                                      </p:cBhvr>
                                      <p:by>
                                        <p:hsl h="-7200000" s="0" l="0"/>
                                      </p:by>
                                    </p:animClr>
                                    <p:animClr clrSpc="hsl" dir="cw">
                                      <p:cBhvr>
                                        <p:cTn id="86" dur="500" fill="hold"/>
                                        <p:tgtEl>
                                          <p:spTgt spid="9"/>
                                        </p:tgtEl>
                                        <p:attrNameLst>
                                          <p:attrName>stroke.color</p:attrName>
                                        </p:attrNameLst>
                                      </p:cBhvr>
                                      <p:by>
                                        <p:hsl h="-7200000" s="0" l="0"/>
                                      </p:by>
                                    </p:animClr>
                                    <p:set>
                                      <p:cBhvr>
                                        <p:cTn id="87" dur="500" fill="hold"/>
                                        <p:tgtEl>
                                          <p:spTgt spid="9"/>
                                        </p:tgtEl>
                                        <p:attrNameLst>
                                          <p:attrName>fill.type</p:attrName>
                                        </p:attrNameLst>
                                      </p:cBhvr>
                                      <p:to>
                                        <p:strVal val="solid"/>
                                      </p:to>
                                    </p:set>
                                  </p:childTnLst>
                                </p:cTn>
                              </p:par>
                              <p:par>
                                <p:cTn id="88" presetID="22" presetClass="emph" presetSubtype="0" fill="hold" grpId="1" nodeType="withEffect">
                                  <p:stCondLst>
                                    <p:cond delay="0"/>
                                  </p:stCondLst>
                                  <p:childTnLst>
                                    <p:animClr clrSpc="hsl" dir="cw">
                                      <p:cBhvr override="childStyle">
                                        <p:cTn id="89" dur="500" fill="hold"/>
                                        <p:tgtEl>
                                          <p:spTgt spid="10"/>
                                        </p:tgtEl>
                                        <p:attrNameLst>
                                          <p:attrName>style.color</p:attrName>
                                        </p:attrNameLst>
                                      </p:cBhvr>
                                      <p:by>
                                        <p:hsl h="-7200000" s="0" l="0"/>
                                      </p:by>
                                    </p:animClr>
                                    <p:animClr clrSpc="hsl" dir="cw">
                                      <p:cBhvr>
                                        <p:cTn id="90" dur="500" fill="hold"/>
                                        <p:tgtEl>
                                          <p:spTgt spid="10"/>
                                        </p:tgtEl>
                                        <p:attrNameLst>
                                          <p:attrName>fillcolor</p:attrName>
                                        </p:attrNameLst>
                                      </p:cBhvr>
                                      <p:by>
                                        <p:hsl h="-7200000" s="0" l="0"/>
                                      </p:by>
                                    </p:animClr>
                                    <p:animClr clrSpc="hsl" dir="cw">
                                      <p:cBhvr>
                                        <p:cTn id="91" dur="500" fill="hold"/>
                                        <p:tgtEl>
                                          <p:spTgt spid="10"/>
                                        </p:tgtEl>
                                        <p:attrNameLst>
                                          <p:attrName>stroke.color</p:attrName>
                                        </p:attrNameLst>
                                      </p:cBhvr>
                                      <p:by>
                                        <p:hsl h="-7200000" s="0" l="0"/>
                                      </p:by>
                                    </p:animClr>
                                    <p:set>
                                      <p:cBhvr>
                                        <p:cTn id="92"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P spid="7" grpId="0"/>
      <p:bldP spid="8" grpId="0" animBg="1"/>
      <p:bldP spid="9" grpId="0"/>
      <p:bldP spid="9" grpId="1"/>
      <p:bldP spid="10" grpId="0" animBg="1"/>
      <p:bldP spid="10" grpId="1" animBg="1"/>
      <p:bldP spid="11" grpId="0"/>
      <p:bldP spid="12" grpId="0" animBg="1"/>
      <p:bldP spid="13" grpId="0"/>
      <p:bldP spid="14" grpId="0" animBg="1"/>
      <p:bldP spid="15" grpId="0"/>
      <p:bldP spid="16" grpId="0" animBg="1"/>
      <p:bldP spid="17"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0706013_09-A4-at-144-dpi"/>
          <p:cNvPicPr>
            <a:picLocks noChangeAspect="1" noChangeArrowheads="1"/>
          </p:cNvPicPr>
          <p:nvPr/>
        </p:nvPicPr>
        <p:blipFill>
          <a:blip r:embed="rId2" cstate="print"/>
          <a:srcRect/>
          <a:stretch>
            <a:fillRect/>
          </a:stretch>
        </p:blipFill>
        <p:spPr bwMode="auto">
          <a:xfrm>
            <a:off x="2268538" y="0"/>
            <a:ext cx="4654550" cy="6958013"/>
          </a:xfrm>
          <a:prstGeom prst="rect">
            <a:avLst/>
          </a:prstGeom>
          <a:noFill/>
          <a:ln w="9525">
            <a:noFill/>
            <a:miter lim="800000"/>
            <a:headEnd/>
            <a:tailEnd/>
          </a:ln>
        </p:spPr>
      </p:pic>
      <p:sp>
        <p:nvSpPr>
          <p:cNvPr id="3" name="Oval 3"/>
          <p:cNvSpPr>
            <a:spLocks noChangeArrowheads="1"/>
          </p:cNvSpPr>
          <p:nvPr/>
        </p:nvSpPr>
        <p:spPr bwMode="auto">
          <a:xfrm>
            <a:off x="4860925" y="3716338"/>
            <a:ext cx="358775" cy="288925"/>
          </a:xfrm>
          <a:prstGeom prst="ellipse">
            <a:avLst/>
          </a:prstGeom>
          <a:noFill/>
          <a:ln w="25400">
            <a:solidFill>
              <a:srgbClr val="FF0000"/>
            </a:solidFill>
            <a:round/>
            <a:headEnd/>
            <a:tailEnd/>
          </a:ln>
        </p:spPr>
        <p:txBody>
          <a:bodyPr wrap="none" anchor="ctr"/>
          <a:lstStyle/>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l-tilecal"/>
          <p:cNvPicPr>
            <a:picLocks noChangeAspect="1" noChangeArrowheads="1"/>
          </p:cNvPicPr>
          <p:nvPr/>
        </p:nvPicPr>
        <p:blipFill>
          <a:blip r:embed="rId2" cstate="print"/>
          <a:srcRect/>
          <a:stretch>
            <a:fillRect/>
          </a:stretch>
        </p:blipFill>
        <p:spPr bwMode="auto">
          <a:xfrm>
            <a:off x="2051050" y="646113"/>
            <a:ext cx="6985000" cy="6167437"/>
          </a:xfrm>
          <a:prstGeom prst="rect">
            <a:avLst/>
          </a:prstGeom>
          <a:solidFill>
            <a:srgbClr val="99CCFF">
              <a:alpha val="79999"/>
            </a:srgbClr>
          </a:solidFill>
          <a:ln w="9525">
            <a:noFill/>
            <a:miter lim="800000"/>
            <a:headEnd/>
            <a:tailEnd/>
          </a:ln>
        </p:spPr>
      </p:pic>
      <p:sp>
        <p:nvSpPr>
          <p:cNvPr id="3" name="Text Box 3"/>
          <p:cNvSpPr txBox="1">
            <a:spLocks noChangeArrowheads="1"/>
          </p:cNvSpPr>
          <p:nvPr/>
        </p:nvSpPr>
        <p:spPr bwMode="auto">
          <a:xfrm>
            <a:off x="92075" y="92075"/>
            <a:ext cx="8872538" cy="457200"/>
          </a:xfrm>
          <a:prstGeom prst="rect">
            <a:avLst/>
          </a:prstGeom>
          <a:noFill/>
          <a:ln w="9525">
            <a:noFill/>
            <a:miter lim="800000"/>
            <a:headEnd/>
            <a:tailEnd/>
          </a:ln>
        </p:spPr>
        <p:txBody>
          <a:bodyPr wrap="none">
            <a:spAutoFit/>
          </a:bodyPr>
          <a:lstStyle/>
          <a:p>
            <a:pPr algn="ctr"/>
            <a:r>
              <a:rPr lang="fr-FR" sz="2400" dirty="0">
                <a:solidFill>
                  <a:srgbClr val="0000CC"/>
                </a:solidFill>
                <a:latin typeface="Comic Sans MS" pitchFamily="66" charset="0"/>
              </a:rPr>
              <a:t>Le Calorimètre Hadronique à Tuiles Scintillantes: le TILECAL</a:t>
            </a:r>
          </a:p>
        </p:txBody>
      </p:sp>
      <p:sp>
        <p:nvSpPr>
          <p:cNvPr id="4" name="Text Box 4"/>
          <p:cNvSpPr txBox="1">
            <a:spLocks noChangeArrowheads="1"/>
          </p:cNvSpPr>
          <p:nvPr/>
        </p:nvSpPr>
        <p:spPr bwMode="auto">
          <a:xfrm>
            <a:off x="8801100" y="6405563"/>
            <a:ext cx="323850" cy="366712"/>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6</a:t>
            </a:r>
          </a:p>
        </p:txBody>
      </p:sp>
      <p:sp>
        <p:nvSpPr>
          <p:cNvPr id="5" name="Text Box 5"/>
          <p:cNvSpPr txBox="1">
            <a:spLocks noChangeArrowheads="1"/>
          </p:cNvSpPr>
          <p:nvPr/>
        </p:nvSpPr>
        <p:spPr bwMode="auto">
          <a:xfrm>
            <a:off x="-36513" y="5878513"/>
            <a:ext cx="3768726" cy="1006475"/>
          </a:xfrm>
          <a:prstGeom prst="rect">
            <a:avLst/>
          </a:prstGeom>
          <a:solidFill>
            <a:srgbClr val="FFFF00"/>
          </a:solidFill>
          <a:ln w="9525">
            <a:noFill/>
            <a:miter lim="800000"/>
            <a:headEnd/>
            <a:tailEnd/>
          </a:ln>
        </p:spPr>
        <p:txBody>
          <a:bodyPr wrap="none">
            <a:spAutoFit/>
          </a:bodyPr>
          <a:lstStyle/>
          <a:p>
            <a:pPr algn="ctr"/>
            <a:r>
              <a:rPr lang="fr-FR" sz="2000" dirty="0">
                <a:solidFill>
                  <a:srgbClr val="0000CC"/>
                </a:solidFill>
                <a:latin typeface="Comic Sans MS" pitchFamily="66" charset="0"/>
              </a:rPr>
              <a:t>Contribution du LPC:</a:t>
            </a:r>
          </a:p>
          <a:p>
            <a:pPr algn="ctr"/>
            <a:r>
              <a:rPr lang="fr-FR" sz="2000" dirty="0">
                <a:solidFill>
                  <a:srgbClr val="0000CC"/>
                </a:solidFill>
                <a:latin typeface="Comic Sans MS" pitchFamily="66" charset="0"/>
              </a:rPr>
              <a:t>L’un des premiers concepteurs</a:t>
            </a:r>
          </a:p>
          <a:p>
            <a:pPr algn="ctr"/>
            <a:r>
              <a:rPr lang="fr-FR" sz="2000" dirty="0">
                <a:solidFill>
                  <a:srgbClr val="0000CC"/>
                </a:solidFill>
                <a:latin typeface="Comic Sans MS" pitchFamily="66" charset="0"/>
              </a:rPr>
              <a:t>et promoteurs</a:t>
            </a:r>
          </a:p>
        </p:txBody>
      </p:sp>
      <p:sp>
        <p:nvSpPr>
          <p:cNvPr id="6" name="Text Box 6"/>
          <p:cNvSpPr txBox="1">
            <a:spLocks noChangeArrowheads="1"/>
          </p:cNvSpPr>
          <p:nvPr/>
        </p:nvSpPr>
        <p:spPr bwMode="auto">
          <a:xfrm>
            <a:off x="107950" y="1844675"/>
            <a:ext cx="2778125" cy="2014538"/>
          </a:xfrm>
          <a:prstGeom prst="rect">
            <a:avLst/>
          </a:prstGeom>
          <a:noFill/>
          <a:ln w="9525">
            <a:noFill/>
            <a:miter lim="800000"/>
            <a:headEnd/>
            <a:tailEnd/>
          </a:ln>
        </p:spPr>
        <p:txBody>
          <a:bodyPr wrap="none">
            <a:spAutoFit/>
          </a:bodyPr>
          <a:lstStyle/>
          <a:p>
            <a:r>
              <a:rPr lang="fr-FR" dirty="0">
                <a:latin typeface="Comic Sans MS" pitchFamily="66" charset="0"/>
              </a:rPr>
              <a:t>Longueur ~13 mètres</a:t>
            </a:r>
          </a:p>
          <a:p>
            <a:r>
              <a:rPr lang="fr-FR" dirty="0">
                <a:latin typeface="Comic Sans MS" pitchFamily="66" charset="0"/>
              </a:rPr>
              <a:t>Diamètre ~9 mètres</a:t>
            </a:r>
          </a:p>
          <a:p>
            <a:r>
              <a:rPr lang="fr-FR" dirty="0">
                <a:latin typeface="Comic Sans MS" pitchFamily="66" charset="0"/>
              </a:rPr>
              <a:t>Masse ~2900 tonnes</a:t>
            </a:r>
          </a:p>
          <a:p>
            <a:endParaRPr lang="fr-FR" dirty="0">
              <a:latin typeface="Comic Sans MS" pitchFamily="66" charset="0"/>
            </a:endParaRPr>
          </a:p>
          <a:p>
            <a:r>
              <a:rPr lang="fr-FR" dirty="0">
                <a:latin typeface="Comic Sans MS" pitchFamily="66" charset="0"/>
              </a:rPr>
              <a:t>550 000 Tuiles</a:t>
            </a:r>
          </a:p>
          <a:p>
            <a:r>
              <a:rPr lang="fr-FR" dirty="0">
                <a:latin typeface="Comic Sans MS" pitchFamily="66" charset="0"/>
              </a:rPr>
              <a:t>1 100 km de Fibres WLS</a:t>
            </a:r>
          </a:p>
          <a:p>
            <a:r>
              <a:rPr lang="fr-FR" dirty="0">
                <a:latin typeface="Comic Sans MS" pitchFamily="66" charset="0"/>
              </a:rPr>
              <a:t>~10 000 canaux</a:t>
            </a:r>
          </a:p>
        </p:txBody>
      </p:sp>
      <p:sp>
        <p:nvSpPr>
          <p:cNvPr id="7" name="Text Box 7"/>
          <p:cNvSpPr txBox="1">
            <a:spLocks noChangeArrowheads="1"/>
          </p:cNvSpPr>
          <p:nvPr/>
        </p:nvSpPr>
        <p:spPr bwMode="auto">
          <a:xfrm rot="899705">
            <a:off x="2463800" y="1460500"/>
            <a:ext cx="688975" cy="396875"/>
          </a:xfrm>
          <a:prstGeom prst="rect">
            <a:avLst/>
          </a:prstGeom>
          <a:noFill/>
          <a:ln w="9525">
            <a:noFill/>
            <a:miter lim="800000"/>
            <a:headEnd/>
            <a:tailEnd/>
          </a:ln>
        </p:spPr>
        <p:txBody>
          <a:bodyPr wrap="none">
            <a:spAutoFit/>
          </a:bodyPr>
          <a:lstStyle/>
          <a:p>
            <a:r>
              <a:rPr lang="fr-FR" sz="2000" dirty="0">
                <a:solidFill>
                  <a:schemeClr val="bg1"/>
                </a:solidFill>
                <a:latin typeface="Comic Sans MS" pitchFamily="66" charset="0"/>
              </a:rPr>
              <a:t>EBA</a:t>
            </a:r>
          </a:p>
        </p:txBody>
      </p:sp>
      <p:sp>
        <p:nvSpPr>
          <p:cNvPr id="8" name="Text Box 8"/>
          <p:cNvSpPr txBox="1">
            <a:spLocks noChangeArrowheads="1"/>
          </p:cNvSpPr>
          <p:nvPr/>
        </p:nvSpPr>
        <p:spPr bwMode="auto">
          <a:xfrm rot="928280">
            <a:off x="3905250" y="1849438"/>
            <a:ext cx="484188" cy="396875"/>
          </a:xfrm>
          <a:prstGeom prst="rect">
            <a:avLst/>
          </a:prstGeom>
          <a:noFill/>
          <a:ln w="9525">
            <a:noFill/>
            <a:miter lim="800000"/>
            <a:headEnd/>
            <a:tailEnd/>
          </a:ln>
        </p:spPr>
        <p:txBody>
          <a:bodyPr wrap="none">
            <a:spAutoFit/>
          </a:bodyPr>
          <a:lstStyle/>
          <a:p>
            <a:r>
              <a:rPr lang="fr-FR" sz="2000" dirty="0">
                <a:solidFill>
                  <a:schemeClr val="bg1"/>
                </a:solidFill>
                <a:latin typeface="Comic Sans MS" pitchFamily="66" charset="0"/>
              </a:rPr>
              <a:t>LB</a:t>
            </a:r>
          </a:p>
        </p:txBody>
      </p:sp>
      <p:sp>
        <p:nvSpPr>
          <p:cNvPr id="9" name="Text Box 9"/>
          <p:cNvSpPr txBox="1">
            <a:spLocks noChangeArrowheads="1"/>
          </p:cNvSpPr>
          <p:nvPr/>
        </p:nvSpPr>
        <p:spPr bwMode="auto">
          <a:xfrm rot="882924">
            <a:off x="5559425" y="2384425"/>
            <a:ext cx="655638" cy="396875"/>
          </a:xfrm>
          <a:prstGeom prst="rect">
            <a:avLst/>
          </a:prstGeom>
          <a:noFill/>
          <a:ln w="9525">
            <a:noFill/>
            <a:miter lim="800000"/>
            <a:headEnd/>
            <a:tailEnd/>
          </a:ln>
        </p:spPr>
        <p:txBody>
          <a:bodyPr wrap="none">
            <a:spAutoFit/>
          </a:bodyPr>
          <a:lstStyle/>
          <a:p>
            <a:r>
              <a:rPr lang="fr-FR" sz="2000" dirty="0">
                <a:solidFill>
                  <a:schemeClr val="bg1"/>
                </a:solidFill>
                <a:latin typeface="Comic Sans MS" pitchFamily="66" charset="0"/>
              </a:rPr>
              <a:t>EBC</a:t>
            </a:r>
          </a:p>
        </p:txBody>
      </p:sp>
      <p:sp>
        <p:nvSpPr>
          <p:cNvPr id="10" name="Rectangle 10"/>
          <p:cNvSpPr>
            <a:spLocks noChangeArrowheads="1"/>
          </p:cNvSpPr>
          <p:nvPr/>
        </p:nvSpPr>
        <p:spPr bwMode="auto">
          <a:xfrm>
            <a:off x="107950" y="4076700"/>
            <a:ext cx="1800225" cy="641350"/>
          </a:xfrm>
          <a:prstGeom prst="rect">
            <a:avLst/>
          </a:prstGeom>
          <a:noFill/>
          <a:ln w="9525">
            <a:noFill/>
            <a:miter lim="800000"/>
            <a:headEnd/>
            <a:tailEnd/>
          </a:ln>
        </p:spPr>
        <p:txBody>
          <a:bodyPr>
            <a:spAutoFit/>
          </a:bodyPr>
          <a:lstStyle/>
          <a:p>
            <a:r>
              <a:rPr lang="fr-FR" dirty="0">
                <a:latin typeface="Comic Sans MS" pitchFamily="66" charset="0"/>
              </a:rPr>
              <a:t>3 tonneaux:</a:t>
            </a:r>
          </a:p>
          <a:p>
            <a:r>
              <a:rPr lang="fr-FR" dirty="0">
                <a:latin typeface="Comic Sans MS" pitchFamily="66" charset="0"/>
              </a:rPr>
              <a:t>EBA, LB, EBC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6513" y="0"/>
            <a:ext cx="9180513" cy="6886575"/>
          </a:xfrm>
          <a:prstGeom prst="rect">
            <a:avLst/>
          </a:prstGeom>
          <a:noFill/>
          <a:ln w="9525">
            <a:noFill/>
            <a:miter lim="800000"/>
            <a:headEnd/>
            <a:tailEnd/>
          </a:ln>
        </p:spPr>
      </p:pic>
      <p:sp>
        <p:nvSpPr>
          <p:cNvPr id="3" name="Text Box 3"/>
          <p:cNvSpPr txBox="1">
            <a:spLocks noChangeArrowheads="1"/>
          </p:cNvSpPr>
          <p:nvPr/>
        </p:nvSpPr>
        <p:spPr bwMode="auto">
          <a:xfrm>
            <a:off x="8769350" y="6597650"/>
            <a:ext cx="339725" cy="244475"/>
          </a:xfrm>
          <a:prstGeom prst="rect">
            <a:avLst/>
          </a:prstGeom>
          <a:noFill/>
          <a:ln w="9525">
            <a:noFill/>
            <a:miter lim="800000"/>
            <a:headEnd/>
            <a:tailEnd/>
          </a:ln>
        </p:spPr>
        <p:txBody>
          <a:bodyPr wrap="none">
            <a:spAutoFit/>
          </a:bodyPr>
          <a:lstStyle/>
          <a:p>
            <a:r>
              <a:rPr lang="fr-FR" sz="1000" dirty="0"/>
              <a:t>20</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764290" y="2852936"/>
            <a:ext cx="5760038"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Qui sommes-nous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al-tilecal"/>
          <p:cNvPicPr>
            <a:picLocks noChangeAspect="1" noChangeArrowheads="1"/>
          </p:cNvPicPr>
          <p:nvPr/>
        </p:nvPicPr>
        <p:blipFill>
          <a:blip r:embed="rId2" cstate="print"/>
          <a:srcRect/>
          <a:stretch>
            <a:fillRect/>
          </a:stretch>
        </p:blipFill>
        <p:spPr bwMode="auto">
          <a:xfrm>
            <a:off x="828675" y="692150"/>
            <a:ext cx="3887788" cy="3432175"/>
          </a:xfrm>
          <a:prstGeom prst="rect">
            <a:avLst/>
          </a:prstGeom>
          <a:solidFill>
            <a:srgbClr val="99CCFF">
              <a:alpha val="79999"/>
            </a:srgbClr>
          </a:solidFill>
          <a:ln w="9525">
            <a:noFill/>
            <a:miter lim="800000"/>
            <a:headEnd/>
            <a:tailEnd/>
          </a:ln>
        </p:spPr>
      </p:pic>
      <p:pic>
        <p:nvPicPr>
          <p:cNvPr id="3" name="Picture 3" descr="hadron_cal_tile2"/>
          <p:cNvPicPr>
            <a:picLocks noChangeAspect="1" noChangeArrowheads="1"/>
          </p:cNvPicPr>
          <p:nvPr/>
        </p:nvPicPr>
        <p:blipFill>
          <a:blip r:embed="rId3" cstate="print"/>
          <a:srcRect t="8569" r="14772"/>
          <a:stretch>
            <a:fillRect/>
          </a:stretch>
        </p:blipFill>
        <p:spPr bwMode="auto">
          <a:xfrm>
            <a:off x="5651500" y="476250"/>
            <a:ext cx="2673350" cy="3889375"/>
          </a:xfrm>
          <a:prstGeom prst="rect">
            <a:avLst/>
          </a:prstGeom>
          <a:noFill/>
          <a:ln w="9525">
            <a:noFill/>
            <a:miter lim="800000"/>
            <a:headEnd/>
            <a:tailEnd/>
          </a:ln>
        </p:spPr>
      </p:pic>
      <p:sp>
        <p:nvSpPr>
          <p:cNvPr id="4" name="AutoShape 4"/>
          <p:cNvSpPr>
            <a:spLocks noChangeArrowheads="1"/>
          </p:cNvSpPr>
          <p:nvPr/>
        </p:nvSpPr>
        <p:spPr bwMode="auto">
          <a:xfrm rot="912025">
            <a:off x="3852863" y="1268413"/>
            <a:ext cx="142875" cy="715962"/>
          </a:xfrm>
          <a:custGeom>
            <a:avLst/>
            <a:gdLst>
              <a:gd name="T0" fmla="*/ 772411 w 21600"/>
              <a:gd name="T1" fmla="*/ 11865777 h 21600"/>
              <a:gd name="T2" fmla="*/ 472533 w 21600"/>
              <a:gd name="T3" fmla="*/ 23731555 h 21600"/>
              <a:gd name="T4" fmla="*/ 172647 w 21600"/>
              <a:gd name="T5" fmla="*/ 11865777 h 21600"/>
              <a:gd name="T6" fmla="*/ 472533 w 21600"/>
              <a:gd name="T7" fmla="*/ 0 h 21600"/>
              <a:gd name="T8" fmla="*/ 0 60000 65536"/>
              <a:gd name="T9" fmla="*/ 0 60000 65536"/>
              <a:gd name="T10" fmla="*/ 0 60000 65536"/>
              <a:gd name="T11" fmla="*/ 0 60000 65536"/>
              <a:gd name="T12" fmla="*/ 5746 w 21600"/>
              <a:gd name="T13" fmla="*/ 5746 h 21600"/>
              <a:gd name="T14" fmla="*/ 15854 w 21600"/>
              <a:gd name="T15" fmla="*/ 15854 h 21600"/>
            </a:gdLst>
            <a:ahLst/>
            <a:cxnLst>
              <a:cxn ang="T8">
                <a:pos x="T0" y="T1"/>
              </a:cxn>
              <a:cxn ang="T9">
                <a:pos x="T2" y="T3"/>
              </a:cxn>
              <a:cxn ang="T10">
                <a:pos x="T4" y="T5"/>
              </a:cxn>
              <a:cxn ang="T11">
                <a:pos x="T6" y="T7"/>
              </a:cxn>
            </a:cxnLst>
            <a:rect l="T12" t="T13" r="T14" b="T15"/>
            <a:pathLst>
              <a:path w="21600" h="21600">
                <a:moveTo>
                  <a:pt x="0" y="0"/>
                </a:moveTo>
                <a:lnTo>
                  <a:pt x="7891" y="21600"/>
                </a:lnTo>
                <a:lnTo>
                  <a:pt x="13709" y="21600"/>
                </a:lnTo>
                <a:lnTo>
                  <a:pt x="21600" y="0"/>
                </a:lnTo>
                <a:close/>
              </a:path>
            </a:pathLst>
          </a:custGeom>
          <a:noFill/>
          <a:ln w="25400">
            <a:solidFill>
              <a:schemeClr val="bg1"/>
            </a:solidFill>
            <a:miter lim="800000"/>
            <a:headEnd/>
            <a:tailEnd/>
          </a:ln>
        </p:spPr>
        <p:txBody>
          <a:bodyPr wrap="none" anchor="ctr"/>
          <a:lstStyle/>
          <a:p>
            <a:endParaRPr lang="fr-FR" dirty="0">
              <a:latin typeface="Comic Sans MS" pitchFamily="66" charset="0"/>
            </a:endParaRPr>
          </a:p>
        </p:txBody>
      </p:sp>
      <p:pic>
        <p:nvPicPr>
          <p:cNvPr id="5" name="Picture 5" descr="tuile"/>
          <p:cNvPicPr>
            <a:picLocks noChangeAspect="1" noChangeArrowheads="1"/>
          </p:cNvPicPr>
          <p:nvPr/>
        </p:nvPicPr>
        <p:blipFill>
          <a:blip r:embed="rId4" cstate="print"/>
          <a:srcRect/>
          <a:stretch>
            <a:fillRect/>
          </a:stretch>
        </p:blipFill>
        <p:spPr bwMode="auto">
          <a:xfrm>
            <a:off x="5651500" y="4700588"/>
            <a:ext cx="2663825" cy="1968500"/>
          </a:xfrm>
          <a:prstGeom prst="rect">
            <a:avLst/>
          </a:prstGeom>
          <a:noFill/>
          <a:ln w="9525">
            <a:noFill/>
            <a:miter lim="800000"/>
            <a:headEnd/>
            <a:tailEnd/>
          </a:ln>
        </p:spPr>
      </p:pic>
      <p:sp>
        <p:nvSpPr>
          <p:cNvPr id="6" name="Text Box 6"/>
          <p:cNvSpPr txBox="1">
            <a:spLocks noChangeArrowheads="1"/>
          </p:cNvSpPr>
          <p:nvPr/>
        </p:nvSpPr>
        <p:spPr bwMode="auto">
          <a:xfrm>
            <a:off x="107950" y="4437063"/>
            <a:ext cx="5329238" cy="830997"/>
          </a:xfrm>
          <a:prstGeom prst="rect">
            <a:avLst/>
          </a:prstGeom>
          <a:noFill/>
          <a:ln w="9525">
            <a:noFill/>
            <a:miter lim="800000"/>
            <a:headEnd/>
            <a:tailEnd/>
          </a:ln>
        </p:spPr>
        <p:txBody>
          <a:bodyPr>
            <a:spAutoFit/>
          </a:bodyPr>
          <a:lstStyle/>
          <a:p>
            <a:r>
              <a:rPr lang="fr-FR" sz="2400" dirty="0">
                <a:solidFill>
                  <a:schemeClr val="bg1"/>
                </a:solidFill>
                <a:latin typeface="Comic Sans MS" pitchFamily="66" charset="0"/>
              </a:rPr>
              <a:t>Chaque Tonneau </a:t>
            </a:r>
          </a:p>
          <a:p>
            <a:r>
              <a:rPr lang="fr-FR" sz="2400" dirty="0">
                <a:solidFill>
                  <a:schemeClr val="bg1"/>
                </a:solidFill>
                <a:latin typeface="Comic Sans MS" pitchFamily="66" charset="0"/>
              </a:rPr>
              <a:t>est constitué de 64 Modules en Fer</a:t>
            </a:r>
          </a:p>
        </p:txBody>
      </p:sp>
      <p:sp>
        <p:nvSpPr>
          <p:cNvPr id="7" name="Text Box 7"/>
          <p:cNvSpPr txBox="1">
            <a:spLocks noChangeArrowheads="1"/>
          </p:cNvSpPr>
          <p:nvPr/>
        </p:nvSpPr>
        <p:spPr bwMode="auto">
          <a:xfrm>
            <a:off x="107950" y="5589588"/>
            <a:ext cx="5559535" cy="830997"/>
          </a:xfrm>
          <a:prstGeom prst="rect">
            <a:avLst/>
          </a:prstGeom>
          <a:noFill/>
          <a:ln w="9525">
            <a:noFill/>
            <a:miter lim="800000"/>
            <a:headEnd/>
            <a:tailEnd/>
          </a:ln>
        </p:spPr>
        <p:txBody>
          <a:bodyPr wrap="none">
            <a:spAutoFit/>
          </a:bodyPr>
          <a:lstStyle/>
          <a:p>
            <a:r>
              <a:rPr lang="fr-FR" sz="2400" dirty="0">
                <a:solidFill>
                  <a:schemeClr val="bg1"/>
                </a:solidFill>
                <a:latin typeface="Comic Sans MS" pitchFamily="66" charset="0"/>
              </a:rPr>
              <a:t>Dans lesquels sont insérées</a:t>
            </a:r>
          </a:p>
          <a:p>
            <a:r>
              <a:rPr lang="fr-FR" sz="2400" dirty="0">
                <a:solidFill>
                  <a:schemeClr val="bg1"/>
                </a:solidFill>
                <a:latin typeface="Comic Sans MS" pitchFamily="66" charset="0"/>
              </a:rPr>
              <a:t>                        les Tuiles scintillantes</a:t>
            </a:r>
          </a:p>
        </p:txBody>
      </p:sp>
      <p:sp>
        <p:nvSpPr>
          <p:cNvPr id="8" name="Line 8"/>
          <p:cNvSpPr>
            <a:spLocks noChangeShapeType="1"/>
          </p:cNvSpPr>
          <p:nvPr/>
        </p:nvSpPr>
        <p:spPr bwMode="auto">
          <a:xfrm flipV="1">
            <a:off x="3492500" y="2060575"/>
            <a:ext cx="358775" cy="2808288"/>
          </a:xfrm>
          <a:prstGeom prst="line">
            <a:avLst/>
          </a:prstGeom>
          <a:noFill/>
          <a:ln w="25400">
            <a:solidFill>
              <a:schemeClr val="bg1"/>
            </a:solidFill>
            <a:round/>
            <a:headEnd/>
            <a:tailEnd type="triangle" w="med" len="med"/>
          </a:ln>
        </p:spPr>
        <p:txBody>
          <a:bodyPr/>
          <a:lstStyle/>
          <a:p>
            <a:endParaRPr lang="fr-FR" dirty="0">
              <a:latin typeface="Comic Sans MS" pitchFamily="66" charset="0"/>
            </a:endParaRPr>
          </a:p>
        </p:txBody>
      </p:sp>
      <p:sp>
        <p:nvSpPr>
          <p:cNvPr id="9" name="Line 9"/>
          <p:cNvSpPr>
            <a:spLocks noChangeShapeType="1"/>
          </p:cNvSpPr>
          <p:nvPr/>
        </p:nvSpPr>
        <p:spPr bwMode="auto">
          <a:xfrm flipV="1">
            <a:off x="3492500" y="2492375"/>
            <a:ext cx="2735263" cy="2376488"/>
          </a:xfrm>
          <a:prstGeom prst="line">
            <a:avLst/>
          </a:prstGeom>
          <a:noFill/>
          <a:ln w="25400">
            <a:solidFill>
              <a:schemeClr val="bg1"/>
            </a:solidFill>
            <a:round/>
            <a:headEnd/>
            <a:tailEnd type="triangle" w="med" len="med"/>
          </a:ln>
        </p:spPr>
        <p:txBody>
          <a:bodyPr/>
          <a:lstStyle/>
          <a:p>
            <a:endParaRPr lang="fr-FR" dirty="0">
              <a:latin typeface="Comic Sans MS" pitchFamily="66" charset="0"/>
            </a:endParaRPr>
          </a:p>
        </p:txBody>
      </p:sp>
      <p:sp>
        <p:nvSpPr>
          <p:cNvPr id="10" name="Line 10"/>
          <p:cNvSpPr>
            <a:spLocks noChangeShapeType="1"/>
          </p:cNvSpPr>
          <p:nvPr/>
        </p:nvSpPr>
        <p:spPr bwMode="auto">
          <a:xfrm>
            <a:off x="3419475" y="6597650"/>
            <a:ext cx="2160588" cy="0"/>
          </a:xfrm>
          <a:prstGeom prst="line">
            <a:avLst/>
          </a:prstGeom>
          <a:noFill/>
          <a:ln w="25400">
            <a:solidFill>
              <a:schemeClr val="bg1"/>
            </a:solidFill>
            <a:round/>
            <a:headEnd/>
            <a:tailEnd type="triangle" w="med" len="med"/>
          </a:ln>
        </p:spPr>
        <p:txBody>
          <a:bodyPr/>
          <a:lstStyle/>
          <a:p>
            <a:endParaRPr lang="fr-FR" dirty="0">
              <a:latin typeface="Comic Sans MS" pitchFamily="66" charset="0"/>
            </a:endParaRPr>
          </a:p>
        </p:txBody>
      </p:sp>
      <p:sp>
        <p:nvSpPr>
          <p:cNvPr id="11" name="Line 11"/>
          <p:cNvSpPr>
            <a:spLocks noChangeShapeType="1"/>
          </p:cNvSpPr>
          <p:nvPr/>
        </p:nvSpPr>
        <p:spPr bwMode="auto">
          <a:xfrm flipV="1">
            <a:off x="3419475" y="6381750"/>
            <a:ext cx="0" cy="215900"/>
          </a:xfrm>
          <a:prstGeom prst="line">
            <a:avLst/>
          </a:prstGeom>
          <a:noFill/>
          <a:ln w="25400">
            <a:solidFill>
              <a:schemeClr val="bg1"/>
            </a:solidFill>
            <a:round/>
            <a:headEnd/>
            <a:tailEnd/>
          </a:ln>
        </p:spPr>
        <p:txBody>
          <a:bodyPr/>
          <a:lstStyle/>
          <a:p>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childTnLst>
                          </p:cTn>
                        </p:par>
                        <p:par>
                          <p:cTn id="20" fill="hold">
                            <p:stCondLst>
                              <p:cond delay="500"/>
                            </p:stCondLst>
                            <p:childTnLst>
                              <p:par>
                                <p:cTn id="21" presetID="5"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par>
                                <p:cTn id="30" presetID="5" presetClass="entr" presetSubtype="1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heckerboard(across)">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P spid="9" grpId="0" animBg="1"/>
      <p:bldP spid="10" grpId="0" animBg="1"/>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fibres"/>
          <p:cNvPicPr>
            <a:picLocks noChangeAspect="1" noChangeArrowheads="1"/>
          </p:cNvPicPr>
          <p:nvPr/>
        </p:nvPicPr>
        <p:blipFill>
          <a:blip r:embed="rId2" cstate="print"/>
          <a:srcRect/>
          <a:stretch>
            <a:fillRect/>
          </a:stretch>
        </p:blipFill>
        <p:spPr bwMode="auto">
          <a:xfrm>
            <a:off x="0" y="955675"/>
            <a:ext cx="9144000" cy="5902325"/>
          </a:xfrm>
          <a:prstGeom prst="rect">
            <a:avLst/>
          </a:prstGeom>
          <a:noFill/>
          <a:ln w="9525">
            <a:noFill/>
            <a:miter lim="800000"/>
            <a:headEnd/>
            <a:tailEnd/>
          </a:ln>
        </p:spPr>
      </p:pic>
      <p:sp>
        <p:nvSpPr>
          <p:cNvPr id="3" name="Text Box 3"/>
          <p:cNvSpPr txBox="1">
            <a:spLocks noChangeArrowheads="1"/>
          </p:cNvSpPr>
          <p:nvPr/>
        </p:nvSpPr>
        <p:spPr bwMode="auto">
          <a:xfrm>
            <a:off x="667007" y="85725"/>
            <a:ext cx="7629012"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Des </a:t>
            </a:r>
            <a:r>
              <a:rPr lang="fr-FR" sz="2400" dirty="0">
                <a:solidFill>
                  <a:srgbClr val="FFFF00"/>
                </a:solidFill>
                <a:latin typeface="Comic Sans MS" pitchFamily="66" charset="0"/>
              </a:rPr>
              <a:t>Fibres optiques</a:t>
            </a:r>
            <a:r>
              <a:rPr lang="fr-FR" sz="2400" dirty="0">
                <a:solidFill>
                  <a:schemeClr val="bg1"/>
                </a:solidFill>
                <a:latin typeface="Comic Sans MS" pitchFamily="66" charset="0"/>
              </a:rPr>
              <a:t> recueillent les signaux lumineux</a:t>
            </a:r>
          </a:p>
          <a:p>
            <a:pPr algn="ctr"/>
            <a:r>
              <a:rPr lang="fr-FR" sz="2400" dirty="0">
                <a:solidFill>
                  <a:schemeClr val="bg1"/>
                </a:solidFill>
                <a:latin typeface="Comic Sans MS" pitchFamily="66" charset="0"/>
              </a:rPr>
              <a:t>issus des </a:t>
            </a:r>
            <a:r>
              <a:rPr lang="fr-FR" sz="2400" dirty="0">
                <a:solidFill>
                  <a:srgbClr val="FFFF00"/>
                </a:solidFill>
                <a:latin typeface="Comic Sans MS" pitchFamily="66" charset="0"/>
              </a:rPr>
              <a:t>Tuiles</a:t>
            </a:r>
            <a:r>
              <a:rPr lang="fr-FR" dirty="0">
                <a:solidFill>
                  <a:schemeClr val="bg1"/>
                </a:solidFill>
                <a:latin typeface="Comic Sans MS" pitchFamily="66" charset="0"/>
              </a:rPr>
              <a:t> </a:t>
            </a:r>
          </a:p>
        </p:txBody>
      </p:sp>
      <p:sp>
        <p:nvSpPr>
          <p:cNvPr id="4" name="Text Box 4"/>
          <p:cNvSpPr txBox="1">
            <a:spLocks noChangeArrowheads="1"/>
          </p:cNvSpPr>
          <p:nvPr/>
        </p:nvSpPr>
        <p:spPr bwMode="auto">
          <a:xfrm>
            <a:off x="8820150" y="69850"/>
            <a:ext cx="323850" cy="366713"/>
          </a:xfrm>
          <a:prstGeom prst="rect">
            <a:avLst/>
          </a:prstGeom>
          <a:noFill/>
          <a:ln w="9525">
            <a:noFill/>
            <a:miter lim="800000"/>
            <a:headEnd/>
            <a:tailEnd/>
          </a:ln>
        </p:spPr>
        <p:txBody>
          <a:bodyPr wrap="none">
            <a:spAutoFit/>
          </a:bodyPr>
          <a:lstStyle/>
          <a:p>
            <a:r>
              <a:rPr lang="fr-FR" dirty="0">
                <a:latin typeface="Comic Sans MS" pitchFamily="66" charset="0"/>
              </a:rPr>
              <a:t>8</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Panier"/>
          <p:cNvPicPr>
            <a:picLocks noChangeAspect="1" noChangeArrowheads="1"/>
          </p:cNvPicPr>
          <p:nvPr/>
        </p:nvPicPr>
        <p:blipFill>
          <a:blip r:embed="rId2" cstate="print"/>
          <a:srcRect/>
          <a:stretch>
            <a:fillRect/>
          </a:stretch>
        </p:blipFill>
        <p:spPr bwMode="auto">
          <a:xfrm>
            <a:off x="3998913" y="0"/>
            <a:ext cx="5145087" cy="6858000"/>
          </a:xfrm>
          <a:prstGeom prst="rect">
            <a:avLst/>
          </a:prstGeom>
          <a:noFill/>
          <a:ln w="9525">
            <a:noFill/>
            <a:miter lim="800000"/>
            <a:headEnd/>
            <a:tailEnd/>
          </a:ln>
        </p:spPr>
      </p:pic>
      <p:sp>
        <p:nvSpPr>
          <p:cNvPr id="3" name="Text Box 3"/>
          <p:cNvSpPr txBox="1">
            <a:spLocks noChangeArrowheads="1"/>
          </p:cNvSpPr>
          <p:nvPr/>
        </p:nvSpPr>
        <p:spPr bwMode="auto">
          <a:xfrm>
            <a:off x="-19009" y="908050"/>
            <a:ext cx="4062331" cy="1938992"/>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Insérés dans les Modules,</a:t>
            </a:r>
          </a:p>
          <a:p>
            <a:pPr algn="ctr"/>
            <a:r>
              <a:rPr lang="fr-FR" sz="2400" dirty="0">
                <a:solidFill>
                  <a:schemeClr val="bg1"/>
                </a:solidFill>
                <a:latin typeface="Comic Sans MS" pitchFamily="66" charset="0"/>
              </a:rPr>
              <a:t>des </a:t>
            </a:r>
            <a:r>
              <a:rPr lang="fr-FR" sz="2400" dirty="0">
                <a:solidFill>
                  <a:srgbClr val="FFFF00"/>
                </a:solidFill>
                <a:latin typeface="Comic Sans MS" pitchFamily="66" charset="0"/>
              </a:rPr>
              <a:t>Tiroirs électroniques</a:t>
            </a:r>
          </a:p>
          <a:p>
            <a:pPr algn="ctr"/>
            <a:r>
              <a:rPr lang="fr-FR" sz="2400" dirty="0">
                <a:solidFill>
                  <a:schemeClr val="bg1"/>
                </a:solidFill>
                <a:latin typeface="Comic Sans MS" pitchFamily="66" charset="0"/>
              </a:rPr>
              <a:t>transforment</a:t>
            </a:r>
          </a:p>
          <a:p>
            <a:pPr algn="ctr"/>
            <a:r>
              <a:rPr lang="fr-FR" sz="2400" dirty="0">
                <a:solidFill>
                  <a:schemeClr val="bg1"/>
                </a:solidFill>
                <a:latin typeface="Comic Sans MS" pitchFamily="66" charset="0"/>
              </a:rPr>
              <a:t>les signaux lumineux</a:t>
            </a:r>
          </a:p>
          <a:p>
            <a:pPr algn="ctr"/>
            <a:r>
              <a:rPr lang="fr-FR" sz="2400" dirty="0">
                <a:solidFill>
                  <a:schemeClr val="bg1"/>
                </a:solidFill>
                <a:latin typeface="Comic Sans MS" pitchFamily="66" charset="0"/>
              </a:rPr>
              <a:t>en impulsions électroniques</a:t>
            </a:r>
          </a:p>
        </p:txBody>
      </p:sp>
      <p:sp>
        <p:nvSpPr>
          <p:cNvPr id="4" name="Text Box 4"/>
          <p:cNvSpPr txBox="1">
            <a:spLocks noChangeArrowheads="1"/>
          </p:cNvSpPr>
          <p:nvPr/>
        </p:nvSpPr>
        <p:spPr bwMode="auto">
          <a:xfrm>
            <a:off x="331353" y="3716338"/>
            <a:ext cx="3175869" cy="1200329"/>
          </a:xfrm>
          <a:prstGeom prst="rect">
            <a:avLst/>
          </a:prstGeom>
          <a:noFill/>
          <a:ln w="9525">
            <a:noFill/>
            <a:miter lim="800000"/>
            <a:headEnd/>
            <a:tailEnd/>
          </a:ln>
        </p:spPr>
        <p:txBody>
          <a:bodyPr wrap="none">
            <a:spAutoFit/>
          </a:bodyPr>
          <a:lstStyle/>
          <a:p>
            <a:pPr algn="ctr"/>
            <a:r>
              <a:rPr lang="fr-FR" sz="2400" i="1" dirty="0">
                <a:solidFill>
                  <a:srgbClr val="FF0066"/>
                </a:solidFill>
                <a:latin typeface="Comic Sans MS" pitchFamily="66" charset="0"/>
              </a:rPr>
              <a:t>On voit ici</a:t>
            </a:r>
          </a:p>
          <a:p>
            <a:pPr algn="ctr"/>
            <a:r>
              <a:rPr lang="fr-FR" sz="2400" i="1" dirty="0">
                <a:solidFill>
                  <a:srgbClr val="FF0066"/>
                </a:solidFill>
                <a:latin typeface="Comic Sans MS" pitchFamily="66" charset="0"/>
              </a:rPr>
              <a:t>l’insertion d’un Tiroir</a:t>
            </a:r>
          </a:p>
          <a:p>
            <a:pPr algn="ctr"/>
            <a:r>
              <a:rPr lang="fr-FR" sz="2400" i="1" dirty="0">
                <a:solidFill>
                  <a:srgbClr val="FF0066"/>
                </a:solidFill>
                <a:latin typeface="Comic Sans MS" pitchFamily="66" charset="0"/>
              </a:rPr>
              <a:t>dans un module</a:t>
            </a:r>
          </a:p>
        </p:txBody>
      </p:sp>
      <p:sp>
        <p:nvSpPr>
          <p:cNvPr id="5" name="Text Box 5"/>
          <p:cNvSpPr txBox="1">
            <a:spLocks noChangeArrowheads="1"/>
          </p:cNvSpPr>
          <p:nvPr/>
        </p:nvSpPr>
        <p:spPr bwMode="auto">
          <a:xfrm>
            <a:off x="87313" y="6405563"/>
            <a:ext cx="323850" cy="366712"/>
          </a:xfrm>
          <a:prstGeom prst="rect">
            <a:avLst/>
          </a:prstGeom>
          <a:noFill/>
          <a:ln w="9525">
            <a:noFill/>
            <a:miter lim="800000"/>
            <a:headEnd/>
            <a:tailEnd/>
          </a:ln>
        </p:spPr>
        <p:txBody>
          <a:bodyPr wrap="none">
            <a:spAutoFit/>
          </a:bodyPr>
          <a:lstStyle/>
          <a:p>
            <a:r>
              <a:rPr lang="fr-FR" dirty="0">
                <a:latin typeface="Comic Sans MS" pitchFamily="66" charset="0"/>
              </a:rPr>
              <a:t>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0" y="4104456"/>
            <a:ext cx="4758034" cy="1477328"/>
          </a:xfrm>
          <a:prstGeom prst="rect">
            <a:avLst/>
          </a:prstGeom>
          <a:noFill/>
        </p:spPr>
        <p:txBody>
          <a:bodyPr wrap="none" rtlCol="0">
            <a:spAutoFit/>
          </a:bodyPr>
          <a:lstStyle/>
          <a:p>
            <a:r>
              <a:rPr lang="fr-FR" dirty="0" smtClean="0">
                <a:solidFill>
                  <a:schemeClr val="bg1"/>
                </a:solidFill>
                <a:latin typeface="Comic Sans MS" pitchFamily="66" charset="0"/>
                <a:sym typeface="Symbol"/>
              </a:rPr>
              <a:t>Puis les ordinateurs effectuent la</a:t>
            </a:r>
          </a:p>
          <a:p>
            <a:r>
              <a:rPr lang="fr-FR" dirty="0" smtClean="0">
                <a:solidFill>
                  <a:schemeClr val="bg1"/>
                </a:solidFill>
                <a:latin typeface="Comic Sans MS" pitchFamily="66" charset="0"/>
                <a:sym typeface="Symbol"/>
              </a:rPr>
              <a:t>reconstruction des traces  des particules,,</a:t>
            </a:r>
          </a:p>
          <a:p>
            <a:r>
              <a:rPr lang="fr-FR" dirty="0" smtClean="0">
                <a:solidFill>
                  <a:schemeClr val="bg1"/>
                </a:solidFill>
                <a:latin typeface="Comic Sans MS" pitchFamily="66" charset="0"/>
                <a:sym typeface="Symbol"/>
              </a:rPr>
              <a:t>des énergies,  des charges électriques…</a:t>
            </a:r>
          </a:p>
          <a:p>
            <a:r>
              <a:rPr lang="fr-FR" dirty="0" smtClean="0">
                <a:solidFill>
                  <a:schemeClr val="bg1"/>
                </a:solidFill>
                <a:latin typeface="Comic Sans MS" pitchFamily="66" charset="0"/>
                <a:sym typeface="Symbol"/>
              </a:rPr>
              <a:t>au CERN</a:t>
            </a:r>
          </a:p>
          <a:p>
            <a:r>
              <a:rPr lang="fr-FR" dirty="0" smtClean="0">
                <a:solidFill>
                  <a:schemeClr val="bg1"/>
                </a:solidFill>
                <a:latin typeface="Comic Sans MS" pitchFamily="66" charset="0"/>
                <a:sym typeface="Symbol"/>
              </a:rPr>
              <a:t>et à travers le monde (Grille mondiale).</a:t>
            </a:r>
            <a:endParaRPr lang="fr-FR" dirty="0">
              <a:solidFill>
                <a:schemeClr val="bg1"/>
              </a:solidFill>
              <a:latin typeface="Comic Sans MS" pitchFamily="66" charset="0"/>
            </a:endParaRPr>
          </a:p>
        </p:txBody>
      </p:sp>
      <p:pic>
        <p:nvPicPr>
          <p:cNvPr id="3" name="Picture 2" descr="C:\Users\François\Desktop\Conf_Claustres\Muon_installation.jpg"/>
          <p:cNvPicPr>
            <a:picLocks noChangeAspect="1" noChangeArrowheads="1"/>
          </p:cNvPicPr>
          <p:nvPr/>
        </p:nvPicPr>
        <p:blipFill>
          <a:blip r:embed="rId2" cstate="print"/>
          <a:srcRect/>
          <a:stretch>
            <a:fillRect/>
          </a:stretch>
        </p:blipFill>
        <p:spPr bwMode="auto">
          <a:xfrm>
            <a:off x="0" y="27384"/>
            <a:ext cx="4800144" cy="3212976"/>
          </a:xfrm>
          <a:prstGeom prst="rect">
            <a:avLst/>
          </a:prstGeom>
          <a:noFill/>
        </p:spPr>
      </p:pic>
      <p:pic>
        <p:nvPicPr>
          <p:cNvPr id="4" name="Picture 3" descr="C:\Users\François\Desktop\Conf_Claustres\Computing_center.jpg"/>
          <p:cNvPicPr>
            <a:picLocks noChangeAspect="1" noChangeArrowheads="1"/>
          </p:cNvPicPr>
          <p:nvPr/>
        </p:nvPicPr>
        <p:blipFill>
          <a:blip r:embed="rId3" cstate="print"/>
          <a:srcRect/>
          <a:stretch>
            <a:fillRect/>
          </a:stretch>
        </p:blipFill>
        <p:spPr bwMode="auto">
          <a:xfrm>
            <a:off x="4541391" y="3431118"/>
            <a:ext cx="4602609" cy="3454266"/>
          </a:xfrm>
          <a:prstGeom prst="rect">
            <a:avLst/>
          </a:prstGeom>
          <a:noFill/>
        </p:spPr>
      </p:pic>
      <p:sp>
        <p:nvSpPr>
          <p:cNvPr id="5" name="Rectangle 4"/>
          <p:cNvSpPr/>
          <p:nvPr/>
        </p:nvSpPr>
        <p:spPr>
          <a:xfrm>
            <a:off x="4788024" y="404664"/>
            <a:ext cx="4572000" cy="1477328"/>
          </a:xfrm>
          <a:prstGeom prst="rect">
            <a:avLst/>
          </a:prstGeom>
        </p:spPr>
        <p:txBody>
          <a:bodyPr>
            <a:spAutoFit/>
          </a:bodyPr>
          <a:lstStyle/>
          <a:p>
            <a:r>
              <a:rPr lang="fr-FR" dirty="0" smtClean="0">
                <a:solidFill>
                  <a:schemeClr val="bg1"/>
                </a:solidFill>
                <a:latin typeface="Comic Sans MS" pitchFamily="66" charset="0"/>
              </a:rPr>
              <a:t>Les signaux électroniques très faibles </a:t>
            </a:r>
          </a:p>
          <a:p>
            <a:r>
              <a:rPr lang="fr-FR" dirty="0" smtClean="0">
                <a:solidFill>
                  <a:schemeClr val="bg1"/>
                </a:solidFill>
                <a:latin typeface="Comic Sans MS" pitchFamily="66" charset="0"/>
              </a:rPr>
              <a:t>et très nombreux </a:t>
            </a:r>
          </a:p>
          <a:p>
            <a:r>
              <a:rPr lang="fr-FR" dirty="0" smtClean="0">
                <a:solidFill>
                  <a:schemeClr val="bg1"/>
                </a:solidFill>
                <a:latin typeface="Comic Sans MS" pitchFamily="66" charset="0"/>
              </a:rPr>
              <a:t>                     (des milliards /seconde)</a:t>
            </a:r>
          </a:p>
          <a:p>
            <a:r>
              <a:rPr lang="fr-FR" dirty="0" smtClean="0">
                <a:solidFill>
                  <a:schemeClr val="bg1"/>
                </a:solidFill>
                <a:latin typeface="Comic Sans MS" pitchFamily="66" charset="0"/>
              </a:rPr>
              <a:t>sont  numérisés,</a:t>
            </a:r>
          </a:p>
          <a:p>
            <a:r>
              <a:rPr lang="fr-FR" dirty="0" smtClean="0">
                <a:solidFill>
                  <a:schemeClr val="bg1"/>
                </a:solidFill>
                <a:latin typeface="Comic Sans MS" pitchFamily="66" charset="0"/>
              </a:rPr>
              <a:t>à raison de 600 événements triés/s,</a:t>
            </a:r>
          </a:p>
        </p:txBody>
      </p:sp>
      <p:sp>
        <p:nvSpPr>
          <p:cNvPr id="6" name="ZoneTexte 5"/>
          <p:cNvSpPr txBox="1"/>
          <p:nvPr/>
        </p:nvSpPr>
        <p:spPr>
          <a:xfrm>
            <a:off x="467544" y="2636912"/>
            <a:ext cx="3776996" cy="646331"/>
          </a:xfrm>
          <a:prstGeom prst="rect">
            <a:avLst/>
          </a:prstGeom>
          <a:noFill/>
        </p:spPr>
        <p:txBody>
          <a:bodyPr wrap="none" rtlCol="0">
            <a:spAutoFit/>
          </a:bodyPr>
          <a:lstStyle/>
          <a:p>
            <a:pPr algn="ctr"/>
            <a:r>
              <a:rPr lang="fr-FR" dirty="0" smtClean="0">
                <a:solidFill>
                  <a:schemeClr val="bg1"/>
                </a:solidFill>
                <a:latin typeface="Comic Sans MS" pitchFamily="66" charset="0"/>
              </a:rPr>
              <a:t>Installation de chambres à muons</a:t>
            </a:r>
          </a:p>
          <a:p>
            <a:pPr algn="ctr"/>
            <a:r>
              <a:rPr lang="fr-FR" dirty="0" smtClean="0">
                <a:solidFill>
                  <a:schemeClr val="bg1"/>
                </a:solidFill>
                <a:latin typeface="Comic Sans MS" pitchFamily="66" charset="0"/>
              </a:rPr>
              <a:t>(Expérience ATLAS)</a:t>
            </a:r>
            <a:endParaRPr lang="fr-FR" dirty="0">
              <a:solidFill>
                <a:schemeClr val="bg1"/>
              </a:solidFill>
              <a:latin typeface="Comic Sans MS" pitchFamily="66" charset="0"/>
            </a:endParaRPr>
          </a:p>
        </p:txBody>
      </p:sp>
      <p:sp>
        <p:nvSpPr>
          <p:cNvPr id="7" name="ZoneTexte 6"/>
          <p:cNvSpPr txBox="1"/>
          <p:nvPr/>
        </p:nvSpPr>
        <p:spPr>
          <a:xfrm>
            <a:off x="5436096" y="6516052"/>
            <a:ext cx="2925801" cy="369332"/>
          </a:xfrm>
          <a:prstGeom prst="rect">
            <a:avLst/>
          </a:prstGeom>
          <a:noFill/>
        </p:spPr>
        <p:txBody>
          <a:bodyPr wrap="none" rtlCol="0">
            <a:spAutoFit/>
          </a:bodyPr>
          <a:lstStyle/>
          <a:p>
            <a:r>
              <a:rPr lang="fr-FR" dirty="0" smtClean="0">
                <a:solidFill>
                  <a:schemeClr val="bg1"/>
                </a:solidFill>
                <a:latin typeface="Comic Sans MS" pitchFamily="66" charset="0"/>
              </a:rPr>
              <a:t>Centre de calcul du CERN</a:t>
            </a:r>
            <a:endParaRPr lang="fr-FR" dirty="0">
              <a:solidFill>
                <a:schemeClr val="bg1"/>
              </a:solidFill>
              <a:latin typeface="Comic Sans MS" pitchFamily="66" charset="0"/>
            </a:endParaRPr>
          </a:p>
        </p:txBody>
      </p:sp>
      <p:sp>
        <p:nvSpPr>
          <p:cNvPr id="8" name="Rectangle 7"/>
          <p:cNvSpPr/>
          <p:nvPr/>
        </p:nvSpPr>
        <p:spPr>
          <a:xfrm>
            <a:off x="4831601" y="2276872"/>
            <a:ext cx="4185761" cy="923330"/>
          </a:xfrm>
          <a:prstGeom prst="rect">
            <a:avLst/>
          </a:prstGeom>
        </p:spPr>
        <p:txBody>
          <a:bodyPr wrap="none">
            <a:spAutoFit/>
          </a:bodyPr>
          <a:lstStyle/>
          <a:p>
            <a:pPr algn="ctr"/>
            <a:r>
              <a:rPr lang="fr-FR" dirty="0" smtClean="0">
                <a:solidFill>
                  <a:schemeClr val="bg1"/>
                </a:solidFill>
                <a:latin typeface="Comic Sans MS" pitchFamily="66" charset="0"/>
              </a:rPr>
              <a:t>et  stockés en données informatiques</a:t>
            </a:r>
          </a:p>
          <a:p>
            <a:pPr algn="ctr"/>
            <a:r>
              <a:rPr lang="fr-FR" dirty="0" smtClean="0">
                <a:solidFill>
                  <a:schemeClr val="bg1"/>
                </a:solidFill>
                <a:latin typeface="Comic Sans MS" pitchFamily="66" charset="0"/>
              </a:rPr>
              <a:t>(1 PB données + 1 PB simulations </a:t>
            </a:r>
          </a:p>
          <a:p>
            <a:pPr algn="ctr"/>
            <a:r>
              <a:rPr lang="fr-FR" dirty="0" smtClean="0">
                <a:solidFill>
                  <a:schemeClr val="bg1"/>
                </a:solidFill>
                <a:latin typeface="Comic Sans MS" pitchFamily="66" charset="0"/>
              </a:rPr>
              <a:t>par an et par expérience)</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11"/>
          <p:cNvPicPr>
            <a:picLocks noChangeAspect="1" noChangeArrowheads="1"/>
          </p:cNvPicPr>
          <p:nvPr/>
        </p:nvPicPr>
        <p:blipFill>
          <a:blip r:embed="rId2" cstate="print"/>
          <a:srcRect/>
          <a:stretch>
            <a:fillRect/>
          </a:stretch>
        </p:blipFill>
        <p:spPr bwMode="auto">
          <a:xfrm>
            <a:off x="2699792" y="2348880"/>
            <a:ext cx="6264696" cy="4212468"/>
          </a:xfrm>
          <a:prstGeom prst="rect">
            <a:avLst/>
          </a:prstGeom>
          <a:noFill/>
          <a:ln w="53975">
            <a:solidFill>
              <a:srgbClr val="FF0000"/>
            </a:solidFill>
            <a:miter lim="800000"/>
            <a:headEnd/>
            <a:tailEnd/>
          </a:ln>
          <a:effectLst/>
        </p:spPr>
      </p:pic>
      <p:sp>
        <p:nvSpPr>
          <p:cNvPr id="8" name="Text Box 12"/>
          <p:cNvSpPr txBox="1">
            <a:spLocks noChangeArrowheads="1"/>
          </p:cNvSpPr>
          <p:nvPr/>
        </p:nvSpPr>
        <p:spPr bwMode="auto">
          <a:xfrm>
            <a:off x="5199781" y="404664"/>
            <a:ext cx="1873250" cy="519113"/>
          </a:xfrm>
          <a:prstGeom prst="rect">
            <a:avLst/>
          </a:prstGeom>
          <a:noFill/>
          <a:ln w="9525">
            <a:noFill/>
            <a:miter lim="800000"/>
            <a:headEnd/>
            <a:tailEnd/>
          </a:ln>
          <a:effectLst/>
        </p:spPr>
        <p:txBody>
          <a:bodyPr wrap="none">
            <a:spAutoFit/>
          </a:bodyPr>
          <a:lstStyle/>
          <a:p>
            <a:r>
              <a:rPr lang="en-US" sz="2800" dirty="0">
                <a:solidFill>
                  <a:schemeClr val="bg1"/>
                </a:solidFill>
                <a:latin typeface="Comic Sans MS" pitchFamily="66" charset="0"/>
              </a:rPr>
              <a:t>Comment?</a:t>
            </a:r>
          </a:p>
        </p:txBody>
      </p:sp>
      <p:sp>
        <p:nvSpPr>
          <p:cNvPr id="9" name="Text Box 13"/>
          <p:cNvSpPr txBox="1">
            <a:spLocks noChangeArrowheads="1"/>
          </p:cNvSpPr>
          <p:nvPr/>
        </p:nvSpPr>
        <p:spPr bwMode="auto">
          <a:xfrm>
            <a:off x="484249" y="3645024"/>
            <a:ext cx="1574470" cy="1477328"/>
          </a:xfrm>
          <a:prstGeom prst="rect">
            <a:avLst/>
          </a:prstGeom>
          <a:noFill/>
          <a:ln w="9525">
            <a:noFill/>
            <a:miter lim="800000"/>
            <a:headEnd/>
            <a:tailEnd/>
          </a:ln>
          <a:effectLst/>
        </p:spPr>
        <p:txBody>
          <a:bodyPr wrap="none">
            <a:spAutoFit/>
          </a:bodyPr>
          <a:lstStyle/>
          <a:p>
            <a:pPr algn="ctr"/>
            <a:r>
              <a:rPr lang="fr-FR" dirty="0" smtClean="0">
                <a:solidFill>
                  <a:schemeClr val="bg1"/>
                </a:solidFill>
                <a:latin typeface="Comic Sans MS" pitchFamily="66" charset="0"/>
              </a:rPr>
              <a:t>Une centaine</a:t>
            </a:r>
          </a:p>
          <a:p>
            <a:pPr algn="ctr"/>
            <a:r>
              <a:rPr lang="fr-FR" dirty="0" smtClean="0">
                <a:solidFill>
                  <a:schemeClr val="bg1"/>
                </a:solidFill>
                <a:latin typeface="Comic Sans MS" pitchFamily="66" charset="0"/>
              </a:rPr>
              <a:t> de centres</a:t>
            </a:r>
            <a:endParaRPr lang="fr-FR" dirty="0">
              <a:solidFill>
                <a:schemeClr val="bg1"/>
              </a:solidFill>
              <a:latin typeface="Comic Sans MS" pitchFamily="66" charset="0"/>
            </a:endParaRPr>
          </a:p>
          <a:p>
            <a:pPr algn="ctr"/>
            <a:r>
              <a:rPr lang="fr-FR" dirty="0">
                <a:solidFill>
                  <a:schemeClr val="bg1"/>
                </a:solidFill>
                <a:latin typeface="Comic Sans MS" pitchFamily="66" charset="0"/>
              </a:rPr>
              <a:t> de </a:t>
            </a:r>
            <a:r>
              <a:rPr lang="fr-FR" dirty="0" smtClean="0">
                <a:solidFill>
                  <a:schemeClr val="bg1"/>
                </a:solidFill>
                <a:latin typeface="Comic Sans MS" pitchFamily="66" charset="0"/>
              </a:rPr>
              <a:t>calcul</a:t>
            </a:r>
          </a:p>
          <a:p>
            <a:pPr algn="ctr"/>
            <a:endParaRPr lang="fr-FR" dirty="0" smtClean="0">
              <a:solidFill>
                <a:schemeClr val="bg1"/>
              </a:solidFill>
              <a:latin typeface="Comic Sans MS" pitchFamily="66" charset="0"/>
            </a:endParaRPr>
          </a:p>
          <a:p>
            <a:pPr algn="ctr"/>
            <a:r>
              <a:rPr lang="fr-FR" dirty="0" smtClean="0">
                <a:solidFill>
                  <a:schemeClr val="bg1"/>
                </a:solidFill>
                <a:latin typeface="Comic Sans MS" pitchFamily="66" charset="0"/>
              </a:rPr>
              <a:t>dont le LPC</a:t>
            </a:r>
            <a:endParaRPr lang="fr-FR" dirty="0">
              <a:solidFill>
                <a:schemeClr val="bg1"/>
              </a:solidFill>
              <a:latin typeface="Comic Sans MS" pitchFamily="66" charset="0"/>
            </a:endParaRPr>
          </a:p>
        </p:txBody>
      </p:sp>
      <p:sp>
        <p:nvSpPr>
          <p:cNvPr id="10" name="Text Box 14"/>
          <p:cNvSpPr txBox="1">
            <a:spLocks noChangeArrowheads="1"/>
          </p:cNvSpPr>
          <p:nvPr/>
        </p:nvSpPr>
        <p:spPr bwMode="auto">
          <a:xfrm>
            <a:off x="3779912" y="909489"/>
            <a:ext cx="4988595" cy="1077218"/>
          </a:xfrm>
          <a:prstGeom prst="rect">
            <a:avLst/>
          </a:prstGeom>
          <a:noFill/>
          <a:ln w="9525">
            <a:noFill/>
            <a:miter lim="800000"/>
            <a:headEnd/>
            <a:tailEnd/>
          </a:ln>
          <a:effectLst/>
        </p:spPr>
        <p:txBody>
          <a:bodyPr wrap="square">
            <a:spAutoFit/>
          </a:bodyPr>
          <a:lstStyle/>
          <a:p>
            <a:pPr algn="ctr"/>
            <a:r>
              <a:rPr lang="fr-FR" sz="2800" dirty="0">
                <a:solidFill>
                  <a:srgbClr val="FFFF00"/>
                </a:solidFill>
                <a:latin typeface="Comic Sans MS" pitchFamily="66" charset="0"/>
              </a:rPr>
              <a:t>Grille mondiale de calcul:</a:t>
            </a:r>
          </a:p>
          <a:p>
            <a:pPr algn="ctr"/>
            <a:r>
              <a:rPr lang="fr-FR" dirty="0">
                <a:solidFill>
                  <a:schemeClr val="bg1"/>
                </a:solidFill>
                <a:latin typeface="Comic Sans MS" pitchFamily="66" charset="0"/>
              </a:rPr>
              <a:t>Mise en commun </a:t>
            </a:r>
          </a:p>
          <a:p>
            <a:pPr algn="ctr"/>
            <a:r>
              <a:rPr lang="fr-FR" dirty="0">
                <a:solidFill>
                  <a:schemeClr val="bg1"/>
                </a:solidFill>
                <a:latin typeface="Comic Sans MS" pitchFamily="66" charset="0"/>
              </a:rPr>
              <a:t>de 100 000 ordinateurs.</a:t>
            </a:r>
          </a:p>
        </p:txBody>
      </p:sp>
      <p:sp>
        <p:nvSpPr>
          <p:cNvPr id="12" name="AutoShape 16"/>
          <p:cNvSpPr>
            <a:spLocks noChangeArrowheads="1"/>
          </p:cNvSpPr>
          <p:nvPr/>
        </p:nvSpPr>
        <p:spPr bwMode="auto">
          <a:xfrm rot="-658819">
            <a:off x="196754" y="395961"/>
            <a:ext cx="3887787" cy="2066925"/>
          </a:xfrm>
          <a:prstGeom prst="irregularSeal2">
            <a:avLst/>
          </a:prstGeom>
          <a:solidFill>
            <a:srgbClr val="FFFF00"/>
          </a:solidFill>
          <a:ln w="9525">
            <a:solidFill>
              <a:srgbClr val="FFFF00"/>
            </a:solidFill>
            <a:miter lim="800000"/>
            <a:headEnd/>
            <a:tailEnd/>
          </a:ln>
          <a:effectLst/>
        </p:spPr>
        <p:txBody>
          <a:bodyPr wrap="none" anchor="ctr"/>
          <a:lstStyle/>
          <a:p>
            <a:pPr algn="ctr"/>
            <a:r>
              <a:rPr lang="fr-FR" dirty="0">
                <a:solidFill>
                  <a:srgbClr val="FF0000"/>
                </a:solidFill>
                <a:effectLst>
                  <a:outerShdw blurRad="38100" dist="38100" dir="2700000" algn="tl">
                    <a:srgbClr val="000000"/>
                  </a:outerShdw>
                </a:effectLst>
                <a:latin typeface="Comic Sans MS" pitchFamily="66" charset="0"/>
              </a:rPr>
              <a:t>Le plus grand ordinateur</a:t>
            </a:r>
          </a:p>
          <a:p>
            <a:pPr algn="ctr"/>
            <a:r>
              <a:rPr lang="fr-FR" dirty="0">
                <a:solidFill>
                  <a:srgbClr val="FF0000"/>
                </a:solidFill>
                <a:effectLst>
                  <a:outerShdw blurRad="38100" dist="38100" dir="2700000" algn="tl">
                    <a:srgbClr val="000000"/>
                  </a:outerShdw>
                </a:effectLst>
                <a:latin typeface="Comic Sans MS" pitchFamily="66" charset="0"/>
              </a:rPr>
              <a:t>au monde!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par>
                          <p:cTn id="14" fill="hold">
                            <p:stCondLst>
                              <p:cond delay="500"/>
                            </p:stCondLst>
                            <p:childTnLst>
                              <p:par>
                                <p:cTn id="15" presetID="53"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4"/>
          <p:cNvSpPr>
            <a:spLocks noChangeArrowheads="1"/>
          </p:cNvSpPr>
          <p:nvPr/>
        </p:nvSpPr>
        <p:spPr bwMode="auto">
          <a:xfrm>
            <a:off x="323850" y="1766888"/>
            <a:ext cx="3240088" cy="3097212"/>
          </a:xfrm>
          <a:prstGeom prst="ellipse">
            <a:avLst/>
          </a:prstGeom>
          <a:solidFill>
            <a:srgbClr val="FFFF00"/>
          </a:solidFill>
          <a:ln w="9525">
            <a:solidFill>
              <a:srgbClr val="FFFF00"/>
            </a:solidFill>
            <a:round/>
            <a:headEnd/>
            <a:tailEnd/>
          </a:ln>
          <a:effectLst/>
        </p:spPr>
        <p:txBody>
          <a:bodyPr wrap="none" anchor="ctr"/>
          <a:lstStyle/>
          <a:p>
            <a:endParaRPr lang="fr-FR" dirty="0">
              <a:latin typeface="Comic Sans MS" pitchFamily="66" charset="0"/>
            </a:endParaRPr>
          </a:p>
        </p:txBody>
      </p:sp>
      <p:sp>
        <p:nvSpPr>
          <p:cNvPr id="3" name="Oval 5"/>
          <p:cNvSpPr>
            <a:spLocks noChangeArrowheads="1"/>
          </p:cNvSpPr>
          <p:nvPr/>
        </p:nvSpPr>
        <p:spPr bwMode="auto">
          <a:xfrm>
            <a:off x="2195513" y="2127250"/>
            <a:ext cx="647700" cy="576263"/>
          </a:xfrm>
          <a:prstGeom prst="ellipse">
            <a:avLst/>
          </a:prstGeom>
          <a:solidFill>
            <a:srgbClr val="0000FF"/>
          </a:solidFill>
          <a:ln w="9525">
            <a:solidFill>
              <a:srgbClr val="0000FF"/>
            </a:solidFill>
            <a:round/>
            <a:headEnd/>
            <a:tailEnd/>
          </a:ln>
          <a:effectLst/>
        </p:spPr>
        <p:txBody>
          <a:bodyPr wrap="none" anchor="ctr"/>
          <a:lstStyle/>
          <a:p>
            <a:pPr algn="ctr"/>
            <a:r>
              <a:rPr lang="fr-FR" sz="3600" dirty="0">
                <a:solidFill>
                  <a:schemeClr val="bg1"/>
                </a:solidFill>
                <a:latin typeface="Comic Sans MS" pitchFamily="66" charset="0"/>
              </a:rPr>
              <a:t>u</a:t>
            </a:r>
          </a:p>
        </p:txBody>
      </p:sp>
      <p:sp>
        <p:nvSpPr>
          <p:cNvPr id="4" name="Oval 9"/>
          <p:cNvSpPr>
            <a:spLocks noChangeArrowheads="1"/>
          </p:cNvSpPr>
          <p:nvPr/>
        </p:nvSpPr>
        <p:spPr bwMode="auto">
          <a:xfrm>
            <a:off x="539750" y="2559050"/>
            <a:ext cx="647700" cy="576263"/>
          </a:xfrm>
          <a:prstGeom prst="ellipse">
            <a:avLst/>
          </a:prstGeom>
          <a:solidFill>
            <a:srgbClr val="0000FF"/>
          </a:solidFill>
          <a:ln w="9525">
            <a:solidFill>
              <a:srgbClr val="0000FF"/>
            </a:solidFill>
            <a:round/>
            <a:headEnd/>
            <a:tailEnd/>
          </a:ln>
          <a:effectLst/>
        </p:spPr>
        <p:txBody>
          <a:bodyPr wrap="none" anchor="ctr"/>
          <a:lstStyle/>
          <a:p>
            <a:pPr algn="ctr"/>
            <a:r>
              <a:rPr lang="fr-FR" sz="3600" dirty="0">
                <a:solidFill>
                  <a:schemeClr val="bg1"/>
                </a:solidFill>
                <a:latin typeface="Comic Sans MS" pitchFamily="66" charset="0"/>
              </a:rPr>
              <a:t>u</a:t>
            </a:r>
          </a:p>
        </p:txBody>
      </p:sp>
      <p:sp>
        <p:nvSpPr>
          <p:cNvPr id="5" name="Oval 10"/>
          <p:cNvSpPr>
            <a:spLocks noChangeArrowheads="1"/>
          </p:cNvSpPr>
          <p:nvPr/>
        </p:nvSpPr>
        <p:spPr bwMode="auto">
          <a:xfrm>
            <a:off x="1763713" y="3567113"/>
            <a:ext cx="647700" cy="576262"/>
          </a:xfrm>
          <a:prstGeom prst="ellipse">
            <a:avLst/>
          </a:prstGeom>
          <a:solidFill>
            <a:srgbClr val="00FFFF"/>
          </a:solidFill>
          <a:ln w="9525">
            <a:solidFill>
              <a:srgbClr val="00FFFF"/>
            </a:solidFill>
            <a:round/>
            <a:headEnd/>
            <a:tailEnd/>
          </a:ln>
          <a:effectLst/>
        </p:spPr>
        <p:txBody>
          <a:bodyPr wrap="none" anchor="ctr"/>
          <a:lstStyle/>
          <a:p>
            <a:pPr algn="ctr"/>
            <a:r>
              <a:rPr lang="fr-FR" sz="3600" dirty="0">
                <a:solidFill>
                  <a:schemeClr val="bg1"/>
                </a:solidFill>
                <a:latin typeface="Comic Sans MS" pitchFamily="66" charset="0"/>
              </a:rPr>
              <a:t>d</a:t>
            </a:r>
          </a:p>
        </p:txBody>
      </p:sp>
      <p:sp>
        <p:nvSpPr>
          <p:cNvPr id="6" name="Oval 11"/>
          <p:cNvSpPr>
            <a:spLocks noChangeArrowheads="1"/>
          </p:cNvSpPr>
          <p:nvPr/>
        </p:nvSpPr>
        <p:spPr bwMode="auto">
          <a:xfrm>
            <a:off x="1331913" y="2271713"/>
            <a:ext cx="647700" cy="576262"/>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7" name="Oval 12"/>
          <p:cNvSpPr>
            <a:spLocks noChangeArrowheads="1"/>
          </p:cNvSpPr>
          <p:nvPr/>
        </p:nvSpPr>
        <p:spPr bwMode="auto">
          <a:xfrm>
            <a:off x="1042988" y="3135313"/>
            <a:ext cx="647700" cy="576262"/>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8" name="Oval 13"/>
          <p:cNvSpPr>
            <a:spLocks noChangeArrowheads="1"/>
          </p:cNvSpPr>
          <p:nvPr/>
        </p:nvSpPr>
        <p:spPr bwMode="auto">
          <a:xfrm>
            <a:off x="1979613" y="2847975"/>
            <a:ext cx="647700" cy="576263"/>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9" name="Oval 14"/>
          <p:cNvSpPr>
            <a:spLocks noChangeArrowheads="1"/>
          </p:cNvSpPr>
          <p:nvPr/>
        </p:nvSpPr>
        <p:spPr bwMode="auto">
          <a:xfrm>
            <a:off x="971550" y="4071938"/>
            <a:ext cx="647700" cy="576262"/>
          </a:xfrm>
          <a:prstGeom prst="ellipse">
            <a:avLst/>
          </a:prstGeom>
          <a:solidFill>
            <a:schemeClr val="tx1"/>
          </a:solidFill>
          <a:ln w="9525">
            <a:solidFill>
              <a:schemeClr val="tx1"/>
            </a:solidFill>
            <a:round/>
            <a:headEnd/>
            <a:tailEnd/>
          </a:ln>
          <a:effectLst/>
        </p:spPr>
        <p:txBody>
          <a:bodyPr wrap="none" anchor="ctr"/>
          <a:lstStyle/>
          <a:p>
            <a:pPr algn="ctr"/>
            <a:r>
              <a:rPr lang="fr-FR" sz="3600" dirty="0">
                <a:solidFill>
                  <a:schemeClr val="bg1"/>
                </a:solidFill>
                <a:latin typeface="Comic Sans MS" pitchFamily="66" charset="0"/>
              </a:rPr>
              <a:t>q</a:t>
            </a:r>
          </a:p>
        </p:txBody>
      </p:sp>
      <p:sp>
        <p:nvSpPr>
          <p:cNvPr id="10" name="Oval 15"/>
          <p:cNvSpPr>
            <a:spLocks noChangeArrowheads="1"/>
          </p:cNvSpPr>
          <p:nvPr/>
        </p:nvSpPr>
        <p:spPr bwMode="auto">
          <a:xfrm>
            <a:off x="1619250" y="4287838"/>
            <a:ext cx="647700" cy="576262"/>
          </a:xfrm>
          <a:prstGeom prst="ellipse">
            <a:avLst/>
          </a:prstGeom>
          <a:solidFill>
            <a:schemeClr val="tx1"/>
          </a:solidFill>
          <a:ln w="9525">
            <a:solidFill>
              <a:schemeClr val="tx1"/>
            </a:solidFill>
            <a:round/>
            <a:headEnd/>
            <a:tailEnd/>
          </a:ln>
          <a:effectLst/>
        </p:spPr>
        <p:txBody>
          <a:bodyPr wrap="none" anchor="ctr"/>
          <a:lstStyle/>
          <a:p>
            <a:pPr algn="ctr"/>
            <a:r>
              <a:rPr lang="fr-FR" sz="3600" dirty="0">
                <a:solidFill>
                  <a:schemeClr val="bg1"/>
                </a:solidFill>
                <a:latin typeface="Comic Sans MS" pitchFamily="66" charset="0"/>
              </a:rPr>
              <a:t>q</a:t>
            </a:r>
          </a:p>
        </p:txBody>
      </p:sp>
      <p:sp>
        <p:nvSpPr>
          <p:cNvPr id="11" name="Line 16"/>
          <p:cNvSpPr>
            <a:spLocks noChangeShapeType="1"/>
          </p:cNvSpPr>
          <p:nvPr/>
        </p:nvSpPr>
        <p:spPr bwMode="auto">
          <a:xfrm>
            <a:off x="1835150" y="4432300"/>
            <a:ext cx="215900" cy="0"/>
          </a:xfrm>
          <a:prstGeom prst="line">
            <a:avLst/>
          </a:prstGeom>
          <a:noFill/>
          <a:ln w="50800">
            <a:solidFill>
              <a:schemeClr val="bg1"/>
            </a:solidFill>
            <a:round/>
            <a:headEnd/>
            <a:tailEnd/>
          </a:ln>
          <a:effectLst/>
        </p:spPr>
        <p:txBody>
          <a:bodyPr/>
          <a:lstStyle/>
          <a:p>
            <a:endParaRPr lang="fr-FR" dirty="0">
              <a:latin typeface="Comic Sans MS" pitchFamily="66" charset="0"/>
            </a:endParaRPr>
          </a:p>
        </p:txBody>
      </p:sp>
      <p:sp>
        <p:nvSpPr>
          <p:cNvPr id="12" name="Text Box 17"/>
          <p:cNvSpPr txBox="1">
            <a:spLocks noChangeArrowheads="1"/>
          </p:cNvSpPr>
          <p:nvPr/>
        </p:nvSpPr>
        <p:spPr bwMode="auto">
          <a:xfrm>
            <a:off x="107950" y="44450"/>
            <a:ext cx="8420100" cy="457200"/>
          </a:xfrm>
          <a:prstGeom prst="rect">
            <a:avLst/>
          </a:prstGeom>
          <a:noFill/>
          <a:ln w="9525">
            <a:noFill/>
            <a:miter lim="800000"/>
            <a:headEnd/>
            <a:tailEnd/>
          </a:ln>
          <a:effectLst/>
        </p:spPr>
        <p:txBody>
          <a:bodyPr wrap="none">
            <a:spAutoFit/>
          </a:bodyPr>
          <a:lstStyle/>
          <a:p>
            <a:r>
              <a:rPr lang="fr-FR" sz="2400" b="1" dirty="0">
                <a:solidFill>
                  <a:schemeClr val="bg1"/>
                </a:solidFill>
                <a:latin typeface="Comic Sans MS" pitchFamily="66" charset="0"/>
              </a:rPr>
              <a:t>LHC</a:t>
            </a:r>
            <a:r>
              <a:rPr lang="fr-FR" sz="2400" dirty="0">
                <a:solidFill>
                  <a:schemeClr val="bg1"/>
                </a:solidFill>
                <a:latin typeface="Comic Sans MS" pitchFamily="66" charset="0"/>
              </a:rPr>
              <a:t>: Collision frontale de 2 protons de très haute énergie</a:t>
            </a:r>
          </a:p>
        </p:txBody>
      </p:sp>
      <p:sp>
        <p:nvSpPr>
          <p:cNvPr id="13" name="Text Box 18"/>
          <p:cNvSpPr txBox="1">
            <a:spLocks noChangeArrowheads="1"/>
          </p:cNvSpPr>
          <p:nvPr/>
        </p:nvSpPr>
        <p:spPr bwMode="auto">
          <a:xfrm>
            <a:off x="900113" y="549275"/>
            <a:ext cx="2165350" cy="671513"/>
          </a:xfrm>
          <a:prstGeom prst="rect">
            <a:avLst/>
          </a:prstGeom>
          <a:noFill/>
          <a:ln w="9525">
            <a:noFill/>
            <a:miter lim="800000"/>
            <a:headEnd/>
            <a:tailEnd/>
          </a:ln>
          <a:effectLst/>
        </p:spPr>
        <p:txBody>
          <a:bodyPr wrap="none">
            <a:spAutoFit/>
          </a:bodyPr>
          <a:lstStyle/>
          <a:p>
            <a:pPr algn="ctr"/>
            <a:r>
              <a:rPr lang="fr-FR" sz="2000" b="1" dirty="0">
                <a:solidFill>
                  <a:schemeClr val="bg1"/>
                </a:solidFill>
                <a:latin typeface="Comic Sans MS" pitchFamily="66" charset="0"/>
              </a:rPr>
              <a:t>Le proton? </a:t>
            </a:r>
          </a:p>
          <a:p>
            <a:pPr algn="ctr"/>
            <a:r>
              <a:rPr lang="fr-FR" dirty="0">
                <a:solidFill>
                  <a:schemeClr val="bg1"/>
                </a:solidFill>
                <a:latin typeface="Comic Sans MS" pitchFamily="66" charset="0"/>
              </a:rPr>
              <a:t>Un sac de </a:t>
            </a:r>
            <a:r>
              <a:rPr lang="fr-FR" dirty="0">
                <a:solidFill>
                  <a:schemeClr val="bg1"/>
                </a:solidFill>
                <a:latin typeface="Comic Sans MS" pitchFamily="66" charset="0"/>
                <a:sym typeface="Symbol" pitchFamily="18" charset="2"/>
              </a:rPr>
              <a:t>billes:</a:t>
            </a:r>
            <a:r>
              <a:rPr lang="fr-FR" dirty="0">
                <a:solidFill>
                  <a:schemeClr val="bg1"/>
                </a:solidFill>
                <a:latin typeface="Comic Sans MS" pitchFamily="66" charset="0"/>
              </a:rPr>
              <a:t> </a:t>
            </a:r>
          </a:p>
        </p:txBody>
      </p:sp>
      <p:sp>
        <p:nvSpPr>
          <p:cNvPr id="14" name="Text Box 19"/>
          <p:cNvSpPr txBox="1">
            <a:spLocks noChangeArrowheads="1"/>
          </p:cNvSpPr>
          <p:nvPr/>
        </p:nvSpPr>
        <p:spPr bwMode="auto">
          <a:xfrm>
            <a:off x="323850" y="1125538"/>
            <a:ext cx="2921000" cy="641350"/>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3 quarks (dits de valence)</a:t>
            </a:r>
          </a:p>
          <a:p>
            <a:pPr algn="ctr"/>
            <a:r>
              <a:rPr lang="fr-FR" dirty="0">
                <a:solidFill>
                  <a:schemeClr val="bg1"/>
                </a:solidFill>
                <a:latin typeface="Comic Sans MS" pitchFamily="66" charset="0"/>
              </a:rPr>
              <a:t> et des gluons</a:t>
            </a:r>
          </a:p>
        </p:txBody>
      </p:sp>
      <p:sp>
        <p:nvSpPr>
          <p:cNvPr id="15" name="Oval 20"/>
          <p:cNvSpPr>
            <a:spLocks noChangeArrowheads="1"/>
          </p:cNvSpPr>
          <p:nvPr/>
        </p:nvSpPr>
        <p:spPr bwMode="auto">
          <a:xfrm>
            <a:off x="2771775" y="3424238"/>
            <a:ext cx="647700" cy="576262"/>
          </a:xfrm>
          <a:prstGeom prst="ellipse">
            <a:avLst/>
          </a:prstGeom>
          <a:solidFill>
            <a:srgbClr val="FF7C80"/>
          </a:solidFill>
          <a:ln w="9525">
            <a:solidFill>
              <a:srgbClr val="FF7C8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16" name="Oval 22"/>
          <p:cNvSpPr>
            <a:spLocks noChangeArrowheads="1"/>
          </p:cNvSpPr>
          <p:nvPr/>
        </p:nvSpPr>
        <p:spPr bwMode="auto">
          <a:xfrm>
            <a:off x="2411413" y="4000500"/>
            <a:ext cx="647700" cy="576263"/>
          </a:xfrm>
          <a:prstGeom prst="ellipse">
            <a:avLst/>
          </a:prstGeom>
          <a:solidFill>
            <a:srgbClr val="FF7C80"/>
          </a:solidFill>
          <a:ln w="9525">
            <a:solidFill>
              <a:srgbClr val="FF7C8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17" name="Line 23"/>
          <p:cNvSpPr>
            <a:spLocks noChangeShapeType="1"/>
          </p:cNvSpPr>
          <p:nvPr/>
        </p:nvSpPr>
        <p:spPr bwMode="auto">
          <a:xfrm flipV="1">
            <a:off x="1187450" y="2703513"/>
            <a:ext cx="215900" cy="73025"/>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18" name="Line 25"/>
          <p:cNvSpPr>
            <a:spLocks noChangeShapeType="1"/>
          </p:cNvSpPr>
          <p:nvPr/>
        </p:nvSpPr>
        <p:spPr bwMode="auto">
          <a:xfrm flipV="1">
            <a:off x="1979613" y="2416175"/>
            <a:ext cx="215900" cy="71438"/>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19" name="Line 27"/>
          <p:cNvSpPr>
            <a:spLocks noChangeShapeType="1"/>
          </p:cNvSpPr>
          <p:nvPr/>
        </p:nvSpPr>
        <p:spPr bwMode="auto">
          <a:xfrm>
            <a:off x="1042988" y="3063875"/>
            <a:ext cx="144462" cy="144463"/>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20" name="Line 28"/>
          <p:cNvSpPr>
            <a:spLocks noChangeShapeType="1"/>
          </p:cNvSpPr>
          <p:nvPr/>
        </p:nvSpPr>
        <p:spPr bwMode="auto">
          <a:xfrm>
            <a:off x="1619250" y="3568700"/>
            <a:ext cx="215900" cy="142875"/>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21" name="Line 29"/>
          <p:cNvSpPr>
            <a:spLocks noChangeShapeType="1"/>
          </p:cNvSpPr>
          <p:nvPr/>
        </p:nvSpPr>
        <p:spPr bwMode="auto">
          <a:xfrm flipV="1">
            <a:off x="2195513" y="3424238"/>
            <a:ext cx="73025" cy="144462"/>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22" name="Line 30"/>
          <p:cNvSpPr>
            <a:spLocks noChangeShapeType="1"/>
          </p:cNvSpPr>
          <p:nvPr/>
        </p:nvSpPr>
        <p:spPr bwMode="auto">
          <a:xfrm flipV="1">
            <a:off x="2411413" y="2703513"/>
            <a:ext cx="73025" cy="144462"/>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23" name="Text Box 31"/>
          <p:cNvSpPr txBox="1">
            <a:spLocks noChangeArrowheads="1"/>
          </p:cNvSpPr>
          <p:nvPr/>
        </p:nvSpPr>
        <p:spPr bwMode="auto">
          <a:xfrm>
            <a:off x="495300" y="5113338"/>
            <a:ext cx="3355975" cy="1190625"/>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et puis la </a:t>
            </a:r>
            <a:r>
              <a:rPr lang="fr-FR" dirty="0">
                <a:solidFill>
                  <a:schemeClr val="bg1"/>
                </a:solidFill>
                <a:latin typeface="Comic Sans MS" pitchFamily="66" charset="0"/>
                <a:sym typeface="Symbol" pitchFamily="18" charset="2"/>
              </a:rPr>
              <a:t>Mer constituée de</a:t>
            </a:r>
          </a:p>
          <a:p>
            <a:pPr algn="ctr"/>
            <a:r>
              <a:rPr lang="fr-FR" dirty="0">
                <a:solidFill>
                  <a:schemeClr val="bg1"/>
                </a:solidFill>
                <a:latin typeface="Comic Sans MS" pitchFamily="66" charset="0"/>
                <a:sym typeface="Symbol" pitchFamily="18" charset="2"/>
              </a:rPr>
              <a:t>particules virtuelles </a:t>
            </a:r>
          </a:p>
          <a:p>
            <a:pPr algn="ctr"/>
            <a:r>
              <a:rPr lang="fr-FR" dirty="0">
                <a:solidFill>
                  <a:schemeClr val="bg1"/>
                </a:solidFill>
                <a:latin typeface="Comic Sans MS" pitchFamily="66" charset="0"/>
                <a:sym typeface="Symbol" pitchFamily="18" charset="2"/>
              </a:rPr>
              <a:t>quarks-antiquarks et gluons</a:t>
            </a:r>
          </a:p>
          <a:p>
            <a:pPr algn="ctr"/>
            <a:r>
              <a:rPr lang="fr-FR" dirty="0">
                <a:solidFill>
                  <a:schemeClr val="bg1"/>
                </a:solidFill>
                <a:latin typeface="Comic Sans MS" pitchFamily="66" charset="0"/>
                <a:sym typeface="Symbol" pitchFamily="18" charset="2"/>
              </a:rPr>
              <a:t>en nombre … infini</a:t>
            </a:r>
          </a:p>
        </p:txBody>
      </p:sp>
      <p:sp>
        <p:nvSpPr>
          <p:cNvPr id="24" name="Text Box 32"/>
          <p:cNvSpPr txBox="1">
            <a:spLocks noChangeArrowheads="1"/>
          </p:cNvSpPr>
          <p:nvPr/>
        </p:nvSpPr>
        <p:spPr bwMode="auto">
          <a:xfrm>
            <a:off x="5562600" y="614363"/>
            <a:ext cx="2970213" cy="1190625"/>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Toutes ces </a:t>
            </a:r>
            <a:r>
              <a:rPr lang="fr-FR" dirty="0">
                <a:solidFill>
                  <a:schemeClr val="bg1"/>
                </a:solidFill>
                <a:latin typeface="Comic Sans MS" pitchFamily="66" charset="0"/>
                <a:sym typeface="Symbol" pitchFamily="18" charset="2"/>
              </a:rPr>
              <a:t>billes </a:t>
            </a:r>
          </a:p>
          <a:p>
            <a:pPr algn="ctr"/>
            <a:r>
              <a:rPr lang="fr-FR" dirty="0">
                <a:solidFill>
                  <a:schemeClr val="bg1"/>
                </a:solidFill>
                <a:latin typeface="Comic Sans MS" pitchFamily="66" charset="0"/>
                <a:sym typeface="Symbol" pitchFamily="18" charset="2"/>
              </a:rPr>
              <a:t>sont appelées </a:t>
            </a:r>
            <a:r>
              <a:rPr lang="fr-FR" b="1" dirty="0">
                <a:solidFill>
                  <a:schemeClr val="bg1"/>
                </a:solidFill>
                <a:latin typeface="Comic Sans MS" pitchFamily="66" charset="0"/>
                <a:sym typeface="Symbol" pitchFamily="18" charset="2"/>
              </a:rPr>
              <a:t>partons:</a:t>
            </a:r>
          </a:p>
          <a:p>
            <a:pPr algn="ctr"/>
            <a:r>
              <a:rPr lang="fr-FR" dirty="0">
                <a:solidFill>
                  <a:schemeClr val="bg1"/>
                </a:solidFill>
                <a:latin typeface="Comic Sans MS" pitchFamily="66" charset="0"/>
                <a:sym typeface="Symbol" pitchFamily="18" charset="2"/>
              </a:rPr>
              <a:t>Partons = quarks ou gluons</a:t>
            </a:r>
          </a:p>
          <a:p>
            <a:pPr algn="ctr"/>
            <a:r>
              <a:rPr lang="fr-FR" dirty="0">
                <a:solidFill>
                  <a:schemeClr val="bg1"/>
                </a:solidFill>
                <a:latin typeface="Comic Sans MS" pitchFamily="66" charset="0"/>
                <a:sym typeface="Symbol" pitchFamily="18" charset="2"/>
              </a:rPr>
              <a:t>de Valence ou de la Mer</a:t>
            </a:r>
          </a:p>
        </p:txBody>
      </p:sp>
      <p:sp>
        <p:nvSpPr>
          <p:cNvPr id="25" name="Text Box 33"/>
          <p:cNvSpPr txBox="1">
            <a:spLocks noChangeArrowheads="1"/>
          </p:cNvSpPr>
          <p:nvPr/>
        </p:nvSpPr>
        <p:spPr bwMode="auto">
          <a:xfrm>
            <a:off x="5880100" y="5080000"/>
            <a:ext cx="2773363" cy="671513"/>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Collision proton- proton</a:t>
            </a:r>
          </a:p>
          <a:p>
            <a:pPr algn="ctr"/>
            <a:r>
              <a:rPr lang="fr-FR" sz="2000" dirty="0">
                <a:solidFill>
                  <a:schemeClr val="bg1"/>
                </a:solidFill>
                <a:latin typeface="Comic Sans MS" pitchFamily="66" charset="0"/>
              </a:rPr>
              <a:t>= </a:t>
            </a:r>
            <a:r>
              <a:rPr lang="fr-FR" sz="2000" b="1" dirty="0">
                <a:solidFill>
                  <a:schemeClr val="bg1"/>
                </a:solidFill>
                <a:latin typeface="Comic Sans MS" pitchFamily="66" charset="0"/>
              </a:rPr>
              <a:t>Collision de partons</a:t>
            </a:r>
          </a:p>
        </p:txBody>
      </p:sp>
      <p:sp>
        <p:nvSpPr>
          <p:cNvPr id="26" name="Oval 34"/>
          <p:cNvSpPr>
            <a:spLocks noChangeArrowheads="1"/>
          </p:cNvSpPr>
          <p:nvPr/>
        </p:nvSpPr>
        <p:spPr bwMode="auto">
          <a:xfrm>
            <a:off x="5580063" y="1768475"/>
            <a:ext cx="3240087" cy="3097213"/>
          </a:xfrm>
          <a:prstGeom prst="ellipse">
            <a:avLst/>
          </a:prstGeom>
          <a:solidFill>
            <a:srgbClr val="FFFF00"/>
          </a:solidFill>
          <a:ln w="9525">
            <a:solidFill>
              <a:srgbClr val="FFFF00"/>
            </a:solidFill>
            <a:round/>
            <a:headEnd/>
            <a:tailEnd/>
          </a:ln>
          <a:effectLst/>
        </p:spPr>
        <p:txBody>
          <a:bodyPr wrap="none" anchor="ctr"/>
          <a:lstStyle/>
          <a:p>
            <a:endParaRPr lang="fr-FR" dirty="0">
              <a:latin typeface="Comic Sans MS" pitchFamily="66" charset="0"/>
            </a:endParaRPr>
          </a:p>
        </p:txBody>
      </p:sp>
      <p:sp>
        <p:nvSpPr>
          <p:cNvPr id="27" name="Oval 35"/>
          <p:cNvSpPr>
            <a:spLocks noChangeArrowheads="1"/>
          </p:cNvSpPr>
          <p:nvPr/>
        </p:nvSpPr>
        <p:spPr bwMode="auto">
          <a:xfrm>
            <a:off x="7451725" y="2128838"/>
            <a:ext cx="647700" cy="576262"/>
          </a:xfrm>
          <a:prstGeom prst="ellipse">
            <a:avLst/>
          </a:prstGeom>
          <a:solidFill>
            <a:srgbClr val="0000FF"/>
          </a:solidFill>
          <a:ln w="9525">
            <a:solidFill>
              <a:srgbClr val="0000FF"/>
            </a:solidFill>
            <a:round/>
            <a:headEnd/>
            <a:tailEnd/>
          </a:ln>
          <a:effectLst/>
        </p:spPr>
        <p:txBody>
          <a:bodyPr wrap="none" anchor="ctr"/>
          <a:lstStyle/>
          <a:p>
            <a:pPr algn="ctr"/>
            <a:r>
              <a:rPr lang="fr-FR" sz="3600" dirty="0">
                <a:solidFill>
                  <a:schemeClr val="bg1"/>
                </a:solidFill>
                <a:latin typeface="Comic Sans MS" pitchFamily="66" charset="0"/>
              </a:rPr>
              <a:t>u</a:t>
            </a:r>
          </a:p>
        </p:txBody>
      </p:sp>
      <p:sp>
        <p:nvSpPr>
          <p:cNvPr id="28" name="Oval 36"/>
          <p:cNvSpPr>
            <a:spLocks noChangeArrowheads="1"/>
          </p:cNvSpPr>
          <p:nvPr/>
        </p:nvSpPr>
        <p:spPr bwMode="auto">
          <a:xfrm>
            <a:off x="7019925" y="3568700"/>
            <a:ext cx="647700" cy="576263"/>
          </a:xfrm>
          <a:prstGeom prst="ellipse">
            <a:avLst/>
          </a:prstGeom>
          <a:solidFill>
            <a:srgbClr val="0000FF"/>
          </a:solidFill>
          <a:ln w="9525">
            <a:solidFill>
              <a:srgbClr val="0000FF"/>
            </a:solidFill>
            <a:round/>
            <a:headEnd/>
            <a:tailEnd/>
          </a:ln>
          <a:effectLst/>
        </p:spPr>
        <p:txBody>
          <a:bodyPr wrap="none" anchor="ctr"/>
          <a:lstStyle/>
          <a:p>
            <a:pPr algn="ctr"/>
            <a:r>
              <a:rPr lang="fr-FR" sz="3600" dirty="0">
                <a:solidFill>
                  <a:schemeClr val="bg1"/>
                </a:solidFill>
                <a:latin typeface="Comic Sans MS" pitchFamily="66" charset="0"/>
              </a:rPr>
              <a:t>u</a:t>
            </a:r>
          </a:p>
        </p:txBody>
      </p:sp>
      <p:sp>
        <p:nvSpPr>
          <p:cNvPr id="29" name="Oval 37"/>
          <p:cNvSpPr>
            <a:spLocks noChangeArrowheads="1"/>
          </p:cNvSpPr>
          <p:nvPr/>
        </p:nvSpPr>
        <p:spPr bwMode="auto">
          <a:xfrm>
            <a:off x="5795963" y="2487613"/>
            <a:ext cx="647700" cy="576262"/>
          </a:xfrm>
          <a:prstGeom prst="ellipse">
            <a:avLst/>
          </a:prstGeom>
          <a:solidFill>
            <a:srgbClr val="00FFFF"/>
          </a:solidFill>
          <a:ln w="9525">
            <a:solidFill>
              <a:srgbClr val="00FFFF"/>
            </a:solidFill>
            <a:round/>
            <a:headEnd/>
            <a:tailEnd/>
          </a:ln>
          <a:effectLst/>
        </p:spPr>
        <p:txBody>
          <a:bodyPr wrap="none" anchor="ctr"/>
          <a:lstStyle/>
          <a:p>
            <a:pPr algn="ctr"/>
            <a:r>
              <a:rPr lang="fr-FR" sz="3600" dirty="0">
                <a:solidFill>
                  <a:schemeClr val="bg1"/>
                </a:solidFill>
                <a:latin typeface="Comic Sans MS" pitchFamily="66" charset="0"/>
              </a:rPr>
              <a:t>d</a:t>
            </a:r>
          </a:p>
        </p:txBody>
      </p:sp>
      <p:sp>
        <p:nvSpPr>
          <p:cNvPr id="30" name="Oval 38"/>
          <p:cNvSpPr>
            <a:spLocks noChangeArrowheads="1"/>
          </p:cNvSpPr>
          <p:nvPr/>
        </p:nvSpPr>
        <p:spPr bwMode="auto">
          <a:xfrm>
            <a:off x="6588125" y="2273300"/>
            <a:ext cx="647700" cy="576263"/>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31" name="Oval 39"/>
          <p:cNvSpPr>
            <a:spLocks noChangeArrowheads="1"/>
          </p:cNvSpPr>
          <p:nvPr/>
        </p:nvSpPr>
        <p:spPr bwMode="auto">
          <a:xfrm>
            <a:off x="6299200" y="3136900"/>
            <a:ext cx="647700" cy="576263"/>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32" name="Oval 40"/>
          <p:cNvSpPr>
            <a:spLocks noChangeArrowheads="1"/>
          </p:cNvSpPr>
          <p:nvPr/>
        </p:nvSpPr>
        <p:spPr bwMode="auto">
          <a:xfrm>
            <a:off x="7235825" y="2849563"/>
            <a:ext cx="647700" cy="576262"/>
          </a:xfrm>
          <a:prstGeom prst="ellipse">
            <a:avLst/>
          </a:prstGeom>
          <a:solidFill>
            <a:srgbClr val="FF3300"/>
          </a:solidFill>
          <a:ln w="9525">
            <a:solidFill>
              <a:srgbClr val="FF330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33" name="Oval 41"/>
          <p:cNvSpPr>
            <a:spLocks noChangeArrowheads="1"/>
          </p:cNvSpPr>
          <p:nvPr/>
        </p:nvSpPr>
        <p:spPr bwMode="auto">
          <a:xfrm>
            <a:off x="6227763" y="4073525"/>
            <a:ext cx="647700" cy="576263"/>
          </a:xfrm>
          <a:prstGeom prst="ellipse">
            <a:avLst/>
          </a:prstGeom>
          <a:solidFill>
            <a:schemeClr val="tx1"/>
          </a:solidFill>
          <a:ln w="9525">
            <a:solidFill>
              <a:schemeClr val="tx1"/>
            </a:solidFill>
            <a:round/>
            <a:headEnd/>
            <a:tailEnd/>
          </a:ln>
          <a:effectLst/>
        </p:spPr>
        <p:txBody>
          <a:bodyPr wrap="none" anchor="ctr"/>
          <a:lstStyle/>
          <a:p>
            <a:pPr algn="ctr"/>
            <a:r>
              <a:rPr lang="fr-FR" sz="3600" dirty="0">
                <a:solidFill>
                  <a:schemeClr val="bg1"/>
                </a:solidFill>
                <a:latin typeface="Comic Sans MS" pitchFamily="66" charset="0"/>
              </a:rPr>
              <a:t>q</a:t>
            </a:r>
          </a:p>
        </p:txBody>
      </p:sp>
      <p:sp>
        <p:nvSpPr>
          <p:cNvPr id="34" name="Oval 42"/>
          <p:cNvSpPr>
            <a:spLocks noChangeArrowheads="1"/>
          </p:cNvSpPr>
          <p:nvPr/>
        </p:nvSpPr>
        <p:spPr bwMode="auto">
          <a:xfrm>
            <a:off x="6875463" y="4289425"/>
            <a:ext cx="647700" cy="576263"/>
          </a:xfrm>
          <a:prstGeom prst="ellipse">
            <a:avLst/>
          </a:prstGeom>
          <a:solidFill>
            <a:schemeClr val="tx1"/>
          </a:solidFill>
          <a:ln w="9525">
            <a:solidFill>
              <a:schemeClr val="tx1"/>
            </a:solidFill>
            <a:round/>
            <a:headEnd/>
            <a:tailEnd/>
          </a:ln>
          <a:effectLst/>
        </p:spPr>
        <p:txBody>
          <a:bodyPr wrap="none" anchor="ctr"/>
          <a:lstStyle/>
          <a:p>
            <a:pPr algn="ctr"/>
            <a:r>
              <a:rPr lang="fr-FR" sz="3600" dirty="0">
                <a:solidFill>
                  <a:schemeClr val="bg1"/>
                </a:solidFill>
                <a:latin typeface="Comic Sans MS" pitchFamily="66" charset="0"/>
              </a:rPr>
              <a:t>q</a:t>
            </a:r>
          </a:p>
        </p:txBody>
      </p:sp>
      <p:sp>
        <p:nvSpPr>
          <p:cNvPr id="35" name="Line 43"/>
          <p:cNvSpPr>
            <a:spLocks noChangeShapeType="1"/>
          </p:cNvSpPr>
          <p:nvPr/>
        </p:nvSpPr>
        <p:spPr bwMode="auto">
          <a:xfrm>
            <a:off x="7091363" y="4433888"/>
            <a:ext cx="215900" cy="0"/>
          </a:xfrm>
          <a:prstGeom prst="line">
            <a:avLst/>
          </a:prstGeom>
          <a:noFill/>
          <a:ln w="50800">
            <a:solidFill>
              <a:schemeClr val="bg1"/>
            </a:solidFill>
            <a:round/>
            <a:headEnd/>
            <a:tailEnd/>
          </a:ln>
          <a:effectLst/>
        </p:spPr>
        <p:txBody>
          <a:bodyPr/>
          <a:lstStyle/>
          <a:p>
            <a:endParaRPr lang="fr-FR" dirty="0">
              <a:latin typeface="Comic Sans MS" pitchFamily="66" charset="0"/>
            </a:endParaRPr>
          </a:p>
        </p:txBody>
      </p:sp>
      <p:sp>
        <p:nvSpPr>
          <p:cNvPr id="36" name="Oval 44"/>
          <p:cNvSpPr>
            <a:spLocks noChangeArrowheads="1"/>
          </p:cNvSpPr>
          <p:nvPr/>
        </p:nvSpPr>
        <p:spPr bwMode="auto">
          <a:xfrm>
            <a:off x="8027988" y="3425825"/>
            <a:ext cx="647700" cy="576263"/>
          </a:xfrm>
          <a:prstGeom prst="ellipse">
            <a:avLst/>
          </a:prstGeom>
          <a:solidFill>
            <a:srgbClr val="FF7C80"/>
          </a:solidFill>
          <a:ln w="9525">
            <a:solidFill>
              <a:srgbClr val="FF7C8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37" name="Oval 45"/>
          <p:cNvSpPr>
            <a:spLocks noChangeArrowheads="1"/>
          </p:cNvSpPr>
          <p:nvPr/>
        </p:nvSpPr>
        <p:spPr bwMode="auto">
          <a:xfrm>
            <a:off x="7667625" y="4002088"/>
            <a:ext cx="647700" cy="576262"/>
          </a:xfrm>
          <a:prstGeom prst="ellipse">
            <a:avLst/>
          </a:prstGeom>
          <a:solidFill>
            <a:srgbClr val="FF7C80"/>
          </a:solidFill>
          <a:ln w="9525">
            <a:solidFill>
              <a:srgbClr val="FF7C80"/>
            </a:solidFill>
            <a:round/>
            <a:headEnd/>
            <a:tailEnd/>
          </a:ln>
          <a:effectLst/>
        </p:spPr>
        <p:txBody>
          <a:bodyPr wrap="none" anchor="ctr"/>
          <a:lstStyle/>
          <a:p>
            <a:pPr algn="ctr"/>
            <a:r>
              <a:rPr lang="fr-FR" sz="3600" dirty="0">
                <a:solidFill>
                  <a:schemeClr val="bg1"/>
                </a:solidFill>
                <a:latin typeface="Comic Sans MS" pitchFamily="66" charset="0"/>
              </a:rPr>
              <a:t>g</a:t>
            </a:r>
          </a:p>
        </p:txBody>
      </p:sp>
      <p:sp>
        <p:nvSpPr>
          <p:cNvPr id="38" name="Line 46"/>
          <p:cNvSpPr>
            <a:spLocks noChangeShapeType="1"/>
          </p:cNvSpPr>
          <p:nvPr/>
        </p:nvSpPr>
        <p:spPr bwMode="auto">
          <a:xfrm flipV="1">
            <a:off x="6443663" y="2705100"/>
            <a:ext cx="215900" cy="73025"/>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39" name="Line 47"/>
          <p:cNvSpPr>
            <a:spLocks noChangeShapeType="1"/>
          </p:cNvSpPr>
          <p:nvPr/>
        </p:nvSpPr>
        <p:spPr bwMode="auto">
          <a:xfrm flipV="1">
            <a:off x="7235825" y="2417763"/>
            <a:ext cx="215900" cy="71437"/>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40" name="Line 48"/>
          <p:cNvSpPr>
            <a:spLocks noChangeShapeType="1"/>
          </p:cNvSpPr>
          <p:nvPr/>
        </p:nvSpPr>
        <p:spPr bwMode="auto">
          <a:xfrm>
            <a:off x="6299200" y="3065463"/>
            <a:ext cx="144463" cy="144462"/>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41" name="Line 49"/>
          <p:cNvSpPr>
            <a:spLocks noChangeShapeType="1"/>
          </p:cNvSpPr>
          <p:nvPr/>
        </p:nvSpPr>
        <p:spPr bwMode="auto">
          <a:xfrm>
            <a:off x="6875463" y="3570288"/>
            <a:ext cx="215900" cy="142875"/>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42" name="Line 50"/>
          <p:cNvSpPr>
            <a:spLocks noChangeShapeType="1"/>
          </p:cNvSpPr>
          <p:nvPr/>
        </p:nvSpPr>
        <p:spPr bwMode="auto">
          <a:xfrm flipV="1">
            <a:off x="7451725" y="3425825"/>
            <a:ext cx="73025" cy="144463"/>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43" name="Line 51"/>
          <p:cNvSpPr>
            <a:spLocks noChangeShapeType="1"/>
          </p:cNvSpPr>
          <p:nvPr/>
        </p:nvSpPr>
        <p:spPr bwMode="auto">
          <a:xfrm flipV="1">
            <a:off x="7667625" y="2705100"/>
            <a:ext cx="73025" cy="144463"/>
          </a:xfrm>
          <a:prstGeom prst="line">
            <a:avLst/>
          </a:prstGeom>
          <a:noFill/>
          <a:ln w="25400" cap="rnd">
            <a:solidFill>
              <a:srgbClr val="FF3300"/>
            </a:solidFill>
            <a:prstDash val="sysDot"/>
            <a:round/>
            <a:headEnd/>
            <a:tailEnd/>
          </a:ln>
          <a:effectLst/>
        </p:spPr>
        <p:txBody>
          <a:bodyPr/>
          <a:lstStyle/>
          <a:p>
            <a:endParaRPr lang="fr-FR" dirty="0">
              <a:latin typeface="Comic Sans MS" pitchFamily="66" charset="0"/>
            </a:endParaRPr>
          </a:p>
        </p:txBody>
      </p:sp>
      <p:sp>
        <p:nvSpPr>
          <p:cNvPr id="44" name="Text Box 53"/>
          <p:cNvSpPr txBox="1">
            <a:spLocks noChangeArrowheads="1"/>
          </p:cNvSpPr>
          <p:nvPr/>
        </p:nvSpPr>
        <p:spPr bwMode="auto">
          <a:xfrm>
            <a:off x="6483350" y="5721350"/>
            <a:ext cx="1457325" cy="366713"/>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quark-quark</a:t>
            </a:r>
          </a:p>
        </p:txBody>
      </p:sp>
      <p:sp>
        <p:nvSpPr>
          <p:cNvPr id="45" name="Text Box 54"/>
          <p:cNvSpPr txBox="1">
            <a:spLocks noChangeArrowheads="1"/>
          </p:cNvSpPr>
          <p:nvPr/>
        </p:nvSpPr>
        <p:spPr bwMode="auto">
          <a:xfrm>
            <a:off x="6503988" y="6080125"/>
            <a:ext cx="1409700" cy="366713"/>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quark-gluon</a:t>
            </a:r>
          </a:p>
        </p:txBody>
      </p:sp>
      <p:sp>
        <p:nvSpPr>
          <p:cNvPr id="46" name="Text Box 55"/>
          <p:cNvSpPr txBox="1">
            <a:spLocks noChangeArrowheads="1"/>
          </p:cNvSpPr>
          <p:nvPr/>
        </p:nvSpPr>
        <p:spPr bwMode="auto">
          <a:xfrm>
            <a:off x="6515100" y="6446838"/>
            <a:ext cx="1362075" cy="366712"/>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gluon-gluon</a:t>
            </a:r>
          </a:p>
        </p:txBody>
      </p:sp>
      <p:sp>
        <p:nvSpPr>
          <p:cNvPr id="47" name="Line 57"/>
          <p:cNvSpPr>
            <a:spLocks noChangeShapeType="1"/>
          </p:cNvSpPr>
          <p:nvPr/>
        </p:nvSpPr>
        <p:spPr bwMode="auto">
          <a:xfrm>
            <a:off x="2771775" y="2343150"/>
            <a:ext cx="3024188" cy="431800"/>
          </a:xfrm>
          <a:prstGeom prst="line">
            <a:avLst/>
          </a:prstGeom>
          <a:noFill/>
          <a:ln w="50800">
            <a:solidFill>
              <a:srgbClr val="006600"/>
            </a:solidFill>
            <a:prstDash val="dash"/>
            <a:round/>
            <a:headEnd type="triangle" w="med" len="med"/>
            <a:tailEnd type="triangle" w="med" len="med"/>
          </a:ln>
          <a:effectLst/>
        </p:spPr>
        <p:txBody>
          <a:bodyPr/>
          <a:lstStyle/>
          <a:p>
            <a:endParaRPr lang="fr-FR" dirty="0">
              <a:latin typeface="Comic Sans MS" pitchFamily="66" charset="0"/>
            </a:endParaRPr>
          </a:p>
        </p:txBody>
      </p:sp>
      <p:sp>
        <p:nvSpPr>
          <p:cNvPr id="48" name="Line 59"/>
          <p:cNvSpPr>
            <a:spLocks noChangeShapeType="1"/>
          </p:cNvSpPr>
          <p:nvPr/>
        </p:nvSpPr>
        <p:spPr bwMode="auto">
          <a:xfrm>
            <a:off x="2771775" y="2559050"/>
            <a:ext cx="3529013" cy="792163"/>
          </a:xfrm>
          <a:prstGeom prst="line">
            <a:avLst/>
          </a:prstGeom>
          <a:noFill/>
          <a:ln w="50800">
            <a:solidFill>
              <a:srgbClr val="006600"/>
            </a:solidFill>
            <a:prstDash val="dash"/>
            <a:round/>
            <a:headEnd type="triangle" w="med" len="med"/>
            <a:tailEnd type="triangle" w="med" len="med"/>
          </a:ln>
          <a:effectLst/>
        </p:spPr>
        <p:txBody>
          <a:bodyPr/>
          <a:lstStyle/>
          <a:p>
            <a:endParaRPr lang="fr-FR" dirty="0">
              <a:latin typeface="Comic Sans MS" pitchFamily="66" charset="0"/>
            </a:endParaRPr>
          </a:p>
        </p:txBody>
      </p:sp>
      <p:sp>
        <p:nvSpPr>
          <p:cNvPr id="49" name="Line 60"/>
          <p:cNvSpPr>
            <a:spLocks noChangeShapeType="1"/>
          </p:cNvSpPr>
          <p:nvPr/>
        </p:nvSpPr>
        <p:spPr bwMode="auto">
          <a:xfrm>
            <a:off x="2555875" y="3208338"/>
            <a:ext cx="3744913" cy="358775"/>
          </a:xfrm>
          <a:prstGeom prst="line">
            <a:avLst/>
          </a:prstGeom>
          <a:noFill/>
          <a:ln w="50800">
            <a:solidFill>
              <a:srgbClr val="006600"/>
            </a:solidFill>
            <a:prstDash val="dash"/>
            <a:round/>
            <a:headEnd type="triangle" w="med" len="med"/>
            <a:tailEnd type="triangle" w="med" len="med"/>
          </a:ln>
          <a:effectLst/>
        </p:spPr>
        <p:txBody>
          <a:bodyPr/>
          <a:lstStyle/>
          <a:p>
            <a:endParaRPr lang="fr-FR" dirty="0">
              <a:latin typeface="Comic Sans MS" pitchFamily="66" charset="0"/>
            </a:endParaRPr>
          </a:p>
        </p:txBody>
      </p:sp>
      <p:pic>
        <p:nvPicPr>
          <p:cNvPr id="50" name="Picture 61"/>
          <p:cNvPicPr>
            <a:picLocks noChangeAspect="1" noChangeArrowheads="1"/>
          </p:cNvPicPr>
          <p:nvPr/>
        </p:nvPicPr>
        <p:blipFill>
          <a:blip r:embed="rId2" cstate="print"/>
          <a:srcRect/>
          <a:stretch>
            <a:fillRect/>
          </a:stretch>
        </p:blipFill>
        <p:spPr bwMode="auto">
          <a:xfrm>
            <a:off x="3490913" y="692150"/>
            <a:ext cx="1873250" cy="11763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checkerboard(across)">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500"/>
                                        <p:tgtEl>
                                          <p:spTgt spid="4"/>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heckerboard(across)">
                                      <p:cBhvr>
                                        <p:cTn id="36" dur="500"/>
                                        <p:tgtEl>
                                          <p:spTgt spid="8"/>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heckerboard(across)">
                                      <p:cBhvr>
                                        <p:cTn id="39" dur="500"/>
                                        <p:tgtEl>
                                          <p:spTgt spid="1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heckerboard(across)">
                                      <p:cBhvr>
                                        <p:cTn id="42" dur="500"/>
                                        <p:tgtEl>
                                          <p:spTgt spid="18"/>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heckerboard(across)">
                                      <p:cBhvr>
                                        <p:cTn id="45" dur="500"/>
                                        <p:tgtEl>
                                          <p:spTgt spid="19"/>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checkerboard(across)">
                                      <p:cBhvr>
                                        <p:cTn id="48" dur="500"/>
                                        <p:tgtEl>
                                          <p:spTgt spid="20"/>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checkerboard(across)">
                                      <p:cBhvr>
                                        <p:cTn id="51" dur="500"/>
                                        <p:tgtEl>
                                          <p:spTgt spid="21"/>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heckerboard(across)">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checkerboard(across)">
                                      <p:cBhvr>
                                        <p:cTn id="59" dur="500"/>
                                        <p:tgtEl>
                                          <p:spTgt spid="23"/>
                                        </p:tgtEl>
                                      </p:cBhvr>
                                    </p:animEffect>
                                  </p:childTnLst>
                                </p:cTn>
                              </p:par>
                            </p:childTnLst>
                          </p:cTn>
                        </p:par>
                        <p:par>
                          <p:cTn id="60" fill="hold">
                            <p:stCondLst>
                              <p:cond delay="500"/>
                            </p:stCondLst>
                            <p:childTnLst>
                              <p:par>
                                <p:cTn id="61" presetID="5" presetClass="entr" presetSubtype="10"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checkerboard(across)">
                                      <p:cBhvr>
                                        <p:cTn id="63" dur="500"/>
                                        <p:tgtEl>
                                          <p:spTgt spid="9"/>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checkerboard(across)">
                                      <p:cBhvr>
                                        <p:cTn id="66" dur="500"/>
                                        <p:tgtEl>
                                          <p:spTgt spid="10"/>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checkerboard(across)">
                                      <p:cBhvr>
                                        <p:cTn id="69" dur="500"/>
                                        <p:tgtEl>
                                          <p:spTgt spid="11"/>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checkerboard(across)">
                                      <p:cBhvr>
                                        <p:cTn id="72" dur="500"/>
                                        <p:tgtEl>
                                          <p:spTgt spid="16"/>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checkerboard(across)">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checkerboard(across)">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heckerboard(across)">
                                      <p:cBhvr>
                                        <p:cTn id="85" dur="500"/>
                                        <p:tgtEl>
                                          <p:spTgt spid="25"/>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checkerboard(across)">
                                      <p:cBhvr>
                                        <p:cTn id="88" dur="500"/>
                                        <p:tgtEl>
                                          <p:spTgt spid="26"/>
                                        </p:tgtEl>
                                      </p:cBhvr>
                                    </p:animEffect>
                                  </p:childTnLst>
                                </p:cTn>
                              </p:par>
                              <p:par>
                                <p:cTn id="89" presetID="5" presetClass="entr" presetSubtype="1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checkerboard(across)">
                                      <p:cBhvr>
                                        <p:cTn id="91" dur="500"/>
                                        <p:tgtEl>
                                          <p:spTgt spid="27"/>
                                        </p:tgtEl>
                                      </p:cBhvr>
                                    </p:animEffect>
                                  </p:childTnLst>
                                </p:cTn>
                              </p:par>
                              <p:par>
                                <p:cTn id="92" presetID="5" presetClass="entr" presetSubtype="10" fill="hold" grpId="0"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checkerboard(across)">
                                      <p:cBhvr>
                                        <p:cTn id="94" dur="500"/>
                                        <p:tgtEl>
                                          <p:spTgt spid="28"/>
                                        </p:tgtEl>
                                      </p:cBhvr>
                                    </p:animEffect>
                                  </p:childTnLst>
                                </p:cTn>
                              </p:par>
                              <p:par>
                                <p:cTn id="95" presetID="5" presetClass="entr" presetSubtype="10"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checkerboard(across)">
                                      <p:cBhvr>
                                        <p:cTn id="97" dur="500"/>
                                        <p:tgtEl>
                                          <p:spTgt spid="29"/>
                                        </p:tgtEl>
                                      </p:cBhvr>
                                    </p:animEffect>
                                  </p:childTnLst>
                                </p:cTn>
                              </p:par>
                              <p:par>
                                <p:cTn id="98" presetID="5" presetClass="entr" presetSubtype="10"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checkerboard(across)">
                                      <p:cBhvr>
                                        <p:cTn id="100" dur="500"/>
                                        <p:tgtEl>
                                          <p:spTgt spid="30"/>
                                        </p:tgtEl>
                                      </p:cBhvr>
                                    </p:animEffect>
                                  </p:childTnLst>
                                </p:cTn>
                              </p:par>
                              <p:par>
                                <p:cTn id="101" presetID="5" presetClass="entr" presetSubtype="10" fill="hold" grpId="0" nodeType="with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checkerboard(across)">
                                      <p:cBhvr>
                                        <p:cTn id="103" dur="500"/>
                                        <p:tgtEl>
                                          <p:spTgt spid="31"/>
                                        </p:tgtEl>
                                      </p:cBhvr>
                                    </p:animEffect>
                                  </p:childTnLst>
                                </p:cTn>
                              </p:par>
                              <p:par>
                                <p:cTn id="104" presetID="5" presetClass="entr" presetSubtype="10" fill="hold" grpId="0" nodeType="with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checkerboard(across)">
                                      <p:cBhvr>
                                        <p:cTn id="106" dur="500"/>
                                        <p:tgtEl>
                                          <p:spTgt spid="32"/>
                                        </p:tgtEl>
                                      </p:cBhvr>
                                    </p:animEffect>
                                  </p:childTnLst>
                                </p:cTn>
                              </p:par>
                              <p:par>
                                <p:cTn id="107" presetID="5" presetClass="entr" presetSubtype="10"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checkerboard(across)">
                                      <p:cBhvr>
                                        <p:cTn id="109" dur="500"/>
                                        <p:tgtEl>
                                          <p:spTgt spid="33"/>
                                        </p:tgtEl>
                                      </p:cBhvr>
                                    </p:animEffect>
                                  </p:childTnLst>
                                </p:cTn>
                              </p:par>
                              <p:par>
                                <p:cTn id="110" presetID="5" presetClass="entr" presetSubtype="10" fill="hold" grpId="0" nodeType="with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checkerboard(across)">
                                      <p:cBhvr>
                                        <p:cTn id="112" dur="500"/>
                                        <p:tgtEl>
                                          <p:spTgt spid="34"/>
                                        </p:tgtEl>
                                      </p:cBhvr>
                                    </p:animEffect>
                                  </p:childTnLst>
                                </p:cTn>
                              </p:par>
                              <p:par>
                                <p:cTn id="113" presetID="5" presetClass="entr" presetSubtype="10" fill="hold" grpId="0" nodeType="with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checkerboard(across)">
                                      <p:cBhvr>
                                        <p:cTn id="115" dur="500"/>
                                        <p:tgtEl>
                                          <p:spTgt spid="35"/>
                                        </p:tgtEl>
                                      </p:cBhvr>
                                    </p:animEffect>
                                  </p:childTnLst>
                                </p:cTn>
                              </p:par>
                              <p:par>
                                <p:cTn id="116" presetID="5" presetClass="entr" presetSubtype="10" fill="hold" grpId="0" nodeType="with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checkerboard(across)">
                                      <p:cBhvr>
                                        <p:cTn id="118" dur="500"/>
                                        <p:tgtEl>
                                          <p:spTgt spid="36"/>
                                        </p:tgtEl>
                                      </p:cBhvr>
                                    </p:animEffect>
                                  </p:childTnLst>
                                </p:cTn>
                              </p:par>
                              <p:par>
                                <p:cTn id="119" presetID="5" presetClass="entr" presetSubtype="10"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checkerboard(across)">
                                      <p:cBhvr>
                                        <p:cTn id="121" dur="500"/>
                                        <p:tgtEl>
                                          <p:spTgt spid="37"/>
                                        </p:tgtEl>
                                      </p:cBhvr>
                                    </p:animEffect>
                                  </p:childTnLst>
                                </p:cTn>
                              </p:par>
                              <p:par>
                                <p:cTn id="122" presetID="5" presetClass="entr" presetSubtype="10" fill="hold" grpId="0" nodeType="withEffect">
                                  <p:stCondLst>
                                    <p:cond delay="0"/>
                                  </p:stCondLst>
                                  <p:childTnLst>
                                    <p:set>
                                      <p:cBhvr>
                                        <p:cTn id="123" dur="1" fill="hold">
                                          <p:stCondLst>
                                            <p:cond delay="0"/>
                                          </p:stCondLst>
                                        </p:cTn>
                                        <p:tgtEl>
                                          <p:spTgt spid="38"/>
                                        </p:tgtEl>
                                        <p:attrNameLst>
                                          <p:attrName>style.visibility</p:attrName>
                                        </p:attrNameLst>
                                      </p:cBhvr>
                                      <p:to>
                                        <p:strVal val="visible"/>
                                      </p:to>
                                    </p:set>
                                    <p:animEffect transition="in" filter="checkerboard(across)">
                                      <p:cBhvr>
                                        <p:cTn id="124" dur="500"/>
                                        <p:tgtEl>
                                          <p:spTgt spid="38"/>
                                        </p:tgtEl>
                                      </p:cBhvr>
                                    </p:animEffect>
                                  </p:childTnLst>
                                </p:cTn>
                              </p:par>
                              <p:par>
                                <p:cTn id="125" presetID="5" presetClass="entr" presetSubtype="10" fill="hold" grpId="0" nodeType="with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checkerboard(across)">
                                      <p:cBhvr>
                                        <p:cTn id="127" dur="500"/>
                                        <p:tgtEl>
                                          <p:spTgt spid="39"/>
                                        </p:tgtEl>
                                      </p:cBhvr>
                                    </p:animEffect>
                                  </p:childTnLst>
                                </p:cTn>
                              </p:par>
                              <p:par>
                                <p:cTn id="128" presetID="5" presetClass="entr" presetSubtype="10" fill="hold" grpId="0" nodeType="withEffect">
                                  <p:stCondLst>
                                    <p:cond delay="0"/>
                                  </p:stCondLst>
                                  <p:childTnLst>
                                    <p:set>
                                      <p:cBhvr>
                                        <p:cTn id="129" dur="1" fill="hold">
                                          <p:stCondLst>
                                            <p:cond delay="0"/>
                                          </p:stCondLst>
                                        </p:cTn>
                                        <p:tgtEl>
                                          <p:spTgt spid="40"/>
                                        </p:tgtEl>
                                        <p:attrNameLst>
                                          <p:attrName>style.visibility</p:attrName>
                                        </p:attrNameLst>
                                      </p:cBhvr>
                                      <p:to>
                                        <p:strVal val="visible"/>
                                      </p:to>
                                    </p:set>
                                    <p:animEffect transition="in" filter="checkerboard(across)">
                                      <p:cBhvr>
                                        <p:cTn id="130" dur="500"/>
                                        <p:tgtEl>
                                          <p:spTgt spid="40"/>
                                        </p:tgtEl>
                                      </p:cBhvr>
                                    </p:animEffect>
                                  </p:childTnLst>
                                </p:cTn>
                              </p:par>
                              <p:par>
                                <p:cTn id="131" presetID="5" presetClass="entr" presetSubtype="10" fill="hold" grpId="0" nodeType="with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checkerboard(across)">
                                      <p:cBhvr>
                                        <p:cTn id="133" dur="500"/>
                                        <p:tgtEl>
                                          <p:spTgt spid="41"/>
                                        </p:tgtEl>
                                      </p:cBhvr>
                                    </p:animEffect>
                                  </p:childTnLst>
                                </p:cTn>
                              </p:par>
                              <p:par>
                                <p:cTn id="134" presetID="5" presetClass="entr" presetSubtype="10" fill="hold" grpId="0" nodeType="with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checkerboard(across)">
                                      <p:cBhvr>
                                        <p:cTn id="136" dur="500"/>
                                        <p:tgtEl>
                                          <p:spTgt spid="42"/>
                                        </p:tgtEl>
                                      </p:cBhvr>
                                    </p:animEffect>
                                  </p:childTnLst>
                                </p:cTn>
                              </p:par>
                              <p:par>
                                <p:cTn id="137" presetID="5" presetClass="entr" presetSubtype="10" fill="hold" grpId="0" nodeType="withEffect">
                                  <p:stCondLst>
                                    <p:cond delay="0"/>
                                  </p:stCondLst>
                                  <p:childTnLst>
                                    <p:set>
                                      <p:cBhvr>
                                        <p:cTn id="138" dur="1" fill="hold">
                                          <p:stCondLst>
                                            <p:cond delay="0"/>
                                          </p:stCondLst>
                                        </p:cTn>
                                        <p:tgtEl>
                                          <p:spTgt spid="43"/>
                                        </p:tgtEl>
                                        <p:attrNameLst>
                                          <p:attrName>style.visibility</p:attrName>
                                        </p:attrNameLst>
                                      </p:cBhvr>
                                      <p:to>
                                        <p:strVal val="visible"/>
                                      </p:to>
                                    </p:set>
                                    <p:animEffect transition="in" filter="checkerboard(across)">
                                      <p:cBhvr>
                                        <p:cTn id="139" dur="500"/>
                                        <p:tgtEl>
                                          <p:spTgt spid="43"/>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0" fill="hold" grpId="0" nodeType="clickEffect">
                                  <p:stCondLst>
                                    <p:cond delay="0"/>
                                  </p:stCondLst>
                                  <p:childTnLst>
                                    <p:set>
                                      <p:cBhvr>
                                        <p:cTn id="143" dur="1" fill="hold">
                                          <p:stCondLst>
                                            <p:cond delay="0"/>
                                          </p:stCondLst>
                                        </p:cTn>
                                        <p:tgtEl>
                                          <p:spTgt spid="44"/>
                                        </p:tgtEl>
                                        <p:attrNameLst>
                                          <p:attrName>style.visibility</p:attrName>
                                        </p:attrNameLst>
                                      </p:cBhvr>
                                      <p:to>
                                        <p:strVal val="visible"/>
                                      </p:to>
                                    </p:set>
                                    <p:anim calcmode="lin" valueType="num">
                                      <p:cBhvr>
                                        <p:cTn id="144" dur="1000" fill="hold"/>
                                        <p:tgtEl>
                                          <p:spTgt spid="44"/>
                                        </p:tgtEl>
                                        <p:attrNameLst>
                                          <p:attrName>ppt_w</p:attrName>
                                        </p:attrNameLst>
                                      </p:cBhvr>
                                      <p:tavLst>
                                        <p:tav tm="0">
                                          <p:val>
                                            <p:fltVal val="0"/>
                                          </p:val>
                                        </p:tav>
                                        <p:tav tm="100000">
                                          <p:val>
                                            <p:strVal val="#ppt_w"/>
                                          </p:val>
                                        </p:tav>
                                      </p:tavLst>
                                    </p:anim>
                                    <p:anim calcmode="lin" valueType="num">
                                      <p:cBhvr>
                                        <p:cTn id="145" dur="1000" fill="hold"/>
                                        <p:tgtEl>
                                          <p:spTgt spid="44"/>
                                        </p:tgtEl>
                                        <p:attrNameLst>
                                          <p:attrName>ppt_h</p:attrName>
                                        </p:attrNameLst>
                                      </p:cBhvr>
                                      <p:tavLst>
                                        <p:tav tm="0">
                                          <p:val>
                                            <p:fltVal val="0"/>
                                          </p:val>
                                        </p:tav>
                                        <p:tav tm="100000">
                                          <p:val>
                                            <p:strVal val="#ppt_h"/>
                                          </p:val>
                                        </p:tav>
                                      </p:tavLst>
                                    </p:anim>
                                    <p:animEffect transition="in" filter="fade">
                                      <p:cBhvr>
                                        <p:cTn id="146" dur="1000"/>
                                        <p:tgtEl>
                                          <p:spTgt spid="44"/>
                                        </p:tgtEl>
                                      </p:cBhvr>
                                    </p:animEffect>
                                  </p:childTnLst>
                                </p:cTn>
                              </p:par>
                              <p:par>
                                <p:cTn id="147" presetID="53" presetClass="entr" presetSubtype="0" fill="hold" grpId="0" nodeType="withEffect">
                                  <p:stCondLst>
                                    <p:cond delay="0"/>
                                  </p:stCondLst>
                                  <p:childTnLst>
                                    <p:set>
                                      <p:cBhvr>
                                        <p:cTn id="148" dur="1" fill="hold">
                                          <p:stCondLst>
                                            <p:cond delay="0"/>
                                          </p:stCondLst>
                                        </p:cTn>
                                        <p:tgtEl>
                                          <p:spTgt spid="47"/>
                                        </p:tgtEl>
                                        <p:attrNameLst>
                                          <p:attrName>style.visibility</p:attrName>
                                        </p:attrNameLst>
                                      </p:cBhvr>
                                      <p:to>
                                        <p:strVal val="visible"/>
                                      </p:to>
                                    </p:set>
                                    <p:anim calcmode="lin" valueType="num">
                                      <p:cBhvr>
                                        <p:cTn id="149" dur="1000" fill="hold"/>
                                        <p:tgtEl>
                                          <p:spTgt spid="47"/>
                                        </p:tgtEl>
                                        <p:attrNameLst>
                                          <p:attrName>ppt_w</p:attrName>
                                        </p:attrNameLst>
                                      </p:cBhvr>
                                      <p:tavLst>
                                        <p:tav tm="0">
                                          <p:val>
                                            <p:fltVal val="0"/>
                                          </p:val>
                                        </p:tav>
                                        <p:tav tm="100000">
                                          <p:val>
                                            <p:strVal val="#ppt_w"/>
                                          </p:val>
                                        </p:tav>
                                      </p:tavLst>
                                    </p:anim>
                                    <p:anim calcmode="lin" valueType="num">
                                      <p:cBhvr>
                                        <p:cTn id="150" dur="1000" fill="hold"/>
                                        <p:tgtEl>
                                          <p:spTgt spid="47"/>
                                        </p:tgtEl>
                                        <p:attrNameLst>
                                          <p:attrName>ppt_h</p:attrName>
                                        </p:attrNameLst>
                                      </p:cBhvr>
                                      <p:tavLst>
                                        <p:tav tm="0">
                                          <p:val>
                                            <p:fltVal val="0"/>
                                          </p:val>
                                        </p:tav>
                                        <p:tav tm="100000">
                                          <p:val>
                                            <p:strVal val="#ppt_h"/>
                                          </p:val>
                                        </p:tav>
                                      </p:tavLst>
                                    </p:anim>
                                    <p:animEffect transition="in" filter="fade">
                                      <p:cBhvr>
                                        <p:cTn id="151" dur="1000"/>
                                        <p:tgtEl>
                                          <p:spTgt spid="47"/>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0" fill="hold" grpId="0" nodeType="clickEffect">
                                  <p:stCondLst>
                                    <p:cond delay="0"/>
                                  </p:stCondLst>
                                  <p:childTnLst>
                                    <p:set>
                                      <p:cBhvr>
                                        <p:cTn id="155" dur="1" fill="hold">
                                          <p:stCondLst>
                                            <p:cond delay="0"/>
                                          </p:stCondLst>
                                        </p:cTn>
                                        <p:tgtEl>
                                          <p:spTgt spid="45"/>
                                        </p:tgtEl>
                                        <p:attrNameLst>
                                          <p:attrName>style.visibility</p:attrName>
                                        </p:attrNameLst>
                                      </p:cBhvr>
                                      <p:to>
                                        <p:strVal val="visible"/>
                                      </p:to>
                                    </p:set>
                                    <p:anim calcmode="lin" valueType="num">
                                      <p:cBhvr>
                                        <p:cTn id="156" dur="1000" fill="hold"/>
                                        <p:tgtEl>
                                          <p:spTgt spid="45"/>
                                        </p:tgtEl>
                                        <p:attrNameLst>
                                          <p:attrName>ppt_w</p:attrName>
                                        </p:attrNameLst>
                                      </p:cBhvr>
                                      <p:tavLst>
                                        <p:tav tm="0">
                                          <p:val>
                                            <p:fltVal val="0"/>
                                          </p:val>
                                        </p:tav>
                                        <p:tav tm="100000">
                                          <p:val>
                                            <p:strVal val="#ppt_w"/>
                                          </p:val>
                                        </p:tav>
                                      </p:tavLst>
                                    </p:anim>
                                    <p:anim calcmode="lin" valueType="num">
                                      <p:cBhvr>
                                        <p:cTn id="157" dur="1000" fill="hold"/>
                                        <p:tgtEl>
                                          <p:spTgt spid="45"/>
                                        </p:tgtEl>
                                        <p:attrNameLst>
                                          <p:attrName>ppt_h</p:attrName>
                                        </p:attrNameLst>
                                      </p:cBhvr>
                                      <p:tavLst>
                                        <p:tav tm="0">
                                          <p:val>
                                            <p:fltVal val="0"/>
                                          </p:val>
                                        </p:tav>
                                        <p:tav tm="100000">
                                          <p:val>
                                            <p:strVal val="#ppt_h"/>
                                          </p:val>
                                        </p:tav>
                                      </p:tavLst>
                                    </p:anim>
                                    <p:animEffect transition="in" filter="fade">
                                      <p:cBhvr>
                                        <p:cTn id="158" dur="1000"/>
                                        <p:tgtEl>
                                          <p:spTgt spid="45"/>
                                        </p:tgtEl>
                                      </p:cBhvr>
                                    </p:animEffect>
                                  </p:childTnLst>
                                </p:cTn>
                              </p:par>
                              <p:par>
                                <p:cTn id="159" presetID="53" presetClass="entr" presetSubtype="0" fill="hold" grpId="0" nodeType="withEffect">
                                  <p:stCondLst>
                                    <p:cond delay="0"/>
                                  </p:stCondLst>
                                  <p:childTnLst>
                                    <p:set>
                                      <p:cBhvr>
                                        <p:cTn id="160" dur="1" fill="hold">
                                          <p:stCondLst>
                                            <p:cond delay="0"/>
                                          </p:stCondLst>
                                        </p:cTn>
                                        <p:tgtEl>
                                          <p:spTgt spid="48"/>
                                        </p:tgtEl>
                                        <p:attrNameLst>
                                          <p:attrName>style.visibility</p:attrName>
                                        </p:attrNameLst>
                                      </p:cBhvr>
                                      <p:to>
                                        <p:strVal val="visible"/>
                                      </p:to>
                                    </p:set>
                                    <p:anim calcmode="lin" valueType="num">
                                      <p:cBhvr>
                                        <p:cTn id="161" dur="1000" fill="hold"/>
                                        <p:tgtEl>
                                          <p:spTgt spid="48"/>
                                        </p:tgtEl>
                                        <p:attrNameLst>
                                          <p:attrName>ppt_w</p:attrName>
                                        </p:attrNameLst>
                                      </p:cBhvr>
                                      <p:tavLst>
                                        <p:tav tm="0">
                                          <p:val>
                                            <p:fltVal val="0"/>
                                          </p:val>
                                        </p:tav>
                                        <p:tav tm="100000">
                                          <p:val>
                                            <p:strVal val="#ppt_w"/>
                                          </p:val>
                                        </p:tav>
                                      </p:tavLst>
                                    </p:anim>
                                    <p:anim calcmode="lin" valueType="num">
                                      <p:cBhvr>
                                        <p:cTn id="162" dur="1000" fill="hold"/>
                                        <p:tgtEl>
                                          <p:spTgt spid="48"/>
                                        </p:tgtEl>
                                        <p:attrNameLst>
                                          <p:attrName>ppt_h</p:attrName>
                                        </p:attrNameLst>
                                      </p:cBhvr>
                                      <p:tavLst>
                                        <p:tav tm="0">
                                          <p:val>
                                            <p:fltVal val="0"/>
                                          </p:val>
                                        </p:tav>
                                        <p:tav tm="100000">
                                          <p:val>
                                            <p:strVal val="#ppt_h"/>
                                          </p:val>
                                        </p:tav>
                                      </p:tavLst>
                                    </p:anim>
                                    <p:animEffect transition="in" filter="fade">
                                      <p:cBhvr>
                                        <p:cTn id="163" dur="1000"/>
                                        <p:tgtEl>
                                          <p:spTgt spid="48"/>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ntr" presetSubtype="0" fill="hold" grpId="0" nodeType="clickEffect">
                                  <p:stCondLst>
                                    <p:cond delay="0"/>
                                  </p:stCondLst>
                                  <p:childTnLst>
                                    <p:set>
                                      <p:cBhvr>
                                        <p:cTn id="167" dur="1" fill="hold">
                                          <p:stCondLst>
                                            <p:cond delay="0"/>
                                          </p:stCondLst>
                                        </p:cTn>
                                        <p:tgtEl>
                                          <p:spTgt spid="46"/>
                                        </p:tgtEl>
                                        <p:attrNameLst>
                                          <p:attrName>style.visibility</p:attrName>
                                        </p:attrNameLst>
                                      </p:cBhvr>
                                      <p:to>
                                        <p:strVal val="visible"/>
                                      </p:to>
                                    </p:set>
                                    <p:anim calcmode="lin" valueType="num">
                                      <p:cBhvr>
                                        <p:cTn id="168" dur="1000" fill="hold"/>
                                        <p:tgtEl>
                                          <p:spTgt spid="46"/>
                                        </p:tgtEl>
                                        <p:attrNameLst>
                                          <p:attrName>ppt_w</p:attrName>
                                        </p:attrNameLst>
                                      </p:cBhvr>
                                      <p:tavLst>
                                        <p:tav tm="0">
                                          <p:val>
                                            <p:fltVal val="0"/>
                                          </p:val>
                                        </p:tav>
                                        <p:tav tm="100000">
                                          <p:val>
                                            <p:strVal val="#ppt_w"/>
                                          </p:val>
                                        </p:tav>
                                      </p:tavLst>
                                    </p:anim>
                                    <p:anim calcmode="lin" valueType="num">
                                      <p:cBhvr>
                                        <p:cTn id="169" dur="1000" fill="hold"/>
                                        <p:tgtEl>
                                          <p:spTgt spid="46"/>
                                        </p:tgtEl>
                                        <p:attrNameLst>
                                          <p:attrName>ppt_h</p:attrName>
                                        </p:attrNameLst>
                                      </p:cBhvr>
                                      <p:tavLst>
                                        <p:tav tm="0">
                                          <p:val>
                                            <p:fltVal val="0"/>
                                          </p:val>
                                        </p:tav>
                                        <p:tav tm="100000">
                                          <p:val>
                                            <p:strVal val="#ppt_h"/>
                                          </p:val>
                                        </p:tav>
                                      </p:tavLst>
                                    </p:anim>
                                    <p:animEffect transition="in" filter="fade">
                                      <p:cBhvr>
                                        <p:cTn id="170" dur="1000"/>
                                        <p:tgtEl>
                                          <p:spTgt spid="46"/>
                                        </p:tgtEl>
                                      </p:cBhvr>
                                    </p:animEffect>
                                  </p:childTnLst>
                                </p:cTn>
                              </p:par>
                              <p:par>
                                <p:cTn id="171" presetID="5" presetClass="entr" presetSubtype="10" fill="hold" grpId="0" nodeType="withEffect">
                                  <p:stCondLst>
                                    <p:cond delay="0"/>
                                  </p:stCondLst>
                                  <p:childTnLst>
                                    <p:set>
                                      <p:cBhvr>
                                        <p:cTn id="172" dur="1" fill="hold">
                                          <p:stCondLst>
                                            <p:cond delay="0"/>
                                          </p:stCondLst>
                                        </p:cTn>
                                        <p:tgtEl>
                                          <p:spTgt spid="49"/>
                                        </p:tgtEl>
                                        <p:attrNameLst>
                                          <p:attrName>style.visibility</p:attrName>
                                        </p:attrNameLst>
                                      </p:cBhvr>
                                      <p:to>
                                        <p:strVal val="visible"/>
                                      </p:to>
                                    </p:set>
                                    <p:animEffect transition="in" filter="checkerboard(across)">
                                      <p:cBhvr>
                                        <p:cTn id="173"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3" grpId="0"/>
      <p:bldP spid="14" grpId="0"/>
      <p:bldP spid="15" grpId="0" animBg="1"/>
      <p:bldP spid="16" grpId="0" animBg="1"/>
      <p:bldP spid="17" grpId="0" animBg="1"/>
      <p:bldP spid="18" grpId="0" animBg="1"/>
      <p:bldP spid="19" grpId="0" animBg="1"/>
      <p:bldP spid="20" grpId="0" animBg="1"/>
      <p:bldP spid="21" grpId="0" animBg="1"/>
      <p:bldP spid="22" grpId="0" animBg="1"/>
      <p:bldP spid="23" grpId="0"/>
      <p:bldP spid="24" grpId="0"/>
      <p:bldP spid="25" grpId="0"/>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p:bldP spid="45" grpId="0"/>
      <p:bldP spid="46" grpId="0"/>
      <p:bldP spid="47" grpId="0" animBg="1"/>
      <p:bldP spid="48" grpId="0" animBg="1"/>
      <p:bldP spid="49"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http://legacy.kek.jp/intra-e/feature/2009/images/ATLASHiggs3.jpg"/>
          <p:cNvPicPr>
            <a:picLocks noChangeAspect="1" noChangeArrowheads="1"/>
          </p:cNvPicPr>
          <p:nvPr/>
        </p:nvPicPr>
        <p:blipFill>
          <a:blip r:embed="rId2" cstate="print"/>
          <a:srcRect/>
          <a:stretch>
            <a:fillRect/>
          </a:stretch>
        </p:blipFill>
        <p:spPr bwMode="auto">
          <a:xfrm>
            <a:off x="251520" y="925412"/>
            <a:ext cx="1905000" cy="5095876"/>
          </a:xfrm>
          <a:prstGeom prst="rect">
            <a:avLst/>
          </a:prstGeom>
          <a:noFill/>
        </p:spPr>
      </p:pic>
      <p:pic>
        <p:nvPicPr>
          <p:cNvPr id="3" name="Picture 2" descr="C:\Users\François\Desktop\LHC_collisions\Higgs\Blois\Higgs_prod_xs.jpg"/>
          <p:cNvPicPr>
            <a:picLocks noChangeAspect="1" noChangeArrowheads="1"/>
          </p:cNvPicPr>
          <p:nvPr/>
        </p:nvPicPr>
        <p:blipFill>
          <a:blip r:embed="rId3" cstate="print"/>
          <a:srcRect/>
          <a:stretch>
            <a:fillRect/>
          </a:stretch>
        </p:blipFill>
        <p:spPr bwMode="auto">
          <a:xfrm>
            <a:off x="2644367" y="1196752"/>
            <a:ext cx="6104097" cy="4084960"/>
          </a:xfrm>
          <a:prstGeom prst="rect">
            <a:avLst/>
          </a:prstGeom>
          <a:noFill/>
        </p:spPr>
      </p:pic>
      <p:sp>
        <p:nvSpPr>
          <p:cNvPr id="4" name="ZoneTexte 3"/>
          <p:cNvSpPr txBox="1"/>
          <p:nvPr/>
        </p:nvSpPr>
        <p:spPr>
          <a:xfrm>
            <a:off x="2771800" y="332656"/>
            <a:ext cx="5503430" cy="523220"/>
          </a:xfrm>
          <a:prstGeom prst="rect">
            <a:avLst/>
          </a:prstGeom>
          <a:noFill/>
        </p:spPr>
        <p:txBody>
          <a:bodyPr wrap="none" rtlCol="0">
            <a:spAutoFit/>
          </a:bodyPr>
          <a:lstStyle/>
          <a:p>
            <a:r>
              <a:rPr lang="fr-FR" sz="2800" dirty="0" smtClean="0">
                <a:solidFill>
                  <a:schemeClr val="bg1"/>
                </a:solidFill>
                <a:latin typeface="Comic Sans MS" pitchFamily="66" charset="0"/>
              </a:rPr>
              <a:t>Modes principaux de production</a:t>
            </a:r>
            <a:endParaRPr lang="fr-FR" sz="2800" dirty="0">
              <a:solidFill>
                <a:schemeClr val="bg1"/>
              </a:solidFill>
              <a:latin typeface="Comic Sans MS" pitchFamily="66" charset="0"/>
            </a:endParaRPr>
          </a:p>
        </p:txBody>
      </p:sp>
      <p:cxnSp>
        <p:nvCxnSpPr>
          <p:cNvPr id="5" name="Connecteur droit 4"/>
          <p:cNvCxnSpPr/>
          <p:nvPr/>
        </p:nvCxnSpPr>
        <p:spPr>
          <a:xfrm flipV="1">
            <a:off x="3923928" y="1268760"/>
            <a:ext cx="0" cy="3672408"/>
          </a:xfrm>
          <a:prstGeom prst="line">
            <a:avLst/>
          </a:prstGeom>
          <a:ln w="38100">
            <a:solidFill>
              <a:srgbClr val="0000CC"/>
            </a:solidFill>
            <a:prstDash val="sysDash"/>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3425659" y="4931876"/>
            <a:ext cx="1074333" cy="369332"/>
          </a:xfrm>
          <a:prstGeom prst="rect">
            <a:avLst/>
          </a:prstGeom>
          <a:noFill/>
        </p:spPr>
        <p:txBody>
          <a:bodyPr wrap="none" rtlCol="0">
            <a:spAutoFit/>
          </a:bodyPr>
          <a:lstStyle/>
          <a:p>
            <a:r>
              <a:rPr lang="fr-FR" dirty="0" smtClean="0">
                <a:solidFill>
                  <a:srgbClr val="0000CC"/>
                </a:solidFill>
                <a:latin typeface="Comic Sans MS" pitchFamily="66" charset="0"/>
              </a:rPr>
              <a:t>126 GeV</a:t>
            </a:r>
            <a:endParaRPr lang="fr-FR" dirty="0">
              <a:solidFill>
                <a:srgbClr val="0000CC"/>
              </a:solidFill>
              <a:latin typeface="Comic Sans MS" pitchFamily="66" charset="0"/>
            </a:endParaRPr>
          </a:p>
        </p:txBody>
      </p:sp>
      <p:sp>
        <p:nvSpPr>
          <p:cNvPr id="7" name="Étoile à 5 branches 6"/>
          <p:cNvSpPr/>
          <p:nvPr/>
        </p:nvSpPr>
        <p:spPr>
          <a:xfrm>
            <a:off x="3851920" y="1844824"/>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Étoile à 5 branches 7"/>
          <p:cNvSpPr/>
          <p:nvPr/>
        </p:nvSpPr>
        <p:spPr>
          <a:xfrm>
            <a:off x="3851920" y="2276872"/>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Étoile à 5 branches 8"/>
          <p:cNvSpPr/>
          <p:nvPr/>
        </p:nvSpPr>
        <p:spPr>
          <a:xfrm>
            <a:off x="3851920" y="2492896"/>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Étoile à 5 branches 9"/>
          <p:cNvSpPr/>
          <p:nvPr/>
        </p:nvSpPr>
        <p:spPr>
          <a:xfrm>
            <a:off x="3851920" y="2780928"/>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0729027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http://scienceblogs.com/startswithabang/files/2011/12/higgs_branch.jpeg"/>
          <p:cNvPicPr>
            <a:picLocks noChangeAspect="1" noChangeArrowheads="1"/>
          </p:cNvPicPr>
          <p:nvPr/>
        </p:nvPicPr>
        <p:blipFill>
          <a:blip r:embed="rId2" cstate="print"/>
          <a:srcRect/>
          <a:stretch>
            <a:fillRect/>
          </a:stretch>
        </p:blipFill>
        <p:spPr bwMode="auto">
          <a:xfrm>
            <a:off x="4139952" y="971436"/>
            <a:ext cx="4695825" cy="5162550"/>
          </a:xfrm>
          <a:prstGeom prst="rect">
            <a:avLst/>
          </a:prstGeom>
          <a:noFill/>
        </p:spPr>
      </p:pic>
      <p:pic>
        <p:nvPicPr>
          <p:cNvPr id="3" name="Picture 2" descr="http://1.bp.blogspot.com/-YYT8hHQKGng/TqmvfFYRs9I/AAAAAAAAAa8/gxePYWArsuQ/hToaa_diagrams.gif?imgmax=400"/>
          <p:cNvPicPr>
            <a:picLocks noChangeAspect="1" noChangeArrowheads="1"/>
          </p:cNvPicPr>
          <p:nvPr/>
        </p:nvPicPr>
        <p:blipFill>
          <a:blip r:embed="rId3" cstate="print"/>
          <a:srcRect/>
          <a:stretch>
            <a:fillRect/>
          </a:stretch>
        </p:blipFill>
        <p:spPr bwMode="auto">
          <a:xfrm>
            <a:off x="107504" y="548680"/>
            <a:ext cx="3810000" cy="2162176"/>
          </a:xfrm>
          <a:prstGeom prst="rect">
            <a:avLst/>
          </a:prstGeom>
          <a:solidFill>
            <a:schemeClr val="bg1"/>
          </a:solidFill>
        </p:spPr>
      </p:pic>
      <p:pic>
        <p:nvPicPr>
          <p:cNvPr id="4" name="Picture 2" descr="C:\Users\François\Desktop\LHC_collisions\Higgs\Blois\Higgs4l_decay.jpg"/>
          <p:cNvPicPr>
            <a:picLocks noChangeAspect="1" noChangeArrowheads="1"/>
          </p:cNvPicPr>
          <p:nvPr/>
        </p:nvPicPr>
        <p:blipFill>
          <a:blip r:embed="rId4" cstate="print"/>
          <a:srcRect/>
          <a:stretch>
            <a:fillRect/>
          </a:stretch>
        </p:blipFill>
        <p:spPr bwMode="auto">
          <a:xfrm>
            <a:off x="908886" y="3068960"/>
            <a:ext cx="2150946" cy="1440160"/>
          </a:xfrm>
          <a:prstGeom prst="rect">
            <a:avLst/>
          </a:prstGeom>
          <a:noFill/>
        </p:spPr>
      </p:pic>
      <p:pic>
        <p:nvPicPr>
          <p:cNvPr id="5" name="Picture 3" descr="C:\Users\François\Desktop\LHC_collisions\Higgs\Blois\Higgs_WW-decay.jpg"/>
          <p:cNvPicPr>
            <a:picLocks noChangeAspect="1" noChangeArrowheads="1"/>
          </p:cNvPicPr>
          <p:nvPr/>
        </p:nvPicPr>
        <p:blipFill>
          <a:blip r:embed="rId5" cstate="print"/>
          <a:srcRect/>
          <a:stretch>
            <a:fillRect/>
          </a:stretch>
        </p:blipFill>
        <p:spPr bwMode="auto">
          <a:xfrm>
            <a:off x="1187624" y="4869160"/>
            <a:ext cx="1656184" cy="1570149"/>
          </a:xfrm>
          <a:prstGeom prst="rect">
            <a:avLst/>
          </a:prstGeom>
          <a:noFill/>
        </p:spPr>
      </p:pic>
      <p:sp>
        <p:nvSpPr>
          <p:cNvPr id="6" name="ZoneTexte 5"/>
          <p:cNvSpPr txBox="1"/>
          <p:nvPr/>
        </p:nvSpPr>
        <p:spPr>
          <a:xfrm>
            <a:off x="4050836" y="313492"/>
            <a:ext cx="4985660" cy="523220"/>
          </a:xfrm>
          <a:prstGeom prst="rect">
            <a:avLst/>
          </a:prstGeom>
          <a:noFill/>
        </p:spPr>
        <p:txBody>
          <a:bodyPr wrap="none" rtlCol="0">
            <a:spAutoFit/>
          </a:bodyPr>
          <a:lstStyle/>
          <a:p>
            <a:r>
              <a:rPr lang="fr-FR" sz="2800" dirty="0" smtClean="0">
                <a:solidFill>
                  <a:schemeClr val="bg1"/>
                </a:solidFill>
                <a:latin typeface="Comic Sans MS" pitchFamily="66" charset="0"/>
              </a:rPr>
              <a:t>Modes utilisés de détection</a:t>
            </a:r>
            <a:endParaRPr lang="fr-FR" sz="2800" dirty="0">
              <a:solidFill>
                <a:schemeClr val="bg1"/>
              </a:solidFill>
              <a:latin typeface="Comic Sans MS" pitchFamily="66" charset="0"/>
            </a:endParaRPr>
          </a:p>
        </p:txBody>
      </p:sp>
      <p:cxnSp>
        <p:nvCxnSpPr>
          <p:cNvPr id="7" name="Connecteur droit 6"/>
          <p:cNvCxnSpPr/>
          <p:nvPr/>
        </p:nvCxnSpPr>
        <p:spPr>
          <a:xfrm flipV="1">
            <a:off x="5724128" y="1187460"/>
            <a:ext cx="0" cy="4673506"/>
          </a:xfrm>
          <a:prstGeom prst="line">
            <a:avLst/>
          </a:prstGeom>
          <a:ln w="3810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5225859" y="5867980"/>
            <a:ext cx="1074333" cy="369332"/>
          </a:xfrm>
          <a:prstGeom prst="rect">
            <a:avLst/>
          </a:prstGeom>
          <a:noFill/>
        </p:spPr>
        <p:txBody>
          <a:bodyPr wrap="none" rtlCol="0">
            <a:spAutoFit/>
          </a:bodyPr>
          <a:lstStyle/>
          <a:p>
            <a:r>
              <a:rPr lang="fr-FR" dirty="0" smtClean="0">
                <a:solidFill>
                  <a:srgbClr val="0000CC"/>
                </a:solidFill>
                <a:latin typeface="Comic Sans MS" pitchFamily="66" charset="0"/>
              </a:rPr>
              <a:t>126 GeV</a:t>
            </a:r>
            <a:endParaRPr lang="fr-FR" dirty="0">
              <a:solidFill>
                <a:srgbClr val="0000CC"/>
              </a:solidFill>
              <a:latin typeface="Comic Sans MS" pitchFamily="66" charset="0"/>
            </a:endParaRPr>
          </a:p>
        </p:txBody>
      </p:sp>
      <p:sp>
        <p:nvSpPr>
          <p:cNvPr id="9" name="Étoile à 5 branches 8"/>
          <p:cNvSpPr/>
          <p:nvPr/>
        </p:nvSpPr>
        <p:spPr>
          <a:xfrm>
            <a:off x="5652120" y="5075892"/>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Étoile à 5 branches 9"/>
          <p:cNvSpPr/>
          <p:nvPr/>
        </p:nvSpPr>
        <p:spPr>
          <a:xfrm>
            <a:off x="5652120" y="1979548"/>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Étoile à 5 branches 10"/>
          <p:cNvSpPr/>
          <p:nvPr/>
        </p:nvSpPr>
        <p:spPr>
          <a:xfrm>
            <a:off x="5652120" y="3347700"/>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71112151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Lumichart"/>
          <p:cNvPicPr>
            <a:picLocks noChangeAspect="1" noChangeArrowheads="1"/>
          </p:cNvPicPr>
          <p:nvPr/>
        </p:nvPicPr>
        <p:blipFill>
          <a:blip r:embed="rId2" cstate="print"/>
          <a:srcRect/>
          <a:stretch>
            <a:fillRect/>
          </a:stretch>
        </p:blipFill>
        <p:spPr bwMode="auto">
          <a:xfrm>
            <a:off x="4860032" y="1196752"/>
            <a:ext cx="3538364" cy="3538364"/>
          </a:xfrm>
          <a:prstGeom prst="rect">
            <a:avLst/>
          </a:prstGeom>
          <a:noFill/>
        </p:spPr>
      </p:pic>
      <p:pic>
        <p:nvPicPr>
          <p:cNvPr id="3" name="Picture 4" descr="Lumichart"/>
          <p:cNvPicPr>
            <a:picLocks noChangeAspect="1" noChangeArrowheads="1"/>
          </p:cNvPicPr>
          <p:nvPr/>
        </p:nvPicPr>
        <p:blipFill>
          <a:blip r:embed="rId3" cstate="print"/>
          <a:srcRect/>
          <a:stretch>
            <a:fillRect/>
          </a:stretch>
        </p:blipFill>
        <p:spPr bwMode="auto">
          <a:xfrm>
            <a:off x="755576" y="1196752"/>
            <a:ext cx="3528392" cy="3528392"/>
          </a:xfrm>
          <a:prstGeom prst="rect">
            <a:avLst/>
          </a:prstGeom>
          <a:noFill/>
        </p:spPr>
      </p:pic>
      <p:sp>
        <p:nvSpPr>
          <p:cNvPr id="7" name="Rectangle 6"/>
          <p:cNvSpPr/>
          <p:nvPr/>
        </p:nvSpPr>
        <p:spPr>
          <a:xfrm>
            <a:off x="683568" y="5085184"/>
            <a:ext cx="7848872" cy="646331"/>
          </a:xfrm>
          <a:prstGeom prst="rect">
            <a:avLst/>
          </a:prstGeom>
        </p:spPr>
        <p:txBody>
          <a:bodyPr wrap="square">
            <a:spAutoFit/>
          </a:bodyPr>
          <a:lstStyle/>
          <a:p>
            <a:r>
              <a:rPr lang="fr-FR" dirty="0" smtClean="0">
                <a:solidFill>
                  <a:schemeClr val="bg1"/>
                </a:solidFill>
                <a:latin typeface="Comic Sans MS" pitchFamily="66" charset="0"/>
              </a:rPr>
              <a:t>• Le point en Juillet 2012: 10 fb</a:t>
            </a:r>
            <a:r>
              <a:rPr lang="fr-FR" baseline="30000" dirty="0" smtClean="0">
                <a:solidFill>
                  <a:schemeClr val="bg1"/>
                </a:solidFill>
                <a:latin typeface="Comic Sans MS" pitchFamily="66" charset="0"/>
              </a:rPr>
              <a:t>-1 </a:t>
            </a:r>
            <a:r>
              <a:rPr lang="fr-FR" dirty="0" smtClean="0">
                <a:solidFill>
                  <a:schemeClr val="bg1"/>
                </a:solidFill>
                <a:latin typeface="Comic Sans MS" pitchFamily="66" charset="0"/>
              </a:rPr>
              <a:t>soit 1 million de milliards de collisions.</a:t>
            </a:r>
          </a:p>
          <a:p>
            <a:r>
              <a:rPr lang="fr-FR" dirty="0" smtClean="0">
                <a:solidFill>
                  <a:schemeClr val="bg1"/>
                </a:solidFill>
                <a:latin typeface="Comic Sans MS" pitchFamily="66" charset="0"/>
              </a:rPr>
              <a:t>• Fin 2012: on ajoute environ 20 fb</a:t>
            </a:r>
            <a:r>
              <a:rPr lang="fr-FR" baseline="30000" dirty="0" smtClean="0">
                <a:solidFill>
                  <a:schemeClr val="bg1"/>
                </a:solidFill>
                <a:latin typeface="Comic Sans MS" pitchFamily="66" charset="0"/>
              </a:rPr>
              <a:t>-1 </a:t>
            </a:r>
            <a:r>
              <a:rPr lang="fr-FR" dirty="0" smtClean="0">
                <a:solidFill>
                  <a:schemeClr val="bg1"/>
                </a:solidFill>
                <a:latin typeface="Comic Sans MS" pitchFamily="66" charset="0"/>
                <a:sym typeface="Symbol"/>
              </a:rPr>
              <a:t> on triple la statistique totale.</a:t>
            </a:r>
            <a:r>
              <a:rPr lang="fr-FR" dirty="0" smtClean="0">
                <a:latin typeface="Comic Sans MS" pitchFamily="66" charset="0"/>
                <a:sym typeface="Symbol"/>
              </a:rPr>
              <a:t>.</a:t>
            </a:r>
            <a:endParaRPr lang="fr-FR" dirty="0" smtClean="0">
              <a:latin typeface="Comic Sans MS" pitchFamily="66"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403648" y="188640"/>
            <a:ext cx="6372200" cy="64810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107504" y="188640"/>
            <a:ext cx="5756704" cy="2031325"/>
          </a:xfrm>
          <a:prstGeom prst="rect">
            <a:avLst/>
          </a:prstGeom>
          <a:noFill/>
        </p:spPr>
        <p:txBody>
          <a:bodyPr wrap="none" rtlCol="0">
            <a:spAutoFit/>
          </a:bodyPr>
          <a:lstStyle/>
          <a:p>
            <a:r>
              <a:rPr lang="fr-FR" sz="2200" dirty="0" smtClean="0">
                <a:solidFill>
                  <a:schemeClr val="bg1"/>
                </a:solidFill>
                <a:latin typeface="Comic Sans MS" pitchFamily="66" charset="0"/>
              </a:rPr>
              <a:t>  Une communauté de physiciens français</a:t>
            </a:r>
          </a:p>
          <a:p>
            <a:r>
              <a:rPr lang="fr-FR" sz="2200" dirty="0" smtClean="0">
                <a:solidFill>
                  <a:schemeClr val="bg1"/>
                </a:solidFill>
                <a:latin typeface="Comic Sans MS" pitchFamily="66" charset="0"/>
              </a:rPr>
              <a:t>  relevant d’un Institut commun du </a:t>
            </a:r>
            <a:r>
              <a:rPr lang="fr-FR" sz="2200" dirty="0" smtClean="0">
                <a:solidFill>
                  <a:schemeClr val="tx2">
                    <a:lumMod val="40000"/>
                    <a:lumOff val="60000"/>
                  </a:schemeClr>
                </a:solidFill>
                <a:latin typeface="Comic Sans MS" pitchFamily="66" charset="0"/>
              </a:rPr>
              <a:t>CNRS</a:t>
            </a:r>
            <a:r>
              <a:rPr lang="fr-FR" sz="2200" dirty="0" smtClean="0">
                <a:solidFill>
                  <a:schemeClr val="bg1"/>
                </a:solidFill>
                <a:latin typeface="Comic Sans MS" pitchFamily="66" charset="0"/>
              </a:rPr>
              <a:t>:</a:t>
            </a:r>
          </a:p>
          <a:p>
            <a:r>
              <a:rPr lang="fr-FR" sz="2200" dirty="0" smtClean="0">
                <a:solidFill>
                  <a:schemeClr val="bg1"/>
                </a:solidFill>
                <a:latin typeface="Comic Sans MS" pitchFamily="66" charset="0"/>
              </a:rPr>
              <a:t>                            l’</a:t>
            </a:r>
            <a:r>
              <a:rPr lang="fr-FR" sz="2200" dirty="0" smtClean="0">
                <a:solidFill>
                  <a:srgbClr val="FF6600"/>
                </a:solidFill>
                <a:latin typeface="Comic Sans MS" pitchFamily="66" charset="0"/>
              </a:rPr>
              <a:t>IN2P3</a:t>
            </a:r>
          </a:p>
          <a:p>
            <a:r>
              <a:rPr lang="fr-FR" sz="2000" dirty="0" smtClean="0">
                <a:solidFill>
                  <a:schemeClr val="bg1"/>
                </a:solidFill>
                <a:latin typeface="Comic Sans MS" pitchFamily="66" charset="0"/>
              </a:rPr>
              <a:t>    </a:t>
            </a:r>
            <a:r>
              <a:rPr lang="fr-FR" dirty="0" smtClean="0">
                <a:solidFill>
                  <a:schemeClr val="tx2">
                    <a:lumMod val="40000"/>
                    <a:lumOff val="60000"/>
                  </a:schemeClr>
                </a:solidFill>
                <a:latin typeface="Comic Sans MS" pitchFamily="66" charset="0"/>
              </a:rPr>
              <a:t>Centre National de la Recherche Scientifique</a:t>
            </a:r>
          </a:p>
          <a:p>
            <a:r>
              <a:rPr lang="fr-FR" dirty="0" smtClean="0">
                <a:solidFill>
                  <a:schemeClr val="bg1"/>
                </a:solidFill>
                <a:latin typeface="Comic Sans MS" pitchFamily="66" charset="0"/>
              </a:rPr>
              <a:t>    </a:t>
            </a:r>
            <a:r>
              <a:rPr lang="fr-FR" dirty="0" smtClean="0">
                <a:solidFill>
                  <a:srgbClr val="FF6600"/>
                </a:solidFill>
                <a:latin typeface="Comic Sans MS" pitchFamily="66" charset="0"/>
              </a:rPr>
              <a:t>Institut National de Physique Nucléaire et </a:t>
            </a:r>
          </a:p>
          <a:p>
            <a:r>
              <a:rPr lang="fr-FR" dirty="0" smtClean="0">
                <a:solidFill>
                  <a:srgbClr val="FF6600"/>
                </a:solidFill>
                <a:latin typeface="Comic Sans MS" pitchFamily="66" charset="0"/>
              </a:rPr>
              <a:t>                    de Physique des Particules</a:t>
            </a:r>
          </a:p>
        </p:txBody>
      </p:sp>
      <p:pic>
        <p:nvPicPr>
          <p:cNvPr id="5" name="Picture 7" descr="Logo_IN2P3-CNRS"/>
          <p:cNvPicPr>
            <a:picLocks noChangeAspect="1" noChangeArrowheads="1"/>
          </p:cNvPicPr>
          <p:nvPr/>
        </p:nvPicPr>
        <p:blipFill>
          <a:blip r:embed="rId3" cstate="print"/>
          <a:srcRect/>
          <a:stretch>
            <a:fillRect/>
          </a:stretch>
        </p:blipFill>
        <p:spPr bwMode="auto">
          <a:xfrm>
            <a:off x="5767384" y="116632"/>
            <a:ext cx="3269112" cy="1816994"/>
          </a:xfrm>
          <a:prstGeom prst="rect">
            <a:avLst/>
          </a:prstGeom>
          <a:noFill/>
          <a:ln w="9525">
            <a:noFill/>
            <a:miter lim="800000"/>
            <a:headEnd/>
            <a:tailEnd/>
          </a:ln>
        </p:spPr>
      </p:pic>
      <p:sp>
        <p:nvSpPr>
          <p:cNvPr id="6" name="ZoneTexte 5"/>
          <p:cNvSpPr txBox="1"/>
          <p:nvPr/>
        </p:nvSpPr>
        <p:spPr>
          <a:xfrm>
            <a:off x="4067944" y="2348880"/>
            <a:ext cx="3834704" cy="3170099"/>
          </a:xfrm>
          <a:prstGeom prst="rect">
            <a:avLst/>
          </a:prstGeom>
          <a:noFill/>
        </p:spPr>
        <p:txBody>
          <a:bodyPr wrap="none" rtlCol="0">
            <a:spAutoFit/>
          </a:bodyPr>
          <a:lstStyle/>
          <a:p>
            <a:r>
              <a:rPr lang="fr-FR" sz="2000" dirty="0" smtClean="0">
                <a:solidFill>
                  <a:schemeClr val="bg1"/>
                </a:solidFill>
                <a:latin typeface="Comic Sans MS" pitchFamily="66" charset="0"/>
              </a:rPr>
              <a:t>9 laboratoires IN2P3</a:t>
            </a:r>
          </a:p>
          <a:p>
            <a:r>
              <a:rPr lang="fr-FR" sz="2000" dirty="0" smtClean="0">
                <a:solidFill>
                  <a:srgbClr val="FF6600"/>
                </a:solidFill>
                <a:latin typeface="Comic Sans MS" pitchFamily="66" charset="0"/>
              </a:rPr>
              <a:t>            Annecy LAPP</a:t>
            </a:r>
          </a:p>
          <a:p>
            <a:r>
              <a:rPr lang="fr-FR" sz="2000" dirty="0" smtClean="0">
                <a:solidFill>
                  <a:srgbClr val="FF6600"/>
                </a:solidFill>
                <a:latin typeface="Comic Sans MS" pitchFamily="66" charset="0"/>
              </a:rPr>
              <a:t>            Clermont-Ferrand  LPC</a:t>
            </a:r>
          </a:p>
          <a:p>
            <a:r>
              <a:rPr lang="fr-FR" sz="2000" dirty="0" smtClean="0">
                <a:solidFill>
                  <a:srgbClr val="FF6600"/>
                </a:solidFill>
                <a:latin typeface="Comic Sans MS" pitchFamily="66" charset="0"/>
              </a:rPr>
              <a:t>            Grenoble LPSC</a:t>
            </a:r>
          </a:p>
          <a:p>
            <a:r>
              <a:rPr lang="fr-FR" sz="2000" dirty="0" smtClean="0">
                <a:solidFill>
                  <a:srgbClr val="FF6600"/>
                </a:solidFill>
                <a:latin typeface="Comic Sans MS" pitchFamily="66" charset="0"/>
              </a:rPr>
              <a:t>            Lyon IPNL</a:t>
            </a:r>
          </a:p>
          <a:p>
            <a:r>
              <a:rPr lang="fr-FR" sz="2000" dirty="0" smtClean="0">
                <a:solidFill>
                  <a:srgbClr val="FF6600"/>
                </a:solidFill>
                <a:latin typeface="Comic Sans MS" pitchFamily="66" charset="0"/>
              </a:rPr>
              <a:t>            Marseille CPPM</a:t>
            </a:r>
          </a:p>
          <a:p>
            <a:r>
              <a:rPr lang="fr-FR" sz="2000" dirty="0" smtClean="0">
                <a:solidFill>
                  <a:srgbClr val="FF6600"/>
                </a:solidFill>
                <a:latin typeface="Comic Sans MS" pitchFamily="66" charset="0"/>
              </a:rPr>
              <a:t>            Orsay LAL</a:t>
            </a:r>
          </a:p>
          <a:p>
            <a:r>
              <a:rPr lang="fr-FR" sz="2000" dirty="0" smtClean="0">
                <a:solidFill>
                  <a:srgbClr val="FF6600"/>
                </a:solidFill>
                <a:latin typeface="Comic Sans MS" pitchFamily="66" charset="0"/>
              </a:rPr>
              <a:t>            Palaiseau LLR</a:t>
            </a:r>
          </a:p>
          <a:p>
            <a:r>
              <a:rPr lang="fr-FR" sz="2000" dirty="0" smtClean="0">
                <a:solidFill>
                  <a:srgbClr val="FF6600"/>
                </a:solidFill>
                <a:latin typeface="Comic Sans MS" pitchFamily="66" charset="0"/>
              </a:rPr>
              <a:t>            Paris LPNHE</a:t>
            </a:r>
          </a:p>
          <a:p>
            <a:r>
              <a:rPr lang="fr-FR" sz="2000" dirty="0" smtClean="0">
                <a:solidFill>
                  <a:srgbClr val="FF6600"/>
                </a:solidFill>
                <a:latin typeface="Comic Sans MS" pitchFamily="66" charset="0"/>
              </a:rPr>
              <a:t>            Strasbourg IPHC</a:t>
            </a:r>
          </a:p>
        </p:txBody>
      </p:sp>
      <p:sp>
        <p:nvSpPr>
          <p:cNvPr id="7" name="ZoneTexte 6"/>
          <p:cNvSpPr txBox="1"/>
          <p:nvPr/>
        </p:nvSpPr>
        <p:spPr>
          <a:xfrm>
            <a:off x="4738242" y="5805264"/>
            <a:ext cx="2642070" cy="707886"/>
          </a:xfrm>
          <a:prstGeom prst="rect">
            <a:avLst/>
          </a:prstGeom>
          <a:noFill/>
        </p:spPr>
        <p:txBody>
          <a:bodyPr wrap="none" rtlCol="0">
            <a:spAutoFit/>
          </a:bodyPr>
          <a:lstStyle/>
          <a:p>
            <a:r>
              <a:rPr lang="fr-FR" sz="2000" dirty="0" smtClean="0">
                <a:solidFill>
                  <a:schemeClr val="bg1"/>
                </a:solidFill>
                <a:latin typeface="Comic Sans MS" pitchFamily="66" charset="0"/>
              </a:rPr>
              <a:t>et un du </a:t>
            </a:r>
            <a:r>
              <a:rPr lang="fr-FR" sz="2000" dirty="0" smtClean="0">
                <a:solidFill>
                  <a:srgbClr val="FFFF00"/>
                </a:solidFill>
                <a:latin typeface="Comic Sans MS" pitchFamily="66" charset="0"/>
              </a:rPr>
              <a:t>CEA</a:t>
            </a:r>
          </a:p>
          <a:p>
            <a:r>
              <a:rPr lang="fr-FR" sz="2000" dirty="0" smtClean="0">
                <a:solidFill>
                  <a:srgbClr val="FFFF00"/>
                </a:solidFill>
                <a:latin typeface="Comic Sans MS" pitchFamily="66" charset="0"/>
              </a:rPr>
              <a:t>           Saclay-IRFU</a:t>
            </a:r>
            <a:endParaRPr lang="fr-FR" sz="2000" dirty="0">
              <a:solidFill>
                <a:srgbClr val="FFFF00"/>
              </a:solidFill>
              <a:latin typeface="Comic Sans MS" pitchFamily="66" charset="0"/>
            </a:endParaRPr>
          </a:p>
        </p:txBody>
      </p:sp>
      <p:pic>
        <p:nvPicPr>
          <p:cNvPr id="1027" name="Picture 3" descr="C:\Users\François\Desktop\LHC_collisions\Higgs\Conférence_Higgs\France-Higgs.jpg"/>
          <p:cNvPicPr>
            <a:picLocks noChangeAspect="1" noChangeArrowheads="1"/>
          </p:cNvPicPr>
          <p:nvPr/>
        </p:nvPicPr>
        <p:blipFill>
          <a:blip r:embed="rId4" cstate="print"/>
          <a:srcRect/>
          <a:stretch>
            <a:fillRect/>
          </a:stretch>
        </p:blipFill>
        <p:spPr bwMode="auto">
          <a:xfrm>
            <a:off x="107504" y="2227965"/>
            <a:ext cx="3888432" cy="4530023"/>
          </a:xfrm>
          <a:prstGeom prst="rect">
            <a:avLst/>
          </a:prstGeom>
          <a:noFill/>
        </p:spPr>
      </p:pic>
      <p:pic>
        <p:nvPicPr>
          <p:cNvPr id="8" name="Picture 2" descr="C:\Users\François\Desktop\LHC_collisions\Higgs\Blois\LogoIrfu.png"/>
          <p:cNvPicPr>
            <a:picLocks noChangeAspect="1" noChangeArrowheads="1"/>
          </p:cNvPicPr>
          <p:nvPr/>
        </p:nvPicPr>
        <p:blipFill>
          <a:blip r:embed="rId5" cstate="print"/>
          <a:srcRect/>
          <a:stretch>
            <a:fillRect/>
          </a:stretch>
        </p:blipFill>
        <p:spPr bwMode="auto">
          <a:xfrm>
            <a:off x="7628094" y="4198372"/>
            <a:ext cx="1408402" cy="25429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srcRect/>
          <a:stretch>
            <a:fillRect/>
          </a:stretch>
        </p:blipFill>
        <p:spPr bwMode="auto">
          <a:xfrm>
            <a:off x="1445338" y="764704"/>
            <a:ext cx="6223006" cy="5112568"/>
          </a:xfrm>
          <a:prstGeom prst="rect">
            <a:avLst/>
          </a:prstGeom>
          <a:noFill/>
          <a:ln w="9525">
            <a:noFill/>
            <a:miter lim="800000"/>
            <a:headEnd/>
            <a:tailEnd/>
          </a:ln>
        </p:spPr>
      </p:pic>
      <p:sp>
        <p:nvSpPr>
          <p:cNvPr id="3" name="ZoneTexte 2"/>
          <p:cNvSpPr txBox="1"/>
          <p:nvPr/>
        </p:nvSpPr>
        <p:spPr>
          <a:xfrm>
            <a:off x="2843808" y="107921"/>
            <a:ext cx="3664786" cy="584775"/>
          </a:xfrm>
          <a:prstGeom prst="rect">
            <a:avLst/>
          </a:prstGeom>
          <a:noFill/>
        </p:spPr>
        <p:txBody>
          <a:bodyPr wrap="none" rtlCol="0">
            <a:spAutoFit/>
          </a:bodyPr>
          <a:lstStyle/>
          <a:p>
            <a:r>
              <a:rPr lang="fr-FR" sz="3200" dirty="0" smtClean="0">
                <a:solidFill>
                  <a:schemeClr val="bg1"/>
                </a:solidFill>
                <a:latin typeface="Comic Sans MS" pitchFamily="66" charset="0"/>
              </a:rPr>
              <a:t>Couplage et masse</a:t>
            </a:r>
            <a:endParaRPr lang="fr-FR" sz="3200" dirty="0">
              <a:solidFill>
                <a:schemeClr val="bg1"/>
              </a:solidFill>
              <a:latin typeface="Comic Sans MS" pitchFamily="66" charset="0"/>
            </a:endParaRPr>
          </a:p>
        </p:txBody>
      </p:sp>
      <p:sp>
        <p:nvSpPr>
          <p:cNvPr id="4" name="ZoneTexte 3"/>
          <p:cNvSpPr txBox="1"/>
          <p:nvPr/>
        </p:nvSpPr>
        <p:spPr>
          <a:xfrm>
            <a:off x="323528" y="6165304"/>
            <a:ext cx="8589211" cy="523220"/>
          </a:xfrm>
          <a:prstGeom prst="rect">
            <a:avLst/>
          </a:prstGeom>
          <a:noFill/>
        </p:spPr>
        <p:txBody>
          <a:bodyPr wrap="none" rtlCol="0">
            <a:spAutoFit/>
          </a:bodyPr>
          <a:lstStyle/>
          <a:p>
            <a:r>
              <a:rPr lang="fr-FR" sz="2800" dirty="0" smtClean="0">
                <a:solidFill>
                  <a:schemeClr val="bg1"/>
                </a:solidFill>
                <a:latin typeface="Comic Sans MS" pitchFamily="66" charset="0"/>
              </a:rPr>
              <a:t>Plus le couplage est fort, plus la masse est grande</a:t>
            </a:r>
            <a:endParaRPr lang="fr-FR" sz="2800" dirty="0">
              <a:solidFill>
                <a:schemeClr val="bg1"/>
              </a:solidFill>
              <a:latin typeface="Comic Sans MS" pitchFamily="66" charset="0"/>
            </a:endParaRPr>
          </a:p>
        </p:txBody>
      </p:sp>
    </p:spTree>
    <p:extLst>
      <p:ext uri="{BB962C8B-B14F-4D97-AF65-F5344CB8AC3E}">
        <p14:creationId xmlns:p14="http://schemas.microsoft.com/office/powerpoint/2010/main" val="353242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Line 2"/>
          <p:cNvSpPr>
            <a:spLocks noChangeShapeType="1"/>
          </p:cNvSpPr>
          <p:nvPr/>
        </p:nvSpPr>
        <p:spPr bwMode="auto">
          <a:xfrm flipV="1">
            <a:off x="250825" y="5734050"/>
            <a:ext cx="8497888" cy="0"/>
          </a:xfrm>
          <a:prstGeom prst="line">
            <a:avLst/>
          </a:prstGeom>
          <a:noFill/>
          <a:ln w="38100">
            <a:solidFill>
              <a:schemeClr val="bg1"/>
            </a:solidFill>
            <a:round/>
            <a:headEnd/>
            <a:tailEnd type="triangle" w="med" len="med"/>
          </a:ln>
          <a:effectLst/>
        </p:spPr>
        <p:txBody>
          <a:bodyPr/>
          <a:lstStyle/>
          <a:p>
            <a:endParaRPr lang="fr-FR" dirty="0">
              <a:latin typeface="Comic Sans MS" pitchFamily="66" charset="0"/>
            </a:endParaRPr>
          </a:p>
        </p:txBody>
      </p:sp>
      <p:sp>
        <p:nvSpPr>
          <p:cNvPr id="47" name="Text Box 3"/>
          <p:cNvSpPr txBox="1">
            <a:spLocks noChangeArrowheads="1"/>
          </p:cNvSpPr>
          <p:nvPr/>
        </p:nvSpPr>
        <p:spPr bwMode="auto">
          <a:xfrm>
            <a:off x="3276600" y="5157788"/>
            <a:ext cx="1898650" cy="579437"/>
          </a:xfrm>
          <a:prstGeom prst="rect">
            <a:avLst/>
          </a:prstGeom>
          <a:noFill/>
          <a:ln w="9525">
            <a:noFill/>
            <a:miter lim="800000"/>
            <a:headEnd/>
            <a:tailEnd/>
          </a:ln>
          <a:effectLst/>
        </p:spPr>
        <p:txBody>
          <a:bodyPr wrap="none">
            <a:spAutoFit/>
          </a:bodyPr>
          <a:lstStyle/>
          <a:p>
            <a:r>
              <a:rPr lang="fr-FR" sz="3200" dirty="0">
                <a:solidFill>
                  <a:schemeClr val="bg1"/>
                </a:solidFill>
                <a:latin typeface="Comic Sans MS" pitchFamily="66" charset="0"/>
              </a:rPr>
              <a:t>Le temps</a:t>
            </a:r>
          </a:p>
        </p:txBody>
      </p:sp>
      <p:sp>
        <p:nvSpPr>
          <p:cNvPr id="48" name="Oval 4"/>
          <p:cNvSpPr>
            <a:spLocks noChangeArrowheads="1"/>
          </p:cNvSpPr>
          <p:nvPr/>
        </p:nvSpPr>
        <p:spPr bwMode="auto">
          <a:xfrm>
            <a:off x="395288" y="5589588"/>
            <a:ext cx="287337" cy="287337"/>
          </a:xfrm>
          <a:prstGeom prst="ellipse">
            <a:avLst/>
          </a:prstGeom>
          <a:solidFill>
            <a:srgbClr val="FF0000"/>
          </a:solidFill>
          <a:ln w="25400">
            <a:solidFill>
              <a:srgbClr val="FFFFFF"/>
            </a:solidFill>
            <a:round/>
            <a:headEnd/>
            <a:tailEnd/>
          </a:ln>
          <a:effectLst/>
        </p:spPr>
        <p:txBody>
          <a:bodyPr wrap="none" anchor="ctr"/>
          <a:lstStyle/>
          <a:p>
            <a:endParaRPr lang="fr-FR" dirty="0">
              <a:latin typeface="Comic Sans MS" pitchFamily="66" charset="0"/>
            </a:endParaRPr>
          </a:p>
        </p:txBody>
      </p:sp>
      <p:sp>
        <p:nvSpPr>
          <p:cNvPr id="49" name="AutoShape 5"/>
          <p:cNvSpPr>
            <a:spLocks noChangeArrowheads="1"/>
          </p:cNvSpPr>
          <p:nvPr/>
        </p:nvSpPr>
        <p:spPr bwMode="auto">
          <a:xfrm>
            <a:off x="179388" y="3284538"/>
            <a:ext cx="1800225" cy="1657350"/>
          </a:xfrm>
          <a:prstGeom prst="verticalScroll">
            <a:avLst>
              <a:gd name="adj" fmla="val 12500"/>
            </a:avLst>
          </a:prstGeom>
          <a:solidFill>
            <a:srgbClr val="FF0000"/>
          </a:solidFill>
          <a:ln w="38100">
            <a:solidFill>
              <a:schemeClr val="bg1"/>
            </a:solidFill>
            <a:round/>
            <a:headEnd/>
            <a:tailEnd/>
          </a:ln>
          <a:effectLst/>
        </p:spPr>
        <p:txBody>
          <a:bodyPr wrap="none" anchor="ctr"/>
          <a:lstStyle/>
          <a:p>
            <a:pPr algn="ctr"/>
            <a:r>
              <a:rPr lang="fr-FR" dirty="0">
                <a:solidFill>
                  <a:schemeClr val="bg1"/>
                </a:solidFill>
                <a:latin typeface="Comic Sans MS" pitchFamily="66" charset="0"/>
              </a:rPr>
              <a:t>Juste </a:t>
            </a:r>
          </a:p>
          <a:p>
            <a:pPr algn="ctr"/>
            <a:r>
              <a:rPr lang="fr-FR" dirty="0">
                <a:solidFill>
                  <a:schemeClr val="bg1"/>
                </a:solidFill>
                <a:latin typeface="Comic Sans MS" pitchFamily="66" charset="0"/>
              </a:rPr>
              <a:t>après</a:t>
            </a:r>
          </a:p>
          <a:p>
            <a:pPr algn="ctr"/>
            <a:r>
              <a:rPr lang="fr-FR" dirty="0">
                <a:solidFill>
                  <a:schemeClr val="bg1"/>
                </a:solidFill>
                <a:latin typeface="Comic Sans MS" pitchFamily="66" charset="0"/>
              </a:rPr>
              <a:t> le Big Bang</a:t>
            </a:r>
          </a:p>
        </p:txBody>
      </p:sp>
      <p:sp>
        <p:nvSpPr>
          <p:cNvPr id="50" name="AutoShape 6"/>
          <p:cNvSpPr>
            <a:spLocks noChangeArrowheads="1"/>
          </p:cNvSpPr>
          <p:nvPr/>
        </p:nvSpPr>
        <p:spPr bwMode="auto">
          <a:xfrm>
            <a:off x="7235825" y="3213100"/>
            <a:ext cx="1800225" cy="1657350"/>
          </a:xfrm>
          <a:prstGeom prst="verticalScroll">
            <a:avLst>
              <a:gd name="adj" fmla="val 12500"/>
            </a:avLst>
          </a:prstGeom>
          <a:solidFill>
            <a:srgbClr val="FF0000"/>
          </a:solidFill>
          <a:ln w="38100">
            <a:solidFill>
              <a:schemeClr val="bg1"/>
            </a:solidFill>
            <a:round/>
            <a:headEnd/>
            <a:tailEnd/>
          </a:ln>
          <a:effectLst/>
        </p:spPr>
        <p:txBody>
          <a:bodyPr wrap="none" anchor="ctr"/>
          <a:lstStyle/>
          <a:p>
            <a:pPr algn="ctr"/>
            <a:r>
              <a:rPr lang="fr-FR" dirty="0">
                <a:solidFill>
                  <a:schemeClr val="bg1"/>
                </a:solidFill>
                <a:latin typeface="Comic Sans MS" pitchFamily="66" charset="0"/>
              </a:rPr>
              <a:t>Aujourd’hui</a:t>
            </a:r>
          </a:p>
        </p:txBody>
      </p:sp>
      <p:sp>
        <p:nvSpPr>
          <p:cNvPr id="51" name="Rectangle 7"/>
          <p:cNvSpPr>
            <a:spLocks noChangeArrowheads="1"/>
          </p:cNvSpPr>
          <p:nvPr/>
        </p:nvSpPr>
        <p:spPr bwMode="auto">
          <a:xfrm>
            <a:off x="7956550" y="5589588"/>
            <a:ext cx="287338" cy="288925"/>
          </a:xfrm>
          <a:prstGeom prst="rect">
            <a:avLst/>
          </a:prstGeom>
          <a:solidFill>
            <a:srgbClr val="FF0000"/>
          </a:solidFill>
          <a:ln w="38100">
            <a:solidFill>
              <a:schemeClr val="bg1"/>
            </a:solidFill>
            <a:miter lim="800000"/>
            <a:headEnd/>
            <a:tailEnd/>
          </a:ln>
          <a:effectLst/>
        </p:spPr>
        <p:txBody>
          <a:bodyPr wrap="none" anchor="ctr"/>
          <a:lstStyle/>
          <a:p>
            <a:pPr algn="ctr"/>
            <a:r>
              <a:rPr lang="fr-FR" dirty="0">
                <a:solidFill>
                  <a:schemeClr val="bg1"/>
                </a:solidFill>
                <a:latin typeface="Comic Sans MS" pitchFamily="66" charset="0"/>
              </a:rPr>
              <a:t>X</a:t>
            </a:r>
          </a:p>
        </p:txBody>
      </p:sp>
      <p:pic>
        <p:nvPicPr>
          <p:cNvPr id="52" name="Picture 14" descr="j0234760"/>
          <p:cNvPicPr>
            <a:picLocks noChangeAspect="1" noChangeArrowheads="1" noCrop="1"/>
          </p:cNvPicPr>
          <p:nvPr/>
        </p:nvPicPr>
        <p:blipFill>
          <a:blip r:embed="rId2" cstate="print"/>
          <a:srcRect/>
          <a:stretch>
            <a:fillRect/>
          </a:stretch>
        </p:blipFill>
        <p:spPr bwMode="auto">
          <a:xfrm>
            <a:off x="3203575" y="2420938"/>
            <a:ext cx="1946275" cy="2451100"/>
          </a:xfrm>
          <a:prstGeom prst="rect">
            <a:avLst/>
          </a:prstGeom>
          <a:noFill/>
        </p:spPr>
      </p:pic>
      <p:sp>
        <p:nvSpPr>
          <p:cNvPr id="53" name="Line 17"/>
          <p:cNvSpPr>
            <a:spLocks noChangeShapeType="1"/>
          </p:cNvSpPr>
          <p:nvPr/>
        </p:nvSpPr>
        <p:spPr bwMode="auto">
          <a:xfrm flipV="1">
            <a:off x="323850" y="836613"/>
            <a:ext cx="0" cy="1584325"/>
          </a:xfrm>
          <a:prstGeom prst="line">
            <a:avLst/>
          </a:prstGeom>
          <a:noFill/>
          <a:ln w="38100">
            <a:solidFill>
              <a:schemeClr val="bg1"/>
            </a:solidFill>
            <a:round/>
            <a:headEnd type="triangle" w="med" len="med"/>
            <a:tailEnd type="triangle" w="med" len="med"/>
          </a:ln>
          <a:effectLst/>
        </p:spPr>
        <p:txBody>
          <a:bodyPr/>
          <a:lstStyle/>
          <a:p>
            <a:endParaRPr lang="fr-FR" dirty="0">
              <a:latin typeface="Comic Sans MS" pitchFamily="66" charset="0"/>
            </a:endParaRPr>
          </a:p>
        </p:txBody>
      </p:sp>
      <p:sp>
        <p:nvSpPr>
          <p:cNvPr id="54" name="Text Box 18"/>
          <p:cNvSpPr txBox="1">
            <a:spLocks noChangeArrowheads="1"/>
          </p:cNvSpPr>
          <p:nvPr/>
        </p:nvSpPr>
        <p:spPr bwMode="auto">
          <a:xfrm>
            <a:off x="468313" y="1341438"/>
            <a:ext cx="4746625" cy="579437"/>
          </a:xfrm>
          <a:prstGeom prst="rect">
            <a:avLst/>
          </a:prstGeom>
          <a:noFill/>
          <a:ln w="9525">
            <a:noFill/>
            <a:miter lim="800000"/>
            <a:headEnd/>
            <a:tailEnd/>
          </a:ln>
          <a:effectLst/>
        </p:spPr>
        <p:txBody>
          <a:bodyPr wrap="none">
            <a:spAutoFit/>
          </a:bodyPr>
          <a:lstStyle/>
          <a:p>
            <a:r>
              <a:rPr lang="fr-FR" sz="3200" dirty="0">
                <a:solidFill>
                  <a:schemeClr val="bg1"/>
                </a:solidFill>
                <a:latin typeface="Comic Sans MS" pitchFamily="66" charset="0"/>
                <a:sym typeface="Symbol" pitchFamily="18" charset="2"/>
              </a:rPr>
              <a:t></a:t>
            </a:r>
            <a:r>
              <a:rPr lang="fr-FR" sz="3200" dirty="0">
                <a:solidFill>
                  <a:schemeClr val="bg1"/>
                </a:solidFill>
                <a:latin typeface="Comic Sans MS" pitchFamily="66" charset="0"/>
              </a:rPr>
              <a:t>Dimension</a:t>
            </a:r>
            <a:r>
              <a:rPr lang="fr-FR" sz="3200" dirty="0">
                <a:solidFill>
                  <a:schemeClr val="bg1"/>
                </a:solidFill>
                <a:latin typeface="Comic Sans MS" pitchFamily="66" charset="0"/>
                <a:sym typeface="Symbol" pitchFamily="18" charset="2"/>
              </a:rPr>
              <a:t></a:t>
            </a:r>
            <a:r>
              <a:rPr lang="fr-FR" sz="3200" dirty="0">
                <a:solidFill>
                  <a:schemeClr val="bg1"/>
                </a:solidFill>
                <a:latin typeface="Comic Sans MS" pitchFamily="66" charset="0"/>
              </a:rPr>
              <a:t> de l’Univers</a:t>
            </a:r>
          </a:p>
        </p:txBody>
      </p:sp>
      <p:sp>
        <p:nvSpPr>
          <p:cNvPr id="55" name="Rectangle 21"/>
          <p:cNvSpPr>
            <a:spLocks noChangeArrowheads="1"/>
          </p:cNvSpPr>
          <p:nvPr/>
        </p:nvSpPr>
        <p:spPr bwMode="auto">
          <a:xfrm>
            <a:off x="3276600" y="2492375"/>
            <a:ext cx="1800225" cy="2305050"/>
          </a:xfrm>
          <a:prstGeom prst="rect">
            <a:avLst/>
          </a:prstGeom>
          <a:solidFill>
            <a:srgbClr val="3333CC"/>
          </a:solidFill>
          <a:ln w="9525">
            <a:noFill/>
            <a:miter lim="800000"/>
            <a:headEnd/>
            <a:tailEnd/>
          </a:ln>
          <a:effectLst/>
        </p:spPr>
        <p:txBody>
          <a:bodyPr wrap="none" anchor="ctr"/>
          <a:lstStyle/>
          <a:p>
            <a:endParaRPr lang="fr-FR" dirty="0">
              <a:latin typeface="Comic Sans MS" pitchFamily="66" charset="0"/>
            </a:endParaRPr>
          </a:p>
        </p:txBody>
      </p:sp>
      <p:pic>
        <p:nvPicPr>
          <p:cNvPr id="56" name="Picture 22" descr="j0365308"/>
          <p:cNvPicPr>
            <a:picLocks noChangeAspect="1" noChangeArrowheads="1" noCrop="1"/>
          </p:cNvPicPr>
          <p:nvPr/>
        </p:nvPicPr>
        <p:blipFill>
          <a:blip r:embed="rId3" cstate="print"/>
          <a:srcRect/>
          <a:stretch>
            <a:fillRect/>
          </a:stretch>
        </p:blipFill>
        <p:spPr bwMode="auto">
          <a:xfrm>
            <a:off x="3276600" y="2781300"/>
            <a:ext cx="1800225" cy="18002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0-#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ppt_x"/>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fill="hold"/>
                                        <p:tgtEl>
                                          <p:spTgt spid="49"/>
                                        </p:tgtEl>
                                        <p:attrNameLst>
                                          <p:attrName>ppt_x</p:attrName>
                                        </p:attrNameLst>
                                      </p:cBhvr>
                                      <p:tavLst>
                                        <p:tav tm="0">
                                          <p:val>
                                            <p:strVal val="#ppt_x"/>
                                          </p:val>
                                        </p:tav>
                                        <p:tav tm="100000">
                                          <p:val>
                                            <p:strVal val="#ppt_x"/>
                                          </p:val>
                                        </p:tav>
                                      </p:tavLst>
                                    </p:anim>
                                    <p:anim calcmode="lin" valueType="num">
                                      <p:cBhvr additive="base">
                                        <p:cTn id="2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additive="base">
                                        <p:cTn id="33" dur="500" fill="hold"/>
                                        <p:tgtEl>
                                          <p:spTgt spid="51"/>
                                        </p:tgtEl>
                                        <p:attrNameLst>
                                          <p:attrName>ppt_x</p:attrName>
                                        </p:attrNameLst>
                                      </p:cBhvr>
                                      <p:tavLst>
                                        <p:tav tm="0">
                                          <p:val>
                                            <p:strVal val="#ppt_x"/>
                                          </p:val>
                                        </p:tav>
                                        <p:tav tm="100000">
                                          <p:val>
                                            <p:strVal val="#ppt_x"/>
                                          </p:val>
                                        </p:tav>
                                      </p:tavLst>
                                    </p:anim>
                                    <p:anim calcmode="lin" valueType="num">
                                      <p:cBhvr additive="base">
                                        <p:cTn id="34" dur="500" fill="hold"/>
                                        <p:tgtEl>
                                          <p:spTgt spid="5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fill="hold"/>
                                        <p:tgtEl>
                                          <p:spTgt spid="50"/>
                                        </p:tgtEl>
                                        <p:attrNameLst>
                                          <p:attrName>ppt_x</p:attrName>
                                        </p:attrNameLst>
                                      </p:cBhvr>
                                      <p:tavLst>
                                        <p:tav tm="0">
                                          <p:val>
                                            <p:strVal val="#ppt_x"/>
                                          </p:val>
                                        </p:tav>
                                        <p:tav tm="100000">
                                          <p:val>
                                            <p:strVal val="#ppt_x"/>
                                          </p:val>
                                        </p:tav>
                                      </p:tavLst>
                                    </p:anim>
                                    <p:anim calcmode="lin" valueType="num">
                                      <p:cBhvr additive="base">
                                        <p:cTn id="3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checkerboard(across)">
                                      <p:cBhvr>
                                        <p:cTn id="43" dur="500"/>
                                        <p:tgtEl>
                                          <p:spTgt spid="55"/>
                                        </p:tgtEl>
                                      </p:cBhvr>
                                    </p:animEffect>
                                  </p:childTnLst>
                                </p:cTn>
                              </p:par>
                              <p:par>
                                <p:cTn id="44" presetID="5" presetClass="entr" presetSubtype="1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checkerboard(across)">
                                      <p:cBhvr>
                                        <p:cTn id="46" dur="500"/>
                                        <p:tgtEl>
                                          <p:spTgt spid="56"/>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p:cTn id="49" dur="500" fill="hold"/>
                                        <p:tgtEl>
                                          <p:spTgt spid="53"/>
                                        </p:tgtEl>
                                        <p:attrNameLst>
                                          <p:attrName>ppt_w</p:attrName>
                                        </p:attrNameLst>
                                      </p:cBhvr>
                                      <p:tavLst>
                                        <p:tav tm="0">
                                          <p:val>
                                            <p:fltVal val="0"/>
                                          </p:val>
                                        </p:tav>
                                        <p:tav tm="100000">
                                          <p:val>
                                            <p:strVal val="#ppt_w"/>
                                          </p:val>
                                        </p:tav>
                                      </p:tavLst>
                                    </p:anim>
                                    <p:anim calcmode="lin" valueType="num">
                                      <p:cBhvr>
                                        <p:cTn id="50" dur="500" fill="hold"/>
                                        <p:tgtEl>
                                          <p:spTgt spid="53"/>
                                        </p:tgtEl>
                                        <p:attrNameLst>
                                          <p:attrName>ppt_h</p:attrName>
                                        </p:attrNameLst>
                                      </p:cBhvr>
                                      <p:tavLst>
                                        <p:tav tm="0">
                                          <p:val>
                                            <p:fltVal val="0"/>
                                          </p:val>
                                        </p:tav>
                                        <p:tav tm="100000">
                                          <p:val>
                                            <p:strVal val="#ppt_h"/>
                                          </p:val>
                                        </p:tav>
                                      </p:tavLst>
                                    </p:anim>
                                    <p:animEffect transition="in" filter="fade">
                                      <p:cBhvr>
                                        <p:cTn id="51" dur="500"/>
                                        <p:tgtEl>
                                          <p:spTgt spid="53"/>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checkerboard(across)">
                                      <p:cBhvr>
                                        <p:cTn id="5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48" grpId="0" animBg="1"/>
      <p:bldP spid="49" grpId="0" animBg="1"/>
      <p:bldP spid="50" grpId="0" animBg="1"/>
      <p:bldP spid="51" grpId="0" animBg="1"/>
      <p:bldP spid="53" grpId="0" animBg="1"/>
      <p:bldP spid="54" grpId="0"/>
      <p:bldP spid="5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print"/>
          <a:srcRect/>
          <a:stretch>
            <a:fillRect/>
          </a:stretch>
        </p:blipFill>
        <p:spPr bwMode="auto">
          <a:xfrm>
            <a:off x="1681163" y="188913"/>
            <a:ext cx="5627687" cy="5429250"/>
          </a:xfrm>
          <a:prstGeom prst="rect">
            <a:avLst/>
          </a:prstGeom>
          <a:noFill/>
          <a:ln w="9525">
            <a:noFill/>
            <a:miter lim="800000"/>
            <a:headEnd/>
            <a:tailEnd/>
          </a:ln>
          <a:effectLst/>
        </p:spPr>
      </p:pic>
      <p:sp>
        <p:nvSpPr>
          <p:cNvPr id="11" name="Text Box 5"/>
          <p:cNvSpPr txBox="1">
            <a:spLocks noChangeArrowheads="1"/>
          </p:cNvSpPr>
          <p:nvPr/>
        </p:nvSpPr>
        <p:spPr bwMode="auto">
          <a:xfrm>
            <a:off x="1776413" y="333375"/>
            <a:ext cx="1643062" cy="646331"/>
          </a:xfrm>
          <a:prstGeom prst="rect">
            <a:avLst/>
          </a:prstGeom>
          <a:solidFill>
            <a:srgbClr val="000066"/>
          </a:solidFill>
          <a:ln w="9525">
            <a:noFill/>
            <a:miter lim="800000"/>
            <a:headEnd/>
            <a:tailEnd/>
          </a:ln>
          <a:effectLst/>
        </p:spPr>
        <p:txBody>
          <a:bodyPr>
            <a:spAutoFit/>
          </a:bodyPr>
          <a:lstStyle/>
          <a:p>
            <a:pPr algn="ctr"/>
            <a:r>
              <a:rPr lang="fr-FR" sz="1200" dirty="0">
                <a:solidFill>
                  <a:schemeClr val="bg1"/>
                </a:solidFill>
                <a:latin typeface="Comic Sans MS" pitchFamily="66" charset="0"/>
              </a:rPr>
              <a:t>Dimension de</a:t>
            </a:r>
          </a:p>
          <a:p>
            <a:pPr algn="ctr"/>
            <a:r>
              <a:rPr lang="fr-FR" sz="1200" dirty="0">
                <a:solidFill>
                  <a:schemeClr val="bg1"/>
                </a:solidFill>
                <a:latin typeface="Comic Sans MS" pitchFamily="66" charset="0"/>
              </a:rPr>
              <a:t>l’Univers observable</a:t>
            </a:r>
          </a:p>
          <a:p>
            <a:pPr algn="ctr"/>
            <a:r>
              <a:rPr lang="fr-FR" sz="1200" dirty="0">
                <a:solidFill>
                  <a:srgbClr val="CCECFF"/>
                </a:solidFill>
                <a:latin typeface="Comic Sans MS" pitchFamily="66" charset="0"/>
              </a:rPr>
              <a:t>(pas à l’échelle)</a:t>
            </a:r>
          </a:p>
        </p:txBody>
      </p:sp>
      <p:sp>
        <p:nvSpPr>
          <p:cNvPr id="12" name="Text Box 6"/>
          <p:cNvSpPr txBox="1">
            <a:spLocks noChangeArrowheads="1"/>
          </p:cNvSpPr>
          <p:nvPr/>
        </p:nvSpPr>
        <p:spPr bwMode="auto">
          <a:xfrm>
            <a:off x="1692275" y="4941888"/>
            <a:ext cx="646113" cy="274637"/>
          </a:xfrm>
          <a:prstGeom prst="rect">
            <a:avLst/>
          </a:prstGeom>
          <a:solidFill>
            <a:srgbClr val="000066"/>
          </a:solidFill>
          <a:ln w="9525">
            <a:noFill/>
            <a:miter lim="800000"/>
            <a:headEnd/>
            <a:tailEnd/>
          </a:ln>
          <a:effectLst/>
        </p:spPr>
        <p:txBody>
          <a:bodyPr wrap="none">
            <a:spAutoFit/>
          </a:bodyPr>
          <a:lstStyle/>
          <a:p>
            <a:r>
              <a:rPr lang="fr-FR" sz="1200" dirty="0">
                <a:solidFill>
                  <a:schemeClr val="bg1"/>
                </a:solidFill>
                <a:latin typeface="Comic Sans MS" pitchFamily="66" charset="0"/>
              </a:rPr>
              <a:t>Temps</a:t>
            </a:r>
          </a:p>
        </p:txBody>
      </p:sp>
      <p:sp>
        <p:nvSpPr>
          <p:cNvPr id="13" name="Text Box 7"/>
          <p:cNvSpPr txBox="1">
            <a:spLocks noChangeArrowheads="1"/>
          </p:cNvSpPr>
          <p:nvPr/>
        </p:nvSpPr>
        <p:spPr bwMode="auto">
          <a:xfrm>
            <a:off x="1692275" y="5157788"/>
            <a:ext cx="854075" cy="457200"/>
          </a:xfrm>
          <a:prstGeom prst="rect">
            <a:avLst/>
          </a:prstGeom>
          <a:solidFill>
            <a:srgbClr val="000066"/>
          </a:solidFill>
          <a:ln w="9525">
            <a:noFill/>
            <a:miter lim="800000"/>
            <a:headEnd/>
            <a:tailEnd/>
          </a:ln>
          <a:effectLst/>
        </p:spPr>
        <p:txBody>
          <a:bodyPr wrap="none">
            <a:spAutoFit/>
          </a:bodyPr>
          <a:lstStyle/>
          <a:p>
            <a:pPr algn="ctr"/>
            <a:r>
              <a:rPr lang="fr-FR" sz="1200" dirty="0">
                <a:solidFill>
                  <a:srgbClr val="CCECFF"/>
                </a:solidFill>
                <a:latin typeface="Comic Sans MS" pitchFamily="66" charset="0"/>
              </a:rPr>
              <a:t>(pas à</a:t>
            </a:r>
          </a:p>
          <a:p>
            <a:pPr algn="ctr"/>
            <a:r>
              <a:rPr lang="fr-FR" sz="1200" dirty="0">
                <a:solidFill>
                  <a:srgbClr val="CCECFF"/>
                </a:solidFill>
                <a:latin typeface="Comic Sans MS" pitchFamily="66" charset="0"/>
              </a:rPr>
              <a:t> l’échelle)</a:t>
            </a:r>
          </a:p>
        </p:txBody>
      </p:sp>
      <p:sp>
        <p:nvSpPr>
          <p:cNvPr id="14" name="Text Box 8"/>
          <p:cNvSpPr txBox="1">
            <a:spLocks noChangeArrowheads="1"/>
          </p:cNvSpPr>
          <p:nvPr/>
        </p:nvSpPr>
        <p:spPr bwMode="auto">
          <a:xfrm>
            <a:off x="5940425" y="5805488"/>
            <a:ext cx="1401763" cy="366712"/>
          </a:xfrm>
          <a:prstGeom prst="rect">
            <a:avLst/>
          </a:prstGeom>
          <a:noFill/>
          <a:ln w="9525">
            <a:noFill/>
            <a:miter lim="800000"/>
            <a:headEnd/>
            <a:tailEnd/>
          </a:ln>
          <a:effectLst/>
        </p:spPr>
        <p:txBody>
          <a:bodyPr wrap="none">
            <a:spAutoFit/>
          </a:bodyPr>
          <a:lstStyle/>
          <a:p>
            <a:r>
              <a:rPr lang="fr-FR" dirty="0">
                <a:solidFill>
                  <a:srgbClr val="CCFF99"/>
                </a:solidFill>
                <a:latin typeface="Comic Sans MS" pitchFamily="66" charset="0"/>
              </a:rPr>
              <a:t>Aujourd’hui</a:t>
            </a:r>
          </a:p>
        </p:txBody>
      </p:sp>
      <p:sp>
        <p:nvSpPr>
          <p:cNvPr id="15" name="Text Box 9"/>
          <p:cNvSpPr txBox="1">
            <a:spLocks noChangeArrowheads="1"/>
          </p:cNvSpPr>
          <p:nvPr/>
        </p:nvSpPr>
        <p:spPr bwMode="auto">
          <a:xfrm>
            <a:off x="6156325" y="5168900"/>
            <a:ext cx="825500" cy="457200"/>
          </a:xfrm>
          <a:prstGeom prst="rect">
            <a:avLst/>
          </a:prstGeom>
          <a:noFill/>
          <a:ln w="9525">
            <a:noFill/>
            <a:miter lim="800000"/>
            <a:headEnd/>
            <a:tailEnd/>
          </a:ln>
          <a:effectLst/>
        </p:spPr>
        <p:txBody>
          <a:bodyPr wrap="none">
            <a:spAutoFit/>
          </a:bodyPr>
          <a:lstStyle/>
          <a:p>
            <a:r>
              <a:rPr lang="fr-FR" sz="1200" dirty="0">
                <a:solidFill>
                  <a:schemeClr val="bg1"/>
                </a:solidFill>
                <a:latin typeface="Comic Sans MS" pitchFamily="66" charset="0"/>
              </a:rPr>
              <a:t>Milliards</a:t>
            </a:r>
          </a:p>
          <a:p>
            <a:r>
              <a:rPr lang="fr-FR" sz="1200" dirty="0">
                <a:solidFill>
                  <a:schemeClr val="bg1"/>
                </a:solidFill>
                <a:latin typeface="Comic Sans MS" pitchFamily="66" charset="0"/>
              </a:rPr>
              <a:t> d’années</a:t>
            </a:r>
          </a:p>
        </p:txBody>
      </p:sp>
      <p:sp>
        <p:nvSpPr>
          <p:cNvPr id="16" name="Text Box 10"/>
          <p:cNvSpPr txBox="1">
            <a:spLocks noChangeArrowheads="1"/>
          </p:cNvSpPr>
          <p:nvPr/>
        </p:nvSpPr>
        <p:spPr bwMode="auto">
          <a:xfrm>
            <a:off x="1908175" y="5805488"/>
            <a:ext cx="1082675" cy="366712"/>
          </a:xfrm>
          <a:prstGeom prst="rect">
            <a:avLst/>
          </a:prstGeom>
          <a:noFill/>
          <a:ln w="9525">
            <a:noFill/>
            <a:miter lim="800000"/>
            <a:headEnd/>
            <a:tailEnd/>
          </a:ln>
          <a:effectLst/>
        </p:spPr>
        <p:txBody>
          <a:bodyPr wrap="none">
            <a:spAutoFit/>
          </a:bodyPr>
          <a:lstStyle/>
          <a:p>
            <a:r>
              <a:rPr lang="fr-FR" dirty="0">
                <a:solidFill>
                  <a:srgbClr val="FFCCCC"/>
                </a:solidFill>
                <a:latin typeface="Comic Sans MS" pitchFamily="66" charset="0"/>
              </a:rPr>
              <a:t>Big Bang</a:t>
            </a:r>
          </a:p>
        </p:txBody>
      </p:sp>
      <p:sp>
        <p:nvSpPr>
          <p:cNvPr id="17" name="Line 11"/>
          <p:cNvSpPr>
            <a:spLocks noChangeShapeType="1"/>
          </p:cNvSpPr>
          <p:nvPr/>
        </p:nvSpPr>
        <p:spPr bwMode="auto">
          <a:xfrm flipH="1">
            <a:off x="2916238" y="6021388"/>
            <a:ext cx="3024187" cy="0"/>
          </a:xfrm>
          <a:prstGeom prst="line">
            <a:avLst/>
          </a:prstGeom>
          <a:noFill/>
          <a:ln w="9525">
            <a:solidFill>
              <a:schemeClr val="bg1"/>
            </a:solidFill>
            <a:round/>
            <a:headEnd/>
            <a:tailEnd type="triangle" w="med" len="med"/>
          </a:ln>
          <a:effectLst/>
        </p:spPr>
        <p:txBody>
          <a:bodyPr/>
          <a:lstStyle/>
          <a:p>
            <a:endParaRPr lang="fr-FR" dirty="0">
              <a:latin typeface="Comic Sans MS" pitchFamily="66" charset="0"/>
            </a:endParaRPr>
          </a:p>
        </p:txBody>
      </p:sp>
      <p:sp>
        <p:nvSpPr>
          <p:cNvPr id="18" name="Rectangle 13"/>
          <p:cNvSpPr>
            <a:spLocks noChangeArrowheads="1"/>
          </p:cNvSpPr>
          <p:nvPr/>
        </p:nvSpPr>
        <p:spPr bwMode="auto">
          <a:xfrm>
            <a:off x="6588125" y="2636838"/>
            <a:ext cx="719138" cy="287337"/>
          </a:xfrm>
          <a:prstGeom prst="rect">
            <a:avLst/>
          </a:prstGeom>
          <a:solidFill>
            <a:srgbClr val="000080"/>
          </a:solidFill>
          <a:ln w="9525">
            <a:noFill/>
            <a:miter lim="800000"/>
            <a:headEnd/>
            <a:tailEnd/>
          </a:ln>
          <a:effectLst/>
        </p:spPr>
        <p:txBody>
          <a:bodyPr wrap="none" anchor="ctr"/>
          <a:lstStyle/>
          <a:p>
            <a:endParaRPr lang="fr-FR" dirty="0">
              <a:latin typeface="Comic Sans MS" pitchFamily="66" charset="0"/>
            </a:endParaRPr>
          </a:p>
        </p:txBody>
      </p:sp>
      <p:sp>
        <p:nvSpPr>
          <p:cNvPr id="19" name="Rectangle 14"/>
          <p:cNvSpPr>
            <a:spLocks noChangeArrowheads="1"/>
          </p:cNvSpPr>
          <p:nvPr/>
        </p:nvSpPr>
        <p:spPr bwMode="auto">
          <a:xfrm>
            <a:off x="5076825" y="2133600"/>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20" name="Rectangle 15"/>
          <p:cNvSpPr>
            <a:spLocks noChangeArrowheads="1"/>
          </p:cNvSpPr>
          <p:nvPr/>
        </p:nvSpPr>
        <p:spPr bwMode="auto">
          <a:xfrm>
            <a:off x="3492500" y="2060575"/>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21" name="Oval 16"/>
          <p:cNvSpPr>
            <a:spLocks noChangeArrowheads="1"/>
          </p:cNvSpPr>
          <p:nvPr/>
        </p:nvSpPr>
        <p:spPr bwMode="auto">
          <a:xfrm>
            <a:off x="5652121" y="4941888"/>
            <a:ext cx="1872630" cy="1368425"/>
          </a:xfrm>
          <a:prstGeom prst="ellipse">
            <a:avLst/>
          </a:prstGeom>
          <a:noFill/>
          <a:ln w="9525">
            <a:solidFill>
              <a:srgbClr val="CCFFCC"/>
            </a:solidFill>
            <a:round/>
            <a:headEnd/>
            <a:tailEnd/>
          </a:ln>
          <a:effectLst/>
        </p:spPr>
        <p:txBody>
          <a:bodyPr wrap="none" anchor="ctr"/>
          <a:lstStyle/>
          <a:p>
            <a:endParaRPr lang="fr-FR" dirty="0">
              <a:latin typeface="Comic Sans MS" pitchFamily="66" charset="0"/>
            </a:endParaRPr>
          </a:p>
        </p:txBody>
      </p:sp>
      <p:sp>
        <p:nvSpPr>
          <p:cNvPr id="22" name="Text Box 18"/>
          <p:cNvSpPr txBox="1">
            <a:spLocks noChangeArrowheads="1"/>
          </p:cNvSpPr>
          <p:nvPr/>
        </p:nvSpPr>
        <p:spPr bwMode="auto">
          <a:xfrm>
            <a:off x="2051050" y="6302375"/>
            <a:ext cx="4789488" cy="366713"/>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Nous voyons que l’Univers est en expansion,</a:t>
            </a:r>
          </a:p>
        </p:txBody>
      </p:sp>
      <p:sp>
        <p:nvSpPr>
          <p:cNvPr id="2" name="ZoneTexte 1"/>
          <p:cNvSpPr txBox="1"/>
          <p:nvPr/>
        </p:nvSpPr>
        <p:spPr>
          <a:xfrm>
            <a:off x="6249824" y="5013176"/>
            <a:ext cx="704039" cy="615553"/>
          </a:xfrm>
          <a:prstGeom prst="rect">
            <a:avLst/>
          </a:prstGeom>
          <a:solidFill>
            <a:srgbClr val="6600CC"/>
          </a:solidFill>
        </p:spPr>
        <p:txBody>
          <a:bodyPr wrap="none" rtlCol="0">
            <a:spAutoFit/>
          </a:bodyPr>
          <a:lstStyle/>
          <a:p>
            <a:pPr algn="ctr"/>
            <a:r>
              <a:rPr lang="fr-FR" sz="1200" dirty="0" smtClean="0">
                <a:solidFill>
                  <a:schemeClr val="bg1"/>
                </a:solidFill>
              </a:rPr>
              <a:t>13.8</a:t>
            </a:r>
          </a:p>
          <a:p>
            <a:pPr algn="ctr"/>
            <a:r>
              <a:rPr lang="fr-FR" sz="1100" dirty="0" smtClean="0">
                <a:solidFill>
                  <a:schemeClr val="bg1"/>
                </a:solidFill>
              </a:rPr>
              <a:t>Milliards</a:t>
            </a:r>
          </a:p>
          <a:p>
            <a:pPr algn="ctr"/>
            <a:r>
              <a:rPr lang="fr-FR" sz="1100" dirty="0" smtClean="0">
                <a:solidFill>
                  <a:schemeClr val="bg1"/>
                </a:solidFill>
              </a:rPr>
              <a:t>d’années</a:t>
            </a:r>
            <a:endParaRPr lang="fr-FR" sz="11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heckerboard(across)">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checkerboard(across)">
                                      <p:cBhvr>
                                        <p:cTn id="2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animBg="1"/>
      <p:bldP spid="2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681163" y="188913"/>
            <a:ext cx="5627687" cy="5429250"/>
          </a:xfrm>
          <a:prstGeom prst="rect">
            <a:avLst/>
          </a:prstGeom>
          <a:noFill/>
          <a:ln w="9525">
            <a:noFill/>
            <a:miter lim="800000"/>
            <a:headEnd/>
            <a:tailEnd/>
          </a:ln>
          <a:effectLst/>
        </p:spPr>
      </p:pic>
      <p:sp>
        <p:nvSpPr>
          <p:cNvPr id="3" name="Text Box 3"/>
          <p:cNvSpPr txBox="1">
            <a:spLocks noChangeArrowheads="1"/>
          </p:cNvSpPr>
          <p:nvPr/>
        </p:nvSpPr>
        <p:spPr bwMode="auto">
          <a:xfrm>
            <a:off x="1776413" y="333375"/>
            <a:ext cx="1643062" cy="646331"/>
          </a:xfrm>
          <a:prstGeom prst="rect">
            <a:avLst/>
          </a:prstGeom>
          <a:solidFill>
            <a:srgbClr val="000066"/>
          </a:solidFill>
          <a:ln w="9525">
            <a:noFill/>
            <a:miter lim="800000"/>
            <a:headEnd/>
            <a:tailEnd/>
          </a:ln>
          <a:effectLst/>
        </p:spPr>
        <p:txBody>
          <a:bodyPr>
            <a:spAutoFit/>
          </a:bodyPr>
          <a:lstStyle/>
          <a:p>
            <a:pPr algn="ctr"/>
            <a:r>
              <a:rPr lang="fr-FR" sz="1200" dirty="0">
                <a:solidFill>
                  <a:schemeClr val="bg1"/>
                </a:solidFill>
                <a:latin typeface="Comic Sans MS" pitchFamily="66" charset="0"/>
              </a:rPr>
              <a:t>Dimension de</a:t>
            </a:r>
          </a:p>
          <a:p>
            <a:pPr algn="ctr"/>
            <a:r>
              <a:rPr lang="fr-FR" sz="1200" dirty="0">
                <a:solidFill>
                  <a:schemeClr val="bg1"/>
                </a:solidFill>
                <a:latin typeface="Comic Sans MS" pitchFamily="66" charset="0"/>
              </a:rPr>
              <a:t>l’Univers observable</a:t>
            </a:r>
          </a:p>
          <a:p>
            <a:pPr algn="ctr"/>
            <a:r>
              <a:rPr lang="fr-FR" sz="1200" dirty="0">
                <a:solidFill>
                  <a:srgbClr val="CCECFF"/>
                </a:solidFill>
                <a:latin typeface="Comic Sans MS" pitchFamily="66" charset="0"/>
              </a:rPr>
              <a:t>(pas à l’échelle)</a:t>
            </a:r>
          </a:p>
        </p:txBody>
      </p:sp>
      <p:sp>
        <p:nvSpPr>
          <p:cNvPr id="4" name="Text Box 4"/>
          <p:cNvSpPr txBox="1">
            <a:spLocks noChangeArrowheads="1"/>
          </p:cNvSpPr>
          <p:nvPr/>
        </p:nvSpPr>
        <p:spPr bwMode="auto">
          <a:xfrm>
            <a:off x="1692275" y="4941888"/>
            <a:ext cx="646113" cy="274637"/>
          </a:xfrm>
          <a:prstGeom prst="rect">
            <a:avLst/>
          </a:prstGeom>
          <a:solidFill>
            <a:srgbClr val="000066"/>
          </a:solidFill>
          <a:ln w="9525">
            <a:noFill/>
            <a:miter lim="800000"/>
            <a:headEnd/>
            <a:tailEnd/>
          </a:ln>
          <a:effectLst/>
        </p:spPr>
        <p:txBody>
          <a:bodyPr wrap="none">
            <a:spAutoFit/>
          </a:bodyPr>
          <a:lstStyle/>
          <a:p>
            <a:r>
              <a:rPr lang="fr-FR" sz="1200" dirty="0">
                <a:solidFill>
                  <a:schemeClr val="bg1"/>
                </a:solidFill>
                <a:latin typeface="Comic Sans MS" pitchFamily="66" charset="0"/>
              </a:rPr>
              <a:t>Temps</a:t>
            </a:r>
          </a:p>
        </p:txBody>
      </p:sp>
      <p:sp>
        <p:nvSpPr>
          <p:cNvPr id="5" name="Text Box 5"/>
          <p:cNvSpPr txBox="1">
            <a:spLocks noChangeArrowheads="1"/>
          </p:cNvSpPr>
          <p:nvPr/>
        </p:nvSpPr>
        <p:spPr bwMode="auto">
          <a:xfrm>
            <a:off x="1692275" y="5157788"/>
            <a:ext cx="854075" cy="457200"/>
          </a:xfrm>
          <a:prstGeom prst="rect">
            <a:avLst/>
          </a:prstGeom>
          <a:solidFill>
            <a:srgbClr val="000066"/>
          </a:solidFill>
          <a:ln w="9525">
            <a:noFill/>
            <a:miter lim="800000"/>
            <a:headEnd/>
            <a:tailEnd/>
          </a:ln>
          <a:effectLst/>
        </p:spPr>
        <p:txBody>
          <a:bodyPr wrap="none">
            <a:spAutoFit/>
          </a:bodyPr>
          <a:lstStyle/>
          <a:p>
            <a:pPr algn="ctr"/>
            <a:r>
              <a:rPr lang="fr-FR" sz="1200" dirty="0">
                <a:solidFill>
                  <a:srgbClr val="CCECFF"/>
                </a:solidFill>
                <a:latin typeface="Comic Sans MS" pitchFamily="66" charset="0"/>
              </a:rPr>
              <a:t>(pas à</a:t>
            </a:r>
          </a:p>
          <a:p>
            <a:pPr algn="ctr"/>
            <a:r>
              <a:rPr lang="fr-FR" sz="1200" dirty="0">
                <a:solidFill>
                  <a:srgbClr val="CCECFF"/>
                </a:solidFill>
                <a:latin typeface="Comic Sans MS" pitchFamily="66" charset="0"/>
              </a:rPr>
              <a:t> l’échelle)</a:t>
            </a:r>
          </a:p>
        </p:txBody>
      </p:sp>
      <p:sp>
        <p:nvSpPr>
          <p:cNvPr id="6" name="Text Box 7"/>
          <p:cNvSpPr txBox="1">
            <a:spLocks noChangeArrowheads="1"/>
          </p:cNvSpPr>
          <p:nvPr/>
        </p:nvSpPr>
        <p:spPr bwMode="auto">
          <a:xfrm>
            <a:off x="6156325" y="5168900"/>
            <a:ext cx="825500" cy="457200"/>
          </a:xfrm>
          <a:prstGeom prst="rect">
            <a:avLst/>
          </a:prstGeom>
          <a:noFill/>
          <a:ln w="9525">
            <a:noFill/>
            <a:miter lim="800000"/>
            <a:headEnd/>
            <a:tailEnd/>
          </a:ln>
          <a:effectLst/>
        </p:spPr>
        <p:txBody>
          <a:bodyPr wrap="none">
            <a:spAutoFit/>
          </a:bodyPr>
          <a:lstStyle/>
          <a:p>
            <a:r>
              <a:rPr lang="fr-FR" sz="1200" dirty="0">
                <a:solidFill>
                  <a:schemeClr val="bg1"/>
                </a:solidFill>
                <a:latin typeface="Comic Sans MS" pitchFamily="66" charset="0"/>
              </a:rPr>
              <a:t>Milliards</a:t>
            </a:r>
          </a:p>
          <a:p>
            <a:r>
              <a:rPr lang="fr-FR" sz="1200" dirty="0">
                <a:solidFill>
                  <a:schemeClr val="bg1"/>
                </a:solidFill>
                <a:latin typeface="Comic Sans MS" pitchFamily="66" charset="0"/>
              </a:rPr>
              <a:t> d’années</a:t>
            </a:r>
          </a:p>
        </p:txBody>
      </p:sp>
      <p:sp>
        <p:nvSpPr>
          <p:cNvPr id="7" name="Rectangle 10"/>
          <p:cNvSpPr>
            <a:spLocks noChangeArrowheads="1"/>
          </p:cNvSpPr>
          <p:nvPr/>
        </p:nvSpPr>
        <p:spPr bwMode="auto">
          <a:xfrm>
            <a:off x="6588125" y="2636838"/>
            <a:ext cx="719138" cy="287337"/>
          </a:xfrm>
          <a:prstGeom prst="rect">
            <a:avLst/>
          </a:prstGeom>
          <a:solidFill>
            <a:srgbClr val="000080"/>
          </a:solidFill>
          <a:ln w="9525">
            <a:noFill/>
            <a:miter lim="800000"/>
            <a:headEnd/>
            <a:tailEnd/>
          </a:ln>
          <a:effectLst/>
        </p:spPr>
        <p:txBody>
          <a:bodyPr wrap="none" anchor="ctr"/>
          <a:lstStyle/>
          <a:p>
            <a:endParaRPr lang="fr-FR" dirty="0">
              <a:latin typeface="Comic Sans MS" pitchFamily="66" charset="0"/>
            </a:endParaRPr>
          </a:p>
        </p:txBody>
      </p:sp>
      <p:sp>
        <p:nvSpPr>
          <p:cNvPr id="8" name="Rectangle 11"/>
          <p:cNvSpPr>
            <a:spLocks noChangeArrowheads="1"/>
          </p:cNvSpPr>
          <p:nvPr/>
        </p:nvSpPr>
        <p:spPr bwMode="auto">
          <a:xfrm>
            <a:off x="5076825" y="2133600"/>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9" name="Rectangle 12"/>
          <p:cNvSpPr>
            <a:spLocks noChangeArrowheads="1"/>
          </p:cNvSpPr>
          <p:nvPr/>
        </p:nvSpPr>
        <p:spPr bwMode="auto">
          <a:xfrm>
            <a:off x="3492500" y="2060575"/>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10" name="Text Box 16"/>
          <p:cNvSpPr txBox="1">
            <a:spLocks noChangeArrowheads="1"/>
          </p:cNvSpPr>
          <p:nvPr/>
        </p:nvSpPr>
        <p:spPr bwMode="auto">
          <a:xfrm>
            <a:off x="881063" y="5949950"/>
            <a:ext cx="7635875" cy="366713"/>
          </a:xfrm>
          <a:prstGeom prst="rect">
            <a:avLst/>
          </a:prstGeom>
          <a:noFill/>
          <a:ln w="9525">
            <a:noFill/>
            <a:miter lim="800000"/>
            <a:headEnd/>
            <a:tailEnd/>
          </a:ln>
          <a:effectLst/>
        </p:spPr>
        <p:txBody>
          <a:bodyPr wrap="none">
            <a:spAutoFit/>
          </a:bodyPr>
          <a:lstStyle/>
          <a:p>
            <a:r>
              <a:rPr lang="fr-FR" dirty="0">
                <a:solidFill>
                  <a:schemeClr val="bg1"/>
                </a:solidFill>
                <a:latin typeface="Comic Sans MS" pitchFamily="66" charset="0"/>
              </a:rPr>
              <a:t>mais cette expansion de l’espace a connu 3 périodes très différentes. </a:t>
            </a:r>
          </a:p>
        </p:txBody>
      </p:sp>
      <p:sp>
        <p:nvSpPr>
          <p:cNvPr id="13" name="ZoneTexte 12"/>
          <p:cNvSpPr txBox="1"/>
          <p:nvPr/>
        </p:nvSpPr>
        <p:spPr>
          <a:xfrm>
            <a:off x="6249824" y="5013176"/>
            <a:ext cx="704039" cy="615553"/>
          </a:xfrm>
          <a:prstGeom prst="rect">
            <a:avLst/>
          </a:prstGeom>
          <a:solidFill>
            <a:srgbClr val="6600CC"/>
          </a:solidFill>
        </p:spPr>
        <p:txBody>
          <a:bodyPr wrap="none" rtlCol="0">
            <a:spAutoFit/>
          </a:bodyPr>
          <a:lstStyle/>
          <a:p>
            <a:pPr algn="ctr"/>
            <a:r>
              <a:rPr lang="fr-FR" sz="1200" dirty="0" smtClean="0">
                <a:solidFill>
                  <a:schemeClr val="bg1"/>
                </a:solidFill>
              </a:rPr>
              <a:t>13.8</a:t>
            </a:r>
          </a:p>
          <a:p>
            <a:pPr algn="ctr"/>
            <a:r>
              <a:rPr lang="fr-FR" sz="1100" dirty="0" smtClean="0">
                <a:solidFill>
                  <a:schemeClr val="bg1"/>
                </a:solidFill>
              </a:rPr>
              <a:t>Milliards</a:t>
            </a:r>
          </a:p>
          <a:p>
            <a:pPr algn="ctr"/>
            <a:r>
              <a:rPr lang="fr-FR" sz="1100" dirty="0" smtClean="0">
                <a:solidFill>
                  <a:schemeClr val="bg1"/>
                </a:solidFill>
              </a:rPr>
              <a:t>d’années</a:t>
            </a:r>
            <a:endParaRPr lang="fr-FR" sz="1100" dirty="0">
              <a:solidFill>
                <a:schemeClr val="bg1"/>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681163" y="188913"/>
            <a:ext cx="5627687" cy="5429250"/>
          </a:xfrm>
          <a:prstGeom prst="rect">
            <a:avLst/>
          </a:prstGeom>
          <a:noFill/>
          <a:ln w="9525">
            <a:noFill/>
            <a:miter lim="800000"/>
            <a:headEnd/>
            <a:tailEnd/>
          </a:ln>
          <a:effectLst/>
        </p:spPr>
      </p:pic>
      <p:sp>
        <p:nvSpPr>
          <p:cNvPr id="3" name="Text Box 3"/>
          <p:cNvSpPr txBox="1">
            <a:spLocks noChangeArrowheads="1"/>
          </p:cNvSpPr>
          <p:nvPr/>
        </p:nvSpPr>
        <p:spPr bwMode="auto">
          <a:xfrm>
            <a:off x="1776413" y="333375"/>
            <a:ext cx="1643062" cy="646331"/>
          </a:xfrm>
          <a:prstGeom prst="rect">
            <a:avLst/>
          </a:prstGeom>
          <a:solidFill>
            <a:srgbClr val="000066"/>
          </a:solidFill>
          <a:ln w="9525">
            <a:noFill/>
            <a:miter lim="800000"/>
            <a:headEnd/>
            <a:tailEnd/>
          </a:ln>
          <a:effectLst/>
        </p:spPr>
        <p:txBody>
          <a:bodyPr>
            <a:spAutoFit/>
          </a:bodyPr>
          <a:lstStyle/>
          <a:p>
            <a:pPr algn="ctr"/>
            <a:r>
              <a:rPr lang="fr-FR" sz="1200" dirty="0">
                <a:solidFill>
                  <a:schemeClr val="bg1"/>
                </a:solidFill>
                <a:latin typeface="Comic Sans MS" pitchFamily="66" charset="0"/>
              </a:rPr>
              <a:t>Dimension de</a:t>
            </a:r>
          </a:p>
          <a:p>
            <a:pPr algn="ctr"/>
            <a:r>
              <a:rPr lang="fr-FR" sz="1200" dirty="0">
                <a:solidFill>
                  <a:schemeClr val="bg1"/>
                </a:solidFill>
                <a:latin typeface="Comic Sans MS" pitchFamily="66" charset="0"/>
              </a:rPr>
              <a:t>l’Univers observable</a:t>
            </a:r>
          </a:p>
          <a:p>
            <a:pPr algn="ctr"/>
            <a:r>
              <a:rPr lang="fr-FR" sz="1200" dirty="0">
                <a:solidFill>
                  <a:srgbClr val="CCECFF"/>
                </a:solidFill>
                <a:latin typeface="Comic Sans MS" pitchFamily="66" charset="0"/>
              </a:rPr>
              <a:t>(pas à l’échelle)</a:t>
            </a:r>
          </a:p>
        </p:txBody>
      </p:sp>
      <p:sp>
        <p:nvSpPr>
          <p:cNvPr id="4" name="Text Box 4"/>
          <p:cNvSpPr txBox="1">
            <a:spLocks noChangeArrowheads="1"/>
          </p:cNvSpPr>
          <p:nvPr/>
        </p:nvSpPr>
        <p:spPr bwMode="auto">
          <a:xfrm>
            <a:off x="1692275" y="4941888"/>
            <a:ext cx="646113" cy="274637"/>
          </a:xfrm>
          <a:prstGeom prst="rect">
            <a:avLst/>
          </a:prstGeom>
          <a:solidFill>
            <a:srgbClr val="000066"/>
          </a:solidFill>
          <a:ln w="9525">
            <a:noFill/>
            <a:miter lim="800000"/>
            <a:headEnd/>
            <a:tailEnd/>
          </a:ln>
          <a:effectLst/>
        </p:spPr>
        <p:txBody>
          <a:bodyPr wrap="none">
            <a:spAutoFit/>
          </a:bodyPr>
          <a:lstStyle/>
          <a:p>
            <a:r>
              <a:rPr lang="fr-FR" sz="1200" dirty="0">
                <a:solidFill>
                  <a:schemeClr val="bg1"/>
                </a:solidFill>
                <a:latin typeface="Comic Sans MS" pitchFamily="66" charset="0"/>
              </a:rPr>
              <a:t>Temps</a:t>
            </a:r>
          </a:p>
        </p:txBody>
      </p:sp>
      <p:sp>
        <p:nvSpPr>
          <p:cNvPr id="5" name="Text Box 5"/>
          <p:cNvSpPr txBox="1">
            <a:spLocks noChangeArrowheads="1"/>
          </p:cNvSpPr>
          <p:nvPr/>
        </p:nvSpPr>
        <p:spPr bwMode="auto">
          <a:xfrm>
            <a:off x="1692275" y="5157788"/>
            <a:ext cx="854075" cy="457200"/>
          </a:xfrm>
          <a:prstGeom prst="rect">
            <a:avLst/>
          </a:prstGeom>
          <a:solidFill>
            <a:srgbClr val="000066"/>
          </a:solidFill>
          <a:ln w="9525">
            <a:noFill/>
            <a:miter lim="800000"/>
            <a:headEnd/>
            <a:tailEnd/>
          </a:ln>
          <a:effectLst/>
        </p:spPr>
        <p:txBody>
          <a:bodyPr wrap="none">
            <a:spAutoFit/>
          </a:bodyPr>
          <a:lstStyle/>
          <a:p>
            <a:pPr algn="ctr"/>
            <a:r>
              <a:rPr lang="fr-FR" sz="1200" dirty="0">
                <a:solidFill>
                  <a:srgbClr val="CCECFF"/>
                </a:solidFill>
                <a:latin typeface="Comic Sans MS" pitchFamily="66" charset="0"/>
              </a:rPr>
              <a:t>(pas à</a:t>
            </a:r>
          </a:p>
          <a:p>
            <a:pPr algn="ctr"/>
            <a:r>
              <a:rPr lang="fr-FR" sz="1200" dirty="0">
                <a:solidFill>
                  <a:srgbClr val="CCECFF"/>
                </a:solidFill>
                <a:latin typeface="Comic Sans MS" pitchFamily="66" charset="0"/>
              </a:rPr>
              <a:t> l’échelle)</a:t>
            </a:r>
          </a:p>
        </p:txBody>
      </p:sp>
      <p:sp>
        <p:nvSpPr>
          <p:cNvPr id="6" name="Text Box 6"/>
          <p:cNvSpPr txBox="1">
            <a:spLocks noChangeArrowheads="1"/>
          </p:cNvSpPr>
          <p:nvPr/>
        </p:nvSpPr>
        <p:spPr bwMode="auto">
          <a:xfrm>
            <a:off x="6156325" y="5168900"/>
            <a:ext cx="825500" cy="457200"/>
          </a:xfrm>
          <a:prstGeom prst="rect">
            <a:avLst/>
          </a:prstGeom>
          <a:noFill/>
          <a:ln w="9525">
            <a:noFill/>
            <a:miter lim="800000"/>
            <a:headEnd/>
            <a:tailEnd/>
          </a:ln>
          <a:effectLst/>
        </p:spPr>
        <p:txBody>
          <a:bodyPr wrap="none">
            <a:spAutoFit/>
          </a:bodyPr>
          <a:lstStyle/>
          <a:p>
            <a:r>
              <a:rPr lang="fr-FR" sz="1200" dirty="0">
                <a:solidFill>
                  <a:schemeClr val="bg1"/>
                </a:solidFill>
                <a:latin typeface="Comic Sans MS" pitchFamily="66" charset="0"/>
              </a:rPr>
              <a:t>Milliards</a:t>
            </a:r>
          </a:p>
          <a:p>
            <a:r>
              <a:rPr lang="fr-FR" sz="1200" dirty="0">
                <a:solidFill>
                  <a:schemeClr val="bg1"/>
                </a:solidFill>
                <a:latin typeface="Comic Sans MS" pitchFamily="66" charset="0"/>
              </a:rPr>
              <a:t> d’années</a:t>
            </a:r>
          </a:p>
        </p:txBody>
      </p:sp>
      <p:sp>
        <p:nvSpPr>
          <p:cNvPr id="7" name="Rectangle 7"/>
          <p:cNvSpPr>
            <a:spLocks noChangeArrowheads="1"/>
          </p:cNvSpPr>
          <p:nvPr/>
        </p:nvSpPr>
        <p:spPr bwMode="auto">
          <a:xfrm>
            <a:off x="6588125" y="2636838"/>
            <a:ext cx="719138" cy="287337"/>
          </a:xfrm>
          <a:prstGeom prst="rect">
            <a:avLst/>
          </a:prstGeom>
          <a:solidFill>
            <a:srgbClr val="000080"/>
          </a:solidFill>
          <a:ln w="9525">
            <a:noFill/>
            <a:miter lim="800000"/>
            <a:headEnd/>
            <a:tailEnd/>
          </a:ln>
          <a:effectLst/>
        </p:spPr>
        <p:txBody>
          <a:bodyPr wrap="none" anchor="ctr"/>
          <a:lstStyle/>
          <a:p>
            <a:endParaRPr lang="fr-FR" dirty="0">
              <a:latin typeface="Comic Sans MS" pitchFamily="66" charset="0"/>
            </a:endParaRPr>
          </a:p>
        </p:txBody>
      </p:sp>
      <p:sp>
        <p:nvSpPr>
          <p:cNvPr id="8" name="Rectangle 8"/>
          <p:cNvSpPr>
            <a:spLocks noChangeArrowheads="1"/>
          </p:cNvSpPr>
          <p:nvPr/>
        </p:nvSpPr>
        <p:spPr bwMode="auto">
          <a:xfrm>
            <a:off x="5076825" y="2133600"/>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9" name="Rectangle 9"/>
          <p:cNvSpPr>
            <a:spLocks noChangeArrowheads="1"/>
          </p:cNvSpPr>
          <p:nvPr/>
        </p:nvSpPr>
        <p:spPr bwMode="auto">
          <a:xfrm>
            <a:off x="3492500" y="2060575"/>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10" name="Oval 11"/>
          <p:cNvSpPr>
            <a:spLocks noChangeArrowheads="1"/>
          </p:cNvSpPr>
          <p:nvPr/>
        </p:nvSpPr>
        <p:spPr bwMode="auto">
          <a:xfrm>
            <a:off x="2268538" y="2420938"/>
            <a:ext cx="287337" cy="360362"/>
          </a:xfrm>
          <a:prstGeom prst="ellipse">
            <a:avLst/>
          </a:prstGeom>
          <a:noFill/>
          <a:ln w="38100">
            <a:solidFill>
              <a:srgbClr val="FF0000"/>
            </a:solidFill>
            <a:round/>
            <a:headEnd/>
            <a:tailEnd/>
          </a:ln>
          <a:effectLst/>
        </p:spPr>
        <p:txBody>
          <a:bodyPr wrap="none" anchor="ctr"/>
          <a:lstStyle/>
          <a:p>
            <a:endParaRPr lang="fr-FR" dirty="0">
              <a:latin typeface="Comic Sans MS" pitchFamily="66" charset="0"/>
            </a:endParaRPr>
          </a:p>
        </p:txBody>
      </p:sp>
      <p:sp>
        <p:nvSpPr>
          <p:cNvPr id="11" name="Text Box 12"/>
          <p:cNvSpPr txBox="1">
            <a:spLocks noChangeArrowheads="1"/>
          </p:cNvSpPr>
          <p:nvPr/>
        </p:nvSpPr>
        <p:spPr bwMode="auto">
          <a:xfrm>
            <a:off x="179388" y="5805488"/>
            <a:ext cx="8850312" cy="915987"/>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De 10</a:t>
            </a:r>
            <a:r>
              <a:rPr lang="fr-FR" baseline="30000" dirty="0">
                <a:solidFill>
                  <a:schemeClr val="bg1"/>
                </a:solidFill>
                <a:latin typeface="Comic Sans MS" pitchFamily="66" charset="0"/>
              </a:rPr>
              <a:t>-35</a:t>
            </a:r>
            <a:r>
              <a:rPr lang="fr-FR" dirty="0">
                <a:solidFill>
                  <a:schemeClr val="bg1"/>
                </a:solidFill>
                <a:latin typeface="Comic Sans MS" pitchFamily="66" charset="0"/>
              </a:rPr>
              <a:t> à 10</a:t>
            </a:r>
            <a:r>
              <a:rPr lang="fr-FR" baseline="30000" dirty="0">
                <a:solidFill>
                  <a:schemeClr val="bg1"/>
                </a:solidFill>
                <a:latin typeface="Comic Sans MS" pitchFamily="66" charset="0"/>
              </a:rPr>
              <a:t>-32</a:t>
            </a:r>
            <a:r>
              <a:rPr lang="fr-FR" dirty="0">
                <a:solidFill>
                  <a:schemeClr val="bg1"/>
                </a:solidFill>
                <a:latin typeface="Comic Sans MS" pitchFamily="66" charset="0"/>
              </a:rPr>
              <a:t> seconde après le Big Bang: une expansion fulgurante exponentielle</a:t>
            </a:r>
          </a:p>
          <a:p>
            <a:pPr algn="ctr"/>
            <a:r>
              <a:rPr lang="fr-FR" dirty="0">
                <a:solidFill>
                  <a:schemeClr val="bg1"/>
                </a:solidFill>
                <a:latin typeface="Comic Sans MS" pitchFamily="66" charset="0"/>
              </a:rPr>
              <a:t>appelée </a:t>
            </a:r>
            <a:r>
              <a:rPr lang="fr-FR" dirty="0">
                <a:solidFill>
                  <a:srgbClr val="FFFF00"/>
                </a:solidFill>
                <a:latin typeface="Comic Sans MS" pitchFamily="66" charset="0"/>
              </a:rPr>
              <a:t>INFLATION</a:t>
            </a:r>
            <a:r>
              <a:rPr lang="fr-FR" dirty="0">
                <a:solidFill>
                  <a:schemeClr val="bg1"/>
                </a:solidFill>
                <a:latin typeface="Comic Sans MS" pitchFamily="66" charset="0"/>
              </a:rPr>
              <a:t> (&gt; vitesse de la lumière)</a:t>
            </a:r>
          </a:p>
          <a:p>
            <a:pPr algn="ctr"/>
            <a:r>
              <a:rPr lang="fr-FR" dirty="0">
                <a:solidFill>
                  <a:schemeClr val="bg1"/>
                </a:solidFill>
                <a:latin typeface="Comic Sans MS" pitchFamily="66" charset="0"/>
              </a:rPr>
              <a:t>La taille de l’Univers est multipliée en gros par un facteur 10</a:t>
            </a:r>
            <a:r>
              <a:rPr lang="fr-FR" baseline="30000" dirty="0">
                <a:solidFill>
                  <a:schemeClr val="bg1"/>
                </a:solidFill>
                <a:latin typeface="Comic Sans MS" pitchFamily="66" charset="0"/>
              </a:rPr>
              <a:t>50</a:t>
            </a:r>
            <a:r>
              <a:rPr lang="fr-FR" dirty="0">
                <a:solidFill>
                  <a:schemeClr val="bg1"/>
                </a:solidFill>
                <a:latin typeface="Comic Sans MS" pitchFamily="66" charset="0"/>
              </a:rPr>
              <a:t>.</a:t>
            </a:r>
          </a:p>
        </p:txBody>
      </p:sp>
      <p:sp>
        <p:nvSpPr>
          <p:cNvPr id="12" name="Text Box 13"/>
          <p:cNvSpPr txBox="1">
            <a:spLocks noChangeArrowheads="1"/>
          </p:cNvSpPr>
          <p:nvPr/>
        </p:nvSpPr>
        <p:spPr bwMode="auto">
          <a:xfrm>
            <a:off x="1763713" y="2133600"/>
            <a:ext cx="1258887" cy="304800"/>
          </a:xfrm>
          <a:prstGeom prst="rect">
            <a:avLst/>
          </a:prstGeom>
          <a:noFill/>
          <a:ln w="9525">
            <a:noFill/>
            <a:miter lim="800000"/>
            <a:headEnd/>
            <a:tailEnd/>
          </a:ln>
          <a:effectLst/>
        </p:spPr>
        <p:txBody>
          <a:bodyPr wrap="none">
            <a:spAutoFit/>
          </a:bodyPr>
          <a:lstStyle/>
          <a:p>
            <a:r>
              <a:rPr lang="fr-FR" sz="1400" dirty="0">
                <a:solidFill>
                  <a:srgbClr val="FF0000"/>
                </a:solidFill>
                <a:latin typeface="Comic Sans MS" pitchFamily="66" charset="0"/>
              </a:rPr>
              <a:t>INFLATION</a:t>
            </a:r>
          </a:p>
        </p:txBody>
      </p:sp>
      <p:sp>
        <p:nvSpPr>
          <p:cNvPr id="13" name="ZoneTexte 12"/>
          <p:cNvSpPr txBox="1"/>
          <p:nvPr/>
        </p:nvSpPr>
        <p:spPr>
          <a:xfrm>
            <a:off x="6249824" y="5013176"/>
            <a:ext cx="704039" cy="615553"/>
          </a:xfrm>
          <a:prstGeom prst="rect">
            <a:avLst/>
          </a:prstGeom>
          <a:solidFill>
            <a:srgbClr val="6600CC"/>
          </a:solidFill>
        </p:spPr>
        <p:txBody>
          <a:bodyPr wrap="none" rtlCol="0">
            <a:spAutoFit/>
          </a:bodyPr>
          <a:lstStyle/>
          <a:p>
            <a:pPr algn="ctr"/>
            <a:r>
              <a:rPr lang="fr-FR" sz="1200" dirty="0" smtClean="0">
                <a:solidFill>
                  <a:schemeClr val="bg1"/>
                </a:solidFill>
              </a:rPr>
              <a:t>13.8</a:t>
            </a:r>
          </a:p>
          <a:p>
            <a:pPr algn="ctr"/>
            <a:r>
              <a:rPr lang="fr-FR" sz="1100" dirty="0" smtClean="0">
                <a:solidFill>
                  <a:schemeClr val="bg1"/>
                </a:solidFill>
              </a:rPr>
              <a:t>Milliards</a:t>
            </a:r>
          </a:p>
          <a:p>
            <a:pPr algn="ctr"/>
            <a:r>
              <a:rPr lang="fr-FR" sz="1100" dirty="0" smtClean="0">
                <a:solidFill>
                  <a:schemeClr val="bg1"/>
                </a:solidFill>
              </a:rPr>
              <a:t>d’années</a:t>
            </a:r>
            <a:endParaRPr lang="fr-FR" sz="1100" dirty="0">
              <a:solidFill>
                <a:schemeClr val="bg1"/>
              </a:solidFil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681163" y="188913"/>
            <a:ext cx="5627687" cy="5429250"/>
          </a:xfrm>
          <a:prstGeom prst="rect">
            <a:avLst/>
          </a:prstGeom>
          <a:noFill/>
          <a:ln w="9525">
            <a:noFill/>
            <a:miter lim="800000"/>
            <a:headEnd/>
            <a:tailEnd/>
          </a:ln>
          <a:effectLst/>
        </p:spPr>
      </p:pic>
      <p:sp>
        <p:nvSpPr>
          <p:cNvPr id="3" name="Text Box 3"/>
          <p:cNvSpPr txBox="1">
            <a:spLocks noChangeArrowheads="1"/>
          </p:cNvSpPr>
          <p:nvPr/>
        </p:nvSpPr>
        <p:spPr bwMode="auto">
          <a:xfrm>
            <a:off x="1776413" y="333375"/>
            <a:ext cx="1643062" cy="646331"/>
          </a:xfrm>
          <a:prstGeom prst="rect">
            <a:avLst/>
          </a:prstGeom>
          <a:solidFill>
            <a:srgbClr val="000066"/>
          </a:solidFill>
          <a:ln w="9525">
            <a:noFill/>
            <a:miter lim="800000"/>
            <a:headEnd/>
            <a:tailEnd/>
          </a:ln>
          <a:effectLst/>
        </p:spPr>
        <p:txBody>
          <a:bodyPr>
            <a:spAutoFit/>
          </a:bodyPr>
          <a:lstStyle/>
          <a:p>
            <a:pPr algn="ctr"/>
            <a:r>
              <a:rPr lang="fr-FR" sz="1200" dirty="0">
                <a:solidFill>
                  <a:schemeClr val="bg1"/>
                </a:solidFill>
                <a:latin typeface="Comic Sans MS" pitchFamily="66" charset="0"/>
              </a:rPr>
              <a:t>Dimension de</a:t>
            </a:r>
          </a:p>
          <a:p>
            <a:pPr algn="ctr"/>
            <a:r>
              <a:rPr lang="fr-FR" sz="1200" dirty="0">
                <a:solidFill>
                  <a:schemeClr val="bg1"/>
                </a:solidFill>
                <a:latin typeface="Comic Sans MS" pitchFamily="66" charset="0"/>
              </a:rPr>
              <a:t>l’Univers observable</a:t>
            </a:r>
          </a:p>
          <a:p>
            <a:pPr algn="ctr"/>
            <a:r>
              <a:rPr lang="fr-FR" sz="1200" dirty="0">
                <a:solidFill>
                  <a:srgbClr val="CCECFF"/>
                </a:solidFill>
                <a:latin typeface="Comic Sans MS" pitchFamily="66" charset="0"/>
              </a:rPr>
              <a:t>(pas à l’échelle)</a:t>
            </a:r>
          </a:p>
        </p:txBody>
      </p:sp>
      <p:sp>
        <p:nvSpPr>
          <p:cNvPr id="4" name="Text Box 4"/>
          <p:cNvSpPr txBox="1">
            <a:spLocks noChangeArrowheads="1"/>
          </p:cNvSpPr>
          <p:nvPr/>
        </p:nvSpPr>
        <p:spPr bwMode="auto">
          <a:xfrm>
            <a:off x="1692275" y="4941888"/>
            <a:ext cx="646113" cy="274637"/>
          </a:xfrm>
          <a:prstGeom prst="rect">
            <a:avLst/>
          </a:prstGeom>
          <a:solidFill>
            <a:srgbClr val="000066"/>
          </a:solidFill>
          <a:ln w="9525">
            <a:noFill/>
            <a:miter lim="800000"/>
            <a:headEnd/>
            <a:tailEnd/>
          </a:ln>
          <a:effectLst/>
        </p:spPr>
        <p:txBody>
          <a:bodyPr wrap="none">
            <a:spAutoFit/>
          </a:bodyPr>
          <a:lstStyle/>
          <a:p>
            <a:r>
              <a:rPr lang="fr-FR" sz="1200" dirty="0">
                <a:solidFill>
                  <a:schemeClr val="bg1"/>
                </a:solidFill>
                <a:latin typeface="Comic Sans MS" pitchFamily="66" charset="0"/>
              </a:rPr>
              <a:t>Temps</a:t>
            </a:r>
          </a:p>
        </p:txBody>
      </p:sp>
      <p:sp>
        <p:nvSpPr>
          <p:cNvPr id="5" name="Text Box 5"/>
          <p:cNvSpPr txBox="1">
            <a:spLocks noChangeArrowheads="1"/>
          </p:cNvSpPr>
          <p:nvPr/>
        </p:nvSpPr>
        <p:spPr bwMode="auto">
          <a:xfrm>
            <a:off x="1692275" y="5157788"/>
            <a:ext cx="854075" cy="457200"/>
          </a:xfrm>
          <a:prstGeom prst="rect">
            <a:avLst/>
          </a:prstGeom>
          <a:solidFill>
            <a:srgbClr val="000066"/>
          </a:solidFill>
          <a:ln w="9525">
            <a:noFill/>
            <a:miter lim="800000"/>
            <a:headEnd/>
            <a:tailEnd/>
          </a:ln>
          <a:effectLst/>
        </p:spPr>
        <p:txBody>
          <a:bodyPr wrap="none">
            <a:spAutoFit/>
          </a:bodyPr>
          <a:lstStyle/>
          <a:p>
            <a:pPr algn="ctr"/>
            <a:r>
              <a:rPr lang="fr-FR" sz="1200" dirty="0">
                <a:solidFill>
                  <a:srgbClr val="CCECFF"/>
                </a:solidFill>
                <a:latin typeface="Comic Sans MS" pitchFamily="66" charset="0"/>
              </a:rPr>
              <a:t>(pas à</a:t>
            </a:r>
          </a:p>
          <a:p>
            <a:pPr algn="ctr"/>
            <a:r>
              <a:rPr lang="fr-FR" sz="1200" dirty="0">
                <a:solidFill>
                  <a:srgbClr val="CCECFF"/>
                </a:solidFill>
                <a:latin typeface="Comic Sans MS" pitchFamily="66" charset="0"/>
              </a:rPr>
              <a:t> l’échelle)</a:t>
            </a:r>
          </a:p>
        </p:txBody>
      </p:sp>
      <p:sp>
        <p:nvSpPr>
          <p:cNvPr id="6" name="Text Box 6"/>
          <p:cNvSpPr txBox="1">
            <a:spLocks noChangeArrowheads="1"/>
          </p:cNvSpPr>
          <p:nvPr/>
        </p:nvSpPr>
        <p:spPr bwMode="auto">
          <a:xfrm>
            <a:off x="6156325" y="5168900"/>
            <a:ext cx="825500" cy="457200"/>
          </a:xfrm>
          <a:prstGeom prst="rect">
            <a:avLst/>
          </a:prstGeom>
          <a:noFill/>
          <a:ln w="9525">
            <a:noFill/>
            <a:miter lim="800000"/>
            <a:headEnd/>
            <a:tailEnd/>
          </a:ln>
          <a:effectLst/>
        </p:spPr>
        <p:txBody>
          <a:bodyPr wrap="none">
            <a:spAutoFit/>
          </a:bodyPr>
          <a:lstStyle/>
          <a:p>
            <a:r>
              <a:rPr lang="fr-FR" sz="1200" dirty="0">
                <a:solidFill>
                  <a:schemeClr val="bg1"/>
                </a:solidFill>
                <a:latin typeface="Comic Sans MS" pitchFamily="66" charset="0"/>
              </a:rPr>
              <a:t>Milliards</a:t>
            </a:r>
          </a:p>
          <a:p>
            <a:r>
              <a:rPr lang="fr-FR" sz="1200" dirty="0">
                <a:solidFill>
                  <a:schemeClr val="bg1"/>
                </a:solidFill>
                <a:latin typeface="Comic Sans MS" pitchFamily="66" charset="0"/>
              </a:rPr>
              <a:t> d’années</a:t>
            </a:r>
          </a:p>
        </p:txBody>
      </p:sp>
      <p:sp>
        <p:nvSpPr>
          <p:cNvPr id="7" name="Rectangle 7"/>
          <p:cNvSpPr>
            <a:spLocks noChangeArrowheads="1"/>
          </p:cNvSpPr>
          <p:nvPr/>
        </p:nvSpPr>
        <p:spPr bwMode="auto">
          <a:xfrm>
            <a:off x="6588125" y="2636838"/>
            <a:ext cx="719138" cy="287337"/>
          </a:xfrm>
          <a:prstGeom prst="rect">
            <a:avLst/>
          </a:prstGeom>
          <a:solidFill>
            <a:srgbClr val="000080"/>
          </a:solidFill>
          <a:ln w="9525">
            <a:noFill/>
            <a:miter lim="800000"/>
            <a:headEnd/>
            <a:tailEnd/>
          </a:ln>
          <a:effectLst/>
        </p:spPr>
        <p:txBody>
          <a:bodyPr wrap="none" anchor="ctr"/>
          <a:lstStyle/>
          <a:p>
            <a:endParaRPr lang="fr-FR" dirty="0">
              <a:latin typeface="Comic Sans MS" pitchFamily="66" charset="0"/>
            </a:endParaRPr>
          </a:p>
        </p:txBody>
      </p:sp>
      <p:sp>
        <p:nvSpPr>
          <p:cNvPr id="8" name="Rectangle 8"/>
          <p:cNvSpPr>
            <a:spLocks noChangeArrowheads="1"/>
          </p:cNvSpPr>
          <p:nvPr/>
        </p:nvSpPr>
        <p:spPr bwMode="auto">
          <a:xfrm>
            <a:off x="5076825" y="2133600"/>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9" name="Rectangle 9"/>
          <p:cNvSpPr>
            <a:spLocks noChangeArrowheads="1"/>
          </p:cNvSpPr>
          <p:nvPr/>
        </p:nvSpPr>
        <p:spPr bwMode="auto">
          <a:xfrm>
            <a:off x="3419475" y="2060575"/>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10" name="Oval 10"/>
          <p:cNvSpPr>
            <a:spLocks noChangeArrowheads="1"/>
          </p:cNvSpPr>
          <p:nvPr/>
        </p:nvSpPr>
        <p:spPr bwMode="auto">
          <a:xfrm>
            <a:off x="2268538" y="2420938"/>
            <a:ext cx="287337" cy="360362"/>
          </a:xfrm>
          <a:prstGeom prst="ellipse">
            <a:avLst/>
          </a:prstGeom>
          <a:noFill/>
          <a:ln w="38100">
            <a:solidFill>
              <a:srgbClr val="FF0000"/>
            </a:solidFill>
            <a:round/>
            <a:headEnd/>
            <a:tailEnd/>
          </a:ln>
          <a:effectLst/>
        </p:spPr>
        <p:txBody>
          <a:bodyPr wrap="none" anchor="ctr"/>
          <a:lstStyle/>
          <a:p>
            <a:endParaRPr lang="fr-FR" dirty="0">
              <a:latin typeface="Comic Sans MS" pitchFamily="66" charset="0"/>
            </a:endParaRPr>
          </a:p>
        </p:txBody>
      </p:sp>
      <p:sp>
        <p:nvSpPr>
          <p:cNvPr id="11" name="Text Box 11"/>
          <p:cNvSpPr txBox="1">
            <a:spLocks noChangeArrowheads="1"/>
          </p:cNvSpPr>
          <p:nvPr/>
        </p:nvSpPr>
        <p:spPr bwMode="auto">
          <a:xfrm>
            <a:off x="407988" y="5805488"/>
            <a:ext cx="8458200" cy="915987"/>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Puis l’expansion se poursuit à un rythme beaucoup plus lent, mais en diminuant,</a:t>
            </a:r>
          </a:p>
          <a:p>
            <a:pPr algn="ctr"/>
            <a:r>
              <a:rPr lang="fr-FR" dirty="0">
                <a:solidFill>
                  <a:schemeClr val="bg1"/>
                </a:solidFill>
                <a:latin typeface="Comic Sans MS" pitchFamily="66" charset="0"/>
              </a:rPr>
              <a:t>la matière domine et donc la gravitation contrecarre l’expansion:</a:t>
            </a:r>
          </a:p>
          <a:p>
            <a:pPr algn="ctr"/>
            <a:r>
              <a:rPr lang="fr-FR" dirty="0">
                <a:solidFill>
                  <a:schemeClr val="bg1"/>
                </a:solidFill>
                <a:latin typeface="Comic Sans MS" pitchFamily="66" charset="0"/>
              </a:rPr>
              <a:t>c’est la période d’ </a:t>
            </a:r>
            <a:r>
              <a:rPr lang="fr-FR" dirty="0">
                <a:solidFill>
                  <a:srgbClr val="FFFF00"/>
                </a:solidFill>
                <a:latin typeface="Comic Sans MS" pitchFamily="66" charset="0"/>
              </a:rPr>
              <a:t>EXPANSION RALENTIE</a:t>
            </a:r>
            <a:r>
              <a:rPr lang="fr-FR" dirty="0">
                <a:solidFill>
                  <a:schemeClr val="bg1"/>
                </a:solidFill>
                <a:latin typeface="Comic Sans MS" pitchFamily="66" charset="0"/>
              </a:rPr>
              <a:t>.</a:t>
            </a:r>
          </a:p>
        </p:txBody>
      </p:sp>
      <p:sp>
        <p:nvSpPr>
          <p:cNvPr id="12" name="Text Box 12"/>
          <p:cNvSpPr txBox="1">
            <a:spLocks noChangeArrowheads="1"/>
          </p:cNvSpPr>
          <p:nvPr/>
        </p:nvSpPr>
        <p:spPr bwMode="auto">
          <a:xfrm>
            <a:off x="1763713" y="2133600"/>
            <a:ext cx="1258887" cy="304800"/>
          </a:xfrm>
          <a:prstGeom prst="rect">
            <a:avLst/>
          </a:prstGeom>
          <a:noFill/>
          <a:ln w="9525">
            <a:noFill/>
            <a:miter lim="800000"/>
            <a:headEnd/>
            <a:tailEnd/>
          </a:ln>
          <a:effectLst/>
        </p:spPr>
        <p:txBody>
          <a:bodyPr wrap="none">
            <a:spAutoFit/>
          </a:bodyPr>
          <a:lstStyle/>
          <a:p>
            <a:r>
              <a:rPr lang="fr-FR" sz="1400" dirty="0">
                <a:solidFill>
                  <a:srgbClr val="FF0000"/>
                </a:solidFill>
                <a:latin typeface="Comic Sans MS" pitchFamily="66" charset="0"/>
              </a:rPr>
              <a:t>INFLATION</a:t>
            </a:r>
          </a:p>
        </p:txBody>
      </p:sp>
      <p:sp>
        <p:nvSpPr>
          <p:cNvPr id="13" name="Text Box 13"/>
          <p:cNvSpPr txBox="1">
            <a:spLocks noChangeArrowheads="1"/>
          </p:cNvSpPr>
          <p:nvPr/>
        </p:nvSpPr>
        <p:spPr bwMode="auto">
          <a:xfrm>
            <a:off x="3053452" y="1125538"/>
            <a:ext cx="1301959" cy="523220"/>
          </a:xfrm>
          <a:prstGeom prst="rect">
            <a:avLst/>
          </a:prstGeom>
          <a:noFill/>
          <a:ln w="9525">
            <a:noFill/>
            <a:miter lim="800000"/>
            <a:headEnd/>
            <a:tailEnd/>
          </a:ln>
          <a:effectLst/>
        </p:spPr>
        <p:txBody>
          <a:bodyPr wrap="none">
            <a:spAutoFit/>
          </a:bodyPr>
          <a:lstStyle/>
          <a:p>
            <a:pPr algn="ctr"/>
            <a:r>
              <a:rPr lang="fr-FR" sz="1400" dirty="0">
                <a:solidFill>
                  <a:srgbClr val="FF0000"/>
                </a:solidFill>
                <a:latin typeface="Comic Sans MS" pitchFamily="66" charset="0"/>
              </a:rPr>
              <a:t>EXPANSION</a:t>
            </a:r>
          </a:p>
          <a:p>
            <a:pPr algn="ctr"/>
            <a:r>
              <a:rPr lang="fr-FR" sz="1400" dirty="0">
                <a:solidFill>
                  <a:srgbClr val="FF0000"/>
                </a:solidFill>
                <a:latin typeface="Comic Sans MS" pitchFamily="66" charset="0"/>
              </a:rPr>
              <a:t>RALENTIE</a:t>
            </a:r>
          </a:p>
        </p:txBody>
      </p:sp>
      <p:sp>
        <p:nvSpPr>
          <p:cNvPr id="14" name="Line 14"/>
          <p:cNvSpPr>
            <a:spLocks noChangeShapeType="1"/>
          </p:cNvSpPr>
          <p:nvPr/>
        </p:nvSpPr>
        <p:spPr bwMode="auto">
          <a:xfrm flipH="1">
            <a:off x="2411413" y="1412875"/>
            <a:ext cx="647700" cy="0"/>
          </a:xfrm>
          <a:prstGeom prst="line">
            <a:avLst/>
          </a:prstGeom>
          <a:noFill/>
          <a:ln w="9525">
            <a:solidFill>
              <a:srgbClr val="FF0000"/>
            </a:solidFill>
            <a:round/>
            <a:headEnd/>
            <a:tailEnd type="triangle" w="med" len="med"/>
          </a:ln>
          <a:effectLst/>
        </p:spPr>
        <p:txBody>
          <a:bodyPr/>
          <a:lstStyle/>
          <a:p>
            <a:endParaRPr lang="fr-FR" dirty="0">
              <a:latin typeface="Comic Sans MS" pitchFamily="66" charset="0"/>
            </a:endParaRPr>
          </a:p>
        </p:txBody>
      </p:sp>
      <p:sp>
        <p:nvSpPr>
          <p:cNvPr id="15" name="Line 15"/>
          <p:cNvSpPr>
            <a:spLocks noChangeShapeType="1"/>
          </p:cNvSpPr>
          <p:nvPr/>
        </p:nvSpPr>
        <p:spPr bwMode="auto">
          <a:xfrm>
            <a:off x="4356100" y="1412875"/>
            <a:ext cx="576263" cy="0"/>
          </a:xfrm>
          <a:prstGeom prst="line">
            <a:avLst/>
          </a:prstGeom>
          <a:noFill/>
          <a:ln w="9525">
            <a:solidFill>
              <a:srgbClr val="FF0000"/>
            </a:solidFill>
            <a:round/>
            <a:headEnd/>
            <a:tailEnd type="triangle" w="med" len="med"/>
          </a:ln>
          <a:effectLst/>
        </p:spPr>
        <p:txBody>
          <a:bodyPr/>
          <a:lstStyle/>
          <a:p>
            <a:endParaRPr lang="fr-FR" dirty="0">
              <a:latin typeface="Comic Sans MS" pitchFamily="66" charset="0"/>
            </a:endParaRPr>
          </a:p>
        </p:txBody>
      </p:sp>
      <p:sp>
        <p:nvSpPr>
          <p:cNvPr id="16" name="ZoneTexte 15"/>
          <p:cNvSpPr txBox="1"/>
          <p:nvPr/>
        </p:nvSpPr>
        <p:spPr>
          <a:xfrm>
            <a:off x="6249824" y="5013176"/>
            <a:ext cx="704039" cy="615553"/>
          </a:xfrm>
          <a:prstGeom prst="rect">
            <a:avLst/>
          </a:prstGeom>
          <a:solidFill>
            <a:srgbClr val="6600CC"/>
          </a:solidFill>
        </p:spPr>
        <p:txBody>
          <a:bodyPr wrap="none" rtlCol="0">
            <a:spAutoFit/>
          </a:bodyPr>
          <a:lstStyle/>
          <a:p>
            <a:pPr algn="ctr"/>
            <a:r>
              <a:rPr lang="fr-FR" sz="1200" dirty="0" smtClean="0">
                <a:solidFill>
                  <a:schemeClr val="bg1"/>
                </a:solidFill>
              </a:rPr>
              <a:t>13.8</a:t>
            </a:r>
          </a:p>
          <a:p>
            <a:pPr algn="ctr"/>
            <a:r>
              <a:rPr lang="fr-FR" sz="1100" dirty="0" smtClean="0">
                <a:solidFill>
                  <a:schemeClr val="bg1"/>
                </a:solidFill>
              </a:rPr>
              <a:t>Milliards</a:t>
            </a:r>
          </a:p>
          <a:p>
            <a:pPr algn="ctr"/>
            <a:r>
              <a:rPr lang="fr-FR" sz="1100" dirty="0" smtClean="0">
                <a:solidFill>
                  <a:schemeClr val="bg1"/>
                </a:solidFill>
              </a:rPr>
              <a:t>d’années</a:t>
            </a:r>
            <a:endParaRPr lang="fr-FR" sz="1100" dirty="0">
              <a:solidFill>
                <a:schemeClr val="bg1"/>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681163" y="188913"/>
            <a:ext cx="5627687" cy="5429250"/>
          </a:xfrm>
          <a:prstGeom prst="rect">
            <a:avLst/>
          </a:prstGeom>
          <a:noFill/>
          <a:ln w="9525">
            <a:noFill/>
            <a:miter lim="800000"/>
            <a:headEnd/>
            <a:tailEnd/>
          </a:ln>
          <a:effectLst/>
        </p:spPr>
      </p:pic>
      <p:sp>
        <p:nvSpPr>
          <p:cNvPr id="3" name="Text Box 3"/>
          <p:cNvSpPr txBox="1">
            <a:spLocks noChangeArrowheads="1"/>
          </p:cNvSpPr>
          <p:nvPr/>
        </p:nvSpPr>
        <p:spPr bwMode="auto">
          <a:xfrm>
            <a:off x="1776413" y="333375"/>
            <a:ext cx="1643062" cy="646331"/>
          </a:xfrm>
          <a:prstGeom prst="rect">
            <a:avLst/>
          </a:prstGeom>
          <a:solidFill>
            <a:srgbClr val="000066"/>
          </a:solidFill>
          <a:ln w="9525">
            <a:noFill/>
            <a:miter lim="800000"/>
            <a:headEnd/>
            <a:tailEnd/>
          </a:ln>
          <a:effectLst/>
        </p:spPr>
        <p:txBody>
          <a:bodyPr>
            <a:spAutoFit/>
          </a:bodyPr>
          <a:lstStyle/>
          <a:p>
            <a:pPr algn="ctr"/>
            <a:r>
              <a:rPr lang="fr-FR" sz="1200" dirty="0">
                <a:solidFill>
                  <a:schemeClr val="bg1"/>
                </a:solidFill>
                <a:latin typeface="Comic Sans MS" pitchFamily="66" charset="0"/>
              </a:rPr>
              <a:t>Dimension de</a:t>
            </a:r>
          </a:p>
          <a:p>
            <a:pPr algn="ctr"/>
            <a:r>
              <a:rPr lang="fr-FR" sz="1200" dirty="0">
                <a:solidFill>
                  <a:schemeClr val="bg1"/>
                </a:solidFill>
                <a:latin typeface="Comic Sans MS" pitchFamily="66" charset="0"/>
              </a:rPr>
              <a:t>l’Univers observable</a:t>
            </a:r>
          </a:p>
          <a:p>
            <a:pPr algn="ctr"/>
            <a:r>
              <a:rPr lang="fr-FR" sz="1200" dirty="0">
                <a:solidFill>
                  <a:srgbClr val="CCECFF"/>
                </a:solidFill>
                <a:latin typeface="Comic Sans MS" pitchFamily="66" charset="0"/>
              </a:rPr>
              <a:t>(pas à l’échelle)</a:t>
            </a:r>
          </a:p>
        </p:txBody>
      </p:sp>
      <p:sp>
        <p:nvSpPr>
          <p:cNvPr id="4" name="Text Box 4"/>
          <p:cNvSpPr txBox="1">
            <a:spLocks noChangeArrowheads="1"/>
          </p:cNvSpPr>
          <p:nvPr/>
        </p:nvSpPr>
        <p:spPr bwMode="auto">
          <a:xfrm>
            <a:off x="1692275" y="4941888"/>
            <a:ext cx="646113" cy="274637"/>
          </a:xfrm>
          <a:prstGeom prst="rect">
            <a:avLst/>
          </a:prstGeom>
          <a:solidFill>
            <a:srgbClr val="000066"/>
          </a:solidFill>
          <a:ln w="9525">
            <a:noFill/>
            <a:miter lim="800000"/>
            <a:headEnd/>
            <a:tailEnd/>
          </a:ln>
          <a:effectLst/>
        </p:spPr>
        <p:txBody>
          <a:bodyPr wrap="none">
            <a:spAutoFit/>
          </a:bodyPr>
          <a:lstStyle/>
          <a:p>
            <a:r>
              <a:rPr lang="fr-FR" sz="1200" dirty="0">
                <a:solidFill>
                  <a:schemeClr val="bg1"/>
                </a:solidFill>
                <a:latin typeface="Comic Sans MS" pitchFamily="66" charset="0"/>
              </a:rPr>
              <a:t>Temps</a:t>
            </a:r>
          </a:p>
        </p:txBody>
      </p:sp>
      <p:sp>
        <p:nvSpPr>
          <p:cNvPr id="5" name="Text Box 5"/>
          <p:cNvSpPr txBox="1">
            <a:spLocks noChangeArrowheads="1"/>
          </p:cNvSpPr>
          <p:nvPr/>
        </p:nvSpPr>
        <p:spPr bwMode="auto">
          <a:xfrm>
            <a:off x="1692275" y="5157788"/>
            <a:ext cx="854075" cy="457200"/>
          </a:xfrm>
          <a:prstGeom prst="rect">
            <a:avLst/>
          </a:prstGeom>
          <a:solidFill>
            <a:srgbClr val="000066"/>
          </a:solidFill>
          <a:ln w="9525">
            <a:noFill/>
            <a:miter lim="800000"/>
            <a:headEnd/>
            <a:tailEnd/>
          </a:ln>
          <a:effectLst/>
        </p:spPr>
        <p:txBody>
          <a:bodyPr wrap="none">
            <a:spAutoFit/>
          </a:bodyPr>
          <a:lstStyle/>
          <a:p>
            <a:pPr algn="ctr"/>
            <a:r>
              <a:rPr lang="fr-FR" sz="1200" dirty="0">
                <a:solidFill>
                  <a:srgbClr val="CCECFF"/>
                </a:solidFill>
                <a:latin typeface="Comic Sans MS" pitchFamily="66" charset="0"/>
              </a:rPr>
              <a:t>(pas à</a:t>
            </a:r>
          </a:p>
          <a:p>
            <a:pPr algn="ctr"/>
            <a:r>
              <a:rPr lang="fr-FR" sz="1200" dirty="0">
                <a:solidFill>
                  <a:srgbClr val="CCECFF"/>
                </a:solidFill>
                <a:latin typeface="Comic Sans MS" pitchFamily="66" charset="0"/>
              </a:rPr>
              <a:t> l’échelle)</a:t>
            </a:r>
          </a:p>
        </p:txBody>
      </p:sp>
      <p:sp>
        <p:nvSpPr>
          <p:cNvPr id="6" name="Text Box 6"/>
          <p:cNvSpPr txBox="1">
            <a:spLocks noChangeArrowheads="1"/>
          </p:cNvSpPr>
          <p:nvPr/>
        </p:nvSpPr>
        <p:spPr bwMode="auto">
          <a:xfrm>
            <a:off x="6156325" y="5168900"/>
            <a:ext cx="825500" cy="457200"/>
          </a:xfrm>
          <a:prstGeom prst="rect">
            <a:avLst/>
          </a:prstGeom>
          <a:noFill/>
          <a:ln w="9525">
            <a:noFill/>
            <a:miter lim="800000"/>
            <a:headEnd/>
            <a:tailEnd/>
          </a:ln>
          <a:effectLst/>
        </p:spPr>
        <p:txBody>
          <a:bodyPr wrap="none">
            <a:spAutoFit/>
          </a:bodyPr>
          <a:lstStyle/>
          <a:p>
            <a:r>
              <a:rPr lang="fr-FR" sz="1200" dirty="0">
                <a:solidFill>
                  <a:schemeClr val="bg1"/>
                </a:solidFill>
                <a:latin typeface="Comic Sans MS" pitchFamily="66" charset="0"/>
              </a:rPr>
              <a:t>Milliards</a:t>
            </a:r>
          </a:p>
          <a:p>
            <a:r>
              <a:rPr lang="fr-FR" sz="1200" dirty="0">
                <a:solidFill>
                  <a:schemeClr val="bg1"/>
                </a:solidFill>
                <a:latin typeface="Comic Sans MS" pitchFamily="66" charset="0"/>
              </a:rPr>
              <a:t> d’années</a:t>
            </a:r>
          </a:p>
        </p:txBody>
      </p:sp>
      <p:sp>
        <p:nvSpPr>
          <p:cNvPr id="7" name="Rectangle 7"/>
          <p:cNvSpPr>
            <a:spLocks noChangeArrowheads="1"/>
          </p:cNvSpPr>
          <p:nvPr/>
        </p:nvSpPr>
        <p:spPr bwMode="auto">
          <a:xfrm>
            <a:off x="6588125" y="2636838"/>
            <a:ext cx="719138" cy="287337"/>
          </a:xfrm>
          <a:prstGeom prst="rect">
            <a:avLst/>
          </a:prstGeom>
          <a:solidFill>
            <a:srgbClr val="000080"/>
          </a:solidFill>
          <a:ln w="9525">
            <a:noFill/>
            <a:miter lim="800000"/>
            <a:headEnd/>
            <a:tailEnd/>
          </a:ln>
          <a:effectLst/>
        </p:spPr>
        <p:txBody>
          <a:bodyPr wrap="none" anchor="ctr"/>
          <a:lstStyle/>
          <a:p>
            <a:endParaRPr lang="fr-FR" dirty="0">
              <a:latin typeface="Comic Sans MS" pitchFamily="66" charset="0"/>
            </a:endParaRPr>
          </a:p>
        </p:txBody>
      </p:sp>
      <p:sp>
        <p:nvSpPr>
          <p:cNvPr id="8" name="Rectangle 8"/>
          <p:cNvSpPr>
            <a:spLocks noChangeArrowheads="1"/>
          </p:cNvSpPr>
          <p:nvPr/>
        </p:nvSpPr>
        <p:spPr bwMode="auto">
          <a:xfrm>
            <a:off x="5076825" y="2133600"/>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9" name="Rectangle 9"/>
          <p:cNvSpPr>
            <a:spLocks noChangeArrowheads="1"/>
          </p:cNvSpPr>
          <p:nvPr/>
        </p:nvSpPr>
        <p:spPr bwMode="auto">
          <a:xfrm>
            <a:off x="3419475" y="2060575"/>
            <a:ext cx="1403350" cy="431800"/>
          </a:xfrm>
          <a:prstGeom prst="rect">
            <a:avLst/>
          </a:prstGeom>
          <a:solidFill>
            <a:srgbClr val="000066"/>
          </a:solidFill>
          <a:ln w="9525">
            <a:noFill/>
            <a:miter lim="800000"/>
            <a:headEnd/>
            <a:tailEnd/>
          </a:ln>
          <a:effectLst/>
        </p:spPr>
        <p:txBody>
          <a:bodyPr wrap="none" anchor="ctr"/>
          <a:lstStyle/>
          <a:p>
            <a:endParaRPr lang="fr-FR" dirty="0">
              <a:latin typeface="Comic Sans MS" pitchFamily="66" charset="0"/>
            </a:endParaRPr>
          </a:p>
        </p:txBody>
      </p:sp>
      <p:sp>
        <p:nvSpPr>
          <p:cNvPr id="10" name="Oval 10"/>
          <p:cNvSpPr>
            <a:spLocks noChangeArrowheads="1"/>
          </p:cNvSpPr>
          <p:nvPr/>
        </p:nvSpPr>
        <p:spPr bwMode="auto">
          <a:xfrm>
            <a:off x="2268538" y="2420938"/>
            <a:ext cx="287337" cy="360362"/>
          </a:xfrm>
          <a:prstGeom prst="ellipse">
            <a:avLst/>
          </a:prstGeom>
          <a:noFill/>
          <a:ln w="38100">
            <a:solidFill>
              <a:srgbClr val="FF0000"/>
            </a:solidFill>
            <a:round/>
            <a:headEnd/>
            <a:tailEnd/>
          </a:ln>
          <a:effectLst/>
        </p:spPr>
        <p:txBody>
          <a:bodyPr wrap="none" anchor="ctr"/>
          <a:lstStyle/>
          <a:p>
            <a:endParaRPr lang="fr-FR" dirty="0">
              <a:latin typeface="Comic Sans MS" pitchFamily="66" charset="0"/>
            </a:endParaRPr>
          </a:p>
        </p:txBody>
      </p:sp>
      <p:sp>
        <p:nvSpPr>
          <p:cNvPr id="11" name="Text Box 11"/>
          <p:cNvSpPr txBox="1">
            <a:spLocks noChangeArrowheads="1"/>
          </p:cNvSpPr>
          <p:nvPr/>
        </p:nvSpPr>
        <p:spPr bwMode="auto">
          <a:xfrm>
            <a:off x="958850" y="5805488"/>
            <a:ext cx="7291388" cy="915987"/>
          </a:xfrm>
          <a:prstGeom prst="rect">
            <a:avLst/>
          </a:prstGeom>
          <a:noFill/>
          <a:ln w="9525">
            <a:noFill/>
            <a:miter lim="800000"/>
            <a:headEnd/>
            <a:tailEnd/>
          </a:ln>
          <a:effectLst/>
        </p:spPr>
        <p:txBody>
          <a:bodyPr wrap="none">
            <a:spAutoFit/>
          </a:bodyPr>
          <a:lstStyle/>
          <a:p>
            <a:pPr algn="ctr"/>
            <a:r>
              <a:rPr lang="fr-FR" dirty="0">
                <a:solidFill>
                  <a:schemeClr val="bg1"/>
                </a:solidFill>
                <a:latin typeface="Comic Sans MS" pitchFamily="66" charset="0"/>
              </a:rPr>
              <a:t>Mais depuis 4 Milliards d’années environ, l’expansion est plus forte.</a:t>
            </a:r>
          </a:p>
          <a:p>
            <a:pPr algn="ctr"/>
            <a:r>
              <a:rPr lang="fr-FR" dirty="0">
                <a:solidFill>
                  <a:schemeClr val="bg1"/>
                </a:solidFill>
                <a:latin typeface="Comic Sans MS" pitchFamily="66" charset="0"/>
              </a:rPr>
              <a:t>(La Matière ne domine plus):</a:t>
            </a:r>
          </a:p>
          <a:p>
            <a:pPr algn="ctr"/>
            <a:r>
              <a:rPr lang="fr-FR" dirty="0">
                <a:solidFill>
                  <a:schemeClr val="bg1"/>
                </a:solidFill>
                <a:latin typeface="Comic Sans MS" pitchFamily="66" charset="0"/>
              </a:rPr>
              <a:t>C’est la période actuelle d’ </a:t>
            </a:r>
            <a:r>
              <a:rPr lang="fr-FR" dirty="0">
                <a:solidFill>
                  <a:srgbClr val="FFFF00"/>
                </a:solidFill>
                <a:latin typeface="Comic Sans MS" pitchFamily="66" charset="0"/>
              </a:rPr>
              <a:t>EXPANSION ACCELEREE.</a:t>
            </a:r>
          </a:p>
        </p:txBody>
      </p:sp>
      <p:sp>
        <p:nvSpPr>
          <p:cNvPr id="12" name="Text Box 12"/>
          <p:cNvSpPr txBox="1">
            <a:spLocks noChangeArrowheads="1"/>
          </p:cNvSpPr>
          <p:nvPr/>
        </p:nvSpPr>
        <p:spPr bwMode="auto">
          <a:xfrm>
            <a:off x="1763713" y="2133600"/>
            <a:ext cx="1258887" cy="304800"/>
          </a:xfrm>
          <a:prstGeom prst="rect">
            <a:avLst/>
          </a:prstGeom>
          <a:noFill/>
          <a:ln w="9525">
            <a:noFill/>
            <a:miter lim="800000"/>
            <a:headEnd/>
            <a:tailEnd/>
          </a:ln>
          <a:effectLst/>
        </p:spPr>
        <p:txBody>
          <a:bodyPr wrap="none">
            <a:spAutoFit/>
          </a:bodyPr>
          <a:lstStyle/>
          <a:p>
            <a:r>
              <a:rPr lang="fr-FR" sz="1400" dirty="0">
                <a:solidFill>
                  <a:srgbClr val="FF0000"/>
                </a:solidFill>
                <a:latin typeface="Comic Sans MS" pitchFamily="66" charset="0"/>
              </a:rPr>
              <a:t>INFLATION</a:t>
            </a:r>
          </a:p>
        </p:txBody>
      </p:sp>
      <p:sp>
        <p:nvSpPr>
          <p:cNvPr id="13" name="Text Box 13"/>
          <p:cNvSpPr txBox="1">
            <a:spLocks noChangeArrowheads="1"/>
          </p:cNvSpPr>
          <p:nvPr/>
        </p:nvSpPr>
        <p:spPr bwMode="auto">
          <a:xfrm>
            <a:off x="3053452" y="1125538"/>
            <a:ext cx="1301959" cy="523220"/>
          </a:xfrm>
          <a:prstGeom prst="rect">
            <a:avLst/>
          </a:prstGeom>
          <a:noFill/>
          <a:ln w="9525">
            <a:noFill/>
            <a:miter lim="800000"/>
            <a:headEnd/>
            <a:tailEnd/>
          </a:ln>
          <a:effectLst/>
        </p:spPr>
        <p:txBody>
          <a:bodyPr wrap="none">
            <a:spAutoFit/>
          </a:bodyPr>
          <a:lstStyle/>
          <a:p>
            <a:pPr algn="ctr"/>
            <a:r>
              <a:rPr lang="fr-FR" sz="1400" dirty="0">
                <a:solidFill>
                  <a:srgbClr val="FF0000"/>
                </a:solidFill>
                <a:latin typeface="Comic Sans MS" pitchFamily="66" charset="0"/>
              </a:rPr>
              <a:t>EXPANSION</a:t>
            </a:r>
          </a:p>
          <a:p>
            <a:pPr algn="ctr"/>
            <a:r>
              <a:rPr lang="fr-FR" sz="1400" dirty="0">
                <a:solidFill>
                  <a:srgbClr val="FF0000"/>
                </a:solidFill>
                <a:latin typeface="Comic Sans MS" pitchFamily="66" charset="0"/>
              </a:rPr>
              <a:t>RALENTIE</a:t>
            </a:r>
          </a:p>
        </p:txBody>
      </p:sp>
      <p:sp>
        <p:nvSpPr>
          <p:cNvPr id="14" name="Line 14"/>
          <p:cNvSpPr>
            <a:spLocks noChangeShapeType="1"/>
          </p:cNvSpPr>
          <p:nvPr/>
        </p:nvSpPr>
        <p:spPr bwMode="auto">
          <a:xfrm flipH="1">
            <a:off x="2411413" y="1412875"/>
            <a:ext cx="647700" cy="0"/>
          </a:xfrm>
          <a:prstGeom prst="line">
            <a:avLst/>
          </a:prstGeom>
          <a:noFill/>
          <a:ln w="9525">
            <a:solidFill>
              <a:srgbClr val="FF0000"/>
            </a:solidFill>
            <a:round/>
            <a:headEnd/>
            <a:tailEnd type="triangle" w="med" len="med"/>
          </a:ln>
          <a:effectLst/>
        </p:spPr>
        <p:txBody>
          <a:bodyPr/>
          <a:lstStyle/>
          <a:p>
            <a:endParaRPr lang="fr-FR" dirty="0">
              <a:latin typeface="Comic Sans MS" pitchFamily="66" charset="0"/>
            </a:endParaRPr>
          </a:p>
        </p:txBody>
      </p:sp>
      <p:sp>
        <p:nvSpPr>
          <p:cNvPr id="15" name="Line 15"/>
          <p:cNvSpPr>
            <a:spLocks noChangeShapeType="1"/>
          </p:cNvSpPr>
          <p:nvPr/>
        </p:nvSpPr>
        <p:spPr bwMode="auto">
          <a:xfrm>
            <a:off x="4356100" y="1412875"/>
            <a:ext cx="576263" cy="0"/>
          </a:xfrm>
          <a:prstGeom prst="line">
            <a:avLst/>
          </a:prstGeom>
          <a:noFill/>
          <a:ln w="9525">
            <a:solidFill>
              <a:srgbClr val="FF0000"/>
            </a:solidFill>
            <a:round/>
            <a:headEnd/>
            <a:tailEnd type="triangle" w="med" len="med"/>
          </a:ln>
          <a:effectLst/>
        </p:spPr>
        <p:txBody>
          <a:bodyPr/>
          <a:lstStyle/>
          <a:p>
            <a:endParaRPr lang="fr-FR" dirty="0">
              <a:latin typeface="Comic Sans MS" pitchFamily="66" charset="0"/>
            </a:endParaRPr>
          </a:p>
        </p:txBody>
      </p:sp>
      <p:sp>
        <p:nvSpPr>
          <p:cNvPr id="16" name="Text Box 16"/>
          <p:cNvSpPr txBox="1">
            <a:spLocks noChangeArrowheads="1"/>
          </p:cNvSpPr>
          <p:nvPr/>
        </p:nvSpPr>
        <p:spPr bwMode="auto">
          <a:xfrm>
            <a:off x="5142602" y="476250"/>
            <a:ext cx="1301959" cy="523220"/>
          </a:xfrm>
          <a:prstGeom prst="rect">
            <a:avLst/>
          </a:prstGeom>
          <a:noFill/>
          <a:ln w="9525">
            <a:noFill/>
            <a:miter lim="800000"/>
            <a:headEnd/>
            <a:tailEnd/>
          </a:ln>
          <a:effectLst/>
        </p:spPr>
        <p:txBody>
          <a:bodyPr wrap="none">
            <a:spAutoFit/>
          </a:bodyPr>
          <a:lstStyle/>
          <a:p>
            <a:pPr algn="ctr"/>
            <a:r>
              <a:rPr lang="fr-FR" sz="1400" dirty="0">
                <a:solidFill>
                  <a:srgbClr val="FF0000"/>
                </a:solidFill>
                <a:latin typeface="Comic Sans MS" pitchFamily="66" charset="0"/>
              </a:rPr>
              <a:t>EXPANSION</a:t>
            </a:r>
          </a:p>
          <a:p>
            <a:pPr algn="ctr"/>
            <a:r>
              <a:rPr lang="fr-FR" sz="1400" dirty="0">
                <a:solidFill>
                  <a:srgbClr val="FF0000"/>
                </a:solidFill>
                <a:latin typeface="Comic Sans MS" pitchFamily="66" charset="0"/>
              </a:rPr>
              <a:t>ACCELEREE</a:t>
            </a:r>
          </a:p>
        </p:txBody>
      </p:sp>
      <p:sp>
        <p:nvSpPr>
          <p:cNvPr id="17" name="Line 17"/>
          <p:cNvSpPr>
            <a:spLocks noChangeShapeType="1"/>
          </p:cNvSpPr>
          <p:nvPr/>
        </p:nvSpPr>
        <p:spPr bwMode="auto">
          <a:xfrm flipH="1">
            <a:off x="5003800" y="765175"/>
            <a:ext cx="144463" cy="0"/>
          </a:xfrm>
          <a:prstGeom prst="line">
            <a:avLst/>
          </a:prstGeom>
          <a:noFill/>
          <a:ln w="9525">
            <a:solidFill>
              <a:srgbClr val="FF0000"/>
            </a:solidFill>
            <a:round/>
            <a:headEnd/>
            <a:tailEnd type="triangle" w="med" len="med"/>
          </a:ln>
          <a:effectLst/>
        </p:spPr>
        <p:txBody>
          <a:bodyPr/>
          <a:lstStyle/>
          <a:p>
            <a:endParaRPr lang="fr-FR" dirty="0">
              <a:latin typeface="Comic Sans MS" pitchFamily="66" charset="0"/>
            </a:endParaRPr>
          </a:p>
        </p:txBody>
      </p:sp>
      <p:sp>
        <p:nvSpPr>
          <p:cNvPr id="18" name="Line 18"/>
          <p:cNvSpPr>
            <a:spLocks noChangeShapeType="1"/>
          </p:cNvSpPr>
          <p:nvPr/>
        </p:nvSpPr>
        <p:spPr bwMode="auto">
          <a:xfrm flipV="1">
            <a:off x="6443663" y="765175"/>
            <a:ext cx="144462" cy="0"/>
          </a:xfrm>
          <a:prstGeom prst="line">
            <a:avLst/>
          </a:prstGeom>
          <a:noFill/>
          <a:ln w="9525">
            <a:solidFill>
              <a:srgbClr val="FF0000"/>
            </a:solidFill>
            <a:round/>
            <a:headEnd/>
            <a:tailEnd type="triangle" w="med" len="med"/>
          </a:ln>
          <a:effectLst/>
        </p:spPr>
        <p:txBody>
          <a:bodyPr/>
          <a:lstStyle/>
          <a:p>
            <a:endParaRPr lang="fr-FR" dirty="0">
              <a:latin typeface="Comic Sans MS" pitchFamily="66" charset="0"/>
            </a:endParaRPr>
          </a:p>
        </p:txBody>
      </p:sp>
      <p:sp>
        <p:nvSpPr>
          <p:cNvPr id="19" name="ZoneTexte 18"/>
          <p:cNvSpPr txBox="1"/>
          <p:nvPr/>
        </p:nvSpPr>
        <p:spPr>
          <a:xfrm>
            <a:off x="6249824" y="5013176"/>
            <a:ext cx="704039" cy="615553"/>
          </a:xfrm>
          <a:prstGeom prst="rect">
            <a:avLst/>
          </a:prstGeom>
          <a:solidFill>
            <a:srgbClr val="6600CC"/>
          </a:solidFill>
        </p:spPr>
        <p:txBody>
          <a:bodyPr wrap="none" rtlCol="0">
            <a:spAutoFit/>
          </a:bodyPr>
          <a:lstStyle/>
          <a:p>
            <a:pPr algn="ctr"/>
            <a:r>
              <a:rPr lang="fr-FR" sz="1200" dirty="0" smtClean="0">
                <a:solidFill>
                  <a:schemeClr val="bg1"/>
                </a:solidFill>
              </a:rPr>
              <a:t>13.8</a:t>
            </a:r>
          </a:p>
          <a:p>
            <a:pPr algn="ctr"/>
            <a:r>
              <a:rPr lang="fr-FR" sz="1100" dirty="0" smtClean="0">
                <a:solidFill>
                  <a:schemeClr val="bg1"/>
                </a:solidFill>
              </a:rPr>
              <a:t>Milliards</a:t>
            </a:r>
          </a:p>
          <a:p>
            <a:pPr algn="ctr"/>
            <a:r>
              <a:rPr lang="fr-FR" sz="1100" dirty="0" smtClean="0">
                <a:solidFill>
                  <a:schemeClr val="bg1"/>
                </a:solidFill>
              </a:rPr>
              <a:t>d’années</a:t>
            </a:r>
            <a:endParaRPr lang="fr-FR" sz="1100" dirty="0">
              <a:solidFill>
                <a:schemeClr val="bg1"/>
              </a:solidFill>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Line 2"/>
          <p:cNvSpPr>
            <a:spLocks noChangeShapeType="1"/>
          </p:cNvSpPr>
          <p:nvPr/>
        </p:nvSpPr>
        <p:spPr bwMode="auto">
          <a:xfrm flipV="1">
            <a:off x="250825" y="5734050"/>
            <a:ext cx="8497888" cy="0"/>
          </a:xfrm>
          <a:prstGeom prst="line">
            <a:avLst/>
          </a:prstGeom>
          <a:noFill/>
          <a:ln w="38100">
            <a:solidFill>
              <a:schemeClr val="bg1"/>
            </a:solidFill>
            <a:round/>
            <a:headEnd/>
            <a:tailEnd type="triangle" w="med" len="med"/>
          </a:ln>
        </p:spPr>
        <p:txBody>
          <a:bodyPr/>
          <a:lstStyle/>
          <a:p>
            <a:endParaRPr lang="fr-FR">
              <a:latin typeface="Comic Sans MS" pitchFamily="66" charset="0"/>
            </a:endParaRPr>
          </a:p>
        </p:txBody>
      </p:sp>
      <p:sp>
        <p:nvSpPr>
          <p:cNvPr id="3" name="Oval 3"/>
          <p:cNvSpPr>
            <a:spLocks noChangeArrowheads="1"/>
          </p:cNvSpPr>
          <p:nvPr/>
        </p:nvSpPr>
        <p:spPr bwMode="auto">
          <a:xfrm>
            <a:off x="395288" y="5589588"/>
            <a:ext cx="287337" cy="287337"/>
          </a:xfrm>
          <a:prstGeom prst="ellipse">
            <a:avLst/>
          </a:prstGeom>
          <a:solidFill>
            <a:srgbClr val="FF0000"/>
          </a:solidFill>
          <a:ln w="25400">
            <a:solidFill>
              <a:srgbClr val="FFFFFF"/>
            </a:solidFill>
            <a:round/>
            <a:headEnd/>
            <a:tailEnd/>
          </a:ln>
        </p:spPr>
        <p:txBody>
          <a:bodyPr wrap="none" anchor="ctr"/>
          <a:lstStyle/>
          <a:p>
            <a:endParaRPr lang="fr-FR">
              <a:latin typeface="Comic Sans MS" pitchFamily="66" charset="0"/>
            </a:endParaRPr>
          </a:p>
        </p:txBody>
      </p:sp>
      <p:sp>
        <p:nvSpPr>
          <p:cNvPr id="4" name="Rectangle 4"/>
          <p:cNvSpPr>
            <a:spLocks noChangeArrowheads="1"/>
          </p:cNvSpPr>
          <p:nvPr/>
        </p:nvSpPr>
        <p:spPr bwMode="auto">
          <a:xfrm>
            <a:off x="7956550" y="5589588"/>
            <a:ext cx="287338" cy="288925"/>
          </a:xfrm>
          <a:prstGeom prst="rect">
            <a:avLst/>
          </a:prstGeom>
          <a:solidFill>
            <a:srgbClr val="FF0000"/>
          </a:solidFill>
          <a:ln w="38100">
            <a:solidFill>
              <a:schemeClr val="bg1"/>
            </a:solidFill>
            <a:miter lim="800000"/>
            <a:headEnd/>
            <a:tailEnd/>
          </a:ln>
        </p:spPr>
        <p:txBody>
          <a:bodyPr wrap="none" anchor="ctr"/>
          <a:lstStyle/>
          <a:p>
            <a:pPr algn="ctr"/>
            <a:r>
              <a:rPr lang="fr-FR">
                <a:solidFill>
                  <a:schemeClr val="bg1"/>
                </a:solidFill>
                <a:latin typeface="Comic Sans MS" pitchFamily="66" charset="0"/>
              </a:rPr>
              <a:t>X</a:t>
            </a:r>
          </a:p>
        </p:txBody>
      </p:sp>
      <p:sp>
        <p:nvSpPr>
          <p:cNvPr id="5" name="Line 5"/>
          <p:cNvSpPr>
            <a:spLocks noChangeShapeType="1"/>
          </p:cNvSpPr>
          <p:nvPr/>
        </p:nvSpPr>
        <p:spPr bwMode="auto">
          <a:xfrm flipV="1">
            <a:off x="250825" y="6381750"/>
            <a:ext cx="8497888" cy="0"/>
          </a:xfrm>
          <a:prstGeom prst="line">
            <a:avLst/>
          </a:prstGeom>
          <a:noFill/>
          <a:ln w="38100">
            <a:solidFill>
              <a:srgbClr val="FF99CC"/>
            </a:solidFill>
            <a:round/>
            <a:headEnd/>
            <a:tailEnd type="triangle" w="med" len="med"/>
          </a:ln>
        </p:spPr>
        <p:txBody>
          <a:bodyPr/>
          <a:lstStyle/>
          <a:p>
            <a:endParaRPr lang="fr-FR">
              <a:latin typeface="Comic Sans MS" pitchFamily="66" charset="0"/>
            </a:endParaRPr>
          </a:p>
        </p:txBody>
      </p:sp>
      <p:sp>
        <p:nvSpPr>
          <p:cNvPr id="6" name="Text Box 6"/>
          <p:cNvSpPr txBox="1">
            <a:spLocks noChangeArrowheads="1"/>
          </p:cNvSpPr>
          <p:nvPr/>
        </p:nvSpPr>
        <p:spPr bwMode="auto">
          <a:xfrm>
            <a:off x="7740650" y="5942013"/>
            <a:ext cx="806450" cy="366712"/>
          </a:xfrm>
          <a:prstGeom prst="rect">
            <a:avLst/>
          </a:prstGeom>
          <a:noFill/>
          <a:ln w="9525">
            <a:noFill/>
            <a:miter lim="800000"/>
            <a:headEnd/>
            <a:tailEnd/>
          </a:ln>
        </p:spPr>
        <p:txBody>
          <a:bodyPr wrap="none">
            <a:spAutoFit/>
          </a:bodyPr>
          <a:lstStyle/>
          <a:p>
            <a:r>
              <a:rPr lang="fr-FR">
                <a:solidFill>
                  <a:srgbClr val="00FF00"/>
                </a:solidFill>
                <a:latin typeface="Comic Sans MS" pitchFamily="66" charset="0"/>
              </a:rPr>
              <a:t>2,73K</a:t>
            </a:r>
          </a:p>
        </p:txBody>
      </p:sp>
      <p:sp>
        <p:nvSpPr>
          <p:cNvPr id="7" name="Text Box 7"/>
          <p:cNvSpPr txBox="1">
            <a:spLocks noChangeArrowheads="1"/>
          </p:cNvSpPr>
          <p:nvPr/>
        </p:nvSpPr>
        <p:spPr bwMode="auto">
          <a:xfrm>
            <a:off x="7352361" y="4437063"/>
            <a:ext cx="1638590" cy="646331"/>
          </a:xfrm>
          <a:prstGeom prst="rect">
            <a:avLst/>
          </a:prstGeom>
          <a:noFill/>
          <a:ln w="9525">
            <a:noFill/>
            <a:miter lim="800000"/>
            <a:headEnd/>
            <a:tailEnd/>
          </a:ln>
        </p:spPr>
        <p:txBody>
          <a:bodyPr wrap="none">
            <a:spAutoFit/>
          </a:bodyPr>
          <a:lstStyle/>
          <a:p>
            <a:pPr algn="ctr"/>
            <a:r>
              <a:rPr lang="fr-FR" dirty="0" smtClean="0">
                <a:solidFill>
                  <a:srgbClr val="00FF00"/>
                </a:solidFill>
                <a:latin typeface="Comic Sans MS" pitchFamily="66" charset="0"/>
              </a:rPr>
              <a:t>13,8 </a:t>
            </a:r>
            <a:r>
              <a:rPr lang="fr-FR" dirty="0">
                <a:solidFill>
                  <a:srgbClr val="00FF00"/>
                </a:solidFill>
                <a:latin typeface="Comic Sans MS" pitchFamily="66" charset="0"/>
              </a:rPr>
              <a:t>Milliards</a:t>
            </a:r>
          </a:p>
          <a:p>
            <a:pPr algn="ctr"/>
            <a:r>
              <a:rPr lang="fr-FR" dirty="0">
                <a:solidFill>
                  <a:srgbClr val="00FF00"/>
                </a:solidFill>
                <a:latin typeface="Comic Sans MS" pitchFamily="66" charset="0"/>
              </a:rPr>
              <a:t>d’années</a:t>
            </a:r>
          </a:p>
        </p:txBody>
      </p:sp>
      <p:sp>
        <p:nvSpPr>
          <p:cNvPr id="8" name="Text Box 8"/>
          <p:cNvSpPr txBox="1">
            <a:spLocks noChangeArrowheads="1"/>
          </p:cNvSpPr>
          <p:nvPr/>
        </p:nvSpPr>
        <p:spPr bwMode="auto">
          <a:xfrm>
            <a:off x="179388" y="5222875"/>
            <a:ext cx="857250" cy="366713"/>
          </a:xfrm>
          <a:prstGeom prst="rect">
            <a:avLst/>
          </a:prstGeom>
          <a:noFill/>
          <a:ln w="9525">
            <a:noFill/>
            <a:miter lim="800000"/>
            <a:headEnd/>
            <a:tailEnd/>
          </a:ln>
        </p:spPr>
        <p:txBody>
          <a:bodyPr wrap="none">
            <a:spAutoFit/>
          </a:bodyPr>
          <a:lstStyle/>
          <a:p>
            <a:r>
              <a:rPr lang="fr-FR">
                <a:solidFill>
                  <a:schemeClr val="bg1"/>
                </a:solidFill>
                <a:latin typeface="Comic Sans MS" pitchFamily="66" charset="0"/>
              </a:rPr>
              <a:t>10</a:t>
            </a:r>
            <a:r>
              <a:rPr lang="fr-FR" baseline="30000">
                <a:solidFill>
                  <a:schemeClr val="bg1"/>
                </a:solidFill>
                <a:latin typeface="Comic Sans MS" pitchFamily="66" charset="0"/>
              </a:rPr>
              <a:t>-43</a:t>
            </a:r>
            <a:r>
              <a:rPr lang="fr-FR">
                <a:solidFill>
                  <a:schemeClr val="bg1"/>
                </a:solidFill>
                <a:latin typeface="Comic Sans MS" pitchFamily="66" charset="0"/>
              </a:rPr>
              <a:t> s</a:t>
            </a:r>
          </a:p>
        </p:txBody>
      </p:sp>
      <p:sp>
        <p:nvSpPr>
          <p:cNvPr id="9" name="Text Box 9"/>
          <p:cNvSpPr txBox="1">
            <a:spLocks noChangeArrowheads="1"/>
          </p:cNvSpPr>
          <p:nvPr/>
        </p:nvSpPr>
        <p:spPr bwMode="auto">
          <a:xfrm>
            <a:off x="179388" y="260350"/>
            <a:ext cx="2271776" cy="584775"/>
          </a:xfrm>
          <a:prstGeom prst="rect">
            <a:avLst/>
          </a:prstGeom>
          <a:noFill/>
          <a:ln w="9525">
            <a:noFill/>
            <a:miter lim="800000"/>
            <a:headEnd/>
            <a:tailEnd/>
          </a:ln>
        </p:spPr>
        <p:txBody>
          <a:bodyPr wrap="none">
            <a:spAutoFit/>
          </a:bodyPr>
          <a:lstStyle/>
          <a:p>
            <a:r>
              <a:rPr lang="fr-FR" sz="3200" dirty="0">
                <a:solidFill>
                  <a:schemeClr val="accent1"/>
                </a:solidFill>
                <a:latin typeface="Comic Sans MS" pitchFamily="66" charset="0"/>
              </a:rPr>
              <a:t>La </a:t>
            </a:r>
            <a:r>
              <a:rPr lang="fr-FR" sz="3200" dirty="0" smtClean="0">
                <a:solidFill>
                  <a:schemeClr val="accent1"/>
                </a:solidFill>
                <a:latin typeface="Comic Sans MS" pitchFamily="66" charset="0"/>
              </a:rPr>
              <a:t>Matière</a:t>
            </a:r>
            <a:endParaRPr lang="fr-FR" sz="3200" dirty="0">
              <a:solidFill>
                <a:schemeClr val="accent1"/>
              </a:solidFill>
              <a:latin typeface="Comic Sans MS" pitchFamily="66" charset="0"/>
            </a:endParaRPr>
          </a:p>
        </p:txBody>
      </p:sp>
      <p:sp>
        <p:nvSpPr>
          <p:cNvPr id="10" name="Text Box 10"/>
          <p:cNvSpPr txBox="1">
            <a:spLocks noChangeArrowheads="1"/>
          </p:cNvSpPr>
          <p:nvPr/>
        </p:nvSpPr>
        <p:spPr bwMode="auto">
          <a:xfrm>
            <a:off x="2628900" y="6491288"/>
            <a:ext cx="3455988" cy="366712"/>
          </a:xfrm>
          <a:prstGeom prst="rect">
            <a:avLst/>
          </a:prstGeom>
          <a:noFill/>
          <a:ln w="9525">
            <a:noFill/>
            <a:miter lim="800000"/>
            <a:headEnd/>
            <a:tailEnd/>
          </a:ln>
        </p:spPr>
        <p:txBody>
          <a:bodyPr wrap="none">
            <a:spAutoFit/>
          </a:bodyPr>
          <a:lstStyle/>
          <a:p>
            <a:r>
              <a:rPr lang="fr-FR" i="1">
                <a:solidFill>
                  <a:schemeClr val="accent1"/>
                </a:solidFill>
                <a:latin typeface="Comic Sans MS" pitchFamily="66" charset="0"/>
              </a:rPr>
              <a:t>Attention: rien n’est à l’échelle</a:t>
            </a:r>
          </a:p>
        </p:txBody>
      </p:sp>
      <p:sp>
        <p:nvSpPr>
          <p:cNvPr id="11" name="Line 11"/>
          <p:cNvSpPr>
            <a:spLocks noChangeShapeType="1"/>
          </p:cNvSpPr>
          <p:nvPr/>
        </p:nvSpPr>
        <p:spPr bwMode="auto">
          <a:xfrm>
            <a:off x="1403350" y="5589588"/>
            <a:ext cx="0" cy="287337"/>
          </a:xfrm>
          <a:prstGeom prst="line">
            <a:avLst/>
          </a:prstGeom>
          <a:noFill/>
          <a:ln w="25400">
            <a:solidFill>
              <a:schemeClr val="bg1"/>
            </a:solidFill>
            <a:round/>
            <a:headEnd/>
            <a:tailEnd/>
          </a:ln>
        </p:spPr>
        <p:txBody>
          <a:bodyPr/>
          <a:lstStyle/>
          <a:p>
            <a:endParaRPr lang="fr-FR">
              <a:latin typeface="Comic Sans MS" pitchFamily="66" charset="0"/>
            </a:endParaRPr>
          </a:p>
        </p:txBody>
      </p:sp>
      <p:sp>
        <p:nvSpPr>
          <p:cNvPr id="12" name="Line 12"/>
          <p:cNvSpPr>
            <a:spLocks noChangeShapeType="1"/>
          </p:cNvSpPr>
          <p:nvPr/>
        </p:nvSpPr>
        <p:spPr bwMode="auto">
          <a:xfrm>
            <a:off x="3779838" y="5589588"/>
            <a:ext cx="0" cy="287337"/>
          </a:xfrm>
          <a:prstGeom prst="line">
            <a:avLst/>
          </a:prstGeom>
          <a:noFill/>
          <a:ln w="25400">
            <a:solidFill>
              <a:schemeClr val="bg1"/>
            </a:solidFill>
            <a:round/>
            <a:headEnd/>
            <a:tailEnd/>
          </a:ln>
        </p:spPr>
        <p:txBody>
          <a:bodyPr/>
          <a:lstStyle/>
          <a:p>
            <a:endParaRPr lang="fr-FR">
              <a:latin typeface="Comic Sans MS" pitchFamily="66" charset="0"/>
            </a:endParaRPr>
          </a:p>
        </p:txBody>
      </p:sp>
      <p:sp>
        <p:nvSpPr>
          <p:cNvPr id="13" name="Line 13"/>
          <p:cNvSpPr>
            <a:spLocks noChangeShapeType="1"/>
          </p:cNvSpPr>
          <p:nvPr/>
        </p:nvSpPr>
        <p:spPr bwMode="auto">
          <a:xfrm>
            <a:off x="2987675" y="5589588"/>
            <a:ext cx="0" cy="287337"/>
          </a:xfrm>
          <a:prstGeom prst="line">
            <a:avLst/>
          </a:prstGeom>
          <a:noFill/>
          <a:ln w="25400">
            <a:solidFill>
              <a:schemeClr val="accent1"/>
            </a:solidFill>
            <a:round/>
            <a:headEnd/>
            <a:tailEnd/>
          </a:ln>
        </p:spPr>
        <p:txBody>
          <a:bodyPr/>
          <a:lstStyle/>
          <a:p>
            <a:endParaRPr lang="fr-FR">
              <a:latin typeface="Comic Sans MS" pitchFamily="66" charset="0"/>
            </a:endParaRPr>
          </a:p>
        </p:txBody>
      </p:sp>
      <p:sp>
        <p:nvSpPr>
          <p:cNvPr id="14" name="Line 14"/>
          <p:cNvSpPr>
            <a:spLocks noChangeShapeType="1"/>
          </p:cNvSpPr>
          <p:nvPr/>
        </p:nvSpPr>
        <p:spPr bwMode="auto">
          <a:xfrm>
            <a:off x="2124075" y="5589588"/>
            <a:ext cx="0" cy="287337"/>
          </a:xfrm>
          <a:prstGeom prst="line">
            <a:avLst/>
          </a:prstGeom>
          <a:noFill/>
          <a:ln w="25400">
            <a:solidFill>
              <a:srgbClr val="FFFF00"/>
            </a:solidFill>
            <a:round/>
            <a:headEnd/>
            <a:tailEnd/>
          </a:ln>
        </p:spPr>
        <p:txBody>
          <a:bodyPr/>
          <a:lstStyle/>
          <a:p>
            <a:endParaRPr lang="fr-FR">
              <a:latin typeface="Comic Sans MS" pitchFamily="66" charset="0"/>
            </a:endParaRPr>
          </a:p>
        </p:txBody>
      </p:sp>
      <p:sp>
        <p:nvSpPr>
          <p:cNvPr id="15" name="Line 15"/>
          <p:cNvSpPr>
            <a:spLocks noChangeShapeType="1"/>
          </p:cNvSpPr>
          <p:nvPr/>
        </p:nvSpPr>
        <p:spPr bwMode="auto">
          <a:xfrm>
            <a:off x="2124075" y="6237288"/>
            <a:ext cx="0" cy="287337"/>
          </a:xfrm>
          <a:prstGeom prst="line">
            <a:avLst/>
          </a:prstGeom>
          <a:noFill/>
          <a:ln w="25400">
            <a:solidFill>
              <a:srgbClr val="FF66CC"/>
            </a:solidFill>
            <a:round/>
            <a:headEnd/>
            <a:tailEnd/>
          </a:ln>
        </p:spPr>
        <p:txBody>
          <a:bodyPr/>
          <a:lstStyle/>
          <a:p>
            <a:endParaRPr lang="fr-FR">
              <a:latin typeface="Comic Sans MS" pitchFamily="66" charset="0"/>
            </a:endParaRPr>
          </a:p>
        </p:txBody>
      </p:sp>
      <p:sp>
        <p:nvSpPr>
          <p:cNvPr id="16" name="Line 16"/>
          <p:cNvSpPr>
            <a:spLocks noChangeShapeType="1"/>
          </p:cNvSpPr>
          <p:nvPr/>
        </p:nvSpPr>
        <p:spPr bwMode="auto">
          <a:xfrm>
            <a:off x="2987675" y="6237288"/>
            <a:ext cx="0" cy="287337"/>
          </a:xfrm>
          <a:prstGeom prst="line">
            <a:avLst/>
          </a:prstGeom>
          <a:noFill/>
          <a:ln w="25400">
            <a:solidFill>
              <a:srgbClr val="FF66CC"/>
            </a:solidFill>
            <a:round/>
            <a:headEnd/>
            <a:tailEnd/>
          </a:ln>
        </p:spPr>
        <p:txBody>
          <a:bodyPr/>
          <a:lstStyle/>
          <a:p>
            <a:endParaRPr lang="fr-FR">
              <a:latin typeface="Comic Sans MS" pitchFamily="66" charset="0"/>
            </a:endParaRPr>
          </a:p>
        </p:txBody>
      </p:sp>
      <p:sp>
        <p:nvSpPr>
          <p:cNvPr id="17" name="Line 17"/>
          <p:cNvSpPr>
            <a:spLocks noChangeShapeType="1"/>
          </p:cNvSpPr>
          <p:nvPr/>
        </p:nvSpPr>
        <p:spPr bwMode="auto">
          <a:xfrm>
            <a:off x="1403350" y="6237288"/>
            <a:ext cx="0" cy="287337"/>
          </a:xfrm>
          <a:prstGeom prst="line">
            <a:avLst/>
          </a:prstGeom>
          <a:noFill/>
          <a:ln w="25400">
            <a:solidFill>
              <a:srgbClr val="FF66CC"/>
            </a:solidFill>
            <a:round/>
            <a:headEnd/>
            <a:tailEnd/>
          </a:ln>
        </p:spPr>
        <p:txBody>
          <a:bodyPr/>
          <a:lstStyle/>
          <a:p>
            <a:endParaRPr lang="fr-FR">
              <a:latin typeface="Comic Sans MS" pitchFamily="66" charset="0"/>
            </a:endParaRPr>
          </a:p>
        </p:txBody>
      </p:sp>
      <p:sp>
        <p:nvSpPr>
          <p:cNvPr id="18" name="Line 18"/>
          <p:cNvSpPr>
            <a:spLocks noChangeShapeType="1"/>
          </p:cNvSpPr>
          <p:nvPr/>
        </p:nvSpPr>
        <p:spPr bwMode="auto">
          <a:xfrm>
            <a:off x="539750" y="6237288"/>
            <a:ext cx="0" cy="287337"/>
          </a:xfrm>
          <a:prstGeom prst="line">
            <a:avLst/>
          </a:prstGeom>
          <a:noFill/>
          <a:ln w="25400">
            <a:solidFill>
              <a:srgbClr val="FF66CC"/>
            </a:solidFill>
            <a:round/>
            <a:headEnd/>
            <a:tailEnd/>
          </a:ln>
        </p:spPr>
        <p:txBody>
          <a:bodyPr/>
          <a:lstStyle/>
          <a:p>
            <a:endParaRPr lang="fr-FR">
              <a:latin typeface="Comic Sans MS" pitchFamily="66" charset="0"/>
            </a:endParaRPr>
          </a:p>
        </p:txBody>
      </p:sp>
      <p:sp>
        <p:nvSpPr>
          <p:cNvPr id="19" name="Text Box 19"/>
          <p:cNvSpPr txBox="1">
            <a:spLocks noChangeArrowheads="1"/>
          </p:cNvSpPr>
          <p:nvPr/>
        </p:nvSpPr>
        <p:spPr bwMode="auto">
          <a:xfrm>
            <a:off x="220663" y="5949950"/>
            <a:ext cx="822325" cy="366713"/>
          </a:xfrm>
          <a:prstGeom prst="rect">
            <a:avLst/>
          </a:prstGeom>
          <a:noFill/>
          <a:ln w="9525">
            <a:noFill/>
            <a:miter lim="800000"/>
            <a:headEnd/>
            <a:tailEnd/>
          </a:ln>
        </p:spPr>
        <p:txBody>
          <a:bodyPr wrap="none">
            <a:spAutoFit/>
          </a:bodyPr>
          <a:lstStyle/>
          <a:p>
            <a:r>
              <a:rPr lang="fr-FR">
                <a:solidFill>
                  <a:srgbClr val="FF66CC"/>
                </a:solidFill>
                <a:latin typeface="Comic Sans MS" pitchFamily="66" charset="0"/>
              </a:rPr>
              <a:t>10</a:t>
            </a:r>
            <a:r>
              <a:rPr lang="fr-FR" baseline="30000">
                <a:solidFill>
                  <a:srgbClr val="FF66CC"/>
                </a:solidFill>
                <a:latin typeface="Comic Sans MS" pitchFamily="66" charset="0"/>
              </a:rPr>
              <a:t>32</a:t>
            </a:r>
            <a:r>
              <a:rPr lang="fr-FR">
                <a:solidFill>
                  <a:srgbClr val="FF66CC"/>
                </a:solidFill>
                <a:latin typeface="Comic Sans MS" pitchFamily="66" charset="0"/>
              </a:rPr>
              <a:t> K</a:t>
            </a:r>
          </a:p>
        </p:txBody>
      </p:sp>
      <p:sp>
        <p:nvSpPr>
          <p:cNvPr id="20" name="Text Box 20"/>
          <p:cNvSpPr txBox="1">
            <a:spLocks noChangeArrowheads="1"/>
          </p:cNvSpPr>
          <p:nvPr/>
        </p:nvSpPr>
        <p:spPr bwMode="auto">
          <a:xfrm>
            <a:off x="1042988" y="5013325"/>
            <a:ext cx="788987" cy="366713"/>
          </a:xfrm>
          <a:prstGeom prst="rect">
            <a:avLst/>
          </a:prstGeom>
          <a:noFill/>
          <a:ln w="9525">
            <a:noFill/>
            <a:miter lim="800000"/>
            <a:headEnd/>
            <a:tailEnd/>
          </a:ln>
        </p:spPr>
        <p:txBody>
          <a:bodyPr wrap="none">
            <a:spAutoFit/>
          </a:bodyPr>
          <a:lstStyle/>
          <a:p>
            <a:r>
              <a:rPr lang="fr-FR">
                <a:solidFill>
                  <a:schemeClr val="bg1"/>
                </a:solidFill>
                <a:latin typeface="Comic Sans MS" pitchFamily="66" charset="0"/>
              </a:rPr>
              <a:t>10</a:t>
            </a:r>
            <a:r>
              <a:rPr lang="fr-FR" baseline="30000">
                <a:solidFill>
                  <a:schemeClr val="bg1"/>
                </a:solidFill>
                <a:latin typeface="Comic Sans MS" pitchFamily="66" charset="0"/>
              </a:rPr>
              <a:t>-35</a:t>
            </a:r>
            <a:r>
              <a:rPr lang="fr-FR">
                <a:solidFill>
                  <a:schemeClr val="bg1"/>
                </a:solidFill>
                <a:latin typeface="Comic Sans MS" pitchFamily="66" charset="0"/>
              </a:rPr>
              <a:t>s</a:t>
            </a:r>
          </a:p>
        </p:txBody>
      </p:sp>
      <p:sp>
        <p:nvSpPr>
          <p:cNvPr id="21" name="Text Box 21"/>
          <p:cNvSpPr txBox="1">
            <a:spLocks noChangeArrowheads="1"/>
          </p:cNvSpPr>
          <p:nvPr/>
        </p:nvSpPr>
        <p:spPr bwMode="auto">
          <a:xfrm>
            <a:off x="733425" y="4365625"/>
            <a:ext cx="1697038" cy="641350"/>
          </a:xfrm>
          <a:prstGeom prst="rect">
            <a:avLst/>
          </a:prstGeom>
          <a:noFill/>
          <a:ln w="9525">
            <a:noFill/>
            <a:miter lim="800000"/>
            <a:headEnd/>
            <a:tailEnd/>
          </a:ln>
        </p:spPr>
        <p:txBody>
          <a:bodyPr wrap="none">
            <a:spAutoFit/>
          </a:bodyPr>
          <a:lstStyle/>
          <a:p>
            <a:pPr algn="ctr"/>
            <a:r>
              <a:rPr lang="fr-FR">
                <a:solidFill>
                  <a:schemeClr val="bg1"/>
                </a:solidFill>
                <a:latin typeface="Comic Sans MS" pitchFamily="66" charset="0"/>
              </a:rPr>
              <a:t>Particules</a:t>
            </a:r>
          </a:p>
          <a:p>
            <a:pPr algn="ctr"/>
            <a:r>
              <a:rPr lang="fr-FR">
                <a:solidFill>
                  <a:schemeClr val="bg1"/>
                </a:solidFill>
                <a:latin typeface="Comic Sans MS" pitchFamily="66" charset="0"/>
              </a:rPr>
              <a:t>Antiparticules</a:t>
            </a:r>
          </a:p>
        </p:txBody>
      </p:sp>
      <p:sp>
        <p:nvSpPr>
          <p:cNvPr id="22" name="Text Box 22"/>
          <p:cNvSpPr txBox="1">
            <a:spLocks noChangeArrowheads="1"/>
          </p:cNvSpPr>
          <p:nvPr/>
        </p:nvSpPr>
        <p:spPr bwMode="auto">
          <a:xfrm>
            <a:off x="1085850" y="5949950"/>
            <a:ext cx="754063" cy="366713"/>
          </a:xfrm>
          <a:prstGeom prst="rect">
            <a:avLst/>
          </a:prstGeom>
          <a:noFill/>
          <a:ln w="9525">
            <a:noFill/>
            <a:miter lim="800000"/>
            <a:headEnd/>
            <a:tailEnd/>
          </a:ln>
        </p:spPr>
        <p:txBody>
          <a:bodyPr wrap="none">
            <a:spAutoFit/>
          </a:bodyPr>
          <a:lstStyle/>
          <a:p>
            <a:r>
              <a:rPr lang="fr-FR">
                <a:solidFill>
                  <a:srgbClr val="FF66CC"/>
                </a:solidFill>
                <a:latin typeface="Comic Sans MS" pitchFamily="66" charset="0"/>
              </a:rPr>
              <a:t>10</a:t>
            </a:r>
            <a:r>
              <a:rPr lang="fr-FR" baseline="30000">
                <a:solidFill>
                  <a:srgbClr val="FF66CC"/>
                </a:solidFill>
                <a:latin typeface="Comic Sans MS" pitchFamily="66" charset="0"/>
              </a:rPr>
              <a:t>28</a:t>
            </a:r>
            <a:r>
              <a:rPr lang="fr-FR">
                <a:solidFill>
                  <a:srgbClr val="FF66CC"/>
                </a:solidFill>
                <a:latin typeface="Comic Sans MS" pitchFamily="66" charset="0"/>
              </a:rPr>
              <a:t>K</a:t>
            </a:r>
          </a:p>
        </p:txBody>
      </p:sp>
      <p:sp>
        <p:nvSpPr>
          <p:cNvPr id="23" name="Text Box 23"/>
          <p:cNvSpPr txBox="1">
            <a:spLocks noChangeArrowheads="1"/>
          </p:cNvSpPr>
          <p:nvPr/>
        </p:nvSpPr>
        <p:spPr bwMode="auto">
          <a:xfrm>
            <a:off x="1763713" y="5300663"/>
            <a:ext cx="744114" cy="369332"/>
          </a:xfrm>
          <a:prstGeom prst="rect">
            <a:avLst/>
          </a:prstGeom>
          <a:noFill/>
          <a:ln w="9525">
            <a:noFill/>
            <a:miter lim="800000"/>
            <a:headEnd/>
            <a:tailEnd/>
          </a:ln>
        </p:spPr>
        <p:txBody>
          <a:bodyPr wrap="none">
            <a:spAutoFit/>
          </a:bodyPr>
          <a:lstStyle/>
          <a:p>
            <a:r>
              <a:rPr lang="fr-FR" dirty="0" smtClean="0">
                <a:solidFill>
                  <a:srgbClr val="FFFF00"/>
                </a:solidFill>
                <a:latin typeface="Comic Sans MS" pitchFamily="66" charset="0"/>
              </a:rPr>
              <a:t>10</a:t>
            </a:r>
            <a:r>
              <a:rPr lang="fr-FR" baseline="30000" dirty="0" smtClean="0">
                <a:solidFill>
                  <a:srgbClr val="FFFF00"/>
                </a:solidFill>
                <a:latin typeface="Comic Sans MS" pitchFamily="66" charset="0"/>
              </a:rPr>
              <a:t>-11</a:t>
            </a:r>
            <a:r>
              <a:rPr lang="fr-FR" dirty="0" smtClean="0">
                <a:solidFill>
                  <a:srgbClr val="FFFF00"/>
                </a:solidFill>
                <a:latin typeface="Comic Sans MS" pitchFamily="66" charset="0"/>
              </a:rPr>
              <a:t>s</a:t>
            </a:r>
            <a:endParaRPr lang="fr-FR" dirty="0">
              <a:solidFill>
                <a:srgbClr val="FFFF00"/>
              </a:solidFill>
              <a:latin typeface="Comic Sans MS" pitchFamily="66" charset="0"/>
            </a:endParaRPr>
          </a:p>
        </p:txBody>
      </p:sp>
      <p:sp>
        <p:nvSpPr>
          <p:cNvPr id="24" name="Text Box 24"/>
          <p:cNvSpPr txBox="1">
            <a:spLocks noChangeArrowheads="1"/>
          </p:cNvSpPr>
          <p:nvPr/>
        </p:nvSpPr>
        <p:spPr bwMode="auto">
          <a:xfrm>
            <a:off x="1476375" y="3376613"/>
            <a:ext cx="1670050" cy="915987"/>
          </a:xfrm>
          <a:prstGeom prst="rect">
            <a:avLst/>
          </a:prstGeom>
          <a:noFill/>
          <a:ln w="9525">
            <a:noFill/>
            <a:miter lim="800000"/>
            <a:headEnd/>
            <a:tailEnd/>
          </a:ln>
        </p:spPr>
        <p:txBody>
          <a:bodyPr wrap="none">
            <a:spAutoFit/>
          </a:bodyPr>
          <a:lstStyle/>
          <a:p>
            <a:pPr algn="ctr"/>
            <a:r>
              <a:rPr lang="fr-FR">
                <a:solidFill>
                  <a:srgbClr val="FFFF00"/>
                </a:solidFill>
                <a:latin typeface="Comic Sans MS" pitchFamily="66" charset="0"/>
              </a:rPr>
              <a:t>Les particules</a:t>
            </a:r>
          </a:p>
          <a:p>
            <a:pPr algn="ctr"/>
            <a:r>
              <a:rPr lang="fr-FR">
                <a:solidFill>
                  <a:srgbClr val="FFFF00"/>
                </a:solidFill>
                <a:latin typeface="Comic Sans MS" pitchFamily="66" charset="0"/>
              </a:rPr>
              <a:t>acquièrent</a:t>
            </a:r>
          </a:p>
          <a:p>
            <a:pPr algn="ctr"/>
            <a:r>
              <a:rPr lang="fr-FR">
                <a:solidFill>
                  <a:srgbClr val="FFFF00"/>
                </a:solidFill>
                <a:latin typeface="Comic Sans MS" pitchFamily="66" charset="0"/>
              </a:rPr>
              <a:t>une masse</a:t>
            </a:r>
          </a:p>
        </p:txBody>
      </p:sp>
      <p:sp>
        <p:nvSpPr>
          <p:cNvPr id="25" name="Text Box 25"/>
          <p:cNvSpPr txBox="1">
            <a:spLocks noChangeArrowheads="1"/>
          </p:cNvSpPr>
          <p:nvPr/>
        </p:nvSpPr>
        <p:spPr bwMode="auto">
          <a:xfrm>
            <a:off x="1763713" y="5949950"/>
            <a:ext cx="734496" cy="369332"/>
          </a:xfrm>
          <a:prstGeom prst="rect">
            <a:avLst/>
          </a:prstGeom>
          <a:noFill/>
          <a:ln w="9525">
            <a:noFill/>
            <a:miter lim="800000"/>
            <a:headEnd/>
            <a:tailEnd/>
          </a:ln>
        </p:spPr>
        <p:txBody>
          <a:bodyPr wrap="none">
            <a:spAutoFit/>
          </a:bodyPr>
          <a:lstStyle/>
          <a:p>
            <a:r>
              <a:rPr lang="fr-FR" dirty="0" smtClean="0">
                <a:solidFill>
                  <a:srgbClr val="FF66CC"/>
                </a:solidFill>
                <a:latin typeface="Comic Sans MS" pitchFamily="66" charset="0"/>
              </a:rPr>
              <a:t>10</a:t>
            </a:r>
            <a:r>
              <a:rPr lang="fr-FR" baseline="30000" dirty="0" smtClean="0">
                <a:solidFill>
                  <a:srgbClr val="FF66CC"/>
                </a:solidFill>
                <a:latin typeface="Comic Sans MS" pitchFamily="66" charset="0"/>
              </a:rPr>
              <a:t>15</a:t>
            </a:r>
            <a:r>
              <a:rPr lang="fr-FR" dirty="0" smtClean="0">
                <a:solidFill>
                  <a:srgbClr val="FF66CC"/>
                </a:solidFill>
                <a:latin typeface="Comic Sans MS" pitchFamily="66" charset="0"/>
              </a:rPr>
              <a:t>K</a:t>
            </a:r>
            <a:endParaRPr lang="fr-FR" dirty="0">
              <a:solidFill>
                <a:srgbClr val="FF66CC"/>
              </a:solidFill>
              <a:latin typeface="Comic Sans MS" pitchFamily="66" charset="0"/>
            </a:endParaRPr>
          </a:p>
        </p:txBody>
      </p:sp>
      <p:sp>
        <p:nvSpPr>
          <p:cNvPr id="26" name="Text Box 26"/>
          <p:cNvSpPr txBox="1">
            <a:spLocks noChangeArrowheads="1"/>
          </p:cNvSpPr>
          <p:nvPr/>
        </p:nvSpPr>
        <p:spPr bwMode="auto">
          <a:xfrm>
            <a:off x="2627313" y="5013325"/>
            <a:ext cx="982662" cy="366713"/>
          </a:xfrm>
          <a:prstGeom prst="rect">
            <a:avLst/>
          </a:prstGeom>
          <a:noFill/>
          <a:ln w="9525">
            <a:noFill/>
            <a:miter lim="800000"/>
            <a:headEnd/>
            <a:tailEnd/>
          </a:ln>
        </p:spPr>
        <p:txBody>
          <a:bodyPr wrap="none">
            <a:spAutoFit/>
          </a:bodyPr>
          <a:lstStyle/>
          <a:p>
            <a:r>
              <a:rPr lang="fr-FR">
                <a:solidFill>
                  <a:schemeClr val="accent1"/>
                </a:solidFill>
                <a:latin typeface="Comic Sans MS" pitchFamily="66" charset="0"/>
                <a:sym typeface="Symbol" pitchFamily="18" charset="2"/>
              </a:rPr>
              <a:t></a:t>
            </a:r>
            <a:r>
              <a:rPr lang="fr-FR">
                <a:solidFill>
                  <a:schemeClr val="accent1"/>
                </a:solidFill>
                <a:latin typeface="Comic Sans MS" pitchFamily="66" charset="0"/>
              </a:rPr>
              <a:t> qq  µs</a:t>
            </a:r>
          </a:p>
        </p:txBody>
      </p:sp>
      <p:sp>
        <p:nvSpPr>
          <p:cNvPr id="27" name="Text Box 27"/>
          <p:cNvSpPr txBox="1">
            <a:spLocks noChangeArrowheads="1"/>
          </p:cNvSpPr>
          <p:nvPr/>
        </p:nvSpPr>
        <p:spPr bwMode="auto">
          <a:xfrm>
            <a:off x="2532063" y="2565400"/>
            <a:ext cx="1247775" cy="641350"/>
          </a:xfrm>
          <a:prstGeom prst="rect">
            <a:avLst/>
          </a:prstGeom>
          <a:noFill/>
          <a:ln w="9525">
            <a:noFill/>
            <a:miter lim="800000"/>
            <a:headEnd/>
            <a:tailEnd/>
          </a:ln>
        </p:spPr>
        <p:txBody>
          <a:bodyPr wrap="none">
            <a:spAutoFit/>
          </a:bodyPr>
          <a:lstStyle/>
          <a:p>
            <a:pPr algn="ctr"/>
            <a:r>
              <a:rPr lang="fr-FR">
                <a:solidFill>
                  <a:schemeClr val="accent1"/>
                </a:solidFill>
                <a:latin typeface="Comic Sans MS" pitchFamily="66" charset="0"/>
              </a:rPr>
              <a:t>Protons,</a:t>
            </a:r>
          </a:p>
          <a:p>
            <a:pPr algn="ctr"/>
            <a:r>
              <a:rPr lang="fr-FR">
                <a:solidFill>
                  <a:schemeClr val="accent1"/>
                </a:solidFill>
                <a:latin typeface="Comic Sans MS" pitchFamily="66" charset="0"/>
              </a:rPr>
              <a:t> Neutrons</a:t>
            </a:r>
          </a:p>
        </p:txBody>
      </p:sp>
      <p:sp>
        <p:nvSpPr>
          <p:cNvPr id="28" name="Line 28"/>
          <p:cNvSpPr>
            <a:spLocks noChangeShapeType="1"/>
          </p:cNvSpPr>
          <p:nvPr/>
        </p:nvSpPr>
        <p:spPr bwMode="auto">
          <a:xfrm>
            <a:off x="4573588" y="5589588"/>
            <a:ext cx="0" cy="287337"/>
          </a:xfrm>
          <a:prstGeom prst="line">
            <a:avLst/>
          </a:prstGeom>
          <a:noFill/>
          <a:ln w="25400">
            <a:solidFill>
              <a:schemeClr val="accent1"/>
            </a:solidFill>
            <a:round/>
            <a:headEnd/>
            <a:tailEnd/>
          </a:ln>
        </p:spPr>
        <p:txBody>
          <a:bodyPr/>
          <a:lstStyle/>
          <a:p>
            <a:endParaRPr lang="fr-FR">
              <a:latin typeface="Comic Sans MS" pitchFamily="66" charset="0"/>
            </a:endParaRPr>
          </a:p>
        </p:txBody>
      </p:sp>
      <p:sp>
        <p:nvSpPr>
          <p:cNvPr id="29" name="Line 29"/>
          <p:cNvSpPr>
            <a:spLocks noChangeShapeType="1"/>
          </p:cNvSpPr>
          <p:nvPr/>
        </p:nvSpPr>
        <p:spPr bwMode="auto">
          <a:xfrm>
            <a:off x="5219700" y="5589588"/>
            <a:ext cx="0" cy="287337"/>
          </a:xfrm>
          <a:prstGeom prst="line">
            <a:avLst/>
          </a:prstGeom>
          <a:noFill/>
          <a:ln w="25400">
            <a:solidFill>
              <a:srgbClr val="FFFF00"/>
            </a:solidFill>
            <a:round/>
            <a:headEnd/>
            <a:tailEnd/>
          </a:ln>
        </p:spPr>
        <p:txBody>
          <a:bodyPr/>
          <a:lstStyle/>
          <a:p>
            <a:endParaRPr lang="fr-FR">
              <a:latin typeface="Comic Sans MS" pitchFamily="66" charset="0"/>
            </a:endParaRPr>
          </a:p>
        </p:txBody>
      </p:sp>
      <p:sp>
        <p:nvSpPr>
          <p:cNvPr id="30" name="Text Box 30"/>
          <p:cNvSpPr txBox="1">
            <a:spLocks noChangeArrowheads="1"/>
          </p:cNvSpPr>
          <p:nvPr/>
        </p:nvSpPr>
        <p:spPr bwMode="auto">
          <a:xfrm>
            <a:off x="2627313" y="5949950"/>
            <a:ext cx="728662" cy="366713"/>
          </a:xfrm>
          <a:prstGeom prst="rect">
            <a:avLst/>
          </a:prstGeom>
          <a:noFill/>
          <a:ln w="9525">
            <a:noFill/>
            <a:miter lim="800000"/>
            <a:headEnd/>
            <a:tailEnd/>
          </a:ln>
        </p:spPr>
        <p:txBody>
          <a:bodyPr wrap="none">
            <a:spAutoFit/>
          </a:bodyPr>
          <a:lstStyle/>
          <a:p>
            <a:r>
              <a:rPr lang="fr-FR">
                <a:solidFill>
                  <a:srgbClr val="FF66CC"/>
                </a:solidFill>
                <a:latin typeface="Comic Sans MS" pitchFamily="66" charset="0"/>
              </a:rPr>
              <a:t>10</a:t>
            </a:r>
            <a:r>
              <a:rPr lang="fr-FR" baseline="30000">
                <a:solidFill>
                  <a:srgbClr val="FF66CC"/>
                </a:solidFill>
                <a:latin typeface="Comic Sans MS" pitchFamily="66" charset="0"/>
              </a:rPr>
              <a:t>13</a:t>
            </a:r>
            <a:r>
              <a:rPr lang="fr-FR">
                <a:solidFill>
                  <a:srgbClr val="FF66CC"/>
                </a:solidFill>
                <a:latin typeface="Comic Sans MS" pitchFamily="66" charset="0"/>
              </a:rPr>
              <a:t>K</a:t>
            </a:r>
          </a:p>
        </p:txBody>
      </p:sp>
      <p:sp>
        <p:nvSpPr>
          <p:cNvPr id="31" name="Text Box 31"/>
          <p:cNvSpPr txBox="1">
            <a:spLocks noChangeArrowheads="1"/>
          </p:cNvSpPr>
          <p:nvPr/>
        </p:nvSpPr>
        <p:spPr bwMode="auto">
          <a:xfrm>
            <a:off x="3543300" y="5013325"/>
            <a:ext cx="592138" cy="366713"/>
          </a:xfrm>
          <a:prstGeom prst="rect">
            <a:avLst/>
          </a:prstGeom>
          <a:noFill/>
          <a:ln w="9525">
            <a:noFill/>
            <a:miter lim="800000"/>
            <a:headEnd/>
            <a:tailEnd/>
          </a:ln>
        </p:spPr>
        <p:txBody>
          <a:bodyPr wrap="none">
            <a:spAutoFit/>
          </a:bodyPr>
          <a:lstStyle/>
          <a:p>
            <a:r>
              <a:rPr lang="fr-FR">
                <a:solidFill>
                  <a:schemeClr val="bg1"/>
                </a:solidFill>
                <a:latin typeface="Comic Sans MS" pitchFamily="66" charset="0"/>
                <a:sym typeface="Symbol" pitchFamily="18" charset="2"/>
              </a:rPr>
              <a:t></a:t>
            </a:r>
            <a:r>
              <a:rPr lang="fr-FR">
                <a:solidFill>
                  <a:schemeClr val="bg1"/>
                </a:solidFill>
                <a:latin typeface="Comic Sans MS" pitchFamily="66" charset="0"/>
              </a:rPr>
              <a:t>1 s</a:t>
            </a:r>
          </a:p>
        </p:txBody>
      </p:sp>
      <p:sp>
        <p:nvSpPr>
          <p:cNvPr id="32" name="Line 32"/>
          <p:cNvSpPr>
            <a:spLocks noChangeShapeType="1"/>
          </p:cNvSpPr>
          <p:nvPr/>
        </p:nvSpPr>
        <p:spPr bwMode="auto">
          <a:xfrm>
            <a:off x="3779838" y="6237288"/>
            <a:ext cx="0" cy="287337"/>
          </a:xfrm>
          <a:prstGeom prst="line">
            <a:avLst/>
          </a:prstGeom>
          <a:noFill/>
          <a:ln w="25400">
            <a:solidFill>
              <a:srgbClr val="FF66CC"/>
            </a:solidFill>
            <a:round/>
            <a:headEnd/>
            <a:tailEnd/>
          </a:ln>
        </p:spPr>
        <p:txBody>
          <a:bodyPr/>
          <a:lstStyle/>
          <a:p>
            <a:endParaRPr lang="fr-FR">
              <a:latin typeface="Comic Sans MS" pitchFamily="66" charset="0"/>
            </a:endParaRPr>
          </a:p>
        </p:txBody>
      </p:sp>
      <p:sp>
        <p:nvSpPr>
          <p:cNvPr id="33" name="Text Box 33"/>
          <p:cNvSpPr txBox="1">
            <a:spLocks noChangeArrowheads="1"/>
          </p:cNvSpPr>
          <p:nvPr/>
        </p:nvSpPr>
        <p:spPr bwMode="auto">
          <a:xfrm>
            <a:off x="3903663" y="1293813"/>
            <a:ext cx="1700212" cy="641350"/>
          </a:xfrm>
          <a:prstGeom prst="rect">
            <a:avLst/>
          </a:prstGeom>
          <a:noFill/>
          <a:ln w="9525">
            <a:noFill/>
            <a:miter lim="800000"/>
            <a:headEnd/>
            <a:tailEnd/>
          </a:ln>
        </p:spPr>
        <p:txBody>
          <a:bodyPr wrap="none">
            <a:spAutoFit/>
          </a:bodyPr>
          <a:lstStyle/>
          <a:p>
            <a:r>
              <a:rPr lang="fr-FR">
                <a:latin typeface="Comic Sans MS" pitchFamily="66" charset="0"/>
              </a:rPr>
              <a:t>Noyaux légers</a:t>
            </a:r>
          </a:p>
          <a:p>
            <a:endParaRPr lang="fr-FR">
              <a:latin typeface="Comic Sans MS" pitchFamily="66" charset="0"/>
            </a:endParaRPr>
          </a:p>
        </p:txBody>
      </p:sp>
      <p:sp>
        <p:nvSpPr>
          <p:cNvPr id="34" name="Text Box 34"/>
          <p:cNvSpPr txBox="1">
            <a:spLocks noChangeArrowheads="1"/>
          </p:cNvSpPr>
          <p:nvPr/>
        </p:nvSpPr>
        <p:spPr bwMode="auto">
          <a:xfrm>
            <a:off x="3419475" y="2133600"/>
            <a:ext cx="1700213" cy="366713"/>
          </a:xfrm>
          <a:prstGeom prst="rect">
            <a:avLst/>
          </a:prstGeom>
          <a:noFill/>
          <a:ln w="9525">
            <a:noFill/>
            <a:miter lim="800000"/>
            <a:headEnd/>
            <a:tailEnd/>
          </a:ln>
        </p:spPr>
        <p:txBody>
          <a:bodyPr wrap="none">
            <a:spAutoFit/>
          </a:bodyPr>
          <a:lstStyle/>
          <a:p>
            <a:pPr algn="ctr"/>
            <a:r>
              <a:rPr lang="fr-FR">
                <a:solidFill>
                  <a:schemeClr val="bg1"/>
                </a:solidFill>
                <a:latin typeface="Comic Sans MS" pitchFamily="66" charset="0"/>
              </a:rPr>
              <a:t>Noyaux légers</a:t>
            </a:r>
          </a:p>
        </p:txBody>
      </p:sp>
      <p:sp>
        <p:nvSpPr>
          <p:cNvPr id="35" name="Text Box 35"/>
          <p:cNvSpPr txBox="1">
            <a:spLocks noChangeArrowheads="1"/>
          </p:cNvSpPr>
          <p:nvPr/>
        </p:nvSpPr>
        <p:spPr bwMode="auto">
          <a:xfrm>
            <a:off x="3419475" y="5949950"/>
            <a:ext cx="854075" cy="366713"/>
          </a:xfrm>
          <a:prstGeom prst="rect">
            <a:avLst/>
          </a:prstGeom>
          <a:noFill/>
          <a:ln w="9525">
            <a:noFill/>
            <a:miter lim="800000"/>
            <a:headEnd/>
            <a:tailEnd/>
          </a:ln>
        </p:spPr>
        <p:txBody>
          <a:bodyPr wrap="none">
            <a:spAutoFit/>
          </a:bodyPr>
          <a:lstStyle/>
          <a:p>
            <a:r>
              <a:rPr lang="fr-FR">
                <a:solidFill>
                  <a:srgbClr val="FF66CC"/>
                </a:solidFill>
                <a:latin typeface="Comic Sans MS" pitchFamily="66" charset="0"/>
                <a:sym typeface="Symbol" pitchFamily="18" charset="2"/>
              </a:rPr>
              <a:t></a:t>
            </a:r>
            <a:r>
              <a:rPr lang="fr-FR">
                <a:solidFill>
                  <a:srgbClr val="FF66CC"/>
                </a:solidFill>
                <a:latin typeface="Comic Sans MS" pitchFamily="66" charset="0"/>
              </a:rPr>
              <a:t>10</a:t>
            </a:r>
            <a:r>
              <a:rPr lang="fr-FR" baseline="30000">
                <a:solidFill>
                  <a:srgbClr val="FF66CC"/>
                </a:solidFill>
                <a:latin typeface="Comic Sans MS" pitchFamily="66" charset="0"/>
              </a:rPr>
              <a:t>10</a:t>
            </a:r>
            <a:r>
              <a:rPr lang="fr-FR">
                <a:solidFill>
                  <a:srgbClr val="FF66CC"/>
                </a:solidFill>
                <a:latin typeface="Comic Sans MS" pitchFamily="66" charset="0"/>
              </a:rPr>
              <a:t>K</a:t>
            </a:r>
          </a:p>
        </p:txBody>
      </p:sp>
      <p:sp>
        <p:nvSpPr>
          <p:cNvPr id="36" name="Text Box 36"/>
          <p:cNvSpPr txBox="1">
            <a:spLocks noChangeArrowheads="1"/>
          </p:cNvSpPr>
          <p:nvPr/>
        </p:nvSpPr>
        <p:spPr bwMode="auto">
          <a:xfrm>
            <a:off x="4284663" y="5013325"/>
            <a:ext cx="752475" cy="366713"/>
          </a:xfrm>
          <a:prstGeom prst="rect">
            <a:avLst/>
          </a:prstGeom>
          <a:noFill/>
          <a:ln w="9525">
            <a:noFill/>
            <a:miter lim="800000"/>
            <a:headEnd/>
            <a:tailEnd/>
          </a:ln>
        </p:spPr>
        <p:txBody>
          <a:bodyPr wrap="none">
            <a:spAutoFit/>
          </a:bodyPr>
          <a:lstStyle/>
          <a:p>
            <a:r>
              <a:rPr lang="fr-FR">
                <a:solidFill>
                  <a:schemeClr val="bg1"/>
                </a:solidFill>
                <a:latin typeface="Comic Sans MS" pitchFamily="66" charset="0"/>
                <a:sym typeface="Symbol" pitchFamily="18" charset="2"/>
              </a:rPr>
              <a:t>3 min</a:t>
            </a:r>
          </a:p>
        </p:txBody>
      </p:sp>
      <p:sp>
        <p:nvSpPr>
          <p:cNvPr id="37" name="Text Box 37"/>
          <p:cNvSpPr txBox="1">
            <a:spLocks noChangeArrowheads="1"/>
          </p:cNvSpPr>
          <p:nvPr/>
        </p:nvSpPr>
        <p:spPr bwMode="auto">
          <a:xfrm>
            <a:off x="4191000" y="1203325"/>
            <a:ext cx="1676400" cy="641350"/>
          </a:xfrm>
          <a:prstGeom prst="rect">
            <a:avLst/>
          </a:prstGeom>
          <a:noFill/>
          <a:ln w="9525">
            <a:noFill/>
            <a:miter lim="800000"/>
            <a:headEnd/>
            <a:tailEnd/>
          </a:ln>
        </p:spPr>
        <p:txBody>
          <a:bodyPr wrap="none">
            <a:spAutoFit/>
          </a:bodyPr>
          <a:lstStyle/>
          <a:p>
            <a:pPr algn="ctr"/>
            <a:r>
              <a:rPr lang="fr-FR">
                <a:solidFill>
                  <a:srgbClr val="FFFF00"/>
                </a:solidFill>
                <a:latin typeface="Comic Sans MS" pitchFamily="66" charset="0"/>
              </a:rPr>
              <a:t>Atomes</a:t>
            </a:r>
          </a:p>
          <a:p>
            <a:pPr algn="ctr"/>
            <a:r>
              <a:rPr lang="fr-FR">
                <a:solidFill>
                  <a:srgbClr val="FFFF00"/>
                </a:solidFill>
                <a:latin typeface="Comic Sans MS" pitchFamily="66" charset="0"/>
              </a:rPr>
              <a:t>stables légers</a:t>
            </a:r>
          </a:p>
        </p:txBody>
      </p:sp>
      <p:sp>
        <p:nvSpPr>
          <p:cNvPr id="38" name="Text Box 38"/>
          <p:cNvSpPr txBox="1">
            <a:spLocks noChangeArrowheads="1"/>
          </p:cNvSpPr>
          <p:nvPr/>
        </p:nvSpPr>
        <p:spPr bwMode="auto">
          <a:xfrm>
            <a:off x="4643438" y="4652963"/>
            <a:ext cx="1276350" cy="366712"/>
          </a:xfrm>
          <a:prstGeom prst="rect">
            <a:avLst/>
          </a:prstGeom>
          <a:noFill/>
          <a:ln w="9525">
            <a:noFill/>
            <a:miter lim="800000"/>
            <a:headEnd/>
            <a:tailEnd/>
          </a:ln>
        </p:spPr>
        <p:txBody>
          <a:bodyPr wrap="none">
            <a:spAutoFit/>
          </a:bodyPr>
          <a:lstStyle/>
          <a:p>
            <a:r>
              <a:rPr lang="fr-FR">
                <a:solidFill>
                  <a:srgbClr val="FFFF00"/>
                </a:solidFill>
                <a:latin typeface="Comic Sans MS" pitchFamily="66" charset="0"/>
              </a:rPr>
              <a:t>380 000 a</a:t>
            </a:r>
          </a:p>
        </p:txBody>
      </p:sp>
      <p:sp>
        <p:nvSpPr>
          <p:cNvPr id="39" name="Text Box 39"/>
          <p:cNvSpPr txBox="1">
            <a:spLocks noChangeArrowheads="1"/>
          </p:cNvSpPr>
          <p:nvPr/>
        </p:nvSpPr>
        <p:spPr bwMode="auto">
          <a:xfrm>
            <a:off x="4284663" y="4005263"/>
            <a:ext cx="1952625" cy="641350"/>
          </a:xfrm>
          <a:prstGeom prst="rect">
            <a:avLst/>
          </a:prstGeom>
          <a:noFill/>
          <a:ln w="9525">
            <a:noFill/>
            <a:miter lim="800000"/>
            <a:headEnd/>
            <a:tailEnd/>
          </a:ln>
        </p:spPr>
        <p:txBody>
          <a:bodyPr wrap="none">
            <a:spAutoFit/>
          </a:bodyPr>
          <a:lstStyle/>
          <a:p>
            <a:pPr algn="ctr"/>
            <a:r>
              <a:rPr lang="fr-FR">
                <a:solidFill>
                  <a:srgbClr val="FFFF00"/>
                </a:solidFill>
                <a:latin typeface="Comic Sans MS" pitchFamily="66" charset="0"/>
              </a:rPr>
              <a:t>Découplage</a:t>
            </a:r>
          </a:p>
          <a:p>
            <a:pPr algn="ctr"/>
            <a:r>
              <a:rPr lang="fr-FR">
                <a:solidFill>
                  <a:srgbClr val="FFFF00"/>
                </a:solidFill>
                <a:latin typeface="Comic Sans MS" pitchFamily="66" charset="0"/>
              </a:rPr>
              <a:t>Lumière-matière</a:t>
            </a:r>
          </a:p>
        </p:txBody>
      </p:sp>
      <p:sp>
        <p:nvSpPr>
          <p:cNvPr id="40" name="Line 40"/>
          <p:cNvSpPr>
            <a:spLocks noChangeShapeType="1"/>
          </p:cNvSpPr>
          <p:nvPr/>
        </p:nvSpPr>
        <p:spPr bwMode="auto">
          <a:xfrm>
            <a:off x="5219700" y="6237288"/>
            <a:ext cx="0" cy="287337"/>
          </a:xfrm>
          <a:prstGeom prst="line">
            <a:avLst/>
          </a:prstGeom>
          <a:noFill/>
          <a:ln w="25400">
            <a:solidFill>
              <a:srgbClr val="FFFF00"/>
            </a:solidFill>
            <a:round/>
            <a:headEnd/>
            <a:tailEnd/>
          </a:ln>
        </p:spPr>
        <p:txBody>
          <a:bodyPr/>
          <a:lstStyle/>
          <a:p>
            <a:endParaRPr lang="fr-FR">
              <a:latin typeface="Comic Sans MS" pitchFamily="66" charset="0"/>
            </a:endParaRPr>
          </a:p>
        </p:txBody>
      </p:sp>
      <p:sp>
        <p:nvSpPr>
          <p:cNvPr id="41" name="Text Box 41"/>
          <p:cNvSpPr txBox="1">
            <a:spLocks noChangeArrowheads="1"/>
          </p:cNvSpPr>
          <p:nvPr/>
        </p:nvSpPr>
        <p:spPr bwMode="auto">
          <a:xfrm>
            <a:off x="4787900" y="5942013"/>
            <a:ext cx="950913" cy="366712"/>
          </a:xfrm>
          <a:prstGeom prst="rect">
            <a:avLst/>
          </a:prstGeom>
          <a:noFill/>
          <a:ln w="9525">
            <a:noFill/>
            <a:miter lim="800000"/>
            <a:headEnd/>
            <a:tailEnd/>
          </a:ln>
        </p:spPr>
        <p:txBody>
          <a:bodyPr wrap="none">
            <a:spAutoFit/>
          </a:bodyPr>
          <a:lstStyle/>
          <a:p>
            <a:r>
              <a:rPr lang="fr-FR">
                <a:solidFill>
                  <a:srgbClr val="FFFF00"/>
                </a:solidFill>
                <a:latin typeface="Comic Sans MS" pitchFamily="66" charset="0"/>
              </a:rPr>
              <a:t>3000 K</a:t>
            </a:r>
          </a:p>
        </p:txBody>
      </p:sp>
      <p:sp>
        <p:nvSpPr>
          <p:cNvPr id="42" name="Line 42"/>
          <p:cNvSpPr>
            <a:spLocks noChangeShapeType="1"/>
          </p:cNvSpPr>
          <p:nvPr/>
        </p:nvSpPr>
        <p:spPr bwMode="auto">
          <a:xfrm>
            <a:off x="5867400" y="5589588"/>
            <a:ext cx="0" cy="287337"/>
          </a:xfrm>
          <a:prstGeom prst="line">
            <a:avLst/>
          </a:prstGeom>
          <a:noFill/>
          <a:ln w="25400">
            <a:solidFill>
              <a:schemeClr val="bg1"/>
            </a:solidFill>
            <a:round/>
            <a:headEnd/>
            <a:tailEnd/>
          </a:ln>
        </p:spPr>
        <p:txBody>
          <a:bodyPr/>
          <a:lstStyle/>
          <a:p>
            <a:endParaRPr lang="fr-FR">
              <a:latin typeface="Comic Sans MS" pitchFamily="66" charset="0"/>
            </a:endParaRPr>
          </a:p>
        </p:txBody>
      </p:sp>
      <p:sp>
        <p:nvSpPr>
          <p:cNvPr id="43" name="Line 43"/>
          <p:cNvSpPr>
            <a:spLocks noChangeShapeType="1"/>
          </p:cNvSpPr>
          <p:nvPr/>
        </p:nvSpPr>
        <p:spPr bwMode="auto">
          <a:xfrm>
            <a:off x="6877050" y="5589588"/>
            <a:ext cx="0" cy="287337"/>
          </a:xfrm>
          <a:prstGeom prst="line">
            <a:avLst/>
          </a:prstGeom>
          <a:noFill/>
          <a:ln w="25400">
            <a:solidFill>
              <a:schemeClr val="bg1"/>
            </a:solidFill>
            <a:round/>
            <a:headEnd/>
            <a:tailEnd/>
          </a:ln>
        </p:spPr>
        <p:txBody>
          <a:bodyPr/>
          <a:lstStyle/>
          <a:p>
            <a:endParaRPr lang="fr-FR">
              <a:latin typeface="Comic Sans MS" pitchFamily="66" charset="0"/>
            </a:endParaRPr>
          </a:p>
        </p:txBody>
      </p:sp>
      <p:sp>
        <p:nvSpPr>
          <p:cNvPr id="44" name="Text Box 44"/>
          <p:cNvSpPr txBox="1">
            <a:spLocks noChangeArrowheads="1"/>
          </p:cNvSpPr>
          <p:nvPr/>
        </p:nvSpPr>
        <p:spPr bwMode="auto">
          <a:xfrm>
            <a:off x="5292725" y="4941888"/>
            <a:ext cx="1149350" cy="641350"/>
          </a:xfrm>
          <a:prstGeom prst="rect">
            <a:avLst/>
          </a:prstGeom>
          <a:noFill/>
          <a:ln w="9525">
            <a:noFill/>
            <a:miter lim="800000"/>
            <a:headEnd/>
            <a:tailEnd/>
          </a:ln>
        </p:spPr>
        <p:txBody>
          <a:bodyPr wrap="none">
            <a:spAutoFit/>
          </a:bodyPr>
          <a:lstStyle/>
          <a:p>
            <a:pPr algn="ctr"/>
            <a:r>
              <a:rPr lang="fr-FR">
                <a:solidFill>
                  <a:schemeClr val="accent1"/>
                </a:solidFill>
                <a:latin typeface="Comic Sans MS" pitchFamily="66" charset="0"/>
                <a:sym typeface="Symbol" pitchFamily="18" charset="2"/>
              </a:rPr>
              <a:t> qq 100</a:t>
            </a:r>
          </a:p>
          <a:p>
            <a:pPr algn="ctr"/>
            <a:r>
              <a:rPr lang="fr-FR">
                <a:solidFill>
                  <a:schemeClr val="accent1"/>
                </a:solidFill>
                <a:latin typeface="Comic Sans MS" pitchFamily="66" charset="0"/>
                <a:sym typeface="Symbol" pitchFamily="18" charset="2"/>
              </a:rPr>
              <a:t>millions a</a:t>
            </a:r>
          </a:p>
        </p:txBody>
      </p:sp>
      <p:sp>
        <p:nvSpPr>
          <p:cNvPr id="45" name="Text Box 45"/>
          <p:cNvSpPr txBox="1">
            <a:spLocks noChangeArrowheads="1"/>
          </p:cNvSpPr>
          <p:nvPr/>
        </p:nvSpPr>
        <p:spPr bwMode="auto">
          <a:xfrm>
            <a:off x="5292725" y="549275"/>
            <a:ext cx="917575" cy="366713"/>
          </a:xfrm>
          <a:prstGeom prst="rect">
            <a:avLst/>
          </a:prstGeom>
          <a:noFill/>
          <a:ln w="9525">
            <a:noFill/>
            <a:miter lim="800000"/>
            <a:headEnd/>
            <a:tailEnd/>
          </a:ln>
        </p:spPr>
        <p:txBody>
          <a:bodyPr wrap="none">
            <a:spAutoFit/>
          </a:bodyPr>
          <a:lstStyle/>
          <a:p>
            <a:pPr algn="ctr"/>
            <a:r>
              <a:rPr lang="fr-FR">
                <a:solidFill>
                  <a:schemeClr val="accent1"/>
                </a:solidFill>
                <a:latin typeface="Comic Sans MS" pitchFamily="66" charset="0"/>
              </a:rPr>
              <a:t>Etoiles</a:t>
            </a:r>
          </a:p>
        </p:txBody>
      </p:sp>
      <p:sp>
        <p:nvSpPr>
          <p:cNvPr id="46" name="Text Box 46"/>
          <p:cNvSpPr txBox="1">
            <a:spLocks noChangeArrowheads="1"/>
          </p:cNvSpPr>
          <p:nvPr/>
        </p:nvSpPr>
        <p:spPr bwMode="auto">
          <a:xfrm>
            <a:off x="6496050" y="4941888"/>
            <a:ext cx="1160463" cy="641350"/>
          </a:xfrm>
          <a:prstGeom prst="rect">
            <a:avLst/>
          </a:prstGeom>
          <a:noFill/>
          <a:ln w="9525">
            <a:noFill/>
            <a:miter lim="800000"/>
            <a:headEnd/>
            <a:tailEnd/>
          </a:ln>
        </p:spPr>
        <p:txBody>
          <a:bodyPr wrap="none">
            <a:spAutoFit/>
          </a:bodyPr>
          <a:lstStyle/>
          <a:p>
            <a:pPr algn="ctr"/>
            <a:r>
              <a:rPr lang="fr-FR">
                <a:solidFill>
                  <a:schemeClr val="bg1"/>
                </a:solidFill>
                <a:latin typeface="Comic Sans MS" pitchFamily="66" charset="0"/>
                <a:sym typeface="Symbol" pitchFamily="18" charset="2"/>
              </a:rPr>
              <a:t></a:t>
            </a:r>
            <a:r>
              <a:rPr lang="fr-FR">
                <a:solidFill>
                  <a:schemeClr val="bg1"/>
                </a:solidFill>
                <a:latin typeface="Comic Sans MS" pitchFamily="66" charset="0"/>
              </a:rPr>
              <a:t> 1</a:t>
            </a:r>
          </a:p>
          <a:p>
            <a:pPr algn="ctr"/>
            <a:r>
              <a:rPr lang="fr-FR">
                <a:solidFill>
                  <a:schemeClr val="bg1"/>
                </a:solidFill>
                <a:latin typeface="Comic Sans MS" pitchFamily="66" charset="0"/>
              </a:rPr>
              <a:t>milliard a</a:t>
            </a:r>
          </a:p>
        </p:txBody>
      </p:sp>
      <p:sp>
        <p:nvSpPr>
          <p:cNvPr id="47" name="Text Box 47"/>
          <p:cNvSpPr txBox="1">
            <a:spLocks noChangeArrowheads="1"/>
          </p:cNvSpPr>
          <p:nvPr/>
        </p:nvSpPr>
        <p:spPr bwMode="auto">
          <a:xfrm>
            <a:off x="7667625" y="476250"/>
            <a:ext cx="1265238" cy="641350"/>
          </a:xfrm>
          <a:prstGeom prst="rect">
            <a:avLst/>
          </a:prstGeom>
          <a:noFill/>
          <a:ln w="9525">
            <a:noFill/>
            <a:miter lim="800000"/>
            <a:headEnd/>
            <a:tailEnd/>
          </a:ln>
        </p:spPr>
        <p:txBody>
          <a:bodyPr wrap="none">
            <a:spAutoFit/>
          </a:bodyPr>
          <a:lstStyle/>
          <a:p>
            <a:r>
              <a:rPr lang="fr-FR">
                <a:solidFill>
                  <a:srgbClr val="00FF00"/>
                </a:solidFill>
                <a:latin typeface="Comic Sans MS" pitchFamily="66" charset="0"/>
              </a:rPr>
              <a:t>Carbone,</a:t>
            </a:r>
          </a:p>
          <a:p>
            <a:r>
              <a:rPr lang="fr-FR">
                <a:solidFill>
                  <a:srgbClr val="00FF00"/>
                </a:solidFill>
                <a:latin typeface="Comic Sans MS" pitchFamily="66" charset="0"/>
              </a:rPr>
              <a:t>Oxygène…</a:t>
            </a:r>
          </a:p>
        </p:txBody>
      </p:sp>
      <p:sp>
        <p:nvSpPr>
          <p:cNvPr id="48" name="Line 48"/>
          <p:cNvSpPr>
            <a:spLocks noChangeShapeType="1"/>
          </p:cNvSpPr>
          <p:nvPr/>
        </p:nvSpPr>
        <p:spPr bwMode="auto">
          <a:xfrm>
            <a:off x="8101013" y="6237288"/>
            <a:ext cx="0" cy="287337"/>
          </a:xfrm>
          <a:prstGeom prst="line">
            <a:avLst/>
          </a:prstGeom>
          <a:noFill/>
          <a:ln w="25400">
            <a:solidFill>
              <a:srgbClr val="00FF00"/>
            </a:solidFill>
            <a:round/>
            <a:headEnd/>
            <a:tailEnd/>
          </a:ln>
        </p:spPr>
        <p:txBody>
          <a:bodyPr/>
          <a:lstStyle/>
          <a:p>
            <a:endParaRPr lang="fr-FR">
              <a:latin typeface="Comic Sans MS" pitchFamily="66" charset="0"/>
            </a:endParaRPr>
          </a:p>
        </p:txBody>
      </p:sp>
      <p:pic>
        <p:nvPicPr>
          <p:cNvPr id="49" name="Picture 49"/>
          <p:cNvPicPr>
            <a:picLocks noChangeAspect="1" noChangeArrowheads="1"/>
          </p:cNvPicPr>
          <p:nvPr/>
        </p:nvPicPr>
        <p:blipFill>
          <a:blip r:embed="rId2" cstate="print"/>
          <a:srcRect/>
          <a:stretch>
            <a:fillRect/>
          </a:stretch>
        </p:blipFill>
        <p:spPr bwMode="auto">
          <a:xfrm>
            <a:off x="7637463" y="1989138"/>
            <a:ext cx="1506537" cy="2016125"/>
          </a:xfrm>
          <a:prstGeom prst="rect">
            <a:avLst/>
          </a:prstGeom>
          <a:noFill/>
          <a:ln w="9525">
            <a:noFill/>
            <a:miter lim="800000"/>
            <a:headEnd/>
            <a:tailEnd/>
          </a:ln>
        </p:spPr>
      </p:pic>
      <p:sp>
        <p:nvSpPr>
          <p:cNvPr id="50" name="Line 51"/>
          <p:cNvSpPr>
            <a:spLocks noChangeShapeType="1"/>
          </p:cNvSpPr>
          <p:nvPr/>
        </p:nvSpPr>
        <p:spPr bwMode="auto">
          <a:xfrm>
            <a:off x="6300788" y="765175"/>
            <a:ext cx="1223962" cy="0"/>
          </a:xfrm>
          <a:prstGeom prst="line">
            <a:avLst/>
          </a:prstGeom>
          <a:noFill/>
          <a:ln w="25400">
            <a:solidFill>
              <a:srgbClr val="00FF00"/>
            </a:solidFill>
            <a:round/>
            <a:headEnd/>
            <a:tailEnd type="triangle" w="med" len="med"/>
          </a:ln>
        </p:spPr>
        <p:txBody>
          <a:bodyPr/>
          <a:lstStyle/>
          <a:p>
            <a:endParaRPr lang="fr-FR">
              <a:latin typeface="Comic Sans MS" pitchFamily="66" charset="0"/>
            </a:endParaRPr>
          </a:p>
        </p:txBody>
      </p:sp>
      <p:sp>
        <p:nvSpPr>
          <p:cNvPr id="51" name="Text Box 52"/>
          <p:cNvSpPr txBox="1">
            <a:spLocks noChangeArrowheads="1"/>
          </p:cNvSpPr>
          <p:nvPr/>
        </p:nvSpPr>
        <p:spPr bwMode="auto">
          <a:xfrm>
            <a:off x="6280150" y="115888"/>
            <a:ext cx="1225550" cy="366712"/>
          </a:xfrm>
          <a:prstGeom prst="rect">
            <a:avLst/>
          </a:prstGeom>
          <a:noFill/>
          <a:ln w="9525">
            <a:noFill/>
            <a:miter lim="800000"/>
            <a:headEnd/>
            <a:tailEnd/>
          </a:ln>
        </p:spPr>
        <p:txBody>
          <a:bodyPr wrap="none">
            <a:spAutoFit/>
          </a:bodyPr>
          <a:lstStyle/>
          <a:p>
            <a:r>
              <a:rPr lang="fr-FR">
                <a:solidFill>
                  <a:schemeClr val="bg1"/>
                </a:solidFill>
                <a:latin typeface="Comic Sans MS" pitchFamily="66" charset="0"/>
              </a:rPr>
              <a:t>Galaxies…</a:t>
            </a:r>
          </a:p>
        </p:txBody>
      </p:sp>
      <p:sp>
        <p:nvSpPr>
          <p:cNvPr id="52" name="Line 53"/>
          <p:cNvSpPr>
            <a:spLocks noChangeShapeType="1"/>
          </p:cNvSpPr>
          <p:nvPr/>
        </p:nvSpPr>
        <p:spPr bwMode="auto">
          <a:xfrm>
            <a:off x="8316913" y="1125538"/>
            <a:ext cx="0" cy="790575"/>
          </a:xfrm>
          <a:prstGeom prst="line">
            <a:avLst/>
          </a:prstGeom>
          <a:noFill/>
          <a:ln w="25400">
            <a:solidFill>
              <a:srgbClr val="00FF00"/>
            </a:solidFill>
            <a:round/>
            <a:headEnd/>
            <a:tailEnd type="triangle" w="med" len="med"/>
          </a:ln>
        </p:spPr>
        <p:txBody>
          <a:bodyPr/>
          <a:lstStyle/>
          <a:p>
            <a:endParaRPr lang="fr-FR">
              <a:latin typeface="Comic Sans MS" pitchFamily="66" charset="0"/>
            </a:endParaRPr>
          </a:p>
        </p:txBody>
      </p:sp>
    </p:spTree>
    <p:extLst>
      <p:ext uri="{BB962C8B-B14F-4D97-AF65-F5344CB8AC3E}">
        <p14:creationId xmlns:p14="http://schemas.microsoft.com/office/powerpoint/2010/main" val="161237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heckerboard(across)">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ppt_x"/>
                                          </p:val>
                                        </p:tav>
                                        <p:tav tm="100000">
                                          <p:val>
                                            <p:strVal val="#ppt_x"/>
                                          </p:val>
                                        </p:tav>
                                      </p:tavLst>
                                    </p:anim>
                                    <p:anim calcmode="lin" valueType="num">
                                      <p:cBhvr additive="base">
                                        <p:cTn id="4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checkerboard(across)">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fill="hold"/>
                                        <p:tgtEl>
                                          <p:spTgt spid="30"/>
                                        </p:tgtEl>
                                        <p:attrNameLst>
                                          <p:attrName>ppt_x</p:attrName>
                                        </p:attrNameLst>
                                      </p:cBhvr>
                                      <p:tavLst>
                                        <p:tav tm="0">
                                          <p:val>
                                            <p:strVal val="#ppt_x"/>
                                          </p:val>
                                        </p:tav>
                                        <p:tav tm="100000">
                                          <p:val>
                                            <p:strVal val="#ppt_x"/>
                                          </p:val>
                                        </p:tav>
                                      </p:tavLst>
                                    </p:anim>
                                    <p:anim calcmode="lin" valueType="num">
                                      <p:cBhvr additive="base">
                                        <p:cTn id="6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checkerboard(across)">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additive="base">
                                        <p:cTn id="76" dur="500" fill="hold"/>
                                        <p:tgtEl>
                                          <p:spTgt spid="12"/>
                                        </p:tgtEl>
                                        <p:attrNameLst>
                                          <p:attrName>ppt_x</p:attrName>
                                        </p:attrNameLst>
                                      </p:cBhvr>
                                      <p:tavLst>
                                        <p:tav tm="0">
                                          <p:val>
                                            <p:strVal val="#ppt_x"/>
                                          </p:val>
                                        </p:tav>
                                        <p:tav tm="100000">
                                          <p:val>
                                            <p:strVal val="#ppt_x"/>
                                          </p:val>
                                        </p:tav>
                                      </p:tavLst>
                                    </p:anim>
                                    <p:anim calcmode="lin" valueType="num">
                                      <p:cBhvr additive="base">
                                        <p:cTn id="77" dur="500" fill="hold"/>
                                        <p:tgtEl>
                                          <p:spTgt spid="12"/>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additive="base">
                                        <p:cTn id="80" dur="500" fill="hold"/>
                                        <p:tgtEl>
                                          <p:spTgt spid="31"/>
                                        </p:tgtEl>
                                        <p:attrNameLst>
                                          <p:attrName>ppt_x</p:attrName>
                                        </p:attrNameLst>
                                      </p:cBhvr>
                                      <p:tavLst>
                                        <p:tav tm="0">
                                          <p:val>
                                            <p:strVal val="#ppt_x"/>
                                          </p:val>
                                        </p:tav>
                                        <p:tav tm="100000">
                                          <p:val>
                                            <p:strVal val="#ppt_x"/>
                                          </p:val>
                                        </p:tav>
                                      </p:tavLst>
                                    </p:anim>
                                    <p:anim calcmode="lin" valueType="num">
                                      <p:cBhvr additive="base">
                                        <p:cTn id="81" dur="500" fill="hold"/>
                                        <p:tgtEl>
                                          <p:spTgt spid="31"/>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32"/>
                                        </p:tgtEl>
                                        <p:attrNameLst>
                                          <p:attrName>style.visibility</p:attrName>
                                        </p:attrNameLst>
                                      </p:cBhvr>
                                      <p:to>
                                        <p:strVal val="visible"/>
                                      </p:to>
                                    </p:set>
                                    <p:anim calcmode="lin" valueType="num">
                                      <p:cBhvr additive="base">
                                        <p:cTn id="84" dur="500" fill="hold"/>
                                        <p:tgtEl>
                                          <p:spTgt spid="32"/>
                                        </p:tgtEl>
                                        <p:attrNameLst>
                                          <p:attrName>ppt_x</p:attrName>
                                        </p:attrNameLst>
                                      </p:cBhvr>
                                      <p:tavLst>
                                        <p:tav tm="0">
                                          <p:val>
                                            <p:strVal val="#ppt_x"/>
                                          </p:val>
                                        </p:tav>
                                        <p:tav tm="100000">
                                          <p:val>
                                            <p:strVal val="#ppt_x"/>
                                          </p:val>
                                        </p:tav>
                                      </p:tavLst>
                                    </p:anim>
                                    <p:anim calcmode="lin" valueType="num">
                                      <p:cBhvr additive="base">
                                        <p:cTn id="85" dur="500" fill="hold"/>
                                        <p:tgtEl>
                                          <p:spTgt spid="32"/>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 calcmode="lin" valueType="num">
                                      <p:cBhvr additive="base">
                                        <p:cTn id="88" dur="500" fill="hold"/>
                                        <p:tgtEl>
                                          <p:spTgt spid="35"/>
                                        </p:tgtEl>
                                        <p:attrNameLst>
                                          <p:attrName>ppt_x</p:attrName>
                                        </p:attrNameLst>
                                      </p:cBhvr>
                                      <p:tavLst>
                                        <p:tav tm="0">
                                          <p:val>
                                            <p:strVal val="#ppt_x"/>
                                          </p:val>
                                        </p:tav>
                                        <p:tav tm="100000">
                                          <p:val>
                                            <p:strVal val="#ppt_x"/>
                                          </p:val>
                                        </p:tav>
                                      </p:tavLst>
                                    </p:anim>
                                    <p:anim calcmode="lin" valueType="num">
                                      <p:cBhvr additive="base">
                                        <p:cTn id="89" dur="500" fill="hold"/>
                                        <p:tgtEl>
                                          <p:spTgt spid="35"/>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 calcmode="lin" valueType="num">
                                      <p:cBhvr additive="base">
                                        <p:cTn id="92" dur="500" fill="hold"/>
                                        <p:tgtEl>
                                          <p:spTgt spid="28"/>
                                        </p:tgtEl>
                                        <p:attrNameLst>
                                          <p:attrName>ppt_x</p:attrName>
                                        </p:attrNameLst>
                                      </p:cBhvr>
                                      <p:tavLst>
                                        <p:tav tm="0">
                                          <p:val>
                                            <p:strVal val="#ppt_x"/>
                                          </p:val>
                                        </p:tav>
                                        <p:tav tm="100000">
                                          <p:val>
                                            <p:strVal val="#ppt_x"/>
                                          </p:val>
                                        </p:tav>
                                      </p:tavLst>
                                    </p:anim>
                                    <p:anim calcmode="lin" valueType="num">
                                      <p:cBhvr additive="base">
                                        <p:cTn id="93" dur="500" fill="hold"/>
                                        <p:tgtEl>
                                          <p:spTgt spid="28"/>
                                        </p:tgtEl>
                                        <p:attrNameLst>
                                          <p:attrName>ppt_y</p:attrName>
                                        </p:attrNameLst>
                                      </p:cBhvr>
                                      <p:tavLst>
                                        <p:tav tm="0">
                                          <p:val>
                                            <p:strVal val="1+#ppt_h/2"/>
                                          </p:val>
                                        </p:tav>
                                        <p:tav tm="100000">
                                          <p:val>
                                            <p:strVal val="#ppt_y"/>
                                          </p:val>
                                        </p:tav>
                                      </p:tavLst>
                                    </p:anim>
                                  </p:childTnLst>
                                </p:cTn>
                              </p:par>
                              <p:par>
                                <p:cTn id="94" presetID="53" presetClass="entr" presetSubtype="0" fill="hold" grpId="0" nodeType="withEffect">
                                  <p:stCondLst>
                                    <p:cond delay="0"/>
                                  </p:stCondLst>
                                  <p:childTnLst>
                                    <p:set>
                                      <p:cBhvr>
                                        <p:cTn id="95" dur="1" fill="hold">
                                          <p:stCondLst>
                                            <p:cond delay="0"/>
                                          </p:stCondLst>
                                        </p:cTn>
                                        <p:tgtEl>
                                          <p:spTgt spid="36"/>
                                        </p:tgtEl>
                                        <p:attrNameLst>
                                          <p:attrName>style.visibility</p:attrName>
                                        </p:attrNameLst>
                                      </p:cBhvr>
                                      <p:to>
                                        <p:strVal val="visible"/>
                                      </p:to>
                                    </p:set>
                                    <p:anim calcmode="lin" valueType="num">
                                      <p:cBhvr>
                                        <p:cTn id="96" dur="500" fill="hold"/>
                                        <p:tgtEl>
                                          <p:spTgt spid="36"/>
                                        </p:tgtEl>
                                        <p:attrNameLst>
                                          <p:attrName>ppt_w</p:attrName>
                                        </p:attrNameLst>
                                      </p:cBhvr>
                                      <p:tavLst>
                                        <p:tav tm="0">
                                          <p:val>
                                            <p:fltVal val="0"/>
                                          </p:val>
                                        </p:tav>
                                        <p:tav tm="100000">
                                          <p:val>
                                            <p:strVal val="#ppt_w"/>
                                          </p:val>
                                        </p:tav>
                                      </p:tavLst>
                                    </p:anim>
                                    <p:anim calcmode="lin" valueType="num">
                                      <p:cBhvr>
                                        <p:cTn id="97" dur="500" fill="hold"/>
                                        <p:tgtEl>
                                          <p:spTgt spid="36"/>
                                        </p:tgtEl>
                                        <p:attrNameLst>
                                          <p:attrName>ppt_h</p:attrName>
                                        </p:attrNameLst>
                                      </p:cBhvr>
                                      <p:tavLst>
                                        <p:tav tm="0">
                                          <p:val>
                                            <p:fltVal val="0"/>
                                          </p:val>
                                        </p:tav>
                                        <p:tav tm="100000">
                                          <p:val>
                                            <p:strVal val="#ppt_h"/>
                                          </p:val>
                                        </p:tav>
                                      </p:tavLst>
                                    </p:anim>
                                    <p:animEffect transition="in" filter="fade">
                                      <p:cBhvr>
                                        <p:cTn id="98" dur="500"/>
                                        <p:tgtEl>
                                          <p:spTgt spid="36"/>
                                        </p:tgtEl>
                                      </p:cBhvr>
                                    </p:animEffect>
                                  </p:childTnLst>
                                </p:cTn>
                              </p:par>
                            </p:childTnLst>
                          </p:cTn>
                        </p:par>
                      </p:childTnLst>
                    </p:cTn>
                  </p:par>
                  <p:par>
                    <p:cTn id="99" fill="hold">
                      <p:stCondLst>
                        <p:cond delay="indefinite"/>
                      </p:stCondLst>
                      <p:childTnLst>
                        <p:par>
                          <p:cTn id="100" fill="hold">
                            <p:stCondLst>
                              <p:cond delay="0"/>
                            </p:stCondLst>
                            <p:childTnLst>
                              <p:par>
                                <p:cTn id="101" presetID="5" presetClass="entr" presetSubtype="1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checkerboard(across)">
                                      <p:cBhvr>
                                        <p:cTn id="103" dur="500"/>
                                        <p:tgtEl>
                                          <p:spTgt spid="34"/>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anim calcmode="lin" valueType="num">
                                      <p:cBhvr additive="base">
                                        <p:cTn id="108" dur="500" fill="hold"/>
                                        <p:tgtEl>
                                          <p:spTgt spid="29"/>
                                        </p:tgtEl>
                                        <p:attrNameLst>
                                          <p:attrName>ppt_x</p:attrName>
                                        </p:attrNameLst>
                                      </p:cBhvr>
                                      <p:tavLst>
                                        <p:tav tm="0">
                                          <p:val>
                                            <p:strVal val="#ppt_x"/>
                                          </p:val>
                                        </p:tav>
                                        <p:tav tm="100000">
                                          <p:val>
                                            <p:strVal val="#ppt_x"/>
                                          </p:val>
                                        </p:tav>
                                      </p:tavLst>
                                    </p:anim>
                                    <p:anim calcmode="lin" valueType="num">
                                      <p:cBhvr additive="base">
                                        <p:cTn id="109" dur="500" fill="hold"/>
                                        <p:tgtEl>
                                          <p:spTgt spid="29"/>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38"/>
                                        </p:tgtEl>
                                        <p:attrNameLst>
                                          <p:attrName>style.visibility</p:attrName>
                                        </p:attrNameLst>
                                      </p:cBhvr>
                                      <p:to>
                                        <p:strVal val="visible"/>
                                      </p:to>
                                    </p:set>
                                    <p:anim calcmode="lin" valueType="num">
                                      <p:cBhvr additive="base">
                                        <p:cTn id="112" dur="500" fill="hold"/>
                                        <p:tgtEl>
                                          <p:spTgt spid="38"/>
                                        </p:tgtEl>
                                        <p:attrNameLst>
                                          <p:attrName>ppt_x</p:attrName>
                                        </p:attrNameLst>
                                      </p:cBhvr>
                                      <p:tavLst>
                                        <p:tav tm="0">
                                          <p:val>
                                            <p:strVal val="#ppt_x"/>
                                          </p:val>
                                        </p:tav>
                                        <p:tav tm="100000">
                                          <p:val>
                                            <p:strVal val="#ppt_x"/>
                                          </p:val>
                                        </p:tav>
                                      </p:tavLst>
                                    </p:anim>
                                    <p:anim calcmode="lin" valueType="num">
                                      <p:cBhvr additive="base">
                                        <p:cTn id="113" dur="500" fill="hold"/>
                                        <p:tgtEl>
                                          <p:spTgt spid="38"/>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40"/>
                                        </p:tgtEl>
                                        <p:attrNameLst>
                                          <p:attrName>style.visibility</p:attrName>
                                        </p:attrNameLst>
                                      </p:cBhvr>
                                      <p:to>
                                        <p:strVal val="visible"/>
                                      </p:to>
                                    </p:set>
                                    <p:anim calcmode="lin" valueType="num">
                                      <p:cBhvr additive="base">
                                        <p:cTn id="116" dur="500" fill="hold"/>
                                        <p:tgtEl>
                                          <p:spTgt spid="40"/>
                                        </p:tgtEl>
                                        <p:attrNameLst>
                                          <p:attrName>ppt_x</p:attrName>
                                        </p:attrNameLst>
                                      </p:cBhvr>
                                      <p:tavLst>
                                        <p:tav tm="0">
                                          <p:val>
                                            <p:strVal val="#ppt_x"/>
                                          </p:val>
                                        </p:tav>
                                        <p:tav tm="100000">
                                          <p:val>
                                            <p:strVal val="#ppt_x"/>
                                          </p:val>
                                        </p:tav>
                                      </p:tavLst>
                                    </p:anim>
                                    <p:anim calcmode="lin" valueType="num">
                                      <p:cBhvr additive="base">
                                        <p:cTn id="117" dur="500" fill="hold"/>
                                        <p:tgtEl>
                                          <p:spTgt spid="40"/>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41"/>
                                        </p:tgtEl>
                                        <p:attrNameLst>
                                          <p:attrName>style.visibility</p:attrName>
                                        </p:attrNameLst>
                                      </p:cBhvr>
                                      <p:to>
                                        <p:strVal val="visible"/>
                                      </p:to>
                                    </p:set>
                                    <p:anim calcmode="lin" valueType="num">
                                      <p:cBhvr additive="base">
                                        <p:cTn id="120" dur="500" fill="hold"/>
                                        <p:tgtEl>
                                          <p:spTgt spid="41"/>
                                        </p:tgtEl>
                                        <p:attrNameLst>
                                          <p:attrName>ppt_x</p:attrName>
                                        </p:attrNameLst>
                                      </p:cBhvr>
                                      <p:tavLst>
                                        <p:tav tm="0">
                                          <p:val>
                                            <p:strVal val="#ppt_x"/>
                                          </p:val>
                                        </p:tav>
                                        <p:tav tm="100000">
                                          <p:val>
                                            <p:strVal val="#ppt_x"/>
                                          </p:val>
                                        </p:tav>
                                      </p:tavLst>
                                    </p:anim>
                                    <p:anim calcmode="lin" valueType="num">
                                      <p:cBhvr additive="base">
                                        <p:cTn id="12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5" presetClass="entr" presetSubtype="10" fill="hold" grpId="0" nodeType="clickEffect">
                                  <p:stCondLst>
                                    <p:cond delay="0"/>
                                  </p:stCondLst>
                                  <p:childTnLst>
                                    <p:set>
                                      <p:cBhvr>
                                        <p:cTn id="125" dur="1" fill="hold">
                                          <p:stCondLst>
                                            <p:cond delay="0"/>
                                          </p:stCondLst>
                                        </p:cTn>
                                        <p:tgtEl>
                                          <p:spTgt spid="39"/>
                                        </p:tgtEl>
                                        <p:attrNameLst>
                                          <p:attrName>style.visibility</p:attrName>
                                        </p:attrNameLst>
                                      </p:cBhvr>
                                      <p:to>
                                        <p:strVal val="visible"/>
                                      </p:to>
                                    </p:set>
                                    <p:animEffect transition="in" filter="checkerboard(across)">
                                      <p:cBhvr>
                                        <p:cTn id="126" dur="500"/>
                                        <p:tgtEl>
                                          <p:spTgt spid="39"/>
                                        </p:tgtEl>
                                      </p:cBhvr>
                                    </p:animEffect>
                                  </p:childTnLst>
                                </p:cTn>
                              </p:par>
                            </p:childTnLst>
                          </p:cTn>
                        </p:par>
                      </p:childTnLst>
                    </p:cTn>
                  </p:par>
                  <p:par>
                    <p:cTn id="127" fill="hold">
                      <p:stCondLst>
                        <p:cond delay="indefinite"/>
                      </p:stCondLst>
                      <p:childTnLst>
                        <p:par>
                          <p:cTn id="128" fill="hold">
                            <p:stCondLst>
                              <p:cond delay="0"/>
                            </p:stCondLst>
                            <p:childTnLst>
                              <p:par>
                                <p:cTn id="129" presetID="5" presetClass="entr" presetSubtype="10" fill="hold" grpId="0" nodeType="clickEffect">
                                  <p:stCondLst>
                                    <p:cond delay="0"/>
                                  </p:stCondLst>
                                  <p:childTnLst>
                                    <p:set>
                                      <p:cBhvr>
                                        <p:cTn id="130" dur="1" fill="hold">
                                          <p:stCondLst>
                                            <p:cond delay="0"/>
                                          </p:stCondLst>
                                        </p:cTn>
                                        <p:tgtEl>
                                          <p:spTgt spid="37"/>
                                        </p:tgtEl>
                                        <p:attrNameLst>
                                          <p:attrName>style.visibility</p:attrName>
                                        </p:attrNameLst>
                                      </p:cBhvr>
                                      <p:to>
                                        <p:strVal val="visible"/>
                                      </p:to>
                                    </p:set>
                                    <p:animEffect transition="in" filter="checkerboard(across)">
                                      <p:cBhvr>
                                        <p:cTn id="131" dur="500"/>
                                        <p:tgtEl>
                                          <p:spTgt spid="37"/>
                                        </p:tgtEl>
                                      </p:cBhvr>
                                    </p:animEffect>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42"/>
                                        </p:tgtEl>
                                        <p:attrNameLst>
                                          <p:attrName>style.visibility</p:attrName>
                                        </p:attrNameLst>
                                      </p:cBhvr>
                                      <p:to>
                                        <p:strVal val="visible"/>
                                      </p:to>
                                    </p:set>
                                    <p:anim calcmode="lin" valueType="num">
                                      <p:cBhvr additive="base">
                                        <p:cTn id="136" dur="500" fill="hold"/>
                                        <p:tgtEl>
                                          <p:spTgt spid="42"/>
                                        </p:tgtEl>
                                        <p:attrNameLst>
                                          <p:attrName>ppt_x</p:attrName>
                                        </p:attrNameLst>
                                      </p:cBhvr>
                                      <p:tavLst>
                                        <p:tav tm="0">
                                          <p:val>
                                            <p:strVal val="#ppt_x"/>
                                          </p:val>
                                        </p:tav>
                                        <p:tav tm="100000">
                                          <p:val>
                                            <p:strVal val="#ppt_x"/>
                                          </p:val>
                                        </p:tav>
                                      </p:tavLst>
                                    </p:anim>
                                    <p:anim calcmode="lin" valueType="num">
                                      <p:cBhvr additive="base">
                                        <p:cTn id="137" dur="500" fill="hold"/>
                                        <p:tgtEl>
                                          <p:spTgt spid="42"/>
                                        </p:tgtEl>
                                        <p:attrNameLst>
                                          <p:attrName>ppt_y</p:attrName>
                                        </p:attrNameLst>
                                      </p:cBhvr>
                                      <p:tavLst>
                                        <p:tav tm="0">
                                          <p:val>
                                            <p:strVal val="1+#ppt_h/2"/>
                                          </p:val>
                                        </p:tav>
                                        <p:tav tm="100000">
                                          <p:val>
                                            <p:strVal val="#ppt_y"/>
                                          </p:val>
                                        </p:tav>
                                      </p:tavLst>
                                    </p:anim>
                                  </p:childTnLst>
                                </p:cTn>
                              </p:par>
                              <p:par>
                                <p:cTn id="138" presetID="2" presetClass="entr" presetSubtype="4" fill="hold" grpId="0" nodeType="withEffect">
                                  <p:stCondLst>
                                    <p:cond delay="0"/>
                                  </p:stCondLst>
                                  <p:childTnLst>
                                    <p:set>
                                      <p:cBhvr>
                                        <p:cTn id="139" dur="1" fill="hold">
                                          <p:stCondLst>
                                            <p:cond delay="0"/>
                                          </p:stCondLst>
                                        </p:cTn>
                                        <p:tgtEl>
                                          <p:spTgt spid="44"/>
                                        </p:tgtEl>
                                        <p:attrNameLst>
                                          <p:attrName>style.visibility</p:attrName>
                                        </p:attrNameLst>
                                      </p:cBhvr>
                                      <p:to>
                                        <p:strVal val="visible"/>
                                      </p:to>
                                    </p:set>
                                    <p:anim calcmode="lin" valueType="num">
                                      <p:cBhvr additive="base">
                                        <p:cTn id="140" dur="500" fill="hold"/>
                                        <p:tgtEl>
                                          <p:spTgt spid="44"/>
                                        </p:tgtEl>
                                        <p:attrNameLst>
                                          <p:attrName>ppt_x</p:attrName>
                                        </p:attrNameLst>
                                      </p:cBhvr>
                                      <p:tavLst>
                                        <p:tav tm="0">
                                          <p:val>
                                            <p:strVal val="#ppt_x"/>
                                          </p:val>
                                        </p:tav>
                                        <p:tav tm="100000">
                                          <p:val>
                                            <p:strVal val="#ppt_x"/>
                                          </p:val>
                                        </p:tav>
                                      </p:tavLst>
                                    </p:anim>
                                    <p:anim calcmode="lin" valueType="num">
                                      <p:cBhvr additive="base">
                                        <p:cTn id="14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5" presetClass="entr" presetSubtype="10" fill="hold" grpId="0" nodeType="clickEffect">
                                  <p:stCondLst>
                                    <p:cond delay="0"/>
                                  </p:stCondLst>
                                  <p:childTnLst>
                                    <p:set>
                                      <p:cBhvr>
                                        <p:cTn id="145" dur="1" fill="hold">
                                          <p:stCondLst>
                                            <p:cond delay="0"/>
                                          </p:stCondLst>
                                        </p:cTn>
                                        <p:tgtEl>
                                          <p:spTgt spid="45"/>
                                        </p:tgtEl>
                                        <p:attrNameLst>
                                          <p:attrName>style.visibility</p:attrName>
                                        </p:attrNameLst>
                                      </p:cBhvr>
                                      <p:to>
                                        <p:strVal val="visible"/>
                                      </p:to>
                                    </p:set>
                                    <p:animEffect transition="in" filter="checkerboard(across)">
                                      <p:cBhvr>
                                        <p:cTn id="146" dur="500"/>
                                        <p:tgtEl>
                                          <p:spTgt spid="45"/>
                                        </p:tgtEl>
                                      </p:cBhvr>
                                    </p:animEffect>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43"/>
                                        </p:tgtEl>
                                        <p:attrNameLst>
                                          <p:attrName>style.visibility</p:attrName>
                                        </p:attrNameLst>
                                      </p:cBhvr>
                                      <p:to>
                                        <p:strVal val="visible"/>
                                      </p:to>
                                    </p:set>
                                    <p:anim calcmode="lin" valueType="num">
                                      <p:cBhvr additive="base">
                                        <p:cTn id="151" dur="500" fill="hold"/>
                                        <p:tgtEl>
                                          <p:spTgt spid="43"/>
                                        </p:tgtEl>
                                        <p:attrNameLst>
                                          <p:attrName>ppt_x</p:attrName>
                                        </p:attrNameLst>
                                      </p:cBhvr>
                                      <p:tavLst>
                                        <p:tav tm="0">
                                          <p:val>
                                            <p:strVal val="#ppt_x"/>
                                          </p:val>
                                        </p:tav>
                                        <p:tav tm="100000">
                                          <p:val>
                                            <p:strVal val="#ppt_x"/>
                                          </p:val>
                                        </p:tav>
                                      </p:tavLst>
                                    </p:anim>
                                    <p:anim calcmode="lin" valueType="num">
                                      <p:cBhvr additive="base">
                                        <p:cTn id="152" dur="500" fill="hold"/>
                                        <p:tgtEl>
                                          <p:spTgt spid="43"/>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46"/>
                                        </p:tgtEl>
                                        <p:attrNameLst>
                                          <p:attrName>style.visibility</p:attrName>
                                        </p:attrNameLst>
                                      </p:cBhvr>
                                      <p:to>
                                        <p:strVal val="visible"/>
                                      </p:to>
                                    </p:set>
                                    <p:anim calcmode="lin" valueType="num">
                                      <p:cBhvr additive="base">
                                        <p:cTn id="155" dur="500" fill="hold"/>
                                        <p:tgtEl>
                                          <p:spTgt spid="46"/>
                                        </p:tgtEl>
                                        <p:attrNameLst>
                                          <p:attrName>ppt_x</p:attrName>
                                        </p:attrNameLst>
                                      </p:cBhvr>
                                      <p:tavLst>
                                        <p:tav tm="0">
                                          <p:val>
                                            <p:strVal val="#ppt_x"/>
                                          </p:val>
                                        </p:tav>
                                        <p:tav tm="100000">
                                          <p:val>
                                            <p:strVal val="#ppt_x"/>
                                          </p:val>
                                        </p:tav>
                                      </p:tavLst>
                                    </p:anim>
                                    <p:anim calcmode="lin" valueType="num">
                                      <p:cBhvr additive="base">
                                        <p:cTn id="15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5" presetClass="entr" presetSubtype="10" fill="hold" grpId="0" nodeType="clickEffect">
                                  <p:stCondLst>
                                    <p:cond delay="0"/>
                                  </p:stCondLst>
                                  <p:childTnLst>
                                    <p:set>
                                      <p:cBhvr>
                                        <p:cTn id="160" dur="1" fill="hold">
                                          <p:stCondLst>
                                            <p:cond delay="0"/>
                                          </p:stCondLst>
                                        </p:cTn>
                                        <p:tgtEl>
                                          <p:spTgt spid="51"/>
                                        </p:tgtEl>
                                        <p:attrNameLst>
                                          <p:attrName>style.visibility</p:attrName>
                                        </p:attrNameLst>
                                      </p:cBhvr>
                                      <p:to>
                                        <p:strVal val="visible"/>
                                      </p:to>
                                    </p:set>
                                    <p:animEffect transition="in" filter="checkerboard(across)">
                                      <p:cBhvr>
                                        <p:cTn id="161" dur="500"/>
                                        <p:tgtEl>
                                          <p:spTgt spid="51"/>
                                        </p:tgtEl>
                                      </p:cBhvr>
                                    </p:animEffect>
                                  </p:childTnLst>
                                </p:cTn>
                              </p:par>
                            </p:childTnLst>
                          </p:cTn>
                        </p:par>
                      </p:childTnLst>
                    </p:cTn>
                  </p:par>
                  <p:par>
                    <p:cTn id="162" fill="hold">
                      <p:stCondLst>
                        <p:cond delay="indefinite"/>
                      </p:stCondLst>
                      <p:childTnLst>
                        <p:par>
                          <p:cTn id="163" fill="hold">
                            <p:stCondLst>
                              <p:cond delay="0"/>
                            </p:stCondLst>
                            <p:childTnLst>
                              <p:par>
                                <p:cTn id="164" presetID="53" presetClass="entr" presetSubtype="0" fill="hold" grpId="0" nodeType="clickEffect">
                                  <p:stCondLst>
                                    <p:cond delay="0"/>
                                  </p:stCondLst>
                                  <p:childTnLst>
                                    <p:set>
                                      <p:cBhvr>
                                        <p:cTn id="165" dur="1" fill="hold">
                                          <p:stCondLst>
                                            <p:cond delay="0"/>
                                          </p:stCondLst>
                                        </p:cTn>
                                        <p:tgtEl>
                                          <p:spTgt spid="50"/>
                                        </p:tgtEl>
                                        <p:attrNameLst>
                                          <p:attrName>style.visibility</p:attrName>
                                        </p:attrNameLst>
                                      </p:cBhvr>
                                      <p:to>
                                        <p:strVal val="visible"/>
                                      </p:to>
                                    </p:set>
                                    <p:anim calcmode="lin" valueType="num">
                                      <p:cBhvr>
                                        <p:cTn id="166" dur="500" fill="hold"/>
                                        <p:tgtEl>
                                          <p:spTgt spid="50"/>
                                        </p:tgtEl>
                                        <p:attrNameLst>
                                          <p:attrName>ppt_w</p:attrName>
                                        </p:attrNameLst>
                                      </p:cBhvr>
                                      <p:tavLst>
                                        <p:tav tm="0">
                                          <p:val>
                                            <p:fltVal val="0"/>
                                          </p:val>
                                        </p:tav>
                                        <p:tav tm="100000">
                                          <p:val>
                                            <p:strVal val="#ppt_w"/>
                                          </p:val>
                                        </p:tav>
                                      </p:tavLst>
                                    </p:anim>
                                    <p:anim calcmode="lin" valueType="num">
                                      <p:cBhvr>
                                        <p:cTn id="167" dur="500" fill="hold"/>
                                        <p:tgtEl>
                                          <p:spTgt spid="50"/>
                                        </p:tgtEl>
                                        <p:attrNameLst>
                                          <p:attrName>ppt_h</p:attrName>
                                        </p:attrNameLst>
                                      </p:cBhvr>
                                      <p:tavLst>
                                        <p:tav tm="0">
                                          <p:val>
                                            <p:fltVal val="0"/>
                                          </p:val>
                                        </p:tav>
                                        <p:tav tm="100000">
                                          <p:val>
                                            <p:strVal val="#ppt_h"/>
                                          </p:val>
                                        </p:tav>
                                      </p:tavLst>
                                    </p:anim>
                                    <p:animEffect transition="in" filter="fade">
                                      <p:cBhvr>
                                        <p:cTn id="168" dur="500"/>
                                        <p:tgtEl>
                                          <p:spTgt spid="50"/>
                                        </p:tgtEl>
                                      </p:cBhvr>
                                    </p:animEffect>
                                  </p:childTnLst>
                                </p:cTn>
                              </p:par>
                            </p:childTnLst>
                          </p:cTn>
                        </p:par>
                        <p:par>
                          <p:cTn id="169" fill="hold">
                            <p:stCondLst>
                              <p:cond delay="500"/>
                            </p:stCondLst>
                            <p:childTnLst>
                              <p:par>
                                <p:cTn id="170" presetID="5" presetClass="entr" presetSubtype="10" fill="hold" grpId="0" nodeType="afterEffect">
                                  <p:stCondLst>
                                    <p:cond delay="0"/>
                                  </p:stCondLst>
                                  <p:childTnLst>
                                    <p:set>
                                      <p:cBhvr>
                                        <p:cTn id="171" dur="1" fill="hold">
                                          <p:stCondLst>
                                            <p:cond delay="0"/>
                                          </p:stCondLst>
                                        </p:cTn>
                                        <p:tgtEl>
                                          <p:spTgt spid="47"/>
                                        </p:tgtEl>
                                        <p:attrNameLst>
                                          <p:attrName>style.visibility</p:attrName>
                                        </p:attrNameLst>
                                      </p:cBhvr>
                                      <p:to>
                                        <p:strVal val="visible"/>
                                      </p:to>
                                    </p:set>
                                    <p:animEffect transition="in" filter="checkerboard(across)">
                                      <p:cBhvr>
                                        <p:cTn id="172" dur="500"/>
                                        <p:tgtEl>
                                          <p:spTgt spid="47"/>
                                        </p:tgtEl>
                                      </p:cBhvr>
                                    </p:animEffect>
                                  </p:childTnLst>
                                </p:cTn>
                              </p:par>
                            </p:childTnLst>
                          </p:cTn>
                        </p:par>
                      </p:childTnLst>
                    </p:cTn>
                  </p:par>
                  <p:par>
                    <p:cTn id="173" fill="hold">
                      <p:stCondLst>
                        <p:cond delay="indefinite"/>
                      </p:stCondLst>
                      <p:childTnLst>
                        <p:par>
                          <p:cTn id="174" fill="hold">
                            <p:stCondLst>
                              <p:cond delay="0"/>
                            </p:stCondLst>
                            <p:childTnLst>
                              <p:par>
                                <p:cTn id="175" presetID="5" presetClass="entr" presetSubtype="10" fill="hold" grpId="0" nodeType="clickEffect">
                                  <p:stCondLst>
                                    <p:cond delay="0"/>
                                  </p:stCondLst>
                                  <p:childTnLst>
                                    <p:set>
                                      <p:cBhvr>
                                        <p:cTn id="176" dur="1" fill="hold">
                                          <p:stCondLst>
                                            <p:cond delay="0"/>
                                          </p:stCondLst>
                                        </p:cTn>
                                        <p:tgtEl>
                                          <p:spTgt spid="6"/>
                                        </p:tgtEl>
                                        <p:attrNameLst>
                                          <p:attrName>style.visibility</p:attrName>
                                        </p:attrNameLst>
                                      </p:cBhvr>
                                      <p:to>
                                        <p:strVal val="visible"/>
                                      </p:to>
                                    </p:set>
                                    <p:animEffect transition="in" filter="checkerboard(across)">
                                      <p:cBhvr>
                                        <p:cTn id="177" dur="500"/>
                                        <p:tgtEl>
                                          <p:spTgt spid="6"/>
                                        </p:tgtEl>
                                      </p:cBhvr>
                                    </p:animEffect>
                                  </p:childTnLst>
                                </p:cTn>
                              </p:par>
                              <p:par>
                                <p:cTn id="178" presetID="5" presetClass="entr" presetSubtype="10" fill="hold" grpId="0" nodeType="withEffect">
                                  <p:stCondLst>
                                    <p:cond delay="0"/>
                                  </p:stCondLst>
                                  <p:childTnLst>
                                    <p:set>
                                      <p:cBhvr>
                                        <p:cTn id="179" dur="1" fill="hold">
                                          <p:stCondLst>
                                            <p:cond delay="0"/>
                                          </p:stCondLst>
                                        </p:cTn>
                                        <p:tgtEl>
                                          <p:spTgt spid="48"/>
                                        </p:tgtEl>
                                        <p:attrNameLst>
                                          <p:attrName>style.visibility</p:attrName>
                                        </p:attrNameLst>
                                      </p:cBhvr>
                                      <p:to>
                                        <p:strVal val="visible"/>
                                      </p:to>
                                    </p:set>
                                    <p:animEffect transition="in" filter="checkerboard(across)">
                                      <p:cBhvr>
                                        <p:cTn id="180" dur="500"/>
                                        <p:tgtEl>
                                          <p:spTgt spid="48"/>
                                        </p:tgtEl>
                                      </p:cBhvr>
                                    </p:animEffect>
                                  </p:childTnLst>
                                </p:cTn>
                              </p:par>
                            </p:childTnLst>
                          </p:cTn>
                        </p:par>
                      </p:childTnLst>
                    </p:cTn>
                  </p:par>
                  <p:par>
                    <p:cTn id="181" fill="hold">
                      <p:stCondLst>
                        <p:cond delay="indefinite"/>
                      </p:stCondLst>
                      <p:childTnLst>
                        <p:par>
                          <p:cTn id="182" fill="hold">
                            <p:stCondLst>
                              <p:cond delay="0"/>
                            </p:stCondLst>
                            <p:childTnLst>
                              <p:par>
                                <p:cTn id="183" presetID="53" presetClass="entr" presetSubtype="0" fill="hold" grpId="0" nodeType="clickEffect">
                                  <p:stCondLst>
                                    <p:cond delay="0"/>
                                  </p:stCondLst>
                                  <p:childTnLst>
                                    <p:set>
                                      <p:cBhvr>
                                        <p:cTn id="184" dur="1" fill="hold">
                                          <p:stCondLst>
                                            <p:cond delay="0"/>
                                          </p:stCondLst>
                                        </p:cTn>
                                        <p:tgtEl>
                                          <p:spTgt spid="52"/>
                                        </p:tgtEl>
                                        <p:attrNameLst>
                                          <p:attrName>style.visibility</p:attrName>
                                        </p:attrNameLst>
                                      </p:cBhvr>
                                      <p:to>
                                        <p:strVal val="visible"/>
                                      </p:to>
                                    </p:set>
                                    <p:anim calcmode="lin" valueType="num">
                                      <p:cBhvr>
                                        <p:cTn id="185" dur="500" fill="hold"/>
                                        <p:tgtEl>
                                          <p:spTgt spid="52"/>
                                        </p:tgtEl>
                                        <p:attrNameLst>
                                          <p:attrName>ppt_w</p:attrName>
                                        </p:attrNameLst>
                                      </p:cBhvr>
                                      <p:tavLst>
                                        <p:tav tm="0">
                                          <p:val>
                                            <p:fltVal val="0"/>
                                          </p:val>
                                        </p:tav>
                                        <p:tav tm="100000">
                                          <p:val>
                                            <p:strVal val="#ppt_w"/>
                                          </p:val>
                                        </p:tav>
                                      </p:tavLst>
                                    </p:anim>
                                    <p:anim calcmode="lin" valueType="num">
                                      <p:cBhvr>
                                        <p:cTn id="186" dur="500" fill="hold"/>
                                        <p:tgtEl>
                                          <p:spTgt spid="52"/>
                                        </p:tgtEl>
                                        <p:attrNameLst>
                                          <p:attrName>ppt_h</p:attrName>
                                        </p:attrNameLst>
                                      </p:cBhvr>
                                      <p:tavLst>
                                        <p:tav tm="0">
                                          <p:val>
                                            <p:fltVal val="0"/>
                                          </p:val>
                                        </p:tav>
                                        <p:tav tm="100000">
                                          <p:val>
                                            <p:strVal val="#ppt_h"/>
                                          </p:val>
                                        </p:tav>
                                      </p:tavLst>
                                    </p:anim>
                                    <p:animEffect transition="in" filter="fade">
                                      <p:cBhvr>
                                        <p:cTn id="187" dur="500"/>
                                        <p:tgtEl>
                                          <p:spTgt spid="52"/>
                                        </p:tgtEl>
                                      </p:cBhvr>
                                    </p:animEffect>
                                  </p:childTnLst>
                                </p:cTn>
                              </p:par>
                            </p:childTnLst>
                          </p:cTn>
                        </p:par>
                        <p:par>
                          <p:cTn id="188" fill="hold">
                            <p:stCondLst>
                              <p:cond delay="500"/>
                            </p:stCondLst>
                            <p:childTnLst>
                              <p:par>
                                <p:cTn id="189" presetID="53" presetClass="entr" presetSubtype="0" fill="hold" nodeType="afterEffect">
                                  <p:stCondLst>
                                    <p:cond delay="1000"/>
                                  </p:stCondLst>
                                  <p:childTnLst>
                                    <p:set>
                                      <p:cBhvr>
                                        <p:cTn id="190" dur="1" fill="hold">
                                          <p:stCondLst>
                                            <p:cond delay="0"/>
                                          </p:stCondLst>
                                        </p:cTn>
                                        <p:tgtEl>
                                          <p:spTgt spid="49"/>
                                        </p:tgtEl>
                                        <p:attrNameLst>
                                          <p:attrName>style.visibility</p:attrName>
                                        </p:attrNameLst>
                                      </p:cBhvr>
                                      <p:to>
                                        <p:strVal val="visible"/>
                                      </p:to>
                                    </p:set>
                                    <p:anim calcmode="lin" valueType="num">
                                      <p:cBhvr>
                                        <p:cTn id="191" dur="500" fill="hold"/>
                                        <p:tgtEl>
                                          <p:spTgt spid="49"/>
                                        </p:tgtEl>
                                        <p:attrNameLst>
                                          <p:attrName>ppt_w</p:attrName>
                                        </p:attrNameLst>
                                      </p:cBhvr>
                                      <p:tavLst>
                                        <p:tav tm="0">
                                          <p:val>
                                            <p:fltVal val="0"/>
                                          </p:val>
                                        </p:tav>
                                        <p:tav tm="100000">
                                          <p:val>
                                            <p:strVal val="#ppt_w"/>
                                          </p:val>
                                        </p:tav>
                                      </p:tavLst>
                                    </p:anim>
                                    <p:anim calcmode="lin" valueType="num">
                                      <p:cBhvr>
                                        <p:cTn id="192" dur="500" fill="hold"/>
                                        <p:tgtEl>
                                          <p:spTgt spid="49"/>
                                        </p:tgtEl>
                                        <p:attrNameLst>
                                          <p:attrName>ppt_h</p:attrName>
                                        </p:attrNameLst>
                                      </p:cBhvr>
                                      <p:tavLst>
                                        <p:tav tm="0">
                                          <p:val>
                                            <p:fltVal val="0"/>
                                          </p:val>
                                        </p:tav>
                                        <p:tav tm="100000">
                                          <p:val>
                                            <p:strVal val="#ppt_h"/>
                                          </p:val>
                                        </p:tav>
                                      </p:tavLst>
                                    </p:anim>
                                    <p:animEffect transition="in" filter="fade">
                                      <p:cBhvr>
                                        <p:cTn id="19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P spid="14" grpId="0" animBg="1"/>
      <p:bldP spid="15" grpId="0" animBg="1"/>
      <p:bldP spid="16" grpId="0" animBg="1"/>
      <p:bldP spid="17" grpId="0" animBg="1"/>
      <p:bldP spid="20" grpId="0"/>
      <p:bldP spid="21" grpId="0"/>
      <p:bldP spid="22" grpId="0"/>
      <p:bldP spid="23" grpId="0"/>
      <p:bldP spid="24" grpId="0"/>
      <p:bldP spid="25" grpId="0"/>
      <p:bldP spid="26" grpId="0"/>
      <p:bldP spid="27" grpId="0"/>
      <p:bldP spid="28" grpId="0" animBg="1"/>
      <p:bldP spid="29" grpId="0" animBg="1"/>
      <p:bldP spid="30" grpId="0"/>
      <p:bldP spid="31" grpId="0"/>
      <p:bldP spid="32" grpId="0" animBg="1"/>
      <p:bldP spid="34" grpId="0"/>
      <p:bldP spid="35" grpId="0"/>
      <p:bldP spid="36" grpId="0"/>
      <p:bldP spid="37" grpId="0"/>
      <p:bldP spid="38" grpId="0"/>
      <p:bldP spid="39" grpId="0"/>
      <p:bldP spid="40" grpId="0" animBg="1"/>
      <p:bldP spid="41" grpId="0"/>
      <p:bldP spid="42" grpId="0" animBg="1"/>
      <p:bldP spid="43" grpId="0" animBg="1"/>
      <p:bldP spid="44" grpId="0"/>
      <p:bldP spid="45" grpId="0"/>
      <p:bldP spid="46" grpId="0"/>
      <p:bldP spid="47" grpId="0"/>
      <p:bldP spid="48" grpId="0" animBg="1"/>
      <p:bldP spid="50" grpId="0" animBg="1"/>
      <p:bldP spid="51" grpId="0"/>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39395"/>
            <a:ext cx="6098144" cy="1815882"/>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CCFFFF"/>
                </a:solidFill>
                <a:latin typeface="Comic Sans MS" pitchFamily="66" charset="0"/>
              </a:rPr>
              <a:t>Le LPC</a:t>
            </a:r>
          </a:p>
          <a:p>
            <a:pPr algn="ctr"/>
            <a:r>
              <a:rPr lang="fr-FR" sz="2600" dirty="0" smtClean="0">
                <a:solidFill>
                  <a:srgbClr val="CCFFFF"/>
                </a:solidFill>
                <a:latin typeface="Comic Sans MS" pitchFamily="66" charset="0"/>
              </a:rPr>
              <a:t>Laboratoire de Physique Corpusculaire</a:t>
            </a:r>
          </a:p>
          <a:p>
            <a:pPr algn="ctr"/>
            <a:r>
              <a:rPr lang="fr-FR" sz="2600" dirty="0" smtClean="0">
                <a:solidFill>
                  <a:srgbClr val="CCFFFF"/>
                </a:solidFill>
                <a:latin typeface="Comic Sans MS" pitchFamily="66" charset="0"/>
              </a:rPr>
              <a:t>de Clermont-Ferrand</a:t>
            </a:r>
          </a:p>
        </p:txBody>
      </p:sp>
      <p:pic>
        <p:nvPicPr>
          <p:cNvPr id="4" name="Picture 7" descr="Logo_IN2P3-CNRS"/>
          <p:cNvPicPr>
            <a:picLocks noChangeAspect="1" noChangeArrowheads="1"/>
          </p:cNvPicPr>
          <p:nvPr/>
        </p:nvPicPr>
        <p:blipFill>
          <a:blip r:embed="rId3" cstate="print"/>
          <a:srcRect/>
          <a:stretch>
            <a:fillRect/>
          </a:stretch>
        </p:blipFill>
        <p:spPr bwMode="auto">
          <a:xfrm>
            <a:off x="0" y="5103411"/>
            <a:ext cx="3059832" cy="1700676"/>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srcRect/>
          <a:stretch>
            <a:fillRect/>
          </a:stretch>
        </p:blipFill>
        <p:spPr bwMode="auto">
          <a:xfrm>
            <a:off x="6876256" y="5085184"/>
            <a:ext cx="2267744" cy="1732336"/>
          </a:xfrm>
          <a:prstGeom prst="rect">
            <a:avLst/>
          </a:prstGeom>
          <a:noFill/>
          <a:ln w="9525">
            <a:noFill/>
            <a:miter lim="800000"/>
            <a:headEnd/>
            <a:tailEnd/>
          </a:ln>
        </p:spPr>
      </p:pic>
      <p:sp>
        <p:nvSpPr>
          <p:cNvPr id="6" name="ZoneTexte 5"/>
          <p:cNvSpPr txBox="1"/>
          <p:nvPr/>
        </p:nvSpPr>
        <p:spPr>
          <a:xfrm>
            <a:off x="3096574" y="5899919"/>
            <a:ext cx="3651962"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UMR</a:t>
            </a:r>
          </a:p>
          <a:p>
            <a:pPr algn="ctr"/>
            <a:r>
              <a:rPr lang="fr-FR" sz="2200" dirty="0" smtClean="0">
                <a:solidFill>
                  <a:schemeClr val="bg1"/>
                </a:solidFill>
                <a:latin typeface="Comic Sans MS" pitchFamily="66" charset="0"/>
              </a:rPr>
              <a:t>Unité Mixte de Recherche</a:t>
            </a:r>
            <a:endParaRPr lang="fr-FR" sz="2200" dirty="0">
              <a:solidFill>
                <a:schemeClr val="bg1"/>
              </a:solidFill>
              <a:latin typeface="Comic Sans MS" pitchFamily="66" charset="0"/>
            </a:endParaRPr>
          </a:p>
        </p:txBody>
      </p:sp>
      <p:sp>
        <p:nvSpPr>
          <p:cNvPr id="7" name="ZoneTexte 6"/>
          <p:cNvSpPr txBox="1"/>
          <p:nvPr/>
        </p:nvSpPr>
        <p:spPr>
          <a:xfrm>
            <a:off x="323528" y="2031231"/>
            <a:ext cx="8568952" cy="830997"/>
          </a:xfrm>
          <a:prstGeom prst="rect">
            <a:avLst/>
          </a:prstGeom>
          <a:noFill/>
        </p:spPr>
        <p:txBody>
          <a:bodyPr wrap="square" rtlCol="0">
            <a:spAutoFit/>
          </a:bodyPr>
          <a:lstStyle/>
          <a:p>
            <a:pPr>
              <a:buFont typeface="Symbol"/>
              <a:buChar char="·"/>
            </a:pPr>
            <a:r>
              <a:rPr lang="fr-FR" sz="2400" dirty="0" smtClean="0">
                <a:solidFill>
                  <a:schemeClr val="bg1"/>
                </a:solidFill>
                <a:latin typeface="Comic Sans MS" pitchFamily="66" charset="0"/>
              </a:rPr>
              <a:t> Environ 150 personnes, dont une centaine de permanents</a:t>
            </a:r>
          </a:p>
          <a:p>
            <a:r>
              <a:rPr lang="fr-FR" sz="2400" dirty="0" smtClean="0">
                <a:solidFill>
                  <a:schemeClr val="bg1"/>
                </a:solidFill>
                <a:latin typeface="Comic Sans MS" pitchFamily="66" charset="0"/>
              </a:rPr>
              <a:t>                                                                       (60 % CNRS).</a:t>
            </a:r>
            <a:endParaRPr lang="fr-FR" sz="2400" dirty="0">
              <a:solidFill>
                <a:schemeClr val="bg1"/>
              </a:solidFill>
              <a:latin typeface="Comic Sans MS" pitchFamily="66" charset="0"/>
            </a:endParaRPr>
          </a:p>
        </p:txBody>
      </p:sp>
      <p:sp>
        <p:nvSpPr>
          <p:cNvPr id="9" name="ZoneTexte 8"/>
          <p:cNvSpPr txBox="1"/>
          <p:nvPr/>
        </p:nvSpPr>
        <p:spPr>
          <a:xfrm>
            <a:off x="323528" y="2909843"/>
            <a:ext cx="8640960" cy="830997"/>
          </a:xfrm>
          <a:prstGeom prst="rect">
            <a:avLst/>
          </a:prstGeom>
          <a:noFill/>
        </p:spPr>
        <p:txBody>
          <a:bodyPr wrap="square" rtlCol="0">
            <a:spAutoFit/>
          </a:bodyPr>
          <a:lstStyle/>
          <a:p>
            <a:pPr>
              <a:buFont typeface="Symbol" pitchFamily="18" charset="2"/>
              <a:buChar char="·"/>
            </a:pPr>
            <a:r>
              <a:rPr lang="fr-FR" sz="2400" dirty="0" smtClean="0">
                <a:solidFill>
                  <a:schemeClr val="bg1"/>
                </a:solidFill>
                <a:latin typeface="Comic Sans MS" pitchFamily="66" charset="0"/>
                <a:sym typeface="Symbol"/>
              </a:rPr>
              <a:t> Nombreuses activités dont </a:t>
            </a:r>
            <a:r>
              <a:rPr lang="fr-FR" sz="2400" dirty="0" smtClean="0">
                <a:solidFill>
                  <a:schemeClr val="bg1"/>
                </a:solidFill>
                <a:latin typeface="Comic Sans MS" pitchFamily="66" charset="0"/>
              </a:rPr>
              <a:t>3 expériences LHC:</a:t>
            </a:r>
          </a:p>
          <a:p>
            <a:r>
              <a:rPr lang="fr-FR" sz="2400" dirty="0" smtClean="0">
                <a:solidFill>
                  <a:schemeClr val="bg1"/>
                </a:solidFill>
                <a:latin typeface="Comic Sans MS" pitchFamily="66" charset="0"/>
              </a:rPr>
              <a:t>                                Alice, LHCb et Atlas, </a:t>
            </a:r>
            <a:r>
              <a:rPr lang="fr-FR" sz="2400" dirty="0" smtClean="0">
                <a:solidFill>
                  <a:srgbClr val="FFFF00"/>
                </a:solidFill>
                <a:latin typeface="Comic Sans MS" pitchFamily="66" charset="0"/>
              </a:rPr>
              <a:t>unique en France</a:t>
            </a:r>
            <a:r>
              <a:rPr lang="fr-FR" sz="2400" dirty="0" smtClean="0">
                <a:solidFill>
                  <a:schemeClr val="bg1"/>
                </a:solidFill>
                <a:latin typeface="Comic Sans MS" pitchFamily="66" charset="0"/>
              </a:rPr>
              <a:t>.</a:t>
            </a:r>
          </a:p>
        </p:txBody>
      </p:sp>
      <p:sp>
        <p:nvSpPr>
          <p:cNvPr id="10" name="Rectangle 9"/>
          <p:cNvSpPr/>
          <p:nvPr/>
        </p:nvSpPr>
        <p:spPr>
          <a:xfrm>
            <a:off x="539552" y="4335487"/>
            <a:ext cx="3036409" cy="461665"/>
          </a:xfrm>
          <a:prstGeom prst="rect">
            <a:avLst/>
          </a:prstGeom>
        </p:spPr>
        <p:txBody>
          <a:bodyPr wrap="none">
            <a:spAutoFit/>
          </a:bodyPr>
          <a:lstStyle/>
          <a:p>
            <a:r>
              <a:rPr lang="fr-FR" sz="2400" dirty="0" smtClean="0">
                <a:solidFill>
                  <a:schemeClr val="bg1"/>
                </a:solidFill>
                <a:latin typeface="Comic Sans MS" pitchFamily="66" charset="0"/>
              </a:rPr>
              <a:t>et Région Auvergne.</a:t>
            </a:r>
            <a:endParaRPr lang="fr-FR" sz="2400" dirty="0">
              <a:solidFill>
                <a:schemeClr val="bg1"/>
              </a:solidFill>
              <a:latin typeface="Comic Sans MS" pitchFamily="66" charset="0"/>
            </a:endParaRPr>
          </a:p>
        </p:txBody>
      </p:sp>
      <p:pic>
        <p:nvPicPr>
          <p:cNvPr id="11" name="Image 10"/>
          <p:cNvPicPr/>
          <p:nvPr/>
        </p:nvPicPr>
        <p:blipFill>
          <a:blip r:embed="rId5" cstate="print"/>
          <a:srcRect/>
          <a:stretch>
            <a:fillRect/>
          </a:stretch>
        </p:blipFill>
        <p:spPr bwMode="auto">
          <a:xfrm>
            <a:off x="3779912" y="5085184"/>
            <a:ext cx="2448272" cy="1728192"/>
          </a:xfrm>
          <a:prstGeom prst="rect">
            <a:avLst/>
          </a:prstGeom>
          <a:noFill/>
          <a:ln w="9525">
            <a:noFill/>
            <a:miter lim="800000"/>
            <a:headEnd/>
            <a:tailEnd/>
          </a:ln>
        </p:spPr>
      </p:pic>
      <p:pic>
        <p:nvPicPr>
          <p:cNvPr id="12" name="Picture 4" descr="C:\Users\François\Desktop\LHC_collisions\Higgs\Conférence_Higgs\Logo2 seul sans blanc.bmp"/>
          <p:cNvPicPr>
            <a:picLocks noChangeAspect="1" noChangeArrowheads="1"/>
          </p:cNvPicPr>
          <p:nvPr/>
        </p:nvPicPr>
        <p:blipFill>
          <a:blip r:embed="rId6" cstate="print"/>
          <a:srcRect/>
          <a:stretch>
            <a:fillRect/>
          </a:stretch>
        </p:blipFill>
        <p:spPr bwMode="auto">
          <a:xfrm>
            <a:off x="7380312" y="-2900"/>
            <a:ext cx="1728192" cy="1703708"/>
          </a:xfrm>
          <a:prstGeom prst="rect">
            <a:avLst/>
          </a:prstGeom>
          <a:noFill/>
        </p:spPr>
      </p:pic>
      <p:sp>
        <p:nvSpPr>
          <p:cNvPr id="13" name="Rectangle 12"/>
          <p:cNvSpPr/>
          <p:nvPr/>
        </p:nvSpPr>
        <p:spPr>
          <a:xfrm>
            <a:off x="323528" y="3873822"/>
            <a:ext cx="7704856" cy="461665"/>
          </a:xfrm>
          <a:prstGeom prst="rect">
            <a:avLst/>
          </a:prstGeom>
        </p:spPr>
        <p:txBody>
          <a:bodyPr wrap="square">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Financements CNRS/IN2P3 (</a:t>
            </a:r>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90%) + Université</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par>
                                <p:cTn id="36" presetID="5"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251520" y="332656"/>
            <a:ext cx="8640960" cy="5832648"/>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115616" y="1761778"/>
            <a:ext cx="7848872" cy="3170099"/>
          </a:xfrm>
          <a:prstGeom prst="rect">
            <a:avLst/>
          </a:prstGeom>
        </p:spPr>
        <p:txBody>
          <a:bodyPr wrap="square">
            <a:spAutoFit/>
          </a:bodyPr>
          <a:lstStyle/>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L’état des lieux jusqu’à 2012</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théoriciens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Retour en arrière: 1964</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expérimentateurs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Une quête de 48 années</a:t>
            </a:r>
            <a:r>
              <a:rPr lang="fr-FR" sz="4000" dirty="0" smtClean="0">
                <a:latin typeface="Comic Sans MS" pitchFamily="66" charset="0"/>
                <a:ea typeface="Calibri" pitchFamily="34" charset="0"/>
                <a:cs typeface="Times New Roman" pitchFamily="18" charset="0"/>
              </a:rPr>
              <a:t>  </a:t>
            </a:r>
            <a:endParaRPr lang="fr-FR" sz="40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8" name="Picture 6" descr="dangers,panneaux d'avertissement,panneaux de signalisation,panneaux routiers,points d'exclamation,symboles,transports"/>
          <p:cNvPicPr>
            <a:picLocks noChangeAspect="1" noChangeArrowheads="1"/>
          </p:cNvPicPr>
          <p:nvPr/>
        </p:nvPicPr>
        <p:blipFill>
          <a:blip r:embed="rId2" cstate="print"/>
          <a:srcRect/>
          <a:stretch>
            <a:fillRect/>
          </a:stretch>
        </p:blipFill>
        <p:spPr bwMode="auto">
          <a:xfrm>
            <a:off x="2987824" y="260648"/>
            <a:ext cx="3095625" cy="3095625"/>
          </a:xfrm>
          <a:prstGeom prst="rect">
            <a:avLst/>
          </a:prstGeom>
          <a:noFill/>
        </p:spPr>
      </p:pic>
      <p:sp>
        <p:nvSpPr>
          <p:cNvPr id="5" name="ZoneTexte 4"/>
          <p:cNvSpPr txBox="1"/>
          <p:nvPr/>
        </p:nvSpPr>
        <p:spPr>
          <a:xfrm>
            <a:off x="755576" y="3645024"/>
            <a:ext cx="7592142" cy="1815882"/>
          </a:xfrm>
          <a:prstGeom prst="rect">
            <a:avLst/>
          </a:prstGeom>
          <a:noFill/>
        </p:spPr>
        <p:txBody>
          <a:bodyPr wrap="none" rtlCol="0">
            <a:spAutoFit/>
          </a:bodyPr>
          <a:lstStyle/>
          <a:p>
            <a:pPr algn="ctr"/>
            <a:r>
              <a:rPr lang="fr-FR" sz="2800" i="1" dirty="0" smtClean="0">
                <a:solidFill>
                  <a:srgbClr val="FFCCFF"/>
                </a:solidFill>
                <a:latin typeface="Comic Sans MS" pitchFamily="66" charset="0"/>
              </a:rPr>
              <a:t>Je ferai souvent  appel à des </a:t>
            </a:r>
          </a:p>
          <a:p>
            <a:pPr algn="ctr"/>
            <a:r>
              <a:rPr lang="fr-FR" sz="2800" i="1" dirty="0" smtClean="0">
                <a:solidFill>
                  <a:srgbClr val="FFFF00"/>
                </a:solidFill>
                <a:latin typeface="Comic Sans MS" pitchFamily="66" charset="0"/>
              </a:rPr>
              <a:t>analogies à notre échelle:</a:t>
            </a:r>
          </a:p>
          <a:p>
            <a:pPr algn="ctr"/>
            <a:r>
              <a:rPr lang="fr-FR" sz="2800" i="1" dirty="0" smtClean="0">
                <a:solidFill>
                  <a:srgbClr val="FFCCFF"/>
                </a:solidFill>
                <a:latin typeface="Comic Sans MS" pitchFamily="66" charset="0"/>
              </a:rPr>
              <a:t>surtout,</a:t>
            </a:r>
          </a:p>
          <a:p>
            <a:pPr algn="ctr"/>
            <a:r>
              <a:rPr lang="fr-FR" sz="2800" i="1" dirty="0" smtClean="0">
                <a:solidFill>
                  <a:srgbClr val="FFCCFF"/>
                </a:solidFill>
                <a:latin typeface="Comic Sans MS" pitchFamily="66" charset="0"/>
                <a:sym typeface="Symbol"/>
              </a:rPr>
              <a:t>ne pas pousser trop loin leur interprétation .</a:t>
            </a:r>
            <a:endParaRPr lang="fr-FR" sz="2800" i="1"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204864"/>
            <a:ext cx="8352928" cy="2160240"/>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827584" y="2492896"/>
            <a:ext cx="7704254" cy="1569660"/>
          </a:xfrm>
          <a:prstGeom prst="rect">
            <a:avLst/>
          </a:prstGeom>
        </p:spPr>
        <p:txBody>
          <a:bodyPr wrap="square">
            <a:spAutoFit/>
          </a:bodyPr>
          <a:lstStyle/>
          <a:p>
            <a:pPr algn="ctr" fontAlgn="base">
              <a:spcBef>
                <a:spcPct val="0"/>
              </a:spcBef>
              <a:spcAft>
                <a:spcPct val="0"/>
              </a:spcAft>
            </a:pPr>
            <a:r>
              <a:rPr lang="fr-FR" sz="4800" i="1" dirty="0" smtClean="0">
                <a:latin typeface="Comic Sans MS" pitchFamily="66" charset="0"/>
                <a:ea typeface="Calibri" pitchFamily="34" charset="0"/>
                <a:cs typeface="Times New Roman" pitchFamily="18" charset="0"/>
                <a:sym typeface="Symbol" pitchFamily="18" charset="2"/>
              </a:rPr>
              <a:t>L’état des lieux jusqu’à l’année 2012</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0024"/>
          <p:cNvPicPr>
            <a:picLocks noChangeAspect="1" noChangeArrowheads="1"/>
          </p:cNvPicPr>
          <p:nvPr/>
        </p:nvPicPr>
        <p:blipFill>
          <a:blip r:embed="rId2" cstate="print"/>
          <a:srcRect/>
          <a:stretch>
            <a:fillRect/>
          </a:stretch>
        </p:blipFill>
        <p:spPr bwMode="auto">
          <a:xfrm>
            <a:off x="-36513" y="-25400"/>
            <a:ext cx="9180513" cy="6883400"/>
          </a:xfrm>
          <a:prstGeom prst="rect">
            <a:avLst/>
          </a:prstGeom>
          <a:noFill/>
          <a:ln w="9525">
            <a:noFill/>
            <a:miter lim="800000"/>
            <a:headEnd/>
            <a:tailEnd/>
          </a:ln>
        </p:spPr>
      </p:pic>
      <p:sp>
        <p:nvSpPr>
          <p:cNvPr id="4" name="Text Box 3"/>
          <p:cNvSpPr txBox="1">
            <a:spLocks noChangeArrowheads="1"/>
          </p:cNvSpPr>
          <p:nvPr/>
        </p:nvSpPr>
        <p:spPr bwMode="auto">
          <a:xfrm>
            <a:off x="678909" y="5924550"/>
            <a:ext cx="1228221"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Homme</a:t>
            </a:r>
          </a:p>
          <a:p>
            <a:pPr algn="ctr"/>
            <a:r>
              <a:rPr lang="fr-FR" sz="2400" dirty="0">
                <a:solidFill>
                  <a:schemeClr val="bg1"/>
                </a:solidFill>
                <a:latin typeface="Comic Sans MS" pitchFamily="66" charset="0"/>
              </a:rPr>
              <a:t>~1 m</a:t>
            </a:r>
          </a:p>
        </p:txBody>
      </p:sp>
      <p:sp>
        <p:nvSpPr>
          <p:cNvPr id="5" name="Text Box 4"/>
          <p:cNvSpPr txBox="1">
            <a:spLocks noChangeArrowheads="1"/>
          </p:cNvSpPr>
          <p:nvPr/>
        </p:nvSpPr>
        <p:spPr bwMode="auto">
          <a:xfrm>
            <a:off x="2446308" y="5924550"/>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Cellule</a:t>
            </a:r>
          </a:p>
          <a:p>
            <a:pPr algn="ctr"/>
            <a:r>
              <a:rPr lang="fr-FR" sz="2400" dirty="0">
                <a:solidFill>
                  <a:schemeClr val="bg1">
                    <a:lumMod val="75000"/>
                  </a:schemeClr>
                </a:solidFill>
                <a:latin typeface="Comic Sans MS" pitchFamily="66" charset="0"/>
              </a:rPr>
              <a:t>~µm</a:t>
            </a:r>
          </a:p>
        </p:txBody>
      </p:sp>
      <p:sp>
        <p:nvSpPr>
          <p:cNvPr id="6" name="Text Box 5"/>
          <p:cNvSpPr txBox="1">
            <a:spLocks noChangeArrowheads="1"/>
          </p:cNvSpPr>
          <p:nvPr/>
        </p:nvSpPr>
        <p:spPr bwMode="auto">
          <a:xfrm>
            <a:off x="3781425" y="5924550"/>
            <a:ext cx="1444626"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Molécule</a:t>
            </a:r>
          </a:p>
          <a:p>
            <a:pPr algn="ctr"/>
            <a:r>
              <a:rPr lang="fr-FR" sz="2400" dirty="0">
                <a:solidFill>
                  <a:schemeClr val="bg1"/>
                </a:solidFill>
                <a:latin typeface="Comic Sans MS" pitchFamily="66" charset="0"/>
              </a:rPr>
              <a:t>~nm</a:t>
            </a:r>
          </a:p>
        </p:txBody>
      </p:sp>
      <p:sp>
        <p:nvSpPr>
          <p:cNvPr id="7" name="Text Box 6"/>
          <p:cNvSpPr txBox="1">
            <a:spLocks noChangeArrowheads="1"/>
          </p:cNvSpPr>
          <p:nvPr/>
        </p:nvSpPr>
        <p:spPr bwMode="auto">
          <a:xfrm>
            <a:off x="5076056" y="6126395"/>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Atome</a:t>
            </a:r>
          </a:p>
          <a:p>
            <a:pPr algn="ctr"/>
            <a:r>
              <a:rPr lang="fr-FR" sz="2400" dirty="0">
                <a:solidFill>
                  <a:schemeClr val="bg1">
                    <a:lumMod val="75000"/>
                  </a:schemeClr>
                </a:solidFill>
                <a:latin typeface="Comic Sans MS" pitchFamily="66" charset="0"/>
              </a:rPr>
              <a:t>~A</a:t>
            </a:r>
          </a:p>
        </p:txBody>
      </p:sp>
      <p:sp>
        <p:nvSpPr>
          <p:cNvPr id="8" name="Text Box 7"/>
          <p:cNvSpPr txBox="1">
            <a:spLocks noChangeArrowheads="1"/>
          </p:cNvSpPr>
          <p:nvPr/>
        </p:nvSpPr>
        <p:spPr bwMode="auto">
          <a:xfrm>
            <a:off x="5814164" y="5661248"/>
            <a:ext cx="1455847"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Noyau</a:t>
            </a:r>
          </a:p>
          <a:p>
            <a:pPr algn="ctr"/>
            <a:r>
              <a:rPr lang="fr-FR" sz="2400" dirty="0" smtClean="0">
                <a:solidFill>
                  <a:schemeClr val="bg1"/>
                </a:solidFill>
                <a:latin typeface="Comic Sans MS" pitchFamily="66" charset="0"/>
              </a:rPr>
              <a:t>   ~10 fm</a:t>
            </a:r>
            <a:endParaRPr lang="fr-FR" sz="2400" dirty="0">
              <a:solidFill>
                <a:schemeClr val="bg1"/>
              </a:solidFill>
              <a:latin typeface="Comic Sans MS" pitchFamily="66" charset="0"/>
            </a:endParaRPr>
          </a:p>
        </p:txBody>
      </p:sp>
      <p:sp>
        <p:nvSpPr>
          <p:cNvPr id="9" name="Text Box 8"/>
          <p:cNvSpPr txBox="1">
            <a:spLocks noChangeArrowheads="1"/>
          </p:cNvSpPr>
          <p:nvPr/>
        </p:nvSpPr>
        <p:spPr bwMode="auto">
          <a:xfrm>
            <a:off x="6444208" y="6427788"/>
            <a:ext cx="1997663" cy="461665"/>
          </a:xfrm>
          <a:prstGeom prst="rect">
            <a:avLst/>
          </a:prstGeom>
          <a:noFill/>
          <a:ln w="9525">
            <a:noFill/>
            <a:miter lim="800000"/>
            <a:headEnd/>
            <a:tailEnd/>
          </a:ln>
        </p:spPr>
        <p:txBody>
          <a:bodyPr wrap="none">
            <a:spAutoFit/>
          </a:bodyPr>
          <a:lstStyle/>
          <a:p>
            <a:r>
              <a:rPr lang="fr-FR" sz="2400" dirty="0" smtClean="0">
                <a:solidFill>
                  <a:schemeClr val="bg1">
                    <a:lumMod val="75000"/>
                  </a:schemeClr>
                </a:solidFill>
                <a:latin typeface="Comic Sans MS" pitchFamily="66" charset="0"/>
              </a:rPr>
              <a:t>Nucléon ~fm</a:t>
            </a:r>
            <a:endParaRPr lang="fr-FR" sz="2400" dirty="0">
              <a:solidFill>
                <a:schemeClr val="bg1">
                  <a:lumMod val="75000"/>
                </a:schemeClr>
              </a:solidFill>
              <a:latin typeface="Comic Sans MS" pitchFamily="66" charset="0"/>
            </a:endParaRPr>
          </a:p>
        </p:txBody>
      </p:sp>
      <p:sp>
        <p:nvSpPr>
          <p:cNvPr id="10" name="Text Box 9"/>
          <p:cNvSpPr txBox="1">
            <a:spLocks noChangeArrowheads="1"/>
          </p:cNvSpPr>
          <p:nvPr/>
        </p:nvSpPr>
        <p:spPr bwMode="auto">
          <a:xfrm>
            <a:off x="7308477" y="5589240"/>
            <a:ext cx="1245854" cy="830997"/>
          </a:xfrm>
          <a:prstGeom prst="rect">
            <a:avLst/>
          </a:prstGeom>
          <a:noFill/>
          <a:ln w="9525">
            <a:noFill/>
            <a:miter lim="800000"/>
            <a:headEnd/>
            <a:tailEnd/>
          </a:ln>
        </p:spPr>
        <p:txBody>
          <a:bodyPr wrap="none">
            <a:spAutoFit/>
          </a:bodyPr>
          <a:lstStyle/>
          <a:p>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   &lt;am</a:t>
            </a:r>
            <a:endParaRPr lang="fr-FR" sz="2400" dirty="0">
              <a:solidFill>
                <a:schemeClr val="bg1"/>
              </a:solidFill>
              <a:latin typeface="Comic Sans MS" pitchFamily="66" charset="0"/>
            </a:endParaRPr>
          </a:p>
        </p:txBody>
      </p:sp>
      <p:sp>
        <p:nvSpPr>
          <p:cNvPr id="11" name="Line 10"/>
          <p:cNvSpPr>
            <a:spLocks noChangeShapeType="1"/>
          </p:cNvSpPr>
          <p:nvPr/>
        </p:nvSpPr>
        <p:spPr bwMode="auto">
          <a:xfrm flipV="1">
            <a:off x="13319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2" name="Line 11"/>
          <p:cNvSpPr>
            <a:spLocks noChangeShapeType="1"/>
          </p:cNvSpPr>
          <p:nvPr/>
        </p:nvSpPr>
        <p:spPr bwMode="auto">
          <a:xfrm flipV="1">
            <a:off x="3059113" y="5589488"/>
            <a:ext cx="0" cy="431800"/>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3" name="Line 12"/>
          <p:cNvSpPr>
            <a:spLocks noChangeShapeType="1"/>
          </p:cNvSpPr>
          <p:nvPr/>
        </p:nvSpPr>
        <p:spPr bwMode="auto">
          <a:xfrm flipV="1">
            <a:off x="450056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4" name="Line 13"/>
          <p:cNvSpPr>
            <a:spLocks noChangeShapeType="1"/>
          </p:cNvSpPr>
          <p:nvPr/>
        </p:nvSpPr>
        <p:spPr bwMode="auto">
          <a:xfrm flipV="1">
            <a:off x="6588125" y="5517232"/>
            <a:ext cx="0" cy="287337"/>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5" name="Line 14"/>
          <p:cNvSpPr>
            <a:spLocks noChangeShapeType="1"/>
          </p:cNvSpPr>
          <p:nvPr/>
        </p:nvSpPr>
        <p:spPr bwMode="auto">
          <a:xfrm flipV="1">
            <a:off x="7884368" y="5445224"/>
            <a:ext cx="745" cy="287684"/>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6" name="Line 15"/>
          <p:cNvSpPr>
            <a:spLocks noChangeShapeType="1"/>
          </p:cNvSpPr>
          <p:nvPr/>
        </p:nvSpPr>
        <p:spPr bwMode="auto">
          <a:xfrm flipV="1">
            <a:off x="5651500" y="5661025"/>
            <a:ext cx="0" cy="504825"/>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7" name="Line 16"/>
          <p:cNvSpPr>
            <a:spLocks noChangeShapeType="1"/>
          </p:cNvSpPr>
          <p:nvPr/>
        </p:nvSpPr>
        <p:spPr bwMode="auto">
          <a:xfrm flipV="1">
            <a:off x="7308304" y="5517232"/>
            <a:ext cx="0" cy="792163"/>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8" name="Oval 17"/>
          <p:cNvSpPr>
            <a:spLocks noChangeArrowheads="1"/>
          </p:cNvSpPr>
          <p:nvPr/>
        </p:nvSpPr>
        <p:spPr bwMode="auto">
          <a:xfrm>
            <a:off x="8123238" y="4941888"/>
            <a:ext cx="769937" cy="792162"/>
          </a:xfrm>
          <a:prstGeom prst="ellipse">
            <a:avLst/>
          </a:prstGeom>
          <a:noFill/>
          <a:ln w="508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19" name="Text Box 18"/>
          <p:cNvSpPr txBox="1">
            <a:spLocks noChangeArrowheads="1"/>
          </p:cNvSpPr>
          <p:nvPr/>
        </p:nvSpPr>
        <p:spPr bwMode="auto">
          <a:xfrm>
            <a:off x="7519988" y="1403350"/>
            <a:ext cx="1660525" cy="946150"/>
          </a:xfrm>
          <a:prstGeom prst="rect">
            <a:avLst/>
          </a:prstGeom>
          <a:noFill/>
          <a:ln w="9525">
            <a:noFill/>
            <a:miter lim="800000"/>
            <a:headEnd/>
            <a:tailEnd/>
          </a:ln>
        </p:spPr>
        <p:txBody>
          <a:bodyPr wrap="none">
            <a:spAutoFit/>
          </a:bodyPr>
          <a:lstStyle/>
          <a:p>
            <a:pPr algn="ctr"/>
            <a:r>
              <a:rPr lang="fr-FR" sz="2800" dirty="0">
                <a:solidFill>
                  <a:schemeClr val="bg1"/>
                </a:solidFill>
                <a:latin typeface="Comic Sans MS" pitchFamily="66" charset="0"/>
              </a:rPr>
              <a:t>Combien </a:t>
            </a:r>
          </a:p>
          <a:p>
            <a:pPr algn="ctr"/>
            <a:r>
              <a:rPr lang="fr-FR" sz="2800" dirty="0" smtClean="0">
                <a:solidFill>
                  <a:schemeClr val="bg1"/>
                </a:solidFill>
                <a:latin typeface="Comic Sans MS" pitchFamily="66" charset="0"/>
              </a:rPr>
              <a:t>encore ?</a:t>
            </a:r>
            <a:endParaRPr lang="fr-FR" sz="2800" dirty="0">
              <a:solidFill>
                <a:schemeClr val="bg1"/>
              </a:solidFill>
              <a:latin typeface="Comic Sans MS" pitchFamily="66" charset="0"/>
            </a:endParaRPr>
          </a:p>
        </p:txBody>
      </p:sp>
      <p:sp>
        <p:nvSpPr>
          <p:cNvPr id="20" name="Oval 19"/>
          <p:cNvSpPr>
            <a:spLocks noChangeArrowheads="1"/>
          </p:cNvSpPr>
          <p:nvPr/>
        </p:nvSpPr>
        <p:spPr bwMode="auto">
          <a:xfrm>
            <a:off x="385127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1" name="Oval 20"/>
          <p:cNvSpPr>
            <a:spLocks noChangeArrowheads="1"/>
          </p:cNvSpPr>
          <p:nvPr/>
        </p:nvSpPr>
        <p:spPr bwMode="auto">
          <a:xfrm>
            <a:off x="486092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2" name="Oval 21"/>
          <p:cNvSpPr>
            <a:spLocks noChangeArrowheads="1"/>
          </p:cNvSpPr>
          <p:nvPr/>
        </p:nvSpPr>
        <p:spPr bwMode="auto">
          <a:xfrm>
            <a:off x="4140200" y="3090863"/>
            <a:ext cx="914400" cy="914400"/>
          </a:xfrm>
          <a:prstGeom prst="ellipse">
            <a:avLst/>
          </a:prstGeom>
          <a:solidFill>
            <a:srgbClr val="FFFF00"/>
          </a:solidFill>
          <a:ln w="9525">
            <a:solidFill>
              <a:srgbClr val="FFFF00"/>
            </a:solidFill>
            <a:round/>
            <a:headEnd/>
            <a:tailEnd/>
          </a:ln>
        </p:spPr>
        <p:txBody>
          <a:bodyPr wrap="none" anchor="ctr"/>
          <a:lstStyle/>
          <a:p>
            <a:pPr algn="ctr"/>
            <a:r>
              <a:rPr lang="fr-FR" sz="2000" dirty="0">
                <a:latin typeface="Comic Sans MS" pitchFamily="66" charset="0"/>
              </a:rPr>
              <a:t>O</a:t>
            </a:r>
          </a:p>
        </p:txBody>
      </p:sp>
      <p:sp>
        <p:nvSpPr>
          <p:cNvPr id="23" name="Line 22"/>
          <p:cNvSpPr>
            <a:spLocks noChangeShapeType="1"/>
          </p:cNvSpPr>
          <p:nvPr/>
        </p:nvSpPr>
        <p:spPr bwMode="auto">
          <a:xfrm>
            <a:off x="4140200" y="2924175"/>
            <a:ext cx="215776" cy="288801"/>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4" name="Line 23"/>
          <p:cNvSpPr>
            <a:spLocks noChangeShapeType="1"/>
          </p:cNvSpPr>
          <p:nvPr/>
        </p:nvSpPr>
        <p:spPr bwMode="auto">
          <a:xfrm flipV="1">
            <a:off x="4787900" y="2852738"/>
            <a:ext cx="215900" cy="288925"/>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5" name="Text Box 24"/>
          <p:cNvSpPr txBox="1">
            <a:spLocks noChangeArrowheads="1"/>
          </p:cNvSpPr>
          <p:nvPr/>
        </p:nvSpPr>
        <p:spPr bwMode="auto">
          <a:xfrm>
            <a:off x="4038600" y="1982788"/>
            <a:ext cx="1109663" cy="366712"/>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Eau: H</a:t>
            </a:r>
            <a:r>
              <a:rPr lang="fr-FR" baseline="-25000" dirty="0">
                <a:solidFill>
                  <a:schemeClr val="bg1"/>
                </a:solidFill>
                <a:latin typeface="Comic Sans MS" pitchFamily="66" charset="0"/>
              </a:rPr>
              <a:t>2</a:t>
            </a:r>
            <a:r>
              <a:rPr lang="fr-FR" dirty="0">
                <a:solidFill>
                  <a:schemeClr val="bg1"/>
                </a:solidFill>
                <a:latin typeface="Comic Sans MS" pitchFamily="66" charset="0"/>
              </a:rPr>
              <a:t>0</a:t>
            </a:r>
          </a:p>
        </p:txBody>
      </p:sp>
      <p:sp>
        <p:nvSpPr>
          <p:cNvPr id="26" name="Text Box 28"/>
          <p:cNvSpPr txBox="1">
            <a:spLocks noChangeArrowheads="1"/>
          </p:cNvSpPr>
          <p:nvPr/>
        </p:nvSpPr>
        <p:spPr bwMode="auto">
          <a:xfrm>
            <a:off x="5148263" y="549275"/>
            <a:ext cx="133508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Hydrogène</a:t>
            </a:r>
          </a:p>
        </p:txBody>
      </p:sp>
      <p:sp>
        <p:nvSpPr>
          <p:cNvPr id="27" name="Oval 29"/>
          <p:cNvSpPr>
            <a:spLocks noChangeArrowheads="1"/>
          </p:cNvSpPr>
          <p:nvPr/>
        </p:nvSpPr>
        <p:spPr bwMode="auto">
          <a:xfrm>
            <a:off x="6804025" y="3667125"/>
            <a:ext cx="914400" cy="914400"/>
          </a:xfrm>
          <a:prstGeom prst="ellipse">
            <a:avLst/>
          </a:prstGeom>
          <a:noFill/>
          <a:ln w="9525">
            <a:solidFill>
              <a:schemeClr val="bg1"/>
            </a:solidFill>
            <a:round/>
            <a:headEnd/>
            <a:tailEnd/>
          </a:ln>
        </p:spPr>
        <p:txBody>
          <a:bodyPr wrap="none" anchor="ctr"/>
          <a:lstStyle/>
          <a:p>
            <a:endParaRPr lang="fr-FR" dirty="0">
              <a:latin typeface="Comic Sans MS" pitchFamily="66" charset="0"/>
            </a:endParaRPr>
          </a:p>
        </p:txBody>
      </p:sp>
      <p:sp>
        <p:nvSpPr>
          <p:cNvPr id="28" name="Oval 30"/>
          <p:cNvSpPr>
            <a:spLocks noChangeArrowheads="1"/>
          </p:cNvSpPr>
          <p:nvPr/>
        </p:nvSpPr>
        <p:spPr bwMode="auto">
          <a:xfrm>
            <a:off x="6877050" y="3789363"/>
            <a:ext cx="360363" cy="360362"/>
          </a:xfrm>
          <a:prstGeom prst="ellipse">
            <a:avLst/>
          </a:prstGeom>
          <a:solidFill>
            <a:schemeClr val="tx1">
              <a:alpha val="98822"/>
            </a:schemeClr>
          </a:solidFill>
          <a:ln w="9525">
            <a:solidFill>
              <a:schemeClr val="tx1"/>
            </a:solidFill>
            <a:round/>
            <a:headEnd/>
            <a:tailEnd/>
          </a:ln>
        </p:spPr>
        <p:txBody>
          <a:bodyPr wrap="none" anchor="ctr"/>
          <a:lstStyle/>
          <a:p>
            <a:pPr algn="ctr"/>
            <a:r>
              <a:rPr lang="fr-FR" dirty="0">
                <a:solidFill>
                  <a:srgbClr val="FF0000"/>
                </a:solidFill>
                <a:latin typeface="Comic Sans MS" pitchFamily="66" charset="0"/>
              </a:rPr>
              <a:t>u</a:t>
            </a:r>
          </a:p>
        </p:txBody>
      </p:sp>
      <p:sp>
        <p:nvSpPr>
          <p:cNvPr id="29" name="Oval 31"/>
          <p:cNvSpPr>
            <a:spLocks noChangeArrowheads="1"/>
          </p:cNvSpPr>
          <p:nvPr/>
        </p:nvSpPr>
        <p:spPr bwMode="auto">
          <a:xfrm>
            <a:off x="7308850" y="3789363"/>
            <a:ext cx="360363" cy="360362"/>
          </a:xfrm>
          <a:prstGeom prst="ellipse">
            <a:avLst/>
          </a:prstGeom>
          <a:solidFill>
            <a:schemeClr val="tx1"/>
          </a:solidFill>
          <a:ln w="9525">
            <a:solidFill>
              <a:schemeClr val="tx1"/>
            </a:solidFill>
            <a:round/>
            <a:headEnd/>
            <a:tailEnd/>
          </a:ln>
        </p:spPr>
        <p:txBody>
          <a:bodyPr wrap="none" anchor="ctr"/>
          <a:lstStyle/>
          <a:p>
            <a:pPr algn="ctr"/>
            <a:r>
              <a:rPr lang="fr-FR" dirty="0">
                <a:solidFill>
                  <a:srgbClr val="99FF66"/>
                </a:solidFill>
                <a:latin typeface="Comic Sans MS" pitchFamily="66" charset="0"/>
              </a:rPr>
              <a:t>u</a:t>
            </a:r>
          </a:p>
        </p:txBody>
      </p:sp>
      <p:sp>
        <p:nvSpPr>
          <p:cNvPr id="30" name="Oval 32"/>
          <p:cNvSpPr>
            <a:spLocks noChangeArrowheads="1"/>
          </p:cNvSpPr>
          <p:nvPr/>
        </p:nvSpPr>
        <p:spPr bwMode="auto">
          <a:xfrm>
            <a:off x="7092950" y="4149725"/>
            <a:ext cx="360363" cy="360363"/>
          </a:xfrm>
          <a:prstGeom prst="ellipse">
            <a:avLst/>
          </a:prstGeom>
          <a:solidFill>
            <a:srgbClr val="FFFF00"/>
          </a:solidFill>
          <a:ln w="9525">
            <a:solidFill>
              <a:srgbClr val="FFFF00"/>
            </a:solidFill>
            <a:round/>
            <a:headEnd/>
            <a:tailEnd/>
          </a:ln>
        </p:spPr>
        <p:txBody>
          <a:bodyPr wrap="none" anchor="ctr"/>
          <a:lstStyle/>
          <a:p>
            <a:pPr algn="ctr"/>
            <a:r>
              <a:rPr lang="fr-FR" dirty="0">
                <a:solidFill>
                  <a:srgbClr val="0066FF"/>
                </a:solidFill>
                <a:latin typeface="Comic Sans MS" pitchFamily="66" charset="0"/>
              </a:rPr>
              <a:t>d</a:t>
            </a:r>
          </a:p>
        </p:txBody>
      </p:sp>
      <p:sp>
        <p:nvSpPr>
          <p:cNvPr id="31" name="Oval 33"/>
          <p:cNvSpPr>
            <a:spLocks noChangeArrowheads="1"/>
          </p:cNvSpPr>
          <p:nvPr/>
        </p:nvSpPr>
        <p:spPr bwMode="auto">
          <a:xfrm>
            <a:off x="7740650" y="4508500"/>
            <a:ext cx="360363" cy="360363"/>
          </a:xfrm>
          <a:prstGeom prst="ellipse">
            <a:avLst/>
          </a:prstGeom>
          <a:solidFill>
            <a:schemeClr val="tx1"/>
          </a:solidFill>
          <a:ln w="9525">
            <a:solidFill>
              <a:schemeClr val="tx1"/>
            </a:solidFill>
            <a:round/>
            <a:headEnd/>
            <a:tailEnd/>
          </a:ln>
        </p:spPr>
        <p:txBody>
          <a:bodyPr wrap="none" anchor="ctr"/>
          <a:lstStyle/>
          <a:p>
            <a:pPr algn="ctr"/>
            <a:r>
              <a:rPr lang="fr-FR" dirty="0">
                <a:solidFill>
                  <a:srgbClr val="FF0000"/>
                </a:solidFill>
                <a:latin typeface="Comic Sans MS" pitchFamily="66" charset="0"/>
              </a:rPr>
              <a:t>u</a:t>
            </a:r>
          </a:p>
        </p:txBody>
      </p:sp>
      <p:sp>
        <p:nvSpPr>
          <p:cNvPr id="32" name="Text Box 34"/>
          <p:cNvSpPr txBox="1">
            <a:spLocks noChangeArrowheads="1"/>
          </p:cNvSpPr>
          <p:nvPr/>
        </p:nvSpPr>
        <p:spPr bwMode="auto">
          <a:xfrm>
            <a:off x="6115050" y="1908175"/>
            <a:ext cx="985838" cy="36830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Noyaux</a:t>
            </a:r>
          </a:p>
        </p:txBody>
      </p:sp>
      <p:sp>
        <p:nvSpPr>
          <p:cNvPr id="33" name="Text Box 35"/>
          <p:cNvSpPr txBox="1">
            <a:spLocks noChangeArrowheads="1"/>
          </p:cNvSpPr>
          <p:nvPr/>
        </p:nvSpPr>
        <p:spPr bwMode="auto">
          <a:xfrm>
            <a:off x="7667625" y="3940175"/>
            <a:ext cx="854075" cy="64135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Quark</a:t>
            </a:r>
          </a:p>
          <a:p>
            <a:pPr algn="ctr"/>
            <a:r>
              <a:rPr lang="fr-FR" dirty="0">
                <a:solidFill>
                  <a:schemeClr val="bg1"/>
                </a:solidFill>
                <a:latin typeface="Comic Sans MS" pitchFamily="66" charset="0"/>
              </a:rPr>
              <a:t>up</a:t>
            </a:r>
          </a:p>
        </p:txBody>
      </p:sp>
      <p:sp>
        <p:nvSpPr>
          <p:cNvPr id="34" name="Text Box 36"/>
          <p:cNvSpPr txBox="1">
            <a:spLocks noChangeArrowheads="1"/>
          </p:cNvSpPr>
          <p:nvPr/>
        </p:nvSpPr>
        <p:spPr bwMode="auto">
          <a:xfrm>
            <a:off x="100777" y="-27384"/>
            <a:ext cx="604043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Voyage vers l’infiniment petit</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5" name="Oval 37"/>
          <p:cNvSpPr>
            <a:spLocks noChangeArrowheads="1"/>
          </p:cNvSpPr>
          <p:nvPr/>
        </p:nvSpPr>
        <p:spPr bwMode="auto">
          <a:xfrm>
            <a:off x="6300788" y="2276475"/>
            <a:ext cx="576262" cy="5762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p</a:t>
            </a:r>
          </a:p>
        </p:txBody>
      </p:sp>
      <p:sp>
        <p:nvSpPr>
          <p:cNvPr id="36" name="Text Box 38"/>
          <p:cNvSpPr txBox="1">
            <a:spLocks noChangeArrowheads="1"/>
          </p:cNvSpPr>
          <p:nvPr/>
        </p:nvSpPr>
        <p:spPr bwMode="auto">
          <a:xfrm>
            <a:off x="6856413" y="3349625"/>
            <a:ext cx="88423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proton</a:t>
            </a:r>
          </a:p>
        </p:txBody>
      </p:sp>
      <p:sp>
        <p:nvSpPr>
          <p:cNvPr id="37" name="Line 39"/>
          <p:cNvSpPr>
            <a:spLocks noChangeShapeType="1"/>
          </p:cNvSpPr>
          <p:nvPr/>
        </p:nvSpPr>
        <p:spPr bwMode="auto">
          <a:xfrm>
            <a:off x="8532813" y="2276475"/>
            <a:ext cx="0" cy="2592388"/>
          </a:xfrm>
          <a:prstGeom prst="line">
            <a:avLst/>
          </a:prstGeom>
          <a:noFill/>
          <a:ln w="50800">
            <a:solidFill>
              <a:schemeClr val="bg1"/>
            </a:solidFill>
            <a:round/>
            <a:headEnd/>
            <a:tailEnd type="triangle" w="med" len="med"/>
          </a:ln>
        </p:spPr>
        <p:txBody>
          <a:bodyPr/>
          <a:lstStyle/>
          <a:p>
            <a:endParaRPr lang="fr-FR" dirty="0">
              <a:latin typeface="Comic Sans MS" pitchFamily="66" charset="0"/>
            </a:endParaRPr>
          </a:p>
        </p:txBody>
      </p:sp>
      <p:pic>
        <p:nvPicPr>
          <p:cNvPr id="38" name="Picture 40"/>
          <p:cNvPicPr>
            <a:picLocks noChangeAspect="1" noChangeArrowheads="1"/>
          </p:cNvPicPr>
          <p:nvPr/>
        </p:nvPicPr>
        <p:blipFill>
          <a:blip r:embed="rId3" cstate="print"/>
          <a:srcRect/>
          <a:stretch>
            <a:fillRect/>
          </a:stretch>
        </p:blipFill>
        <p:spPr bwMode="auto">
          <a:xfrm>
            <a:off x="250825" y="692150"/>
            <a:ext cx="2159000" cy="2376488"/>
          </a:xfrm>
          <a:prstGeom prst="rect">
            <a:avLst/>
          </a:prstGeom>
          <a:noFill/>
          <a:ln w="9525">
            <a:noFill/>
            <a:miter lim="800000"/>
            <a:headEnd/>
            <a:tailEnd/>
          </a:ln>
        </p:spPr>
      </p:pic>
      <p:pic>
        <p:nvPicPr>
          <p:cNvPr id="39" name="Picture 41"/>
          <p:cNvPicPr>
            <a:picLocks noChangeAspect="1" noChangeArrowheads="1"/>
          </p:cNvPicPr>
          <p:nvPr/>
        </p:nvPicPr>
        <p:blipFill>
          <a:blip r:embed="rId4" cstate="print"/>
          <a:srcRect/>
          <a:stretch>
            <a:fillRect/>
          </a:stretch>
        </p:blipFill>
        <p:spPr bwMode="auto">
          <a:xfrm>
            <a:off x="2555875" y="982663"/>
            <a:ext cx="1330325" cy="1582737"/>
          </a:xfrm>
          <a:prstGeom prst="rect">
            <a:avLst/>
          </a:prstGeom>
          <a:noFill/>
          <a:ln w="9525">
            <a:noFill/>
            <a:miter lim="800000"/>
            <a:headEnd/>
            <a:tailEnd/>
          </a:ln>
        </p:spPr>
      </p:pic>
      <p:sp>
        <p:nvSpPr>
          <p:cNvPr id="40" name="Text Box 42"/>
          <p:cNvSpPr txBox="1">
            <a:spLocks noChangeArrowheads="1"/>
          </p:cNvSpPr>
          <p:nvPr/>
        </p:nvSpPr>
        <p:spPr bwMode="auto">
          <a:xfrm>
            <a:off x="5724525" y="6446663"/>
            <a:ext cx="277813" cy="366713"/>
          </a:xfrm>
          <a:prstGeom prst="rect">
            <a:avLst/>
          </a:prstGeom>
          <a:noFill/>
          <a:ln w="9525">
            <a:noFill/>
            <a:miter lim="800000"/>
            <a:headEnd/>
            <a:tailEnd/>
          </a:ln>
        </p:spPr>
        <p:txBody>
          <a:bodyPr wrap="none">
            <a:spAutoFit/>
          </a:bodyPr>
          <a:lstStyle/>
          <a:p>
            <a:r>
              <a:rPr lang="fr-FR" dirty="0">
                <a:solidFill>
                  <a:schemeClr val="bg1">
                    <a:lumMod val="75000"/>
                  </a:schemeClr>
                </a:solidFill>
                <a:latin typeface="Comic Sans MS" pitchFamily="66" charset="0"/>
              </a:rPr>
              <a:t>°</a:t>
            </a:r>
          </a:p>
        </p:txBody>
      </p:sp>
      <p:sp>
        <p:nvSpPr>
          <p:cNvPr id="41" name="Oval 43"/>
          <p:cNvSpPr>
            <a:spLocks noChangeArrowheads="1"/>
          </p:cNvSpPr>
          <p:nvPr/>
        </p:nvSpPr>
        <p:spPr bwMode="auto">
          <a:xfrm>
            <a:off x="5313363" y="981075"/>
            <a:ext cx="914400" cy="914400"/>
          </a:xfrm>
          <a:prstGeom prst="ellipse">
            <a:avLst/>
          </a:prstGeom>
          <a:noFill/>
          <a:ln w="9525">
            <a:solidFill>
              <a:srgbClr val="FFFF00"/>
            </a:solidFill>
            <a:prstDash val="dash"/>
            <a:round/>
            <a:headEnd/>
            <a:tailEnd/>
          </a:ln>
        </p:spPr>
        <p:txBody>
          <a:bodyPr wrap="none" anchor="ctr"/>
          <a:lstStyle/>
          <a:p>
            <a:endParaRPr lang="fr-FR" dirty="0">
              <a:latin typeface="Comic Sans MS" pitchFamily="66" charset="0"/>
            </a:endParaRPr>
          </a:p>
        </p:txBody>
      </p:sp>
      <p:sp>
        <p:nvSpPr>
          <p:cNvPr id="42" name="Oval 44"/>
          <p:cNvSpPr>
            <a:spLocks noChangeArrowheads="1"/>
          </p:cNvSpPr>
          <p:nvPr/>
        </p:nvSpPr>
        <p:spPr bwMode="auto">
          <a:xfrm>
            <a:off x="5580063" y="1268413"/>
            <a:ext cx="288925" cy="288925"/>
          </a:xfrm>
          <a:prstGeom prst="ellipse">
            <a:avLst/>
          </a:prstGeom>
          <a:solidFill>
            <a:schemeClr val="tx1"/>
          </a:solidFill>
          <a:ln w="9525">
            <a:solidFill>
              <a:schemeClr val="tx1"/>
            </a:solidFill>
            <a:round/>
            <a:headEnd/>
            <a:tailEnd/>
          </a:ln>
        </p:spPr>
        <p:txBody>
          <a:bodyPr wrap="none" anchor="ctr"/>
          <a:lstStyle/>
          <a:p>
            <a:pPr algn="ctr"/>
            <a:r>
              <a:rPr lang="en-GB" dirty="0">
                <a:solidFill>
                  <a:schemeClr val="bg1"/>
                </a:solidFill>
                <a:latin typeface="Comic Sans MS" pitchFamily="66" charset="0"/>
              </a:rPr>
              <a:t>p</a:t>
            </a:r>
          </a:p>
        </p:txBody>
      </p:sp>
      <p:sp>
        <p:nvSpPr>
          <p:cNvPr id="43" name="Oval 45"/>
          <p:cNvSpPr>
            <a:spLocks noChangeArrowheads="1"/>
          </p:cNvSpPr>
          <p:nvPr/>
        </p:nvSpPr>
        <p:spPr bwMode="auto">
          <a:xfrm>
            <a:off x="5651500" y="908050"/>
            <a:ext cx="142875" cy="144463"/>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44" name="Text Box 46"/>
          <p:cNvSpPr txBox="1">
            <a:spLocks noChangeArrowheads="1"/>
          </p:cNvSpPr>
          <p:nvPr/>
        </p:nvSpPr>
        <p:spPr bwMode="auto">
          <a:xfrm>
            <a:off x="6164263" y="901700"/>
            <a:ext cx="1071562" cy="366713"/>
          </a:xfrm>
          <a:prstGeom prst="rect">
            <a:avLst/>
          </a:prstGeom>
          <a:noFill/>
          <a:ln w="9525">
            <a:noFill/>
            <a:miter lim="800000"/>
            <a:headEnd/>
            <a:tailEnd/>
          </a:ln>
        </p:spPr>
        <p:txBody>
          <a:bodyPr wrap="none">
            <a:spAutoFit/>
          </a:bodyPr>
          <a:lstStyle/>
          <a:p>
            <a:r>
              <a:rPr lang="fr-FR" dirty="0">
                <a:solidFill>
                  <a:srgbClr val="FFFF00"/>
                </a:solidFill>
                <a:latin typeface="Comic Sans MS" pitchFamily="66" charset="0"/>
              </a:rPr>
              <a:t>électron</a:t>
            </a:r>
          </a:p>
        </p:txBody>
      </p:sp>
      <p:pic>
        <p:nvPicPr>
          <p:cNvPr id="45" name="Picture 47" descr="noyau"/>
          <p:cNvPicPr>
            <a:picLocks noChangeAspect="1" noChangeArrowheads="1"/>
          </p:cNvPicPr>
          <p:nvPr/>
        </p:nvPicPr>
        <p:blipFill>
          <a:blip r:embed="rId5" cstate="print"/>
          <a:srcRect/>
          <a:stretch>
            <a:fillRect/>
          </a:stretch>
        </p:blipFill>
        <p:spPr bwMode="auto">
          <a:xfrm>
            <a:off x="5724525" y="2997200"/>
            <a:ext cx="1023938" cy="1023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heckerboard(across)">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5"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heckerboard(across)">
                                      <p:cBhvr>
                                        <p:cTn id="44" dur="500"/>
                                        <p:tgtEl>
                                          <p:spTgt spid="20"/>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heckerboard(across)">
                                      <p:cBhvr>
                                        <p:cTn id="47" dur="500"/>
                                        <p:tgtEl>
                                          <p:spTgt spid="23"/>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heckerboard(across)">
                                      <p:cBhvr>
                                        <p:cTn id="50" dur="500"/>
                                        <p:tgtEl>
                                          <p:spTgt spid="2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fill="hold"/>
                                        <p:tgtEl>
                                          <p:spTgt spid="40"/>
                                        </p:tgtEl>
                                        <p:attrNameLst>
                                          <p:attrName>ppt_x</p:attrName>
                                        </p:attrNameLst>
                                      </p:cBhvr>
                                      <p:tavLst>
                                        <p:tav tm="0">
                                          <p:val>
                                            <p:strVal val="#ppt_x"/>
                                          </p:val>
                                        </p:tav>
                                        <p:tav tm="100000">
                                          <p:val>
                                            <p:strVal val="#ppt_x"/>
                                          </p:val>
                                        </p:tav>
                                      </p:tavLst>
                                    </p:anim>
                                    <p:anim calcmode="lin" valueType="num">
                                      <p:cBhvr additive="base">
                                        <p:cTn id="70" dur="500" fill="hold"/>
                                        <p:tgtEl>
                                          <p:spTgt spid="40"/>
                                        </p:tgtEl>
                                        <p:attrNameLst>
                                          <p:attrName>ppt_y</p:attrName>
                                        </p:attrNameLst>
                                      </p:cBhvr>
                                      <p:tavLst>
                                        <p:tav tm="0">
                                          <p:val>
                                            <p:strVal val="1+#ppt_h/2"/>
                                          </p:val>
                                        </p:tav>
                                        <p:tav tm="100000">
                                          <p:val>
                                            <p:strVal val="#ppt_y"/>
                                          </p:val>
                                        </p:tav>
                                      </p:tavLst>
                                    </p:anim>
                                  </p:childTnLst>
                                </p:cTn>
                              </p:par>
                              <p:par>
                                <p:cTn id="71" presetID="5"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checkerboard(across)">
                                      <p:cBhvr>
                                        <p:cTn id="73" dur="500"/>
                                        <p:tgtEl>
                                          <p:spTgt spid="26"/>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checkerboard(across)">
                                      <p:cBhvr>
                                        <p:cTn id="76" dur="500"/>
                                        <p:tgtEl>
                                          <p:spTgt spid="44"/>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heckerboard(across)">
                                      <p:cBhvr>
                                        <p:cTn id="79" dur="500"/>
                                        <p:tgtEl>
                                          <p:spTgt spid="42"/>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heckerboard(across)">
                                      <p:cBhvr>
                                        <p:cTn id="82" dur="500"/>
                                        <p:tgtEl>
                                          <p:spTgt spid="43"/>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heckerboard(across)">
                                      <p:cBhvr>
                                        <p:cTn id="85" dur="500"/>
                                        <p:tgtEl>
                                          <p:spTgt spid="41"/>
                                        </p:tgtEl>
                                      </p:cBhvr>
                                    </p:animEffect>
                                  </p:childTnLst>
                                </p:cTn>
                              </p:par>
                            </p:childTnLst>
                          </p:cTn>
                        </p:par>
                        <p:par>
                          <p:cTn id="86" fill="hold">
                            <p:stCondLst>
                              <p:cond delay="500"/>
                            </p:stCondLst>
                            <p:childTnLst>
                              <p:par>
                                <p:cTn id="87" presetID="1" presetClass="path" presetSubtype="0" repeatCount="5000" accel="50000" decel="50000" fill="hold" grpId="1" nodeType="afterEffect">
                                  <p:stCondLst>
                                    <p:cond delay="0"/>
                                  </p:stCondLst>
                                  <p:childTnLst>
                                    <p:animMotion origin="layout" path="M 0.00278 -4.07407E-6 C 0.0316 -4.07407E-6 0.05521 0.03056 0.05521 0.06829 C 0.05521 0.10579 0.0316 0.13658 0.00278 0.13658 C -0.02604 0.13658 -0.04896 0.10579 -0.04896 0.06829 C -0.04896 0.03056 -0.02604 -4.07407E-6 0.00278 -4.07407E-6 Z " pathEditMode="relative" rAng="0" ptsTypes="fffff">
                                      <p:cBhvr>
                                        <p:cTn id="88" dur="500" fill="hold"/>
                                        <p:tgtEl>
                                          <p:spTgt spid="43"/>
                                        </p:tgtEl>
                                        <p:attrNameLst>
                                          <p:attrName>ppt_x</p:attrName>
                                          <p:attrName>ppt_y</p:attrName>
                                        </p:attrNameLst>
                                      </p:cBhvr>
                                      <p:rCtr x="0" y="68"/>
                                    </p:animMotion>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ppt_x"/>
                                          </p:val>
                                        </p:tav>
                                        <p:tav tm="100000">
                                          <p:val>
                                            <p:strVal val="#ppt_x"/>
                                          </p:val>
                                        </p:tav>
                                      </p:tavLst>
                                    </p:anim>
                                    <p:anim calcmode="lin" valueType="num">
                                      <p:cBhvr additive="base">
                                        <p:cTn id="94" dur="500" fill="hold"/>
                                        <p:tgtEl>
                                          <p:spTgt spid="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5" presetClass="entr" presetSubtype="1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checkerboard(across)">
                                      <p:cBhvr>
                                        <p:cTn id="101" dur="500"/>
                                        <p:tgtEl>
                                          <p:spTgt spid="35"/>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checkerboard(across)">
                                      <p:cBhvr>
                                        <p:cTn id="104" dur="500"/>
                                        <p:tgtEl>
                                          <p:spTgt spid="32"/>
                                        </p:tgtEl>
                                      </p:cBhvr>
                                    </p:animEffect>
                                  </p:childTnLst>
                                </p:cTn>
                              </p:par>
                              <p:par>
                                <p:cTn id="105" presetID="5" presetClass="entr" presetSubtype="10" fill="hold"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checkerboard(across)">
                                      <p:cBhvr>
                                        <p:cTn id="107" dur="500"/>
                                        <p:tgtEl>
                                          <p:spTgt spid="45"/>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additive="base">
                                        <p:cTn id="112" dur="500" fill="hold"/>
                                        <p:tgtEl>
                                          <p:spTgt spid="9"/>
                                        </p:tgtEl>
                                        <p:attrNameLst>
                                          <p:attrName>ppt_x</p:attrName>
                                        </p:attrNameLst>
                                      </p:cBhvr>
                                      <p:tavLst>
                                        <p:tav tm="0">
                                          <p:val>
                                            <p:strVal val="#ppt_x"/>
                                          </p:val>
                                        </p:tav>
                                        <p:tav tm="100000">
                                          <p:val>
                                            <p:strVal val="#ppt_x"/>
                                          </p:val>
                                        </p:tav>
                                      </p:tavLst>
                                    </p:anim>
                                    <p:anim calcmode="lin" valueType="num">
                                      <p:cBhvr additive="base">
                                        <p:cTn id="113" dur="500" fill="hold"/>
                                        <p:tgtEl>
                                          <p:spTgt spid="9"/>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500" fill="hold"/>
                                        <p:tgtEl>
                                          <p:spTgt spid="17"/>
                                        </p:tgtEl>
                                        <p:attrNameLst>
                                          <p:attrName>ppt_x</p:attrName>
                                        </p:attrNameLst>
                                      </p:cBhvr>
                                      <p:tavLst>
                                        <p:tav tm="0">
                                          <p:val>
                                            <p:strVal val="#ppt_x"/>
                                          </p:val>
                                        </p:tav>
                                        <p:tav tm="100000">
                                          <p:val>
                                            <p:strVal val="#ppt_x"/>
                                          </p:val>
                                        </p:tav>
                                      </p:tavLst>
                                    </p:anim>
                                    <p:anim calcmode="lin" valueType="num">
                                      <p:cBhvr additive="base">
                                        <p:cTn id="117" dur="500" fill="hold"/>
                                        <p:tgtEl>
                                          <p:spTgt spid="17"/>
                                        </p:tgtEl>
                                        <p:attrNameLst>
                                          <p:attrName>ppt_y</p:attrName>
                                        </p:attrNameLst>
                                      </p:cBhvr>
                                      <p:tavLst>
                                        <p:tav tm="0">
                                          <p:val>
                                            <p:strVal val="1+#ppt_h/2"/>
                                          </p:val>
                                        </p:tav>
                                        <p:tav tm="100000">
                                          <p:val>
                                            <p:strVal val="#ppt_y"/>
                                          </p:val>
                                        </p:tav>
                                      </p:tavLst>
                                    </p:anim>
                                  </p:childTnLst>
                                </p:cTn>
                              </p:par>
                              <p:par>
                                <p:cTn id="118" presetID="5" presetClass="entr" presetSubtype="10"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checkerboard(across)">
                                      <p:cBhvr>
                                        <p:cTn id="120" dur="500"/>
                                        <p:tgtEl>
                                          <p:spTgt spid="36"/>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checkerboard(across)">
                                      <p:cBhvr>
                                        <p:cTn id="123" dur="500"/>
                                        <p:tgtEl>
                                          <p:spTgt spid="27"/>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checkerboard(across)">
                                      <p:cBhvr>
                                        <p:cTn id="126" dur="500"/>
                                        <p:tgtEl>
                                          <p:spTgt spid="28"/>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checkerboard(across)">
                                      <p:cBhvr>
                                        <p:cTn id="129" dur="500"/>
                                        <p:tgtEl>
                                          <p:spTgt spid="29"/>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checkerboard(across)">
                                      <p:cBhvr>
                                        <p:cTn id="132" dur="500"/>
                                        <p:tgtEl>
                                          <p:spTgt spid="30"/>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 calcmode="lin" valueType="num">
                                      <p:cBhvr additive="base">
                                        <p:cTn id="137" dur="500" fill="hold"/>
                                        <p:tgtEl>
                                          <p:spTgt spid="10"/>
                                        </p:tgtEl>
                                        <p:attrNameLst>
                                          <p:attrName>ppt_x</p:attrName>
                                        </p:attrNameLst>
                                      </p:cBhvr>
                                      <p:tavLst>
                                        <p:tav tm="0">
                                          <p:val>
                                            <p:strVal val="#ppt_x"/>
                                          </p:val>
                                        </p:tav>
                                        <p:tav tm="100000">
                                          <p:val>
                                            <p:strVal val="#ppt_x"/>
                                          </p:val>
                                        </p:tav>
                                      </p:tavLst>
                                    </p:anim>
                                    <p:anim calcmode="lin" valueType="num">
                                      <p:cBhvr additive="base">
                                        <p:cTn id="138" dur="500" fill="hold"/>
                                        <p:tgtEl>
                                          <p:spTgt spid="1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5"/>
                                        </p:tgtEl>
                                        <p:attrNameLst>
                                          <p:attrName>style.visibility</p:attrName>
                                        </p:attrNameLst>
                                      </p:cBhvr>
                                      <p:to>
                                        <p:strVal val="visible"/>
                                      </p:to>
                                    </p:set>
                                    <p:anim calcmode="lin" valueType="num">
                                      <p:cBhvr additive="base">
                                        <p:cTn id="141" dur="500" fill="hold"/>
                                        <p:tgtEl>
                                          <p:spTgt spid="15"/>
                                        </p:tgtEl>
                                        <p:attrNameLst>
                                          <p:attrName>ppt_x</p:attrName>
                                        </p:attrNameLst>
                                      </p:cBhvr>
                                      <p:tavLst>
                                        <p:tav tm="0">
                                          <p:val>
                                            <p:strVal val="#ppt_x"/>
                                          </p:val>
                                        </p:tav>
                                        <p:tav tm="100000">
                                          <p:val>
                                            <p:strVal val="#ppt_x"/>
                                          </p:val>
                                        </p:tav>
                                      </p:tavLst>
                                    </p:anim>
                                    <p:anim calcmode="lin" valueType="num">
                                      <p:cBhvr additive="base">
                                        <p:cTn id="142" dur="500" fill="hold"/>
                                        <p:tgtEl>
                                          <p:spTgt spid="15"/>
                                        </p:tgtEl>
                                        <p:attrNameLst>
                                          <p:attrName>ppt_y</p:attrName>
                                        </p:attrNameLst>
                                      </p:cBhvr>
                                      <p:tavLst>
                                        <p:tav tm="0">
                                          <p:val>
                                            <p:strVal val="1+#ppt_h/2"/>
                                          </p:val>
                                        </p:tav>
                                        <p:tav tm="100000">
                                          <p:val>
                                            <p:strVal val="#ppt_y"/>
                                          </p:val>
                                        </p:tav>
                                      </p:tavLst>
                                    </p:anim>
                                  </p:childTnLst>
                                </p:cTn>
                              </p:par>
                              <p:par>
                                <p:cTn id="143" presetID="5" presetClass="entr" presetSubtype="1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checkerboard(across)">
                                      <p:cBhvr>
                                        <p:cTn id="145" dur="500"/>
                                        <p:tgtEl>
                                          <p:spTgt spid="33"/>
                                        </p:tgtEl>
                                      </p:cBhvr>
                                    </p:animEffect>
                                  </p:childTnLst>
                                </p:cTn>
                              </p:par>
                              <p:par>
                                <p:cTn id="146" presetID="5" presetClass="entr" presetSubtype="10" fill="hold" grpId="0" nodeType="with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checkerboard(across)">
                                      <p:cBhvr>
                                        <p:cTn id="148" dur="500"/>
                                        <p:tgtEl>
                                          <p:spTgt spid="31"/>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1" fill="hold" grpId="0" nodeType="clickEffect">
                                  <p:stCondLst>
                                    <p:cond delay="0"/>
                                  </p:stCondLst>
                                  <p:childTnLst>
                                    <p:set>
                                      <p:cBhvr>
                                        <p:cTn id="152" dur="1" fill="hold">
                                          <p:stCondLst>
                                            <p:cond delay="0"/>
                                          </p:stCondLst>
                                        </p:cTn>
                                        <p:tgtEl>
                                          <p:spTgt spid="19"/>
                                        </p:tgtEl>
                                        <p:attrNameLst>
                                          <p:attrName>style.visibility</p:attrName>
                                        </p:attrNameLst>
                                      </p:cBhvr>
                                      <p:to>
                                        <p:strVal val="visible"/>
                                      </p:to>
                                    </p:set>
                                    <p:anim calcmode="lin" valueType="num">
                                      <p:cBhvr additive="base">
                                        <p:cTn id="153" dur="500" fill="hold"/>
                                        <p:tgtEl>
                                          <p:spTgt spid="19"/>
                                        </p:tgtEl>
                                        <p:attrNameLst>
                                          <p:attrName>ppt_x</p:attrName>
                                        </p:attrNameLst>
                                      </p:cBhvr>
                                      <p:tavLst>
                                        <p:tav tm="0">
                                          <p:val>
                                            <p:strVal val="#ppt_x"/>
                                          </p:val>
                                        </p:tav>
                                        <p:tav tm="100000">
                                          <p:val>
                                            <p:strVal val="#ppt_x"/>
                                          </p:val>
                                        </p:tav>
                                      </p:tavLst>
                                    </p:anim>
                                    <p:anim calcmode="lin" valueType="num">
                                      <p:cBhvr additive="base">
                                        <p:cTn id="154" dur="500" fill="hold"/>
                                        <p:tgtEl>
                                          <p:spTgt spid="19"/>
                                        </p:tgtEl>
                                        <p:attrNameLst>
                                          <p:attrName>ppt_y</p:attrName>
                                        </p:attrNameLst>
                                      </p:cBhvr>
                                      <p:tavLst>
                                        <p:tav tm="0">
                                          <p:val>
                                            <p:strVal val="0-#ppt_h/2"/>
                                          </p:val>
                                        </p:tav>
                                        <p:tav tm="100000">
                                          <p:val>
                                            <p:strVal val="#ppt_y"/>
                                          </p:val>
                                        </p:tav>
                                      </p:tavLst>
                                    </p:anim>
                                  </p:childTnLst>
                                </p:cTn>
                              </p:par>
                              <p:par>
                                <p:cTn id="155" presetID="2" presetClass="entr" presetSubtype="1" fill="hold" grpId="0"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additive="base">
                                        <p:cTn id="157" dur="500" fill="hold"/>
                                        <p:tgtEl>
                                          <p:spTgt spid="37"/>
                                        </p:tgtEl>
                                        <p:attrNameLst>
                                          <p:attrName>ppt_x</p:attrName>
                                        </p:attrNameLst>
                                      </p:cBhvr>
                                      <p:tavLst>
                                        <p:tav tm="0">
                                          <p:val>
                                            <p:strVal val="#ppt_x"/>
                                          </p:val>
                                        </p:tav>
                                        <p:tav tm="100000">
                                          <p:val>
                                            <p:strVal val="#ppt_x"/>
                                          </p:val>
                                        </p:tav>
                                      </p:tavLst>
                                    </p:anim>
                                    <p:anim calcmode="lin" valueType="num">
                                      <p:cBhvr additive="base">
                                        <p:cTn id="158" dur="500" fill="hold"/>
                                        <p:tgtEl>
                                          <p:spTgt spid="37"/>
                                        </p:tgtEl>
                                        <p:attrNameLst>
                                          <p:attrName>ppt_y</p:attrName>
                                        </p:attrNameLst>
                                      </p:cBhvr>
                                      <p:tavLst>
                                        <p:tav tm="0">
                                          <p:val>
                                            <p:strVal val="0-#ppt_h/2"/>
                                          </p:val>
                                        </p:tav>
                                        <p:tav tm="100000">
                                          <p:val>
                                            <p:strVal val="#ppt_y"/>
                                          </p:val>
                                        </p:tav>
                                      </p:tavLst>
                                    </p:anim>
                                  </p:childTnLst>
                                </p:cTn>
                              </p:par>
                              <p:par>
                                <p:cTn id="159" presetID="2" presetClass="entr" presetSubtype="1" fill="hold" grpId="0" nodeType="withEffect">
                                  <p:stCondLst>
                                    <p:cond delay="0"/>
                                  </p:stCondLst>
                                  <p:childTnLst>
                                    <p:set>
                                      <p:cBhvr>
                                        <p:cTn id="160" dur="1" fill="hold">
                                          <p:stCondLst>
                                            <p:cond delay="0"/>
                                          </p:stCondLst>
                                        </p:cTn>
                                        <p:tgtEl>
                                          <p:spTgt spid="18"/>
                                        </p:tgtEl>
                                        <p:attrNameLst>
                                          <p:attrName>style.visibility</p:attrName>
                                        </p:attrNameLst>
                                      </p:cBhvr>
                                      <p:to>
                                        <p:strVal val="visible"/>
                                      </p:to>
                                    </p:set>
                                    <p:anim calcmode="lin" valueType="num">
                                      <p:cBhvr additive="base">
                                        <p:cTn id="161" dur="500" fill="hold"/>
                                        <p:tgtEl>
                                          <p:spTgt spid="18"/>
                                        </p:tgtEl>
                                        <p:attrNameLst>
                                          <p:attrName>ppt_x</p:attrName>
                                        </p:attrNameLst>
                                      </p:cBhvr>
                                      <p:tavLst>
                                        <p:tav tm="0">
                                          <p:val>
                                            <p:strVal val="#ppt_x"/>
                                          </p:val>
                                        </p:tav>
                                        <p:tav tm="100000">
                                          <p:val>
                                            <p:strVal val="#ppt_x"/>
                                          </p:val>
                                        </p:tav>
                                      </p:tavLst>
                                    </p:anim>
                                    <p:anim calcmode="lin" valueType="num">
                                      <p:cBhvr additive="base">
                                        <p:cTn id="16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animBg="1"/>
      <p:bldP spid="23" grpId="0" animBg="1"/>
      <p:bldP spid="24" grpId="0" animBg="1"/>
      <p:bldP spid="25" grpId="0"/>
      <p:bldP spid="26" grpId="0"/>
      <p:bldP spid="27" grpId="0" animBg="1"/>
      <p:bldP spid="28" grpId="0" animBg="1"/>
      <p:bldP spid="29" grpId="0" animBg="1"/>
      <p:bldP spid="30" grpId="0" animBg="1"/>
      <p:bldP spid="31" grpId="0" animBg="1"/>
      <p:bldP spid="32" grpId="0"/>
      <p:bldP spid="33" grpId="0"/>
      <p:bldP spid="35" grpId="0" animBg="1"/>
      <p:bldP spid="36" grpId="0"/>
      <p:bldP spid="37" grpId="0" animBg="1"/>
      <p:bldP spid="40" grpId="0"/>
      <p:bldP spid="41" grpId="0" animBg="1"/>
      <p:bldP spid="42" grpId="0" animBg="1"/>
      <p:bldP spid="43" grpId="0" animBg="1"/>
      <p:bldP spid="43" grpId="1" animBg="1"/>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83879" y="35913"/>
            <a:ext cx="232788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matière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1026" name="Picture 2" descr="C:\Users\François\Desktop\LHC_collisions\Higgs\Conférence_Higgs\briques.jpg"/>
          <p:cNvPicPr>
            <a:picLocks noChangeAspect="1" noChangeArrowheads="1"/>
          </p:cNvPicPr>
          <p:nvPr/>
        </p:nvPicPr>
        <p:blipFill>
          <a:blip r:embed="rId3" cstate="print"/>
          <a:srcRect/>
          <a:stretch>
            <a:fillRect/>
          </a:stretch>
        </p:blipFill>
        <p:spPr bwMode="auto">
          <a:xfrm>
            <a:off x="668497" y="1268760"/>
            <a:ext cx="2463343" cy="1853666"/>
          </a:xfrm>
          <a:prstGeom prst="rect">
            <a:avLst/>
          </a:prstGeom>
          <a:noFill/>
        </p:spPr>
      </p:pic>
      <p:sp>
        <p:nvSpPr>
          <p:cNvPr id="4" name="ZoneTexte 3"/>
          <p:cNvSpPr txBox="1"/>
          <p:nvPr/>
        </p:nvSpPr>
        <p:spPr>
          <a:xfrm>
            <a:off x="35496" y="764704"/>
            <a:ext cx="4001416" cy="369332"/>
          </a:xfrm>
          <a:prstGeom prst="rect">
            <a:avLst/>
          </a:prstGeom>
          <a:noFill/>
        </p:spPr>
        <p:txBody>
          <a:bodyPr wrap="none" rtlCol="0">
            <a:spAutoFit/>
          </a:bodyPr>
          <a:lstStyle/>
          <a:p>
            <a:r>
              <a:rPr lang="fr-FR" dirty="0" smtClean="0">
                <a:solidFill>
                  <a:schemeClr val="bg1"/>
                </a:solidFill>
                <a:latin typeface="Comic Sans MS" pitchFamily="66" charset="0"/>
              </a:rPr>
              <a:t>L’Univers est constitué de ″briques″</a:t>
            </a:r>
            <a:endParaRPr lang="fr-FR" dirty="0">
              <a:solidFill>
                <a:schemeClr val="bg1"/>
              </a:solidFill>
              <a:latin typeface="Comic Sans MS" pitchFamily="66" charset="0"/>
            </a:endParaRPr>
          </a:p>
        </p:txBody>
      </p:sp>
      <p:sp>
        <p:nvSpPr>
          <p:cNvPr id="5" name="ZoneTexte 4"/>
          <p:cNvSpPr txBox="1"/>
          <p:nvPr/>
        </p:nvSpPr>
        <p:spPr>
          <a:xfrm>
            <a:off x="35496" y="3356992"/>
            <a:ext cx="3993401" cy="369332"/>
          </a:xfrm>
          <a:prstGeom prst="rect">
            <a:avLst/>
          </a:prstGeom>
          <a:noFill/>
        </p:spPr>
        <p:txBody>
          <a:bodyPr wrap="none" rtlCol="0">
            <a:spAutoFit/>
          </a:bodyPr>
          <a:lstStyle/>
          <a:p>
            <a:r>
              <a:rPr lang="fr-FR" dirty="0" smtClean="0">
                <a:solidFill>
                  <a:schemeClr val="bg1"/>
                </a:solidFill>
                <a:latin typeface="Comic Sans MS" pitchFamily="66" charset="0"/>
              </a:rPr>
              <a:t>Ce sont des particules élémentaires</a:t>
            </a:r>
            <a:endParaRPr lang="fr-FR" dirty="0">
              <a:solidFill>
                <a:schemeClr val="bg1"/>
              </a:solidFill>
              <a:latin typeface="Comic Sans MS" pitchFamily="66" charset="0"/>
            </a:endParaRPr>
          </a:p>
        </p:txBody>
      </p:sp>
      <p:sp>
        <p:nvSpPr>
          <p:cNvPr id="6" name="Oval 5"/>
          <p:cNvSpPr>
            <a:spLocks noChangeArrowheads="1"/>
          </p:cNvSpPr>
          <p:nvPr/>
        </p:nvSpPr>
        <p:spPr bwMode="auto">
          <a:xfrm>
            <a:off x="1329904" y="4509765"/>
            <a:ext cx="914400" cy="914400"/>
          </a:xfrm>
          <a:prstGeom prst="ellipse">
            <a:avLst/>
          </a:prstGeom>
          <a:noFill/>
          <a:ln w="381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7" name="Oval 6"/>
          <p:cNvSpPr>
            <a:spLocks noChangeArrowheads="1"/>
          </p:cNvSpPr>
          <p:nvPr/>
        </p:nvSpPr>
        <p:spPr bwMode="auto">
          <a:xfrm>
            <a:off x="1401341" y="4797102"/>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rgbClr val="FF0000"/>
                </a:solidFill>
                <a:latin typeface="Comic Sans MS" pitchFamily="66" charset="0"/>
              </a:rPr>
              <a:t>u</a:t>
            </a:r>
          </a:p>
        </p:txBody>
      </p:sp>
      <p:sp>
        <p:nvSpPr>
          <p:cNvPr id="8" name="Oval 7"/>
          <p:cNvSpPr>
            <a:spLocks noChangeArrowheads="1"/>
          </p:cNvSpPr>
          <p:nvPr/>
        </p:nvSpPr>
        <p:spPr bwMode="auto">
          <a:xfrm>
            <a:off x="1761704" y="4652640"/>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rgbClr val="00B050"/>
                </a:solidFill>
                <a:latin typeface="Comic Sans MS" pitchFamily="66" charset="0"/>
              </a:rPr>
              <a:t>u</a:t>
            </a:r>
          </a:p>
        </p:txBody>
      </p:sp>
      <p:sp>
        <p:nvSpPr>
          <p:cNvPr id="9" name="Oval 8"/>
          <p:cNvSpPr>
            <a:spLocks noChangeArrowheads="1"/>
          </p:cNvSpPr>
          <p:nvPr/>
        </p:nvSpPr>
        <p:spPr bwMode="auto">
          <a:xfrm>
            <a:off x="1760116" y="5013002"/>
            <a:ext cx="288925" cy="288925"/>
          </a:xfrm>
          <a:prstGeom prst="ellipse">
            <a:avLst/>
          </a:prstGeom>
          <a:solidFill>
            <a:srgbClr val="00FF00"/>
          </a:solidFill>
          <a:ln w="9525">
            <a:solidFill>
              <a:srgbClr val="00FF00"/>
            </a:solidFill>
            <a:round/>
            <a:headEnd/>
            <a:tailEnd/>
          </a:ln>
        </p:spPr>
        <p:txBody>
          <a:bodyPr wrap="none" anchor="ctr"/>
          <a:lstStyle/>
          <a:p>
            <a:pPr algn="ctr"/>
            <a:r>
              <a:rPr lang="fr-FR" dirty="0">
                <a:solidFill>
                  <a:srgbClr val="0066FF"/>
                </a:solidFill>
                <a:latin typeface="Comic Sans MS" pitchFamily="66" charset="0"/>
              </a:rPr>
              <a:t>d</a:t>
            </a:r>
          </a:p>
        </p:txBody>
      </p:sp>
      <p:sp>
        <p:nvSpPr>
          <p:cNvPr id="10" name="Oval 9"/>
          <p:cNvSpPr>
            <a:spLocks noChangeArrowheads="1"/>
          </p:cNvSpPr>
          <p:nvPr/>
        </p:nvSpPr>
        <p:spPr bwMode="auto">
          <a:xfrm>
            <a:off x="610766" y="3789040"/>
            <a:ext cx="2305050" cy="2303462"/>
          </a:xfrm>
          <a:prstGeom prst="ellipse">
            <a:avLst/>
          </a:prstGeom>
          <a:noFill/>
          <a:ln w="12700">
            <a:solidFill>
              <a:srgbClr val="FF0000"/>
            </a:solidFill>
            <a:prstDash val="sysDot"/>
            <a:round/>
            <a:headEnd/>
            <a:tailEnd/>
          </a:ln>
        </p:spPr>
        <p:txBody>
          <a:bodyPr wrap="none" anchor="ctr"/>
          <a:lstStyle/>
          <a:p>
            <a:endParaRPr lang="fr-FR" dirty="0">
              <a:solidFill>
                <a:schemeClr val="bg1"/>
              </a:solidFill>
              <a:latin typeface="Comic Sans MS" pitchFamily="66" charset="0"/>
            </a:endParaRPr>
          </a:p>
        </p:txBody>
      </p:sp>
      <p:sp>
        <p:nvSpPr>
          <p:cNvPr id="11" name="Oval 10"/>
          <p:cNvSpPr>
            <a:spLocks noChangeArrowheads="1"/>
          </p:cNvSpPr>
          <p:nvPr/>
        </p:nvSpPr>
        <p:spPr bwMode="auto">
          <a:xfrm>
            <a:off x="2482429" y="4004940"/>
            <a:ext cx="288925" cy="288925"/>
          </a:xfrm>
          <a:prstGeom prst="ellipse">
            <a:avLst/>
          </a:prstGeom>
          <a:solidFill>
            <a:srgbClr val="FFFF00"/>
          </a:solidFill>
          <a:ln w="9525">
            <a:solidFill>
              <a:srgbClr val="FFFF00"/>
            </a:solidFill>
            <a:round/>
            <a:headEnd/>
            <a:tailEnd/>
          </a:ln>
        </p:spPr>
        <p:txBody>
          <a:bodyPr wrap="none" anchor="ctr"/>
          <a:lstStyle/>
          <a:p>
            <a:pPr algn="ctr"/>
            <a:r>
              <a:rPr lang="fr-FR" dirty="0">
                <a:solidFill>
                  <a:schemeClr val="bg1"/>
                </a:solidFill>
                <a:latin typeface="Comic Sans MS" pitchFamily="66" charset="0"/>
              </a:rPr>
              <a:t>e</a:t>
            </a:r>
          </a:p>
        </p:txBody>
      </p:sp>
      <p:sp>
        <p:nvSpPr>
          <p:cNvPr id="12" name="ZoneTexte 11"/>
          <p:cNvSpPr txBox="1"/>
          <p:nvPr/>
        </p:nvSpPr>
        <p:spPr>
          <a:xfrm>
            <a:off x="251520" y="6236518"/>
            <a:ext cx="3241593" cy="369332"/>
          </a:xfrm>
          <a:prstGeom prst="rect">
            <a:avLst/>
          </a:prstGeom>
          <a:noFill/>
        </p:spPr>
        <p:txBody>
          <a:bodyPr wrap="none" rtlCol="0">
            <a:spAutoFit/>
          </a:bodyPr>
          <a:lstStyle/>
          <a:p>
            <a:r>
              <a:rPr lang="fr-FR" i="1" dirty="0" smtClean="0">
                <a:solidFill>
                  <a:schemeClr val="bg1"/>
                </a:solidFill>
                <a:latin typeface="Comic Sans MS" pitchFamily="66" charset="0"/>
              </a:rPr>
              <a:t>Exemple: atome d’hydrogène</a:t>
            </a:r>
            <a:endParaRPr lang="fr-FR" i="1" dirty="0">
              <a:solidFill>
                <a:schemeClr val="bg1"/>
              </a:solidFill>
              <a:latin typeface="Comic Sans MS" pitchFamily="66" charset="0"/>
            </a:endParaRPr>
          </a:p>
        </p:txBody>
      </p:sp>
      <p:pic>
        <p:nvPicPr>
          <p:cNvPr id="1027" name="Picture 3" descr="C:\Users\François\Desktop\LHC_collisions\Higgs\Conférence_Higgs\Fermions.jpg"/>
          <p:cNvPicPr>
            <a:picLocks noChangeAspect="1" noChangeArrowheads="1"/>
          </p:cNvPicPr>
          <p:nvPr/>
        </p:nvPicPr>
        <p:blipFill>
          <a:blip r:embed="rId4" cstate="print"/>
          <a:srcRect/>
          <a:stretch>
            <a:fillRect/>
          </a:stretch>
        </p:blipFill>
        <p:spPr bwMode="auto">
          <a:xfrm>
            <a:off x="4161693" y="260648"/>
            <a:ext cx="4839438" cy="5976664"/>
          </a:xfrm>
          <a:prstGeom prst="rect">
            <a:avLst/>
          </a:prstGeom>
          <a:noFill/>
        </p:spPr>
      </p:pic>
      <p:sp>
        <p:nvSpPr>
          <p:cNvPr id="14" name="Rectangle 13"/>
          <p:cNvSpPr/>
          <p:nvPr/>
        </p:nvSpPr>
        <p:spPr>
          <a:xfrm>
            <a:off x="5220072" y="1340768"/>
            <a:ext cx="792088"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p:cNvSpPr txBox="1"/>
          <p:nvPr/>
        </p:nvSpPr>
        <p:spPr>
          <a:xfrm>
            <a:off x="5076349" y="6021288"/>
            <a:ext cx="3816131" cy="830997"/>
          </a:xfrm>
          <a:prstGeom prst="rect">
            <a:avLst/>
          </a:prstGeom>
          <a:noFill/>
          <a:ln>
            <a:noFill/>
          </a:ln>
        </p:spPr>
        <p:txBody>
          <a:bodyPr wrap="square" rtlCol="0">
            <a:spAutoFit/>
          </a:bodyPr>
          <a:lstStyle/>
          <a:p>
            <a:r>
              <a:rPr lang="fr-FR" sz="2400" dirty="0" smtClean="0">
                <a:solidFill>
                  <a:srgbClr val="FF0000"/>
                </a:solidFill>
                <a:latin typeface="Comic Sans MS" pitchFamily="66" charset="0"/>
              </a:rPr>
              <a:t>La matière ordinaire d’aujourd’hui</a:t>
            </a:r>
            <a:endParaRPr lang="fr-FR" sz="2400" dirty="0">
              <a:solidFill>
                <a:srgbClr val="FF0000"/>
              </a:solidFill>
              <a:latin typeface="Comic Sans MS" pitchFamily="66" charset="0"/>
            </a:endParaRPr>
          </a:p>
        </p:txBody>
      </p:sp>
      <p:sp>
        <p:nvSpPr>
          <p:cNvPr id="19" name="Rectangle 18"/>
          <p:cNvSpPr/>
          <p:nvPr/>
        </p:nvSpPr>
        <p:spPr>
          <a:xfrm>
            <a:off x="35496" y="3212976"/>
            <a:ext cx="4392488" cy="3501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p:cNvSpPr/>
          <p:nvPr/>
        </p:nvSpPr>
        <p:spPr>
          <a:xfrm>
            <a:off x="179512" y="3284984"/>
            <a:ext cx="4572000" cy="3231654"/>
          </a:xfrm>
          <a:prstGeom prst="rect">
            <a:avLst/>
          </a:prstGeom>
        </p:spPr>
        <p:txBody>
          <a:bodyPr>
            <a:spAutoFit/>
          </a:bodyPr>
          <a:lstStyle/>
          <a:p>
            <a:r>
              <a:rPr lang="fr-FR" sz="2400" dirty="0" smtClean="0">
                <a:solidFill>
                  <a:srgbClr val="FFFF00"/>
                </a:solidFill>
                <a:latin typeface="Comic Sans MS" pitchFamily="66" charset="0"/>
              </a:rPr>
              <a:t>Et les autres familles  ?</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Très instables </a:t>
            </a:r>
            <a:r>
              <a:rPr lang="fr-FR" dirty="0" smtClean="0">
                <a:solidFill>
                  <a:schemeClr val="bg1"/>
                </a:solidFill>
                <a:latin typeface="Comic Sans MS" pitchFamily="66" charset="0"/>
                <a:sym typeface="Symbol"/>
              </a:rPr>
              <a:t></a:t>
            </a:r>
            <a:r>
              <a:rPr lang="fr-FR" dirty="0" smtClean="0">
                <a:solidFill>
                  <a:srgbClr val="FFFF00"/>
                </a:solidFill>
                <a:latin typeface="Comic Sans MS" pitchFamily="66" charset="0"/>
                <a:sym typeface="Symbol"/>
              </a:rPr>
              <a:t> D</a:t>
            </a:r>
            <a:r>
              <a:rPr lang="fr-FR" dirty="0" smtClean="0">
                <a:solidFill>
                  <a:srgbClr val="FFFF00"/>
                </a:solidFill>
                <a:latin typeface="Comic Sans MS" pitchFamily="66" charset="0"/>
              </a:rPr>
              <a:t>isparition </a:t>
            </a:r>
            <a:r>
              <a:rPr lang="fr-FR" dirty="0" smtClean="0">
                <a:solidFill>
                  <a:schemeClr val="bg1"/>
                </a:solidFill>
                <a:latin typeface="Comic Sans MS" pitchFamily="66" charset="0"/>
              </a:rPr>
              <a:t>une</a:t>
            </a:r>
          </a:p>
          <a:p>
            <a:r>
              <a:rPr lang="fr-FR" dirty="0" smtClean="0">
                <a:solidFill>
                  <a:schemeClr val="bg1"/>
                </a:solidFill>
                <a:latin typeface="Comic Sans MS" pitchFamily="66" charset="0"/>
              </a:rPr>
              <a:t>   fraction de seconde après le Big Bang.</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Seulement accessibles à partir de</a:t>
            </a:r>
          </a:p>
          <a:p>
            <a:r>
              <a:rPr lang="fr-FR" dirty="0" smtClean="0">
                <a:solidFill>
                  <a:schemeClr val="bg1"/>
                </a:solidFill>
                <a:latin typeface="Comic Sans MS" pitchFamily="66" charset="0"/>
              </a:rPr>
              <a:t>    </a:t>
            </a:r>
            <a:r>
              <a:rPr lang="fr-FR" dirty="0" smtClean="0">
                <a:solidFill>
                  <a:srgbClr val="FFFF00"/>
                </a:solidFill>
                <a:latin typeface="Comic Sans MS" pitchFamily="66" charset="0"/>
              </a:rPr>
              <a:t>collisions à très haute énergie</a:t>
            </a:r>
          </a:p>
          <a:p>
            <a:r>
              <a:rPr lang="fr-FR" dirty="0" smtClean="0">
                <a:solidFill>
                  <a:schemeClr val="bg1"/>
                </a:solidFill>
                <a:latin typeface="Comic Sans MS" pitchFamily="66" charset="0"/>
              </a:rPr>
              <a:t> </a:t>
            </a:r>
            <a:r>
              <a:rPr lang="fr-FR" dirty="0" smtClean="0">
                <a:solidFill>
                  <a:schemeClr val="bg1"/>
                </a:solidFill>
                <a:latin typeface="Comic Sans MS" pitchFamily="66" charset="0"/>
                <a:sym typeface="Symbol"/>
              </a:rPr>
              <a:t> des rayons cosmiques avec l’atmosphère: </a:t>
            </a:r>
            <a:r>
              <a:rPr lang="fr-FR" dirty="0" smtClean="0">
                <a:solidFill>
                  <a:srgbClr val="00CCFF"/>
                </a:solidFill>
                <a:latin typeface="Comic Sans MS" pitchFamily="66" charset="0"/>
                <a:sym typeface="Symbol"/>
              </a:rPr>
              <a:t>manière incontrôlée</a:t>
            </a:r>
            <a:r>
              <a:rPr lang="fr-FR" dirty="0" smtClean="0">
                <a:solidFill>
                  <a:schemeClr val="bg1"/>
                </a:solidFill>
                <a:latin typeface="Comic Sans MS" pitchFamily="66" charset="0"/>
                <a:sym typeface="Symbol"/>
              </a:rPr>
              <a:t>.</a:t>
            </a:r>
          </a:p>
          <a:p>
            <a:r>
              <a:rPr lang="fr-FR" dirty="0" smtClean="0">
                <a:solidFill>
                  <a:schemeClr val="bg1"/>
                </a:solidFill>
                <a:latin typeface="Comic Sans MS" pitchFamily="66" charset="0"/>
                <a:sym typeface="Symbol"/>
              </a:rPr>
              <a:t>  de particules produites par des accélérateurs: </a:t>
            </a:r>
            <a:r>
              <a:rPr lang="fr-FR" dirty="0" smtClean="0">
                <a:solidFill>
                  <a:srgbClr val="00CCFF"/>
                </a:solidFill>
                <a:latin typeface="Comic Sans MS" pitchFamily="66" charset="0"/>
                <a:sym typeface="Symbol"/>
              </a:rPr>
              <a:t>manière contrôlée</a:t>
            </a:r>
            <a:r>
              <a:rPr lang="fr-FR" dirty="0" smtClean="0">
                <a:solidFill>
                  <a:schemeClr val="bg1"/>
                </a:solidFill>
                <a:latin typeface="Comic Sans MS" pitchFamily="66" charset="0"/>
                <a:sym typeface="Symbol"/>
              </a:rPr>
              <a:t>.</a:t>
            </a:r>
            <a:endParaRPr lang="fr-FR" dirty="0">
              <a:solidFill>
                <a:schemeClr val="bg1"/>
              </a:solidFill>
              <a:latin typeface="Comic Sans MS" pitchFamily="66" charset="0"/>
            </a:endParaRPr>
          </a:p>
        </p:txBody>
      </p:sp>
      <p:sp>
        <p:nvSpPr>
          <p:cNvPr id="18" name="Rectangle 17"/>
          <p:cNvSpPr/>
          <p:nvPr/>
        </p:nvSpPr>
        <p:spPr>
          <a:xfrm>
            <a:off x="6012160" y="1340768"/>
            <a:ext cx="1440160" cy="43204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par>
                          <p:cTn id="36" fill="hold">
                            <p:stCondLst>
                              <p:cond delay="500"/>
                            </p:stCondLst>
                            <p:childTnLst>
                              <p:par>
                                <p:cTn id="37" presetID="1" presetClass="path" presetSubtype="0" repeatCount="3000" fill="hold" grpId="0" nodeType="afterEffect">
                                  <p:stCondLst>
                                    <p:cond delay="0"/>
                                  </p:stCondLst>
                                  <p:childTnLst>
                                    <p:animMotion origin="layout" path="M -0.09548 -0.05249 C -0.02656 -0.05249 0.02952 0.0222 0.02952 0.11402 C 0.02952 0.20583 -0.02656 0.28053 -0.09548 0.28053 C -0.1644 0.28053 -0.22048 0.20583 -0.22048 0.11402 C -0.22048 0.0222 -0.1644 -0.05249 -0.09548 -0.05249 Z " pathEditMode="relative" rAng="0" ptsTypes="fffff">
                                      <p:cBhvr>
                                        <p:cTn id="38" dur="1000" fill="hold"/>
                                        <p:tgtEl>
                                          <p:spTgt spid="11"/>
                                        </p:tgtEl>
                                        <p:attrNameLst>
                                          <p:attrName>ppt_x</p:attrName>
                                          <p:attrName>ppt_y</p:attrName>
                                        </p:attrNameLst>
                                      </p:cBhvr>
                                      <p:rCtr x="0" y="167"/>
                                    </p:animMotion>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diamond(in)">
                                      <p:cBhvr>
                                        <p:cTn id="46" dur="2000"/>
                                        <p:tgtEl>
                                          <p:spTgt spid="102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across)">
                                      <p:cBhvr>
                                        <p:cTn id="51" dur="500"/>
                                        <p:tgtEl>
                                          <p:spTgt spid="1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heckerboard(across)">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5" presetClass="entr" presetSubtype="1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1" grpId="1" animBg="1"/>
      <p:bldP spid="12" grpId="0"/>
      <p:bldP spid="14" grpId="0" animBg="1"/>
      <p:bldP spid="15" grpId="0"/>
      <p:bldP spid="19" grpId="0" animBg="1"/>
      <p:bldP spid="20"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79512" y="3868593"/>
            <a:ext cx="8808627" cy="2739211"/>
          </a:xfrm>
          <a:prstGeom prst="rect">
            <a:avLst/>
          </a:prstGeom>
        </p:spPr>
        <p:txBody>
          <a:bodyPr wrap="square">
            <a:spAutoFit/>
          </a:bodyPr>
          <a:lstStyle/>
          <a:p>
            <a:pPr algn="just"/>
            <a:r>
              <a:rPr lang="fr-FR" sz="2200" i="1" dirty="0" smtClean="0">
                <a:solidFill>
                  <a:schemeClr val="bg1"/>
                </a:solidFill>
                <a:latin typeface="Comic Sans MS" panose="030F0702030302020204" pitchFamily="66" charset="0"/>
              </a:rPr>
              <a:t>"Le </a:t>
            </a:r>
            <a:r>
              <a:rPr lang="fr-FR" sz="2200" i="1" dirty="0">
                <a:solidFill>
                  <a:schemeClr val="bg1"/>
                </a:solidFill>
                <a:latin typeface="Comic Sans MS" panose="030F0702030302020204" pitchFamily="66" charset="0"/>
              </a:rPr>
              <a:t>Prix Nobel de Physique 2013 a été décerné conjointement à François Englert et Peter W. </a:t>
            </a:r>
            <a:r>
              <a:rPr lang="fr-FR" sz="2200" i="1" dirty="0" err="1" smtClean="0">
                <a:solidFill>
                  <a:schemeClr val="bg1"/>
                </a:solidFill>
                <a:latin typeface="Comic Sans MS" panose="030F0702030302020204" pitchFamily="66" charset="0"/>
              </a:rPr>
              <a:t>Higgs</a:t>
            </a:r>
            <a:r>
              <a:rPr lang="fr-FR" sz="2200" i="1" dirty="0" smtClean="0">
                <a:solidFill>
                  <a:schemeClr val="bg1"/>
                </a:solidFill>
                <a:latin typeface="Comic Sans MS" panose="030F0702030302020204" pitchFamily="66" charset="0"/>
              </a:rPr>
              <a:t> </a:t>
            </a:r>
            <a:r>
              <a:rPr lang="fr-FR" sz="2200" i="1" dirty="0">
                <a:solidFill>
                  <a:schemeClr val="bg1"/>
                </a:solidFill>
                <a:latin typeface="Comic Sans MS" panose="030F0702030302020204" pitchFamily="66" charset="0"/>
              </a:rPr>
              <a:t>pour l</a:t>
            </a:r>
            <a:r>
              <a:rPr lang="fr-FR" sz="2200" i="1" dirty="0" smtClean="0">
                <a:solidFill>
                  <a:schemeClr val="bg1"/>
                </a:solidFill>
                <a:latin typeface="Comic Sans MS" panose="030F0702030302020204" pitchFamily="66" charset="0"/>
              </a:rPr>
              <a:t>a </a:t>
            </a:r>
            <a:r>
              <a:rPr lang="fr-FR" sz="2200" i="1" dirty="0">
                <a:solidFill>
                  <a:schemeClr val="bg1"/>
                </a:solidFill>
                <a:latin typeface="Comic Sans MS" panose="030F0702030302020204" pitchFamily="66" charset="0"/>
              </a:rPr>
              <a:t>découverte théorique du mécanisme qui contribue à notre compréhension de l'origine de </a:t>
            </a:r>
            <a:r>
              <a:rPr lang="fr-FR" sz="2200" i="1" dirty="0" smtClean="0">
                <a:solidFill>
                  <a:schemeClr val="bg1"/>
                </a:solidFill>
                <a:latin typeface="Comic Sans MS" panose="030F0702030302020204" pitchFamily="66" charset="0"/>
              </a:rPr>
              <a:t>la masse </a:t>
            </a:r>
            <a:r>
              <a:rPr lang="fr-FR" sz="2200" i="1" dirty="0">
                <a:solidFill>
                  <a:schemeClr val="bg1"/>
                </a:solidFill>
                <a:latin typeface="Comic Sans MS" panose="030F0702030302020204" pitchFamily="66" charset="0"/>
              </a:rPr>
              <a:t>des particules </a:t>
            </a:r>
            <a:r>
              <a:rPr lang="fr-FR" sz="2200" i="1" dirty="0" smtClean="0">
                <a:solidFill>
                  <a:schemeClr val="bg1"/>
                </a:solidFill>
                <a:latin typeface="Comic Sans MS" panose="030F0702030302020204" pitchFamily="66" charset="0"/>
              </a:rPr>
              <a:t>subatomiques et </a:t>
            </a:r>
            <a:r>
              <a:rPr lang="fr-FR" sz="2200" i="1" dirty="0">
                <a:solidFill>
                  <a:schemeClr val="bg1"/>
                </a:solidFill>
                <a:latin typeface="Comic Sans MS" panose="030F0702030302020204" pitchFamily="66" charset="0"/>
              </a:rPr>
              <a:t>qui a été récemment confirmée par la découverte de la particule fondamentale prédite, par les expériences ATLAS et CMS du Grand collisionneur </a:t>
            </a:r>
            <a:r>
              <a:rPr lang="fr-FR" sz="2200" i="1" dirty="0" smtClean="0">
                <a:solidFill>
                  <a:schemeClr val="bg1"/>
                </a:solidFill>
                <a:latin typeface="Comic Sans MS" panose="030F0702030302020204" pitchFamily="66" charset="0"/>
              </a:rPr>
              <a:t>de   hadrons </a:t>
            </a:r>
            <a:r>
              <a:rPr lang="fr-FR" sz="2200" i="1" dirty="0">
                <a:solidFill>
                  <a:schemeClr val="bg1"/>
                </a:solidFill>
                <a:latin typeface="Comic Sans MS" panose="030F0702030302020204" pitchFamily="66" charset="0"/>
              </a:rPr>
              <a:t>(LHC) du CERN</a:t>
            </a:r>
            <a:r>
              <a:rPr lang="fr-FR" sz="2200" i="1" dirty="0" smtClean="0">
                <a:solidFill>
                  <a:schemeClr val="bg1"/>
                </a:solidFill>
                <a:latin typeface="Comic Sans MS" panose="030F0702030302020204" pitchFamily="66" charset="0"/>
              </a:rPr>
              <a:t>."</a:t>
            </a:r>
          </a:p>
          <a:p>
            <a:pPr algn="just"/>
            <a:r>
              <a:rPr lang="fr-FR" i="1" dirty="0" smtClean="0">
                <a:solidFill>
                  <a:schemeClr val="bg1"/>
                </a:solidFill>
                <a:latin typeface="Comic Sans MS" panose="030F0702030302020204" pitchFamily="66" charset="0"/>
              </a:rPr>
              <a:t>      </a:t>
            </a:r>
            <a:r>
              <a:rPr lang="fr-FR" dirty="0" smtClean="0">
                <a:solidFill>
                  <a:srgbClr val="FFFF00"/>
                </a:solidFill>
                <a:latin typeface="Comic Sans MS" panose="030F0702030302020204" pitchFamily="66" charset="0"/>
              </a:rPr>
              <a:t>Communiqué de l’académie royale suédoise des sciences, le 8 octobre 2013</a:t>
            </a:r>
            <a:endParaRPr lang="fr-FR" dirty="0">
              <a:solidFill>
                <a:srgbClr val="FFFF00"/>
              </a:solidFill>
              <a:latin typeface="Comic Sans MS" panose="030F0702030302020204" pitchFamily="66" charset="0"/>
            </a:endParaRPr>
          </a:p>
        </p:txBody>
      </p:sp>
      <p:pic>
        <p:nvPicPr>
          <p:cNvPr id="3" name="Picture 2" descr="C:\Users\François Vazeille\Desktop\Higgs_oct2013\Nobel_medal_fichiers\20101213070839!NobelPriz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3462" y="-13714"/>
            <a:ext cx="3730746" cy="3730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2315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3" y="20638"/>
            <a:ext cx="495680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forces élémentaires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47" descr="noyau"/>
          <p:cNvPicPr>
            <a:picLocks noChangeAspect="1" noChangeArrowheads="1"/>
          </p:cNvPicPr>
          <p:nvPr/>
        </p:nvPicPr>
        <p:blipFill>
          <a:blip r:embed="rId3" cstate="print"/>
          <a:srcRect/>
          <a:stretch>
            <a:fillRect/>
          </a:stretch>
        </p:blipFill>
        <p:spPr bwMode="auto">
          <a:xfrm>
            <a:off x="3203848" y="1844824"/>
            <a:ext cx="2808312" cy="2808312"/>
          </a:xfrm>
          <a:prstGeom prst="rect">
            <a:avLst/>
          </a:prstGeom>
          <a:noFill/>
          <a:ln w="9525">
            <a:noFill/>
            <a:miter lim="800000"/>
            <a:headEnd/>
            <a:tailEnd/>
          </a:ln>
        </p:spPr>
      </p:pic>
      <p:sp>
        <p:nvSpPr>
          <p:cNvPr id="4" name="ZoneTexte 3"/>
          <p:cNvSpPr txBox="1"/>
          <p:nvPr/>
        </p:nvSpPr>
        <p:spPr>
          <a:xfrm>
            <a:off x="-36512" y="764704"/>
            <a:ext cx="3834704"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électromagnétique</a:t>
            </a:r>
            <a:endParaRPr lang="fr-FR" sz="3200" dirty="0">
              <a:solidFill>
                <a:schemeClr val="bg1"/>
              </a:solidFill>
              <a:latin typeface="Comic Sans MS" pitchFamily="66" charset="0"/>
            </a:endParaRPr>
          </a:p>
        </p:txBody>
      </p:sp>
      <p:sp>
        <p:nvSpPr>
          <p:cNvPr id="5" name="ZoneTexte 4"/>
          <p:cNvSpPr txBox="1"/>
          <p:nvPr/>
        </p:nvSpPr>
        <p:spPr>
          <a:xfrm>
            <a:off x="179512" y="1916832"/>
            <a:ext cx="3033203" cy="1200329"/>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électron et noyau,</a:t>
            </a:r>
          </a:p>
          <a:p>
            <a:r>
              <a:rPr lang="fr-FR" i="1" dirty="0" smtClean="0">
                <a:solidFill>
                  <a:srgbClr val="FF7C80"/>
                </a:solidFill>
                <a:latin typeface="Comic Sans MS" pitchFamily="66" charset="0"/>
                <a:sym typeface="Symbol"/>
              </a:rPr>
              <a:t>- chimie, biologie,</a:t>
            </a:r>
          </a:p>
          <a:p>
            <a:r>
              <a:rPr lang="fr-FR" i="1" dirty="0" smtClean="0">
                <a:solidFill>
                  <a:srgbClr val="FF7C80"/>
                </a:solidFill>
                <a:latin typeface="Comic Sans MS" pitchFamily="66" charset="0"/>
                <a:sym typeface="Symbol"/>
              </a:rPr>
              <a:t>- électricité, magnétisme…</a:t>
            </a:r>
            <a:endParaRPr lang="fr-FR" i="1" dirty="0">
              <a:solidFill>
                <a:srgbClr val="FF7C80"/>
              </a:solidFill>
              <a:latin typeface="Comic Sans MS" pitchFamily="66" charset="0"/>
            </a:endParaRPr>
          </a:p>
        </p:txBody>
      </p:sp>
      <p:sp>
        <p:nvSpPr>
          <p:cNvPr id="6" name="ZoneTexte 5"/>
          <p:cNvSpPr txBox="1"/>
          <p:nvPr/>
        </p:nvSpPr>
        <p:spPr>
          <a:xfrm>
            <a:off x="251520" y="4656038"/>
            <a:ext cx="2919389"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de Gravitation</a:t>
            </a:r>
            <a:endParaRPr lang="fr-FR" sz="3200" dirty="0">
              <a:solidFill>
                <a:schemeClr val="bg1"/>
              </a:solidFill>
              <a:latin typeface="Comic Sans MS" pitchFamily="66" charset="0"/>
            </a:endParaRPr>
          </a:p>
        </p:txBody>
      </p:sp>
      <p:sp>
        <p:nvSpPr>
          <p:cNvPr id="8" name="ZoneTexte 7"/>
          <p:cNvSpPr txBox="1"/>
          <p:nvPr/>
        </p:nvSpPr>
        <p:spPr>
          <a:xfrm>
            <a:off x="323528" y="5818038"/>
            <a:ext cx="3161443"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pesanteur,</a:t>
            </a:r>
          </a:p>
          <a:p>
            <a:r>
              <a:rPr lang="fr-FR" i="1" dirty="0" smtClean="0">
                <a:solidFill>
                  <a:srgbClr val="FF7C80"/>
                </a:solidFill>
                <a:latin typeface="Comic Sans MS" pitchFamily="66" charset="0"/>
              </a:rPr>
              <a:t>- le mouvement des astres…</a:t>
            </a:r>
          </a:p>
        </p:txBody>
      </p:sp>
      <p:sp>
        <p:nvSpPr>
          <p:cNvPr id="9" name="ZoneTexte 8"/>
          <p:cNvSpPr txBox="1"/>
          <p:nvPr/>
        </p:nvSpPr>
        <p:spPr>
          <a:xfrm>
            <a:off x="5953523" y="764704"/>
            <a:ext cx="3145413"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faible</a:t>
            </a:r>
            <a:endParaRPr lang="fr-FR" sz="3200" dirty="0">
              <a:solidFill>
                <a:schemeClr val="bg1"/>
              </a:solidFill>
              <a:latin typeface="Comic Sans MS" pitchFamily="66" charset="0"/>
            </a:endParaRPr>
          </a:p>
        </p:txBody>
      </p:sp>
      <p:sp>
        <p:nvSpPr>
          <p:cNvPr id="10" name="ZoneTexte 9"/>
          <p:cNvSpPr txBox="1"/>
          <p:nvPr/>
        </p:nvSpPr>
        <p:spPr>
          <a:xfrm>
            <a:off x="6516216" y="1988840"/>
            <a:ext cx="2659702"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radioactivité,</a:t>
            </a:r>
          </a:p>
          <a:p>
            <a:r>
              <a:rPr lang="fr-FR" i="1" dirty="0" smtClean="0">
                <a:solidFill>
                  <a:srgbClr val="FF7C80"/>
                </a:solidFill>
                <a:latin typeface="Comic Sans MS" pitchFamily="66" charset="0"/>
                <a:sym typeface="Symbol"/>
              </a:rPr>
              <a:t>- l’énergie des étoiles…</a:t>
            </a:r>
            <a:endParaRPr lang="fr-FR" i="1" dirty="0">
              <a:solidFill>
                <a:srgbClr val="FF7C80"/>
              </a:solidFill>
              <a:latin typeface="Comic Sans MS" pitchFamily="66" charset="0"/>
            </a:endParaRPr>
          </a:p>
        </p:txBody>
      </p:sp>
      <p:sp>
        <p:nvSpPr>
          <p:cNvPr id="11" name="ZoneTexte 10"/>
          <p:cNvSpPr txBox="1"/>
          <p:nvPr/>
        </p:nvSpPr>
        <p:spPr>
          <a:xfrm>
            <a:off x="6012160" y="4656038"/>
            <a:ext cx="3071675"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forte</a:t>
            </a:r>
            <a:endParaRPr lang="fr-FR" sz="3200" dirty="0">
              <a:solidFill>
                <a:schemeClr val="bg1"/>
              </a:solidFill>
              <a:latin typeface="Comic Sans MS" pitchFamily="66" charset="0"/>
            </a:endParaRPr>
          </a:p>
        </p:txBody>
      </p:sp>
      <p:sp>
        <p:nvSpPr>
          <p:cNvPr id="12" name="ZoneTexte 11"/>
          <p:cNvSpPr txBox="1"/>
          <p:nvPr/>
        </p:nvSpPr>
        <p:spPr>
          <a:xfrm>
            <a:off x="6328958" y="5951021"/>
            <a:ext cx="2654894" cy="646331"/>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quarks dans le proton...</a:t>
            </a:r>
            <a:endParaRPr lang="fr-FR" i="1" dirty="0">
              <a:solidFill>
                <a:srgbClr val="FF7C80"/>
              </a:solidFill>
              <a:latin typeface="Comic Sans MS" pitchFamily="66" charset="0"/>
            </a:endParaRPr>
          </a:p>
        </p:txBody>
      </p:sp>
      <p:sp>
        <p:nvSpPr>
          <p:cNvPr id="13" name="Vague 12"/>
          <p:cNvSpPr/>
          <p:nvPr/>
        </p:nvSpPr>
        <p:spPr>
          <a:xfrm>
            <a:off x="1043608" y="3212976"/>
            <a:ext cx="1080120" cy="120243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FF0000"/>
                </a:solidFill>
                <a:latin typeface="Comic Sans MS" pitchFamily="66" charset="0"/>
              </a:rPr>
              <a:t>Les plus connues</a:t>
            </a:r>
            <a:endParaRPr lang="fr-FR" dirty="0">
              <a:solidFill>
                <a:srgbClr val="FF0000"/>
              </a:solidFill>
              <a:latin typeface="Comic Sans MS" pitchFamily="66" charset="0"/>
            </a:endParaRPr>
          </a:p>
        </p:txBody>
      </p:sp>
      <p:sp>
        <p:nvSpPr>
          <p:cNvPr id="14" name="Vague 13"/>
          <p:cNvSpPr/>
          <p:nvPr/>
        </p:nvSpPr>
        <p:spPr>
          <a:xfrm>
            <a:off x="3635896" y="4725144"/>
            <a:ext cx="1944216" cy="1440160"/>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Symbol"/>
              <a:buChar char="¬"/>
            </a:pPr>
            <a:r>
              <a:rPr lang="fr-FR" dirty="0" smtClean="0">
                <a:solidFill>
                  <a:srgbClr val="FF0000"/>
                </a:solidFill>
                <a:latin typeface="Comic Sans MS" pitchFamily="66" charset="0"/>
              </a:rPr>
              <a:t> La plus faible</a:t>
            </a:r>
          </a:p>
          <a:p>
            <a:pPr algn="ctr"/>
            <a:r>
              <a:rPr lang="fr-FR" dirty="0" smtClean="0">
                <a:solidFill>
                  <a:srgbClr val="FF0000"/>
                </a:solidFill>
                <a:latin typeface="Comic Sans MS" pitchFamily="66" charset="0"/>
              </a:rPr>
              <a:t>La plus forte </a:t>
            </a:r>
            <a:r>
              <a:rPr lang="fr-FR" dirty="0" smtClean="0">
                <a:solidFill>
                  <a:srgbClr val="FF0000"/>
                </a:solidFill>
                <a:latin typeface="Comic Sans MS" pitchFamily="66" charset="0"/>
                <a:sym typeface="Symbol"/>
              </a:rPr>
              <a:t> </a:t>
            </a:r>
            <a:endParaRPr lang="fr-FR"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heckerboard(across)">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P spid="9" grpId="0" animBg="1"/>
      <p:bldP spid="10" grpId="0"/>
      <p:bldP spid="11" grpId="0" animBg="1"/>
      <p:bldP spid="12" grpId="0"/>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4" name="AutoShape 2"/>
          <p:cNvSpPr>
            <a:spLocks noChangeArrowheads="1"/>
          </p:cNvSpPr>
          <p:nvPr/>
        </p:nvSpPr>
        <p:spPr bwMode="auto">
          <a:xfrm rot="10800000">
            <a:off x="5653088" y="2924547"/>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35" name="Line 3"/>
          <p:cNvSpPr>
            <a:spLocks noChangeShapeType="1"/>
          </p:cNvSpPr>
          <p:nvPr/>
        </p:nvSpPr>
        <p:spPr bwMode="auto">
          <a:xfrm flipH="1">
            <a:off x="5726113" y="3211885"/>
            <a:ext cx="142875" cy="0"/>
          </a:xfrm>
          <a:prstGeom prst="line">
            <a:avLst/>
          </a:prstGeom>
          <a:noFill/>
          <a:ln w="88900">
            <a:solidFill>
              <a:srgbClr val="FFCCCC"/>
            </a:solidFill>
            <a:round/>
            <a:headEnd/>
            <a:tailEnd/>
          </a:ln>
        </p:spPr>
        <p:txBody>
          <a:bodyPr/>
          <a:lstStyle/>
          <a:p>
            <a:endParaRPr lang="fr-FR" dirty="0">
              <a:latin typeface="Comic Sans MS" pitchFamily="66" charset="0"/>
            </a:endParaRPr>
          </a:p>
        </p:txBody>
      </p:sp>
      <p:sp>
        <p:nvSpPr>
          <p:cNvPr id="36" name="Oval 4"/>
          <p:cNvSpPr>
            <a:spLocks noChangeArrowheads="1"/>
          </p:cNvSpPr>
          <p:nvPr/>
        </p:nvSpPr>
        <p:spPr bwMode="auto">
          <a:xfrm>
            <a:off x="5795963" y="3069010"/>
            <a:ext cx="71437" cy="71437"/>
          </a:xfrm>
          <a:prstGeom prst="ellipse">
            <a:avLst/>
          </a:prstGeom>
          <a:solidFill>
            <a:srgbClr val="00FF00"/>
          </a:solidFill>
          <a:ln w="9525">
            <a:solidFill>
              <a:srgbClr val="00FF00"/>
            </a:solidFill>
            <a:round/>
            <a:headEnd/>
            <a:tailEnd/>
          </a:ln>
        </p:spPr>
        <p:txBody>
          <a:bodyPr wrap="none" anchor="ctr"/>
          <a:lstStyle/>
          <a:p>
            <a:endParaRPr lang="fr-FR" dirty="0">
              <a:latin typeface="Comic Sans MS" pitchFamily="66" charset="0"/>
            </a:endParaRPr>
          </a:p>
        </p:txBody>
      </p:sp>
      <p:sp>
        <p:nvSpPr>
          <p:cNvPr id="37" name="Line 5"/>
          <p:cNvSpPr>
            <a:spLocks noChangeShapeType="1"/>
          </p:cNvSpPr>
          <p:nvPr/>
        </p:nvSpPr>
        <p:spPr bwMode="auto">
          <a:xfrm>
            <a:off x="5868988" y="3284910"/>
            <a:ext cx="144462" cy="0"/>
          </a:xfrm>
          <a:prstGeom prst="line">
            <a:avLst/>
          </a:prstGeom>
          <a:noFill/>
          <a:ln w="50800">
            <a:solidFill>
              <a:srgbClr val="FF0000"/>
            </a:solidFill>
            <a:round/>
            <a:headEnd/>
            <a:tailEnd/>
          </a:ln>
        </p:spPr>
        <p:txBody>
          <a:bodyPr/>
          <a:lstStyle/>
          <a:p>
            <a:endParaRPr lang="fr-FR" dirty="0">
              <a:latin typeface="Comic Sans MS" pitchFamily="66" charset="0"/>
            </a:endParaRPr>
          </a:p>
        </p:txBody>
      </p:sp>
      <p:sp>
        <p:nvSpPr>
          <p:cNvPr id="38" name="Line 6"/>
          <p:cNvSpPr>
            <a:spLocks noChangeShapeType="1"/>
          </p:cNvSpPr>
          <p:nvPr/>
        </p:nvSpPr>
        <p:spPr bwMode="auto">
          <a:xfrm>
            <a:off x="5653088" y="2924547"/>
            <a:ext cx="719137" cy="0"/>
          </a:xfrm>
          <a:prstGeom prst="line">
            <a:avLst/>
          </a:prstGeom>
          <a:noFill/>
          <a:ln w="127000">
            <a:solidFill>
              <a:schemeClr val="tx1"/>
            </a:solidFill>
            <a:round/>
            <a:headEnd/>
            <a:tailEnd/>
          </a:ln>
        </p:spPr>
        <p:txBody>
          <a:bodyPr/>
          <a:lstStyle/>
          <a:p>
            <a:endParaRPr lang="fr-FR" dirty="0">
              <a:latin typeface="Comic Sans MS" pitchFamily="66" charset="0"/>
            </a:endParaRPr>
          </a:p>
        </p:txBody>
      </p:sp>
      <p:sp>
        <p:nvSpPr>
          <p:cNvPr id="39" name="Line 7"/>
          <p:cNvSpPr>
            <a:spLocks noChangeShapeType="1"/>
          </p:cNvSpPr>
          <p:nvPr/>
        </p:nvSpPr>
        <p:spPr bwMode="auto">
          <a:xfrm>
            <a:off x="6011863" y="3427785"/>
            <a:ext cx="0" cy="1225550"/>
          </a:xfrm>
          <a:prstGeom prst="line">
            <a:avLst/>
          </a:prstGeom>
          <a:noFill/>
          <a:ln w="190500">
            <a:solidFill>
              <a:schemeClr val="tx1"/>
            </a:solidFill>
            <a:round/>
            <a:headEnd/>
            <a:tailEnd/>
          </a:ln>
        </p:spPr>
        <p:txBody>
          <a:bodyPr/>
          <a:lstStyle/>
          <a:p>
            <a:endParaRPr lang="fr-FR" dirty="0">
              <a:latin typeface="Comic Sans MS" pitchFamily="66" charset="0"/>
            </a:endParaRPr>
          </a:p>
        </p:txBody>
      </p:sp>
      <p:sp>
        <p:nvSpPr>
          <p:cNvPr id="40" name="Line 8"/>
          <p:cNvSpPr>
            <a:spLocks noChangeShapeType="1"/>
          </p:cNvSpPr>
          <p:nvPr/>
        </p:nvSpPr>
        <p:spPr bwMode="auto">
          <a:xfrm flipH="1" flipV="1">
            <a:off x="5364163" y="3427785"/>
            <a:ext cx="576262" cy="288925"/>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1" name="Line 9"/>
          <p:cNvSpPr>
            <a:spLocks noChangeShapeType="1"/>
          </p:cNvSpPr>
          <p:nvPr/>
        </p:nvSpPr>
        <p:spPr bwMode="auto">
          <a:xfrm flipH="1" flipV="1">
            <a:off x="5148263" y="3716710"/>
            <a:ext cx="792162" cy="144462"/>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2" name="AutoShape 10"/>
          <p:cNvSpPr>
            <a:spLocks noChangeArrowheads="1"/>
          </p:cNvSpPr>
          <p:nvPr/>
        </p:nvSpPr>
        <p:spPr bwMode="auto">
          <a:xfrm rot="10800000">
            <a:off x="2844800" y="3069010"/>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43" name="Freeform 11"/>
          <p:cNvSpPr>
            <a:spLocks/>
          </p:cNvSpPr>
          <p:nvPr/>
        </p:nvSpPr>
        <p:spPr bwMode="auto">
          <a:xfrm>
            <a:off x="2628900" y="2853110"/>
            <a:ext cx="906463" cy="500062"/>
          </a:xfrm>
          <a:custGeom>
            <a:avLst/>
            <a:gdLst>
              <a:gd name="T0" fmla="*/ 175 w 571"/>
              <a:gd name="T1" fmla="*/ 110 h 315"/>
              <a:gd name="T2" fmla="*/ 167 w 571"/>
              <a:gd name="T3" fmla="*/ 68 h 315"/>
              <a:gd name="T4" fmla="*/ 175 w 571"/>
              <a:gd name="T5" fmla="*/ 93 h 315"/>
              <a:gd name="T6" fmla="*/ 294 w 571"/>
              <a:gd name="T7" fmla="*/ 85 h 315"/>
              <a:gd name="T8" fmla="*/ 277 w 571"/>
              <a:gd name="T9" fmla="*/ 102 h 315"/>
              <a:gd name="T10" fmla="*/ 387 w 571"/>
              <a:gd name="T11" fmla="*/ 102 h 315"/>
              <a:gd name="T12" fmla="*/ 353 w 571"/>
              <a:gd name="T13" fmla="*/ 119 h 315"/>
              <a:gd name="T14" fmla="*/ 421 w 571"/>
              <a:gd name="T15" fmla="*/ 85 h 315"/>
              <a:gd name="T16" fmla="*/ 548 w 571"/>
              <a:gd name="T17" fmla="*/ 85 h 315"/>
              <a:gd name="T18" fmla="*/ 480 w 571"/>
              <a:gd name="T19" fmla="*/ 68 h 315"/>
              <a:gd name="T20" fmla="*/ 463 w 571"/>
              <a:gd name="T21" fmla="*/ 110 h 315"/>
              <a:gd name="T22" fmla="*/ 446 w 571"/>
              <a:gd name="T23" fmla="*/ 102 h 315"/>
              <a:gd name="T24" fmla="*/ 489 w 571"/>
              <a:gd name="T25" fmla="*/ 110 h 315"/>
              <a:gd name="T26" fmla="*/ 489 w 571"/>
              <a:gd name="T27" fmla="*/ 110 h 315"/>
              <a:gd name="T28" fmla="*/ 489 w 571"/>
              <a:gd name="T29" fmla="*/ 51 h 315"/>
              <a:gd name="T30" fmla="*/ 429 w 571"/>
              <a:gd name="T31" fmla="*/ 51 h 315"/>
              <a:gd name="T32" fmla="*/ 379 w 571"/>
              <a:gd name="T33" fmla="*/ 102 h 315"/>
              <a:gd name="T34" fmla="*/ 294 w 571"/>
              <a:gd name="T35" fmla="*/ 68 h 315"/>
              <a:gd name="T36" fmla="*/ 319 w 571"/>
              <a:gd name="T37" fmla="*/ 51 h 315"/>
              <a:gd name="T38" fmla="*/ 396 w 571"/>
              <a:gd name="T39" fmla="*/ 119 h 315"/>
              <a:gd name="T40" fmla="*/ 336 w 571"/>
              <a:gd name="T41" fmla="*/ 59 h 315"/>
              <a:gd name="T42" fmla="*/ 158 w 571"/>
              <a:gd name="T43" fmla="*/ 34 h 315"/>
              <a:gd name="T44" fmla="*/ 226 w 571"/>
              <a:gd name="T45" fmla="*/ 85 h 315"/>
              <a:gd name="T46" fmla="*/ 99 w 571"/>
              <a:gd name="T47" fmla="*/ 51 h 315"/>
              <a:gd name="T48" fmla="*/ 167 w 571"/>
              <a:gd name="T49" fmla="*/ 102 h 315"/>
              <a:gd name="T50" fmla="*/ 201 w 571"/>
              <a:gd name="T51" fmla="*/ 26 h 315"/>
              <a:gd name="T52" fmla="*/ 319 w 571"/>
              <a:gd name="T53" fmla="*/ 43 h 315"/>
              <a:gd name="T54" fmla="*/ 379 w 571"/>
              <a:gd name="T55" fmla="*/ 51 h 315"/>
              <a:gd name="T56" fmla="*/ 336 w 571"/>
              <a:gd name="T57" fmla="*/ 34 h 315"/>
              <a:gd name="T58" fmla="*/ 421 w 571"/>
              <a:gd name="T59" fmla="*/ 85 h 315"/>
              <a:gd name="T60" fmla="*/ 336 w 571"/>
              <a:gd name="T61" fmla="*/ 68 h 315"/>
              <a:gd name="T62" fmla="*/ 345 w 571"/>
              <a:gd name="T63" fmla="*/ 51 h 315"/>
              <a:gd name="T64" fmla="*/ 421 w 571"/>
              <a:gd name="T65" fmla="*/ 34 h 315"/>
              <a:gd name="T66" fmla="*/ 404 w 571"/>
              <a:gd name="T67" fmla="*/ 85 h 315"/>
              <a:gd name="T68" fmla="*/ 404 w 571"/>
              <a:gd name="T69" fmla="*/ 43 h 315"/>
              <a:gd name="T70" fmla="*/ 243 w 571"/>
              <a:gd name="T71" fmla="*/ 9 h 315"/>
              <a:gd name="T72" fmla="*/ 226 w 571"/>
              <a:gd name="T73" fmla="*/ 26 h 315"/>
              <a:gd name="T74" fmla="*/ 141 w 571"/>
              <a:gd name="T75" fmla="*/ 51 h 315"/>
              <a:gd name="T76" fmla="*/ 91 w 571"/>
              <a:gd name="T77" fmla="*/ 119 h 315"/>
              <a:gd name="T78" fmla="*/ 99 w 571"/>
              <a:gd name="T79" fmla="*/ 68 h 315"/>
              <a:gd name="T80" fmla="*/ 57 w 571"/>
              <a:gd name="T81" fmla="*/ 144 h 315"/>
              <a:gd name="T82" fmla="*/ 133 w 571"/>
              <a:gd name="T83" fmla="*/ 153 h 315"/>
              <a:gd name="T84" fmla="*/ 201 w 571"/>
              <a:gd name="T85" fmla="*/ 153 h 315"/>
              <a:gd name="T86" fmla="*/ 167 w 571"/>
              <a:gd name="T87" fmla="*/ 153 h 315"/>
              <a:gd name="T88" fmla="*/ 141 w 571"/>
              <a:gd name="T89" fmla="*/ 212 h 315"/>
              <a:gd name="T90" fmla="*/ 175 w 571"/>
              <a:gd name="T91" fmla="*/ 187 h 315"/>
              <a:gd name="T92" fmla="*/ 82 w 571"/>
              <a:gd name="T93" fmla="*/ 203 h 315"/>
              <a:gd name="T94" fmla="*/ 108 w 571"/>
              <a:gd name="T95" fmla="*/ 246 h 315"/>
              <a:gd name="T96" fmla="*/ 150 w 571"/>
              <a:gd name="T97" fmla="*/ 229 h 315"/>
              <a:gd name="T98" fmla="*/ 184 w 571"/>
              <a:gd name="T99" fmla="*/ 246 h 315"/>
              <a:gd name="T100" fmla="*/ 218 w 571"/>
              <a:gd name="T101" fmla="*/ 271 h 315"/>
              <a:gd name="T102" fmla="*/ 167 w 571"/>
              <a:gd name="T103" fmla="*/ 246 h 315"/>
              <a:gd name="T104" fmla="*/ 175 w 571"/>
              <a:gd name="T105" fmla="*/ 280 h 315"/>
              <a:gd name="T106" fmla="*/ 125 w 571"/>
              <a:gd name="T107" fmla="*/ 153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p:spPr>
        <p:txBody>
          <a:bodyPr/>
          <a:lstStyle/>
          <a:p>
            <a:endParaRPr lang="fr-FR" dirty="0">
              <a:latin typeface="Comic Sans MS" pitchFamily="66" charset="0"/>
            </a:endParaRPr>
          </a:p>
        </p:txBody>
      </p:sp>
      <p:sp>
        <p:nvSpPr>
          <p:cNvPr id="44" name="Oval 12"/>
          <p:cNvSpPr>
            <a:spLocks noChangeArrowheads="1"/>
          </p:cNvSpPr>
          <p:nvPr/>
        </p:nvSpPr>
        <p:spPr bwMode="auto">
          <a:xfrm>
            <a:off x="3203575" y="3140447"/>
            <a:ext cx="215900" cy="71438"/>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45" name="Line 13"/>
          <p:cNvSpPr>
            <a:spLocks noChangeShapeType="1"/>
          </p:cNvSpPr>
          <p:nvPr/>
        </p:nvSpPr>
        <p:spPr bwMode="auto">
          <a:xfrm>
            <a:off x="3348038" y="3284910"/>
            <a:ext cx="144462" cy="0"/>
          </a:xfrm>
          <a:prstGeom prst="line">
            <a:avLst/>
          </a:prstGeom>
          <a:noFill/>
          <a:ln w="50800">
            <a:solidFill>
              <a:srgbClr val="FFCCCC"/>
            </a:solidFill>
            <a:round/>
            <a:headEnd/>
            <a:tailEnd/>
          </a:ln>
        </p:spPr>
        <p:txBody>
          <a:bodyPr/>
          <a:lstStyle/>
          <a:p>
            <a:endParaRPr lang="fr-FR" dirty="0">
              <a:latin typeface="Comic Sans MS" pitchFamily="66" charset="0"/>
            </a:endParaRPr>
          </a:p>
        </p:txBody>
      </p:sp>
      <p:sp>
        <p:nvSpPr>
          <p:cNvPr id="46" name="Line 14"/>
          <p:cNvSpPr>
            <a:spLocks noChangeShapeType="1"/>
          </p:cNvSpPr>
          <p:nvPr/>
        </p:nvSpPr>
        <p:spPr bwMode="auto">
          <a:xfrm>
            <a:off x="3203575" y="3356347"/>
            <a:ext cx="144463" cy="0"/>
          </a:xfrm>
          <a:prstGeom prst="line">
            <a:avLst/>
          </a:prstGeom>
          <a:noFill/>
          <a:ln w="25400">
            <a:solidFill>
              <a:srgbClr val="FF0000"/>
            </a:solidFill>
            <a:round/>
            <a:headEnd/>
            <a:tailEnd/>
          </a:ln>
        </p:spPr>
        <p:txBody>
          <a:bodyPr/>
          <a:lstStyle/>
          <a:p>
            <a:endParaRPr lang="fr-FR" dirty="0">
              <a:latin typeface="Comic Sans MS" pitchFamily="66" charset="0"/>
            </a:endParaRPr>
          </a:p>
        </p:txBody>
      </p:sp>
      <p:sp>
        <p:nvSpPr>
          <p:cNvPr id="47" name="Line 15"/>
          <p:cNvSpPr>
            <a:spLocks noChangeShapeType="1"/>
          </p:cNvSpPr>
          <p:nvPr/>
        </p:nvSpPr>
        <p:spPr bwMode="auto">
          <a:xfrm>
            <a:off x="3203575" y="3572247"/>
            <a:ext cx="0" cy="1081088"/>
          </a:xfrm>
          <a:prstGeom prst="line">
            <a:avLst/>
          </a:prstGeom>
          <a:noFill/>
          <a:ln w="127000">
            <a:solidFill>
              <a:srgbClr val="008000"/>
            </a:solidFill>
            <a:round/>
            <a:headEnd/>
            <a:tailEnd/>
          </a:ln>
        </p:spPr>
        <p:txBody>
          <a:bodyPr/>
          <a:lstStyle/>
          <a:p>
            <a:endParaRPr lang="fr-FR" dirty="0">
              <a:latin typeface="Comic Sans MS" pitchFamily="66" charset="0"/>
            </a:endParaRPr>
          </a:p>
        </p:txBody>
      </p:sp>
      <p:sp>
        <p:nvSpPr>
          <p:cNvPr id="48" name="Line 16"/>
          <p:cNvSpPr>
            <a:spLocks noChangeShapeType="1"/>
          </p:cNvSpPr>
          <p:nvPr/>
        </p:nvSpPr>
        <p:spPr bwMode="auto">
          <a:xfrm flipV="1">
            <a:off x="3203575" y="3500810"/>
            <a:ext cx="649288" cy="360362"/>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49" name="Line 17"/>
          <p:cNvSpPr>
            <a:spLocks noChangeShapeType="1"/>
          </p:cNvSpPr>
          <p:nvPr/>
        </p:nvSpPr>
        <p:spPr bwMode="auto">
          <a:xfrm flipV="1">
            <a:off x="3203575" y="3716710"/>
            <a:ext cx="863600" cy="217487"/>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50" name="Oval 18"/>
          <p:cNvSpPr>
            <a:spLocks noChangeArrowheads="1"/>
          </p:cNvSpPr>
          <p:nvPr/>
        </p:nvSpPr>
        <p:spPr bwMode="auto">
          <a:xfrm>
            <a:off x="5003800" y="3356347"/>
            <a:ext cx="360363" cy="360363"/>
          </a:xfrm>
          <a:prstGeom prst="ellipse">
            <a:avLst/>
          </a:prstGeom>
          <a:solidFill>
            <a:srgbClr val="FF0000"/>
          </a:solidFill>
          <a:ln w="9525">
            <a:solidFill>
              <a:srgbClr val="FF0000"/>
            </a:solidFill>
            <a:round/>
            <a:headEnd/>
            <a:tailEnd/>
          </a:ln>
        </p:spPr>
        <p:txBody>
          <a:bodyPr wrap="none" anchor="ctr"/>
          <a:lstStyle/>
          <a:p>
            <a:endParaRPr lang="fr-FR" dirty="0">
              <a:latin typeface="Comic Sans MS" pitchFamily="66" charset="0"/>
            </a:endParaRPr>
          </a:p>
        </p:txBody>
      </p:sp>
      <p:sp>
        <p:nvSpPr>
          <p:cNvPr id="51" name="AutoShape 19"/>
          <p:cNvSpPr>
            <a:spLocks noChangeArrowheads="1"/>
          </p:cNvSpPr>
          <p:nvPr/>
        </p:nvSpPr>
        <p:spPr bwMode="auto">
          <a:xfrm>
            <a:off x="161925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fr-FR" dirty="0">
              <a:latin typeface="Comic Sans MS" pitchFamily="66" charset="0"/>
            </a:endParaRPr>
          </a:p>
        </p:txBody>
      </p:sp>
      <p:sp>
        <p:nvSpPr>
          <p:cNvPr id="52" name="AutoShape 20"/>
          <p:cNvSpPr>
            <a:spLocks noChangeArrowheads="1"/>
          </p:cNvSpPr>
          <p:nvPr/>
        </p:nvSpPr>
        <p:spPr bwMode="auto">
          <a:xfrm>
            <a:off x="500380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53" name="Rectangle 21"/>
          <p:cNvSpPr>
            <a:spLocks noChangeArrowheads="1"/>
          </p:cNvSpPr>
          <p:nvPr/>
        </p:nvSpPr>
        <p:spPr bwMode="auto">
          <a:xfrm>
            <a:off x="0" y="5085135"/>
            <a:ext cx="9144000" cy="1800249"/>
          </a:xfrm>
          <a:prstGeom prst="rect">
            <a:avLst/>
          </a:prstGeom>
          <a:solidFill>
            <a:srgbClr val="3366FF"/>
          </a:solidFill>
          <a:ln w="9525">
            <a:solidFill>
              <a:srgbClr val="3366FF"/>
            </a:solidFill>
            <a:miter lim="800000"/>
            <a:headEnd/>
            <a:tailEnd/>
          </a:ln>
        </p:spPr>
        <p:txBody>
          <a:bodyPr wrap="none" anchor="ctr"/>
          <a:lstStyle/>
          <a:p>
            <a:endParaRPr lang="fr-FR" dirty="0">
              <a:latin typeface="Comic Sans MS" pitchFamily="66" charset="0"/>
            </a:endParaRPr>
          </a:p>
        </p:txBody>
      </p:sp>
      <p:sp>
        <p:nvSpPr>
          <p:cNvPr id="54" name="Oval 22"/>
          <p:cNvSpPr>
            <a:spLocks noChangeArrowheads="1"/>
          </p:cNvSpPr>
          <p:nvPr/>
        </p:nvSpPr>
        <p:spPr bwMode="auto">
          <a:xfrm>
            <a:off x="8027988" y="836985"/>
            <a:ext cx="914400" cy="914400"/>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55" name="Line 23"/>
          <p:cNvSpPr>
            <a:spLocks noChangeShapeType="1"/>
          </p:cNvSpPr>
          <p:nvPr/>
        </p:nvSpPr>
        <p:spPr bwMode="auto">
          <a:xfrm>
            <a:off x="7812088" y="1340222"/>
            <a:ext cx="1331912" cy="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6" name="Line 24"/>
          <p:cNvSpPr>
            <a:spLocks noChangeShapeType="1"/>
          </p:cNvSpPr>
          <p:nvPr/>
        </p:nvSpPr>
        <p:spPr bwMode="auto">
          <a:xfrm>
            <a:off x="8459788" y="648072"/>
            <a:ext cx="0" cy="126841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7" name="Line 25"/>
          <p:cNvSpPr>
            <a:spLocks noChangeShapeType="1"/>
          </p:cNvSpPr>
          <p:nvPr/>
        </p:nvSpPr>
        <p:spPr bwMode="auto">
          <a:xfrm flipV="1">
            <a:off x="7956550" y="836985"/>
            <a:ext cx="1008063" cy="8636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8" name="Line 26"/>
          <p:cNvSpPr>
            <a:spLocks noChangeShapeType="1"/>
          </p:cNvSpPr>
          <p:nvPr/>
        </p:nvSpPr>
        <p:spPr bwMode="auto">
          <a:xfrm>
            <a:off x="7956550" y="908422"/>
            <a:ext cx="1008063" cy="79216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9" name="Line 27"/>
          <p:cNvSpPr>
            <a:spLocks noChangeShapeType="1"/>
          </p:cNvSpPr>
          <p:nvPr/>
        </p:nvSpPr>
        <p:spPr bwMode="auto">
          <a:xfrm flipV="1">
            <a:off x="7885113" y="1052885"/>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0" name="Line 28"/>
          <p:cNvSpPr>
            <a:spLocks noChangeShapeType="1"/>
          </p:cNvSpPr>
          <p:nvPr/>
        </p:nvSpPr>
        <p:spPr bwMode="auto">
          <a:xfrm>
            <a:off x="7885113" y="1124322"/>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1" name="Line 29"/>
          <p:cNvSpPr>
            <a:spLocks noChangeShapeType="1"/>
          </p:cNvSpPr>
          <p:nvPr/>
        </p:nvSpPr>
        <p:spPr bwMode="auto">
          <a:xfrm flipV="1">
            <a:off x="8243888" y="648072"/>
            <a:ext cx="504825" cy="1196975"/>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2" name="Line 30"/>
          <p:cNvSpPr>
            <a:spLocks noChangeShapeType="1"/>
          </p:cNvSpPr>
          <p:nvPr/>
        </p:nvSpPr>
        <p:spPr bwMode="auto">
          <a:xfrm>
            <a:off x="8172450" y="763960"/>
            <a:ext cx="576263" cy="10795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3" name="Oval 31"/>
          <p:cNvSpPr>
            <a:spLocks noChangeArrowheads="1"/>
          </p:cNvSpPr>
          <p:nvPr/>
        </p:nvSpPr>
        <p:spPr bwMode="auto">
          <a:xfrm>
            <a:off x="250825" y="6348547"/>
            <a:ext cx="914400" cy="217487"/>
          </a:xfrm>
          <a:prstGeom prst="ellipse">
            <a:avLst/>
          </a:prstGeom>
          <a:solidFill>
            <a:schemeClr val="tx1"/>
          </a:solidFill>
          <a:ln w="9525">
            <a:solidFill>
              <a:schemeClr val="tx1"/>
            </a:solidFill>
            <a:round/>
            <a:headEnd/>
            <a:tailEnd/>
          </a:ln>
        </p:spPr>
        <p:txBody>
          <a:bodyPr wrap="none" anchor="ctr"/>
          <a:lstStyle/>
          <a:p>
            <a:endParaRPr lang="fr-FR" dirty="0">
              <a:latin typeface="Comic Sans MS" pitchFamily="66" charset="0"/>
            </a:endParaRPr>
          </a:p>
        </p:txBody>
      </p:sp>
      <p:sp>
        <p:nvSpPr>
          <p:cNvPr id="64" name="AutoShape 32"/>
          <p:cNvSpPr>
            <a:spLocks noChangeArrowheads="1"/>
          </p:cNvSpPr>
          <p:nvPr/>
        </p:nvSpPr>
        <p:spPr bwMode="auto">
          <a:xfrm rot="13623749">
            <a:off x="7143" y="6304891"/>
            <a:ext cx="284163" cy="228600"/>
          </a:xfrm>
          <a:prstGeom prst="rtTriangle">
            <a:avLst/>
          </a:pr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65" name="Line 33"/>
          <p:cNvSpPr>
            <a:spLocks noChangeShapeType="1"/>
          </p:cNvSpPr>
          <p:nvPr/>
        </p:nvSpPr>
        <p:spPr bwMode="auto">
          <a:xfrm flipH="1">
            <a:off x="1042988" y="6493009"/>
            <a:ext cx="73025" cy="1588"/>
          </a:xfrm>
          <a:prstGeom prst="line">
            <a:avLst/>
          </a:prstGeom>
          <a:noFill/>
          <a:ln w="9525">
            <a:solidFill>
              <a:schemeClr val="tx1"/>
            </a:solidFill>
            <a:round/>
            <a:headEnd/>
            <a:tailEnd/>
          </a:ln>
        </p:spPr>
        <p:txBody>
          <a:bodyPr/>
          <a:lstStyle/>
          <a:p>
            <a:endParaRPr lang="fr-FR" dirty="0">
              <a:latin typeface="Comic Sans MS" pitchFamily="66" charset="0"/>
            </a:endParaRPr>
          </a:p>
        </p:txBody>
      </p:sp>
      <p:sp>
        <p:nvSpPr>
          <p:cNvPr id="66" name="Oval 34"/>
          <p:cNvSpPr>
            <a:spLocks noChangeArrowheads="1"/>
          </p:cNvSpPr>
          <p:nvPr/>
        </p:nvSpPr>
        <p:spPr bwMode="auto">
          <a:xfrm>
            <a:off x="971550" y="6421572"/>
            <a:ext cx="71438" cy="71437"/>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68" name="Text Box 36"/>
          <p:cNvSpPr txBox="1">
            <a:spLocks noChangeArrowheads="1"/>
          </p:cNvSpPr>
          <p:nvPr/>
        </p:nvSpPr>
        <p:spPr bwMode="auto">
          <a:xfrm>
            <a:off x="250825" y="1275135"/>
            <a:ext cx="5564188" cy="641350"/>
          </a:xfrm>
          <a:prstGeom prst="rect">
            <a:avLst/>
          </a:prstGeom>
          <a:noFill/>
          <a:ln w="9525">
            <a:noFill/>
            <a:miter lim="800000"/>
            <a:headEnd/>
            <a:tailEnd/>
          </a:ln>
        </p:spPr>
        <p:txBody>
          <a:bodyPr wrap="none">
            <a:spAutoFit/>
          </a:bodyPr>
          <a:lstStyle/>
          <a:p>
            <a:pPr algn="ctr"/>
            <a:r>
              <a:rPr lang="fr-FR" dirty="0">
                <a:solidFill>
                  <a:srgbClr val="0000FF"/>
                </a:solidFill>
                <a:latin typeface="Comic Sans MS" pitchFamily="66" charset="0"/>
              </a:rPr>
              <a:t>Une jolie blonde et un petit brun dans des bateaux</a:t>
            </a:r>
          </a:p>
          <a:p>
            <a:pPr algn="ctr"/>
            <a:r>
              <a:rPr lang="fr-FR" dirty="0">
                <a:solidFill>
                  <a:srgbClr val="0000FF"/>
                </a:solidFill>
                <a:latin typeface="Comic Sans MS" pitchFamily="66" charset="0"/>
              </a:rPr>
              <a:t>et qui jouent au ballon.</a:t>
            </a:r>
            <a:endParaRPr lang="fr-FR" dirty="0">
              <a:latin typeface="Comic Sans MS" pitchFamily="66" charset="0"/>
            </a:endParaRPr>
          </a:p>
        </p:txBody>
      </p:sp>
      <p:sp>
        <p:nvSpPr>
          <p:cNvPr id="69" name="Line 37"/>
          <p:cNvSpPr>
            <a:spLocks noChangeShapeType="1"/>
          </p:cNvSpPr>
          <p:nvPr/>
        </p:nvSpPr>
        <p:spPr bwMode="auto">
          <a:xfrm>
            <a:off x="2843213" y="4653335"/>
            <a:ext cx="3600450" cy="0"/>
          </a:xfrm>
          <a:prstGeom prst="line">
            <a:avLst/>
          </a:prstGeom>
          <a:noFill/>
          <a:ln w="38100">
            <a:solidFill>
              <a:srgbClr val="0000FF"/>
            </a:solidFill>
            <a:round/>
            <a:headEnd type="triangle" w="med" len="med"/>
            <a:tailEnd type="triangle" w="med" len="med"/>
          </a:ln>
        </p:spPr>
        <p:txBody>
          <a:bodyPr/>
          <a:lstStyle/>
          <a:p>
            <a:endParaRPr lang="fr-FR" dirty="0">
              <a:latin typeface="Comic Sans MS" pitchFamily="66" charset="0"/>
            </a:endParaRPr>
          </a:p>
        </p:txBody>
      </p:sp>
      <p:sp>
        <p:nvSpPr>
          <p:cNvPr id="70" name="Text Box 38"/>
          <p:cNvSpPr txBox="1">
            <a:spLocks noChangeArrowheads="1"/>
          </p:cNvSpPr>
          <p:nvPr/>
        </p:nvSpPr>
        <p:spPr bwMode="auto">
          <a:xfrm>
            <a:off x="2555776" y="2278613"/>
            <a:ext cx="3799091" cy="646331"/>
          </a:xfrm>
          <a:prstGeom prst="rect">
            <a:avLst/>
          </a:prstGeom>
          <a:noFill/>
          <a:ln w="9525">
            <a:noFill/>
            <a:miter lim="800000"/>
            <a:headEnd/>
            <a:tailEnd/>
          </a:ln>
        </p:spPr>
        <p:txBody>
          <a:bodyPr wrap="square">
            <a:spAutoFit/>
          </a:bodyPr>
          <a:lstStyle/>
          <a:p>
            <a:pPr algn="ctr"/>
            <a:r>
              <a:rPr lang="fr-FR" dirty="0" smtClean="0">
                <a:latin typeface="Comic Sans MS" pitchFamily="66" charset="0"/>
              </a:rPr>
              <a:t>L’</a:t>
            </a:r>
            <a:r>
              <a:rPr lang="fr-FR" dirty="0" smtClean="0">
                <a:solidFill>
                  <a:srgbClr val="FF0000"/>
                </a:solidFill>
                <a:latin typeface="Comic Sans MS" pitchFamily="66" charset="0"/>
              </a:rPr>
              <a:t>écartement</a:t>
            </a:r>
            <a:r>
              <a:rPr lang="fr-FR" dirty="0" smtClean="0">
                <a:latin typeface="Comic Sans MS" pitchFamily="66" charset="0"/>
              </a:rPr>
              <a:t> des deux bateaux</a:t>
            </a:r>
          </a:p>
          <a:p>
            <a:pPr algn="ctr"/>
            <a:r>
              <a:rPr lang="fr-FR" dirty="0" smtClean="0">
                <a:latin typeface="Comic Sans MS" pitchFamily="66" charset="0"/>
              </a:rPr>
              <a:t>  dépend de la </a:t>
            </a:r>
            <a:r>
              <a:rPr lang="fr-FR" dirty="0" smtClean="0">
                <a:solidFill>
                  <a:srgbClr val="FF0000"/>
                </a:solidFill>
                <a:latin typeface="Comic Sans MS" pitchFamily="66" charset="0"/>
              </a:rPr>
              <a:t>masse</a:t>
            </a:r>
            <a:r>
              <a:rPr lang="fr-FR" dirty="0" smtClean="0">
                <a:latin typeface="Comic Sans MS" pitchFamily="66" charset="0"/>
              </a:rPr>
              <a:t> du ballon</a:t>
            </a:r>
          </a:p>
        </p:txBody>
      </p:sp>
      <p:sp>
        <p:nvSpPr>
          <p:cNvPr id="72"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
        <p:nvSpPr>
          <p:cNvPr id="75" name="Rectangle 74"/>
          <p:cNvSpPr/>
          <p:nvPr/>
        </p:nvSpPr>
        <p:spPr>
          <a:xfrm>
            <a:off x="1115616" y="5325015"/>
            <a:ext cx="8136904" cy="1200329"/>
          </a:xfrm>
          <a:prstGeom prst="rect">
            <a:avLst/>
          </a:prstGeom>
        </p:spPr>
        <p:txBody>
          <a:bodyPr wrap="square">
            <a:spAutoFit/>
          </a:bodyPr>
          <a:lstStyle/>
          <a:p>
            <a:pPr>
              <a:buFont typeface="Symbol" pitchFamily="18" charset="2"/>
              <a:buChar char="·"/>
            </a:pPr>
            <a:r>
              <a:rPr lang="fr-FR" dirty="0" smtClean="0">
                <a:solidFill>
                  <a:schemeClr val="bg1"/>
                </a:solidFill>
                <a:latin typeface="Comic Sans MS" pitchFamily="66" charset="0"/>
              </a:rPr>
              <a:t> Les </a:t>
            </a:r>
            <a:r>
              <a:rPr lang="fr-FR" dirty="0" smtClean="0">
                <a:solidFill>
                  <a:srgbClr val="FF0000"/>
                </a:solidFill>
                <a:latin typeface="Comic Sans MS" pitchFamily="66" charset="0"/>
              </a:rPr>
              <a:t>ballons</a:t>
            </a:r>
            <a:r>
              <a:rPr lang="fr-FR" dirty="0" smtClean="0">
                <a:solidFill>
                  <a:schemeClr val="bg1"/>
                </a:solidFill>
                <a:latin typeface="Comic Sans MS" pitchFamily="66" charset="0"/>
              </a:rPr>
              <a:t> sont les </a:t>
            </a:r>
            <a:r>
              <a:rPr lang="fr-FR" dirty="0" smtClean="0">
                <a:solidFill>
                  <a:srgbClr val="FF0000"/>
                </a:solidFill>
                <a:latin typeface="Comic Sans MS" pitchFamily="66" charset="0"/>
              </a:rPr>
              <a:t>médiateurs</a:t>
            </a:r>
            <a:r>
              <a:rPr lang="fr-FR" dirty="0" smtClean="0">
                <a:solidFill>
                  <a:schemeClr val="bg1"/>
                </a:solidFill>
                <a:latin typeface="Comic Sans MS" pitchFamily="66" charset="0"/>
              </a:rPr>
              <a:t> de la force qui écarte les 2 bateaux.</a:t>
            </a:r>
          </a:p>
          <a:p>
            <a:pPr>
              <a:buFont typeface="Symbol" pitchFamily="18" charset="2"/>
              <a:buChar char="·"/>
            </a:pPr>
            <a:r>
              <a:rPr lang="fr-FR" dirty="0" smtClean="0">
                <a:solidFill>
                  <a:schemeClr val="bg1"/>
                </a:solidFill>
                <a:latin typeface="Comic Sans MS" pitchFamily="66" charset="0"/>
              </a:rPr>
              <a:t> La </a:t>
            </a:r>
            <a:r>
              <a:rPr lang="fr-FR" dirty="0" smtClean="0">
                <a:solidFill>
                  <a:srgbClr val="FF0000"/>
                </a:solidFill>
                <a:latin typeface="Comic Sans MS" pitchFamily="66" charset="0"/>
              </a:rPr>
              <a:t>portée</a:t>
            </a:r>
            <a:r>
              <a:rPr lang="fr-FR" dirty="0" smtClean="0">
                <a:solidFill>
                  <a:schemeClr val="bg1"/>
                </a:solidFill>
                <a:latin typeface="Comic Sans MS" pitchFamily="66" charset="0"/>
              </a:rPr>
              <a:t> dépend de la </a:t>
            </a:r>
            <a:r>
              <a:rPr lang="fr-FR" dirty="0" smtClean="0">
                <a:solidFill>
                  <a:srgbClr val="FF0000"/>
                </a:solidFill>
                <a:latin typeface="Comic Sans MS" pitchFamily="66" charset="0"/>
              </a:rPr>
              <a:t>masse</a:t>
            </a:r>
            <a:r>
              <a:rPr lang="fr-FR" dirty="0" smtClean="0">
                <a:solidFill>
                  <a:schemeClr val="bg1"/>
                </a:solidFill>
                <a:latin typeface="Comic Sans MS" pitchFamily="66" charset="0"/>
              </a:rPr>
              <a:t> du ballon</a:t>
            </a:r>
          </a:p>
          <a:p>
            <a:r>
              <a:rPr lang="fr-FR" dirty="0" smtClean="0">
                <a:solidFill>
                  <a:schemeClr val="bg1"/>
                </a:solidFill>
                <a:latin typeface="Comic Sans MS" pitchFamily="66" charset="0"/>
              </a:rPr>
              <a:t>                  - Ballon très </a:t>
            </a:r>
            <a:r>
              <a:rPr lang="fr-FR" dirty="0" smtClean="0">
                <a:solidFill>
                  <a:srgbClr val="FF0000"/>
                </a:solidFill>
                <a:latin typeface="Comic Sans MS" pitchFamily="66" charset="0"/>
              </a:rPr>
              <a:t>lourd</a:t>
            </a:r>
            <a:r>
              <a:rPr lang="fr-FR" dirty="0" smtClean="0">
                <a:solidFill>
                  <a:schemeClr val="bg1"/>
                </a:solidFill>
                <a:latin typeface="Comic Sans MS" pitchFamily="66" charset="0"/>
              </a:rPr>
              <a:t>: portée </a:t>
            </a:r>
            <a:r>
              <a:rPr lang="fr-FR" dirty="0" smtClean="0">
                <a:solidFill>
                  <a:srgbClr val="FF0000"/>
                </a:solidFill>
                <a:latin typeface="Comic Sans MS" pitchFamily="66" charset="0"/>
              </a:rPr>
              <a:t>finie .</a:t>
            </a:r>
            <a:r>
              <a:rPr lang="fr-FR" dirty="0" smtClean="0">
                <a:solidFill>
                  <a:schemeClr val="bg1"/>
                </a:solidFill>
                <a:latin typeface="Comic Sans MS" pitchFamily="66" charset="0"/>
              </a:rPr>
              <a:t>      </a:t>
            </a:r>
          </a:p>
          <a:p>
            <a:r>
              <a:rPr lang="fr-FR" dirty="0" smtClean="0">
                <a:solidFill>
                  <a:schemeClr val="bg1"/>
                </a:solidFill>
                <a:latin typeface="Comic Sans MS" pitchFamily="66" charset="0"/>
              </a:rPr>
              <a:t>                  - Ballon très léger, voire </a:t>
            </a:r>
            <a:r>
              <a:rPr lang="fr-FR" dirty="0" smtClean="0">
                <a:solidFill>
                  <a:srgbClr val="FF0000"/>
                </a:solidFill>
                <a:latin typeface="Comic Sans MS" pitchFamily="66" charset="0"/>
              </a:rPr>
              <a:t>sans masse</a:t>
            </a:r>
            <a:r>
              <a:rPr lang="fr-FR" dirty="0" smtClean="0">
                <a:solidFill>
                  <a:schemeClr val="bg1"/>
                </a:solidFill>
                <a:latin typeface="Comic Sans MS" pitchFamily="66" charset="0"/>
              </a:rPr>
              <a:t>: </a:t>
            </a:r>
            <a:r>
              <a:rPr lang="fr-FR" dirty="0" smtClean="0">
                <a:solidFill>
                  <a:srgbClr val="FF0000"/>
                </a:solidFill>
                <a:latin typeface="Comic Sans MS" pitchFamily="66" charset="0"/>
              </a:rPr>
              <a:t>portée infinie.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 y="3"/>
                                    </p:animMotion>
                                  </p:childTnLst>
                                </p:cTn>
                              </p:par>
                            </p:childTnLst>
                          </p:cTn>
                        </p:par>
                        <p:par>
                          <p:cTn id="25" fill="hold">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checkerboard(across)">
                                      <p:cBhvr>
                                        <p:cTn id="50" dur="500"/>
                                        <p:tgtEl>
                                          <p:spTgt spid="70"/>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fltVal val="0"/>
                                          </p:val>
                                        </p:tav>
                                        <p:tav tm="100000">
                                          <p:val>
                                            <p:strVal val="#ppt_w"/>
                                          </p:val>
                                        </p:tav>
                                      </p:tavLst>
                                    </p:anim>
                                    <p:anim calcmode="lin" valueType="num">
                                      <p:cBhvr>
                                        <p:cTn id="54" dur="500" fill="hold"/>
                                        <p:tgtEl>
                                          <p:spTgt spid="69"/>
                                        </p:tgtEl>
                                        <p:attrNameLst>
                                          <p:attrName>ppt_h</p:attrName>
                                        </p:attrNameLst>
                                      </p:cBhvr>
                                      <p:tavLst>
                                        <p:tav tm="0">
                                          <p:val>
                                            <p:fltVal val="0"/>
                                          </p:val>
                                        </p:tav>
                                        <p:tav tm="100000">
                                          <p:val>
                                            <p:strVal val="#ppt_h"/>
                                          </p:val>
                                        </p:tav>
                                      </p:tavLst>
                                    </p:anim>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checkerboard(across)">
                                      <p:cBhvr>
                                        <p:cTn id="6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0" grpId="0"/>
      <p:bldP spid="7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23528" y="116632"/>
            <a:ext cx="4001416" cy="646331"/>
          </a:xfrm>
          <a:prstGeom prst="rect">
            <a:avLst/>
          </a:prstGeom>
          <a:noFill/>
        </p:spPr>
        <p:txBody>
          <a:bodyPr wrap="none" rtlCol="0">
            <a:spAutoFit/>
          </a:bodyPr>
          <a:lstStyle/>
          <a:p>
            <a:pPr algn="ctr"/>
            <a:r>
              <a:rPr lang="fr-FR" dirty="0" smtClean="0">
                <a:solidFill>
                  <a:schemeClr val="bg1"/>
                </a:solidFill>
                <a:latin typeface="Comic Sans MS" pitchFamily="66" charset="0"/>
              </a:rPr>
              <a:t>L’Univers est constitué de ″briques″</a:t>
            </a:r>
          </a:p>
          <a:p>
            <a:pPr algn="ctr"/>
            <a:r>
              <a:rPr lang="fr-FR" dirty="0" smtClean="0">
                <a:solidFill>
                  <a:schemeClr val="bg1"/>
                </a:solidFill>
                <a:latin typeface="Comic Sans MS" pitchFamily="66" charset="0"/>
              </a:rPr>
              <a:t>liées par des ciments″</a:t>
            </a:r>
            <a:endParaRPr lang="fr-FR" dirty="0">
              <a:solidFill>
                <a:schemeClr val="bg1"/>
              </a:solidFill>
              <a:latin typeface="Comic Sans MS" pitchFamily="66" charset="0"/>
            </a:endParaRPr>
          </a:p>
        </p:txBody>
      </p:sp>
      <p:sp>
        <p:nvSpPr>
          <p:cNvPr id="12" name="ZoneTexte 11"/>
          <p:cNvSpPr txBox="1"/>
          <p:nvPr/>
        </p:nvSpPr>
        <p:spPr>
          <a:xfrm>
            <a:off x="701699" y="6093296"/>
            <a:ext cx="3150221" cy="369332"/>
          </a:xfrm>
          <a:prstGeom prst="rect">
            <a:avLst/>
          </a:prstGeom>
          <a:noFill/>
        </p:spPr>
        <p:txBody>
          <a:bodyPr wrap="none" rtlCol="0">
            <a:spAutoFit/>
          </a:bodyPr>
          <a:lstStyle/>
          <a:p>
            <a:r>
              <a:rPr lang="fr-FR" i="1" dirty="0" smtClean="0">
                <a:solidFill>
                  <a:srgbClr val="FF7C80"/>
                </a:solidFill>
                <a:latin typeface="Comic Sans MS" pitchFamily="66" charset="0"/>
              </a:rPr>
              <a:t>Exemple: Photons et gluons.</a:t>
            </a:r>
            <a:endParaRPr lang="fr-FR" i="1" dirty="0">
              <a:solidFill>
                <a:srgbClr val="FF7C80"/>
              </a:solidFill>
              <a:latin typeface="Comic Sans MS" pitchFamily="66" charset="0"/>
            </a:endParaRPr>
          </a:p>
        </p:txBody>
      </p:sp>
      <p:sp>
        <p:nvSpPr>
          <p:cNvPr id="16" name="ZoneTexte 15"/>
          <p:cNvSpPr txBox="1"/>
          <p:nvPr/>
        </p:nvSpPr>
        <p:spPr>
          <a:xfrm>
            <a:off x="35496" y="3068960"/>
            <a:ext cx="4649030" cy="369332"/>
          </a:xfrm>
          <a:prstGeom prst="rect">
            <a:avLst/>
          </a:prstGeom>
          <a:noFill/>
        </p:spPr>
        <p:txBody>
          <a:bodyPr wrap="none" rtlCol="0">
            <a:spAutoFit/>
          </a:bodyPr>
          <a:lstStyle/>
          <a:p>
            <a:r>
              <a:rPr lang="fr-FR" dirty="0" smtClean="0">
                <a:solidFill>
                  <a:schemeClr val="bg1"/>
                </a:solidFill>
                <a:latin typeface="Comic Sans MS" pitchFamily="66" charset="0"/>
              </a:rPr>
              <a:t>qui sont aussi des particules élémentaires</a:t>
            </a:r>
            <a:endParaRPr lang="fr-FR" dirty="0">
              <a:solidFill>
                <a:schemeClr val="bg1"/>
              </a:solidFill>
              <a:latin typeface="Comic Sans MS" pitchFamily="66" charset="0"/>
            </a:endParaRPr>
          </a:p>
        </p:txBody>
      </p:sp>
      <p:pic>
        <p:nvPicPr>
          <p:cNvPr id="2051" name="Picture 3" descr="C:\Users\François\Desktop\LHC_collisions\Higgs\Conférence_Higgs\Atome_interactions.jpg"/>
          <p:cNvPicPr>
            <a:picLocks noChangeAspect="1" noChangeArrowheads="1"/>
          </p:cNvPicPr>
          <p:nvPr/>
        </p:nvPicPr>
        <p:blipFill>
          <a:blip r:embed="rId3" cstate="print"/>
          <a:srcRect/>
          <a:stretch>
            <a:fillRect/>
          </a:stretch>
        </p:blipFill>
        <p:spPr bwMode="auto">
          <a:xfrm>
            <a:off x="1187624" y="3501008"/>
            <a:ext cx="2232248" cy="2302319"/>
          </a:xfrm>
          <a:prstGeom prst="rect">
            <a:avLst/>
          </a:prstGeom>
          <a:noFill/>
        </p:spPr>
      </p:pic>
      <p:pic>
        <p:nvPicPr>
          <p:cNvPr id="2052" name="Picture 4" descr="C:\Users\François\Desktop\LHC_collisions\Higgs\Conférence_Higgs\mur.jpg"/>
          <p:cNvPicPr>
            <a:picLocks noChangeAspect="1" noChangeArrowheads="1"/>
          </p:cNvPicPr>
          <p:nvPr/>
        </p:nvPicPr>
        <p:blipFill>
          <a:blip r:embed="rId4" cstate="print"/>
          <a:srcRect/>
          <a:stretch>
            <a:fillRect/>
          </a:stretch>
        </p:blipFill>
        <p:spPr bwMode="auto">
          <a:xfrm>
            <a:off x="1115616" y="908720"/>
            <a:ext cx="2304256" cy="1906498"/>
          </a:xfrm>
          <a:prstGeom prst="rect">
            <a:avLst/>
          </a:prstGeom>
          <a:noFill/>
        </p:spPr>
      </p:pic>
      <p:pic>
        <p:nvPicPr>
          <p:cNvPr id="2053" name="Picture 5" descr="C:\Users\François\Desktop\LHC_collisions\Higgs\Conférence_Higgs\Bosons.jpg"/>
          <p:cNvPicPr>
            <a:picLocks noChangeAspect="1" noChangeArrowheads="1"/>
          </p:cNvPicPr>
          <p:nvPr/>
        </p:nvPicPr>
        <p:blipFill>
          <a:blip r:embed="rId5" cstate="print"/>
          <a:srcRect/>
          <a:stretch>
            <a:fillRect/>
          </a:stretch>
        </p:blipFill>
        <p:spPr bwMode="auto">
          <a:xfrm>
            <a:off x="5148064" y="260648"/>
            <a:ext cx="3133725" cy="3733800"/>
          </a:xfrm>
          <a:prstGeom prst="rect">
            <a:avLst/>
          </a:prstGeom>
          <a:noFill/>
        </p:spPr>
      </p:pic>
      <p:sp>
        <p:nvSpPr>
          <p:cNvPr id="22" name="ZoneTexte 21"/>
          <p:cNvSpPr txBox="1"/>
          <p:nvPr/>
        </p:nvSpPr>
        <p:spPr>
          <a:xfrm>
            <a:off x="4355976" y="4247217"/>
            <a:ext cx="4820550" cy="2062103"/>
          </a:xfrm>
          <a:prstGeom prst="rect">
            <a:avLst/>
          </a:prstGeom>
          <a:noFill/>
        </p:spPr>
        <p:txBody>
          <a:bodyPr wrap="none" rtlCol="0">
            <a:spAutoFit/>
          </a:bodyPr>
          <a:lstStyle/>
          <a:p>
            <a:r>
              <a:rPr lang="fr-FR" sz="2800" dirty="0" smtClean="0">
                <a:solidFill>
                  <a:schemeClr val="bg1"/>
                </a:solidFill>
                <a:latin typeface="Comic Sans MS" pitchFamily="66" charset="0"/>
              </a:rPr>
              <a:t>- électromagnétique:  </a:t>
            </a:r>
            <a:r>
              <a:rPr lang="fr-FR" sz="4400" dirty="0" smtClean="0">
                <a:solidFill>
                  <a:schemeClr val="bg1"/>
                </a:solidFill>
                <a:latin typeface="Comic Sans MS" pitchFamily="66" charset="0"/>
                <a:sym typeface="Symbol"/>
              </a:rPr>
              <a:t></a:t>
            </a:r>
          </a:p>
          <a:p>
            <a:pPr>
              <a:buFontTx/>
              <a:buChar char="-"/>
            </a:pPr>
            <a:r>
              <a:rPr lang="fr-FR" sz="2800" dirty="0" smtClean="0">
                <a:solidFill>
                  <a:srgbClr val="FFFF00"/>
                </a:solidFill>
                <a:latin typeface="Comic Sans MS" pitchFamily="66" charset="0"/>
                <a:sym typeface="Symbol"/>
              </a:rPr>
              <a:t> nucléaire faible: Z° W</a:t>
            </a:r>
            <a:r>
              <a:rPr lang="fr-FR" sz="2800" baseline="30000" dirty="0" smtClean="0">
                <a:solidFill>
                  <a:srgbClr val="FFFF00"/>
                </a:solidFill>
                <a:latin typeface="Comic Sans MS" pitchFamily="66" charset="0"/>
                <a:sym typeface="Symbol"/>
              </a:rPr>
              <a:t>+</a:t>
            </a:r>
            <a:r>
              <a:rPr lang="fr-FR" sz="2800" dirty="0" smtClean="0">
                <a:solidFill>
                  <a:srgbClr val="FFFF00"/>
                </a:solidFill>
                <a:latin typeface="Comic Sans MS" pitchFamily="66" charset="0"/>
                <a:sym typeface="Symbol"/>
              </a:rPr>
              <a:t> W</a:t>
            </a:r>
            <a:r>
              <a:rPr lang="fr-FR" sz="2800" baseline="30000" dirty="0" smtClean="0">
                <a:solidFill>
                  <a:srgbClr val="FFFF00"/>
                </a:solidFill>
                <a:latin typeface="Comic Sans MS" pitchFamily="66" charset="0"/>
                <a:sym typeface="Symbol"/>
              </a:rPr>
              <a:t>-</a:t>
            </a:r>
            <a:endParaRPr lang="fr-FR" sz="2800" dirty="0" smtClean="0">
              <a:solidFill>
                <a:srgbClr val="FFFF00"/>
              </a:solidFill>
              <a:latin typeface="Comic Sans MS" pitchFamily="66" charset="0"/>
              <a:sym typeface="Symbol"/>
            </a:endParaRPr>
          </a:p>
          <a:p>
            <a:pPr>
              <a:buFontTx/>
              <a:buChar char="-"/>
            </a:pPr>
            <a:r>
              <a:rPr lang="fr-FR" sz="2800" dirty="0" smtClean="0">
                <a:solidFill>
                  <a:srgbClr val="FFFF00"/>
                </a:solidFill>
                <a:latin typeface="Comic Sans MS" pitchFamily="66" charset="0"/>
                <a:sym typeface="Symbol"/>
              </a:rPr>
              <a:t> nucléaire forte: 8 g</a:t>
            </a:r>
          </a:p>
          <a:p>
            <a:r>
              <a:rPr lang="fr-FR" sz="2800" dirty="0" smtClean="0">
                <a:solidFill>
                  <a:schemeClr val="bg1"/>
                </a:solidFill>
                <a:latin typeface="Comic Sans MS" pitchFamily="66" charset="0"/>
                <a:sym typeface="Symbol"/>
              </a:rPr>
              <a:t>- gravitationnelle: </a:t>
            </a:r>
            <a:r>
              <a:rPr lang="fr-FR" sz="2800" dirty="0" smtClean="0">
                <a:solidFill>
                  <a:srgbClr val="FF66FF"/>
                </a:solidFill>
                <a:latin typeface="Comic Sans MS" pitchFamily="66" charset="0"/>
                <a:sym typeface="Symbol"/>
              </a:rPr>
              <a:t>G ?</a:t>
            </a:r>
            <a:endParaRPr lang="fr-FR" sz="2800" dirty="0">
              <a:solidFill>
                <a:srgbClr val="FF66FF"/>
              </a:solidFill>
              <a:latin typeface="Comic Sans MS" pitchFamily="66" charset="0"/>
            </a:endParaRPr>
          </a:p>
        </p:txBody>
      </p:sp>
      <p:sp>
        <p:nvSpPr>
          <p:cNvPr id="39" name="Rectangle 38"/>
          <p:cNvSpPr/>
          <p:nvPr/>
        </p:nvSpPr>
        <p:spPr>
          <a:xfrm>
            <a:off x="0" y="3068960"/>
            <a:ext cx="4499992" cy="3789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ZoneTexte 39"/>
          <p:cNvSpPr txBox="1"/>
          <p:nvPr/>
        </p:nvSpPr>
        <p:spPr>
          <a:xfrm>
            <a:off x="1475656" y="5157192"/>
            <a:ext cx="2510624" cy="523220"/>
          </a:xfrm>
          <a:prstGeom prst="rect">
            <a:avLst/>
          </a:prstGeom>
          <a:noFill/>
        </p:spPr>
        <p:txBody>
          <a:bodyPr wrap="none" rtlCol="0">
            <a:spAutoFit/>
          </a:bodyPr>
          <a:lstStyle/>
          <a:p>
            <a:r>
              <a:rPr lang="fr-FR" sz="2800" dirty="0" smtClean="0">
                <a:solidFill>
                  <a:srgbClr val="FFFF00"/>
                </a:solidFill>
                <a:latin typeface="Comic Sans MS" pitchFamily="66" charset="0"/>
              </a:rPr>
              <a:t>courte portée</a:t>
            </a:r>
            <a:endParaRPr lang="fr-FR" sz="2800" dirty="0">
              <a:solidFill>
                <a:srgbClr val="FFFF00"/>
              </a:solidFill>
              <a:latin typeface="Comic Sans MS" pitchFamily="66" charset="0"/>
            </a:endParaRPr>
          </a:p>
        </p:txBody>
      </p:sp>
      <p:sp>
        <p:nvSpPr>
          <p:cNvPr id="41" name="Accolade ouvrante 40"/>
          <p:cNvSpPr/>
          <p:nvPr/>
        </p:nvSpPr>
        <p:spPr>
          <a:xfrm>
            <a:off x="3923928" y="5157192"/>
            <a:ext cx="288032" cy="554360"/>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2" name="ZoneTexte 41"/>
          <p:cNvSpPr txBox="1"/>
          <p:nvPr/>
        </p:nvSpPr>
        <p:spPr>
          <a:xfrm>
            <a:off x="1475656" y="4437112"/>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3" name="ZoneTexte 42"/>
          <p:cNvSpPr txBox="1"/>
          <p:nvPr/>
        </p:nvSpPr>
        <p:spPr>
          <a:xfrm>
            <a:off x="1475656" y="5805264"/>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4" name="ZoneTexte 43"/>
          <p:cNvSpPr txBox="1"/>
          <p:nvPr/>
        </p:nvSpPr>
        <p:spPr>
          <a:xfrm>
            <a:off x="107504" y="3861048"/>
            <a:ext cx="1612942" cy="523220"/>
          </a:xfrm>
          <a:prstGeom prst="rect">
            <a:avLst/>
          </a:prstGeom>
          <a:noFill/>
        </p:spPr>
        <p:txBody>
          <a:bodyPr wrap="none" rtlCol="0">
            <a:spAutoFit/>
          </a:bodyPr>
          <a:lstStyle/>
          <a:p>
            <a:r>
              <a:rPr lang="fr-FR" sz="2800" dirty="0" smtClean="0">
                <a:solidFill>
                  <a:schemeClr val="bg1"/>
                </a:solidFill>
                <a:latin typeface="Comic Sans MS" pitchFamily="66" charset="0"/>
              </a:rPr>
              <a:t>Forces à</a:t>
            </a:r>
            <a:endParaRPr lang="fr-FR" sz="2800" dirty="0">
              <a:solidFill>
                <a:schemeClr val="bg1"/>
              </a:solidFill>
              <a:latin typeface="Comic Sans MS" pitchFamily="66" charset="0"/>
            </a:endParaRPr>
          </a:p>
        </p:txBody>
      </p:sp>
      <p:sp>
        <p:nvSpPr>
          <p:cNvPr id="15" name="Rectangle 14"/>
          <p:cNvSpPr/>
          <p:nvPr/>
        </p:nvSpPr>
        <p:spPr>
          <a:xfrm>
            <a:off x="4355976" y="3140968"/>
            <a:ext cx="504056"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checkerboard(across)">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diamond(in)">
                                      <p:cBhvr>
                                        <p:cTn id="20" dur="2000"/>
                                        <p:tgtEl>
                                          <p:spTgt spid="205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par>
                                <p:cTn id="30" presetID="5" presetClass="entr" presetSubtype="1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heckerboard(across)">
                                      <p:cBhvr>
                                        <p:cTn id="32" dur="500"/>
                                        <p:tgtEl>
                                          <p:spTgt spid="44"/>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heckerboard(across)">
                                      <p:cBhvr>
                                        <p:cTn id="35" dur="500"/>
                                        <p:tgtEl>
                                          <p:spTgt spid="4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500"/>
                                        <p:tgtEl>
                                          <p:spTgt spid="4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heckerboard(across)">
                                      <p:cBhvr>
                                        <p:cTn id="41" dur="500"/>
                                        <p:tgtEl>
                                          <p:spTgt spid="4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heckerboard(across)">
                                      <p:cBhvr>
                                        <p:cTn id="44" dur="500"/>
                                        <p:tgtEl>
                                          <p:spTgt spid="43"/>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2" grpId="0"/>
      <p:bldP spid="39" grpId="0" animBg="1"/>
      <p:bldP spid="40" grpId="0"/>
      <p:bldP spid="41" grpId="0" animBg="1"/>
      <p:bldP spid="42" grpId="0"/>
      <p:bldP spid="43" grpId="0"/>
      <p:bldP spid="44"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Communication\Rotary\stand-model.jpg"/>
          <p:cNvPicPr>
            <a:picLocks noChangeAspect="1" noChangeArrowheads="1"/>
          </p:cNvPicPr>
          <p:nvPr/>
        </p:nvPicPr>
        <p:blipFill>
          <a:blip r:embed="rId2" cstate="print"/>
          <a:srcRect/>
          <a:stretch>
            <a:fillRect/>
          </a:stretch>
        </p:blipFill>
        <p:spPr bwMode="auto">
          <a:xfrm>
            <a:off x="744379" y="376011"/>
            <a:ext cx="7620000" cy="6067425"/>
          </a:xfrm>
          <a:prstGeom prst="rect">
            <a:avLst/>
          </a:prstGeom>
          <a:noFill/>
        </p:spPr>
      </p:pic>
      <p:sp>
        <p:nvSpPr>
          <p:cNvPr id="3" name="ZoneTexte 2"/>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4" name="ZoneTexte 3"/>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5" name="Rectangle 4"/>
          <p:cNvSpPr/>
          <p:nvPr/>
        </p:nvSpPr>
        <p:spPr>
          <a:xfrm>
            <a:off x="4392488" y="4581128"/>
            <a:ext cx="4751512" cy="1938992"/>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buFontTx/>
              <a:buChar char="-"/>
            </a:pPr>
            <a:r>
              <a:rPr lang="fr-FR" sz="2000" dirty="0" smtClean="0">
                <a:solidFill>
                  <a:schemeClr val="bg1"/>
                </a:solidFill>
                <a:latin typeface="Comic Sans MS" pitchFamily="66" charset="0"/>
              </a:rPr>
              <a:t> 12 Fermions et 12 anti-Fermions </a:t>
            </a:r>
          </a:p>
          <a:p>
            <a:pPr>
              <a:buFontTx/>
              <a:buChar char="-"/>
            </a:pPr>
            <a:r>
              <a:rPr lang="fr-FR" sz="2000" dirty="0" smtClean="0">
                <a:solidFill>
                  <a:schemeClr val="bg1"/>
                </a:solidFill>
                <a:latin typeface="Comic Sans MS" pitchFamily="66" charset="0"/>
              </a:rPr>
              <a:t> 14 Bosons </a:t>
            </a:r>
          </a:p>
          <a:p>
            <a:r>
              <a:rPr lang="fr-FR" sz="2000" dirty="0" smtClean="0">
                <a:solidFill>
                  <a:schemeClr val="bg1"/>
                </a:solidFill>
                <a:latin typeface="Comic Sans MS" pitchFamily="66" charset="0"/>
              </a:rPr>
              <a:t>       soit 37 particules au total,</a:t>
            </a:r>
          </a:p>
          <a:p>
            <a:r>
              <a:rPr lang="fr-FR" sz="2000" dirty="0" smtClean="0">
                <a:solidFill>
                  <a:schemeClr val="bg1"/>
                </a:solidFill>
                <a:latin typeface="Comic Sans MS" pitchFamily="66" charset="0"/>
              </a:rPr>
              <a:t>       toutes découvertes, </a:t>
            </a:r>
            <a:r>
              <a:rPr lang="fr-FR" sz="2000" dirty="0" smtClean="0">
                <a:solidFill>
                  <a:srgbClr val="FF0000"/>
                </a:solidFill>
                <a:latin typeface="Comic Sans MS" pitchFamily="66" charset="0"/>
              </a:rPr>
              <a:t>sauf le BEH</a:t>
            </a:r>
          </a:p>
          <a:p>
            <a:endParaRPr lang="fr-FR" sz="2000" dirty="0" smtClean="0">
              <a:solidFill>
                <a:schemeClr val="bg1"/>
              </a:solidFill>
              <a:latin typeface="Comic Sans MS" pitchFamily="66" charset="0"/>
            </a:endParaRPr>
          </a:p>
          <a:p>
            <a:r>
              <a:rPr lang="fr-FR" sz="2000" dirty="0" smtClean="0">
                <a:solidFill>
                  <a:schemeClr val="bg1"/>
                </a:solidFill>
                <a:latin typeface="Comic Sans MS" pitchFamily="66" charset="0"/>
              </a:rPr>
              <a:t>+ </a:t>
            </a:r>
            <a:r>
              <a:rPr lang="fr-FR" sz="2000" dirty="0" smtClean="0">
                <a:solidFill>
                  <a:srgbClr val="FF0000"/>
                </a:solidFill>
                <a:latin typeface="Comic Sans MS" pitchFamily="66" charset="0"/>
              </a:rPr>
              <a:t>le Graviton ?  </a:t>
            </a:r>
            <a:r>
              <a:rPr lang="fr-FR" sz="2000" dirty="0" smtClean="0">
                <a:solidFill>
                  <a:schemeClr val="bg1"/>
                </a:solidFill>
                <a:latin typeface="Comic Sans MS" pitchFamily="66" charset="0"/>
              </a:rPr>
              <a:t>(absent ici).</a:t>
            </a:r>
            <a:endParaRPr lang="fr-FR" sz="2000" dirty="0">
              <a:solidFill>
                <a:schemeClr val="bg1"/>
              </a:solidFill>
              <a:latin typeface="Comic Sans MS" pitchFamily="66" charset="0"/>
            </a:endParaRPr>
          </a:p>
        </p:txBody>
      </p:sp>
      <p:sp>
        <p:nvSpPr>
          <p:cNvPr id="6" name="ZoneTexte 5"/>
          <p:cNvSpPr txBox="1"/>
          <p:nvPr/>
        </p:nvSpPr>
        <p:spPr>
          <a:xfrm>
            <a:off x="4529111" y="2145630"/>
            <a:ext cx="587020" cy="1015663"/>
          </a:xfrm>
          <a:prstGeom prst="rect">
            <a:avLst/>
          </a:prstGeom>
          <a:noFill/>
        </p:spPr>
        <p:txBody>
          <a:bodyPr wrap="none" rtlCol="0">
            <a:spAutoFit/>
          </a:bodyPr>
          <a:lstStyle/>
          <a:p>
            <a:r>
              <a:rPr lang="fr-FR" sz="6000" dirty="0" smtClean="0">
                <a:solidFill>
                  <a:schemeClr val="bg1"/>
                </a:solidFill>
                <a:latin typeface="Comic Sans MS" pitchFamily="66" charset="0"/>
              </a:rPr>
              <a:t>?</a:t>
            </a:r>
            <a:endParaRPr lang="fr-FR" sz="6000" dirty="0">
              <a:solidFill>
                <a:schemeClr val="bg1"/>
              </a:solidFill>
              <a:latin typeface="Comic Sans MS" pitchFamily="66" charset="0"/>
            </a:endParaRPr>
          </a:p>
        </p:txBody>
      </p:sp>
      <p:sp>
        <p:nvSpPr>
          <p:cNvPr id="8" name="Vague 7"/>
          <p:cNvSpPr/>
          <p:nvPr/>
        </p:nvSpPr>
        <p:spPr>
          <a:xfrm>
            <a:off x="6228184" y="2170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6105555" y="212447"/>
            <a:ext cx="2901756" cy="1200329"/>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  des particules</a:t>
            </a:r>
          </a:p>
          <a:p>
            <a:pPr algn="ctr"/>
            <a:r>
              <a:rPr lang="fr-FR" sz="2400" dirty="0" smtClean="0">
                <a:solidFill>
                  <a:srgbClr val="0000CC"/>
                </a:solidFill>
                <a:latin typeface="Comic Sans MS" pitchFamily="66" charset="0"/>
              </a:rPr>
              <a:t>                  en 2011</a:t>
            </a:r>
            <a:endParaRPr lang="fr-FR" sz="2400" dirty="0">
              <a:solidFill>
                <a:srgbClr val="0000CC"/>
              </a:solidFill>
              <a:latin typeface="Comic Sans MS" pitchFamily="66" charset="0"/>
            </a:endParaRPr>
          </a:p>
        </p:txBody>
      </p:sp>
      <p:sp>
        <p:nvSpPr>
          <p:cNvPr id="7" name="ZoneTexte 6"/>
          <p:cNvSpPr txBox="1"/>
          <p:nvPr/>
        </p:nvSpPr>
        <p:spPr>
          <a:xfrm>
            <a:off x="3999230" y="3501008"/>
            <a:ext cx="1580882" cy="369332"/>
          </a:xfrm>
          <a:prstGeom prst="rect">
            <a:avLst/>
          </a:prstGeom>
          <a:solidFill>
            <a:srgbClr val="00CCFF"/>
          </a:solidFill>
        </p:spPr>
        <p:txBody>
          <a:bodyPr wrap="none" rtlCol="0">
            <a:spAutoFit/>
          </a:bodyPr>
          <a:lstStyle/>
          <a:p>
            <a:r>
              <a:rPr lang="fr-FR" dirty="0" smtClean="0">
                <a:solidFill>
                  <a:schemeClr val="bg1"/>
                </a:solidFill>
                <a:latin typeface="Comic Sans MS" panose="030F0702030302020204" pitchFamily="66" charset="0"/>
              </a:rPr>
              <a:t>BOSON BEH</a:t>
            </a:r>
            <a:endParaRPr lang="fr-FR" dirty="0">
              <a:solidFill>
                <a:schemeClr val="bg1"/>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François\Desktop\LHC_collisions\Higgs\Conférence_Higgs\Anderson2.jpg"/>
          <p:cNvPicPr>
            <a:picLocks noChangeAspect="1" noChangeArrowheads="1"/>
          </p:cNvPicPr>
          <p:nvPr/>
        </p:nvPicPr>
        <p:blipFill>
          <a:blip r:embed="rId2" cstate="print"/>
          <a:srcRect/>
          <a:stretch>
            <a:fillRect/>
          </a:stretch>
        </p:blipFill>
        <p:spPr bwMode="auto">
          <a:xfrm>
            <a:off x="395536" y="116632"/>
            <a:ext cx="1224136" cy="1642320"/>
          </a:xfrm>
          <a:prstGeom prst="rect">
            <a:avLst/>
          </a:prstGeom>
          <a:noFill/>
        </p:spPr>
      </p:pic>
      <p:sp>
        <p:nvSpPr>
          <p:cNvPr id="3" name="ZoneTexte 2"/>
          <p:cNvSpPr txBox="1"/>
          <p:nvPr/>
        </p:nvSpPr>
        <p:spPr>
          <a:xfrm>
            <a:off x="44019" y="1772816"/>
            <a:ext cx="1912704" cy="646331"/>
          </a:xfrm>
          <a:prstGeom prst="rect">
            <a:avLst/>
          </a:prstGeom>
          <a:noFill/>
        </p:spPr>
        <p:txBody>
          <a:bodyPr wrap="none" rtlCol="0">
            <a:spAutoFit/>
          </a:bodyPr>
          <a:lstStyle/>
          <a:p>
            <a:pPr algn="ctr"/>
            <a:r>
              <a:rPr lang="fr-FR" dirty="0" smtClean="0">
                <a:solidFill>
                  <a:schemeClr val="bg1"/>
                </a:solidFill>
                <a:latin typeface="Comic Sans MS" pitchFamily="66" charset="0"/>
              </a:rPr>
              <a:t>P. W. Anderson</a:t>
            </a:r>
          </a:p>
          <a:p>
            <a:pPr algn="ctr"/>
            <a:r>
              <a:rPr lang="fr-FR" dirty="0" smtClean="0">
                <a:solidFill>
                  <a:schemeClr val="bg1"/>
                </a:solidFill>
                <a:latin typeface="Comic Sans MS" pitchFamily="66" charset="0"/>
              </a:rPr>
              <a:t>Prix Nobel 1977</a:t>
            </a:r>
            <a:endParaRPr lang="fr-FR" dirty="0">
              <a:solidFill>
                <a:schemeClr val="bg1"/>
              </a:solidFill>
              <a:latin typeface="Comic Sans MS" pitchFamily="66" charset="0"/>
            </a:endParaRPr>
          </a:p>
        </p:txBody>
      </p:sp>
      <p:pic>
        <p:nvPicPr>
          <p:cNvPr id="1027" name="Picture 3" descr="C:\Users\François\Desktop\Communication\Rotary\Robert_Brout.jpg"/>
          <p:cNvPicPr>
            <a:picLocks noChangeAspect="1" noChangeArrowheads="1"/>
          </p:cNvPicPr>
          <p:nvPr/>
        </p:nvPicPr>
        <p:blipFill>
          <a:blip r:embed="rId3" cstate="print"/>
          <a:srcRect/>
          <a:stretch>
            <a:fillRect/>
          </a:stretch>
        </p:blipFill>
        <p:spPr bwMode="auto">
          <a:xfrm>
            <a:off x="2627784" y="260648"/>
            <a:ext cx="1411245" cy="1944215"/>
          </a:xfrm>
          <a:prstGeom prst="rect">
            <a:avLst/>
          </a:prstGeom>
          <a:noFill/>
        </p:spPr>
      </p:pic>
      <p:sp>
        <p:nvSpPr>
          <p:cNvPr id="5" name="ZoneTexte 4"/>
          <p:cNvSpPr txBox="1"/>
          <p:nvPr/>
        </p:nvSpPr>
        <p:spPr>
          <a:xfrm>
            <a:off x="2843808" y="2204864"/>
            <a:ext cx="1063112" cy="369332"/>
          </a:xfrm>
          <a:prstGeom prst="rect">
            <a:avLst/>
          </a:prstGeom>
          <a:noFill/>
        </p:spPr>
        <p:txBody>
          <a:bodyPr wrap="none" rtlCol="0">
            <a:spAutoFit/>
          </a:bodyPr>
          <a:lstStyle/>
          <a:p>
            <a:r>
              <a:rPr lang="fr-FR" dirty="0" smtClean="0">
                <a:solidFill>
                  <a:schemeClr val="bg1"/>
                </a:solidFill>
                <a:latin typeface="Comic Sans MS" pitchFamily="66" charset="0"/>
              </a:rPr>
              <a:t>R. Brout</a:t>
            </a:r>
            <a:endParaRPr lang="fr-FR" dirty="0">
              <a:solidFill>
                <a:schemeClr val="bg1"/>
              </a:solidFill>
              <a:latin typeface="Comic Sans MS" pitchFamily="66" charset="0"/>
            </a:endParaRPr>
          </a:p>
        </p:txBody>
      </p:sp>
      <p:pic>
        <p:nvPicPr>
          <p:cNvPr id="1028" name="Picture 4" descr="C:\Users\François\Desktop\Communication\Rotary\Francois_Englert.jpg"/>
          <p:cNvPicPr>
            <a:picLocks noChangeAspect="1" noChangeArrowheads="1"/>
          </p:cNvPicPr>
          <p:nvPr/>
        </p:nvPicPr>
        <p:blipFill>
          <a:blip r:embed="rId4" cstate="print"/>
          <a:srcRect/>
          <a:stretch>
            <a:fillRect/>
          </a:stretch>
        </p:blipFill>
        <p:spPr bwMode="auto">
          <a:xfrm>
            <a:off x="4185446" y="260648"/>
            <a:ext cx="1449667" cy="1944216"/>
          </a:xfrm>
          <a:prstGeom prst="rect">
            <a:avLst/>
          </a:prstGeom>
          <a:noFill/>
        </p:spPr>
      </p:pic>
      <p:sp>
        <p:nvSpPr>
          <p:cNvPr id="7" name="ZoneTexte 6"/>
          <p:cNvSpPr txBox="1"/>
          <p:nvPr/>
        </p:nvSpPr>
        <p:spPr>
          <a:xfrm>
            <a:off x="4266960" y="2204864"/>
            <a:ext cx="1245854" cy="369332"/>
          </a:xfrm>
          <a:prstGeom prst="rect">
            <a:avLst/>
          </a:prstGeom>
          <a:noFill/>
        </p:spPr>
        <p:txBody>
          <a:bodyPr wrap="none" rtlCol="0">
            <a:spAutoFit/>
          </a:bodyPr>
          <a:lstStyle/>
          <a:p>
            <a:r>
              <a:rPr lang="fr-FR" dirty="0" smtClean="0">
                <a:solidFill>
                  <a:schemeClr val="bg1"/>
                </a:solidFill>
                <a:latin typeface="Comic Sans MS" pitchFamily="66" charset="0"/>
              </a:rPr>
              <a:t>F. Englert</a:t>
            </a:r>
            <a:endParaRPr lang="fr-FR" dirty="0">
              <a:solidFill>
                <a:schemeClr val="bg1"/>
              </a:solidFill>
              <a:latin typeface="Comic Sans MS" pitchFamily="66" charset="0"/>
            </a:endParaRPr>
          </a:p>
        </p:txBody>
      </p:sp>
      <p:pic>
        <p:nvPicPr>
          <p:cNvPr id="1029" name="Picture 5" descr="C:\Users\François\Desktop\Communication\Rotary\Peter_Higgs.jpg"/>
          <p:cNvPicPr>
            <a:picLocks noChangeAspect="1" noChangeArrowheads="1"/>
          </p:cNvPicPr>
          <p:nvPr/>
        </p:nvPicPr>
        <p:blipFill>
          <a:blip r:embed="rId5" cstate="print"/>
          <a:srcRect/>
          <a:stretch>
            <a:fillRect/>
          </a:stretch>
        </p:blipFill>
        <p:spPr bwMode="auto">
          <a:xfrm>
            <a:off x="6843464" y="260648"/>
            <a:ext cx="1544960" cy="1946650"/>
          </a:xfrm>
          <a:prstGeom prst="rect">
            <a:avLst/>
          </a:prstGeom>
          <a:noFill/>
        </p:spPr>
      </p:pic>
      <p:sp>
        <p:nvSpPr>
          <p:cNvPr id="9" name="ZoneTexte 8"/>
          <p:cNvSpPr txBox="1"/>
          <p:nvPr/>
        </p:nvSpPr>
        <p:spPr>
          <a:xfrm>
            <a:off x="7092280" y="2204864"/>
            <a:ext cx="1029449" cy="369332"/>
          </a:xfrm>
          <a:prstGeom prst="rect">
            <a:avLst/>
          </a:prstGeom>
          <a:noFill/>
        </p:spPr>
        <p:txBody>
          <a:bodyPr wrap="none" rtlCol="0">
            <a:spAutoFit/>
          </a:bodyPr>
          <a:lstStyle/>
          <a:p>
            <a:r>
              <a:rPr lang="fr-FR" dirty="0" smtClean="0">
                <a:solidFill>
                  <a:schemeClr val="bg1"/>
                </a:solidFill>
                <a:latin typeface="Comic Sans MS" pitchFamily="66" charset="0"/>
              </a:rPr>
              <a:t>P. </a:t>
            </a:r>
            <a:r>
              <a:rPr lang="fr-FR" dirty="0" err="1" smtClean="0">
                <a:solidFill>
                  <a:schemeClr val="bg1"/>
                </a:solidFill>
                <a:latin typeface="Comic Sans MS" pitchFamily="66" charset="0"/>
              </a:rPr>
              <a:t>Higgs</a:t>
            </a:r>
            <a:endParaRPr lang="fr-FR" dirty="0">
              <a:solidFill>
                <a:schemeClr val="bg1"/>
              </a:solidFill>
              <a:latin typeface="Comic Sans MS" pitchFamily="66" charset="0"/>
            </a:endParaRPr>
          </a:p>
        </p:txBody>
      </p:sp>
      <p:pic>
        <p:nvPicPr>
          <p:cNvPr id="1030" name="Picture 6" descr="C:\Users\François\Desktop\LHC_collisions\Higgs\Conférence_Higgs\Gurlanik.jpg"/>
          <p:cNvPicPr>
            <a:picLocks noChangeAspect="1" noChangeArrowheads="1"/>
          </p:cNvPicPr>
          <p:nvPr/>
        </p:nvPicPr>
        <p:blipFill>
          <a:blip r:embed="rId6" cstate="print"/>
          <a:srcRect/>
          <a:stretch>
            <a:fillRect/>
          </a:stretch>
        </p:blipFill>
        <p:spPr bwMode="auto">
          <a:xfrm>
            <a:off x="2797155" y="2996952"/>
            <a:ext cx="1906094" cy="1944216"/>
          </a:xfrm>
          <a:prstGeom prst="rect">
            <a:avLst/>
          </a:prstGeom>
          <a:noFill/>
        </p:spPr>
      </p:pic>
      <p:sp>
        <p:nvSpPr>
          <p:cNvPr id="11" name="ZoneTexte 10"/>
          <p:cNvSpPr txBox="1"/>
          <p:nvPr/>
        </p:nvSpPr>
        <p:spPr>
          <a:xfrm>
            <a:off x="2941171" y="4931876"/>
            <a:ext cx="1633781" cy="369332"/>
          </a:xfrm>
          <a:prstGeom prst="rect">
            <a:avLst/>
          </a:prstGeom>
          <a:noFill/>
        </p:spPr>
        <p:txBody>
          <a:bodyPr wrap="none" rtlCol="0">
            <a:spAutoFit/>
          </a:bodyPr>
          <a:lstStyle/>
          <a:p>
            <a:r>
              <a:rPr lang="fr-FR" dirty="0" smtClean="0">
                <a:solidFill>
                  <a:schemeClr val="bg1"/>
                </a:solidFill>
                <a:latin typeface="Comic Sans MS" pitchFamily="66" charset="0"/>
              </a:rPr>
              <a:t>G. S. Guralnik</a:t>
            </a:r>
            <a:endParaRPr lang="fr-FR" dirty="0">
              <a:solidFill>
                <a:schemeClr val="bg1"/>
              </a:solidFill>
              <a:latin typeface="Comic Sans MS" pitchFamily="66" charset="0"/>
            </a:endParaRPr>
          </a:p>
        </p:txBody>
      </p:sp>
      <p:pic>
        <p:nvPicPr>
          <p:cNvPr id="1032" name="Picture 8" descr="C:\Users\François\Desktop\LHC_collisions\Higgs\Conférence_Higgs\Hagen2.jpg"/>
          <p:cNvPicPr>
            <a:picLocks noChangeAspect="1" noChangeArrowheads="1"/>
          </p:cNvPicPr>
          <p:nvPr/>
        </p:nvPicPr>
        <p:blipFill>
          <a:blip r:embed="rId7" cstate="print"/>
          <a:srcRect/>
          <a:stretch>
            <a:fillRect/>
          </a:stretch>
        </p:blipFill>
        <p:spPr bwMode="auto">
          <a:xfrm>
            <a:off x="4885387" y="2996952"/>
            <a:ext cx="1616489" cy="1944216"/>
          </a:xfrm>
          <a:prstGeom prst="rect">
            <a:avLst/>
          </a:prstGeom>
          <a:noFill/>
        </p:spPr>
      </p:pic>
      <p:sp>
        <p:nvSpPr>
          <p:cNvPr id="14" name="ZoneTexte 13"/>
          <p:cNvSpPr txBox="1"/>
          <p:nvPr/>
        </p:nvSpPr>
        <p:spPr>
          <a:xfrm>
            <a:off x="4957395" y="4941168"/>
            <a:ext cx="1386918" cy="369332"/>
          </a:xfrm>
          <a:prstGeom prst="rect">
            <a:avLst/>
          </a:prstGeom>
          <a:noFill/>
        </p:spPr>
        <p:txBody>
          <a:bodyPr wrap="none" rtlCol="0">
            <a:spAutoFit/>
          </a:bodyPr>
          <a:lstStyle/>
          <a:p>
            <a:r>
              <a:rPr lang="fr-FR" dirty="0" smtClean="0">
                <a:solidFill>
                  <a:schemeClr val="bg1"/>
                </a:solidFill>
                <a:latin typeface="Comic Sans MS" pitchFamily="66" charset="0"/>
              </a:rPr>
              <a:t>C. R. Hagen</a:t>
            </a:r>
            <a:endParaRPr lang="fr-FR" dirty="0">
              <a:solidFill>
                <a:schemeClr val="bg1"/>
              </a:solidFill>
              <a:latin typeface="Comic Sans MS" pitchFamily="66" charset="0"/>
            </a:endParaRPr>
          </a:p>
        </p:txBody>
      </p:sp>
      <p:pic>
        <p:nvPicPr>
          <p:cNvPr id="1033" name="Picture 9" descr="C:\Users\François\Desktop\LHC_collisions\Higgs\Conférence_Higgs\kibble.jpg"/>
          <p:cNvPicPr>
            <a:picLocks noChangeAspect="1" noChangeArrowheads="1"/>
          </p:cNvPicPr>
          <p:nvPr/>
        </p:nvPicPr>
        <p:blipFill>
          <a:blip r:embed="rId8" cstate="print"/>
          <a:srcRect/>
          <a:stretch>
            <a:fillRect/>
          </a:stretch>
        </p:blipFill>
        <p:spPr bwMode="auto">
          <a:xfrm>
            <a:off x="6685587" y="3008952"/>
            <a:ext cx="1656184" cy="1932215"/>
          </a:xfrm>
          <a:prstGeom prst="rect">
            <a:avLst/>
          </a:prstGeom>
          <a:noFill/>
        </p:spPr>
      </p:pic>
      <p:sp>
        <p:nvSpPr>
          <p:cNvPr id="17" name="ZoneTexte 16"/>
          <p:cNvSpPr txBox="1"/>
          <p:nvPr/>
        </p:nvSpPr>
        <p:spPr>
          <a:xfrm>
            <a:off x="6613579" y="4941168"/>
            <a:ext cx="1774845" cy="369332"/>
          </a:xfrm>
          <a:prstGeom prst="rect">
            <a:avLst/>
          </a:prstGeom>
          <a:noFill/>
        </p:spPr>
        <p:txBody>
          <a:bodyPr wrap="none" rtlCol="0">
            <a:spAutoFit/>
          </a:bodyPr>
          <a:lstStyle/>
          <a:p>
            <a:r>
              <a:rPr lang="fr-FR" dirty="0" smtClean="0">
                <a:solidFill>
                  <a:schemeClr val="bg1"/>
                </a:solidFill>
                <a:latin typeface="Comic Sans MS" pitchFamily="66" charset="0"/>
              </a:rPr>
              <a:t>T. W. B. Kibble</a:t>
            </a:r>
            <a:endParaRPr lang="fr-FR" dirty="0">
              <a:solidFill>
                <a:schemeClr val="bg1"/>
              </a:solidFill>
              <a:latin typeface="Comic Sans MS" pitchFamily="66" charset="0"/>
            </a:endParaRPr>
          </a:p>
        </p:txBody>
      </p:sp>
      <p:sp>
        <p:nvSpPr>
          <p:cNvPr id="18" name="ZoneTexte 17"/>
          <p:cNvSpPr txBox="1"/>
          <p:nvPr/>
        </p:nvSpPr>
        <p:spPr>
          <a:xfrm>
            <a:off x="1691680" y="5445224"/>
            <a:ext cx="7369325" cy="830997"/>
          </a:xfrm>
          <a:prstGeom prst="rect">
            <a:avLst/>
          </a:prstGeom>
          <a:noFill/>
        </p:spPr>
        <p:txBody>
          <a:bodyPr wrap="none" rtlCol="0">
            <a:spAutoFit/>
          </a:bodyPr>
          <a:lstStyle/>
          <a:p>
            <a:r>
              <a:rPr lang="fr-FR" sz="4800" dirty="0" smtClean="0">
                <a:solidFill>
                  <a:schemeClr val="bg1"/>
                </a:solidFill>
                <a:latin typeface="Comic Sans MS" pitchFamily="66" charset="0"/>
              </a:rPr>
              <a:t>Le temps des théoriciens</a:t>
            </a:r>
            <a:endParaRPr lang="fr-FR" sz="4800" dirty="0">
              <a:solidFill>
                <a:schemeClr val="bg1"/>
              </a:solidFill>
              <a:latin typeface="Comic Sans MS" pitchFamily="66" charset="0"/>
            </a:endParaRPr>
          </a:p>
        </p:txBody>
      </p:sp>
      <p:pic>
        <p:nvPicPr>
          <p:cNvPr id="9218" name="Picture 2" descr="Description de cette image, également commentée ci-après"/>
          <p:cNvPicPr>
            <a:picLocks noChangeAspect="1" noChangeArrowheads="1"/>
          </p:cNvPicPr>
          <p:nvPr/>
        </p:nvPicPr>
        <p:blipFill>
          <a:blip r:embed="rId9" cstate="print"/>
          <a:srcRect/>
          <a:stretch>
            <a:fillRect/>
          </a:stretch>
        </p:blipFill>
        <p:spPr bwMode="auto">
          <a:xfrm>
            <a:off x="305036" y="2515455"/>
            <a:ext cx="1314636" cy="1417601"/>
          </a:xfrm>
          <a:prstGeom prst="rect">
            <a:avLst/>
          </a:prstGeom>
          <a:noFill/>
        </p:spPr>
      </p:pic>
      <p:sp>
        <p:nvSpPr>
          <p:cNvPr id="19" name="ZoneTexte 18"/>
          <p:cNvSpPr txBox="1"/>
          <p:nvPr/>
        </p:nvSpPr>
        <p:spPr>
          <a:xfrm>
            <a:off x="35496" y="3934797"/>
            <a:ext cx="1949573" cy="646331"/>
          </a:xfrm>
          <a:prstGeom prst="rect">
            <a:avLst/>
          </a:prstGeom>
          <a:noFill/>
        </p:spPr>
        <p:txBody>
          <a:bodyPr wrap="none" rtlCol="0">
            <a:spAutoFit/>
          </a:bodyPr>
          <a:lstStyle/>
          <a:p>
            <a:pPr algn="ctr"/>
            <a:r>
              <a:rPr lang="fr-FR" dirty="0" smtClean="0">
                <a:solidFill>
                  <a:schemeClr val="bg1"/>
                </a:solidFill>
                <a:latin typeface="Comic Sans MS" pitchFamily="66" charset="0"/>
              </a:rPr>
              <a:t>Y. Nambu</a:t>
            </a:r>
          </a:p>
          <a:p>
            <a:pPr algn="ctr"/>
            <a:r>
              <a:rPr lang="fr-FR" dirty="0" smtClean="0">
                <a:solidFill>
                  <a:schemeClr val="bg1"/>
                </a:solidFill>
                <a:latin typeface="Comic Sans MS" pitchFamily="66" charset="0"/>
              </a:rPr>
              <a:t>Prix Nobel 2008</a:t>
            </a:r>
            <a:endParaRPr lang="fr-FR" dirty="0">
              <a:solidFill>
                <a:schemeClr val="bg1"/>
              </a:solidFill>
              <a:latin typeface="Comic Sans MS" pitchFamily="66" charset="0"/>
            </a:endParaRPr>
          </a:p>
        </p:txBody>
      </p:sp>
      <p:pic>
        <p:nvPicPr>
          <p:cNvPr id="9219" name="Picture 3" descr="C:\Users\François\Desktop\LHC_collisions\Higgs\Conférence_Higgs\Golstone.jpg"/>
          <p:cNvPicPr>
            <a:picLocks noChangeAspect="1" noChangeArrowheads="1"/>
          </p:cNvPicPr>
          <p:nvPr/>
        </p:nvPicPr>
        <p:blipFill>
          <a:blip r:embed="rId10" cstate="print"/>
          <a:srcRect/>
          <a:stretch>
            <a:fillRect/>
          </a:stretch>
        </p:blipFill>
        <p:spPr bwMode="auto">
          <a:xfrm>
            <a:off x="395536" y="4653136"/>
            <a:ext cx="1224136" cy="1632181"/>
          </a:xfrm>
          <a:prstGeom prst="rect">
            <a:avLst/>
          </a:prstGeom>
          <a:noFill/>
        </p:spPr>
      </p:pic>
      <p:sp>
        <p:nvSpPr>
          <p:cNvPr id="20" name="ZoneTexte 19"/>
          <p:cNvSpPr txBox="1"/>
          <p:nvPr/>
        </p:nvSpPr>
        <p:spPr>
          <a:xfrm>
            <a:off x="251520" y="6300028"/>
            <a:ext cx="1532792" cy="369332"/>
          </a:xfrm>
          <a:prstGeom prst="rect">
            <a:avLst/>
          </a:prstGeom>
          <a:noFill/>
        </p:spPr>
        <p:txBody>
          <a:bodyPr wrap="none" rtlCol="0">
            <a:spAutoFit/>
          </a:bodyPr>
          <a:lstStyle/>
          <a:p>
            <a:r>
              <a:rPr lang="fr-FR" dirty="0" smtClean="0">
                <a:solidFill>
                  <a:schemeClr val="bg1"/>
                </a:solidFill>
                <a:latin typeface="Comic Sans MS" pitchFamily="66" charset="0"/>
              </a:rPr>
              <a:t>J. Goldstone</a:t>
            </a:r>
            <a:endParaRPr lang="fr-FR" dirty="0">
              <a:solidFill>
                <a:schemeClr val="bg1"/>
              </a:solidFill>
              <a:latin typeface="Comic Sans MS" pitchFamily="66" charset="0"/>
            </a:endParaRPr>
          </a:p>
        </p:txBody>
      </p:sp>
      <p:sp>
        <p:nvSpPr>
          <p:cNvPr id="21" name="Rectangle 20"/>
          <p:cNvSpPr/>
          <p:nvPr/>
        </p:nvSpPr>
        <p:spPr>
          <a:xfrm>
            <a:off x="2411760" y="116632"/>
            <a:ext cx="6264696" cy="52565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Parchemin horizontal 21"/>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Retour en arrière:</a:t>
            </a:r>
          </a:p>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année 1964</a:t>
            </a:r>
            <a:r>
              <a:rPr lang="fr-FR" sz="4800" dirty="0" smtClean="0">
                <a:latin typeface="Comic Sans MS" pitchFamily="66" charset="0"/>
                <a:ea typeface="Calibri" pitchFamily="34" charset="0"/>
                <a:cs typeface="Times New Roman" pitchFamily="18" charset="0"/>
              </a:rPr>
              <a:t>  </a:t>
            </a:r>
            <a:endParaRPr lang="fr-FR" sz="4800" dirty="0" smtClean="0">
              <a:latin typeface="Comic Sans MS" pitchFamily="66" charset="0"/>
              <a:cs typeface="Arial" pitchFamily="34" charset="0"/>
              <a:sym typeface="Symbol" pitchFamily="18" charset="2"/>
            </a:endParaRPr>
          </a:p>
        </p:txBody>
      </p:sp>
      <p:sp>
        <p:nvSpPr>
          <p:cNvPr id="25" name="Rectangle 24"/>
          <p:cNvSpPr/>
          <p:nvPr/>
        </p:nvSpPr>
        <p:spPr>
          <a:xfrm>
            <a:off x="6732240" y="188640"/>
            <a:ext cx="1728192" cy="2376264"/>
          </a:xfrm>
          <a:prstGeom prst="rect">
            <a:avLst/>
          </a:prstGeom>
          <a:no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p:cNvSpPr/>
          <p:nvPr/>
        </p:nvSpPr>
        <p:spPr>
          <a:xfrm>
            <a:off x="4067944" y="188640"/>
            <a:ext cx="1656184" cy="2376264"/>
          </a:xfrm>
          <a:prstGeom prst="rect">
            <a:avLst/>
          </a:prstGeom>
          <a:no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heckerboard(across)">
                                      <p:cBhvr>
                                        <p:cTn id="19" dur="500"/>
                                        <p:tgtEl>
                                          <p:spTgt spid="102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par>
                                <p:cTn id="23" presetID="5" presetClass="entr" presetSubtype="10"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checkerboard(across)">
                                      <p:cBhvr>
                                        <p:cTn id="25" dur="500"/>
                                        <p:tgtEl>
                                          <p:spTgt spid="92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par>
                                <p:cTn id="29" presetID="5" presetClass="entr" presetSubtype="10" fill="hold" nodeType="withEffect">
                                  <p:stCondLst>
                                    <p:cond delay="0"/>
                                  </p:stCondLst>
                                  <p:childTnLst>
                                    <p:set>
                                      <p:cBhvr>
                                        <p:cTn id="30" dur="1" fill="hold">
                                          <p:stCondLst>
                                            <p:cond delay="0"/>
                                          </p:stCondLst>
                                        </p:cTn>
                                        <p:tgtEl>
                                          <p:spTgt spid="9219"/>
                                        </p:tgtEl>
                                        <p:attrNameLst>
                                          <p:attrName>style.visibility</p:attrName>
                                        </p:attrNameLst>
                                      </p:cBhvr>
                                      <p:to>
                                        <p:strVal val="visible"/>
                                      </p:to>
                                    </p:set>
                                    <p:animEffect transition="in" filter="checkerboard(across)">
                                      <p:cBhvr>
                                        <p:cTn id="31" dur="500"/>
                                        <p:tgtEl>
                                          <p:spTgt spid="921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checkerboard(across)">
                                      <p:cBhvr>
                                        <p:cTn id="39" dur="500"/>
                                        <p:tgtEl>
                                          <p:spTgt spid="102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checkerboard(across)">
                                      <p:cBhvr>
                                        <p:cTn id="45" dur="500"/>
                                        <p:tgtEl>
                                          <p:spTgt spid="1028"/>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checkerboard(across)">
                                      <p:cBhvr>
                                        <p:cTn id="51" dur="500"/>
                                        <p:tgtEl>
                                          <p:spTgt spid="1029"/>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heckerboard(across)">
                                      <p:cBhvr>
                                        <p:cTn id="54" dur="500"/>
                                        <p:tgtEl>
                                          <p:spTgt spid="9"/>
                                        </p:tgtEl>
                                      </p:cBhvr>
                                    </p:animEffect>
                                  </p:childTnLst>
                                </p:cTn>
                              </p:par>
                              <p:par>
                                <p:cTn id="55" presetID="5" presetClass="entr" presetSubtype="10"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Effect transition="in" filter="checkerboard(across)">
                                      <p:cBhvr>
                                        <p:cTn id="57" dur="500"/>
                                        <p:tgtEl>
                                          <p:spTgt spid="1030"/>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heckerboard(across)">
                                      <p:cBhvr>
                                        <p:cTn id="60" dur="500"/>
                                        <p:tgtEl>
                                          <p:spTgt spid="11"/>
                                        </p:tgtEl>
                                      </p:cBhvr>
                                    </p:animEffect>
                                  </p:childTnLst>
                                </p:cTn>
                              </p:par>
                              <p:par>
                                <p:cTn id="61" presetID="5" presetClass="entr" presetSubtype="10" fill="hold" nodeType="withEffect">
                                  <p:stCondLst>
                                    <p:cond delay="0"/>
                                  </p:stCondLst>
                                  <p:childTnLst>
                                    <p:set>
                                      <p:cBhvr>
                                        <p:cTn id="62" dur="1" fill="hold">
                                          <p:stCondLst>
                                            <p:cond delay="0"/>
                                          </p:stCondLst>
                                        </p:cTn>
                                        <p:tgtEl>
                                          <p:spTgt spid="1032"/>
                                        </p:tgtEl>
                                        <p:attrNameLst>
                                          <p:attrName>style.visibility</p:attrName>
                                        </p:attrNameLst>
                                      </p:cBhvr>
                                      <p:to>
                                        <p:strVal val="visible"/>
                                      </p:to>
                                    </p:set>
                                    <p:animEffect transition="in" filter="checkerboard(across)">
                                      <p:cBhvr>
                                        <p:cTn id="63" dur="500"/>
                                        <p:tgtEl>
                                          <p:spTgt spid="1032"/>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checkerboard(across)">
                                      <p:cBhvr>
                                        <p:cTn id="66" dur="500"/>
                                        <p:tgtEl>
                                          <p:spTgt spid="14"/>
                                        </p:tgtEl>
                                      </p:cBhvr>
                                    </p:animEffect>
                                  </p:childTnLst>
                                </p:cTn>
                              </p:par>
                              <p:par>
                                <p:cTn id="67" presetID="5" presetClass="entr" presetSubtype="10" fill="hold" nodeType="withEffect">
                                  <p:stCondLst>
                                    <p:cond delay="0"/>
                                  </p:stCondLst>
                                  <p:childTnLst>
                                    <p:set>
                                      <p:cBhvr>
                                        <p:cTn id="68" dur="1" fill="hold">
                                          <p:stCondLst>
                                            <p:cond delay="0"/>
                                          </p:stCondLst>
                                        </p:cTn>
                                        <p:tgtEl>
                                          <p:spTgt spid="1033"/>
                                        </p:tgtEl>
                                        <p:attrNameLst>
                                          <p:attrName>style.visibility</p:attrName>
                                        </p:attrNameLst>
                                      </p:cBhvr>
                                      <p:to>
                                        <p:strVal val="visible"/>
                                      </p:to>
                                    </p:set>
                                    <p:animEffect transition="in" filter="checkerboard(across)">
                                      <p:cBhvr>
                                        <p:cTn id="69" dur="500"/>
                                        <p:tgtEl>
                                          <p:spTgt spid="1033"/>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checkerboard(across)">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checkerboard(across)">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checkerboard(across)">
                                      <p:cBhvr>
                                        <p:cTn id="82" dur="500"/>
                                        <p:tgtEl>
                                          <p:spTgt spid="26"/>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heckerboard(across)">
                                      <p:cBhvr>
                                        <p:cTn id="8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4" grpId="0"/>
      <p:bldP spid="17" grpId="0"/>
      <p:bldP spid="18" grpId="0"/>
      <p:bldP spid="19" grpId="0"/>
      <p:bldP spid="20" grpId="0"/>
      <p:bldP spid="21" grpId="0" animBg="1"/>
      <p:bldP spid="22" grpId="0" animBg="1"/>
      <p:bldP spid="23" grpId="0"/>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6" name="Vague 5"/>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6710981" y="260648"/>
            <a:ext cx="1893467" cy="769441"/>
          </a:xfrm>
          <a:prstGeom prst="rect">
            <a:avLst/>
          </a:prstGeom>
          <a:noFill/>
        </p:spPr>
        <p:txBody>
          <a:bodyPr wrap="none" rtlCol="0">
            <a:spAutoFit/>
          </a:bodyPr>
          <a:lstStyle/>
          <a:p>
            <a:pPr algn="ctr"/>
            <a:r>
              <a:rPr lang="fr-FR" sz="4400" dirty="0" smtClean="0">
                <a:solidFill>
                  <a:srgbClr val="0000CC"/>
                </a:solidFill>
                <a:latin typeface="Comic Sans MS" pitchFamily="66" charset="0"/>
              </a:rPr>
              <a:t>Rappel</a:t>
            </a:r>
            <a:endParaRPr lang="fr-FR" sz="4400" dirty="0">
              <a:solidFill>
                <a:srgbClr val="0000CC"/>
              </a:solidFill>
              <a:latin typeface="Comic Sans MS" pitchFamily="66"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Conférence_Higgs\Particules_1964_exp.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François\Desktop\LHC_collisions\Higgs\Conférence_Higgs\Particules_1964_théo.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
        <p:nvSpPr>
          <p:cNvPr id="4" name="Vague 3"/>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300192" y="260648"/>
            <a:ext cx="2752677"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Bosons W massifs</a:t>
            </a:r>
          </a:p>
          <a:p>
            <a:pPr algn="ctr"/>
            <a:r>
              <a:rPr lang="fr-FR" sz="2400" dirty="0" smtClean="0">
                <a:solidFill>
                  <a:srgbClr val="0000CC"/>
                </a:solidFill>
                <a:latin typeface="Comic Sans MS" pitchFamily="66" charset="0"/>
                <a:sym typeface="Symbol"/>
              </a:rPr>
              <a:t> courte portée</a:t>
            </a:r>
            <a:endParaRPr lang="fr-FR" sz="2400" dirty="0">
              <a:solidFill>
                <a:srgbClr val="0000CC"/>
              </a:solidFill>
              <a:latin typeface="Comic Sans MS" pitchFamily="66" charset="0"/>
            </a:endParaRPr>
          </a:p>
        </p:txBody>
      </p:sp>
      <p:sp>
        <p:nvSpPr>
          <p:cNvPr id="6" name="Ellipse 5"/>
          <p:cNvSpPr/>
          <p:nvPr/>
        </p:nvSpPr>
        <p:spPr>
          <a:xfrm rot="3040910">
            <a:off x="6271188" y="2395826"/>
            <a:ext cx="1327429" cy="22322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5847343" y="4365104"/>
            <a:ext cx="2541081"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Analogies</a:t>
            </a:r>
          </a:p>
          <a:p>
            <a:pPr algn="ctr"/>
            <a:r>
              <a:rPr lang="fr-FR" sz="2400" dirty="0" smtClean="0">
                <a:solidFill>
                  <a:srgbClr val="FFFF00"/>
                </a:solidFill>
                <a:latin typeface="Comic Sans MS" pitchFamily="66" charset="0"/>
              </a:rPr>
              <a:t>″mathématiques″</a:t>
            </a:r>
            <a:endParaRPr lang="fr-FR" sz="24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119886" y="-27384"/>
            <a:ext cx="6389891" cy="769441"/>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 besoin d’unification: </a:t>
            </a:r>
            <a:r>
              <a:rPr lang="fr-FR" sz="4400" b="1" dirty="0" smtClean="0">
                <a:solidFill>
                  <a:schemeClr val="bg1"/>
                </a:solidFill>
                <a:effectLst>
                  <a:outerShdw blurRad="38100" dist="38100" dir="2700000" algn="tl">
                    <a:srgbClr val="010199"/>
                  </a:outerShdw>
                </a:effectLst>
                <a:latin typeface="Comic Sans MS" pitchFamily="66" charset="0"/>
                <a:sym typeface="Symbol"/>
              </a:rPr>
              <a:t></a:t>
            </a:r>
            <a:r>
              <a:rPr lang="fr-FR" sz="3200" b="1" dirty="0" smtClean="0">
                <a:solidFill>
                  <a:schemeClr val="bg1"/>
                </a:solidFill>
                <a:effectLst>
                  <a:outerShdw blurRad="38100" dist="38100" dir="2700000" algn="tl">
                    <a:srgbClr val="010199"/>
                  </a:outerShdw>
                </a:effectLst>
                <a:latin typeface="Comic Sans MS" pitchFamily="66" charset="0"/>
                <a:sym typeface="Symbol"/>
              </a:rPr>
              <a:t> et W</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251520" y="836712"/>
            <a:ext cx="8267007" cy="1815882"/>
          </a:xfrm>
          <a:prstGeom prst="rect">
            <a:avLst/>
          </a:prstGeom>
          <a:noFill/>
        </p:spPr>
        <p:txBody>
          <a:bodyPr wrap="none" rtlCol="0">
            <a:spAutoFit/>
          </a:bodyPr>
          <a:lstStyle/>
          <a:p>
            <a:r>
              <a:rPr lang="fr-FR" sz="2800" dirty="0" smtClean="0">
                <a:solidFill>
                  <a:schemeClr val="bg1"/>
                </a:solidFill>
                <a:latin typeface="Comic Sans MS" pitchFamily="66" charset="0"/>
              </a:rPr>
              <a:t>Les scientifiques aiment </a:t>
            </a:r>
            <a:r>
              <a:rPr lang="fr-FR" sz="2800" dirty="0" smtClean="0">
                <a:solidFill>
                  <a:srgbClr val="FFFF00"/>
                </a:solidFill>
                <a:latin typeface="Comic Sans MS" pitchFamily="66" charset="0"/>
              </a:rPr>
              <a:t>unifier les phénomènes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Expliquer les points communs.</a:t>
            </a:r>
          </a:p>
          <a:p>
            <a:r>
              <a:rPr lang="fr-FR" sz="2800" dirty="0" smtClean="0">
                <a:solidFill>
                  <a:schemeClr val="bg1"/>
                </a:solidFill>
                <a:latin typeface="Comic Sans MS" pitchFamily="66" charset="0"/>
                <a:sym typeface="Symbol"/>
              </a:rPr>
              <a:t>   Réduire le nombre d’hypothèses.</a:t>
            </a:r>
          </a:p>
          <a:p>
            <a:r>
              <a:rPr lang="fr-FR" sz="2800" dirty="0" smtClean="0">
                <a:solidFill>
                  <a:schemeClr val="bg1"/>
                </a:solidFill>
                <a:latin typeface="Comic Sans MS" pitchFamily="66" charset="0"/>
                <a:sym typeface="Symbol"/>
              </a:rPr>
              <a:t>   Révéler des phénomènes cachés.</a:t>
            </a:r>
            <a:endParaRPr lang="fr-FR" sz="2800" dirty="0">
              <a:solidFill>
                <a:schemeClr val="bg1"/>
              </a:solidFill>
              <a:latin typeface="Comic Sans MS" pitchFamily="66" charset="0"/>
            </a:endParaRPr>
          </a:p>
        </p:txBody>
      </p:sp>
      <p:sp>
        <p:nvSpPr>
          <p:cNvPr id="5" name="ZoneTexte 4"/>
          <p:cNvSpPr txBox="1"/>
          <p:nvPr/>
        </p:nvSpPr>
        <p:spPr>
          <a:xfrm>
            <a:off x="251520" y="2780928"/>
            <a:ext cx="8808822" cy="892552"/>
          </a:xfrm>
          <a:prstGeom prst="rect">
            <a:avLst/>
          </a:prstGeom>
          <a:noFill/>
        </p:spPr>
        <p:txBody>
          <a:bodyPr wrap="none" rtlCol="0">
            <a:spAutoFit/>
          </a:bodyPr>
          <a:lstStyle/>
          <a:p>
            <a:r>
              <a:rPr lang="fr-FR" sz="2800" dirty="0" smtClean="0">
                <a:solidFill>
                  <a:schemeClr val="bg1"/>
                </a:solidFill>
                <a:latin typeface="Comic Sans MS" pitchFamily="66" charset="0"/>
              </a:rPr>
              <a:t>De nombreux exemples dans les sciences: </a:t>
            </a:r>
            <a:r>
              <a:rPr lang="fr-FR" sz="2400" i="1" dirty="0" smtClean="0">
                <a:solidFill>
                  <a:srgbClr val="FF66FF"/>
                </a:solidFill>
                <a:latin typeface="Comic Sans MS" pitchFamily="66" charset="0"/>
              </a:rPr>
              <a:t>2 exemples</a:t>
            </a:r>
          </a:p>
          <a:p>
            <a:r>
              <a:rPr lang="fr-FR" sz="2400" i="1" dirty="0">
                <a:solidFill>
                  <a:srgbClr val="FF66FF"/>
                </a:solidFill>
                <a:latin typeface="Comic Sans MS" pitchFamily="66" charset="0"/>
              </a:rPr>
              <a:t> </a:t>
            </a:r>
            <a:r>
              <a:rPr lang="fr-FR" sz="2400" i="1" dirty="0" smtClean="0">
                <a:solidFill>
                  <a:srgbClr val="FF66FF"/>
                </a:solidFill>
                <a:latin typeface="Comic Sans MS" pitchFamily="66" charset="0"/>
              </a:rPr>
              <a:t>                                                                          déjà anciens.</a:t>
            </a:r>
          </a:p>
        </p:txBody>
      </p:sp>
      <p:pic>
        <p:nvPicPr>
          <p:cNvPr id="6" name="Picture 3" descr="tabeau%20p%C3%A9riodique"/>
          <p:cNvPicPr>
            <a:picLocks noChangeAspect="1" noChangeArrowheads="1"/>
          </p:cNvPicPr>
          <p:nvPr/>
        </p:nvPicPr>
        <p:blipFill>
          <a:blip r:embed="rId2" cstate="print"/>
          <a:srcRect/>
          <a:stretch>
            <a:fillRect/>
          </a:stretch>
        </p:blipFill>
        <p:spPr bwMode="auto">
          <a:xfrm>
            <a:off x="4427984" y="3845768"/>
            <a:ext cx="4572000" cy="2895600"/>
          </a:xfrm>
          <a:prstGeom prst="rect">
            <a:avLst/>
          </a:prstGeom>
          <a:noFill/>
          <a:ln w="9525">
            <a:noFill/>
            <a:miter lim="800000"/>
            <a:headEnd/>
            <a:tailEnd/>
          </a:ln>
        </p:spPr>
      </p:pic>
      <p:sp>
        <p:nvSpPr>
          <p:cNvPr id="7" name="ZoneTexte 6"/>
          <p:cNvSpPr txBox="1"/>
          <p:nvPr/>
        </p:nvSpPr>
        <p:spPr>
          <a:xfrm>
            <a:off x="395536" y="3429000"/>
            <a:ext cx="3752950" cy="2000548"/>
          </a:xfrm>
          <a:prstGeom prst="rect">
            <a:avLst/>
          </a:prstGeom>
          <a:noFill/>
        </p:spPr>
        <p:txBody>
          <a:bodyPr wrap="none" rtlCol="0">
            <a:spAutoFit/>
          </a:bodyPr>
          <a:lstStyle/>
          <a:p>
            <a:r>
              <a:rPr lang="fr-FR" sz="2800" b="1" i="1" dirty="0" smtClean="0">
                <a:solidFill>
                  <a:srgbClr val="FF66FF"/>
                </a:solidFill>
                <a:latin typeface="Comic Sans MS" pitchFamily="66" charset="0"/>
              </a:rPr>
              <a:t>La  matière</a:t>
            </a:r>
            <a:r>
              <a:rPr lang="fr-FR" sz="2800" i="1" dirty="0" smtClean="0">
                <a:solidFill>
                  <a:srgbClr val="FF66FF"/>
                </a:solidFill>
                <a:latin typeface="Comic Sans MS" pitchFamily="66" charset="0"/>
              </a:rPr>
              <a:t>:</a:t>
            </a:r>
          </a:p>
          <a:p>
            <a:r>
              <a:rPr lang="fr-FR" sz="2400" i="1" dirty="0" smtClean="0">
                <a:solidFill>
                  <a:schemeClr val="bg1"/>
                </a:solidFill>
                <a:latin typeface="Comic Sans MS" pitchFamily="66" charset="0"/>
              </a:rPr>
              <a:t>Classification de tous les</a:t>
            </a:r>
          </a:p>
          <a:p>
            <a:r>
              <a:rPr lang="fr-FR" sz="2400" i="1" dirty="0" smtClean="0">
                <a:solidFill>
                  <a:schemeClr val="bg1"/>
                </a:solidFill>
                <a:latin typeface="Comic Sans MS" pitchFamily="66" charset="0"/>
              </a:rPr>
              <a:t>types d’atomes</a:t>
            </a:r>
          </a:p>
          <a:p>
            <a:r>
              <a:rPr lang="fr-FR" sz="2400" i="1" dirty="0" smtClean="0">
                <a:solidFill>
                  <a:schemeClr val="bg1"/>
                </a:solidFill>
                <a:latin typeface="Comic Sans MS" pitchFamily="66" charset="0"/>
              </a:rPr>
              <a:t>(gazeux, liquide, solide)</a:t>
            </a:r>
          </a:p>
          <a:p>
            <a:pPr>
              <a:buFont typeface="Symbol" pitchFamily="18" charset="2"/>
              <a:buChar char="®"/>
            </a:pPr>
            <a:r>
              <a:rPr lang="fr-FR" sz="2400" i="1" dirty="0" smtClean="0">
                <a:solidFill>
                  <a:schemeClr val="bg1"/>
                </a:solidFill>
                <a:latin typeface="Comic Sans MS" pitchFamily="66" charset="0"/>
                <a:sym typeface="Symbol"/>
              </a:rPr>
              <a:t> Tableau unique:</a:t>
            </a:r>
          </a:p>
        </p:txBody>
      </p:sp>
      <p:sp>
        <p:nvSpPr>
          <p:cNvPr id="8" name="Ellipse 7"/>
          <p:cNvSpPr/>
          <p:nvPr/>
        </p:nvSpPr>
        <p:spPr>
          <a:xfrm>
            <a:off x="4499992"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Ellipse 8"/>
          <p:cNvSpPr/>
          <p:nvPr/>
        </p:nvSpPr>
        <p:spPr>
          <a:xfrm>
            <a:off x="6156176" y="472514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Ellipse 9"/>
          <p:cNvSpPr/>
          <p:nvPr/>
        </p:nvSpPr>
        <p:spPr>
          <a:xfrm>
            <a:off x="8604448"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1" name="Ellipse 10"/>
          <p:cNvSpPr/>
          <p:nvPr/>
        </p:nvSpPr>
        <p:spPr>
          <a:xfrm>
            <a:off x="7236296" y="5589240"/>
            <a:ext cx="18356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2" name="Rectangle 11"/>
          <p:cNvSpPr/>
          <p:nvPr/>
        </p:nvSpPr>
        <p:spPr>
          <a:xfrm>
            <a:off x="107504" y="5373216"/>
            <a:ext cx="4572000" cy="1384995"/>
          </a:xfrm>
          <a:prstGeom prst="rect">
            <a:avLst/>
          </a:prstGeom>
        </p:spPr>
        <p:txBody>
          <a:bodyPr>
            <a:spAutoFit/>
          </a:bodyPr>
          <a:lstStyle/>
          <a:p>
            <a:pPr algn="ctr"/>
            <a:r>
              <a:rPr lang="fr-FR" sz="2800" i="1" dirty="0" smtClean="0">
                <a:solidFill>
                  <a:srgbClr val="FFFF00"/>
                </a:solidFill>
                <a:latin typeface="Comic Sans MS" pitchFamily="66" charset="0"/>
                <a:sym typeface="Symbol"/>
              </a:rPr>
              <a:t>Tableau périodique</a:t>
            </a:r>
          </a:p>
          <a:p>
            <a:pPr algn="ctr"/>
            <a:r>
              <a:rPr lang="fr-FR" sz="2800" i="1" dirty="0" smtClean="0">
                <a:solidFill>
                  <a:srgbClr val="FFFF00"/>
                </a:solidFill>
                <a:latin typeface="Comic Sans MS" pitchFamily="66" charset="0"/>
                <a:sym typeface="Symbol"/>
              </a:rPr>
              <a:t> des éléments</a:t>
            </a:r>
          </a:p>
          <a:p>
            <a:pPr algn="ctr"/>
            <a:r>
              <a:rPr lang="fr-FR" sz="2800" i="1" dirty="0" smtClean="0">
                <a:solidFill>
                  <a:srgbClr val="FFFF00"/>
                </a:solidFill>
                <a:latin typeface="Comic Sans MS" pitchFamily="66" charset="0"/>
                <a:sym typeface="Symbol"/>
              </a:rPr>
              <a:t>de  Mendeleïev (1869)</a:t>
            </a:r>
            <a:endParaRPr lang="fr-FR" sz="28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par>
                                <p:cTn id="21" presetID="5"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 Vazeille\Desktop\Higgs_oct2013\Higgs_Caver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196752"/>
            <a:ext cx="4586392" cy="30528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François Vazeille\Desktop\Higgs_oct2013\Englert_Caver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6392" y="1196752"/>
            <a:ext cx="4557607" cy="305063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11560" y="4437112"/>
            <a:ext cx="7992888" cy="1384995"/>
          </a:xfrm>
          <a:prstGeom prst="rect">
            <a:avLst/>
          </a:prstGeom>
          <a:noFill/>
        </p:spPr>
        <p:txBody>
          <a:bodyPr wrap="square" rtlCol="0">
            <a:spAutoFit/>
          </a:bodyPr>
          <a:lstStyle/>
          <a:p>
            <a:r>
              <a:rPr lang="fr-FR" sz="2800" dirty="0" smtClean="0">
                <a:latin typeface="Comic Sans MS" panose="030F0702030302020204" pitchFamily="66" charset="0"/>
              </a:rPr>
              <a:t>   </a:t>
            </a:r>
            <a:r>
              <a:rPr lang="fr-FR" sz="2800" dirty="0" smtClean="0">
                <a:solidFill>
                  <a:schemeClr val="bg1"/>
                </a:solidFill>
                <a:latin typeface="Comic Sans MS" panose="030F0702030302020204" pitchFamily="66" charset="0"/>
              </a:rPr>
              <a:t>Peter W. </a:t>
            </a:r>
            <a:r>
              <a:rPr lang="fr-FR" sz="2800" dirty="0" err="1" smtClean="0">
                <a:solidFill>
                  <a:schemeClr val="bg1"/>
                </a:solidFill>
                <a:latin typeface="Comic Sans MS" panose="030F0702030302020204" pitchFamily="66" charset="0"/>
              </a:rPr>
              <a:t>Higgs</a:t>
            </a:r>
            <a:r>
              <a:rPr lang="fr-FR" sz="2800" dirty="0" smtClean="0">
                <a:solidFill>
                  <a:schemeClr val="bg1"/>
                </a:solidFill>
                <a:latin typeface="Comic Sans MS" panose="030F0702030302020204" pitchFamily="66" charset="0"/>
              </a:rPr>
              <a:t>                 François Englert</a:t>
            </a:r>
          </a:p>
          <a:p>
            <a:endParaRPr lang="fr-FR" sz="2800" dirty="0" smtClean="0">
              <a:solidFill>
                <a:schemeClr val="bg1"/>
              </a:solidFill>
              <a:latin typeface="Comic Sans MS" panose="030F0702030302020204" pitchFamily="66" charset="0"/>
            </a:endParaRPr>
          </a:p>
          <a:p>
            <a:r>
              <a:rPr lang="fr-FR" sz="2800" dirty="0">
                <a:solidFill>
                  <a:schemeClr val="bg1"/>
                </a:solidFill>
                <a:latin typeface="Comic Sans MS" panose="030F0702030302020204" pitchFamily="66" charset="0"/>
              </a:rPr>
              <a:t>d</a:t>
            </a:r>
            <a:r>
              <a:rPr lang="fr-FR" sz="2800" dirty="0" smtClean="0">
                <a:solidFill>
                  <a:schemeClr val="bg1"/>
                </a:solidFill>
                <a:latin typeface="Comic Sans MS" panose="030F0702030302020204" pitchFamily="66" charset="0"/>
              </a:rPr>
              <a:t>ans la caverne de l’expérience ATLAS au LHC</a:t>
            </a:r>
            <a:endParaRPr lang="fr-FR" sz="28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2285666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j0288903"/>
          <p:cNvPicPr>
            <a:picLocks noChangeAspect="1" noChangeArrowheads="1" noCrop="1"/>
          </p:cNvPicPr>
          <p:nvPr/>
        </p:nvPicPr>
        <p:blipFill>
          <a:blip r:embed="rId2" cstate="print"/>
          <a:srcRect/>
          <a:stretch>
            <a:fillRect/>
          </a:stretch>
        </p:blipFill>
        <p:spPr bwMode="auto">
          <a:xfrm>
            <a:off x="179512" y="116632"/>
            <a:ext cx="1655762" cy="2063750"/>
          </a:xfrm>
          <a:prstGeom prst="rect">
            <a:avLst/>
          </a:prstGeom>
          <a:noFill/>
          <a:ln w="9525">
            <a:noFill/>
            <a:miter lim="800000"/>
            <a:headEnd/>
            <a:tailEnd/>
          </a:ln>
        </p:spPr>
      </p:pic>
      <p:pic>
        <p:nvPicPr>
          <p:cNvPr id="14" name="Picture 3" descr="j0300563"/>
          <p:cNvPicPr>
            <a:picLocks noChangeAspect="1" noChangeArrowheads="1" noCrop="1"/>
          </p:cNvPicPr>
          <p:nvPr/>
        </p:nvPicPr>
        <p:blipFill>
          <a:blip r:embed="rId3" cstate="print"/>
          <a:srcRect/>
          <a:stretch>
            <a:fillRect/>
          </a:stretch>
        </p:blipFill>
        <p:spPr bwMode="auto">
          <a:xfrm>
            <a:off x="6804025" y="-27384"/>
            <a:ext cx="2376487" cy="2233613"/>
          </a:xfrm>
          <a:prstGeom prst="rect">
            <a:avLst/>
          </a:prstGeom>
          <a:noFill/>
          <a:ln w="9525">
            <a:noFill/>
            <a:miter lim="800000"/>
            <a:headEnd/>
            <a:tailEnd/>
          </a:ln>
        </p:spPr>
      </p:pic>
      <p:pic>
        <p:nvPicPr>
          <p:cNvPr id="54275" name="Picture 3" descr="C:\Users\François\Desktop\LHC_collisions\Higgs\Conférence_Higgs\ampoule.GIF"/>
          <p:cNvPicPr>
            <a:picLocks noChangeAspect="1" noChangeArrowheads="1" noCrop="1"/>
          </p:cNvPicPr>
          <p:nvPr/>
        </p:nvPicPr>
        <p:blipFill>
          <a:blip r:embed="rId4" cstate="print"/>
          <a:srcRect/>
          <a:stretch>
            <a:fillRect/>
          </a:stretch>
        </p:blipFill>
        <p:spPr bwMode="auto">
          <a:xfrm>
            <a:off x="2843808" y="3501008"/>
            <a:ext cx="3240360" cy="3240360"/>
          </a:xfrm>
          <a:prstGeom prst="rect">
            <a:avLst/>
          </a:prstGeom>
          <a:noFill/>
        </p:spPr>
      </p:pic>
      <p:sp>
        <p:nvSpPr>
          <p:cNvPr id="18" name="Cadre 17"/>
          <p:cNvSpPr/>
          <p:nvPr/>
        </p:nvSpPr>
        <p:spPr>
          <a:xfrm>
            <a:off x="2843808" y="3168352"/>
            <a:ext cx="3240360" cy="3573016"/>
          </a:xfrm>
          <a:prstGeom prst="frame">
            <a:avLst>
              <a:gd name="adj1" fmla="val 1554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bg1"/>
              </a:solidFill>
              <a:latin typeface="Comic Sans MS" pitchFamily="66" charset="0"/>
            </a:endParaRPr>
          </a:p>
        </p:txBody>
      </p:sp>
      <p:sp>
        <p:nvSpPr>
          <p:cNvPr id="19" name="ZoneTexte 18"/>
          <p:cNvSpPr txBox="1"/>
          <p:nvPr/>
        </p:nvSpPr>
        <p:spPr>
          <a:xfrm>
            <a:off x="35496" y="2132856"/>
            <a:ext cx="1984839" cy="523220"/>
          </a:xfrm>
          <a:prstGeom prst="rect">
            <a:avLst/>
          </a:prstGeom>
          <a:noFill/>
        </p:spPr>
        <p:txBody>
          <a:bodyPr wrap="none" rtlCol="0">
            <a:spAutoFit/>
          </a:bodyPr>
          <a:lstStyle/>
          <a:p>
            <a:r>
              <a:rPr lang="fr-FR" sz="2800" i="1" dirty="0" smtClean="0">
                <a:solidFill>
                  <a:schemeClr val="bg1"/>
                </a:solidFill>
                <a:latin typeface="Comic Sans MS" pitchFamily="66" charset="0"/>
              </a:rPr>
              <a:t>Electricité</a:t>
            </a:r>
            <a:endParaRPr lang="fr-FR" sz="2800" i="1" dirty="0">
              <a:solidFill>
                <a:schemeClr val="bg1"/>
              </a:solidFill>
              <a:latin typeface="Comic Sans MS" pitchFamily="66" charset="0"/>
            </a:endParaRPr>
          </a:p>
        </p:txBody>
      </p:sp>
      <p:sp>
        <p:nvSpPr>
          <p:cNvPr id="20" name="ZoneTexte 19"/>
          <p:cNvSpPr txBox="1"/>
          <p:nvPr/>
        </p:nvSpPr>
        <p:spPr>
          <a:xfrm>
            <a:off x="6924893" y="2132856"/>
            <a:ext cx="2183611" cy="523220"/>
          </a:xfrm>
          <a:prstGeom prst="rect">
            <a:avLst/>
          </a:prstGeom>
          <a:noFill/>
        </p:spPr>
        <p:txBody>
          <a:bodyPr wrap="none" rtlCol="0">
            <a:spAutoFit/>
          </a:bodyPr>
          <a:lstStyle/>
          <a:p>
            <a:r>
              <a:rPr lang="fr-FR" sz="2800" i="1" dirty="0" smtClean="0">
                <a:solidFill>
                  <a:schemeClr val="bg1"/>
                </a:solidFill>
                <a:latin typeface="Comic Sans MS" pitchFamily="66" charset="0"/>
              </a:rPr>
              <a:t>Magnétisme</a:t>
            </a:r>
            <a:endParaRPr lang="fr-FR" sz="2800" i="1" dirty="0">
              <a:solidFill>
                <a:schemeClr val="bg1"/>
              </a:solidFill>
              <a:latin typeface="Comic Sans MS" pitchFamily="66" charset="0"/>
            </a:endParaRPr>
          </a:p>
        </p:txBody>
      </p:sp>
      <p:sp>
        <p:nvSpPr>
          <p:cNvPr id="21" name="ZoneTexte 20"/>
          <p:cNvSpPr txBox="1"/>
          <p:nvPr/>
        </p:nvSpPr>
        <p:spPr>
          <a:xfrm>
            <a:off x="3704914" y="6218148"/>
            <a:ext cx="1515158" cy="523220"/>
          </a:xfrm>
          <a:prstGeom prst="rect">
            <a:avLst/>
          </a:prstGeom>
          <a:noFill/>
        </p:spPr>
        <p:txBody>
          <a:bodyPr wrap="none" rtlCol="0">
            <a:spAutoFit/>
          </a:bodyPr>
          <a:lstStyle/>
          <a:p>
            <a:r>
              <a:rPr lang="fr-FR" sz="2800" i="1" dirty="0" smtClean="0">
                <a:solidFill>
                  <a:schemeClr val="bg1"/>
                </a:solidFill>
                <a:latin typeface="Comic Sans MS" pitchFamily="66" charset="0"/>
              </a:rPr>
              <a:t>Lumière</a:t>
            </a:r>
            <a:endParaRPr lang="fr-FR" sz="2800" i="1" dirty="0">
              <a:solidFill>
                <a:schemeClr val="bg1"/>
              </a:solidFill>
              <a:latin typeface="Comic Sans MS" pitchFamily="66" charset="0"/>
            </a:endParaRPr>
          </a:p>
        </p:txBody>
      </p:sp>
      <p:sp>
        <p:nvSpPr>
          <p:cNvPr id="22" name="Text Box 7"/>
          <p:cNvSpPr txBox="1">
            <a:spLocks noChangeArrowheads="1"/>
          </p:cNvSpPr>
          <p:nvPr/>
        </p:nvSpPr>
        <p:spPr bwMode="auto">
          <a:xfrm>
            <a:off x="2112110" y="404664"/>
            <a:ext cx="4655442" cy="1261884"/>
          </a:xfrm>
          <a:prstGeom prst="rect">
            <a:avLst/>
          </a:prstGeom>
          <a:noFill/>
          <a:ln w="9525">
            <a:noFill/>
            <a:miter lim="800000"/>
            <a:headEnd/>
            <a:tailEnd/>
          </a:ln>
        </p:spPr>
        <p:txBody>
          <a:bodyPr wrap="none">
            <a:spAutoFit/>
          </a:bodyPr>
          <a:lstStyle/>
          <a:p>
            <a:pPr algn="ctr"/>
            <a:r>
              <a:rPr lang="fr-FR" sz="2800" b="1" i="1" dirty="0" smtClean="0">
                <a:solidFill>
                  <a:srgbClr val="FF66FF"/>
                </a:solidFill>
                <a:latin typeface="Comic Sans MS" pitchFamily="66" charset="0"/>
              </a:rPr>
              <a:t>Les forces</a:t>
            </a:r>
            <a:r>
              <a:rPr lang="fr-FR" sz="2800" i="1" dirty="0" smtClean="0">
                <a:solidFill>
                  <a:srgbClr val="FF66FF"/>
                </a:solidFill>
                <a:latin typeface="Comic Sans MS" pitchFamily="66" charset="0"/>
              </a:rPr>
              <a:t>:</a:t>
            </a:r>
          </a:p>
          <a:p>
            <a:pPr algn="ctr"/>
            <a:r>
              <a:rPr lang="fr-FR" sz="2400" i="1" dirty="0" smtClean="0">
                <a:solidFill>
                  <a:schemeClr val="bg1"/>
                </a:solidFill>
                <a:latin typeface="Comic Sans MS" pitchFamily="66" charset="0"/>
              </a:rPr>
              <a:t>Depuis </a:t>
            </a:r>
            <a:r>
              <a:rPr lang="fr-FR" sz="2400" i="1" dirty="0">
                <a:solidFill>
                  <a:schemeClr val="bg1"/>
                </a:solidFill>
                <a:latin typeface="Comic Sans MS" pitchFamily="66" charset="0"/>
              </a:rPr>
              <a:t>James Clerk MAXWELL</a:t>
            </a:r>
          </a:p>
          <a:p>
            <a:pPr algn="ctr"/>
            <a:r>
              <a:rPr lang="fr-FR" sz="2400" i="1" dirty="0">
                <a:solidFill>
                  <a:schemeClr val="bg1"/>
                </a:solidFill>
                <a:latin typeface="Comic Sans MS" pitchFamily="66" charset="0"/>
              </a:rPr>
              <a:t>(1864)</a:t>
            </a:r>
          </a:p>
        </p:txBody>
      </p:sp>
      <p:sp>
        <p:nvSpPr>
          <p:cNvPr id="23" name="Text Box 10"/>
          <p:cNvSpPr txBox="1">
            <a:spLocks noChangeArrowheads="1"/>
          </p:cNvSpPr>
          <p:nvPr/>
        </p:nvSpPr>
        <p:spPr bwMode="auto">
          <a:xfrm>
            <a:off x="2773326" y="1733907"/>
            <a:ext cx="3496470" cy="830997"/>
          </a:xfrm>
          <a:prstGeom prst="rect">
            <a:avLst/>
          </a:prstGeom>
          <a:noFill/>
          <a:ln w="9525">
            <a:noFill/>
            <a:miter lim="800000"/>
            <a:headEnd/>
            <a:tailEnd/>
          </a:ln>
        </p:spPr>
        <p:txBody>
          <a:bodyPr wrap="none">
            <a:spAutoFit/>
          </a:bodyPr>
          <a:lstStyle/>
          <a:p>
            <a:pPr algn="ctr"/>
            <a:r>
              <a:rPr lang="fr-FR" sz="2400" i="1" dirty="0" smtClean="0">
                <a:solidFill>
                  <a:schemeClr val="bg1"/>
                </a:solidFill>
                <a:latin typeface="Comic Sans MS" pitchFamily="66" charset="0"/>
              </a:rPr>
              <a:t>Les 3 facettes</a:t>
            </a:r>
          </a:p>
          <a:p>
            <a:pPr algn="ctr"/>
            <a:r>
              <a:rPr lang="fr-FR" sz="2400" i="1" dirty="0" smtClean="0">
                <a:solidFill>
                  <a:schemeClr val="bg1"/>
                </a:solidFill>
                <a:latin typeface="Comic Sans MS" pitchFamily="66" charset="0"/>
              </a:rPr>
              <a:t> </a:t>
            </a:r>
            <a:r>
              <a:rPr lang="fr-FR" sz="2400" i="1" dirty="0">
                <a:solidFill>
                  <a:schemeClr val="bg1"/>
                </a:solidFill>
                <a:latin typeface="Comic Sans MS" pitchFamily="66" charset="0"/>
              </a:rPr>
              <a:t>d’un même phénomène:</a:t>
            </a:r>
          </a:p>
        </p:txBody>
      </p:sp>
      <p:sp>
        <p:nvSpPr>
          <p:cNvPr id="25" name="ZoneTexte 24"/>
          <p:cNvSpPr txBox="1"/>
          <p:nvPr/>
        </p:nvSpPr>
        <p:spPr>
          <a:xfrm>
            <a:off x="1979712" y="2780928"/>
            <a:ext cx="5083443" cy="707886"/>
          </a:xfrm>
          <a:prstGeom prst="rect">
            <a:avLst/>
          </a:prstGeom>
          <a:noFill/>
        </p:spPr>
        <p:txBody>
          <a:bodyPr wrap="none" rtlCol="0">
            <a:spAutoFit/>
          </a:bodyPr>
          <a:lstStyle/>
          <a:p>
            <a:r>
              <a:rPr lang="fr-FR" sz="4000" i="1" dirty="0" smtClean="0">
                <a:solidFill>
                  <a:srgbClr val="FFFF00"/>
                </a:solidFill>
                <a:latin typeface="Comic Sans MS" pitchFamily="66" charset="0"/>
              </a:rPr>
              <a:t>L’électromagnétisme</a:t>
            </a:r>
            <a:endParaRPr lang="fr-FR" sz="40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4275"/>
                                        </p:tgtEl>
                                        <p:attrNameLst>
                                          <p:attrName>style.visibility</p:attrName>
                                        </p:attrNameLst>
                                      </p:cBhvr>
                                      <p:to>
                                        <p:strVal val="visible"/>
                                      </p:to>
                                    </p:set>
                                    <p:animEffect transition="in" filter="checkerboard(across)">
                                      <p:cBhvr>
                                        <p:cTn id="23" dur="500"/>
                                        <p:tgtEl>
                                          <p:spTgt spid="5427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heckerboard(across)">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descr="C:\Users\François\Desktop\LHC_collisions\Higgs\Conférence_Higgs\neige.jpg"/>
          <p:cNvPicPr>
            <a:picLocks noChangeAspect="1" noChangeArrowheads="1"/>
          </p:cNvPicPr>
          <p:nvPr/>
        </p:nvPicPr>
        <p:blipFill>
          <a:blip r:embed="rId2" cstate="print"/>
          <a:srcRect/>
          <a:stretch>
            <a:fillRect/>
          </a:stretch>
        </p:blipFill>
        <p:spPr bwMode="auto">
          <a:xfrm>
            <a:off x="323528" y="836712"/>
            <a:ext cx="2038350" cy="2247900"/>
          </a:xfrm>
          <a:prstGeom prst="rect">
            <a:avLst/>
          </a:prstGeom>
          <a:noFill/>
        </p:spPr>
      </p:pic>
      <p:sp>
        <p:nvSpPr>
          <p:cNvPr id="4" name="Text Box 36"/>
          <p:cNvSpPr txBox="1">
            <a:spLocks noChangeArrowheads="1"/>
          </p:cNvSpPr>
          <p:nvPr/>
        </p:nvSpPr>
        <p:spPr bwMode="auto">
          <a:xfrm>
            <a:off x="119886" y="107921"/>
            <a:ext cx="425469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L’aide des symétries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5" name="ZoneTexte 4"/>
          <p:cNvSpPr txBox="1"/>
          <p:nvPr/>
        </p:nvSpPr>
        <p:spPr>
          <a:xfrm>
            <a:off x="2627784" y="1628800"/>
            <a:ext cx="6143028"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Nombreux exemples dans la nature:</a:t>
            </a:r>
          </a:p>
          <a:p>
            <a:pPr algn="ctr"/>
            <a:r>
              <a:rPr lang="fr-FR" sz="2800" dirty="0" smtClean="0">
                <a:solidFill>
                  <a:schemeClr val="bg1"/>
                </a:solidFill>
                <a:latin typeface="Comic Sans MS" pitchFamily="66" charset="0"/>
              </a:rPr>
              <a:t>flocon de neige.</a:t>
            </a:r>
            <a:endParaRPr lang="fr-FR" sz="2800" dirty="0">
              <a:solidFill>
                <a:schemeClr val="bg1"/>
              </a:solidFill>
              <a:latin typeface="Comic Sans MS" pitchFamily="66" charset="0"/>
            </a:endParaRPr>
          </a:p>
        </p:txBody>
      </p:sp>
      <p:sp>
        <p:nvSpPr>
          <p:cNvPr id="6" name="ZoneTexte 5"/>
          <p:cNvSpPr txBox="1"/>
          <p:nvPr/>
        </p:nvSpPr>
        <p:spPr>
          <a:xfrm>
            <a:off x="871750" y="3212976"/>
            <a:ext cx="7641836" cy="1815882"/>
          </a:xfrm>
          <a:prstGeom prst="rect">
            <a:avLst/>
          </a:prstGeom>
          <a:noFill/>
        </p:spPr>
        <p:txBody>
          <a:bodyPr wrap="none" rtlCol="0">
            <a:spAutoFit/>
          </a:bodyPr>
          <a:lstStyle/>
          <a:p>
            <a:r>
              <a:rPr lang="fr-FR" sz="2800" dirty="0" smtClean="0">
                <a:solidFill>
                  <a:srgbClr val="FFFF00"/>
                </a:solidFill>
                <a:latin typeface="Comic Sans MS" pitchFamily="66" charset="0"/>
              </a:rPr>
              <a:t>Mais c’est vrai aussi pour les lois physiques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 pas pour des raisons esthétiques,</a:t>
            </a:r>
          </a:p>
          <a:p>
            <a:r>
              <a:rPr lang="fr-FR" sz="2800" dirty="0" smtClean="0">
                <a:solidFill>
                  <a:schemeClr val="bg1"/>
                </a:solidFill>
                <a:latin typeface="Comic Sans MS" pitchFamily="66" charset="0"/>
              </a:rPr>
              <a:t>       - pour simplifier et </a:t>
            </a:r>
            <a:r>
              <a:rPr lang="fr-FR" sz="2800" dirty="0" smtClean="0">
                <a:solidFill>
                  <a:srgbClr val="99FF66"/>
                </a:solidFill>
                <a:latin typeface="Comic Sans MS" pitchFamily="66" charset="0"/>
              </a:rPr>
              <a:t>surtout déduire</a:t>
            </a:r>
          </a:p>
          <a:p>
            <a:r>
              <a:rPr lang="fr-FR" sz="2800" dirty="0" smtClean="0">
                <a:solidFill>
                  <a:srgbClr val="99FF66"/>
                </a:solidFill>
                <a:latin typeface="Comic Sans MS" pitchFamily="66" charset="0"/>
              </a:rPr>
              <a:t>         des propriétés  physiques majeures</a:t>
            </a:r>
            <a:r>
              <a:rPr lang="fr-FR" sz="2800" dirty="0" smtClean="0">
                <a:solidFill>
                  <a:schemeClr val="bg1"/>
                </a:solidFill>
                <a:latin typeface="Comic Sans MS" pitchFamily="66" charset="0"/>
              </a:rPr>
              <a:t>.</a:t>
            </a:r>
          </a:p>
        </p:txBody>
      </p:sp>
      <p:sp>
        <p:nvSpPr>
          <p:cNvPr id="7" name="ZoneTexte 6"/>
          <p:cNvSpPr txBox="1"/>
          <p:nvPr/>
        </p:nvSpPr>
        <p:spPr>
          <a:xfrm>
            <a:off x="49740" y="5284365"/>
            <a:ext cx="8986756" cy="1384995"/>
          </a:xfrm>
          <a:prstGeom prst="rect">
            <a:avLst/>
          </a:prstGeom>
          <a:noFill/>
        </p:spPr>
        <p:txBody>
          <a:bodyPr wrap="none" rtlCol="0">
            <a:spAutoFit/>
          </a:bodyPr>
          <a:lstStyle/>
          <a:p>
            <a:pPr algn="ctr"/>
            <a:r>
              <a:rPr lang="fr-FR" sz="2800" dirty="0" smtClean="0">
                <a:solidFill>
                  <a:srgbClr val="FFFF00"/>
                </a:solidFill>
                <a:latin typeface="Comic Sans MS" pitchFamily="66" charset="0"/>
              </a:rPr>
              <a:t>La “Symétrie de jauge″  </a:t>
            </a:r>
            <a:r>
              <a:rPr lang="fr-FR" sz="2800" dirty="0" smtClean="0">
                <a:solidFill>
                  <a:schemeClr val="bg1"/>
                </a:solidFill>
                <a:latin typeface="Comic Sans MS" pitchFamily="66" charset="0"/>
              </a:rPr>
              <a:t>est l’outil utilisé  ici</a:t>
            </a:r>
          </a:p>
          <a:p>
            <a:pPr algn="ctr"/>
            <a:r>
              <a:rPr lang="fr-FR" sz="2400" i="1" dirty="0" smtClean="0">
                <a:solidFill>
                  <a:srgbClr val="FF66FF"/>
                </a:solidFill>
                <a:latin typeface="Comic Sans MS" pitchFamily="66" charset="0"/>
              </a:rPr>
              <a:t>En gros, si une expérience implique ces 2 interactions  </a:t>
            </a:r>
            <a:r>
              <a:rPr lang="fr-FR" sz="3200" i="1" dirty="0" smtClean="0">
                <a:solidFill>
                  <a:srgbClr val="FF66FF"/>
                </a:solidFill>
                <a:latin typeface="Comic Sans MS" pitchFamily="66" charset="0"/>
                <a:sym typeface="Symbol"/>
              </a:rPr>
              <a:t></a:t>
            </a:r>
            <a:r>
              <a:rPr lang="fr-FR" sz="2400" i="1" dirty="0" smtClean="0">
                <a:solidFill>
                  <a:srgbClr val="FF66FF"/>
                </a:solidFill>
                <a:latin typeface="Comic Sans MS" pitchFamily="66" charset="0"/>
                <a:sym typeface="Symbol"/>
              </a:rPr>
              <a:t> et W</a:t>
            </a:r>
            <a:endParaRPr lang="fr-FR" sz="2400" i="1" dirty="0" smtClean="0">
              <a:solidFill>
                <a:srgbClr val="FF66FF"/>
              </a:solidFill>
              <a:latin typeface="Comic Sans MS" pitchFamily="66" charset="0"/>
            </a:endParaRPr>
          </a:p>
          <a:p>
            <a:pPr algn="ctr"/>
            <a:r>
              <a:rPr lang="fr-FR" sz="2400" i="1" dirty="0" smtClean="0">
                <a:solidFill>
                  <a:srgbClr val="FF66FF"/>
                </a:solidFill>
                <a:latin typeface="Comic Sans MS" pitchFamily="66" charset="0"/>
              </a:rPr>
              <a:t>son résultat ne dépend ni du lieu ni de l’instant.</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heckerboard(across)">
                                      <p:cBhvr>
                                        <p:cTn id="7" dur="500"/>
                                        <p:tgtEl>
                                          <p:spTgt spid="61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descr="C:\Users\François\Desktop\Citerne_finale.jpg"/>
          <p:cNvPicPr>
            <a:picLocks noChangeAspect="1" noChangeArrowheads="1"/>
          </p:cNvPicPr>
          <p:nvPr/>
        </p:nvPicPr>
        <p:blipFill>
          <a:blip r:embed="rId2" cstate="print"/>
          <a:srcRect/>
          <a:stretch>
            <a:fillRect/>
          </a:stretch>
        </p:blipFill>
        <p:spPr bwMode="auto">
          <a:xfrm>
            <a:off x="251520" y="3075982"/>
            <a:ext cx="5164308" cy="3665385"/>
          </a:xfrm>
          <a:prstGeom prst="rect">
            <a:avLst/>
          </a:prstGeom>
          <a:noFill/>
        </p:spPr>
      </p:pic>
      <p:sp>
        <p:nvSpPr>
          <p:cNvPr id="3" name="Rectangle 2"/>
          <p:cNvSpPr/>
          <p:nvPr/>
        </p:nvSpPr>
        <p:spPr>
          <a:xfrm>
            <a:off x="1979712" y="476672"/>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Bouée 3"/>
          <p:cNvSpPr/>
          <p:nvPr/>
        </p:nvSpPr>
        <p:spPr>
          <a:xfrm>
            <a:off x="1763688" y="188640"/>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5" name="Rectangle 4"/>
          <p:cNvSpPr/>
          <p:nvPr/>
        </p:nvSpPr>
        <p:spPr>
          <a:xfrm>
            <a:off x="4211960" y="476672"/>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Bouée 5"/>
          <p:cNvSpPr/>
          <p:nvPr/>
        </p:nvSpPr>
        <p:spPr>
          <a:xfrm>
            <a:off x="3995936" y="188640"/>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 name="Rectangle 6"/>
          <p:cNvSpPr/>
          <p:nvPr/>
        </p:nvSpPr>
        <p:spPr>
          <a:xfrm flipH="1">
            <a:off x="4211960" y="5013176"/>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flipH="1">
            <a:off x="1979712" y="5013176"/>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6660232" y="1988840"/>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Bouée 9"/>
          <p:cNvSpPr/>
          <p:nvPr/>
        </p:nvSpPr>
        <p:spPr>
          <a:xfrm>
            <a:off x="6444208" y="1700808"/>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1" name="Rectangle 10"/>
          <p:cNvSpPr/>
          <p:nvPr/>
        </p:nvSpPr>
        <p:spPr>
          <a:xfrm>
            <a:off x="8100392" y="1988840"/>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Bouée 11"/>
          <p:cNvSpPr/>
          <p:nvPr/>
        </p:nvSpPr>
        <p:spPr>
          <a:xfrm>
            <a:off x="7884368" y="1700808"/>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3" name="Rectangle 12"/>
          <p:cNvSpPr/>
          <p:nvPr/>
        </p:nvSpPr>
        <p:spPr>
          <a:xfrm flipH="1">
            <a:off x="8100392" y="3708648"/>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p:cNvSpPr/>
          <p:nvPr/>
        </p:nvSpPr>
        <p:spPr>
          <a:xfrm flipH="1">
            <a:off x="6660233" y="3717032"/>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Double flèche horizontale 14"/>
          <p:cNvSpPr/>
          <p:nvPr/>
        </p:nvSpPr>
        <p:spPr>
          <a:xfrm>
            <a:off x="6812232" y="3645024"/>
            <a:ext cx="1216152" cy="72008"/>
          </a:xfrm>
          <a:prstGeom prst="leftRight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p:cNvSpPr txBox="1"/>
          <p:nvPr/>
        </p:nvSpPr>
        <p:spPr>
          <a:xfrm>
            <a:off x="291382" y="404664"/>
            <a:ext cx="5001690" cy="2062103"/>
          </a:xfrm>
          <a:prstGeom prst="rect">
            <a:avLst/>
          </a:prstGeom>
          <a:noFill/>
        </p:spPr>
        <p:txBody>
          <a:bodyPr wrap="none" rtlCol="0">
            <a:spAutoFit/>
          </a:bodyPr>
          <a:lstStyle/>
          <a:p>
            <a:pPr algn="ctr"/>
            <a:r>
              <a:rPr lang="fr-FR" sz="3200" dirty="0" smtClean="0">
                <a:solidFill>
                  <a:schemeClr val="bg1"/>
                </a:solidFill>
                <a:latin typeface="Comic Sans MS" pitchFamily="66" charset="0"/>
              </a:rPr>
              <a:t>2 mesures locales</a:t>
            </a:r>
          </a:p>
          <a:p>
            <a:pPr algn="ctr"/>
            <a:r>
              <a:rPr lang="fr-FR" sz="3200" dirty="0" smtClean="0">
                <a:solidFill>
                  <a:schemeClr val="bg1"/>
                </a:solidFill>
                <a:latin typeface="Comic Sans MS" pitchFamily="66" charset="0"/>
              </a:rPr>
              <a:t>à des instants différents</a:t>
            </a:r>
          </a:p>
          <a:p>
            <a:pPr algn="ctr">
              <a:buFont typeface="Symbol"/>
              <a:buChar char="®"/>
            </a:pPr>
            <a:r>
              <a:rPr lang="fr-FR" sz="3200" dirty="0" smtClean="0">
                <a:solidFill>
                  <a:srgbClr val="FF66FF"/>
                </a:solidFill>
                <a:latin typeface="Comic Sans MS" pitchFamily="66" charset="0"/>
                <a:sym typeface="Symbol"/>
              </a:rPr>
              <a:t>l</a:t>
            </a:r>
            <a:r>
              <a:rPr lang="fr-FR" sz="3200" dirty="0" smtClean="0">
                <a:solidFill>
                  <a:srgbClr val="FF66FF"/>
                </a:solidFill>
                <a:latin typeface="Comic Sans MS" pitchFamily="66" charset="0"/>
              </a:rPr>
              <a:t>e même résultat</a:t>
            </a:r>
            <a:r>
              <a:rPr lang="fr-FR" sz="3200" dirty="0" smtClean="0">
                <a:solidFill>
                  <a:schemeClr val="bg1"/>
                </a:solidFill>
                <a:latin typeface="Comic Sans MS" pitchFamily="66" charset="0"/>
              </a:rPr>
              <a:t>:</a:t>
            </a:r>
          </a:p>
          <a:p>
            <a:pPr algn="ctr"/>
            <a:r>
              <a:rPr lang="fr-FR" sz="3200" dirty="0" smtClean="0">
                <a:solidFill>
                  <a:srgbClr val="FFFF00"/>
                </a:solidFill>
                <a:latin typeface="Comic Sans MS" pitchFamily="66" charset="0"/>
              </a:rPr>
              <a:t>Symétrie de jauge.</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1" nodeType="clickEffect">
                                  <p:stCondLst>
                                    <p:cond delay="0"/>
                                  </p:stCondLst>
                                  <p:childTnLst>
                                    <p:animMotion origin="layout" path="M 0 0 L 0 0.40901 " pathEditMode="relative" ptsTypes="AA">
                                      <p:cBhvr>
                                        <p:cTn id="12" dur="2000" fill="hold"/>
                                        <p:tgtEl>
                                          <p:spTgt spid="3"/>
                                        </p:tgtEl>
                                        <p:attrNameLst>
                                          <p:attrName>ppt_x</p:attrName>
                                          <p:attrName>ppt_y</p:attrName>
                                        </p:attrNameLst>
                                      </p:cBhvr>
                                    </p:animMotion>
                                  </p:childTnLst>
                                </p:cTn>
                              </p:par>
                              <p:par>
                                <p:cTn id="13" presetID="0" presetClass="path" presetSubtype="0" accel="50000" decel="50000" fill="hold" grpId="1" nodeType="withEffect">
                                  <p:stCondLst>
                                    <p:cond delay="0"/>
                                  </p:stCondLst>
                                  <p:childTnLst>
                                    <p:animMotion origin="layout" path="M 0 0 L 0 0.40901 " pathEditMode="relative" ptsTypes="AA">
                                      <p:cBhvr>
                                        <p:cTn id="14" dur="2000" fill="hold"/>
                                        <p:tgtEl>
                                          <p:spTgt spid="4"/>
                                        </p:tgtEl>
                                        <p:attrNameLst>
                                          <p:attrName>ppt_x</p:attrName>
                                          <p:attrName>ppt_y</p:attrName>
                                        </p:attrNameLst>
                                      </p:cBhvr>
                                    </p:animMotion>
                                  </p:childTnLst>
                                </p:cTn>
                              </p:par>
                            </p:childTnLst>
                          </p:cTn>
                        </p:par>
                        <p:par>
                          <p:cTn id="15" fill="hold">
                            <p:stCondLst>
                              <p:cond delay="2000"/>
                            </p:stCondLst>
                            <p:childTnLst>
                              <p:par>
                                <p:cTn id="16" presetID="53"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1" nodeType="clickEffect">
                                  <p:stCondLst>
                                    <p:cond delay="0"/>
                                  </p:stCondLst>
                                  <p:childTnLst>
                                    <p:animMotion origin="layout" path="M 0 0 L 0 0.40901 " pathEditMode="relative" ptsTypes="AA">
                                      <p:cBhvr>
                                        <p:cTn id="47" dur="2000" fill="hold"/>
                                        <p:tgtEl>
                                          <p:spTgt spid="5"/>
                                        </p:tgtEl>
                                        <p:attrNameLst>
                                          <p:attrName>ppt_x</p:attrName>
                                          <p:attrName>ppt_y</p:attrName>
                                        </p:attrNameLst>
                                      </p:cBhvr>
                                    </p:animMotion>
                                  </p:childTnLst>
                                </p:cTn>
                              </p:par>
                              <p:par>
                                <p:cTn id="48" presetID="0" presetClass="path" presetSubtype="0" accel="50000" decel="50000" fill="hold" grpId="1" nodeType="withEffect">
                                  <p:stCondLst>
                                    <p:cond delay="0"/>
                                  </p:stCondLst>
                                  <p:childTnLst>
                                    <p:animMotion origin="layout" path="M 0 0 L 0 0.40901 " pathEditMode="relative" ptsTypes="AA">
                                      <p:cBhvr>
                                        <p:cTn id="49" dur="2000" fill="hold"/>
                                        <p:tgtEl>
                                          <p:spTgt spid="6"/>
                                        </p:tgtEl>
                                        <p:attrNameLst>
                                          <p:attrName>ppt_x</p:attrName>
                                          <p:attrName>ppt_y</p:attrName>
                                        </p:attrNameLst>
                                      </p:cBhvr>
                                    </p:animMotion>
                                  </p:childTnLst>
                                </p:cTn>
                              </p:par>
                            </p:childTnLst>
                          </p:cTn>
                        </p:par>
                        <p:par>
                          <p:cTn id="50" fill="hold">
                            <p:stCondLst>
                              <p:cond delay="2000"/>
                            </p:stCondLst>
                            <p:childTnLst>
                              <p:par>
                                <p:cTn id="51" presetID="53"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2" nodeType="clickEffect">
                                  <p:stCondLst>
                                    <p:cond delay="0"/>
                                  </p:stCondLst>
                                  <p:childTnLst>
                                    <p:set>
                                      <p:cBhvr>
                                        <p:cTn id="59" dur="1" fill="hold">
                                          <p:stCondLst>
                                            <p:cond delay="0"/>
                                          </p:stCondLst>
                                        </p:cTn>
                                        <p:tgtEl>
                                          <p:spTgt spid="5"/>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7"/>
                                        </p:tgtEl>
                                        <p:attrNameLst>
                                          <p:attrName>style.visibility</p:attrName>
                                        </p:attrNameLst>
                                      </p:cBhvr>
                                      <p:to>
                                        <p:strVal val="hidden"/>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checkerboard(across)">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8" grpId="0" animBg="1"/>
      <p:bldP spid="8" grpId="1" animBg="1"/>
      <p:bldP spid="9" grpId="0" animBg="1"/>
      <p:bldP spid="10" grpId="0" animBg="1"/>
      <p:bldP spid="11" grpId="0" animBg="1"/>
      <p:bldP spid="12" grpId="0" animBg="1"/>
      <p:bldP spid="13" grpId="0" animBg="1"/>
      <p:bldP spid="14" grpId="0" animBg="1"/>
      <p:bldP spid="15"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descr="C:\Users\François\Desktop\LHC_collisions\Higgs\Conférence_Higgs\glashow.jpg"/>
          <p:cNvPicPr>
            <a:picLocks noChangeAspect="1" noChangeArrowheads="1"/>
          </p:cNvPicPr>
          <p:nvPr/>
        </p:nvPicPr>
        <p:blipFill>
          <a:blip r:embed="rId2" cstate="print"/>
          <a:srcRect/>
          <a:stretch>
            <a:fillRect/>
          </a:stretch>
        </p:blipFill>
        <p:spPr bwMode="auto">
          <a:xfrm>
            <a:off x="148630" y="116632"/>
            <a:ext cx="1543050" cy="2162175"/>
          </a:xfrm>
          <a:prstGeom prst="rect">
            <a:avLst/>
          </a:prstGeom>
          <a:noFill/>
        </p:spPr>
      </p:pic>
      <p:pic>
        <p:nvPicPr>
          <p:cNvPr id="55299" name="Picture 3" descr="C:\Users\François\Desktop\LHC_collisions\Higgs\Conférence_Higgs\salam.jpg"/>
          <p:cNvPicPr>
            <a:picLocks noChangeAspect="1" noChangeArrowheads="1"/>
          </p:cNvPicPr>
          <p:nvPr/>
        </p:nvPicPr>
        <p:blipFill>
          <a:blip r:embed="rId3" cstate="print"/>
          <a:srcRect/>
          <a:stretch>
            <a:fillRect/>
          </a:stretch>
        </p:blipFill>
        <p:spPr bwMode="auto">
          <a:xfrm>
            <a:off x="1757492" y="116632"/>
            <a:ext cx="1543050" cy="2162175"/>
          </a:xfrm>
          <a:prstGeom prst="rect">
            <a:avLst/>
          </a:prstGeom>
          <a:noFill/>
        </p:spPr>
      </p:pic>
      <p:pic>
        <p:nvPicPr>
          <p:cNvPr id="55300" name="Picture 4" descr="C:\Users\François\Desktop\LHC_collisions\Higgs\Conférence_Higgs\weinberg.jpg"/>
          <p:cNvPicPr>
            <a:picLocks noChangeAspect="1" noChangeArrowheads="1"/>
          </p:cNvPicPr>
          <p:nvPr/>
        </p:nvPicPr>
        <p:blipFill>
          <a:blip r:embed="rId4" cstate="print"/>
          <a:srcRect/>
          <a:stretch>
            <a:fillRect/>
          </a:stretch>
        </p:blipFill>
        <p:spPr bwMode="auto">
          <a:xfrm>
            <a:off x="3347864" y="116632"/>
            <a:ext cx="1543050" cy="2162175"/>
          </a:xfrm>
          <a:prstGeom prst="rect">
            <a:avLst/>
          </a:prstGeom>
          <a:noFill/>
        </p:spPr>
      </p:pic>
      <p:sp>
        <p:nvSpPr>
          <p:cNvPr id="5" name="Rectangle 4"/>
          <p:cNvSpPr/>
          <p:nvPr/>
        </p:nvSpPr>
        <p:spPr>
          <a:xfrm>
            <a:off x="107504" y="2420888"/>
            <a:ext cx="1588897" cy="369332"/>
          </a:xfrm>
          <a:prstGeom prst="rect">
            <a:avLst/>
          </a:prstGeom>
        </p:spPr>
        <p:txBody>
          <a:bodyPr wrap="none">
            <a:spAutoFit/>
          </a:bodyPr>
          <a:lstStyle/>
          <a:p>
            <a:r>
              <a:rPr lang="fr-FR" dirty="0" smtClean="0">
                <a:solidFill>
                  <a:schemeClr val="bg1"/>
                </a:solidFill>
                <a:latin typeface="Comic Sans MS" pitchFamily="66" charset="0"/>
              </a:rPr>
              <a:t>S. L. Glashow</a:t>
            </a:r>
            <a:endParaRPr lang="fr-FR" dirty="0">
              <a:solidFill>
                <a:schemeClr val="bg1"/>
              </a:solidFill>
              <a:latin typeface="Comic Sans MS" pitchFamily="66" charset="0"/>
            </a:endParaRPr>
          </a:p>
        </p:txBody>
      </p:sp>
      <p:sp>
        <p:nvSpPr>
          <p:cNvPr id="6" name="Rectangle 5"/>
          <p:cNvSpPr/>
          <p:nvPr/>
        </p:nvSpPr>
        <p:spPr>
          <a:xfrm>
            <a:off x="1973516" y="2420888"/>
            <a:ext cx="1119217" cy="369332"/>
          </a:xfrm>
          <a:prstGeom prst="rect">
            <a:avLst/>
          </a:prstGeom>
        </p:spPr>
        <p:txBody>
          <a:bodyPr wrap="none">
            <a:spAutoFit/>
          </a:bodyPr>
          <a:lstStyle/>
          <a:p>
            <a:r>
              <a:rPr lang="fr-FR" dirty="0" smtClean="0">
                <a:solidFill>
                  <a:schemeClr val="bg1"/>
                </a:solidFill>
                <a:latin typeface="Comic Sans MS" pitchFamily="66" charset="0"/>
              </a:rPr>
              <a:t>A. Salam</a:t>
            </a:r>
            <a:endParaRPr lang="fr-FR" dirty="0">
              <a:solidFill>
                <a:schemeClr val="bg1"/>
              </a:solidFill>
              <a:latin typeface="Comic Sans MS" pitchFamily="66" charset="0"/>
            </a:endParaRPr>
          </a:p>
        </p:txBody>
      </p:sp>
      <p:sp>
        <p:nvSpPr>
          <p:cNvPr id="7" name="Rectangle 6"/>
          <p:cNvSpPr/>
          <p:nvPr/>
        </p:nvSpPr>
        <p:spPr>
          <a:xfrm>
            <a:off x="3378746" y="2411596"/>
            <a:ext cx="1518364" cy="369332"/>
          </a:xfrm>
          <a:prstGeom prst="rect">
            <a:avLst/>
          </a:prstGeom>
        </p:spPr>
        <p:txBody>
          <a:bodyPr wrap="none">
            <a:spAutoFit/>
          </a:bodyPr>
          <a:lstStyle/>
          <a:p>
            <a:r>
              <a:rPr lang="fr-FR" dirty="0" smtClean="0">
                <a:solidFill>
                  <a:schemeClr val="bg1"/>
                </a:solidFill>
                <a:latin typeface="Comic Sans MS" pitchFamily="66" charset="0"/>
              </a:rPr>
              <a:t>S. Weinberg</a:t>
            </a:r>
            <a:endParaRPr lang="fr-FR" dirty="0">
              <a:solidFill>
                <a:schemeClr val="bg1"/>
              </a:solidFill>
              <a:latin typeface="Comic Sans MS" pitchFamily="66" charset="0"/>
            </a:endParaRPr>
          </a:p>
        </p:txBody>
      </p:sp>
      <p:sp>
        <p:nvSpPr>
          <p:cNvPr id="8" name="ZoneTexte 7"/>
          <p:cNvSpPr txBox="1"/>
          <p:nvPr/>
        </p:nvSpPr>
        <p:spPr>
          <a:xfrm>
            <a:off x="44606" y="2636912"/>
            <a:ext cx="5001690" cy="830997"/>
          </a:xfrm>
          <a:prstGeom prst="rect">
            <a:avLst/>
          </a:prstGeom>
          <a:noFill/>
        </p:spPr>
        <p:txBody>
          <a:bodyPr wrap="none" rtlCol="0">
            <a:spAutoFit/>
          </a:bodyPr>
          <a:lstStyle/>
          <a:p>
            <a:pPr algn="ctr"/>
            <a:r>
              <a:rPr lang="fr-FR" sz="2000" dirty="0" smtClean="0">
                <a:solidFill>
                  <a:srgbClr val="FF66FF"/>
                </a:solidFill>
                <a:latin typeface="Comic Sans MS" pitchFamily="66" charset="0"/>
              </a:rPr>
              <a:t>Unification </a:t>
            </a:r>
            <a:r>
              <a:rPr lang="fr-FR" sz="2800" dirty="0" smtClean="0">
                <a:solidFill>
                  <a:srgbClr val="FF66FF"/>
                </a:solidFill>
                <a:latin typeface="Comic Sans MS" pitchFamily="66" charset="0"/>
                <a:sym typeface="Symbol"/>
              </a:rPr>
              <a:t></a:t>
            </a:r>
            <a:r>
              <a:rPr lang="fr-FR" sz="2000" dirty="0" smtClean="0">
                <a:solidFill>
                  <a:srgbClr val="FF66FF"/>
                </a:solidFill>
                <a:latin typeface="Comic Sans MS" pitchFamily="66" charset="0"/>
                <a:sym typeface="Symbol"/>
              </a:rPr>
              <a:t>/W</a:t>
            </a:r>
            <a:r>
              <a:rPr lang="fr-FR" sz="2000" dirty="0" smtClean="0">
                <a:solidFill>
                  <a:srgbClr val="FF66FF"/>
                </a:solidFill>
                <a:latin typeface="Comic Sans MS" pitchFamily="66" charset="0"/>
              </a:rPr>
              <a:t>: “théorie électrofaible”</a:t>
            </a:r>
          </a:p>
          <a:p>
            <a:pPr algn="ctr"/>
            <a:r>
              <a:rPr lang="fr-FR" sz="2000" dirty="0" smtClean="0">
                <a:solidFill>
                  <a:srgbClr val="FF66FF"/>
                </a:solidFill>
                <a:latin typeface="Comic Sans MS" pitchFamily="66" charset="0"/>
              </a:rPr>
              <a:t>Prix Nobel 1979 </a:t>
            </a:r>
            <a:endParaRPr lang="fr-FR" sz="2000" dirty="0">
              <a:solidFill>
                <a:srgbClr val="FF66FF"/>
              </a:solidFill>
              <a:latin typeface="Comic Sans MS" pitchFamily="66" charset="0"/>
            </a:endParaRPr>
          </a:p>
        </p:txBody>
      </p:sp>
      <p:sp>
        <p:nvSpPr>
          <p:cNvPr id="14" name="Rectangle 13"/>
          <p:cNvSpPr/>
          <p:nvPr/>
        </p:nvSpPr>
        <p:spPr>
          <a:xfrm>
            <a:off x="35496" y="3573016"/>
            <a:ext cx="9108504" cy="1846659"/>
          </a:xfrm>
          <a:prstGeom prst="rect">
            <a:avLst/>
          </a:prstGeom>
        </p:spPr>
        <p:txBody>
          <a:bodyPr wrap="square">
            <a:spAutoFit/>
          </a:bodyPr>
          <a:lstStyle/>
          <a:p>
            <a:r>
              <a:rPr lang="fr-FR" sz="2400" dirty="0" smtClean="0">
                <a:solidFill>
                  <a:schemeClr val="bg1"/>
                </a:solidFill>
                <a:latin typeface="Comic Sans MS" pitchFamily="66" charset="0"/>
              </a:rPr>
              <a:t>A partir de 2 ingrédients essentiels:</a:t>
            </a:r>
          </a:p>
          <a:p>
            <a:endParaRPr lang="fr-FR" sz="1400" dirty="0" smtClean="0">
              <a:solidFill>
                <a:srgbClr val="FF66FF"/>
              </a:solidFill>
              <a:latin typeface="Comic Sans MS" pitchFamily="66" charset="0"/>
            </a:endParaRPr>
          </a:p>
          <a:p>
            <a:pPr>
              <a:buFontTx/>
              <a:buChar char="-"/>
            </a:pPr>
            <a:r>
              <a:rPr lang="fr-FR" sz="2400" dirty="0" smtClean="0">
                <a:solidFill>
                  <a:srgbClr val="FF66FF"/>
                </a:solidFill>
                <a:latin typeface="Comic Sans MS" pitchFamily="66" charset="0"/>
              </a:rPr>
              <a:t> La symétrie de jauge </a:t>
            </a:r>
            <a:r>
              <a:rPr lang="fr-FR" sz="2400" dirty="0" smtClean="0">
                <a:solidFill>
                  <a:schemeClr val="bg1"/>
                </a:solidFill>
                <a:latin typeface="Comic Sans MS" pitchFamily="66" charset="0"/>
              </a:rPr>
              <a:t>(Glashow),</a:t>
            </a:r>
          </a:p>
          <a:p>
            <a:r>
              <a:rPr lang="fr-FR" sz="2400" dirty="0" smtClean="0">
                <a:solidFill>
                  <a:schemeClr val="bg1"/>
                </a:solidFill>
                <a:latin typeface="Comic Sans MS" pitchFamily="66" charset="0"/>
              </a:rPr>
              <a:t>  </a:t>
            </a:r>
            <a:r>
              <a:rPr lang="fr-FR" sz="2400" dirty="0" smtClean="0">
                <a:solidFill>
                  <a:srgbClr val="FFFF00"/>
                </a:solidFill>
                <a:latin typeface="Comic Sans MS" pitchFamily="66" charset="0"/>
              </a:rPr>
              <a:t>mais celle-ci implique des bosons médiateurs </a:t>
            </a:r>
            <a:r>
              <a:rPr lang="fr-FR" sz="2400" dirty="0" smtClean="0">
                <a:solidFill>
                  <a:srgbClr val="FF0000"/>
                </a:solidFill>
                <a:latin typeface="Comic Sans MS" pitchFamily="66" charset="0"/>
              </a:rPr>
              <a:t>sans masse</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alors que la force nucléaire faible est à </a:t>
            </a:r>
            <a:r>
              <a:rPr lang="fr-FR" sz="2400" dirty="0" smtClean="0">
                <a:solidFill>
                  <a:srgbClr val="FF0000"/>
                </a:solidFill>
                <a:latin typeface="Comic Sans MS" pitchFamily="66" charset="0"/>
              </a:rPr>
              <a:t>courte portée</a:t>
            </a:r>
            <a:r>
              <a:rPr lang="fr-FR" sz="2400" dirty="0" smtClean="0">
                <a:solidFill>
                  <a:schemeClr val="bg1"/>
                </a:solidFill>
                <a:latin typeface="Comic Sans MS" pitchFamily="66" charset="0"/>
              </a:rPr>
              <a:t>.</a:t>
            </a:r>
          </a:p>
        </p:txBody>
      </p:sp>
      <p:pic>
        <p:nvPicPr>
          <p:cNvPr id="1026" name="Picture 2" descr="C:\Users\François\Desktop\LHC_collisions\Higgs\Conférence_Higgs\thooft.jpg"/>
          <p:cNvPicPr>
            <a:picLocks noChangeAspect="1" noChangeArrowheads="1"/>
          </p:cNvPicPr>
          <p:nvPr/>
        </p:nvPicPr>
        <p:blipFill>
          <a:blip r:embed="rId5" cstate="print"/>
          <a:srcRect/>
          <a:stretch>
            <a:fillRect/>
          </a:stretch>
        </p:blipFill>
        <p:spPr bwMode="auto">
          <a:xfrm>
            <a:off x="5662364" y="114697"/>
            <a:ext cx="1543050" cy="2162175"/>
          </a:xfrm>
          <a:prstGeom prst="rect">
            <a:avLst/>
          </a:prstGeom>
          <a:noFill/>
        </p:spPr>
      </p:pic>
      <p:pic>
        <p:nvPicPr>
          <p:cNvPr id="1027" name="Picture 3" descr="C:\Users\François\Desktop\LHC_collisions\Higgs\Conférence_Higgs\veltman.jpg"/>
          <p:cNvPicPr>
            <a:picLocks noChangeAspect="1" noChangeArrowheads="1"/>
          </p:cNvPicPr>
          <p:nvPr/>
        </p:nvPicPr>
        <p:blipFill>
          <a:blip r:embed="rId6" cstate="print"/>
          <a:srcRect/>
          <a:stretch>
            <a:fillRect/>
          </a:stretch>
        </p:blipFill>
        <p:spPr bwMode="auto">
          <a:xfrm>
            <a:off x="7277422" y="116632"/>
            <a:ext cx="1543050" cy="2162175"/>
          </a:xfrm>
          <a:prstGeom prst="rect">
            <a:avLst/>
          </a:prstGeom>
          <a:noFill/>
        </p:spPr>
      </p:pic>
      <p:sp>
        <p:nvSpPr>
          <p:cNvPr id="12" name="Rectangle 11"/>
          <p:cNvSpPr/>
          <p:nvPr/>
        </p:nvSpPr>
        <p:spPr>
          <a:xfrm>
            <a:off x="5797784" y="2411596"/>
            <a:ext cx="1335622" cy="369332"/>
          </a:xfrm>
          <a:prstGeom prst="rect">
            <a:avLst/>
          </a:prstGeom>
        </p:spPr>
        <p:txBody>
          <a:bodyPr wrap="none">
            <a:spAutoFit/>
          </a:bodyPr>
          <a:lstStyle/>
          <a:p>
            <a:r>
              <a:rPr lang="fr-FR" dirty="0" smtClean="0">
                <a:solidFill>
                  <a:schemeClr val="bg1"/>
                </a:solidFill>
                <a:latin typeface="Comic Sans MS" pitchFamily="66" charset="0"/>
              </a:rPr>
              <a:t>G. ‘t Hooft</a:t>
            </a:r>
            <a:endParaRPr lang="fr-FR" dirty="0">
              <a:solidFill>
                <a:schemeClr val="bg1"/>
              </a:solidFill>
              <a:latin typeface="Comic Sans MS" pitchFamily="66" charset="0"/>
            </a:endParaRPr>
          </a:p>
        </p:txBody>
      </p:sp>
      <p:sp>
        <p:nvSpPr>
          <p:cNvPr id="13" name="Rectangle 12"/>
          <p:cNvSpPr/>
          <p:nvPr/>
        </p:nvSpPr>
        <p:spPr>
          <a:xfrm>
            <a:off x="7343234" y="2411596"/>
            <a:ext cx="1382110" cy="369332"/>
          </a:xfrm>
          <a:prstGeom prst="rect">
            <a:avLst/>
          </a:prstGeom>
        </p:spPr>
        <p:txBody>
          <a:bodyPr wrap="none">
            <a:spAutoFit/>
          </a:bodyPr>
          <a:lstStyle/>
          <a:p>
            <a:r>
              <a:rPr lang="fr-FR" dirty="0" smtClean="0">
                <a:solidFill>
                  <a:schemeClr val="bg1"/>
                </a:solidFill>
                <a:latin typeface="Comic Sans MS" pitchFamily="66" charset="0"/>
              </a:rPr>
              <a:t>M. Veltman</a:t>
            </a:r>
            <a:endParaRPr lang="fr-FR" dirty="0">
              <a:solidFill>
                <a:schemeClr val="bg1"/>
              </a:solidFill>
              <a:latin typeface="Comic Sans MS" pitchFamily="66" charset="0"/>
            </a:endParaRPr>
          </a:p>
        </p:txBody>
      </p:sp>
      <p:sp>
        <p:nvSpPr>
          <p:cNvPr id="17" name="ZoneTexte 16"/>
          <p:cNvSpPr txBox="1"/>
          <p:nvPr/>
        </p:nvSpPr>
        <p:spPr>
          <a:xfrm>
            <a:off x="4644008" y="3009146"/>
            <a:ext cx="4594528"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 “</a:t>
            </a:r>
            <a:r>
              <a:rPr lang="fr-FR" dirty="0" smtClean="0">
                <a:solidFill>
                  <a:srgbClr val="FF66FF"/>
                </a:solidFill>
                <a:latin typeface="Comic Sans MS" pitchFamily="66" charset="0"/>
              </a:rPr>
              <a:t>Théorie électrofaible </a:t>
            </a:r>
            <a:r>
              <a:rPr lang="fr-FR" sz="2000" dirty="0" smtClean="0">
                <a:solidFill>
                  <a:srgbClr val="FF66FF"/>
                </a:solidFill>
                <a:latin typeface="Comic Sans MS" pitchFamily="66" charset="0"/>
              </a:rPr>
              <a:t>opérationnelle”</a:t>
            </a:r>
          </a:p>
          <a:p>
            <a:pPr algn="ctr"/>
            <a:r>
              <a:rPr lang="fr-FR" sz="2000" dirty="0" smtClean="0">
                <a:solidFill>
                  <a:srgbClr val="FF66FF"/>
                </a:solidFill>
                <a:latin typeface="Comic Sans MS" pitchFamily="66" charset="0"/>
              </a:rPr>
              <a:t>Prix Nobel 1999 </a:t>
            </a:r>
            <a:endParaRPr lang="fr-FR" sz="2000" dirty="0">
              <a:solidFill>
                <a:srgbClr val="FF66FF"/>
              </a:solidFill>
              <a:latin typeface="Comic Sans MS" pitchFamily="66" charset="0"/>
            </a:endParaRPr>
          </a:p>
        </p:txBody>
      </p:sp>
      <p:sp>
        <p:nvSpPr>
          <p:cNvPr id="16" name="Rectangle 15"/>
          <p:cNvSpPr/>
          <p:nvPr/>
        </p:nvSpPr>
        <p:spPr>
          <a:xfrm>
            <a:off x="0" y="5445224"/>
            <a:ext cx="9144000" cy="1200329"/>
          </a:xfrm>
          <a:prstGeom prst="rect">
            <a:avLst/>
          </a:prstGeom>
        </p:spPr>
        <p:txBody>
          <a:bodyPr wrap="square">
            <a:spAutoFit/>
          </a:bodyPr>
          <a:lstStyle/>
          <a:p>
            <a:pPr>
              <a:buFontTx/>
              <a:buChar char="-"/>
            </a:pPr>
            <a:r>
              <a:rPr lang="fr-FR" sz="2400" dirty="0" smtClean="0">
                <a:solidFill>
                  <a:srgbClr val="FF66FF"/>
                </a:solidFill>
                <a:latin typeface="Comic Sans MS" pitchFamily="66" charset="0"/>
              </a:rPr>
              <a:t> La parade </a:t>
            </a:r>
            <a:r>
              <a:rPr lang="fr-FR" sz="2400" dirty="0" smtClean="0">
                <a:solidFill>
                  <a:schemeClr val="bg1"/>
                </a:solidFill>
                <a:latin typeface="Comic Sans MS" pitchFamily="66" charset="0"/>
              </a:rPr>
              <a:t>(Salam, Weinberg): </a:t>
            </a:r>
            <a:r>
              <a:rPr lang="fr-FR" sz="2400" dirty="0" smtClean="0">
                <a:solidFill>
                  <a:srgbClr val="FFFF00"/>
                </a:solidFill>
                <a:latin typeface="Comic Sans MS" pitchFamily="66" charset="0"/>
              </a:rPr>
              <a:t>mécanisme </a:t>
            </a:r>
            <a:r>
              <a:rPr lang="fr-FR" sz="2400" dirty="0" smtClean="0">
                <a:solidFill>
                  <a:srgbClr val="99FF66"/>
                </a:solidFill>
                <a:latin typeface="Comic Sans MS" pitchFamily="66" charset="0"/>
              </a:rPr>
              <a:t>créant de la masse</a:t>
            </a:r>
          </a:p>
          <a:p>
            <a:r>
              <a:rPr lang="fr-FR" sz="2400" dirty="0" smtClean="0">
                <a:solidFill>
                  <a:schemeClr val="bg1"/>
                </a:solidFill>
                <a:latin typeface="Comic Sans MS" pitchFamily="66" charset="0"/>
              </a:rPr>
              <a:t>                  via la </a:t>
            </a:r>
            <a:r>
              <a:rPr lang="fr-FR" sz="2400" dirty="0" smtClean="0">
                <a:solidFill>
                  <a:srgbClr val="FFFF00"/>
                </a:solidFill>
                <a:latin typeface="Comic Sans MS" pitchFamily="66" charset="0"/>
              </a:rPr>
              <a:t>″Brisure Spontanée de Symétrie″ BSS,</a:t>
            </a:r>
          </a:p>
          <a:p>
            <a:r>
              <a:rPr lang="fr-FR" sz="2400" dirty="0" smtClean="0">
                <a:solidFill>
                  <a:srgbClr val="FFFF00"/>
                </a:solidFill>
                <a:latin typeface="Comic Sans MS" pitchFamily="66" charset="0"/>
              </a:rPr>
              <a:t>              mécanisme postulé par les 6 théoriciens BEHGHK.</a:t>
            </a:r>
            <a:endParaRPr lang="fr-FR" sz="2400" dirty="0" smtClean="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heckerboard(across)">
                                      <p:cBhvr>
                                        <p:cTn id="10" dur="500"/>
                                        <p:tgtEl>
                                          <p:spTgt spid="102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3" grpId="0"/>
      <p:bldP spid="17" grpId="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13291" y="692696"/>
            <a:ext cx="8217314" cy="1261884"/>
          </a:xfrm>
          <a:prstGeom prst="rect">
            <a:avLst/>
          </a:prstGeom>
          <a:noFill/>
          <a:ln w="28575">
            <a:solidFill>
              <a:schemeClr val="tx1"/>
            </a:solidFill>
          </a:ln>
        </p:spPr>
        <p:txBody>
          <a:bodyPr wrap="none" rtlCol="0">
            <a:spAutoFit/>
          </a:bodyPr>
          <a:lstStyle/>
          <a:p>
            <a:r>
              <a:rPr lang="fr-FR" sz="2400" dirty="0" smtClean="0">
                <a:solidFill>
                  <a:srgbClr val="FF7C80"/>
                </a:solidFill>
                <a:latin typeface="Comic Sans MS" pitchFamily="66" charset="0"/>
                <a:sym typeface="Symbol"/>
              </a:rPr>
              <a:t> </a:t>
            </a:r>
            <a:r>
              <a:rPr lang="fr-FR" sz="2800" dirty="0" smtClean="0">
                <a:solidFill>
                  <a:srgbClr val="FF7C80"/>
                </a:solidFill>
                <a:latin typeface="Comic Sans MS" pitchFamily="66" charset="0"/>
                <a:sym typeface="Symbol"/>
              </a:rPr>
              <a:t>Ils ont prédit</a:t>
            </a:r>
            <a:r>
              <a:rPr lang="fr-FR" sz="2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Photon sans masse (normal),</a:t>
            </a:r>
          </a:p>
          <a:p>
            <a:r>
              <a:rPr lang="fr-FR" sz="2400" dirty="0" smtClean="0">
                <a:solidFill>
                  <a:schemeClr val="bg1"/>
                </a:solidFill>
                <a:latin typeface="Comic Sans MS" pitchFamily="66" charset="0"/>
                <a:sym typeface="Symbol"/>
              </a:rPr>
              <a:t>                               W</a:t>
            </a:r>
            <a:r>
              <a:rPr lang="fr-FR" sz="2400" baseline="30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massifs (parfait: c’était le but),</a:t>
            </a:r>
          </a:p>
          <a:p>
            <a:r>
              <a:rPr lang="fr-FR" sz="2400" dirty="0" smtClean="0">
                <a:solidFill>
                  <a:schemeClr val="bg1"/>
                </a:solidFill>
                <a:latin typeface="Comic Sans MS" pitchFamily="66" charset="0"/>
                <a:sym typeface="Symbol"/>
              </a:rPr>
              <a:t>                         et </a:t>
            </a:r>
            <a:r>
              <a:rPr lang="fr-FR" sz="2400" dirty="0" smtClean="0">
                <a:solidFill>
                  <a:srgbClr val="FFFF00"/>
                </a:solidFill>
                <a:latin typeface="Comic Sans MS" pitchFamily="66" charset="0"/>
                <a:sym typeface="Symbol"/>
              </a:rPr>
              <a:t>de plus une nouvelle particule: le  Z°.</a:t>
            </a:r>
            <a:endParaRPr lang="fr-FR" sz="2400" dirty="0">
              <a:solidFill>
                <a:srgbClr val="FFFF00"/>
              </a:solidFill>
              <a:latin typeface="Comic Sans MS" pitchFamily="66" charset="0"/>
            </a:endParaRPr>
          </a:p>
        </p:txBody>
      </p:sp>
      <p:sp>
        <p:nvSpPr>
          <p:cNvPr id="3" name="ZoneTexte 2"/>
          <p:cNvSpPr txBox="1"/>
          <p:nvPr/>
        </p:nvSpPr>
        <p:spPr>
          <a:xfrm>
            <a:off x="107504" y="2279194"/>
            <a:ext cx="5067413" cy="2308324"/>
          </a:xfrm>
          <a:prstGeom prst="rect">
            <a:avLst/>
          </a:prstGeom>
          <a:noFill/>
        </p:spPr>
        <p:txBody>
          <a:bodyPr wrap="none" rtlCol="0">
            <a:spAutoFit/>
          </a:bodyPr>
          <a:lstStyle/>
          <a:p>
            <a:r>
              <a:rPr lang="fr-FR" sz="2400" dirty="0" smtClean="0">
                <a:solidFill>
                  <a:schemeClr val="bg1"/>
                </a:solidFill>
                <a:latin typeface="Comic Sans MS" pitchFamily="66" charset="0"/>
              </a:rPr>
              <a:t>  suivis de découvertes au CERN:</a:t>
            </a:r>
          </a:p>
          <a:p>
            <a:r>
              <a:rPr lang="fr-FR" sz="2400" dirty="0" smtClean="0">
                <a:solidFill>
                  <a:schemeClr val="bg1"/>
                </a:solidFill>
                <a:latin typeface="Comic Sans MS" pitchFamily="66" charset="0"/>
              </a:rPr>
              <a:t>  - indirecte du Z° en 1973</a:t>
            </a:r>
          </a:p>
          <a:p>
            <a:r>
              <a:rPr lang="fr-FR" sz="2400" dirty="0" smtClean="0">
                <a:solidFill>
                  <a:schemeClr val="bg1"/>
                </a:solidFill>
                <a:latin typeface="Comic Sans MS" pitchFamily="66" charset="0"/>
              </a:rPr>
              <a:t>    (A. Lagarrigue en 1974),</a:t>
            </a:r>
          </a:p>
          <a:p>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 directes des W</a:t>
            </a:r>
            <a:r>
              <a:rPr lang="fr-FR" sz="2400" b="1" baseline="30000" dirty="0" smtClean="0">
                <a:solidFill>
                  <a:schemeClr val="bg1"/>
                </a:solidFill>
                <a:latin typeface="Comic Sans MS" pitchFamily="66" charset="0"/>
                <a:sym typeface="Symbol"/>
              </a:rPr>
              <a:t></a:t>
            </a:r>
            <a:r>
              <a:rPr lang="fr-FR" sz="2400" dirty="0" smtClean="0">
                <a:solidFill>
                  <a:schemeClr val="bg1"/>
                </a:solidFill>
                <a:latin typeface="Comic Sans MS" pitchFamily="66" charset="0"/>
                <a:sym typeface="Symbol"/>
              </a:rPr>
              <a:t> /Z° en 1983 </a:t>
            </a:r>
          </a:p>
          <a:p>
            <a:r>
              <a:rPr lang="fr-FR" sz="2400" dirty="0" smtClean="0">
                <a:solidFill>
                  <a:schemeClr val="bg1"/>
                </a:solidFill>
                <a:latin typeface="Comic Sans MS" pitchFamily="66" charset="0"/>
                <a:sym typeface="Symbol"/>
              </a:rPr>
              <a:t>                       Prix Nobel 1984, </a:t>
            </a:r>
          </a:p>
        </p:txBody>
      </p:sp>
      <p:sp>
        <p:nvSpPr>
          <p:cNvPr id="4" name="ZoneTexte 3"/>
          <p:cNvSpPr txBox="1"/>
          <p:nvPr/>
        </p:nvSpPr>
        <p:spPr>
          <a:xfrm>
            <a:off x="333572" y="5762292"/>
            <a:ext cx="8646919" cy="1384995"/>
          </a:xfrm>
          <a:prstGeom prst="rect">
            <a:avLst/>
          </a:prstGeom>
          <a:noFill/>
        </p:spPr>
        <p:txBody>
          <a:bodyPr wrap="none" rtlCol="0">
            <a:spAutoFit/>
          </a:bodyPr>
          <a:lstStyle/>
          <a:p>
            <a:pPr>
              <a:buFont typeface="Symbol"/>
              <a:buChar char="®"/>
            </a:pPr>
            <a:r>
              <a:rPr lang="fr-FR" sz="2800" dirty="0" smtClean="0">
                <a:solidFill>
                  <a:srgbClr val="FF7C80"/>
                </a:solidFill>
                <a:latin typeface="Comic Sans MS" pitchFamily="66" charset="0"/>
                <a:sym typeface="Symbol"/>
              </a:rPr>
              <a:t> Mais ils ont utilisé un mécanisme …</a:t>
            </a:r>
          </a:p>
          <a:p>
            <a:r>
              <a:rPr lang="fr-FR" sz="2800" dirty="0" smtClean="0">
                <a:solidFill>
                  <a:srgbClr val="FF7C80"/>
                </a:solidFill>
                <a:latin typeface="Comic Sans MS" pitchFamily="66" charset="0"/>
                <a:sym typeface="Symbol"/>
              </a:rPr>
              <a:t>                                    non validé par l’expérience !</a:t>
            </a:r>
          </a:p>
          <a:p>
            <a:endParaRPr lang="fr-FR" sz="2800" dirty="0">
              <a:solidFill>
                <a:srgbClr val="FF7C80"/>
              </a:solidFill>
              <a:latin typeface="Comic Sans MS" pitchFamily="66" charset="0"/>
            </a:endParaRPr>
          </a:p>
        </p:txBody>
      </p:sp>
      <p:pic>
        <p:nvPicPr>
          <p:cNvPr id="1027" name="Picture 3" descr="C:\Users\François\Desktop\LHC_collisions\Higgs\Conférence_Higgs\Vand der Meer.jpg"/>
          <p:cNvPicPr>
            <a:picLocks noChangeAspect="1" noChangeArrowheads="1"/>
          </p:cNvPicPr>
          <p:nvPr/>
        </p:nvPicPr>
        <p:blipFill>
          <a:blip r:embed="rId2" cstate="print"/>
          <a:srcRect/>
          <a:stretch>
            <a:fillRect/>
          </a:stretch>
        </p:blipFill>
        <p:spPr bwMode="auto">
          <a:xfrm>
            <a:off x="7215722" y="2273970"/>
            <a:ext cx="1676389" cy="2346944"/>
          </a:xfrm>
          <a:prstGeom prst="rect">
            <a:avLst/>
          </a:prstGeom>
          <a:noFill/>
        </p:spPr>
      </p:pic>
      <p:sp>
        <p:nvSpPr>
          <p:cNvPr id="7" name="ZoneTexte 6"/>
          <p:cNvSpPr txBox="1"/>
          <p:nvPr/>
        </p:nvSpPr>
        <p:spPr>
          <a:xfrm>
            <a:off x="5436096" y="4682172"/>
            <a:ext cx="1282723" cy="400110"/>
          </a:xfrm>
          <a:prstGeom prst="rect">
            <a:avLst/>
          </a:prstGeom>
          <a:noFill/>
        </p:spPr>
        <p:txBody>
          <a:bodyPr wrap="none" rtlCol="0">
            <a:spAutoFit/>
          </a:bodyPr>
          <a:lstStyle/>
          <a:p>
            <a:r>
              <a:rPr lang="fr-FR" sz="2000" dirty="0" smtClean="0">
                <a:solidFill>
                  <a:schemeClr val="bg1"/>
                </a:solidFill>
                <a:latin typeface="Comic Sans MS" pitchFamily="66" charset="0"/>
              </a:rPr>
              <a:t>C. Rubbia</a:t>
            </a:r>
            <a:endParaRPr lang="fr-FR" sz="2000" dirty="0">
              <a:solidFill>
                <a:schemeClr val="bg1"/>
              </a:solidFill>
              <a:latin typeface="Comic Sans MS" pitchFamily="66" charset="0"/>
            </a:endParaRPr>
          </a:p>
        </p:txBody>
      </p:sp>
      <p:sp>
        <p:nvSpPr>
          <p:cNvPr id="8" name="ZoneTexte 7"/>
          <p:cNvSpPr txBox="1"/>
          <p:nvPr/>
        </p:nvSpPr>
        <p:spPr>
          <a:xfrm>
            <a:off x="7020272" y="4682172"/>
            <a:ext cx="2137124" cy="400110"/>
          </a:xfrm>
          <a:prstGeom prst="rect">
            <a:avLst/>
          </a:prstGeom>
          <a:noFill/>
        </p:spPr>
        <p:txBody>
          <a:bodyPr wrap="none" rtlCol="0">
            <a:spAutoFit/>
          </a:bodyPr>
          <a:lstStyle/>
          <a:p>
            <a:r>
              <a:rPr lang="fr-FR" sz="2000" dirty="0" smtClean="0">
                <a:solidFill>
                  <a:schemeClr val="bg1"/>
                </a:solidFill>
                <a:latin typeface="Comic Sans MS" pitchFamily="66" charset="0"/>
              </a:rPr>
              <a:t>S. Van der Meer</a:t>
            </a:r>
            <a:endParaRPr lang="fr-FR" sz="2000" dirty="0">
              <a:solidFill>
                <a:schemeClr val="bg1"/>
              </a:solidFill>
              <a:latin typeface="Comic Sans MS" pitchFamily="66" charset="0"/>
            </a:endParaRPr>
          </a:p>
        </p:txBody>
      </p:sp>
      <p:sp>
        <p:nvSpPr>
          <p:cNvPr id="9" name="Text Box 36"/>
          <p:cNvSpPr txBox="1">
            <a:spLocks noChangeArrowheads="1"/>
          </p:cNvSpPr>
          <p:nvPr/>
        </p:nvSpPr>
        <p:spPr bwMode="auto">
          <a:xfrm>
            <a:off x="43202" y="44624"/>
            <a:ext cx="906530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curieux paradoxe pour ces Nobels 79-99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0" name="Accolade ouvrante 9"/>
          <p:cNvSpPr/>
          <p:nvPr/>
        </p:nvSpPr>
        <p:spPr>
          <a:xfrm>
            <a:off x="72008" y="977826"/>
            <a:ext cx="251520" cy="5040560"/>
          </a:xfrm>
          <a:prstGeom prst="leftBrace">
            <a:avLst/>
          </a:prstGeom>
          <a:ln w="38100">
            <a:solidFill>
              <a:srgbClr val="FF7C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1028" name="Picture 4" descr="C:\Users\François\Desktop\LHC_collisions\Higgs\Conférence_Higgs\Rubbia.jpg"/>
          <p:cNvPicPr>
            <a:picLocks noChangeAspect="1" noChangeArrowheads="1"/>
          </p:cNvPicPr>
          <p:nvPr/>
        </p:nvPicPr>
        <p:blipFill>
          <a:blip r:embed="rId3" cstate="print"/>
          <a:srcRect/>
          <a:stretch>
            <a:fillRect/>
          </a:stretch>
        </p:blipFill>
        <p:spPr bwMode="auto">
          <a:xfrm>
            <a:off x="4993760" y="2273970"/>
            <a:ext cx="2026511" cy="2364262"/>
          </a:xfrm>
          <a:prstGeom prst="rect">
            <a:avLst/>
          </a:prstGeom>
          <a:noFill/>
        </p:spPr>
      </p:pic>
      <p:sp>
        <p:nvSpPr>
          <p:cNvPr id="11" name="ZoneTexte 10"/>
          <p:cNvSpPr txBox="1"/>
          <p:nvPr/>
        </p:nvSpPr>
        <p:spPr>
          <a:xfrm>
            <a:off x="395536" y="4847674"/>
            <a:ext cx="5460149" cy="830997"/>
          </a:xfrm>
          <a:prstGeom prst="rect">
            <a:avLst/>
          </a:prstGeom>
          <a:noFill/>
        </p:spPr>
        <p:txBody>
          <a:bodyPr wrap="none" rtlCol="0">
            <a:spAutoFit/>
          </a:bodyPr>
          <a:lstStyle/>
          <a:p>
            <a:r>
              <a:rPr lang="fr-FR" sz="2400" dirty="0" smtClean="0">
                <a:solidFill>
                  <a:srgbClr val="FF7C80"/>
                </a:solidFill>
                <a:latin typeface="Comic Sans MS" pitchFamily="66" charset="0"/>
              </a:rPr>
              <a:t>et aussi </a:t>
            </a:r>
            <a:r>
              <a:rPr lang="fr-FR" sz="2400" dirty="0" smtClean="0">
                <a:solidFill>
                  <a:schemeClr val="bg1"/>
                </a:solidFill>
                <a:latin typeface="Comic Sans MS" pitchFamily="66" charset="0"/>
              </a:rPr>
              <a:t>la masse du quark Top,</a:t>
            </a:r>
          </a:p>
          <a:p>
            <a:r>
              <a:rPr lang="fr-FR" sz="2400" dirty="0" smtClean="0">
                <a:solidFill>
                  <a:schemeClr val="bg1"/>
                </a:solidFill>
                <a:latin typeface="Comic Sans MS" pitchFamily="66" charset="0"/>
              </a:rPr>
              <a:t>trouvé au Tévatron (USA) en  1994.</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heckerboard(across)">
                                      <p:cBhvr>
                                        <p:cTn id="15" dur="500"/>
                                        <p:tgtEl>
                                          <p:spTgt spid="1027"/>
                                        </p:tgtEl>
                                      </p:cBhvr>
                                    </p:animEffect>
                                  </p:childTnLst>
                                </p:cTn>
                              </p:par>
                              <p:par>
                                <p:cTn id="16" presetID="5"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heckerboard(across)">
                                      <p:cBhvr>
                                        <p:cTn id="18" dur="500"/>
                                        <p:tgtEl>
                                          <p:spTgt spid="102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8" grpId="0"/>
      <p:bldP spid="10"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2878388" y="2711822"/>
            <a:ext cx="2986715" cy="1077218"/>
          </a:xfrm>
          <a:prstGeom prst="rect">
            <a:avLst/>
          </a:prstGeom>
          <a:noFill/>
        </p:spPr>
        <p:txBody>
          <a:bodyPr wrap="none" rtlCol="0">
            <a:spAutoFit/>
          </a:bodyPr>
          <a:lstStyle/>
          <a:p>
            <a:pPr algn="ctr"/>
            <a:r>
              <a:rPr lang="fr-FR" sz="3200" i="1" dirty="0" smtClean="0">
                <a:solidFill>
                  <a:srgbClr val="FF7C80"/>
                </a:solidFill>
                <a:latin typeface="Comic Sans MS" pitchFamily="66" charset="0"/>
              </a:rPr>
              <a:t>Exemple:</a:t>
            </a:r>
          </a:p>
          <a:p>
            <a:pPr algn="ctr"/>
            <a:r>
              <a:rPr lang="fr-FR" sz="3200" i="1" dirty="0" smtClean="0">
                <a:solidFill>
                  <a:srgbClr val="FF7C80"/>
                </a:solidFill>
                <a:latin typeface="Comic Sans MS" pitchFamily="66" charset="0"/>
              </a:rPr>
              <a:t>le magnétisme.</a:t>
            </a:r>
            <a:endParaRPr lang="fr-FR" sz="3200" i="1" dirty="0">
              <a:solidFill>
                <a:srgbClr val="FF7C80"/>
              </a:solidFill>
              <a:latin typeface="Comic Sans MS" pitchFamily="66" charset="0"/>
            </a:endParaRPr>
          </a:p>
        </p:txBody>
      </p:sp>
      <p:sp>
        <p:nvSpPr>
          <p:cNvPr id="4" name="Text Box 36"/>
          <p:cNvSpPr txBox="1">
            <a:spLocks noChangeArrowheads="1"/>
          </p:cNvSpPr>
          <p:nvPr/>
        </p:nvSpPr>
        <p:spPr bwMode="auto">
          <a:xfrm>
            <a:off x="119886" y="179929"/>
            <a:ext cx="705834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Brisure Spontanée de Symétrie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Aimant2.jpg"/>
          <p:cNvPicPr>
            <a:picLocks noChangeAspect="1" noChangeArrowheads="1"/>
          </p:cNvPicPr>
          <p:nvPr/>
        </p:nvPicPr>
        <p:blipFill>
          <a:blip r:embed="rId2" cstate="print"/>
          <a:srcRect/>
          <a:stretch>
            <a:fillRect/>
          </a:stretch>
        </p:blipFill>
        <p:spPr bwMode="auto">
          <a:xfrm>
            <a:off x="4788024" y="1124744"/>
            <a:ext cx="3846406" cy="3438128"/>
          </a:xfrm>
          <a:prstGeom prst="rect">
            <a:avLst/>
          </a:prstGeom>
          <a:noFill/>
        </p:spPr>
      </p:pic>
      <p:pic>
        <p:nvPicPr>
          <p:cNvPr id="1028" name="Picture 4" descr="C:\Users\François\Desktop\Aimant1.jpg"/>
          <p:cNvPicPr>
            <a:picLocks noChangeAspect="1" noChangeArrowheads="1"/>
          </p:cNvPicPr>
          <p:nvPr/>
        </p:nvPicPr>
        <p:blipFill>
          <a:blip r:embed="rId3" cstate="print"/>
          <a:srcRect/>
          <a:stretch>
            <a:fillRect/>
          </a:stretch>
        </p:blipFill>
        <p:spPr bwMode="auto">
          <a:xfrm>
            <a:off x="467544" y="1124744"/>
            <a:ext cx="3816424" cy="3474016"/>
          </a:xfrm>
          <a:prstGeom prst="rect">
            <a:avLst/>
          </a:prstGeom>
          <a:noFill/>
        </p:spPr>
      </p:pic>
      <p:sp>
        <p:nvSpPr>
          <p:cNvPr id="5" name="ZoneTexte 4"/>
          <p:cNvSpPr txBox="1"/>
          <p:nvPr/>
        </p:nvSpPr>
        <p:spPr>
          <a:xfrm>
            <a:off x="1333497" y="44624"/>
            <a:ext cx="6343403"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Considérons un matériau magnétique:</a:t>
            </a:r>
          </a:p>
          <a:p>
            <a:pPr algn="ctr"/>
            <a:r>
              <a:rPr lang="fr-FR" sz="2800" dirty="0" smtClean="0">
                <a:solidFill>
                  <a:schemeClr val="bg1"/>
                </a:solidFill>
                <a:latin typeface="Comic Sans MS" pitchFamily="66" charset="0"/>
              </a:rPr>
              <a:t>exemple oxyde ferrique </a:t>
            </a:r>
            <a:endParaRPr lang="fr-FR" sz="2800" dirty="0">
              <a:solidFill>
                <a:schemeClr val="bg1"/>
              </a:solidFill>
              <a:latin typeface="Comic Sans MS" pitchFamily="66" charset="0"/>
            </a:endParaRPr>
          </a:p>
        </p:txBody>
      </p:sp>
      <p:sp>
        <p:nvSpPr>
          <p:cNvPr id="6" name="Flèche droite à entaille 5"/>
          <p:cNvSpPr/>
          <p:nvPr/>
        </p:nvSpPr>
        <p:spPr>
          <a:xfrm rot="16200000">
            <a:off x="-396551" y="2636911"/>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43732" y="5445224"/>
            <a:ext cx="4084773"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
            </a:r>
          </a:p>
          <a:p>
            <a:pPr algn="ctr"/>
            <a:r>
              <a:rPr lang="fr-FR" sz="2400" dirty="0" smtClean="0">
                <a:solidFill>
                  <a:schemeClr val="bg1"/>
                </a:solidFill>
                <a:latin typeface="Comic Sans MS" pitchFamily="66" charset="0"/>
                <a:sym typeface="Symbol"/>
              </a:rPr>
              <a:t>Dipôles à l’échelle atomique</a:t>
            </a:r>
          </a:p>
          <a:p>
            <a:pPr algn="ctr"/>
            <a:r>
              <a:rPr lang="fr-FR" sz="2400" dirty="0" smtClean="0">
                <a:solidFill>
                  <a:schemeClr val="bg1"/>
                </a:solidFill>
                <a:latin typeface="Comic Sans MS" pitchFamily="66" charset="0"/>
                <a:sym typeface="Symbol"/>
              </a:rPr>
              <a:t>(Ferromagnétisme)</a:t>
            </a:r>
            <a:endParaRPr lang="fr-FR" sz="2400" dirty="0">
              <a:solidFill>
                <a:schemeClr val="bg1"/>
              </a:solidFill>
              <a:latin typeface="Comic Sans MS" pitchFamily="66" charset="0"/>
            </a:endParaRPr>
          </a:p>
        </p:txBody>
      </p:sp>
      <p:sp>
        <p:nvSpPr>
          <p:cNvPr id="8" name="ZoneTexte 7"/>
          <p:cNvSpPr txBox="1"/>
          <p:nvPr/>
        </p:nvSpPr>
        <p:spPr>
          <a:xfrm>
            <a:off x="5004048" y="5445224"/>
            <a:ext cx="348172" cy="461665"/>
          </a:xfrm>
          <a:prstGeom prst="rect">
            <a:avLst/>
          </a:prstGeom>
          <a:noFill/>
        </p:spPr>
        <p:txBody>
          <a:bodyPr wrap="none" rtlCol="0">
            <a:spAutoFit/>
          </a:bodyPr>
          <a:lstStyle/>
          <a:p>
            <a:r>
              <a:rPr lang="fr-FR" sz="2400" dirty="0" smtClean="0"/>
              <a:t>C</a:t>
            </a:r>
            <a:endParaRPr lang="fr-FR" sz="2400" dirty="0"/>
          </a:p>
        </p:txBody>
      </p:sp>
      <p:sp>
        <p:nvSpPr>
          <p:cNvPr id="9" name="ZoneTexte 8"/>
          <p:cNvSpPr txBox="1"/>
          <p:nvPr/>
        </p:nvSpPr>
        <p:spPr>
          <a:xfrm>
            <a:off x="4673115" y="4725144"/>
            <a:ext cx="3969356"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Chauffage &gt; point de Curie</a:t>
            </a:r>
          </a:p>
          <a:p>
            <a:pPr algn="ctr"/>
            <a:r>
              <a:rPr lang="fr-FR" dirty="0" smtClean="0">
                <a:solidFill>
                  <a:srgbClr val="FFFF00"/>
                </a:solidFill>
                <a:latin typeface="Comic Sans MS" pitchFamily="66" charset="0"/>
              </a:rPr>
              <a:t>(858 °C pour Fe</a:t>
            </a:r>
            <a:r>
              <a:rPr lang="fr-FR" baseline="-25000" dirty="0" smtClean="0">
                <a:solidFill>
                  <a:srgbClr val="FFFF00"/>
                </a:solidFill>
                <a:latin typeface="Comic Sans MS" pitchFamily="66" charset="0"/>
              </a:rPr>
              <a:t>3</a:t>
            </a:r>
            <a:r>
              <a:rPr lang="fr-FR" dirty="0" smtClean="0">
                <a:solidFill>
                  <a:srgbClr val="FFFF00"/>
                </a:solidFill>
                <a:latin typeface="Comic Sans MS" pitchFamily="66" charset="0"/>
              </a:rPr>
              <a:t>O</a:t>
            </a:r>
            <a:r>
              <a:rPr lang="fr-FR" baseline="-25000" dirty="0" smtClean="0">
                <a:solidFill>
                  <a:srgbClr val="FFFF00"/>
                </a:solidFill>
                <a:latin typeface="Comic Sans MS" pitchFamily="66" charset="0"/>
              </a:rPr>
              <a:t>4</a:t>
            </a:r>
            <a:r>
              <a:rPr lang="fr-FR" dirty="0" smtClean="0">
                <a:solidFill>
                  <a:srgbClr val="FFFF00"/>
                </a:solidFill>
                <a:latin typeface="Comic Sans MS" pitchFamily="66" charset="0"/>
              </a:rPr>
              <a:t>)</a:t>
            </a:r>
            <a:endParaRPr lang="fr-FR" dirty="0">
              <a:solidFill>
                <a:srgbClr val="FFFF00"/>
              </a:solidFill>
              <a:latin typeface="Comic Sans MS" pitchFamily="66" charset="0"/>
            </a:endParaRPr>
          </a:p>
        </p:txBody>
      </p:sp>
      <p:sp>
        <p:nvSpPr>
          <p:cNvPr id="11" name="ZoneTexte 10"/>
          <p:cNvSpPr txBox="1"/>
          <p:nvPr/>
        </p:nvSpPr>
        <p:spPr>
          <a:xfrm>
            <a:off x="665885" y="4725144"/>
            <a:ext cx="3448380"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Température ambiante</a:t>
            </a:r>
          </a:p>
          <a:p>
            <a:pPr algn="ctr"/>
            <a:r>
              <a:rPr lang="fr-FR" dirty="0" smtClean="0">
                <a:solidFill>
                  <a:srgbClr val="FFFF00"/>
                </a:solidFill>
                <a:latin typeface="Comic Sans MS" pitchFamily="66" charset="0"/>
              </a:rPr>
              <a:t>(20°C)</a:t>
            </a:r>
            <a:endParaRPr lang="fr-FR" dirty="0">
              <a:solidFill>
                <a:srgbClr val="FFFF00"/>
              </a:solidFill>
              <a:latin typeface="Comic Sans MS" pitchFamily="66" charset="0"/>
            </a:endParaRPr>
          </a:p>
        </p:txBody>
      </p:sp>
      <p:sp>
        <p:nvSpPr>
          <p:cNvPr id="12" name="ZoneTexte 11"/>
          <p:cNvSpPr txBox="1"/>
          <p:nvPr/>
        </p:nvSpPr>
        <p:spPr>
          <a:xfrm>
            <a:off x="5102336" y="5445224"/>
            <a:ext cx="3300904"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Aimantation perdue:</a:t>
            </a:r>
          </a:p>
          <a:p>
            <a:pPr algn="ctr"/>
            <a:r>
              <a:rPr lang="fr-FR" sz="2400" dirty="0" smtClean="0">
                <a:solidFill>
                  <a:schemeClr val="bg1"/>
                </a:solidFill>
                <a:latin typeface="Comic Sans MS" pitchFamily="66" charset="0"/>
                <a:sym typeface="Symbol"/>
              </a:rPr>
              <a:t> Désordre des dipôles</a:t>
            </a:r>
          </a:p>
          <a:p>
            <a:pPr algn="ctr"/>
            <a:r>
              <a:rPr lang="fr-FR" sz="2400" dirty="0" smtClean="0">
                <a:solidFill>
                  <a:schemeClr val="bg1"/>
                </a:solidFill>
                <a:latin typeface="Comic Sans MS" pitchFamily="66" charset="0"/>
                <a:sym typeface="Symbol"/>
              </a:rPr>
              <a:t>(Paramagnétisme)</a:t>
            </a:r>
            <a:endParaRPr lang="fr-FR" sz="2400" dirty="0">
              <a:solidFill>
                <a:schemeClr val="bg1"/>
              </a:solidFill>
              <a:latin typeface="Comic Sans MS" pitchFamily="66" charset="0"/>
            </a:endParaRPr>
          </a:p>
        </p:txBody>
      </p:sp>
      <p:sp>
        <p:nvSpPr>
          <p:cNvPr id="13" name="Flèche droite 12"/>
          <p:cNvSpPr/>
          <p:nvPr/>
        </p:nvSpPr>
        <p:spPr>
          <a:xfrm>
            <a:off x="4283968" y="2636912"/>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checkerboard(across)">
                                      <p:cBhvr>
                                        <p:cTn id="33" dur="500"/>
                                        <p:tgtEl>
                                          <p:spTgt spid="102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2" grpId="0"/>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ZoneTexte 5"/>
          <p:cNvSpPr txBox="1"/>
          <p:nvPr/>
        </p:nvSpPr>
        <p:spPr>
          <a:xfrm>
            <a:off x="1475656" y="188640"/>
            <a:ext cx="6085320" cy="461665"/>
          </a:xfrm>
          <a:prstGeom prst="rect">
            <a:avLst/>
          </a:prstGeom>
          <a:noFill/>
        </p:spPr>
        <p:txBody>
          <a:bodyPr wrap="none" rtlCol="0">
            <a:spAutoFit/>
          </a:bodyPr>
          <a:lstStyle/>
          <a:p>
            <a:r>
              <a:rPr lang="fr-FR" sz="2400" dirty="0" smtClean="0">
                <a:solidFill>
                  <a:srgbClr val="FFFF00"/>
                </a:solidFill>
                <a:latin typeface="Comic Sans MS" pitchFamily="66" charset="0"/>
              </a:rPr>
              <a:t>Refroidissement à température ambiante</a:t>
            </a:r>
            <a:endParaRPr lang="fr-FR" sz="2400" dirty="0">
              <a:solidFill>
                <a:srgbClr val="FFFF00"/>
              </a:solidFill>
              <a:latin typeface="Comic Sans MS" pitchFamily="66" charset="0"/>
            </a:endParaRPr>
          </a:p>
        </p:txBody>
      </p:sp>
      <p:sp>
        <p:nvSpPr>
          <p:cNvPr id="7" name="ZoneTexte 6"/>
          <p:cNvSpPr txBox="1"/>
          <p:nvPr/>
        </p:nvSpPr>
        <p:spPr>
          <a:xfrm>
            <a:off x="264372" y="4581129"/>
            <a:ext cx="4366901"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Il suffit que 2 dipôles voisins</a:t>
            </a:r>
          </a:p>
          <a:p>
            <a:pPr algn="ctr"/>
            <a:r>
              <a:rPr lang="fr-FR" sz="2400" dirty="0" smtClean="0">
                <a:solidFill>
                  <a:schemeClr val="bg1"/>
                </a:solidFill>
                <a:latin typeface="Comic Sans MS" pitchFamily="66" charset="0"/>
              </a:rPr>
              <a:t> aient même orientation</a:t>
            </a:r>
            <a:endParaRPr lang="fr-FR" sz="2400" dirty="0">
              <a:solidFill>
                <a:schemeClr val="bg1"/>
              </a:solidFill>
              <a:latin typeface="Comic Sans MS" pitchFamily="66" charset="0"/>
            </a:endParaRPr>
          </a:p>
        </p:txBody>
      </p:sp>
      <p:sp>
        <p:nvSpPr>
          <p:cNvPr id="8" name="ZoneTexte 7"/>
          <p:cNvSpPr txBox="1"/>
          <p:nvPr/>
        </p:nvSpPr>
        <p:spPr>
          <a:xfrm>
            <a:off x="5436096" y="4581129"/>
            <a:ext cx="3507692" cy="461665"/>
          </a:xfrm>
          <a:prstGeom prst="rect">
            <a:avLst/>
          </a:prstGeom>
          <a:noFill/>
        </p:spPr>
        <p:txBody>
          <a:bodyPr wrap="none" rtlCol="0">
            <a:spAutoFit/>
          </a:bodyPr>
          <a:lstStyle/>
          <a:p>
            <a:r>
              <a:rPr lang="fr-FR" sz="2400" dirty="0" smtClean="0">
                <a:solidFill>
                  <a:schemeClr val="bg1"/>
                </a:solidFill>
                <a:latin typeface="Comic Sans MS" pitchFamily="66" charset="0"/>
              </a:rPr>
              <a:t>Aimantation  retrouvée</a:t>
            </a:r>
            <a:endParaRPr lang="fr-FR" sz="2400" dirty="0">
              <a:solidFill>
                <a:schemeClr val="bg1"/>
              </a:solidFill>
              <a:latin typeface="Comic Sans MS" pitchFamily="66" charset="0"/>
            </a:endParaRPr>
          </a:p>
        </p:txBody>
      </p:sp>
      <p:cxnSp>
        <p:nvCxnSpPr>
          <p:cNvPr id="10" name="Connecteur droit avec flèche 9"/>
          <p:cNvCxnSpPr/>
          <p:nvPr/>
        </p:nvCxnSpPr>
        <p:spPr>
          <a:xfrm>
            <a:off x="4644008" y="4797152"/>
            <a:ext cx="792088" cy="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24263" y="5571237"/>
            <a:ext cx="8392041"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Typiquement, une Brisure Spontanée de Symétrie</a:t>
            </a:r>
          </a:p>
          <a:p>
            <a:pPr algn="ctr"/>
            <a:r>
              <a:rPr lang="fr-FR" sz="2800" dirty="0" smtClean="0">
                <a:solidFill>
                  <a:schemeClr val="bg1"/>
                </a:solidFill>
                <a:latin typeface="Comic Sans MS" pitchFamily="66" charset="0"/>
              </a:rPr>
              <a:t>avec un changement de phase.</a:t>
            </a:r>
            <a:endParaRPr lang="fr-FR" sz="2800" dirty="0">
              <a:solidFill>
                <a:schemeClr val="bg1"/>
              </a:solidFill>
              <a:latin typeface="Comic Sans MS" pitchFamily="66" charset="0"/>
            </a:endParaRPr>
          </a:p>
        </p:txBody>
      </p:sp>
      <p:sp>
        <p:nvSpPr>
          <p:cNvPr id="12" name="Flèche droite 11"/>
          <p:cNvSpPr/>
          <p:nvPr/>
        </p:nvSpPr>
        <p:spPr>
          <a:xfrm>
            <a:off x="4283968" y="2348881"/>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539552" y="908721"/>
            <a:ext cx="3854087" cy="333008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60032" y="955577"/>
            <a:ext cx="3816424" cy="3337520"/>
          </a:xfrm>
          <a:prstGeom prst="rect">
            <a:avLst/>
          </a:prstGeom>
          <a:noFill/>
          <a:ln w="9525">
            <a:noFill/>
            <a:miter lim="800000"/>
            <a:headEnd/>
            <a:tailEnd/>
          </a:ln>
        </p:spPr>
      </p:pic>
      <p:sp>
        <p:nvSpPr>
          <p:cNvPr id="14" name="Ellipse 13"/>
          <p:cNvSpPr/>
          <p:nvPr/>
        </p:nvSpPr>
        <p:spPr>
          <a:xfrm>
            <a:off x="2699792" y="2492897"/>
            <a:ext cx="1296144" cy="914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lèche droite à entaille 14"/>
          <p:cNvSpPr/>
          <p:nvPr/>
        </p:nvSpPr>
        <p:spPr>
          <a:xfrm rot="18689424">
            <a:off x="7287531" y="1153843"/>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par>
                                <p:cTn id="23" presetID="5"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par>
                                <p:cTn id="29" presetID="5" presetClass="entr" presetSubtype="1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checkerboard(across)">
                                      <p:cBhvr>
                                        <p:cTn id="31" dur="500"/>
                                        <p:tgtEl>
                                          <p:spTgt spid="102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heckerboard(across)">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upload.wikimedia.org/wikipedia/commons/thumb/5/57/Magnet0873.png/220px-Magnet0873.png"/>
          <p:cNvPicPr>
            <a:picLocks noChangeAspect="1" noChangeArrowheads="1"/>
          </p:cNvPicPr>
          <p:nvPr/>
        </p:nvPicPr>
        <p:blipFill>
          <a:blip r:embed="rId2" cstate="print"/>
          <a:srcRect/>
          <a:stretch>
            <a:fillRect/>
          </a:stretch>
        </p:blipFill>
        <p:spPr bwMode="auto">
          <a:xfrm>
            <a:off x="4429930" y="2060848"/>
            <a:ext cx="4174518" cy="2808312"/>
          </a:xfrm>
          <a:prstGeom prst="rect">
            <a:avLst/>
          </a:prstGeom>
          <a:noFill/>
        </p:spPr>
      </p:pic>
      <p:sp>
        <p:nvSpPr>
          <p:cNvPr id="5" name="Text Box 36"/>
          <p:cNvSpPr txBox="1">
            <a:spLocks noChangeArrowheads="1"/>
          </p:cNvSpPr>
          <p:nvPr/>
        </p:nvSpPr>
        <p:spPr bwMode="auto">
          <a:xfrm>
            <a:off x="119886" y="107921"/>
            <a:ext cx="597150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champ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6" name="ZoneTexte 5"/>
          <p:cNvSpPr txBox="1"/>
          <p:nvPr/>
        </p:nvSpPr>
        <p:spPr>
          <a:xfrm>
            <a:off x="179512" y="836712"/>
            <a:ext cx="8148384"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Ensemble de valeurs prises par un paramètre physique</a:t>
            </a:r>
          </a:p>
          <a:p>
            <a:r>
              <a:rPr lang="fr-FR" sz="2400" dirty="0" smtClean="0">
                <a:solidFill>
                  <a:schemeClr val="bg1"/>
                </a:solidFill>
                <a:latin typeface="Comic Sans MS" pitchFamily="66" charset="0"/>
                <a:sym typeface="Symbol"/>
              </a:rPr>
              <a:t>  en différents points de l’espace: </a:t>
            </a:r>
            <a:r>
              <a:rPr lang="fr-FR" sz="2400" dirty="0" smtClean="0">
                <a:solidFill>
                  <a:srgbClr val="FFFF00"/>
                </a:solidFill>
                <a:latin typeface="Comic Sans MS" pitchFamily="66" charset="0"/>
                <a:sym typeface="Symbol"/>
              </a:rPr>
              <a:t>(x, y, z).</a:t>
            </a:r>
            <a:endParaRPr lang="fr-FR" sz="2400" dirty="0">
              <a:solidFill>
                <a:srgbClr val="FFFF00"/>
              </a:solidFill>
              <a:latin typeface="Comic Sans MS" pitchFamily="66" charset="0"/>
            </a:endParaRPr>
          </a:p>
        </p:txBody>
      </p:sp>
      <p:sp>
        <p:nvSpPr>
          <p:cNvPr id="7" name="ZoneTexte 6"/>
          <p:cNvSpPr txBox="1"/>
          <p:nvPr/>
        </p:nvSpPr>
        <p:spPr>
          <a:xfrm>
            <a:off x="251520" y="1876762"/>
            <a:ext cx="2020105" cy="461665"/>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2 exemples</a:t>
            </a:r>
            <a:endParaRPr lang="fr-FR" sz="2400" i="1" dirty="0">
              <a:solidFill>
                <a:srgbClr val="FF66FF"/>
              </a:solidFill>
              <a:latin typeface="Comic Sans MS" pitchFamily="66" charset="0"/>
            </a:endParaRPr>
          </a:p>
        </p:txBody>
      </p:sp>
      <p:sp>
        <p:nvSpPr>
          <p:cNvPr id="8" name="ZoneTexte 7"/>
          <p:cNvSpPr txBox="1"/>
          <p:nvPr/>
        </p:nvSpPr>
        <p:spPr>
          <a:xfrm>
            <a:off x="539552" y="2926685"/>
            <a:ext cx="3853940" cy="830997"/>
          </a:xfrm>
          <a:prstGeom prst="rect">
            <a:avLst/>
          </a:prstGeom>
          <a:noFill/>
        </p:spPr>
        <p:txBody>
          <a:bodyPr wrap="none" rtlCol="0">
            <a:spAutoFit/>
          </a:bodyPr>
          <a:lstStyle/>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orienté: </a:t>
            </a:r>
            <a:r>
              <a:rPr lang="fr-FR" sz="2400" i="1" dirty="0" smtClean="0">
                <a:solidFill>
                  <a:srgbClr val="FFFF00"/>
                </a:solidFill>
                <a:latin typeface="Comic Sans MS" pitchFamily="66" charset="0"/>
              </a:rPr>
              <a:t>vecteur</a:t>
            </a:r>
          </a:p>
          <a:p>
            <a:r>
              <a:rPr lang="fr-FR" sz="2400" i="1" dirty="0" smtClean="0">
                <a:solidFill>
                  <a:srgbClr val="FF66FF"/>
                </a:solidFill>
                <a:latin typeface="Comic Sans MS" pitchFamily="66" charset="0"/>
              </a:rPr>
              <a:t>   champ magnétique.</a:t>
            </a:r>
          </a:p>
        </p:txBody>
      </p:sp>
      <p:sp>
        <p:nvSpPr>
          <p:cNvPr id="10" name="ZoneTexte 9"/>
          <p:cNvSpPr txBox="1"/>
          <p:nvPr/>
        </p:nvSpPr>
        <p:spPr>
          <a:xfrm>
            <a:off x="683568" y="5301208"/>
            <a:ext cx="6622326" cy="830997"/>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non orienté:</a:t>
            </a:r>
            <a:r>
              <a:rPr lang="fr-FR" sz="2400" i="1" dirty="0" smtClean="0">
                <a:solidFill>
                  <a:schemeClr val="bg1"/>
                </a:solidFill>
                <a:latin typeface="Comic Sans MS" pitchFamily="66" charset="0"/>
              </a:rPr>
              <a:t> </a:t>
            </a:r>
            <a:r>
              <a:rPr lang="fr-FR" sz="2400" i="1" dirty="0" smtClean="0">
                <a:solidFill>
                  <a:srgbClr val="FFFF00"/>
                </a:solidFill>
                <a:latin typeface="Comic Sans MS" pitchFamily="66" charset="0"/>
              </a:rPr>
              <a:t>scalaire</a:t>
            </a:r>
          </a:p>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rPr>
              <a:t>relevé des températures dans l’atmosphère.</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Bouteille2.jpg"/>
          <p:cNvPicPr>
            <a:picLocks noChangeAspect="1" noChangeArrowheads="1"/>
          </p:cNvPicPr>
          <p:nvPr/>
        </p:nvPicPr>
        <p:blipFill>
          <a:blip r:embed="rId2" cstate="print"/>
          <a:srcRect/>
          <a:stretch>
            <a:fillRect/>
          </a:stretch>
        </p:blipFill>
        <p:spPr bwMode="auto">
          <a:xfrm>
            <a:off x="5724128" y="1556792"/>
            <a:ext cx="1656184" cy="1881425"/>
          </a:xfrm>
          <a:prstGeom prst="rect">
            <a:avLst/>
          </a:prstGeom>
          <a:noFill/>
        </p:spPr>
      </p:pic>
      <p:sp>
        <p:nvSpPr>
          <p:cNvPr id="2" name="Rectangle 1"/>
          <p:cNvSpPr/>
          <p:nvPr/>
        </p:nvSpPr>
        <p:spPr>
          <a:xfrm>
            <a:off x="1094914" y="3512041"/>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3" name="Picture 3" descr="C:\Users\François\Desktop\LHC_collisions\Higgs\Conférence_Higgs\energie-champ-higgs_high.png"/>
          <p:cNvPicPr>
            <a:picLocks noChangeAspect="1" noChangeArrowheads="1"/>
          </p:cNvPicPr>
          <p:nvPr/>
        </p:nvPicPr>
        <p:blipFill>
          <a:blip r:embed="rId3" cstate="print"/>
          <a:srcRect/>
          <a:stretch>
            <a:fillRect/>
          </a:stretch>
        </p:blipFill>
        <p:spPr bwMode="auto">
          <a:xfrm>
            <a:off x="1238930" y="3656057"/>
            <a:ext cx="1881635" cy="2258814"/>
          </a:xfrm>
          <a:prstGeom prst="rect">
            <a:avLst/>
          </a:prstGeom>
          <a:noFill/>
          <a:ln>
            <a:solidFill>
              <a:schemeClr val="bg1"/>
            </a:solidFill>
          </a:ln>
        </p:spPr>
      </p:pic>
      <p:sp>
        <p:nvSpPr>
          <p:cNvPr id="5" name="Ellipse 4"/>
          <p:cNvSpPr/>
          <p:nvPr/>
        </p:nvSpPr>
        <p:spPr>
          <a:xfrm>
            <a:off x="1310938" y="3654316"/>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6" name="Rectangle 5"/>
          <p:cNvSpPr/>
          <p:nvPr/>
        </p:nvSpPr>
        <p:spPr>
          <a:xfrm>
            <a:off x="5501380" y="3501008"/>
            <a:ext cx="2088232" cy="22450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7" name="Picture 4" descr="C:\Users\François\Desktop\LHC_collisions\Higgs\Conférence_Higgs\energie-champ-higgs_low.png"/>
          <p:cNvPicPr>
            <a:picLocks noChangeAspect="1" noChangeArrowheads="1"/>
          </p:cNvPicPr>
          <p:nvPr/>
        </p:nvPicPr>
        <p:blipFill>
          <a:blip r:embed="rId4" cstate="print"/>
          <a:srcRect/>
          <a:stretch>
            <a:fillRect/>
          </a:stretch>
        </p:blipFill>
        <p:spPr bwMode="auto">
          <a:xfrm>
            <a:off x="5645396" y="3729806"/>
            <a:ext cx="1809311" cy="2209527"/>
          </a:xfrm>
          <a:prstGeom prst="rect">
            <a:avLst/>
          </a:prstGeom>
          <a:noFill/>
        </p:spPr>
      </p:pic>
      <p:sp>
        <p:nvSpPr>
          <p:cNvPr id="9" name="Ellipse 8"/>
          <p:cNvSpPr/>
          <p:nvPr/>
        </p:nvSpPr>
        <p:spPr>
          <a:xfrm>
            <a:off x="5789412" y="3728065"/>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0" name="Ellipse 9"/>
          <p:cNvSpPr/>
          <p:nvPr/>
        </p:nvSpPr>
        <p:spPr>
          <a:xfrm>
            <a:off x="6437484" y="3152001"/>
            <a:ext cx="288032" cy="28803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1" name="Text Box 36"/>
          <p:cNvSpPr txBox="1">
            <a:spLocks noChangeArrowheads="1"/>
          </p:cNvSpPr>
          <p:nvPr/>
        </p:nvSpPr>
        <p:spPr bwMode="auto">
          <a:xfrm>
            <a:off x="119886" y="107921"/>
            <a:ext cx="853951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niveau fondamental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ZoneTexte 11"/>
          <p:cNvSpPr txBox="1"/>
          <p:nvPr/>
        </p:nvSpPr>
        <p:spPr>
          <a:xfrm>
            <a:off x="251520" y="692696"/>
            <a:ext cx="8983550"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La nature est économe, choisit</a:t>
            </a:r>
            <a:r>
              <a:rPr lang="fr-FR" sz="2400" dirty="0" smtClean="0">
                <a:solidFill>
                  <a:schemeClr val="bg1"/>
                </a:solidFill>
                <a:latin typeface="Comic Sans MS" pitchFamily="66" charset="0"/>
              </a:rPr>
              <a:t> niveau de plus basse énergie.</a:t>
            </a:r>
            <a:endParaRPr lang="fr-FR" sz="2400" dirty="0">
              <a:solidFill>
                <a:schemeClr val="bg1"/>
              </a:solidFill>
              <a:latin typeface="Comic Sans MS" pitchFamily="66" charset="0"/>
            </a:endParaRPr>
          </a:p>
        </p:txBody>
      </p:sp>
      <p:pic>
        <p:nvPicPr>
          <p:cNvPr id="1026" name="Picture 2" descr="C:\Users\François\Desktop\LHC_collisions\Higgs\Conférence_Higgs\flute-champagne-L-1.jpeg"/>
          <p:cNvPicPr>
            <a:picLocks noChangeAspect="1" noChangeArrowheads="1"/>
          </p:cNvPicPr>
          <p:nvPr/>
        </p:nvPicPr>
        <p:blipFill>
          <a:blip r:embed="rId5" cstate="print"/>
          <a:srcRect/>
          <a:stretch>
            <a:fillRect/>
          </a:stretch>
        </p:blipFill>
        <p:spPr bwMode="auto">
          <a:xfrm>
            <a:off x="1331640" y="1403863"/>
            <a:ext cx="1656184" cy="2072297"/>
          </a:xfrm>
          <a:prstGeom prst="rect">
            <a:avLst/>
          </a:prstGeom>
          <a:noFill/>
        </p:spPr>
      </p:pic>
      <p:sp>
        <p:nvSpPr>
          <p:cNvPr id="15" name="ZoneTexte 14"/>
          <p:cNvSpPr txBox="1"/>
          <p:nvPr/>
        </p:nvSpPr>
        <p:spPr>
          <a:xfrm>
            <a:off x="683568" y="1124744"/>
            <a:ext cx="8292655" cy="400110"/>
          </a:xfrm>
          <a:prstGeom prst="rect">
            <a:avLst/>
          </a:prstGeom>
          <a:noFill/>
        </p:spPr>
        <p:txBody>
          <a:bodyPr wrap="none" rtlCol="0">
            <a:spAutoFit/>
          </a:bodyPr>
          <a:lstStyle/>
          <a:p>
            <a:r>
              <a:rPr lang="fr-FR" sz="2000" i="1" dirty="0" smtClean="0">
                <a:solidFill>
                  <a:srgbClr val="FF66FF"/>
                </a:solidFill>
                <a:latin typeface="Comic Sans MS" pitchFamily="66" charset="0"/>
              </a:rPr>
              <a:t>Exemple d’une bille dans une flûte à champagne ou dans la bouteille.</a:t>
            </a:r>
            <a:endParaRPr lang="fr-FR" sz="2000" i="1" dirty="0">
              <a:solidFill>
                <a:srgbClr val="FF66FF"/>
              </a:solidFill>
              <a:latin typeface="Comic Sans MS" pitchFamily="66" charset="0"/>
            </a:endParaRPr>
          </a:p>
        </p:txBody>
      </p:sp>
      <p:sp>
        <p:nvSpPr>
          <p:cNvPr id="17" name="Rectangle 16"/>
          <p:cNvSpPr/>
          <p:nvPr/>
        </p:nvSpPr>
        <p:spPr>
          <a:xfrm>
            <a:off x="899592" y="5661248"/>
            <a:ext cx="2376264"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4" name="ZoneTexte 3"/>
          <p:cNvSpPr txBox="1"/>
          <p:nvPr/>
        </p:nvSpPr>
        <p:spPr>
          <a:xfrm>
            <a:off x="395536" y="5674022"/>
            <a:ext cx="3483342" cy="830997"/>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 </a:t>
            </a:r>
          </a:p>
          <a:p>
            <a:pPr algn="ctr"/>
            <a:r>
              <a:rPr lang="fr-FR" sz="2400" dirty="0" smtClean="0">
                <a:solidFill>
                  <a:schemeClr val="bg1"/>
                </a:solidFill>
                <a:latin typeface="Comic Sans MS" pitchFamily="66" charset="0"/>
              </a:rPr>
              <a:t>est à la position zéro</a:t>
            </a:r>
          </a:p>
        </p:txBody>
      </p:sp>
      <p:sp>
        <p:nvSpPr>
          <p:cNvPr id="19" name="Rectangle 18"/>
          <p:cNvSpPr/>
          <p:nvPr/>
        </p:nvSpPr>
        <p:spPr>
          <a:xfrm>
            <a:off x="5436096" y="5682952"/>
            <a:ext cx="216024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8" name="ZoneTexte 7"/>
          <p:cNvSpPr txBox="1"/>
          <p:nvPr/>
        </p:nvSpPr>
        <p:spPr>
          <a:xfrm>
            <a:off x="4499992" y="5674022"/>
            <a:ext cx="4139952" cy="1200329"/>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a:t>
            </a:r>
          </a:p>
          <a:p>
            <a:pPr algn="ctr"/>
            <a:r>
              <a:rPr lang="fr-FR" sz="2400" dirty="0" smtClean="0">
                <a:solidFill>
                  <a:schemeClr val="bg1"/>
                </a:solidFill>
                <a:latin typeface="Comic Sans MS" pitchFamily="66" charset="0"/>
              </a:rPr>
              <a:t>n’est pas à la position zéro</a:t>
            </a:r>
          </a:p>
          <a:p>
            <a:pPr algn="ctr"/>
            <a:r>
              <a:rPr lang="fr-FR" sz="2400" i="1" dirty="0" smtClean="0">
                <a:solidFill>
                  <a:srgbClr val="FF66CC"/>
                </a:solidFill>
                <a:latin typeface="Comic Sans MS" pitchFamily="66" charset="0"/>
              </a:rPr>
              <a:t>Equilibre non symétrique</a:t>
            </a:r>
          </a:p>
        </p:txBody>
      </p:sp>
      <p:sp>
        <p:nvSpPr>
          <p:cNvPr id="18" name="Flèche droite 17"/>
          <p:cNvSpPr/>
          <p:nvPr/>
        </p:nvSpPr>
        <p:spPr>
          <a:xfrm rot="10800000">
            <a:off x="6156176" y="5373216"/>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p:cNvSpPr txBox="1"/>
          <p:nvPr/>
        </p:nvSpPr>
        <p:spPr>
          <a:xfrm>
            <a:off x="1860388" y="3501008"/>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6300192" y="356372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3" name="ZoneTexte 22"/>
          <p:cNvSpPr txBox="1"/>
          <p:nvPr/>
        </p:nvSpPr>
        <p:spPr>
          <a:xfrm>
            <a:off x="2771800" y="5147900"/>
            <a:ext cx="308098" cy="369332"/>
          </a:xfrm>
          <a:prstGeom prst="rect">
            <a:avLst/>
          </a:prstGeom>
          <a:noFill/>
        </p:spPr>
        <p:txBody>
          <a:bodyPr wrap="none" rtlCol="0">
            <a:spAutoFit/>
          </a:bodyPr>
          <a:lstStyle/>
          <a:p>
            <a:r>
              <a:rPr lang="fr-FR" dirty="0" smtClean="0">
                <a:latin typeface="Comic Sans MS" pitchFamily="66" charset="0"/>
              </a:rPr>
              <a:t>z</a:t>
            </a:r>
            <a:endParaRPr lang="fr-FR" dirty="0">
              <a:latin typeface="Comic Sans MS" pitchFamily="66" charset="0"/>
            </a:endParaRPr>
          </a:p>
        </p:txBody>
      </p:sp>
      <p:sp>
        <p:nvSpPr>
          <p:cNvPr id="24" name="ZoneTexte 23"/>
          <p:cNvSpPr txBox="1"/>
          <p:nvPr/>
        </p:nvSpPr>
        <p:spPr>
          <a:xfrm>
            <a:off x="7236296" y="5157192"/>
            <a:ext cx="308098" cy="369332"/>
          </a:xfrm>
          <a:prstGeom prst="rect">
            <a:avLst/>
          </a:prstGeom>
          <a:noFill/>
        </p:spPr>
        <p:txBody>
          <a:bodyPr wrap="none" rtlCol="0">
            <a:spAutoFit/>
          </a:bodyPr>
          <a:lstStyle/>
          <a:p>
            <a:r>
              <a:rPr lang="fr-FR" dirty="0" smtClean="0">
                <a:latin typeface="Comic Sans MS" pitchFamily="66" charset="0"/>
              </a:rPr>
              <a:t>z</a:t>
            </a:r>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par>
                                <p:cTn id="16" presetID="5" presetClass="entr" presetSubtype="1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checkerboard(across)">
                                      <p:cBhvr>
                                        <p:cTn id="18" dur="500"/>
                                        <p:tgtEl>
                                          <p:spTgt spid="1027"/>
                                        </p:tgtEl>
                                      </p:cBhvr>
                                    </p:animEffect>
                                  </p:childTnLst>
                                </p:cTn>
                              </p:par>
                              <p:par>
                                <p:cTn id="19" presetID="5" presetClass="entr" presetSubtype="1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heckerboard(across)">
                                      <p:cBhvr>
                                        <p:cTn id="29" dur="500"/>
                                        <p:tgtEl>
                                          <p:spTgt spid="2"/>
                                        </p:tgtEl>
                                      </p:cBhvr>
                                    </p:animEffect>
                                  </p:childTnLst>
                                </p:cTn>
                              </p:par>
                              <p:par>
                                <p:cTn id="30" presetID="5" presetClass="entr" presetSubtype="1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par>
                                <p:cTn id="36" presetID="5" presetClass="entr" presetSubtype="10" fill="hold" grpId="1"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1.94444E-6 -3.7037E-7 C 0.00174 0.0081 0.004 0.0162 0.0059 0.02431 C 0.00643 0.0294 0.00643 0.03889 0.00886 0.04444 C 0.01059 0.04861 0.01476 0.05648 0.01476 0.05671 C 0.01893 0.07361 0.01962 0.09213 0.02709 0.10718 C 0.02847 0.11759 0.03143 0.12685 0.03594 0.13542 C 0.03646 0.13935 0.0375 0.15579 0.04063 0.15972 C 0.04167 0.16111 0.0434 0.16111 0.04514 0.16204 C 0.04757 0.17199 0.0474 0.1787 0.05556 0.18194 C 0.05834 0.19352 0.06302 0.19838 0.07257 0.19838 " pathEditMode="relative" rAng="0" ptsTypes="fffffffffA">
                                      <p:cBhvr>
                                        <p:cTn id="42" dur="2000" fill="hold"/>
                                        <p:tgtEl>
                                          <p:spTgt spid="5"/>
                                        </p:tgtEl>
                                        <p:attrNameLst>
                                          <p:attrName>ppt_x</p:attrName>
                                          <p:attrName>ppt_y</p:attrName>
                                        </p:attrNameLst>
                                      </p:cBhvr>
                                      <p:rCtr x="3600" y="9900"/>
                                    </p:animMotion>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checkerboard(across)">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heckerboard(across)">
                                      <p:cBhvr>
                                        <p:cTn id="52" dur="500"/>
                                        <p:tgtEl>
                                          <p:spTgt spid="6"/>
                                        </p:tgtEl>
                                      </p:cBhvr>
                                    </p:animEffect>
                                  </p:childTnLst>
                                </p:cTn>
                              </p:par>
                              <p:par>
                                <p:cTn id="53" presetID="5" presetClass="entr" presetSubtype="1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checkerboard(across)">
                                      <p:cBhvr>
                                        <p:cTn id="55" dur="500"/>
                                        <p:tgtEl>
                                          <p:spTgt spid="7"/>
                                        </p:tgtEl>
                                      </p:cBhvr>
                                    </p:animEffect>
                                  </p:childTnLst>
                                </p:cTn>
                              </p:par>
                              <p:par>
                                <p:cTn id="56" presetID="5" presetClass="entr" presetSubtype="10" fill="hold" grpId="1"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checkerboard(across)">
                                      <p:cBhvr>
                                        <p:cTn id="58" dur="500"/>
                                        <p:tgtEl>
                                          <p:spTgt spid="22"/>
                                        </p:tgtEl>
                                      </p:cBhvr>
                                    </p:animEffect>
                                  </p:childTnLst>
                                </p:cTn>
                              </p:par>
                              <p:par>
                                <p:cTn id="59" presetID="5" presetClass="entr" presetSubtype="10" fill="hold" grpId="1"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heckerboard(across)">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0" nodeType="clickEffect">
                                  <p:stCondLst>
                                    <p:cond delay="0"/>
                                  </p:stCondLst>
                                  <p:childTnLst>
                                    <p:animMotion origin="layout" path="M 4.72222E-6 1.85185E-6 C 0.00034 0.00879 0.00243 0.01736 0.00312 0.02616 C 0.00434 0.04097 0.00381 0.05602 0.00503 0.07106 C 0.00572 0.08356 0.01388 0.09583 0.01718 0.10717 C 0.0184 0.12291 0.02066 0.1662 0.03159 0.1787 " pathEditMode="relative" rAng="0" ptsTypes="ffffA">
                                      <p:cBhvr>
                                        <p:cTn id="65" dur="2000" fill="hold"/>
                                        <p:tgtEl>
                                          <p:spTgt spid="9"/>
                                        </p:tgtEl>
                                        <p:attrNameLst>
                                          <p:attrName>ppt_x</p:attrName>
                                          <p:attrName>ppt_y</p:attrName>
                                        </p:attrNameLst>
                                      </p:cBhvr>
                                      <p:rCtr x="1600" y="8900"/>
                                    </p:animMotion>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1"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checkerboard(across)">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grpId="0" nodeType="clickEffect">
                                  <p:stCondLst>
                                    <p:cond delay="0"/>
                                  </p:stCondLst>
                                  <p:childTnLst>
                                    <p:animMotion origin="layout" path="M 1.38889E-6 -0.01042 C -0.00122 0.05718 -0.00122 0.14097 0.00139 0.20394 C 0.00156 0.20718 0.00573 0.20509 0.00798 0.20579 C 0.00937 0.20718 0.01076 0.20857 0.01198 0.21019 C 0.01337 0.21204 0.01441 0.21482 0.0158 0.21644 C 0.01823 0.21898 0.02118 0.21921 0.02378 0.22083 C 0.02535 0.22801 0.03142 0.23681 0.03559 0.24144 C 0.03698 0.24907 0.04045 0.25417 0.04045 0.26273 " pathEditMode="relative" rAng="0" ptsTypes="fffffffA">
                                      <p:cBhvr>
                                        <p:cTn id="74" dur="2000" fill="hold"/>
                                        <p:tgtEl>
                                          <p:spTgt spid="10"/>
                                        </p:tgtEl>
                                        <p:attrNameLst>
                                          <p:attrName>ppt_x</p:attrName>
                                          <p:attrName>ppt_y</p:attrName>
                                        </p:attrNameLst>
                                      </p:cBhvr>
                                      <p:rCtr x="2000" y="13700"/>
                                    </p:animMotion>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checkerboard(across)">
                                      <p:cBhvr>
                                        <p:cTn id="79" dur="500"/>
                                        <p:tgtEl>
                                          <p:spTgt spid="8"/>
                                        </p:tgtEl>
                                      </p:cBhvr>
                                    </p:animEffect>
                                  </p:childTnLst>
                                </p:cTn>
                              </p:par>
                            </p:childTnLst>
                          </p:cTn>
                        </p:par>
                        <p:par>
                          <p:cTn id="80" fill="hold">
                            <p:stCondLst>
                              <p:cond delay="500"/>
                            </p:stCondLst>
                            <p:childTnLst>
                              <p:par>
                                <p:cTn id="81" presetID="2" presetClass="entr" presetSubtype="2" fill="hold" grpId="0" nodeType="after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1+#ppt_w/2"/>
                                          </p:val>
                                        </p:tav>
                                        <p:tav tm="100000">
                                          <p:val>
                                            <p:strVal val="#ppt_x"/>
                                          </p:val>
                                        </p:tav>
                                      </p:tavLst>
                                    </p:anim>
                                    <p:anim calcmode="lin" valueType="num">
                                      <p:cBhvr additive="base">
                                        <p:cTn id="84" dur="500" fill="hold"/>
                                        <p:tgtEl>
                                          <p:spTgt spid="18"/>
                                        </p:tgtEl>
                                        <p:attrNameLst>
                                          <p:attrName>ppt_y</p:attrName>
                                        </p:attrNameLst>
                                      </p:cBhvr>
                                      <p:tavLst>
                                        <p:tav tm="0">
                                          <p:val>
                                            <p:strVal val="#ppt_y"/>
                                          </p:val>
                                        </p:tav>
                                        <p:tav tm="100000">
                                          <p:val>
                                            <p:strVal val="#ppt_y"/>
                                          </p:val>
                                        </p:tav>
                                      </p:tavLst>
                                    </p:anim>
                                  </p:childTnLst>
                                </p:cTn>
                              </p:par>
                              <p:par>
                                <p:cTn id="85" presetID="5" presetClass="entr" presetSubtype="1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checkerboard(across)">
                                      <p:cBhvr>
                                        <p:cTn id="87" dur="500"/>
                                        <p:tgtEl>
                                          <p:spTgt spid="21"/>
                                        </p:tgtEl>
                                      </p:cBhvr>
                                    </p:animEffect>
                                  </p:childTnLst>
                                </p:cTn>
                              </p:par>
                              <p:par>
                                <p:cTn id="88" presetID="5" presetClass="entr" presetSubtype="1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checkerboard(across)">
                                      <p:cBhvr>
                                        <p:cTn id="9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6" grpId="0" animBg="1"/>
      <p:bldP spid="9" grpId="0" animBg="1"/>
      <p:bldP spid="9" grpId="1" animBg="1"/>
      <p:bldP spid="10" grpId="0" animBg="1"/>
      <p:bldP spid="10" grpId="1" animBg="1"/>
      <p:bldP spid="12" grpId="0"/>
      <p:bldP spid="15" grpId="0"/>
      <p:bldP spid="4" grpId="0" animBg="1"/>
      <p:bldP spid="8" grpId="0" animBg="1"/>
      <p:bldP spid="18" grpId="0" animBg="1"/>
      <p:bldP spid="21" grpId="0"/>
      <p:bldP spid="21" grpId="1"/>
      <p:bldP spid="22" grpId="0"/>
      <p:bldP spid="22" grpId="1"/>
      <p:bldP spid="23" grpId="1"/>
      <p:bldP spid="24"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clrcomp01\Desktop\Nuit_des_étoiles\arbrealettres.wordpress.com 783 x 800183.8K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39070" cy="688538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44026" y="149731"/>
            <a:ext cx="2983509" cy="830997"/>
          </a:xfrm>
          <a:prstGeom prst="rect">
            <a:avLst/>
          </a:prstGeom>
          <a:noFill/>
        </p:spPr>
        <p:txBody>
          <a:bodyPr wrap="none" rtlCol="0">
            <a:spAutoFit/>
          </a:bodyPr>
          <a:lstStyle/>
          <a:p>
            <a:pPr algn="ctr"/>
            <a:r>
              <a:rPr lang="fr-FR" sz="2400" i="1" dirty="0" smtClean="0">
                <a:solidFill>
                  <a:schemeClr val="bg1"/>
                </a:solidFill>
                <a:latin typeface="Comic Sans MS" pitchFamily="66" charset="0"/>
              </a:rPr>
              <a:t>Lycée Jeanne d’Arc</a:t>
            </a:r>
          </a:p>
          <a:p>
            <a:pPr algn="ctr"/>
            <a:r>
              <a:rPr lang="fr-FR" sz="2400" i="1" dirty="0" smtClean="0">
                <a:solidFill>
                  <a:schemeClr val="bg1"/>
                </a:solidFill>
                <a:latin typeface="Comic Sans MS" pitchFamily="66" charset="0"/>
              </a:rPr>
              <a:t>16 décembre 2013</a:t>
            </a:r>
          </a:p>
        </p:txBody>
      </p:sp>
      <p:sp>
        <p:nvSpPr>
          <p:cNvPr id="5" name="ZoneTexte 4"/>
          <p:cNvSpPr txBox="1"/>
          <p:nvPr/>
        </p:nvSpPr>
        <p:spPr>
          <a:xfrm>
            <a:off x="9378" y="5733256"/>
            <a:ext cx="2834430" cy="1077218"/>
          </a:xfrm>
          <a:prstGeom prst="rect">
            <a:avLst/>
          </a:prstGeom>
          <a:noFill/>
        </p:spPr>
        <p:txBody>
          <a:bodyPr wrap="none" rtlCol="0">
            <a:spAutoFit/>
          </a:bodyPr>
          <a:lstStyle/>
          <a:p>
            <a:pPr algn="ctr"/>
            <a:r>
              <a:rPr lang="fr-FR" sz="2400" i="1" dirty="0" smtClean="0">
                <a:solidFill>
                  <a:schemeClr val="bg1"/>
                </a:solidFill>
                <a:latin typeface="Comic Sans MS" pitchFamily="66" charset="0"/>
              </a:rPr>
              <a:t>François Vazeille</a:t>
            </a:r>
          </a:p>
          <a:p>
            <a:pPr algn="ctr"/>
            <a:r>
              <a:rPr lang="fr-FR" sz="2000" i="1" dirty="0" smtClean="0">
                <a:solidFill>
                  <a:schemeClr val="bg1"/>
                </a:solidFill>
                <a:latin typeface="Comic Sans MS" pitchFamily="66" charset="0"/>
              </a:rPr>
              <a:t>(CNRS)</a:t>
            </a:r>
          </a:p>
          <a:p>
            <a:pPr algn="ctr"/>
            <a:r>
              <a:rPr lang="fr-FR" sz="2000" i="1" dirty="0" smtClean="0">
                <a:solidFill>
                  <a:schemeClr val="bg1"/>
                </a:solidFill>
                <a:latin typeface="Comic Sans MS" pitchFamily="66" charset="0"/>
              </a:rPr>
              <a:t>LPC Clermont-Ferrand</a:t>
            </a:r>
          </a:p>
        </p:txBody>
      </p:sp>
      <p:sp>
        <p:nvSpPr>
          <p:cNvPr id="7" name="Rectangle 6"/>
          <p:cNvSpPr/>
          <p:nvPr/>
        </p:nvSpPr>
        <p:spPr>
          <a:xfrm>
            <a:off x="4619289" y="476672"/>
            <a:ext cx="4338046" cy="1384995"/>
          </a:xfrm>
          <a:prstGeom prst="rect">
            <a:avLst/>
          </a:prstGeom>
        </p:spPr>
        <p:txBody>
          <a:bodyPr wrap="none">
            <a:spAutoFit/>
          </a:bodyPr>
          <a:lstStyle/>
          <a:p>
            <a:pPr algn="ctr"/>
            <a:r>
              <a:rPr lang="fr-FR" sz="2400" dirty="0" smtClean="0">
                <a:solidFill>
                  <a:schemeClr val="accent1"/>
                </a:solidFill>
                <a:latin typeface="Comic Sans MS" pitchFamily="66" charset="0"/>
                <a:sym typeface="Symbol"/>
              </a:rPr>
              <a:t>Le CERN et le boson</a:t>
            </a:r>
          </a:p>
          <a:p>
            <a:pPr algn="ctr"/>
            <a:endParaRPr lang="fr-FR" sz="2000" dirty="0" smtClean="0">
              <a:latin typeface="Comic Sans MS" pitchFamily="66" charset="0"/>
              <a:sym typeface="Symbol"/>
            </a:endParaRPr>
          </a:p>
          <a:p>
            <a:pPr algn="ctr"/>
            <a:r>
              <a:rPr lang="fr-FR" sz="2000" i="1" dirty="0" smtClean="0">
                <a:solidFill>
                  <a:schemeClr val="bg1"/>
                </a:solidFill>
                <a:latin typeface="Comic Sans MS" pitchFamily="66" charset="0"/>
                <a:sym typeface="Symbol"/>
              </a:rPr>
              <a:t>‟Rien, dans l’histoire, n’a jamais </a:t>
            </a:r>
          </a:p>
          <a:p>
            <a:pPr algn="ctr"/>
            <a:r>
              <a:rPr lang="fr-FR" sz="2000" i="1" dirty="0" smtClean="0">
                <a:solidFill>
                  <a:schemeClr val="bg1"/>
                </a:solidFill>
                <a:latin typeface="Comic Sans MS" pitchFamily="66" charset="0"/>
                <a:sym typeface="Symbol"/>
              </a:rPr>
              <a:t>   ressemblé à cette entreprise là.″</a:t>
            </a:r>
          </a:p>
        </p:txBody>
      </p:sp>
      <p:sp>
        <p:nvSpPr>
          <p:cNvPr id="8" name="Rectangle 7"/>
          <p:cNvSpPr/>
          <p:nvPr/>
        </p:nvSpPr>
        <p:spPr>
          <a:xfrm>
            <a:off x="4588030" y="3765227"/>
            <a:ext cx="4453462" cy="1384995"/>
          </a:xfrm>
          <a:prstGeom prst="rect">
            <a:avLst/>
          </a:prstGeom>
        </p:spPr>
        <p:txBody>
          <a:bodyPr wrap="none">
            <a:spAutoFit/>
          </a:bodyPr>
          <a:lstStyle/>
          <a:p>
            <a:pPr algn="ctr"/>
            <a:r>
              <a:rPr lang="fr-FR" sz="2400" dirty="0" smtClean="0">
                <a:solidFill>
                  <a:schemeClr val="accent1"/>
                </a:solidFill>
                <a:latin typeface="Comic Sans MS" pitchFamily="66" charset="0"/>
                <a:sym typeface="Symbol"/>
              </a:rPr>
              <a:t>La matière, le vide et le néant</a:t>
            </a:r>
          </a:p>
          <a:p>
            <a:pPr algn="ctr"/>
            <a:endParaRPr lang="fr-FR" sz="2000" dirty="0">
              <a:solidFill>
                <a:schemeClr val="accent1">
                  <a:lumMod val="40000"/>
                  <a:lumOff val="60000"/>
                </a:schemeClr>
              </a:solidFill>
              <a:latin typeface="Comic Sans MS" pitchFamily="66" charset="0"/>
              <a:sym typeface="Symbol"/>
            </a:endParaRPr>
          </a:p>
          <a:p>
            <a:pPr algn="ctr"/>
            <a:r>
              <a:rPr lang="fr-FR" sz="2000" i="1" dirty="0" smtClean="0">
                <a:solidFill>
                  <a:schemeClr val="bg1"/>
                </a:solidFill>
                <a:latin typeface="Comic Sans MS" pitchFamily="66" charset="0"/>
                <a:sym typeface="Symbol"/>
              </a:rPr>
              <a:t>‟… l’espace vide tient le milieu</a:t>
            </a:r>
          </a:p>
          <a:p>
            <a:pPr algn="ctr"/>
            <a:r>
              <a:rPr lang="fr-FR" sz="2000" i="1" dirty="0" smtClean="0">
                <a:solidFill>
                  <a:schemeClr val="bg1"/>
                </a:solidFill>
                <a:latin typeface="Comic Sans MS" pitchFamily="66" charset="0"/>
                <a:sym typeface="Symbol"/>
              </a:rPr>
              <a:t>entre la matière et le néant.″</a:t>
            </a:r>
          </a:p>
        </p:txBody>
      </p:sp>
      <p:sp>
        <p:nvSpPr>
          <p:cNvPr id="2" name="Rectangle 1"/>
          <p:cNvSpPr/>
          <p:nvPr/>
        </p:nvSpPr>
        <p:spPr>
          <a:xfrm>
            <a:off x="6588224" y="1988840"/>
            <a:ext cx="2664296" cy="923330"/>
          </a:xfrm>
          <a:prstGeom prst="rect">
            <a:avLst/>
          </a:prstGeom>
        </p:spPr>
        <p:txBody>
          <a:bodyPr wrap="square">
            <a:spAutoFit/>
          </a:bodyPr>
          <a:lstStyle/>
          <a:p>
            <a:pPr algn="ctr"/>
            <a:r>
              <a:rPr lang="fr-FR" dirty="0">
                <a:solidFill>
                  <a:srgbClr val="00CCFF"/>
                </a:solidFill>
                <a:latin typeface="Comic Sans MS" pitchFamily="66" charset="0"/>
                <a:sym typeface="Symbol"/>
              </a:rPr>
              <a:t>Michel Serres</a:t>
            </a:r>
          </a:p>
          <a:p>
            <a:pPr algn="ctr"/>
            <a:r>
              <a:rPr lang="fr-FR" dirty="0">
                <a:solidFill>
                  <a:srgbClr val="00CCFF"/>
                </a:solidFill>
                <a:latin typeface="Comic Sans MS" pitchFamily="66" charset="0"/>
                <a:sym typeface="Symbol"/>
              </a:rPr>
              <a:t>(Académie française )</a:t>
            </a:r>
          </a:p>
          <a:p>
            <a:pPr algn="ctr"/>
            <a:r>
              <a:rPr lang="fr-FR" dirty="0">
                <a:solidFill>
                  <a:srgbClr val="00CCFF"/>
                </a:solidFill>
                <a:latin typeface="Comic Sans MS" pitchFamily="66" charset="0"/>
                <a:sym typeface="Symbol"/>
              </a:rPr>
              <a:t>1</a:t>
            </a:r>
            <a:r>
              <a:rPr lang="fr-FR" baseline="30000" dirty="0">
                <a:solidFill>
                  <a:srgbClr val="00CCFF"/>
                </a:solidFill>
                <a:latin typeface="Comic Sans MS" pitchFamily="66" charset="0"/>
                <a:sym typeface="Symbol"/>
              </a:rPr>
              <a:t>er</a:t>
            </a:r>
            <a:r>
              <a:rPr lang="fr-FR" dirty="0">
                <a:solidFill>
                  <a:srgbClr val="00CCFF"/>
                </a:solidFill>
                <a:latin typeface="Comic Sans MS" pitchFamily="66" charset="0"/>
                <a:sym typeface="Symbol"/>
              </a:rPr>
              <a:t> janvier 2013</a:t>
            </a:r>
          </a:p>
        </p:txBody>
      </p:sp>
      <p:sp>
        <p:nvSpPr>
          <p:cNvPr id="3" name="Rectangle 2"/>
          <p:cNvSpPr/>
          <p:nvPr/>
        </p:nvSpPr>
        <p:spPr>
          <a:xfrm>
            <a:off x="6732240" y="5301208"/>
            <a:ext cx="2376264" cy="646331"/>
          </a:xfrm>
          <a:prstGeom prst="rect">
            <a:avLst/>
          </a:prstGeom>
        </p:spPr>
        <p:txBody>
          <a:bodyPr wrap="square">
            <a:spAutoFit/>
          </a:bodyPr>
          <a:lstStyle/>
          <a:p>
            <a:pPr algn="ctr"/>
            <a:r>
              <a:rPr lang="fr-FR" dirty="0">
                <a:solidFill>
                  <a:srgbClr val="00CCFF"/>
                </a:solidFill>
                <a:latin typeface="Comic Sans MS" pitchFamily="66" charset="0"/>
                <a:sym typeface="Symbol"/>
              </a:rPr>
              <a:t>Blaise Pascal </a:t>
            </a:r>
          </a:p>
          <a:p>
            <a:pPr algn="ctr"/>
            <a:r>
              <a:rPr lang="fr-FR" dirty="0">
                <a:solidFill>
                  <a:srgbClr val="00CCFF"/>
                </a:solidFill>
                <a:latin typeface="Comic Sans MS" pitchFamily="66" charset="0"/>
                <a:sym typeface="Symbol"/>
              </a:rPr>
              <a:t>26 octobre 1647</a:t>
            </a:r>
          </a:p>
        </p:txBody>
      </p:sp>
    </p:spTree>
    <p:extLst>
      <p:ext uri="{BB962C8B-B14F-4D97-AF65-F5344CB8AC3E}">
        <p14:creationId xmlns:p14="http://schemas.microsoft.com/office/powerpoint/2010/main" val="342202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2" y="44624"/>
            <a:ext cx="365196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Mécanisme ″BEH″</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25" name="ZoneTexte 24"/>
          <p:cNvSpPr txBox="1"/>
          <p:nvPr/>
        </p:nvSpPr>
        <p:spPr>
          <a:xfrm>
            <a:off x="635600" y="2132856"/>
            <a:ext cx="7968848" cy="2862322"/>
          </a:xfrm>
          <a:prstGeom prst="rect">
            <a:avLst/>
          </a:prstGeom>
          <a:noFill/>
        </p:spPr>
        <p:txBody>
          <a:bodyPr wrap="none" rtlCol="0">
            <a:spAutoFit/>
          </a:bodyPr>
          <a:lstStyle/>
          <a:p>
            <a:pPr algn="ctr"/>
            <a:r>
              <a:rPr lang="fr-FR" sz="3600" dirty="0" smtClean="0">
                <a:solidFill>
                  <a:schemeClr val="bg1"/>
                </a:solidFill>
                <a:latin typeface="Comic Sans MS" pitchFamily="66" charset="0"/>
              </a:rPr>
              <a:t>La masse résulterait de l’interaction</a:t>
            </a:r>
          </a:p>
          <a:p>
            <a:pPr algn="ctr"/>
            <a:r>
              <a:rPr lang="fr-FR" sz="3600" dirty="0" smtClean="0">
                <a:solidFill>
                  <a:schemeClr val="bg1"/>
                </a:solidFill>
                <a:latin typeface="Comic Sans MS" pitchFamily="66" charset="0"/>
              </a:rPr>
              <a:t>des particules avec un </a:t>
            </a:r>
            <a:r>
              <a:rPr lang="fr-FR" sz="3600" dirty="0">
                <a:solidFill>
                  <a:schemeClr val="bg1"/>
                </a:solidFill>
                <a:latin typeface="Comic Sans MS" pitchFamily="66" charset="0"/>
              </a:rPr>
              <a:t>“</a:t>
            </a:r>
            <a:r>
              <a:rPr lang="fr-FR" sz="3600" dirty="0" smtClean="0">
                <a:solidFill>
                  <a:schemeClr val="bg1"/>
                </a:solidFill>
                <a:latin typeface="Comic Sans MS" pitchFamily="66" charset="0"/>
              </a:rPr>
              <a:t>champ</a:t>
            </a:r>
            <a:r>
              <a:rPr lang="fr-FR" sz="3600" dirty="0">
                <a:solidFill>
                  <a:schemeClr val="bg1"/>
                </a:solidFill>
                <a:latin typeface="Comic Sans MS" pitchFamily="66" charset="0"/>
              </a:rPr>
              <a:t>”</a:t>
            </a:r>
            <a:endParaRPr lang="fr-FR" sz="3600" dirty="0" smtClean="0">
              <a:solidFill>
                <a:schemeClr val="bg1"/>
              </a:solidFill>
              <a:latin typeface="Comic Sans MS" pitchFamily="66" charset="0"/>
            </a:endParaRPr>
          </a:p>
          <a:p>
            <a:pPr algn="ctr"/>
            <a:r>
              <a:rPr lang="fr-FR" sz="3600" dirty="0">
                <a:solidFill>
                  <a:schemeClr val="bg1"/>
                </a:solidFill>
                <a:latin typeface="Comic Sans MS" pitchFamily="66" charset="0"/>
              </a:rPr>
              <a:t>b</a:t>
            </a:r>
            <a:r>
              <a:rPr lang="fr-FR" sz="3600" dirty="0" smtClean="0">
                <a:solidFill>
                  <a:schemeClr val="bg1"/>
                </a:solidFill>
                <a:latin typeface="Comic Sans MS" pitchFamily="66" charset="0"/>
              </a:rPr>
              <a:t>ien spécial qui “baigne” le vide:</a:t>
            </a:r>
          </a:p>
          <a:p>
            <a:pPr algn="ctr"/>
            <a:endParaRPr lang="fr-FR" sz="3600" dirty="0" smtClean="0">
              <a:solidFill>
                <a:schemeClr val="bg1"/>
              </a:solidFill>
              <a:latin typeface="Comic Sans MS" pitchFamily="66" charset="0"/>
            </a:endParaRPr>
          </a:p>
          <a:p>
            <a:pPr algn="ctr"/>
            <a:r>
              <a:rPr lang="fr-FR" sz="3600" dirty="0" smtClean="0">
                <a:solidFill>
                  <a:srgbClr val="FFFF00"/>
                </a:solidFill>
                <a:latin typeface="Comic Sans MS" pitchFamily="66" charset="0"/>
              </a:rPr>
              <a:t>“Le champ BEH”</a:t>
            </a:r>
          </a:p>
        </p:txBody>
      </p:sp>
    </p:spTree>
    <p:extLst>
      <p:ext uri="{BB962C8B-B14F-4D97-AF65-F5344CB8AC3E}">
        <p14:creationId xmlns:p14="http://schemas.microsoft.com/office/powerpoint/2010/main" val="340092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51520" y="3782650"/>
            <a:ext cx="374441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un champ nul</a:t>
            </a:r>
          </a:p>
          <a:p>
            <a:pPr algn="ctr">
              <a:buFont typeface="Symbol"/>
              <a:buChar char="®"/>
            </a:pPr>
            <a:r>
              <a:rPr lang="fr-FR" sz="2200" dirty="0" smtClean="0">
                <a:solidFill>
                  <a:schemeClr val="bg1"/>
                </a:solidFill>
                <a:latin typeface="Comic Sans MS" pitchFamily="66" charset="0"/>
                <a:sym typeface="Symbol"/>
              </a:rPr>
              <a:t> elles n’interagissent pas:</a:t>
            </a:r>
          </a:p>
          <a:p>
            <a:pPr algn="ctr"/>
            <a:r>
              <a:rPr lang="fr-FR" sz="2200" dirty="0" smtClean="0">
                <a:solidFill>
                  <a:schemeClr val="bg1"/>
                </a:solidFill>
                <a:latin typeface="Comic Sans MS" pitchFamily="66" charset="0"/>
                <a:sym typeface="Symbol"/>
              </a:rPr>
              <a:t>elles restent </a:t>
            </a:r>
            <a:r>
              <a:rPr lang="fr-FR" sz="2200" dirty="0" smtClean="0">
                <a:solidFill>
                  <a:srgbClr val="FF7C80"/>
                </a:solidFill>
                <a:latin typeface="Comic Sans MS" pitchFamily="66" charset="0"/>
                <a:sym typeface="Symbol"/>
              </a:rPr>
              <a:t>sans masse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9" name="Rectangle 8"/>
          <p:cNvSpPr/>
          <p:nvPr/>
        </p:nvSpPr>
        <p:spPr>
          <a:xfrm>
            <a:off x="4067944" y="3789040"/>
            <a:ext cx="518457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a:t>
            </a:r>
            <a:r>
              <a:rPr lang="fr-FR" sz="2200" dirty="0" smtClean="0">
                <a:solidFill>
                  <a:srgbClr val="FF0000"/>
                </a:solidFill>
                <a:latin typeface="Comic Sans MS" pitchFamily="66" charset="0"/>
              </a:rPr>
              <a:t>un champ non nul</a:t>
            </a:r>
            <a:endParaRPr lang="fr-FR" sz="2200" dirty="0" smtClean="0">
              <a:solidFill>
                <a:srgbClr val="FFFF00"/>
              </a:solidFill>
              <a:latin typeface="Comic Sans MS" pitchFamily="66" charset="0"/>
            </a:endParaRPr>
          </a:p>
          <a:p>
            <a:pPr algn="ctr"/>
            <a:r>
              <a:rPr lang="fr-FR" sz="2200" dirty="0" smtClean="0">
                <a:solidFill>
                  <a:srgbClr val="FFFF00"/>
                </a:solidFill>
                <a:latin typeface="Comic Sans MS" pitchFamily="66" charset="0"/>
              </a:rPr>
              <a:t> </a:t>
            </a:r>
            <a:r>
              <a:rPr lang="fr-FR" sz="2200" dirty="0" smtClean="0">
                <a:solidFill>
                  <a:schemeClr val="bg1"/>
                </a:solidFill>
                <a:latin typeface="Comic Sans MS" pitchFamily="66" charset="0"/>
                <a:sym typeface="Symbol"/>
              </a:rPr>
              <a:t> elles interagissent:</a:t>
            </a:r>
          </a:p>
          <a:p>
            <a:pPr algn="ctr"/>
            <a:r>
              <a:rPr lang="fr-FR" sz="2200" dirty="0" smtClean="0">
                <a:solidFill>
                  <a:schemeClr val="bg1"/>
                </a:solidFill>
                <a:latin typeface="Comic Sans MS" pitchFamily="66" charset="0"/>
                <a:sym typeface="Symbol"/>
              </a:rPr>
              <a:t>elles acquièrent une </a:t>
            </a:r>
            <a:r>
              <a:rPr lang="fr-FR" sz="2200" dirty="0" smtClean="0">
                <a:solidFill>
                  <a:schemeClr val="accent1">
                    <a:lumMod val="60000"/>
                    <a:lumOff val="40000"/>
                  </a:schemeClr>
                </a:solidFill>
                <a:latin typeface="Comic Sans MS" pitchFamily="66" charset="0"/>
                <a:sym typeface="Symbol"/>
              </a:rPr>
              <a:t>masse apparente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14" name="Rectangle 13"/>
          <p:cNvSpPr/>
          <p:nvPr/>
        </p:nvSpPr>
        <p:spPr>
          <a:xfrm>
            <a:off x="1115616" y="118373"/>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5580112" y="160764"/>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pic>
        <p:nvPicPr>
          <p:cNvPr id="16" name="Picture 3" descr="C:\Users\François\Desktop\LHC_collisions\Higgs\Conférence_Higgs\energie-champ-higgs_high.png"/>
          <p:cNvPicPr>
            <a:picLocks noChangeAspect="1" noChangeArrowheads="1"/>
          </p:cNvPicPr>
          <p:nvPr/>
        </p:nvPicPr>
        <p:blipFill>
          <a:blip r:embed="rId2" cstate="print"/>
          <a:srcRect/>
          <a:stretch>
            <a:fillRect/>
          </a:stretch>
        </p:blipFill>
        <p:spPr bwMode="auto">
          <a:xfrm>
            <a:off x="1259632" y="262389"/>
            <a:ext cx="1881635" cy="2258814"/>
          </a:xfrm>
          <a:prstGeom prst="rect">
            <a:avLst/>
          </a:prstGeom>
          <a:noFill/>
          <a:ln>
            <a:solidFill>
              <a:schemeClr val="bg1"/>
            </a:solidFill>
          </a:ln>
        </p:spPr>
      </p:pic>
      <p:pic>
        <p:nvPicPr>
          <p:cNvPr id="17" name="Picture 4" descr="C:\Users\François\Desktop\LHC_collisions\Higgs\Conférence_Higgs\energie-champ-higgs_low.png"/>
          <p:cNvPicPr>
            <a:picLocks noChangeAspect="1" noChangeArrowheads="1"/>
          </p:cNvPicPr>
          <p:nvPr/>
        </p:nvPicPr>
        <p:blipFill>
          <a:blip r:embed="rId3" cstate="print"/>
          <a:srcRect/>
          <a:stretch>
            <a:fillRect/>
          </a:stretch>
        </p:blipFill>
        <p:spPr bwMode="auto">
          <a:xfrm>
            <a:off x="5724128" y="304780"/>
            <a:ext cx="1809311" cy="2209527"/>
          </a:xfrm>
          <a:prstGeom prst="rect">
            <a:avLst/>
          </a:prstGeom>
          <a:noFill/>
        </p:spPr>
      </p:pic>
      <p:sp>
        <p:nvSpPr>
          <p:cNvPr id="18" name="ZoneTexte 17"/>
          <p:cNvSpPr txBox="1"/>
          <p:nvPr/>
        </p:nvSpPr>
        <p:spPr>
          <a:xfrm>
            <a:off x="690118" y="2280354"/>
            <a:ext cx="2920992"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Haute température:</a:t>
            </a:r>
          </a:p>
          <a:p>
            <a:pPr algn="ctr"/>
            <a:r>
              <a:rPr lang="fr-FR" sz="2200" dirty="0" smtClean="0">
                <a:solidFill>
                  <a:schemeClr val="bg1"/>
                </a:solidFill>
                <a:latin typeface="Comic Sans MS" pitchFamily="66" charset="0"/>
              </a:rPr>
              <a:t>champ nul dans l’état</a:t>
            </a:r>
          </a:p>
          <a:p>
            <a:pPr algn="ctr"/>
            <a:r>
              <a:rPr lang="fr-FR" sz="2200" dirty="0" smtClean="0">
                <a:solidFill>
                  <a:schemeClr val="bg1"/>
                </a:solidFill>
                <a:latin typeface="Comic Sans MS" pitchFamily="66" charset="0"/>
              </a:rPr>
              <a:t>fondamental</a:t>
            </a:r>
            <a:endParaRPr lang="fr-FR" sz="2200" dirty="0">
              <a:solidFill>
                <a:schemeClr val="bg1"/>
              </a:solidFill>
              <a:latin typeface="Comic Sans MS" pitchFamily="66" charset="0"/>
            </a:endParaRPr>
          </a:p>
        </p:txBody>
      </p:sp>
      <p:sp>
        <p:nvSpPr>
          <p:cNvPr id="19" name="ZoneTexte 18"/>
          <p:cNvSpPr txBox="1"/>
          <p:nvPr/>
        </p:nvSpPr>
        <p:spPr>
          <a:xfrm>
            <a:off x="4623598" y="2248996"/>
            <a:ext cx="3969356"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Basse température:</a:t>
            </a:r>
          </a:p>
          <a:p>
            <a:pPr algn="ctr"/>
            <a:r>
              <a:rPr lang="fr-FR" sz="2200" dirty="0" smtClean="0">
                <a:solidFill>
                  <a:schemeClr val="bg1"/>
                </a:solidFill>
                <a:latin typeface="Comic Sans MS" pitchFamily="66" charset="0"/>
              </a:rPr>
              <a:t>champ non nul dans l’état</a:t>
            </a:r>
          </a:p>
          <a:p>
            <a:pPr algn="ctr"/>
            <a:r>
              <a:rPr lang="fr-FR" sz="2200" dirty="0" smtClean="0">
                <a:solidFill>
                  <a:schemeClr val="bg1"/>
                </a:solidFill>
                <a:latin typeface="Comic Sans MS" pitchFamily="66" charset="0"/>
              </a:rPr>
              <a:t>fondamental: </a:t>
            </a:r>
            <a:r>
              <a:rPr lang="fr-FR" sz="2200" dirty="0" smtClean="0">
                <a:solidFill>
                  <a:srgbClr val="FF0000"/>
                </a:solidFill>
                <a:latin typeface="Comic Sans MS" pitchFamily="66" charset="0"/>
              </a:rPr>
              <a:t>énergie du vide</a:t>
            </a:r>
            <a:endParaRPr lang="fr-FR" sz="2200" dirty="0">
              <a:solidFill>
                <a:srgbClr val="FF0000"/>
              </a:solidFill>
              <a:latin typeface="Comic Sans MS" pitchFamily="66" charset="0"/>
            </a:endParaRPr>
          </a:p>
        </p:txBody>
      </p:sp>
      <p:sp>
        <p:nvSpPr>
          <p:cNvPr id="20" name="Flèche droite 19"/>
          <p:cNvSpPr/>
          <p:nvPr/>
        </p:nvSpPr>
        <p:spPr>
          <a:xfrm>
            <a:off x="3851920" y="1118353"/>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p:cNvSpPr txBox="1"/>
          <p:nvPr/>
        </p:nvSpPr>
        <p:spPr>
          <a:xfrm>
            <a:off x="4283968" y="5261138"/>
            <a:ext cx="4896544" cy="400110"/>
          </a:xfrm>
          <a:prstGeom prst="rect">
            <a:avLst/>
          </a:prstGeom>
          <a:noFill/>
        </p:spPr>
        <p:txBody>
          <a:bodyPr wrap="square" rtlCol="0">
            <a:spAutoFit/>
          </a:bodyPr>
          <a:lstStyle/>
          <a:p>
            <a:pPr algn="ctr"/>
            <a:r>
              <a:rPr lang="fr-FR" sz="2000" dirty="0" smtClean="0">
                <a:solidFill>
                  <a:srgbClr val="FFFF00"/>
                </a:solidFill>
                <a:latin typeface="Comic Sans MS" pitchFamily="66" charset="0"/>
              </a:rPr>
              <a:t> (scalaire: aucune direction privilégiée)</a:t>
            </a:r>
            <a:endParaRPr lang="fr-FR" sz="2000" dirty="0">
              <a:solidFill>
                <a:srgbClr val="FFFF00"/>
              </a:solidFill>
              <a:latin typeface="Comic Sans MS" pitchFamily="66" charset="0"/>
            </a:endParaRPr>
          </a:p>
        </p:txBody>
      </p:sp>
      <p:sp>
        <p:nvSpPr>
          <p:cNvPr id="21" name="ZoneTexte 20"/>
          <p:cNvSpPr txBox="1"/>
          <p:nvPr/>
        </p:nvSpPr>
        <p:spPr>
          <a:xfrm>
            <a:off x="1763688" y="116632"/>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2771800" y="1700808"/>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3" name="ZoneTexte 22"/>
          <p:cNvSpPr txBox="1"/>
          <p:nvPr/>
        </p:nvSpPr>
        <p:spPr>
          <a:xfrm>
            <a:off x="6300192" y="159023"/>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4" name="ZoneTexte 23"/>
          <p:cNvSpPr txBox="1"/>
          <p:nvPr/>
        </p:nvSpPr>
        <p:spPr>
          <a:xfrm>
            <a:off x="7291190" y="1671191"/>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7" name="Multiplier 26"/>
          <p:cNvSpPr/>
          <p:nvPr/>
        </p:nvSpPr>
        <p:spPr>
          <a:xfrm>
            <a:off x="6156176" y="1959223"/>
            <a:ext cx="216024" cy="266328"/>
          </a:xfrm>
          <a:prstGeom prst="mathMultiply">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00CC"/>
              </a:solidFill>
            </a:endParaRPr>
          </a:p>
        </p:txBody>
      </p:sp>
      <p:sp>
        <p:nvSpPr>
          <p:cNvPr id="29" name="Flèche droite 28"/>
          <p:cNvSpPr/>
          <p:nvPr/>
        </p:nvSpPr>
        <p:spPr>
          <a:xfrm rot="10800000">
            <a:off x="6228185" y="1855277"/>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152780" y="5902542"/>
            <a:ext cx="8941635" cy="830997"/>
          </a:xfrm>
          <a:prstGeom prst="rect">
            <a:avLst/>
          </a:prstGeom>
        </p:spPr>
        <p:txBody>
          <a:bodyPr wrap="square">
            <a:spAutoFit/>
          </a:bodyPr>
          <a:lstStyle/>
          <a:p>
            <a:pPr marL="342900" indent="-342900">
              <a:buFont typeface="Symbol"/>
              <a:buChar char="Þ"/>
            </a:pPr>
            <a:r>
              <a:rPr lang="fr-FR" sz="2400" dirty="0" smtClean="0">
                <a:solidFill>
                  <a:schemeClr val="bg1"/>
                </a:solidFill>
                <a:latin typeface="Comic Sans MS" pitchFamily="66" charset="0"/>
                <a:sym typeface="Symbol"/>
              </a:rPr>
              <a:t> Brisure </a:t>
            </a:r>
            <a:r>
              <a:rPr lang="fr-FR" sz="2400" dirty="0">
                <a:solidFill>
                  <a:schemeClr val="bg1"/>
                </a:solidFill>
                <a:latin typeface="Comic Sans MS" pitchFamily="66" charset="0"/>
                <a:sym typeface="Symbol"/>
              </a:rPr>
              <a:t>Spontanée de Symétrie créant un nouveau </a:t>
            </a:r>
            <a:r>
              <a:rPr lang="fr-FR" sz="2400" dirty="0" smtClean="0">
                <a:solidFill>
                  <a:schemeClr val="bg1"/>
                </a:solidFill>
                <a:latin typeface="Comic Sans MS" pitchFamily="66" charset="0"/>
                <a:sym typeface="Symbol"/>
              </a:rPr>
              <a:t>champ</a:t>
            </a:r>
          </a:p>
          <a:p>
            <a:r>
              <a:rPr lang="fr-FR" sz="2400" dirty="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qui </a:t>
            </a:r>
            <a:r>
              <a:rPr lang="fr-FR" sz="2400" dirty="0">
                <a:solidFill>
                  <a:schemeClr val="bg1"/>
                </a:solidFill>
                <a:latin typeface="Comic Sans MS" pitchFamily="66" charset="0"/>
                <a:sym typeface="Symbol"/>
              </a:rPr>
              <a:t>se répand dans l’Univers … </a:t>
            </a:r>
            <a:r>
              <a:rPr lang="fr-FR" sz="2400" dirty="0">
                <a:solidFill>
                  <a:srgbClr val="FFFF00"/>
                </a:solidFill>
                <a:latin typeface="Comic Sans MS" pitchFamily="66" charset="0"/>
                <a:sym typeface="Symbol"/>
              </a:rPr>
              <a:t>mais pas n’importe </a:t>
            </a:r>
            <a:r>
              <a:rPr lang="fr-FR" sz="2400" dirty="0" smtClean="0">
                <a:solidFill>
                  <a:srgbClr val="FFFF00"/>
                </a:solidFill>
                <a:latin typeface="Comic Sans MS" pitchFamily="66" charset="0"/>
                <a:sym typeface="Symbol"/>
              </a:rPr>
              <a:t>quand.</a:t>
            </a:r>
            <a:endParaRPr lang="fr-FR" sz="2400" dirty="0">
              <a:solidFill>
                <a:srgbClr val="FFFF00"/>
              </a:solidFill>
              <a:latin typeface="Comic Sans MS" pitchFamily="66" charset="0"/>
              <a:sym typeface="Symbo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500"/>
                                        <p:tgtEl>
                                          <p:spTgt spid="19"/>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heckerboard(across)">
                                      <p:cBhvr>
                                        <p:cTn id="21" dur="500"/>
                                        <p:tgtEl>
                                          <p:spTgt spid="2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checkerboard(across)">
                                      <p:cBhvr>
                                        <p:cTn id="24" dur="500"/>
                                        <p:tgtEl>
                                          <p:spTgt spid="2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heckerboard(across)">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heckerboard(across)">
                                      <p:cBhvr>
                                        <p:cTn id="38" dur="500"/>
                                        <p:tgtEl>
                                          <p:spTgt spid="9"/>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childTnLst>
                          </p:cTn>
                        </p:par>
                        <p:par>
                          <p:cTn id="42" fill="hold">
                            <p:stCondLst>
                              <p:cond delay="500"/>
                            </p:stCondLst>
                            <p:childTnLst>
                              <p:par>
                                <p:cTn id="43" presetID="2" presetClass="entr" presetSubtype="2"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1+#ppt_w/2"/>
                                          </p:val>
                                        </p:tav>
                                        <p:tav tm="100000">
                                          <p:val>
                                            <p:strVal val="#ppt_x"/>
                                          </p:val>
                                        </p:tav>
                                      </p:tavLst>
                                    </p:anim>
                                    <p:anim calcmode="lin" valueType="num">
                                      <p:cBhvr additive="base">
                                        <p:cTn id="4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animBg="1"/>
      <p:bldP spid="19" grpId="0" animBg="1"/>
      <p:bldP spid="20" grpId="0" animBg="1"/>
      <p:bldP spid="13" grpId="0"/>
      <p:bldP spid="23" grpId="0"/>
      <p:bldP spid="24" grpId="0"/>
      <p:bldP spid="27" grpId="0" animBg="1"/>
      <p:bldP spid="29"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necteur droit avec flèche 2"/>
          <p:cNvCxnSpPr/>
          <p:nvPr/>
        </p:nvCxnSpPr>
        <p:spPr>
          <a:xfrm>
            <a:off x="5516488" y="400506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5516488" y="328498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63960" y="364502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6" name="Ellipse 5"/>
          <p:cNvSpPr/>
          <p:nvPr/>
        </p:nvSpPr>
        <p:spPr>
          <a:xfrm>
            <a:off x="4210268" y="364502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10" name="Connecteur droit 9"/>
          <p:cNvCxnSpPr/>
          <p:nvPr/>
        </p:nvCxnSpPr>
        <p:spPr>
          <a:xfrm flipH="1">
            <a:off x="467544" y="328498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65852" y="400506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2284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3808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331912"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18789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2284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3808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1795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319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210268" y="292494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5" name="Ellipse 24"/>
          <p:cNvSpPr/>
          <p:nvPr/>
        </p:nvSpPr>
        <p:spPr>
          <a:xfrm>
            <a:off x="763960" y="292494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6" name="ZoneTexte 25"/>
          <p:cNvSpPr txBox="1"/>
          <p:nvPr/>
        </p:nvSpPr>
        <p:spPr>
          <a:xfrm>
            <a:off x="7382004" y="2924944"/>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27" name="ZoneTexte 26"/>
          <p:cNvSpPr txBox="1"/>
          <p:nvPr/>
        </p:nvSpPr>
        <p:spPr>
          <a:xfrm>
            <a:off x="7419000" y="3718773"/>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8" name="ZoneTexte 27"/>
          <p:cNvSpPr txBox="1"/>
          <p:nvPr/>
        </p:nvSpPr>
        <p:spPr>
          <a:xfrm>
            <a:off x="465852" y="2492896"/>
            <a:ext cx="1085554" cy="461665"/>
          </a:xfrm>
          <a:prstGeom prst="rect">
            <a:avLst/>
          </a:prstGeom>
          <a:noFill/>
          <a:ln>
            <a:noFill/>
          </a:ln>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-43</a:t>
            </a:r>
            <a:r>
              <a:rPr lang="fr-FR" sz="2400" dirty="0" smtClean="0">
                <a:solidFill>
                  <a:srgbClr val="FF0000"/>
                </a:solidFill>
                <a:latin typeface="Comic Sans MS" pitchFamily="66" charset="0"/>
              </a:rPr>
              <a:t> s</a:t>
            </a:r>
            <a:endParaRPr lang="fr-FR" sz="2400" dirty="0">
              <a:solidFill>
                <a:srgbClr val="FF0000"/>
              </a:solidFill>
              <a:latin typeface="Comic Sans MS" pitchFamily="66" charset="0"/>
            </a:endParaRPr>
          </a:p>
        </p:txBody>
      </p:sp>
      <p:sp>
        <p:nvSpPr>
          <p:cNvPr id="29" name="ZoneTexte 28"/>
          <p:cNvSpPr txBox="1"/>
          <p:nvPr/>
        </p:nvSpPr>
        <p:spPr>
          <a:xfrm>
            <a:off x="134844" y="4902259"/>
            <a:ext cx="1556836" cy="830997"/>
          </a:xfrm>
          <a:prstGeom prst="rect">
            <a:avLst/>
          </a:prstGeom>
          <a:noFill/>
        </p:spPr>
        <p:txBody>
          <a:bodyPr wrap="none" rtlCol="0">
            <a:spAutoFit/>
          </a:bodyPr>
          <a:lstStyle/>
          <a:p>
            <a:pPr algn="ctr"/>
            <a:r>
              <a:rPr lang="fr-FR" sz="2400" dirty="0" smtClean="0">
                <a:solidFill>
                  <a:srgbClr val="FF0000"/>
                </a:solidFill>
                <a:latin typeface="Comic Sans MS" pitchFamily="66" charset="0"/>
              </a:rPr>
              <a:t>Temps de</a:t>
            </a:r>
          </a:p>
          <a:p>
            <a:pPr algn="ctr"/>
            <a:r>
              <a:rPr lang="fr-FR" sz="2400" dirty="0" smtClean="0">
                <a:solidFill>
                  <a:srgbClr val="FF0000"/>
                </a:solidFill>
                <a:latin typeface="Comic Sans MS" pitchFamily="66" charset="0"/>
              </a:rPr>
              <a:t>Planck</a:t>
            </a:r>
            <a:endParaRPr lang="fr-FR" sz="2400" dirty="0">
              <a:solidFill>
                <a:srgbClr val="FF0000"/>
              </a:solidFill>
              <a:latin typeface="Comic Sans MS" pitchFamily="66" charset="0"/>
            </a:endParaRPr>
          </a:p>
        </p:txBody>
      </p:sp>
      <p:cxnSp>
        <p:nvCxnSpPr>
          <p:cNvPr id="33" name="Connecteur droit 32"/>
          <p:cNvCxnSpPr>
            <a:stCxn id="48" idx="1"/>
          </p:cNvCxnSpPr>
          <p:nvPr/>
        </p:nvCxnSpPr>
        <p:spPr>
          <a:xfrm flipH="1" flipV="1">
            <a:off x="4282276" y="1988840"/>
            <a:ext cx="2089924" cy="14809"/>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282276" y="1340768"/>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4282276" y="1340768"/>
            <a:ext cx="2089924"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130148" y="1628800"/>
            <a:ext cx="1152128"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2051720" y="404664"/>
            <a:ext cx="2222083" cy="1200329"/>
          </a:xfrm>
          <a:prstGeom prst="rect">
            <a:avLst/>
          </a:prstGeom>
          <a:noFill/>
          <a:ln>
            <a:noFill/>
          </a:ln>
        </p:spPr>
        <p:txBody>
          <a:bodyPr wrap="none" rtlCol="0">
            <a:spAutoFit/>
          </a:bodyPr>
          <a:lstStyle/>
          <a:p>
            <a:pPr algn="ctr"/>
            <a:r>
              <a:rPr lang="fr-FR" sz="2400" dirty="0" smtClean="0">
                <a:solidFill>
                  <a:srgbClr val="FF66FF"/>
                </a:solidFill>
                <a:latin typeface="Comic Sans MS" pitchFamily="66" charset="0"/>
              </a:rPr>
              <a:t>Brisure</a:t>
            </a:r>
          </a:p>
          <a:p>
            <a:pPr algn="ctr"/>
            <a:r>
              <a:rPr lang="fr-FR" sz="2400" dirty="0" smtClean="0">
                <a:solidFill>
                  <a:srgbClr val="FF66FF"/>
                </a:solidFill>
                <a:latin typeface="Comic Sans MS" pitchFamily="66" charset="0"/>
              </a:rPr>
              <a:t>de la symétrie</a:t>
            </a:r>
          </a:p>
          <a:p>
            <a:pPr algn="ctr"/>
            <a:r>
              <a:rPr lang="fr-FR" sz="2400" dirty="0" smtClean="0">
                <a:solidFill>
                  <a:srgbClr val="FF66FF"/>
                </a:solidFill>
                <a:latin typeface="Comic Sans MS" pitchFamily="66" charset="0"/>
              </a:rPr>
              <a:t>électrofaible</a:t>
            </a:r>
            <a:endParaRPr lang="fr-FR" sz="2400" dirty="0">
              <a:solidFill>
                <a:srgbClr val="FF66FF"/>
              </a:solidFill>
              <a:latin typeface="Comic Sans MS" pitchFamily="66" charset="0"/>
            </a:endParaRPr>
          </a:p>
        </p:txBody>
      </p:sp>
      <p:sp>
        <p:nvSpPr>
          <p:cNvPr id="48" name="ZoneTexte 47"/>
          <p:cNvSpPr txBox="1"/>
          <p:nvPr/>
        </p:nvSpPr>
        <p:spPr>
          <a:xfrm>
            <a:off x="6372200" y="1772816"/>
            <a:ext cx="2852063" cy="461665"/>
          </a:xfrm>
          <a:prstGeom prst="rect">
            <a:avLst/>
          </a:prstGeom>
          <a:noFill/>
          <a:ln>
            <a:noFill/>
          </a:ln>
        </p:spPr>
        <p:txBody>
          <a:bodyPr wrap="none" rtlCol="0">
            <a:spAutoFit/>
          </a:bodyPr>
          <a:lstStyle/>
          <a:p>
            <a:r>
              <a:rPr lang="fr-FR" sz="2400" dirty="0" smtClean="0">
                <a:solidFill>
                  <a:srgbClr val="FFCCFF"/>
                </a:solidFill>
                <a:latin typeface="Comic Sans MS" pitchFamily="66" charset="0"/>
              </a:rPr>
              <a:t>Electromagnétique</a:t>
            </a:r>
            <a:endParaRPr lang="fr-FR" sz="2400" dirty="0">
              <a:solidFill>
                <a:srgbClr val="FFCCFF"/>
              </a:solidFill>
              <a:latin typeface="Comic Sans MS" pitchFamily="66" charset="0"/>
            </a:endParaRPr>
          </a:p>
        </p:txBody>
      </p:sp>
      <p:sp>
        <p:nvSpPr>
          <p:cNvPr id="49" name="ZoneTexte 48"/>
          <p:cNvSpPr txBox="1"/>
          <p:nvPr/>
        </p:nvSpPr>
        <p:spPr>
          <a:xfrm>
            <a:off x="6588224" y="1124744"/>
            <a:ext cx="2489784" cy="461665"/>
          </a:xfrm>
          <a:prstGeom prst="rect">
            <a:avLst/>
          </a:prstGeom>
          <a:noFill/>
          <a:ln>
            <a:noFill/>
          </a:ln>
        </p:spPr>
        <p:txBody>
          <a:bodyPr wrap="none" rtlCol="0">
            <a:spAutoFit/>
          </a:bodyPr>
          <a:lstStyle/>
          <a:p>
            <a:r>
              <a:rPr lang="fr-FR" sz="2400" dirty="0" smtClean="0">
                <a:solidFill>
                  <a:srgbClr val="CCFFFF"/>
                </a:solidFill>
                <a:latin typeface="Comic Sans MS" pitchFamily="66" charset="0"/>
              </a:rPr>
              <a:t>Nucléaire faible</a:t>
            </a:r>
            <a:endParaRPr lang="fr-FR" sz="2400" dirty="0">
              <a:solidFill>
                <a:srgbClr val="CCFFFF"/>
              </a:solidFill>
              <a:latin typeface="Comic Sans MS" pitchFamily="66" charset="0"/>
            </a:endParaRPr>
          </a:p>
        </p:txBody>
      </p:sp>
      <p:sp>
        <p:nvSpPr>
          <p:cNvPr id="53" name="Ellipse 52"/>
          <p:cNvSpPr/>
          <p:nvPr/>
        </p:nvSpPr>
        <p:spPr>
          <a:xfrm>
            <a:off x="6516216" y="3717032"/>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4" name="Ellipse 53"/>
          <p:cNvSpPr/>
          <p:nvPr/>
        </p:nvSpPr>
        <p:spPr>
          <a:xfrm>
            <a:off x="6516216" y="2924944"/>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5" name="ZoneTexte 54"/>
          <p:cNvSpPr txBox="1"/>
          <p:nvPr/>
        </p:nvSpPr>
        <p:spPr>
          <a:xfrm>
            <a:off x="5724128" y="2452826"/>
            <a:ext cx="3182281" cy="461665"/>
          </a:xfrm>
          <a:prstGeom prst="rect">
            <a:avLst/>
          </a:prstGeom>
          <a:noFill/>
        </p:spPr>
        <p:txBody>
          <a:bodyPr wrap="none" rtlCol="0">
            <a:spAutoFit/>
          </a:bodyPr>
          <a:lstStyle/>
          <a:p>
            <a:r>
              <a:rPr lang="fr-FR" sz="2400" dirty="0" smtClean="0">
                <a:solidFill>
                  <a:srgbClr val="99FF66"/>
                </a:solidFill>
                <a:latin typeface="Comic Sans MS" pitchFamily="66" charset="0"/>
              </a:rPr>
              <a:t>13,8 Milliards années</a:t>
            </a:r>
            <a:endParaRPr lang="fr-FR" sz="2400" dirty="0">
              <a:solidFill>
                <a:srgbClr val="99FF66"/>
              </a:solidFill>
              <a:latin typeface="Comic Sans MS" pitchFamily="66" charset="0"/>
            </a:endParaRPr>
          </a:p>
        </p:txBody>
      </p:sp>
      <p:sp>
        <p:nvSpPr>
          <p:cNvPr id="56" name="ZoneTexte 55"/>
          <p:cNvSpPr txBox="1"/>
          <p:nvPr/>
        </p:nvSpPr>
        <p:spPr>
          <a:xfrm>
            <a:off x="5652120" y="4365104"/>
            <a:ext cx="2055371" cy="830997"/>
          </a:xfrm>
          <a:prstGeom prst="rect">
            <a:avLst/>
          </a:prstGeom>
          <a:noFill/>
        </p:spPr>
        <p:txBody>
          <a:bodyPr wrap="none" rtlCol="0">
            <a:spAutoFit/>
          </a:bodyPr>
          <a:lstStyle/>
          <a:p>
            <a:pPr algn="ctr"/>
            <a:r>
              <a:rPr lang="fr-FR" sz="2400" dirty="0" smtClean="0">
                <a:solidFill>
                  <a:srgbClr val="99FF66"/>
                </a:solidFill>
                <a:latin typeface="Comic Sans MS" pitchFamily="66" charset="0"/>
              </a:rPr>
              <a:t>2,7 K</a:t>
            </a:r>
          </a:p>
          <a:p>
            <a:pPr algn="ctr"/>
            <a:r>
              <a:rPr lang="fr-FR" sz="2400" dirty="0" smtClean="0">
                <a:solidFill>
                  <a:srgbClr val="99FF66"/>
                </a:solidFill>
                <a:latin typeface="Comic Sans MS" pitchFamily="66" charset="0"/>
              </a:rPr>
              <a:t>(- 270,45 °C)</a:t>
            </a:r>
            <a:endParaRPr lang="fr-FR" sz="2400" dirty="0">
              <a:solidFill>
                <a:srgbClr val="99FF66"/>
              </a:solidFill>
              <a:latin typeface="Comic Sans MS" pitchFamily="66" charset="0"/>
            </a:endParaRPr>
          </a:p>
        </p:txBody>
      </p:sp>
      <p:sp>
        <p:nvSpPr>
          <p:cNvPr id="57" name="ZoneTexte 56"/>
          <p:cNvSpPr txBox="1"/>
          <p:nvPr/>
        </p:nvSpPr>
        <p:spPr>
          <a:xfrm>
            <a:off x="3923928" y="4293096"/>
            <a:ext cx="1007007"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15</a:t>
            </a:r>
            <a:r>
              <a:rPr lang="fr-FR" sz="2400" dirty="0" smtClean="0">
                <a:solidFill>
                  <a:srgbClr val="FFFF00"/>
                </a:solidFill>
                <a:latin typeface="Comic Sans MS" pitchFamily="66" charset="0"/>
              </a:rPr>
              <a:t> K</a:t>
            </a:r>
            <a:endParaRPr lang="fr-FR" sz="2400" dirty="0">
              <a:solidFill>
                <a:srgbClr val="FFFF00"/>
              </a:solidFill>
              <a:latin typeface="Comic Sans MS" pitchFamily="66" charset="0"/>
            </a:endParaRPr>
          </a:p>
        </p:txBody>
      </p:sp>
      <p:sp>
        <p:nvSpPr>
          <p:cNvPr id="58" name="ZoneTexte 57"/>
          <p:cNvSpPr txBox="1"/>
          <p:nvPr/>
        </p:nvSpPr>
        <p:spPr>
          <a:xfrm>
            <a:off x="467544" y="4293096"/>
            <a:ext cx="1039067" cy="461665"/>
          </a:xfrm>
          <a:prstGeom prst="rect">
            <a:avLst/>
          </a:prstGeom>
          <a:noFill/>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32</a:t>
            </a:r>
            <a:r>
              <a:rPr lang="fr-FR" sz="2400" dirty="0" smtClean="0">
                <a:solidFill>
                  <a:srgbClr val="FF0000"/>
                </a:solidFill>
                <a:latin typeface="Comic Sans MS" pitchFamily="66" charset="0"/>
              </a:rPr>
              <a:t> K</a:t>
            </a:r>
            <a:endParaRPr lang="fr-FR" sz="2400" dirty="0">
              <a:solidFill>
                <a:srgbClr val="FF0000"/>
              </a:solidFill>
              <a:latin typeface="Comic Sans MS" pitchFamily="66" charset="0"/>
            </a:endParaRPr>
          </a:p>
        </p:txBody>
      </p:sp>
      <p:sp>
        <p:nvSpPr>
          <p:cNvPr id="59" name="ZoneTexte 58"/>
          <p:cNvSpPr txBox="1"/>
          <p:nvPr/>
        </p:nvSpPr>
        <p:spPr>
          <a:xfrm>
            <a:off x="3849947" y="2492896"/>
            <a:ext cx="1021433"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-11</a:t>
            </a:r>
            <a:r>
              <a:rPr lang="fr-FR" sz="2400" dirty="0" smtClean="0">
                <a:solidFill>
                  <a:srgbClr val="FFFF00"/>
                </a:solidFill>
                <a:latin typeface="Comic Sans MS" pitchFamily="66" charset="0"/>
              </a:rPr>
              <a:t> s</a:t>
            </a:r>
            <a:endParaRPr lang="fr-FR" sz="2400" dirty="0">
              <a:solidFill>
                <a:srgbClr val="FFFF00"/>
              </a:solidFill>
              <a:latin typeface="Comic Sans MS" pitchFamily="66" charset="0"/>
            </a:endParaRPr>
          </a:p>
        </p:txBody>
      </p:sp>
      <p:sp>
        <p:nvSpPr>
          <p:cNvPr id="60" name="Flèche vers le bas 59"/>
          <p:cNvSpPr/>
          <p:nvPr/>
        </p:nvSpPr>
        <p:spPr>
          <a:xfrm>
            <a:off x="4211960" y="188640"/>
            <a:ext cx="216024" cy="978408"/>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61" name="ZoneTexte 60"/>
          <p:cNvSpPr txBox="1"/>
          <p:nvPr/>
        </p:nvSpPr>
        <p:spPr>
          <a:xfrm>
            <a:off x="4355976" y="44624"/>
            <a:ext cx="3847528" cy="830997"/>
          </a:xfrm>
          <a:prstGeom prst="rect">
            <a:avLst/>
          </a:prstGeom>
          <a:noFill/>
        </p:spPr>
        <p:txBody>
          <a:bodyPr wrap="none" rtlCol="0">
            <a:spAutoFit/>
          </a:bodyPr>
          <a:lstStyle/>
          <a:p>
            <a:r>
              <a:rPr lang="fr-FR" sz="2400" dirty="0" smtClean="0">
                <a:solidFill>
                  <a:srgbClr val="FFFF00"/>
                </a:solidFill>
                <a:latin typeface="Comic Sans MS" pitchFamily="66" charset="0"/>
              </a:rPr>
              <a:t>Apparition du Champ BEH</a:t>
            </a:r>
          </a:p>
          <a:p>
            <a:r>
              <a:rPr lang="fr-FR" sz="2400" dirty="0" smtClean="0">
                <a:solidFill>
                  <a:srgbClr val="FFFF00"/>
                </a:solidFill>
                <a:latin typeface="Comic Sans MS" pitchFamily="66" charset="0"/>
              </a:rPr>
              <a:t> … et donc de la masse</a:t>
            </a:r>
            <a:endParaRPr lang="fr-FR" sz="2400" dirty="0">
              <a:solidFill>
                <a:srgbClr val="FFFF00"/>
              </a:solidFill>
              <a:latin typeface="Comic Sans MS" pitchFamily="66" charset="0"/>
            </a:endParaRPr>
          </a:p>
        </p:txBody>
      </p:sp>
      <p:sp>
        <p:nvSpPr>
          <p:cNvPr id="62" name="ZoneTexte 61"/>
          <p:cNvSpPr txBox="1"/>
          <p:nvPr/>
        </p:nvSpPr>
        <p:spPr>
          <a:xfrm>
            <a:off x="5757880" y="5157192"/>
            <a:ext cx="1824538" cy="461665"/>
          </a:xfrm>
          <a:prstGeom prst="rect">
            <a:avLst/>
          </a:prstGeom>
          <a:noFill/>
        </p:spPr>
        <p:txBody>
          <a:bodyPr wrap="none" rtlCol="0">
            <a:spAutoFit/>
          </a:bodyPr>
          <a:lstStyle/>
          <a:p>
            <a:r>
              <a:rPr lang="fr-FR" sz="2400" dirty="0" smtClean="0">
                <a:solidFill>
                  <a:srgbClr val="99FF66"/>
                </a:solidFill>
                <a:latin typeface="Comic Sans MS" pitchFamily="66" charset="0"/>
              </a:rPr>
              <a:t>Aujourd’hui</a:t>
            </a:r>
            <a:endParaRPr lang="fr-FR" sz="2400" dirty="0">
              <a:solidFill>
                <a:srgbClr val="99FF66"/>
              </a:solidFill>
              <a:latin typeface="Comic Sans MS" pitchFamily="66" charset="0"/>
            </a:endParaRPr>
          </a:p>
        </p:txBody>
      </p:sp>
      <p:cxnSp>
        <p:nvCxnSpPr>
          <p:cNvPr id="44" name="Connecteur droit 43"/>
          <p:cNvCxnSpPr/>
          <p:nvPr/>
        </p:nvCxnSpPr>
        <p:spPr>
          <a:xfrm>
            <a:off x="2699792" y="1628800"/>
            <a:ext cx="504056" cy="0"/>
          </a:xfrm>
          <a:prstGeom prst="line">
            <a:avLst/>
          </a:prstGeom>
          <a:ln w="76200">
            <a:solidFill>
              <a:srgbClr val="FF66FF"/>
            </a:solidFill>
            <a:prstDash val="sysDot"/>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4879982" y="5733256"/>
            <a:ext cx="3490058" cy="954107"/>
          </a:xfrm>
          <a:prstGeom prst="rect">
            <a:avLst/>
          </a:prstGeom>
          <a:noFill/>
        </p:spPr>
        <p:txBody>
          <a:bodyPr wrap="none" rtlCol="0">
            <a:spAutoFit/>
          </a:bodyPr>
          <a:lstStyle/>
          <a:p>
            <a:pPr algn="ctr"/>
            <a:r>
              <a:rPr lang="fr-FR" sz="2800" dirty="0" smtClean="0">
                <a:solidFill>
                  <a:srgbClr val="99FF66"/>
                </a:solidFill>
                <a:latin typeface="Comic Sans MS" pitchFamily="66" charset="0"/>
              </a:rPr>
              <a:t>Les particules élém.</a:t>
            </a:r>
          </a:p>
          <a:p>
            <a:pPr algn="ctr"/>
            <a:r>
              <a:rPr lang="fr-FR" sz="2800" dirty="0" smtClean="0">
                <a:solidFill>
                  <a:srgbClr val="99FF66"/>
                </a:solidFill>
                <a:latin typeface="Comic Sans MS" pitchFamily="66" charset="0"/>
              </a:rPr>
              <a:t>sont massives</a:t>
            </a:r>
            <a:endParaRPr lang="fr-FR" sz="2800" dirty="0">
              <a:solidFill>
                <a:srgbClr val="99FF66"/>
              </a:solidFill>
            </a:endParaRPr>
          </a:p>
        </p:txBody>
      </p:sp>
      <p:sp>
        <p:nvSpPr>
          <p:cNvPr id="43" name="ZoneTexte 42"/>
          <p:cNvSpPr txBox="1"/>
          <p:nvPr/>
        </p:nvSpPr>
        <p:spPr>
          <a:xfrm>
            <a:off x="288136" y="5715253"/>
            <a:ext cx="3490058" cy="954107"/>
          </a:xfrm>
          <a:prstGeom prst="rect">
            <a:avLst/>
          </a:prstGeom>
          <a:noFill/>
        </p:spPr>
        <p:txBody>
          <a:bodyPr wrap="none" rtlCol="0">
            <a:spAutoFit/>
          </a:bodyPr>
          <a:lstStyle/>
          <a:p>
            <a:pPr algn="ctr"/>
            <a:r>
              <a:rPr lang="fr-FR" sz="2800" dirty="0" smtClean="0">
                <a:solidFill>
                  <a:srgbClr val="FF66FF"/>
                </a:solidFill>
                <a:latin typeface="Comic Sans MS" pitchFamily="66" charset="0"/>
              </a:rPr>
              <a:t>Les particules élém.</a:t>
            </a:r>
          </a:p>
          <a:p>
            <a:pPr algn="ctr"/>
            <a:r>
              <a:rPr lang="fr-FR" sz="2800" dirty="0" smtClean="0">
                <a:solidFill>
                  <a:srgbClr val="FF66FF"/>
                </a:solidFill>
                <a:latin typeface="Comic Sans MS" pitchFamily="66" charset="0"/>
              </a:rPr>
              <a:t>n‘ont pas de masse</a:t>
            </a:r>
            <a:endParaRPr lang="fr-FR" sz="2800" dirty="0">
              <a:solidFill>
                <a:srgbClr val="FF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heckerboard(across)">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checkerboard(across)">
                                      <p:cBhvr>
                                        <p:cTn id="45" dur="500"/>
                                        <p:tgtEl>
                                          <p:spTgt spid="33"/>
                                        </p:tgtEl>
                                      </p:cBhvr>
                                    </p:animEffect>
                                  </p:childTnLst>
                                </p:cTn>
                              </p:par>
                              <p:par>
                                <p:cTn id="46" presetID="5"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checkerboard(across)">
                                      <p:cBhvr>
                                        <p:cTn id="51" dur="500"/>
                                        <p:tgtEl>
                                          <p:spTgt spid="40"/>
                                        </p:tgtEl>
                                      </p:cBhvr>
                                    </p:animEffect>
                                  </p:childTnLst>
                                </p:cTn>
                              </p:par>
                              <p:par>
                                <p:cTn id="52" presetID="5"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heckerboard(across)">
                                      <p:cBhvr>
                                        <p:cTn id="54" dur="500"/>
                                        <p:tgtEl>
                                          <p:spTgt spid="42"/>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checkerboard(across)">
                                      <p:cBhvr>
                                        <p:cTn id="57" dur="500"/>
                                        <p:tgtEl>
                                          <p:spTgt spid="47"/>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checkerboard(across)">
                                      <p:cBhvr>
                                        <p:cTn id="60" dur="500"/>
                                        <p:tgtEl>
                                          <p:spTgt spid="4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checkerboard(across)">
                                      <p:cBhvr>
                                        <p:cTn id="63" dur="500"/>
                                        <p:tgtEl>
                                          <p:spTgt spid="49"/>
                                        </p:tgtEl>
                                      </p:cBhvr>
                                    </p:animEffect>
                                  </p:childTnLst>
                                </p:cTn>
                              </p:par>
                              <p:par>
                                <p:cTn id="64" presetID="5" presetClass="entr" presetSubtype="1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checkerboard(across)">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47" grpId="0"/>
      <p:bldP spid="48" grpId="0"/>
      <p:bldP spid="49" grpId="0"/>
      <p:bldP spid="57" grpId="0"/>
      <p:bldP spid="59" grpId="0"/>
      <p:bldP spid="60" grpId="0" animBg="1"/>
      <p:bldP spid="61" grpId="0"/>
      <p:bldP spid="41" grpId="0"/>
      <p:bldP spid="4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 Box 36"/>
          <p:cNvSpPr txBox="1">
            <a:spLocks noChangeArrowheads="1"/>
          </p:cNvSpPr>
          <p:nvPr/>
        </p:nvSpPr>
        <p:spPr bwMode="auto">
          <a:xfrm>
            <a:off x="119886" y="107921"/>
            <a:ext cx="69188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conséquences: </a:t>
            </a:r>
            <a:r>
              <a:rPr lang="fr-FR" sz="2400" dirty="0" smtClean="0">
                <a:solidFill>
                  <a:schemeClr val="bg1"/>
                </a:solidFill>
                <a:effectLst>
                  <a:outerShdw blurRad="38100" dist="38100" dir="2700000" algn="tl">
                    <a:srgbClr val="010199"/>
                  </a:outerShdw>
                </a:effectLst>
                <a:latin typeface="Comic Sans MS" pitchFamily="66" charset="0"/>
                <a:sym typeface="Symbol" pitchFamily="18" charset="2"/>
              </a:rPr>
              <a:t>depuis cette époque,</a:t>
            </a:r>
            <a:endParaRPr lang="fr-FR" sz="2400"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9" name="Rectangle 8"/>
          <p:cNvSpPr/>
          <p:nvPr/>
        </p:nvSpPr>
        <p:spPr>
          <a:xfrm>
            <a:off x="107504" y="908720"/>
            <a:ext cx="8604448" cy="95410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les bosons vecteurs </a:t>
            </a:r>
            <a:r>
              <a:rPr lang="fr-FR" sz="2400" dirty="0" smtClean="0">
                <a:solidFill>
                  <a:srgbClr val="FFFF00"/>
                </a:solidFill>
                <a:latin typeface="Comic Sans MS" pitchFamily="66" charset="0"/>
                <a:sym typeface="Symbol"/>
              </a:rPr>
              <a:t>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et Z° </a:t>
            </a:r>
            <a:r>
              <a:rPr lang="fr-FR" sz="2400" dirty="0" smtClean="0">
                <a:solidFill>
                  <a:schemeClr val="bg1"/>
                </a:solidFill>
                <a:latin typeface="Comic Sans MS" pitchFamily="66" charset="0"/>
                <a:sym typeface="Symbol"/>
              </a:rPr>
              <a:t>ont une masse,</a:t>
            </a:r>
          </a:p>
          <a:p>
            <a:r>
              <a:rPr lang="fr-FR" sz="2400" dirty="0" smtClean="0">
                <a:solidFill>
                  <a:schemeClr val="bg1"/>
                </a:solidFill>
                <a:latin typeface="Comic Sans MS" pitchFamily="66" charset="0"/>
                <a:sym typeface="Symbol"/>
              </a:rPr>
              <a:t>   mais pas les photons  </a:t>
            </a:r>
            <a:r>
              <a:rPr lang="fr-FR" sz="3200" b="1" dirty="0" smtClean="0">
                <a:solidFill>
                  <a:srgbClr val="FFFF00"/>
                </a:solidFill>
                <a:latin typeface="Comic Sans MS" pitchFamily="66" charset="0"/>
                <a:sym typeface="Symbol"/>
              </a:rPr>
              <a:t></a:t>
            </a:r>
            <a:r>
              <a:rPr lang="fr-FR" sz="2400" dirty="0" smtClean="0">
                <a:solidFill>
                  <a:schemeClr val="bg1"/>
                </a:solidFill>
                <a:latin typeface="Comic Sans MS" pitchFamily="66" charset="0"/>
                <a:sym typeface="Symbol"/>
              </a:rPr>
              <a:t>   tout rentre dans l’ordre.</a:t>
            </a:r>
          </a:p>
        </p:txBody>
      </p:sp>
      <p:sp>
        <p:nvSpPr>
          <p:cNvPr id="10" name="ZoneTexte 9"/>
          <p:cNvSpPr txBox="1"/>
          <p:nvPr/>
        </p:nvSpPr>
        <p:spPr>
          <a:xfrm>
            <a:off x="107504" y="1916832"/>
            <a:ext cx="8973932" cy="1384995"/>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Ce n’est pas fini: </a:t>
            </a:r>
            <a:r>
              <a:rPr lang="fr-FR" sz="2800" dirty="0" smtClean="0">
                <a:solidFill>
                  <a:srgbClr val="99FF66"/>
                </a:solidFill>
                <a:latin typeface="Comic Sans MS" pitchFamily="66" charset="0"/>
                <a:sym typeface="Symbol"/>
              </a:rPr>
              <a:t>il y a un bonus</a:t>
            </a:r>
          </a:p>
          <a:p>
            <a:r>
              <a:rPr lang="fr-FR" sz="2800" dirty="0" smtClean="0">
                <a:solidFill>
                  <a:schemeClr val="bg1"/>
                </a:solidFill>
                <a:latin typeface="Comic Sans MS" pitchFamily="66" charset="0"/>
                <a:sym typeface="Symbol"/>
              </a:rPr>
              <a:t>  </a:t>
            </a:r>
            <a:r>
              <a:rPr lang="fr-FR" sz="2800" dirty="0" smtClean="0">
                <a:solidFill>
                  <a:srgbClr val="FFFF00"/>
                </a:solidFill>
                <a:latin typeface="Comic Sans MS" pitchFamily="66" charset="0"/>
                <a:sym typeface="Symbol"/>
              </a:rPr>
              <a:t>toutes les particules ″massives″</a:t>
            </a:r>
            <a:r>
              <a:rPr lang="fr-FR" sz="28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sym typeface="Symbol"/>
              </a:rPr>
              <a:t>(leptons chargés et quarks)</a:t>
            </a:r>
          </a:p>
          <a:p>
            <a:r>
              <a:rPr lang="fr-FR" sz="2800" dirty="0" smtClean="0">
                <a:solidFill>
                  <a:schemeClr val="bg1"/>
                </a:solidFill>
                <a:latin typeface="Comic Sans MS" pitchFamily="66" charset="0"/>
                <a:sym typeface="Symbol"/>
              </a:rPr>
              <a:t>                               acquièrent également une masse.</a:t>
            </a:r>
            <a:endParaRPr lang="fr-FR" sz="2800" dirty="0">
              <a:solidFill>
                <a:schemeClr val="bg1"/>
              </a:solidFill>
              <a:latin typeface="Comic Sans MS" pitchFamily="66" charset="0"/>
            </a:endParaRPr>
          </a:p>
        </p:txBody>
      </p:sp>
      <p:sp>
        <p:nvSpPr>
          <p:cNvPr id="11" name="ZoneTexte 10"/>
          <p:cNvSpPr txBox="1"/>
          <p:nvPr/>
        </p:nvSpPr>
        <p:spPr>
          <a:xfrm>
            <a:off x="107504" y="3318083"/>
            <a:ext cx="9030036" cy="954107"/>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puis, il y a un super-bonus</a:t>
            </a:r>
            <a:r>
              <a:rPr lang="fr-FR" sz="2800" dirty="0" smtClean="0">
                <a:solidFill>
                  <a:schemeClr val="bg1"/>
                </a:solidFill>
                <a:latin typeface="Comic Sans MS" pitchFamily="66" charset="0"/>
                <a:sym typeface="Symbol"/>
              </a:rPr>
              <a:t>: une </a:t>
            </a:r>
            <a:r>
              <a:rPr lang="fr-FR" sz="2800" dirty="0" smtClean="0">
                <a:solidFill>
                  <a:srgbClr val="FFFF00"/>
                </a:solidFill>
                <a:latin typeface="Comic Sans MS" pitchFamily="66" charset="0"/>
                <a:sym typeface="Symbol"/>
              </a:rPr>
              <a:t>nouvelle particule</a:t>
            </a:r>
          </a:p>
          <a:p>
            <a:r>
              <a:rPr lang="fr-FR" sz="2800" dirty="0" smtClean="0">
                <a:solidFill>
                  <a:srgbClr val="FFFF00"/>
                </a:solidFill>
                <a:latin typeface="Comic Sans MS" pitchFamily="66" charset="0"/>
                <a:sym typeface="Symbol"/>
              </a:rPr>
              <a:t>          </a:t>
            </a:r>
            <a:r>
              <a:rPr lang="fr-FR" sz="2800" dirty="0" smtClean="0">
                <a:solidFill>
                  <a:schemeClr val="bg1"/>
                </a:solidFill>
                <a:latin typeface="Comic Sans MS" pitchFamily="66" charset="0"/>
                <a:sym typeface="Symbol"/>
              </a:rPr>
              <a:t>qui est une ″excitation″ du champ scalaire</a:t>
            </a:r>
            <a:endParaRPr lang="fr-FR" sz="2800" dirty="0">
              <a:solidFill>
                <a:schemeClr val="bg1"/>
              </a:solidFill>
              <a:latin typeface="Comic Sans MS" pitchFamily="66" charset="0"/>
            </a:endParaRPr>
          </a:p>
        </p:txBody>
      </p:sp>
      <p:sp>
        <p:nvSpPr>
          <p:cNvPr id="13" name="Ruban vers le bas 12"/>
          <p:cNvSpPr/>
          <p:nvPr/>
        </p:nvSpPr>
        <p:spPr>
          <a:xfrm>
            <a:off x="539552" y="4581128"/>
            <a:ext cx="8064896" cy="1872208"/>
          </a:xfrm>
          <a:prstGeom prst="ribbon">
            <a:avLst>
              <a:gd name="adj1" fmla="val 16667"/>
              <a:gd name="adj2" fmla="val 59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p:cNvSpPr txBox="1"/>
          <p:nvPr/>
        </p:nvSpPr>
        <p:spPr>
          <a:xfrm>
            <a:off x="2939850" y="5373216"/>
            <a:ext cx="3432350" cy="646331"/>
          </a:xfrm>
          <a:prstGeom prst="rect">
            <a:avLst/>
          </a:prstGeom>
          <a:noFill/>
        </p:spPr>
        <p:txBody>
          <a:bodyPr wrap="none" rtlCol="0">
            <a:spAutoFit/>
          </a:bodyPr>
          <a:lstStyle/>
          <a:p>
            <a:r>
              <a:rPr lang="fr-FR" sz="3600" dirty="0" smtClean="0">
                <a:solidFill>
                  <a:schemeClr val="bg1"/>
                </a:solidFill>
                <a:latin typeface="Comic Sans MS" pitchFamily="66" charset="0"/>
              </a:rPr>
              <a:t>Le boson ″BEH″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80">
                                          <p:stCondLst>
                                            <p:cond delay="0"/>
                                          </p:stCondLst>
                                        </p:cTn>
                                        <p:tgtEl>
                                          <p:spTgt spid="14"/>
                                        </p:tgtEl>
                                      </p:cBhvr>
                                    </p:animEffect>
                                    <p:anim calcmode="lin" valueType="num">
                                      <p:cBhvr>
                                        <p:cTn id="3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4" dur="26">
                                          <p:stCondLst>
                                            <p:cond delay="650"/>
                                          </p:stCondLst>
                                        </p:cTn>
                                        <p:tgtEl>
                                          <p:spTgt spid="14"/>
                                        </p:tgtEl>
                                      </p:cBhvr>
                                      <p:to x="100000" y="60000"/>
                                    </p:animScale>
                                    <p:animScale>
                                      <p:cBhvr>
                                        <p:cTn id="45" dur="166" decel="50000">
                                          <p:stCondLst>
                                            <p:cond delay="676"/>
                                          </p:stCondLst>
                                        </p:cTn>
                                        <p:tgtEl>
                                          <p:spTgt spid="14"/>
                                        </p:tgtEl>
                                      </p:cBhvr>
                                      <p:to x="100000" y="100000"/>
                                    </p:animScale>
                                    <p:animScale>
                                      <p:cBhvr>
                                        <p:cTn id="46" dur="26">
                                          <p:stCondLst>
                                            <p:cond delay="1312"/>
                                          </p:stCondLst>
                                        </p:cTn>
                                        <p:tgtEl>
                                          <p:spTgt spid="14"/>
                                        </p:tgtEl>
                                      </p:cBhvr>
                                      <p:to x="100000" y="80000"/>
                                    </p:animScale>
                                    <p:animScale>
                                      <p:cBhvr>
                                        <p:cTn id="47" dur="166" decel="50000">
                                          <p:stCondLst>
                                            <p:cond delay="1338"/>
                                          </p:stCondLst>
                                        </p:cTn>
                                        <p:tgtEl>
                                          <p:spTgt spid="14"/>
                                        </p:tgtEl>
                                      </p:cBhvr>
                                      <p:to x="100000" y="100000"/>
                                    </p:animScale>
                                    <p:animScale>
                                      <p:cBhvr>
                                        <p:cTn id="48" dur="26">
                                          <p:stCondLst>
                                            <p:cond delay="1642"/>
                                          </p:stCondLst>
                                        </p:cTn>
                                        <p:tgtEl>
                                          <p:spTgt spid="14"/>
                                        </p:tgtEl>
                                      </p:cBhvr>
                                      <p:to x="100000" y="90000"/>
                                    </p:animScale>
                                    <p:animScale>
                                      <p:cBhvr>
                                        <p:cTn id="49" dur="166" decel="50000">
                                          <p:stCondLst>
                                            <p:cond delay="1668"/>
                                          </p:stCondLst>
                                        </p:cTn>
                                        <p:tgtEl>
                                          <p:spTgt spid="14"/>
                                        </p:tgtEl>
                                      </p:cBhvr>
                                      <p:to x="100000" y="100000"/>
                                    </p:animScale>
                                    <p:animScale>
                                      <p:cBhvr>
                                        <p:cTn id="50" dur="26">
                                          <p:stCondLst>
                                            <p:cond delay="1808"/>
                                          </p:stCondLst>
                                        </p:cTn>
                                        <p:tgtEl>
                                          <p:spTgt spid="14"/>
                                        </p:tgtEl>
                                      </p:cBhvr>
                                      <p:to x="100000" y="95000"/>
                                    </p:animScale>
                                    <p:animScale>
                                      <p:cBhvr>
                                        <p:cTn id="5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87624" y="836712"/>
            <a:ext cx="6696744" cy="3600400"/>
          </a:xfrm>
          <a:prstGeom prst="rect">
            <a:avLst/>
          </a:prstGeom>
          <a:solidFill>
            <a:srgbClr val="00FFFF"/>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3" name="Ellipse 2"/>
          <p:cNvSpPr/>
          <p:nvPr/>
        </p:nvSpPr>
        <p:spPr>
          <a:xfrm>
            <a:off x="4355976" y="116632"/>
            <a:ext cx="360040" cy="36004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4" name="Ellipse 3"/>
          <p:cNvSpPr/>
          <p:nvPr/>
        </p:nvSpPr>
        <p:spPr>
          <a:xfrm>
            <a:off x="4139952" y="2132856"/>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5" name="Ellipse 4"/>
          <p:cNvSpPr/>
          <p:nvPr/>
        </p:nvSpPr>
        <p:spPr>
          <a:xfrm>
            <a:off x="3923928" y="1916832"/>
            <a:ext cx="1368152" cy="13464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6" name="Ellipse 5"/>
          <p:cNvSpPr/>
          <p:nvPr/>
        </p:nvSpPr>
        <p:spPr>
          <a:xfrm>
            <a:off x="3707904" y="1700808"/>
            <a:ext cx="1872208"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7" name="Ellipse 6"/>
          <p:cNvSpPr/>
          <p:nvPr/>
        </p:nvSpPr>
        <p:spPr>
          <a:xfrm>
            <a:off x="3491880" y="1484784"/>
            <a:ext cx="2282552"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8" name="Ellipse 7"/>
          <p:cNvSpPr/>
          <p:nvPr/>
        </p:nvSpPr>
        <p:spPr>
          <a:xfrm>
            <a:off x="3275856" y="1268760"/>
            <a:ext cx="2786608" cy="2664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9" name="Ellipse 8"/>
          <p:cNvSpPr/>
          <p:nvPr/>
        </p:nvSpPr>
        <p:spPr>
          <a:xfrm>
            <a:off x="3059832" y="980728"/>
            <a:ext cx="3240360" cy="3218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10" name="ZoneTexte 9"/>
          <p:cNvSpPr txBox="1"/>
          <p:nvPr/>
        </p:nvSpPr>
        <p:spPr>
          <a:xfrm>
            <a:off x="35496" y="44624"/>
            <a:ext cx="3124573" cy="800219"/>
          </a:xfrm>
          <a:prstGeom prst="rect">
            <a:avLst/>
          </a:prstGeom>
          <a:noFill/>
        </p:spPr>
        <p:txBody>
          <a:bodyPr wrap="none" rtlCol="0">
            <a:spAutoFit/>
          </a:bodyPr>
          <a:lstStyle/>
          <a:p>
            <a:r>
              <a:rPr lang="fr-FR" sz="2400" i="1" dirty="0" smtClean="0">
                <a:solidFill>
                  <a:srgbClr val="FF66FF"/>
                </a:solidFill>
                <a:latin typeface="Comic Sans MS" pitchFamily="66" charset="0"/>
              </a:rPr>
              <a:t>Exemple:</a:t>
            </a:r>
            <a:r>
              <a:rPr lang="fr-FR" sz="2200" i="1" dirty="0" smtClean="0">
                <a:solidFill>
                  <a:srgbClr val="FF66FF"/>
                </a:solidFill>
                <a:latin typeface="Comic Sans MS" pitchFamily="66" charset="0"/>
              </a:rPr>
              <a:t> Une piscine,</a:t>
            </a:r>
          </a:p>
          <a:p>
            <a:r>
              <a:rPr lang="fr-FR" sz="2200" i="1" dirty="0" smtClean="0">
                <a:solidFill>
                  <a:srgbClr val="FF66FF"/>
                </a:solidFill>
                <a:latin typeface="Comic Sans MS" pitchFamily="66" charset="0"/>
              </a:rPr>
              <a:t> eau bien calme</a:t>
            </a:r>
            <a:endParaRPr lang="fr-FR" sz="2200" i="1" dirty="0">
              <a:solidFill>
                <a:srgbClr val="FF66FF"/>
              </a:solidFill>
              <a:latin typeface="Comic Sans MS" pitchFamily="66" charset="0"/>
            </a:endParaRPr>
          </a:p>
        </p:txBody>
      </p:sp>
      <p:sp>
        <p:nvSpPr>
          <p:cNvPr id="11" name="ZoneTexte 10"/>
          <p:cNvSpPr txBox="1"/>
          <p:nvPr/>
        </p:nvSpPr>
        <p:spPr>
          <a:xfrm>
            <a:off x="5642618" y="116632"/>
            <a:ext cx="3393878" cy="430887"/>
          </a:xfrm>
          <a:prstGeom prst="rect">
            <a:avLst/>
          </a:prstGeom>
          <a:noFill/>
        </p:spPr>
        <p:txBody>
          <a:bodyPr wrap="none" rtlCol="0">
            <a:spAutoFit/>
          </a:bodyPr>
          <a:lstStyle/>
          <a:p>
            <a:r>
              <a:rPr lang="fr-FR" sz="2200" dirty="0" smtClean="0">
                <a:solidFill>
                  <a:schemeClr val="bg1"/>
                </a:solidFill>
                <a:latin typeface="Comic Sans MS" pitchFamily="66" charset="0"/>
              </a:rPr>
              <a:t>Nous y jetons une boule</a:t>
            </a:r>
            <a:endParaRPr lang="fr-FR" sz="2200" dirty="0">
              <a:solidFill>
                <a:schemeClr val="bg1"/>
              </a:solidFill>
              <a:latin typeface="Comic Sans MS" pitchFamily="66" charset="0"/>
            </a:endParaRPr>
          </a:p>
        </p:txBody>
      </p:sp>
      <p:sp>
        <p:nvSpPr>
          <p:cNvPr id="12" name="ZoneTexte 11"/>
          <p:cNvSpPr txBox="1"/>
          <p:nvPr/>
        </p:nvSpPr>
        <p:spPr>
          <a:xfrm>
            <a:off x="75389" y="4566607"/>
            <a:ext cx="7600157" cy="1015663"/>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rPr>
              <a:t> Nous pouvons assimiler:</a:t>
            </a:r>
          </a:p>
          <a:p>
            <a:r>
              <a:rPr lang="fr-FR" sz="2000" dirty="0" smtClean="0">
                <a:solidFill>
                  <a:schemeClr val="bg1"/>
                </a:solidFill>
                <a:latin typeface="Comic Sans MS" pitchFamily="66" charset="0"/>
              </a:rPr>
              <a:t>               - l’</a:t>
            </a:r>
            <a:r>
              <a:rPr lang="fr-FR" sz="2000" dirty="0" smtClean="0">
                <a:solidFill>
                  <a:srgbClr val="FFFF00"/>
                </a:solidFill>
                <a:latin typeface="Comic Sans MS" pitchFamily="66" charset="0"/>
              </a:rPr>
              <a:t>eau</a:t>
            </a:r>
            <a:r>
              <a:rPr lang="fr-FR" sz="2000" dirty="0" smtClean="0">
                <a:solidFill>
                  <a:schemeClr val="bg1"/>
                </a:solidFill>
                <a:latin typeface="Comic Sans MS" pitchFamily="66" charset="0"/>
              </a:rPr>
              <a:t> au </a:t>
            </a:r>
            <a:r>
              <a:rPr lang="fr-FR" sz="2000" dirty="0" smtClean="0">
                <a:solidFill>
                  <a:srgbClr val="FFFF00"/>
                </a:solidFill>
                <a:latin typeface="Comic Sans MS" pitchFamily="66" charset="0"/>
              </a:rPr>
              <a:t>champ BEH</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 les </a:t>
            </a:r>
            <a:r>
              <a:rPr lang="fr-FR" sz="2000" dirty="0" smtClean="0">
                <a:solidFill>
                  <a:srgbClr val="FFFF00"/>
                </a:solidFill>
                <a:latin typeface="Comic Sans MS" pitchFamily="66" charset="0"/>
              </a:rPr>
              <a:t>ondes sonores </a:t>
            </a:r>
            <a:r>
              <a:rPr lang="fr-FR" sz="2000" dirty="0" smtClean="0">
                <a:solidFill>
                  <a:schemeClr val="bg1"/>
                </a:solidFill>
                <a:latin typeface="Comic Sans MS" pitchFamily="66" charset="0"/>
              </a:rPr>
              <a:t>qui s’y propagent au </a:t>
            </a:r>
            <a:r>
              <a:rPr lang="fr-FR" sz="2000" dirty="0" smtClean="0">
                <a:solidFill>
                  <a:srgbClr val="FFFF00"/>
                </a:solidFill>
                <a:latin typeface="Comic Sans MS" pitchFamily="66" charset="0"/>
              </a:rPr>
              <a:t>boson BEH</a:t>
            </a:r>
            <a:r>
              <a:rPr lang="fr-FR" sz="2000" dirty="0" smtClean="0">
                <a:solidFill>
                  <a:schemeClr val="bg1"/>
                </a:solidFill>
                <a:latin typeface="Comic Sans MS" pitchFamily="66" charset="0"/>
              </a:rPr>
              <a:t>.</a:t>
            </a:r>
          </a:p>
        </p:txBody>
      </p:sp>
      <p:sp>
        <p:nvSpPr>
          <p:cNvPr id="13" name="Rectangle 12"/>
          <p:cNvSpPr/>
          <p:nvPr/>
        </p:nvSpPr>
        <p:spPr>
          <a:xfrm>
            <a:off x="107504" y="5590981"/>
            <a:ext cx="7560840" cy="707886"/>
          </a:xfrm>
          <a:prstGeom prst="rect">
            <a:avLst/>
          </a:prstGeom>
        </p:spPr>
        <p:txBody>
          <a:bodyPr wrap="square">
            <a:spAutoFit/>
          </a:bodyPr>
          <a:lstStyle/>
          <a:p>
            <a:pPr>
              <a:buFont typeface="Symbol"/>
              <a:buChar char="·"/>
            </a:pPr>
            <a:r>
              <a:rPr lang="fr-FR" sz="2000" dirty="0" smtClean="0">
                <a:solidFill>
                  <a:schemeClr val="bg1"/>
                </a:solidFill>
                <a:latin typeface="Comic Sans MS" pitchFamily="66" charset="0"/>
                <a:sym typeface="Symbol"/>
              </a:rPr>
              <a:t> Si nous marchons dans l’eau, celle-ci </a:t>
            </a:r>
            <a:r>
              <a:rPr lang="fr-FR" sz="2000" dirty="0" smtClean="0">
                <a:solidFill>
                  <a:srgbClr val="FFFF00"/>
                </a:solidFill>
                <a:latin typeface="Comic Sans MS" pitchFamily="66" charset="0"/>
                <a:sym typeface="Symbol"/>
              </a:rPr>
              <a:t>s’oppose au mouvement</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nous sommes plus ″massifs″.</a:t>
            </a:r>
            <a:endParaRPr lang="fr-FR" sz="2000" dirty="0" smtClean="0">
              <a:solidFill>
                <a:schemeClr val="bg1"/>
              </a:solidFill>
              <a:latin typeface="Comic Sans MS" pitchFamily="66" charset="0"/>
            </a:endParaRPr>
          </a:p>
        </p:txBody>
      </p:sp>
      <p:sp>
        <p:nvSpPr>
          <p:cNvPr id="14" name="Rectangle 13"/>
          <p:cNvSpPr/>
          <p:nvPr/>
        </p:nvSpPr>
        <p:spPr>
          <a:xfrm>
            <a:off x="144015" y="6300028"/>
            <a:ext cx="8999985" cy="400110"/>
          </a:xfrm>
          <a:prstGeom prst="rect">
            <a:avLst/>
          </a:prstGeom>
        </p:spPr>
        <p:txBody>
          <a:bodyPr wrap="square">
            <a:spAutoFit/>
          </a:bodyPr>
          <a:lstStyle/>
          <a:p>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Notons bien que l’eau (le champ) </a:t>
            </a:r>
            <a:r>
              <a:rPr lang="fr-FR" sz="2000" dirty="0" smtClean="0">
                <a:solidFill>
                  <a:srgbClr val="FFFF00"/>
                </a:solidFill>
                <a:latin typeface="Comic Sans MS" pitchFamily="66" charset="0"/>
              </a:rPr>
              <a:t>existe en l’absence</a:t>
            </a:r>
            <a:r>
              <a:rPr lang="fr-FR" sz="2000" dirty="0" smtClean="0">
                <a:solidFill>
                  <a:schemeClr val="bg1"/>
                </a:solidFill>
                <a:latin typeface="Comic Sans MS" pitchFamily="66" charset="0"/>
              </a:rPr>
              <a:t> de l’onde (le Boson).</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8" presetClass="path" presetSubtype="0" accel="50000" decel="50000" fill="hold" grpId="0" nodeType="clickEffect">
                                  <p:stCondLst>
                                    <p:cond delay="0"/>
                                  </p:stCondLst>
                                  <p:childTnLst>
                                    <p:animMotion origin="layout" path="M 0 0  L 0.04 0.08933  C 0.049 0.108  0.054 0.136  0.054 0.16533  C 0.054 0.19867  0.049 0.22533  0.04 0.244  L 0 0.33333  E" pathEditMode="relative" ptsTypes="">
                                      <p:cBhvr>
                                        <p:cTn id="11" dur="2000" fill="hold"/>
                                        <p:tgtEl>
                                          <p:spTgt spid="3"/>
                                        </p:tgtEl>
                                        <p:attrNameLst>
                                          <p:attrName>ppt_x</p:attrName>
                                          <p:attrName>ppt_y</p:attrName>
                                        </p:attrNameLst>
                                      </p:cBhvr>
                                    </p:animMotion>
                                  </p:childTnLst>
                                </p:cTn>
                              </p:par>
                            </p:childTnLst>
                          </p:cTn>
                        </p:par>
                        <p:par>
                          <p:cTn id="12" fill="hold">
                            <p:stCondLst>
                              <p:cond delay="2000"/>
                            </p:stCondLst>
                            <p:childTnLst>
                              <p:par>
                                <p:cTn id="13" presetID="1" presetClass="exit" presetSubtype="0" fill="hold" grpId="1"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2000"/>
                            </p:stCondLst>
                            <p:childTnLst>
                              <p:par>
                                <p:cTn id="16" presetID="5"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1000"/>
                                        <p:tgtEl>
                                          <p:spTgt spid="4"/>
                                        </p:tgtEl>
                                      </p:cBhvr>
                                    </p:animEffect>
                                  </p:childTnLst>
                                </p:cTn>
                              </p:par>
                            </p:childTnLst>
                          </p:cTn>
                        </p:par>
                        <p:par>
                          <p:cTn id="19" fill="hold">
                            <p:stCondLst>
                              <p:cond delay="3000"/>
                            </p:stCondLst>
                            <p:childTnLst>
                              <p:par>
                                <p:cTn id="20" presetID="1" presetClass="exit" presetSubtype="0" fill="hold" grpId="1" nodeType="after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3000"/>
                            </p:stCondLst>
                            <p:childTnLst>
                              <p:par>
                                <p:cTn id="23" presetID="5"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1000"/>
                                        <p:tgtEl>
                                          <p:spTgt spid="5"/>
                                        </p:tgtEl>
                                      </p:cBhvr>
                                    </p:animEffect>
                                  </p:childTnLst>
                                </p:cTn>
                              </p:par>
                            </p:childTnLst>
                          </p:cTn>
                        </p:par>
                        <p:par>
                          <p:cTn id="26" fill="hold">
                            <p:stCondLst>
                              <p:cond delay="4000"/>
                            </p:stCondLst>
                            <p:childTnLst>
                              <p:par>
                                <p:cTn id="27" presetID="1" presetClass="exit" presetSubtype="0" fill="hold" grpId="1"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4000"/>
                            </p:stCondLst>
                            <p:childTnLst>
                              <p:par>
                                <p:cTn id="30" presetID="5"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1000"/>
                                        <p:tgtEl>
                                          <p:spTgt spid="6"/>
                                        </p:tgtEl>
                                      </p:cBhvr>
                                    </p:animEffect>
                                  </p:childTnLst>
                                </p:cTn>
                              </p:par>
                            </p:childTnLst>
                          </p:cTn>
                        </p:par>
                        <p:par>
                          <p:cTn id="33" fill="hold">
                            <p:stCondLst>
                              <p:cond delay="5000"/>
                            </p:stCondLst>
                            <p:childTnLst>
                              <p:par>
                                <p:cTn id="34" presetID="1" presetClass="exit" presetSubtype="0" fill="hold" grpId="1" nodeType="after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par>
                          <p:cTn id="36" fill="hold">
                            <p:stCondLst>
                              <p:cond delay="5000"/>
                            </p:stCondLst>
                            <p:childTnLst>
                              <p:par>
                                <p:cTn id="37" presetID="5" presetClass="entr" presetSubtype="1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1000"/>
                                        <p:tgtEl>
                                          <p:spTgt spid="7"/>
                                        </p:tgtEl>
                                      </p:cBhvr>
                                    </p:animEffect>
                                  </p:childTnLst>
                                </p:cTn>
                              </p:par>
                            </p:childTnLst>
                          </p:cTn>
                        </p:par>
                        <p:par>
                          <p:cTn id="40" fill="hold">
                            <p:stCondLst>
                              <p:cond delay="6000"/>
                            </p:stCondLst>
                            <p:childTnLst>
                              <p:par>
                                <p:cTn id="41" presetID="1" presetClass="exit" presetSubtype="0" fill="hold" grpId="1" nodeType="after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6000"/>
                            </p:stCondLst>
                            <p:childTnLst>
                              <p:par>
                                <p:cTn id="44" presetID="5" presetClass="entr" presetSubtype="1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heckerboard(across)">
                                      <p:cBhvr>
                                        <p:cTn id="46" dur="1000"/>
                                        <p:tgtEl>
                                          <p:spTgt spid="8"/>
                                        </p:tgtEl>
                                      </p:cBhvr>
                                    </p:animEffect>
                                  </p:childTnLst>
                                </p:cTn>
                              </p:par>
                            </p:childTnLst>
                          </p:cTn>
                        </p:par>
                        <p:par>
                          <p:cTn id="47" fill="hold">
                            <p:stCondLst>
                              <p:cond delay="7000"/>
                            </p:stCondLst>
                            <p:childTnLst>
                              <p:par>
                                <p:cTn id="48" presetID="1" presetClass="exit" presetSubtype="0" fill="hold" grpId="1" nodeType="after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par>
                          <p:cTn id="50" fill="hold">
                            <p:stCondLst>
                              <p:cond delay="7000"/>
                            </p:stCondLst>
                            <p:childTnLst>
                              <p:par>
                                <p:cTn id="51" presetID="5" presetClass="entr" presetSubtype="1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heckerboard(across)">
                                      <p:cBhvr>
                                        <p:cTn id="53" dur="1000"/>
                                        <p:tgtEl>
                                          <p:spTgt spid="9"/>
                                        </p:tgtEl>
                                      </p:cBhvr>
                                    </p:animEffect>
                                  </p:childTnLst>
                                </p:cTn>
                              </p:par>
                            </p:childTnLst>
                          </p:cTn>
                        </p:par>
                        <p:par>
                          <p:cTn id="54" fill="hold">
                            <p:stCondLst>
                              <p:cond delay="8000"/>
                            </p:stCondLst>
                            <p:childTnLst>
                              <p:par>
                                <p:cTn id="55" presetID="1" presetClass="exit" presetSubtype="0" fill="hold" grpId="1" nodeType="after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heckerboard(across)">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heckerboard(across)">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heckerboard(across)">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p:bldP spid="12"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673293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unités de masse et d’énergie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Rectangle 11"/>
          <p:cNvSpPr/>
          <p:nvPr/>
        </p:nvSpPr>
        <p:spPr>
          <a:xfrm>
            <a:off x="107504" y="980728"/>
            <a:ext cx="5040560" cy="461665"/>
          </a:xfrm>
          <a:prstGeom prst="rect">
            <a:avLst/>
          </a:prstGeom>
        </p:spPr>
        <p:txBody>
          <a:bodyPr wrap="square">
            <a:spAutoFit/>
          </a:bodyPr>
          <a:lstStyle/>
          <a:p>
            <a:r>
              <a:rPr lang="fr-FR" sz="2400" dirty="0" smtClean="0">
                <a:solidFill>
                  <a:srgbClr val="FFFF00"/>
                </a:solidFill>
                <a:latin typeface="Comic Sans MS" pitchFamily="66" charset="0"/>
                <a:sym typeface="Symbol"/>
              </a:rPr>
              <a:t> Les particules sont très légères</a:t>
            </a:r>
            <a:endParaRPr lang="fr-FR" sz="2400" dirty="0">
              <a:solidFill>
                <a:srgbClr val="FFFF00"/>
              </a:solidFill>
            </a:endParaRPr>
          </a:p>
        </p:txBody>
      </p:sp>
      <p:sp>
        <p:nvSpPr>
          <p:cNvPr id="14" name="ZoneTexte 13"/>
          <p:cNvSpPr txBox="1"/>
          <p:nvPr/>
        </p:nvSpPr>
        <p:spPr>
          <a:xfrm>
            <a:off x="418045" y="1484784"/>
            <a:ext cx="3223959" cy="830997"/>
          </a:xfrm>
          <a:prstGeom prst="rect">
            <a:avLst/>
          </a:prstGeom>
          <a:noFill/>
        </p:spPr>
        <p:txBody>
          <a:bodyPr wrap="none" rtlCol="0">
            <a:spAutoFit/>
          </a:bodyPr>
          <a:lstStyle/>
          <a:p>
            <a:r>
              <a:rPr lang="fr-FR" sz="2400" dirty="0" smtClean="0">
                <a:solidFill>
                  <a:schemeClr val="bg1"/>
                </a:solidFill>
                <a:latin typeface="Comic Sans MS" pitchFamily="66" charset="0"/>
              </a:rPr>
              <a:t>Électron:  9,1 10</a:t>
            </a:r>
            <a:r>
              <a:rPr lang="fr-FR" sz="2400" baseline="30000" dirty="0" smtClean="0">
                <a:solidFill>
                  <a:schemeClr val="bg1"/>
                </a:solidFill>
                <a:latin typeface="Comic Sans MS" pitchFamily="66" charset="0"/>
              </a:rPr>
              <a:t>-31 </a:t>
            </a:r>
            <a:r>
              <a:rPr lang="fr-FR" sz="2400" dirty="0" smtClean="0">
                <a:solidFill>
                  <a:schemeClr val="bg1"/>
                </a:solidFill>
                <a:latin typeface="Comic Sans MS" pitchFamily="66" charset="0"/>
              </a:rPr>
              <a:t>kg</a:t>
            </a:r>
          </a:p>
          <a:p>
            <a:r>
              <a:rPr lang="fr-FR" sz="2400" dirty="0" smtClean="0">
                <a:solidFill>
                  <a:schemeClr val="bg1"/>
                </a:solidFill>
                <a:latin typeface="Comic Sans MS" pitchFamily="66" charset="0"/>
              </a:rPr>
              <a:t>Proton   :  1,7 10</a:t>
            </a:r>
            <a:r>
              <a:rPr lang="fr-FR" sz="2400" baseline="30000" dirty="0" smtClean="0">
                <a:solidFill>
                  <a:schemeClr val="bg1"/>
                </a:solidFill>
                <a:latin typeface="Comic Sans MS" pitchFamily="66" charset="0"/>
              </a:rPr>
              <a:t>-27 </a:t>
            </a:r>
            <a:r>
              <a:rPr lang="fr-FR" sz="2400" dirty="0" smtClean="0">
                <a:solidFill>
                  <a:schemeClr val="bg1"/>
                </a:solidFill>
                <a:latin typeface="Comic Sans MS" pitchFamily="66" charset="0"/>
              </a:rPr>
              <a:t>kg</a:t>
            </a:r>
            <a:endParaRPr lang="fr-FR" sz="2400" dirty="0">
              <a:solidFill>
                <a:schemeClr val="bg1"/>
              </a:solidFill>
              <a:latin typeface="Comic Sans MS" pitchFamily="66" charset="0"/>
            </a:endParaRPr>
          </a:p>
        </p:txBody>
      </p:sp>
      <p:sp>
        <p:nvSpPr>
          <p:cNvPr id="15" name="ZoneTexte 14"/>
          <p:cNvSpPr txBox="1"/>
          <p:nvPr/>
        </p:nvSpPr>
        <p:spPr>
          <a:xfrm>
            <a:off x="4018445" y="1700808"/>
            <a:ext cx="4297971" cy="461665"/>
          </a:xfrm>
          <a:prstGeom prst="rect">
            <a:avLst/>
          </a:prstGeom>
          <a:noFill/>
        </p:spPr>
        <p:txBody>
          <a:bodyPr wrap="none" rtlCol="0">
            <a:spAutoFit/>
          </a:bodyPr>
          <a:lstStyle/>
          <a:p>
            <a:r>
              <a:rPr lang="fr-FR" sz="2400" dirty="0" smtClean="0">
                <a:solidFill>
                  <a:srgbClr val="FF66FF"/>
                </a:solidFill>
                <a:latin typeface="Comic Sans MS" pitchFamily="66" charset="0"/>
              </a:rPr>
              <a:t>Unités pas facile à manipuler</a:t>
            </a:r>
            <a:endParaRPr lang="fr-FR" sz="2400" dirty="0">
              <a:solidFill>
                <a:srgbClr val="FF66FF"/>
              </a:solidFill>
              <a:latin typeface="Comic Sans MS" pitchFamily="66" charset="0"/>
            </a:endParaRPr>
          </a:p>
        </p:txBody>
      </p:sp>
      <p:sp>
        <p:nvSpPr>
          <p:cNvPr id="16" name="ZoneTexte 15"/>
          <p:cNvSpPr txBox="1"/>
          <p:nvPr/>
        </p:nvSpPr>
        <p:spPr>
          <a:xfrm>
            <a:off x="107504" y="2492896"/>
            <a:ext cx="5049780" cy="461665"/>
          </a:xfrm>
          <a:prstGeom prst="rect">
            <a:avLst/>
          </a:prstGeom>
          <a:noFill/>
        </p:spPr>
        <p:txBody>
          <a:bodyPr wrap="none" rtlCol="0">
            <a:spAutoFit/>
          </a:bodyPr>
          <a:lstStyle/>
          <a:p>
            <a:r>
              <a:rPr lang="fr-FR" sz="2400" dirty="0" smtClean="0">
                <a:solidFill>
                  <a:srgbClr val="FFFF00"/>
                </a:solidFill>
                <a:latin typeface="Comic Sans MS" pitchFamily="66" charset="0"/>
                <a:sym typeface="Symbol"/>
              </a:rPr>
              <a:t> Choix d’un autre système d’unité</a:t>
            </a:r>
            <a:endParaRPr lang="fr-FR" sz="2400" dirty="0">
              <a:solidFill>
                <a:srgbClr val="FFFF00"/>
              </a:solidFill>
              <a:latin typeface="Comic Sans MS" pitchFamily="66" charset="0"/>
            </a:endParaRPr>
          </a:p>
        </p:txBody>
      </p:sp>
      <p:sp>
        <p:nvSpPr>
          <p:cNvPr id="17" name="ZoneTexte 16"/>
          <p:cNvSpPr txBox="1"/>
          <p:nvPr/>
        </p:nvSpPr>
        <p:spPr>
          <a:xfrm>
            <a:off x="395536" y="3068960"/>
            <a:ext cx="8133958" cy="584775"/>
          </a:xfrm>
          <a:prstGeom prst="rect">
            <a:avLst/>
          </a:prstGeom>
          <a:noFill/>
        </p:spPr>
        <p:txBody>
          <a:bodyPr wrap="none" rtlCol="0">
            <a:spAutoFit/>
          </a:bodyPr>
          <a:lstStyle/>
          <a:p>
            <a:r>
              <a:rPr lang="fr-FR" sz="2400" dirty="0" smtClean="0">
                <a:solidFill>
                  <a:schemeClr val="bg1"/>
                </a:solidFill>
                <a:latin typeface="Comic Sans MS" pitchFamily="66" charset="0"/>
              </a:rPr>
              <a:t>Puisque </a:t>
            </a:r>
            <a:r>
              <a:rPr lang="fr-FR" sz="3200" dirty="0" smtClean="0">
                <a:solidFill>
                  <a:srgbClr val="FFFF00"/>
                </a:solidFill>
                <a:latin typeface="Comic Sans MS" pitchFamily="66" charset="0"/>
              </a:rPr>
              <a:t>E = m c</a:t>
            </a:r>
            <a:r>
              <a:rPr lang="fr-FR" sz="3200" baseline="30000" dirty="0" smtClean="0">
                <a:solidFill>
                  <a:srgbClr val="FFFF00"/>
                </a:solidFill>
                <a:latin typeface="Comic Sans MS" pitchFamily="66" charset="0"/>
              </a:rPr>
              <a:t>2 </a:t>
            </a:r>
            <a:r>
              <a:rPr lang="fr-FR" sz="3200" dirty="0" smtClean="0">
                <a:solidFill>
                  <a:srgbClr val="FFFF00"/>
                </a:solidFill>
                <a:latin typeface="Comic Sans MS" pitchFamily="66" charset="0"/>
              </a:rPr>
              <a:t>  </a:t>
            </a:r>
            <a:r>
              <a:rPr lang="fr-FR" sz="2000" dirty="0" smtClean="0">
                <a:solidFill>
                  <a:schemeClr val="bg1"/>
                </a:solidFill>
                <a:latin typeface="Comic Sans MS" pitchFamily="66" charset="0"/>
              </a:rPr>
              <a:t>avec c = vitesse de la lumière dans le vide</a:t>
            </a:r>
            <a:endParaRPr lang="fr-FR" sz="2000" dirty="0">
              <a:solidFill>
                <a:schemeClr val="bg1"/>
              </a:solidFill>
              <a:latin typeface="Comic Sans MS" pitchFamily="66" charset="0"/>
            </a:endParaRPr>
          </a:p>
        </p:txBody>
      </p:sp>
      <p:sp>
        <p:nvSpPr>
          <p:cNvPr id="18" name="ZoneTexte 17"/>
          <p:cNvSpPr txBox="1"/>
          <p:nvPr/>
        </p:nvSpPr>
        <p:spPr>
          <a:xfrm>
            <a:off x="395536" y="3717032"/>
            <a:ext cx="8794395" cy="1077218"/>
          </a:xfrm>
          <a:prstGeom prst="rect">
            <a:avLst/>
          </a:prstGeom>
          <a:noFill/>
        </p:spPr>
        <p:txBody>
          <a:bodyPr wrap="none" rtlCol="0">
            <a:spAutoFit/>
          </a:bodyPr>
          <a:lstStyle/>
          <a:p>
            <a:r>
              <a:rPr lang="fr-FR" sz="2400" dirty="0" smtClean="0">
                <a:solidFill>
                  <a:schemeClr val="bg1"/>
                </a:solidFill>
                <a:latin typeface="Comic Sans MS" pitchFamily="66" charset="0"/>
              </a:rPr>
              <a:t>Si nous posons </a:t>
            </a:r>
            <a:r>
              <a:rPr lang="fr-FR" sz="2400" dirty="0" smtClean="0">
                <a:solidFill>
                  <a:srgbClr val="FFFF00"/>
                </a:solidFill>
                <a:latin typeface="Comic Sans MS" pitchFamily="66" charset="0"/>
              </a:rPr>
              <a:t>C = 1     </a:t>
            </a:r>
            <a:r>
              <a:rPr lang="fr-FR" sz="2400" dirty="0" smtClean="0">
                <a:solidFill>
                  <a:schemeClr val="bg1"/>
                </a:solidFill>
                <a:latin typeface="Comic Sans MS" pitchFamily="66" charset="0"/>
              </a:rPr>
              <a:t>alors </a:t>
            </a:r>
            <a:r>
              <a:rPr lang="fr-FR" sz="3200" dirty="0" smtClean="0">
                <a:solidFill>
                  <a:srgbClr val="FFFF00"/>
                </a:solidFill>
                <a:latin typeface="Comic Sans MS" pitchFamily="66" charset="0"/>
              </a:rPr>
              <a:t>E = m</a:t>
            </a:r>
          </a:p>
          <a:p>
            <a:r>
              <a:rPr lang="fr-FR" sz="2000" dirty="0" smtClean="0">
                <a:solidFill>
                  <a:schemeClr val="bg1"/>
                </a:solidFill>
                <a:latin typeface="Comic Sans MS" pitchFamily="66" charset="0"/>
              </a:rPr>
              <a:t>avec comme unité d’énergie celle d’un électron accéléré par 1 volt = </a:t>
            </a:r>
            <a:r>
              <a:rPr lang="fr-FR" sz="3200" dirty="0" smtClean="0">
                <a:solidFill>
                  <a:srgbClr val="FFFF00"/>
                </a:solidFill>
                <a:latin typeface="Comic Sans MS" pitchFamily="66" charset="0"/>
              </a:rPr>
              <a:t>eV</a:t>
            </a:r>
            <a:endParaRPr lang="fr-FR" sz="3200" dirty="0">
              <a:solidFill>
                <a:srgbClr val="FFFF00"/>
              </a:solidFill>
              <a:latin typeface="Comic Sans MS" pitchFamily="66" charset="0"/>
            </a:endParaRPr>
          </a:p>
        </p:txBody>
      </p:sp>
      <p:sp>
        <p:nvSpPr>
          <p:cNvPr id="20" name="Rectangle 19"/>
          <p:cNvSpPr/>
          <p:nvPr/>
        </p:nvSpPr>
        <p:spPr>
          <a:xfrm>
            <a:off x="539552" y="5157192"/>
            <a:ext cx="8352928" cy="830997"/>
          </a:xfrm>
          <a:prstGeom prst="rect">
            <a:avLst/>
          </a:prstGeom>
        </p:spPr>
        <p:txBody>
          <a:bodyPr wrap="square">
            <a:spAutoFit/>
          </a:bodyPr>
          <a:lstStyle/>
          <a:p>
            <a:r>
              <a:rPr lang="fr-FR" sz="2400" dirty="0" smtClean="0">
                <a:solidFill>
                  <a:schemeClr val="bg1"/>
                </a:solidFill>
                <a:latin typeface="Comic Sans MS" pitchFamily="66" charset="0"/>
              </a:rPr>
              <a:t>Masse d’un électron = 0,511 MeV   [MeV = million d’eV]</a:t>
            </a:r>
          </a:p>
          <a:p>
            <a:r>
              <a:rPr lang="fr-FR" sz="2400" dirty="0" smtClean="0">
                <a:solidFill>
                  <a:schemeClr val="bg1"/>
                </a:solidFill>
                <a:latin typeface="Comic Sans MS" pitchFamily="66" charset="0"/>
              </a:rPr>
              <a:t>Masse d’un proton    = 0,938 GeV  [GeV = milliard d’eV]</a:t>
            </a:r>
            <a:endParaRPr lang="fr-FR" sz="2400" dirty="0"/>
          </a:p>
        </p:txBody>
      </p:sp>
      <p:sp>
        <p:nvSpPr>
          <p:cNvPr id="3" name="ZoneTexte 2"/>
          <p:cNvSpPr txBox="1"/>
          <p:nvPr/>
        </p:nvSpPr>
        <p:spPr>
          <a:xfrm>
            <a:off x="5436096" y="5572690"/>
            <a:ext cx="2952328" cy="369332"/>
          </a:xfrm>
          <a:prstGeom prst="rect">
            <a:avLst/>
          </a:prstGeom>
          <a:noFill/>
          <a:ln>
            <a:solidFill>
              <a:srgbClr val="FFFF00"/>
            </a:solidFill>
          </a:ln>
        </p:spPr>
        <p:txBody>
          <a:bodyPr wrap="square" rtlCol="0">
            <a:spAutoFit/>
          </a:bodyPr>
          <a:lstStyle/>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20" grpId="0"/>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778290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Quelle est la masse du boson ″BEH″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 name="ZoneTexte 2"/>
          <p:cNvSpPr txBox="1"/>
          <p:nvPr/>
        </p:nvSpPr>
        <p:spPr>
          <a:xfrm>
            <a:off x="-36512" y="1196752"/>
            <a:ext cx="7797327"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Le Modèle Standard </a:t>
            </a:r>
            <a:r>
              <a:rPr lang="fr-FR" sz="2400" dirty="0" smtClean="0">
                <a:solidFill>
                  <a:srgbClr val="FFFF00"/>
                </a:solidFill>
                <a:latin typeface="Comic Sans MS" pitchFamily="66" charset="0"/>
                <a:sym typeface="Symbol"/>
              </a:rPr>
              <a:t>ne dit pas  </a:t>
            </a:r>
            <a:r>
              <a:rPr lang="fr-FR" sz="2400" dirty="0" smtClean="0">
                <a:solidFill>
                  <a:schemeClr val="bg1"/>
                </a:solidFill>
                <a:latin typeface="Comic Sans MS" pitchFamily="66" charset="0"/>
                <a:sym typeface="Symbol"/>
              </a:rPr>
              <a:t>quelle est sa masse.</a:t>
            </a:r>
            <a:endParaRPr lang="fr-FR" sz="2400" dirty="0">
              <a:solidFill>
                <a:schemeClr val="bg1"/>
              </a:solidFill>
              <a:latin typeface="Comic Sans MS" pitchFamily="66" charset="0"/>
            </a:endParaRPr>
          </a:p>
        </p:txBody>
      </p:sp>
      <p:sp>
        <p:nvSpPr>
          <p:cNvPr id="4" name="ZoneTexte 3"/>
          <p:cNvSpPr txBox="1"/>
          <p:nvPr/>
        </p:nvSpPr>
        <p:spPr>
          <a:xfrm>
            <a:off x="-36512" y="1711841"/>
            <a:ext cx="9313768"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Le mécanisme n’est applicable que dans la gamme </a:t>
            </a:r>
            <a:r>
              <a:rPr lang="fr-FR" sz="2400" dirty="0" smtClean="0">
                <a:solidFill>
                  <a:srgbClr val="FFFF00"/>
                </a:solidFill>
                <a:latin typeface="Comic Sans MS" pitchFamily="66" charset="0"/>
                <a:sym typeface="Symbol"/>
              </a:rPr>
              <a:t>0-700 GeV</a:t>
            </a:r>
            <a:r>
              <a:rPr lang="fr-FR" sz="2400" dirty="0" smtClean="0">
                <a:solidFill>
                  <a:schemeClr val="bg1"/>
                </a:solidFill>
                <a:latin typeface="Comic Sans MS" pitchFamily="66" charset="0"/>
                <a:sym typeface="Symbol"/>
              </a:rPr>
              <a:t>, </a:t>
            </a:r>
          </a:p>
          <a:p>
            <a:r>
              <a:rPr lang="fr-FR" sz="2400" dirty="0" smtClean="0">
                <a:solidFill>
                  <a:schemeClr val="bg1"/>
                </a:solidFill>
                <a:latin typeface="Comic Sans MS" pitchFamily="66" charset="0"/>
                <a:sym typeface="Symbol"/>
              </a:rPr>
              <a:t>   voire jusqu’à 1000 GeV maximum.</a:t>
            </a:r>
          </a:p>
        </p:txBody>
      </p:sp>
      <p:sp>
        <p:nvSpPr>
          <p:cNvPr id="10" name="Rectangle 9"/>
          <p:cNvSpPr/>
          <p:nvPr/>
        </p:nvSpPr>
        <p:spPr>
          <a:xfrm>
            <a:off x="61156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0" name="Rectangle 29"/>
          <p:cNvSpPr/>
          <p:nvPr/>
        </p:nvSpPr>
        <p:spPr>
          <a:xfrm>
            <a:off x="140364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1" name="Rectangle 30"/>
          <p:cNvSpPr/>
          <p:nvPr/>
        </p:nvSpPr>
        <p:spPr>
          <a:xfrm>
            <a:off x="2195736"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2" name="Rectangle 31"/>
          <p:cNvSpPr/>
          <p:nvPr/>
        </p:nvSpPr>
        <p:spPr>
          <a:xfrm>
            <a:off x="2987824"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3" name="Rectangle 32"/>
          <p:cNvSpPr/>
          <p:nvPr/>
        </p:nvSpPr>
        <p:spPr>
          <a:xfrm>
            <a:off x="3779912"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5" name="Rectangle 34"/>
          <p:cNvSpPr/>
          <p:nvPr/>
        </p:nvSpPr>
        <p:spPr>
          <a:xfrm>
            <a:off x="457200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6" name="Rectangle 35"/>
          <p:cNvSpPr/>
          <p:nvPr/>
        </p:nvSpPr>
        <p:spPr>
          <a:xfrm>
            <a:off x="536408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7" name="Rectangle 36"/>
          <p:cNvSpPr/>
          <p:nvPr/>
        </p:nvSpPr>
        <p:spPr>
          <a:xfrm>
            <a:off x="6156176"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8" name="Rectangle 37"/>
          <p:cNvSpPr/>
          <p:nvPr/>
        </p:nvSpPr>
        <p:spPr>
          <a:xfrm>
            <a:off x="6948264"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9" name="Rectangle 38"/>
          <p:cNvSpPr/>
          <p:nvPr/>
        </p:nvSpPr>
        <p:spPr>
          <a:xfrm>
            <a:off x="7740352"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40" name="ZoneTexte 39"/>
          <p:cNvSpPr txBox="1"/>
          <p:nvPr/>
        </p:nvSpPr>
        <p:spPr>
          <a:xfrm>
            <a:off x="467544" y="3419708"/>
            <a:ext cx="372218"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0</a:t>
            </a:r>
            <a:endParaRPr lang="fr-FR" sz="2400" dirty="0">
              <a:solidFill>
                <a:schemeClr val="bg1"/>
              </a:solidFill>
              <a:latin typeface="Comic Sans MS" pitchFamily="66" charset="0"/>
            </a:endParaRPr>
          </a:p>
        </p:txBody>
      </p:sp>
      <p:sp>
        <p:nvSpPr>
          <p:cNvPr id="41" name="ZoneTexte 40"/>
          <p:cNvSpPr txBox="1"/>
          <p:nvPr/>
        </p:nvSpPr>
        <p:spPr>
          <a:xfrm>
            <a:off x="8085838" y="3419708"/>
            <a:ext cx="885179" cy="830997"/>
          </a:xfrm>
          <a:prstGeom prst="rect">
            <a:avLst/>
          </a:prstGeom>
          <a:noFill/>
          <a:ln>
            <a:noFill/>
          </a:ln>
        </p:spPr>
        <p:txBody>
          <a:bodyPr wrap="none" rtlCol="0">
            <a:spAutoFit/>
          </a:bodyPr>
          <a:lstStyle/>
          <a:p>
            <a:pPr algn="ctr"/>
            <a:r>
              <a:rPr lang="fr-FR" sz="2400" dirty="0" smtClean="0">
                <a:solidFill>
                  <a:schemeClr val="bg1"/>
                </a:solidFill>
                <a:latin typeface="Comic Sans MS" pitchFamily="66" charset="0"/>
              </a:rPr>
              <a:t>1000</a:t>
            </a:r>
          </a:p>
          <a:p>
            <a:pPr algn="ctr"/>
            <a:r>
              <a:rPr lang="fr-FR" sz="2400" dirty="0" smtClean="0">
                <a:solidFill>
                  <a:schemeClr val="bg1"/>
                </a:solidFill>
                <a:latin typeface="Comic Sans MS" pitchFamily="66" charset="0"/>
              </a:rPr>
              <a:t>GeV</a:t>
            </a:r>
            <a:endParaRPr lang="fr-FR" sz="2400" dirty="0">
              <a:solidFill>
                <a:schemeClr val="bg1"/>
              </a:solidFill>
              <a:latin typeface="Comic Sans MS" pitchFamily="66" charset="0"/>
            </a:endParaRPr>
          </a:p>
        </p:txBody>
      </p:sp>
      <p:sp>
        <p:nvSpPr>
          <p:cNvPr id="42" name="ZoneTexte 41"/>
          <p:cNvSpPr txBox="1"/>
          <p:nvPr/>
        </p:nvSpPr>
        <p:spPr>
          <a:xfrm>
            <a:off x="4252173" y="3419708"/>
            <a:ext cx="747320"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500</a:t>
            </a:r>
            <a:endParaRPr lang="fr-FR" sz="2400" dirty="0">
              <a:solidFill>
                <a:schemeClr val="bg1"/>
              </a:solidFill>
              <a:latin typeface="Comic Sans MS" pitchFamily="66" charset="0"/>
            </a:endParaRPr>
          </a:p>
        </p:txBody>
      </p:sp>
      <p:sp>
        <p:nvSpPr>
          <p:cNvPr id="61" name="Accolade fermante 60"/>
          <p:cNvSpPr/>
          <p:nvPr/>
        </p:nvSpPr>
        <p:spPr>
          <a:xfrm rot="5400000">
            <a:off x="3127194" y="1408130"/>
            <a:ext cx="513348" cy="5544616"/>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62" name="ZoneTexte 61"/>
          <p:cNvSpPr txBox="1"/>
          <p:nvPr/>
        </p:nvSpPr>
        <p:spPr>
          <a:xfrm>
            <a:off x="107504" y="4427820"/>
            <a:ext cx="6604693"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Si ce boson existe, </a:t>
            </a:r>
          </a:p>
          <a:p>
            <a:pPr algn="ctr"/>
            <a:r>
              <a:rPr lang="fr-FR" sz="2400" dirty="0" smtClean="0">
                <a:solidFill>
                  <a:srgbClr val="FFFF00"/>
                </a:solidFill>
                <a:latin typeface="Comic Sans MS" pitchFamily="66" charset="0"/>
              </a:rPr>
              <a:t>sa masse est quelque part dans cet intervalle</a:t>
            </a:r>
          </a:p>
        </p:txBody>
      </p:sp>
      <p:sp>
        <p:nvSpPr>
          <p:cNvPr id="20" name="Accolade fermante 19"/>
          <p:cNvSpPr/>
          <p:nvPr/>
        </p:nvSpPr>
        <p:spPr>
          <a:xfrm rot="5400000">
            <a:off x="4319972" y="1808820"/>
            <a:ext cx="576064" cy="7848872"/>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21" name="ZoneTexte 20"/>
          <p:cNvSpPr txBox="1"/>
          <p:nvPr/>
        </p:nvSpPr>
        <p:spPr>
          <a:xfrm>
            <a:off x="3042824" y="6207695"/>
            <a:ext cx="3113352" cy="461665"/>
          </a:xfrm>
          <a:prstGeom prst="rect">
            <a:avLst/>
          </a:prstGeom>
          <a:noFill/>
        </p:spPr>
        <p:txBody>
          <a:bodyPr wrap="none" rtlCol="0">
            <a:spAutoFit/>
          </a:bodyPr>
          <a:lstStyle/>
          <a:p>
            <a:pPr algn="ctr"/>
            <a:r>
              <a:rPr lang="fr-FR" sz="2400" dirty="0" smtClean="0">
                <a:solidFill>
                  <a:srgbClr val="FFFF00"/>
                </a:solidFill>
                <a:latin typeface="Comic Sans MS" pitchFamily="66" charset="0"/>
              </a:rPr>
              <a:t>Voire dans celui-ci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checkerboard(across)">
                                      <p:cBhvr>
                                        <p:cTn id="18" dur="500"/>
                                        <p:tgtEl>
                                          <p:spTgt spid="3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heckerboard(across)">
                                      <p:cBhvr>
                                        <p:cTn id="21" dur="500"/>
                                        <p:tgtEl>
                                          <p:spTgt spid="3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heckerboard(across)">
                                      <p:cBhvr>
                                        <p:cTn id="24" dur="500"/>
                                        <p:tgtEl>
                                          <p:spTgt spid="32"/>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checkerboard(across)">
                                      <p:cBhvr>
                                        <p:cTn id="30" dur="500"/>
                                        <p:tgtEl>
                                          <p:spTgt spid="35"/>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checkerboard(across)">
                                      <p:cBhvr>
                                        <p:cTn id="33" dur="500"/>
                                        <p:tgtEl>
                                          <p:spTgt spid="36"/>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checkerboard(across)">
                                      <p:cBhvr>
                                        <p:cTn id="36" dur="500"/>
                                        <p:tgtEl>
                                          <p:spTgt spid="37"/>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checkerboard(across)">
                                      <p:cBhvr>
                                        <p:cTn id="39" dur="500"/>
                                        <p:tgtEl>
                                          <p:spTgt spid="38"/>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checkerboard(across)">
                                      <p:cBhvr>
                                        <p:cTn id="42" dur="500"/>
                                        <p:tgtEl>
                                          <p:spTgt spid="39"/>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checkerboard(across)">
                                      <p:cBhvr>
                                        <p:cTn id="45" dur="500"/>
                                        <p:tgtEl>
                                          <p:spTgt spid="40"/>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checkerboard(across)">
                                      <p:cBhvr>
                                        <p:cTn id="48" dur="500"/>
                                        <p:tgtEl>
                                          <p:spTgt spid="41"/>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checkerboard(across)">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heckerboard(across)">
                                      <p:cBhvr>
                                        <p:cTn id="59" dur="500"/>
                                        <p:tgtEl>
                                          <p:spTgt spid="62"/>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checkerboard(across)">
                                      <p:cBhvr>
                                        <p:cTn id="64" dur="500"/>
                                        <p:tgtEl>
                                          <p:spTgt spid="20"/>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checkerboard(across)">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p:bldP spid="41" grpId="0"/>
      <p:bldP spid="42" grpId="0"/>
      <p:bldP spid="61" grpId="0" animBg="1"/>
      <p:bldP spid="62" grpId="0"/>
      <p:bldP spid="20" grpId="0" animBg="1"/>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4032448" y="1628800"/>
            <a:ext cx="1115616" cy="584775"/>
          </a:xfrm>
          <a:prstGeom prst="rect">
            <a:avLst/>
          </a:prstGeom>
          <a:noFill/>
        </p:spPr>
        <p:txBody>
          <a:bodyPr wrap="square" rtlCol="0">
            <a:spAutoFit/>
          </a:bodyPr>
          <a:lstStyle/>
          <a:p>
            <a:r>
              <a:rPr lang="fr-FR" sz="3200" dirty="0" smtClean="0">
                <a:solidFill>
                  <a:schemeClr val="bg1"/>
                </a:solidFill>
                <a:latin typeface="Comic Sans MS" pitchFamily="66" charset="0"/>
              </a:rPr>
              <a:t>Mais</a:t>
            </a:r>
          </a:p>
        </p:txBody>
      </p:sp>
      <p:sp>
        <p:nvSpPr>
          <p:cNvPr id="6" name="Parchemin horizontal 5"/>
          <p:cNvSpPr/>
          <p:nvPr/>
        </p:nvSpPr>
        <p:spPr>
          <a:xfrm>
            <a:off x="179512" y="116632"/>
            <a:ext cx="8784976" cy="1368152"/>
          </a:xfrm>
          <a:prstGeom prst="horizontalScroll">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0" y="332656"/>
            <a:ext cx="9143999" cy="954107"/>
          </a:xfrm>
          <a:prstGeom prst="rect">
            <a:avLst/>
          </a:prstGeom>
          <a:noFill/>
        </p:spPr>
        <p:txBody>
          <a:bodyPr wrap="square" rtlCol="0">
            <a:spAutoFit/>
          </a:bodyPr>
          <a:lstStyle/>
          <a:p>
            <a:pPr algn="ctr"/>
            <a:r>
              <a:rPr lang="fr-FR" sz="2800" dirty="0" smtClean="0">
                <a:solidFill>
                  <a:srgbClr val="0000CC"/>
                </a:solidFill>
                <a:latin typeface="Comic Sans MS" pitchFamily="66" charset="0"/>
              </a:rPr>
              <a:t>L’observation du boson BEH</a:t>
            </a:r>
          </a:p>
          <a:p>
            <a:pPr algn="ctr"/>
            <a:r>
              <a:rPr lang="fr-FR" sz="2800" dirty="0" smtClean="0">
                <a:solidFill>
                  <a:srgbClr val="0000CC"/>
                </a:solidFill>
                <a:latin typeface="Comic Sans MS" pitchFamily="66" charset="0"/>
              </a:rPr>
              <a:t> serait la preuve absolue de la validité du mécanisme</a:t>
            </a:r>
            <a:endParaRPr lang="fr-FR" sz="2800" dirty="0">
              <a:solidFill>
                <a:srgbClr val="0000CC"/>
              </a:solidFill>
              <a:latin typeface="Comic Sans MS" pitchFamily="66" charset="0"/>
            </a:endParaRPr>
          </a:p>
        </p:txBody>
      </p:sp>
      <p:sp>
        <p:nvSpPr>
          <p:cNvPr id="5" name="Rectangle 4"/>
          <p:cNvSpPr/>
          <p:nvPr/>
        </p:nvSpPr>
        <p:spPr>
          <a:xfrm>
            <a:off x="-180528" y="2276872"/>
            <a:ext cx="9505056" cy="1692771"/>
          </a:xfrm>
          <a:prstGeom prst="rect">
            <a:avLst/>
          </a:prstGeom>
        </p:spPr>
        <p:txBody>
          <a:bodyPr wrap="square">
            <a:spAutoFit/>
          </a:bodyPr>
          <a:lstStyle/>
          <a:p>
            <a:pPr algn="ctr"/>
            <a:r>
              <a:rPr lang="fr-FR" sz="2800" dirty="0" smtClean="0">
                <a:solidFill>
                  <a:srgbClr val="FFFF00"/>
                </a:solidFill>
                <a:latin typeface="Comic Sans MS" pitchFamily="66" charset="0"/>
              </a:rPr>
              <a:t>Les bosons scalaires BEH</a:t>
            </a:r>
          </a:p>
          <a:p>
            <a:pPr algn="ctr"/>
            <a:r>
              <a:rPr lang="fr-FR" sz="2400" dirty="0" smtClean="0">
                <a:solidFill>
                  <a:schemeClr val="bg1"/>
                </a:solidFill>
                <a:latin typeface="Comic Sans MS" pitchFamily="66" charset="0"/>
              </a:rPr>
              <a:t> abondamment créés lors de la Brisure Spontanée de Symétrie</a:t>
            </a:r>
          </a:p>
          <a:p>
            <a:pPr algn="ctr"/>
            <a:r>
              <a:rPr lang="fr-FR" sz="2400" dirty="0" smtClean="0">
                <a:solidFill>
                  <a:schemeClr val="bg1"/>
                </a:solidFill>
                <a:latin typeface="Comic Sans MS" pitchFamily="66" charset="0"/>
              </a:rPr>
              <a:t> </a:t>
            </a:r>
            <a:r>
              <a:rPr lang="fr-FR" sz="2800" dirty="0" smtClean="0">
                <a:solidFill>
                  <a:srgbClr val="FFFF00"/>
                </a:solidFill>
                <a:latin typeface="Comic Sans MS" pitchFamily="66" charset="0"/>
              </a:rPr>
              <a:t>ont disparu très rapidement</a:t>
            </a:r>
          </a:p>
          <a:p>
            <a:pPr algn="ctr"/>
            <a:r>
              <a:rPr lang="fr-FR" sz="2400" dirty="0" smtClean="0">
                <a:solidFill>
                  <a:schemeClr val="bg1"/>
                </a:solidFill>
                <a:latin typeface="Comic Sans MS" pitchFamily="66" charset="0"/>
              </a:rPr>
              <a:t> peu après la transition de phase… il y a 13,8 milliards d’années.</a:t>
            </a:r>
          </a:p>
        </p:txBody>
      </p:sp>
      <p:sp>
        <p:nvSpPr>
          <p:cNvPr id="8" name="Rectangle 7"/>
          <p:cNvSpPr/>
          <p:nvPr/>
        </p:nvSpPr>
        <p:spPr>
          <a:xfrm>
            <a:off x="-252536" y="4293096"/>
            <a:ext cx="9505056" cy="1569660"/>
          </a:xfrm>
          <a:prstGeom prst="rect">
            <a:avLst/>
          </a:prstGeom>
        </p:spPr>
        <p:txBody>
          <a:bodyPr wrap="square">
            <a:spAutoFit/>
          </a:bodyPr>
          <a:lstStyle/>
          <a:p>
            <a:pPr algn="ctr"/>
            <a:r>
              <a:rPr lang="fr-FR" sz="3200" dirty="0" smtClean="0">
                <a:solidFill>
                  <a:srgbClr val="FFFF00"/>
                </a:solidFill>
                <a:latin typeface="Comic Sans MS" pitchFamily="66" charset="0"/>
              </a:rPr>
              <a:t>Seul subsiste …</a:t>
            </a:r>
          </a:p>
          <a:p>
            <a:pPr algn="ctr"/>
            <a:r>
              <a:rPr lang="fr-FR" sz="3200" dirty="0" smtClean="0">
                <a:solidFill>
                  <a:schemeClr val="bg1"/>
                </a:solidFill>
                <a:latin typeface="Comic Sans MS" pitchFamily="66" charset="0"/>
              </a:rPr>
              <a:t> le champ BEH qui baigne tout notre Univers …</a:t>
            </a:r>
          </a:p>
          <a:p>
            <a:pPr algn="ctr"/>
            <a:r>
              <a:rPr lang="fr-FR" sz="3200" dirty="0" smtClean="0">
                <a:solidFill>
                  <a:srgbClr val="FFFF00"/>
                </a:solidFill>
                <a:latin typeface="Comic Sans MS" pitchFamily="66" charset="0"/>
              </a:rPr>
              <a:t> </a:t>
            </a:r>
            <a:r>
              <a:rPr lang="fr-FR" sz="3200" dirty="0" smtClean="0">
                <a:solidFill>
                  <a:srgbClr val="FF66FF"/>
                </a:solidFill>
                <a:latin typeface="Comic Sans MS" pitchFamily="66" charset="0"/>
              </a:rPr>
              <a:t>sous réserve que le mécanisme soit vrai !</a:t>
            </a:r>
            <a:endParaRPr lang="fr-FR" sz="32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9" descr="AG00317_"/>
          <p:cNvPicPr>
            <a:picLocks noChangeAspect="1" noChangeArrowheads="1" noCrop="1"/>
          </p:cNvPicPr>
          <p:nvPr/>
        </p:nvPicPr>
        <p:blipFill>
          <a:blip r:embed="rId2" cstate="print"/>
          <a:srcRect/>
          <a:stretch>
            <a:fillRect/>
          </a:stretch>
        </p:blipFill>
        <p:spPr bwMode="auto">
          <a:xfrm>
            <a:off x="35495" y="548680"/>
            <a:ext cx="3869703" cy="4968552"/>
          </a:xfrm>
          <a:prstGeom prst="rect">
            <a:avLst/>
          </a:prstGeom>
          <a:noFill/>
          <a:ln w="9525">
            <a:noFill/>
            <a:miter lim="800000"/>
            <a:headEnd/>
            <a:tailEnd/>
          </a:ln>
        </p:spPr>
      </p:pic>
      <p:sp>
        <p:nvSpPr>
          <p:cNvPr id="3" name="ZoneTexte 2"/>
          <p:cNvSpPr txBox="1"/>
          <p:nvPr/>
        </p:nvSpPr>
        <p:spPr>
          <a:xfrm>
            <a:off x="4103757" y="2204864"/>
            <a:ext cx="4293162" cy="2862322"/>
          </a:xfrm>
          <a:prstGeom prst="rect">
            <a:avLst/>
          </a:prstGeom>
          <a:noFill/>
        </p:spPr>
        <p:txBody>
          <a:bodyPr wrap="none" rtlCol="0">
            <a:spAutoFit/>
          </a:bodyPr>
          <a:lstStyle/>
          <a:p>
            <a:pPr algn="ctr"/>
            <a:r>
              <a:rPr lang="fr-FR" sz="6000" dirty="0" smtClean="0">
                <a:solidFill>
                  <a:schemeClr val="bg1"/>
                </a:solidFill>
                <a:latin typeface="Comic Sans MS" pitchFamily="66" charset="0"/>
              </a:rPr>
              <a:t>Alors,</a:t>
            </a:r>
          </a:p>
          <a:p>
            <a:pPr algn="ctr"/>
            <a:r>
              <a:rPr lang="fr-FR" sz="6000" dirty="0">
                <a:solidFill>
                  <a:schemeClr val="bg1"/>
                </a:solidFill>
                <a:latin typeface="Comic Sans MS" pitchFamily="66" charset="0"/>
              </a:rPr>
              <a:t>c</a:t>
            </a:r>
            <a:r>
              <a:rPr lang="fr-FR" sz="6000" dirty="0" smtClean="0">
                <a:solidFill>
                  <a:schemeClr val="bg1"/>
                </a:solidFill>
                <a:latin typeface="Comic Sans MS" pitchFamily="66" charset="0"/>
              </a:rPr>
              <a:t>omment</a:t>
            </a:r>
          </a:p>
          <a:p>
            <a:pPr algn="ctr"/>
            <a:r>
              <a:rPr lang="fr-FR" sz="6000" dirty="0" smtClean="0">
                <a:solidFill>
                  <a:schemeClr val="bg1"/>
                </a:solidFill>
                <a:latin typeface="Comic Sans MS" pitchFamily="66" charset="0"/>
              </a:rPr>
              <a:t> procéder ?</a:t>
            </a:r>
            <a:endParaRPr lang="fr-FR" sz="60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851920" y="1196752"/>
            <a:ext cx="4943981" cy="4247317"/>
          </a:xfrm>
          <a:prstGeom prst="rect">
            <a:avLst/>
          </a:prstGeom>
          <a:noFill/>
        </p:spPr>
        <p:txBody>
          <a:bodyPr wrap="none" rtlCol="0">
            <a:spAutoFit/>
          </a:bodyPr>
          <a:lstStyle/>
          <a:p>
            <a:pPr algn="ctr"/>
            <a:r>
              <a:rPr lang="fr-FR" sz="5400" dirty="0" smtClean="0">
                <a:solidFill>
                  <a:schemeClr val="bg1"/>
                </a:solidFill>
                <a:latin typeface="Comic Sans MS" pitchFamily="66" charset="0"/>
              </a:rPr>
              <a:t>Recréer</a:t>
            </a:r>
          </a:p>
          <a:p>
            <a:pPr algn="ctr"/>
            <a:r>
              <a:rPr lang="fr-FR" sz="5400" dirty="0" smtClean="0">
                <a:solidFill>
                  <a:schemeClr val="bg1"/>
                </a:solidFill>
                <a:latin typeface="Comic Sans MS" pitchFamily="66" charset="0"/>
              </a:rPr>
              <a:t> en laboratoire</a:t>
            </a:r>
          </a:p>
          <a:p>
            <a:pPr algn="ctr"/>
            <a:r>
              <a:rPr lang="fr-FR" sz="5400" dirty="0" smtClean="0">
                <a:solidFill>
                  <a:schemeClr val="bg1"/>
                </a:solidFill>
                <a:latin typeface="Comic Sans MS" pitchFamily="66" charset="0"/>
              </a:rPr>
              <a:t>les conditions</a:t>
            </a:r>
          </a:p>
          <a:p>
            <a:pPr algn="ctr"/>
            <a:r>
              <a:rPr lang="fr-FR" sz="5400" dirty="0" smtClean="0">
                <a:solidFill>
                  <a:schemeClr val="bg1"/>
                </a:solidFill>
                <a:latin typeface="Comic Sans MS" pitchFamily="66" charset="0"/>
              </a:rPr>
              <a:t>  de l’époque</a:t>
            </a:r>
          </a:p>
          <a:p>
            <a:pPr algn="ctr"/>
            <a:r>
              <a:rPr lang="fr-FR" sz="5400" dirty="0" smtClean="0">
                <a:solidFill>
                  <a:schemeClr val="bg1"/>
                </a:solidFill>
                <a:latin typeface="Comic Sans MS" pitchFamily="66" charset="0"/>
              </a:rPr>
              <a:t>primordiale !</a:t>
            </a:r>
          </a:p>
        </p:txBody>
      </p:sp>
      <p:pic>
        <p:nvPicPr>
          <p:cNvPr id="6" name="Picture 10" descr="AG00315_"/>
          <p:cNvPicPr>
            <a:picLocks noChangeAspect="1" noChangeArrowheads="1" noCrop="1"/>
          </p:cNvPicPr>
          <p:nvPr/>
        </p:nvPicPr>
        <p:blipFill>
          <a:blip r:embed="rId2" cstate="print"/>
          <a:srcRect/>
          <a:stretch>
            <a:fillRect/>
          </a:stretch>
        </p:blipFill>
        <p:spPr bwMode="auto">
          <a:xfrm>
            <a:off x="179512" y="1215349"/>
            <a:ext cx="3557888" cy="4013851"/>
          </a:xfrm>
          <a:prstGeom prst="rect">
            <a:avLst/>
          </a:prstGeom>
          <a:noFill/>
          <a:ln w="9525">
            <a:noFill/>
            <a:miter lim="800000"/>
            <a:headEnd/>
            <a:tailEnd/>
          </a:ln>
        </p:spPr>
      </p:pic>
    </p:spTree>
    <p:extLst>
      <p:ext uri="{BB962C8B-B14F-4D97-AF65-F5344CB8AC3E}">
        <p14:creationId xmlns:p14="http://schemas.microsoft.com/office/powerpoint/2010/main" val="400347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505469" y="2060848"/>
            <a:ext cx="8300670"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Une histoire qui mérite d’être contée.</a:t>
            </a:r>
          </a:p>
          <a:p>
            <a:pPr algn="ctr"/>
            <a:r>
              <a:rPr lang="fr-FR" sz="3600" dirty="0" smtClean="0">
                <a:solidFill>
                  <a:schemeClr val="bg1"/>
                </a:solidFill>
                <a:latin typeface="Comic Sans MS" pitchFamily="66" charset="0"/>
              </a:rPr>
              <a:t>Une histoire qui mérite d’être vécue.</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ZoneTexte 17"/>
          <p:cNvSpPr txBox="1"/>
          <p:nvPr/>
        </p:nvSpPr>
        <p:spPr>
          <a:xfrm>
            <a:off x="1835696" y="5013176"/>
            <a:ext cx="5490606" cy="1569660"/>
          </a:xfrm>
          <a:prstGeom prst="rect">
            <a:avLst/>
          </a:prstGeom>
          <a:noFill/>
        </p:spPr>
        <p:txBody>
          <a:bodyPr wrap="none" rtlCol="0">
            <a:spAutoFit/>
          </a:bodyPr>
          <a:lstStyle/>
          <a:p>
            <a:pPr algn="ctr"/>
            <a:r>
              <a:rPr lang="fr-FR" sz="4800" dirty="0" smtClean="0">
                <a:solidFill>
                  <a:schemeClr val="bg1"/>
                </a:solidFill>
                <a:latin typeface="Comic Sans MS" pitchFamily="66" charset="0"/>
              </a:rPr>
              <a:t>Le temps des</a:t>
            </a:r>
          </a:p>
          <a:p>
            <a:pPr algn="ctr"/>
            <a:r>
              <a:rPr lang="fr-FR" sz="4800" dirty="0" smtClean="0">
                <a:solidFill>
                  <a:schemeClr val="bg1"/>
                </a:solidFill>
                <a:latin typeface="Comic Sans MS" pitchFamily="66" charset="0"/>
              </a:rPr>
              <a:t>expérimentateurs</a:t>
            </a:r>
            <a:endParaRPr lang="fr-FR" sz="4800" dirty="0">
              <a:solidFill>
                <a:schemeClr val="bg1"/>
              </a:solidFill>
              <a:latin typeface="Comic Sans MS" pitchFamily="66" charset="0"/>
            </a:endParaRPr>
          </a:p>
        </p:txBody>
      </p:sp>
      <p:pic>
        <p:nvPicPr>
          <p:cNvPr id="21" name="Picture 5" descr="Snoopy_3"/>
          <p:cNvPicPr>
            <a:picLocks noChangeAspect="1" noChangeArrowheads="1"/>
          </p:cNvPicPr>
          <p:nvPr/>
        </p:nvPicPr>
        <p:blipFill>
          <a:blip r:embed="rId2" cstate="print"/>
          <a:srcRect/>
          <a:stretch>
            <a:fillRect/>
          </a:stretch>
        </p:blipFill>
        <p:spPr bwMode="auto">
          <a:xfrm>
            <a:off x="1415141" y="116632"/>
            <a:ext cx="6397219" cy="4797914"/>
          </a:xfrm>
          <a:prstGeom prst="rect">
            <a:avLst/>
          </a:prstGeom>
          <a:noFill/>
          <a:ln w="9525">
            <a:noFill/>
            <a:miter lim="800000"/>
            <a:headEnd/>
            <a:tailEnd/>
          </a:ln>
        </p:spPr>
      </p:pic>
      <p:sp>
        <p:nvSpPr>
          <p:cNvPr id="22" name="ZoneTexte 21"/>
          <p:cNvSpPr txBox="1"/>
          <p:nvPr/>
        </p:nvSpPr>
        <p:spPr>
          <a:xfrm>
            <a:off x="3311747" y="332656"/>
            <a:ext cx="3060453" cy="830997"/>
          </a:xfrm>
          <a:prstGeom prst="rect">
            <a:avLst/>
          </a:prstGeom>
          <a:noFill/>
        </p:spPr>
        <p:txBody>
          <a:bodyPr wrap="none" rtlCol="0">
            <a:spAutoFit/>
          </a:bodyPr>
          <a:lstStyle/>
          <a:p>
            <a:r>
              <a:rPr lang="fr-FR" sz="4800" dirty="0" smtClean="0">
                <a:latin typeface="Comic Sans MS" pitchFamily="66" charset="0"/>
              </a:rPr>
              <a:t>Combien ?</a:t>
            </a:r>
            <a:endParaRPr lang="fr-FR" sz="4800" dirty="0">
              <a:latin typeface="Comic Sans MS" pitchFamily="66" charset="0"/>
            </a:endParaRPr>
          </a:p>
        </p:txBody>
      </p:sp>
      <p:sp>
        <p:nvSpPr>
          <p:cNvPr id="23" name="ZoneTexte 22"/>
          <p:cNvSpPr txBox="1"/>
          <p:nvPr/>
        </p:nvSpPr>
        <p:spPr>
          <a:xfrm>
            <a:off x="3792315" y="1124744"/>
            <a:ext cx="1859805" cy="830997"/>
          </a:xfrm>
          <a:prstGeom prst="rect">
            <a:avLst/>
          </a:prstGeom>
          <a:noFill/>
        </p:spPr>
        <p:txBody>
          <a:bodyPr wrap="none" rtlCol="0">
            <a:spAutoFit/>
          </a:bodyPr>
          <a:lstStyle/>
          <a:p>
            <a:r>
              <a:rPr lang="fr-FR" sz="4800" dirty="0" smtClean="0"/>
              <a:t>1000 ?</a:t>
            </a:r>
            <a:endParaRPr lang="fr-FR" sz="4800" dirty="0"/>
          </a:p>
        </p:txBody>
      </p:sp>
      <p:sp>
        <p:nvSpPr>
          <p:cNvPr id="24" name="ZoneTexte 23"/>
          <p:cNvSpPr txBox="1"/>
          <p:nvPr/>
        </p:nvSpPr>
        <p:spPr>
          <a:xfrm>
            <a:off x="2699792" y="1844824"/>
            <a:ext cx="4519186" cy="830997"/>
          </a:xfrm>
          <a:prstGeom prst="rect">
            <a:avLst/>
          </a:prstGeom>
          <a:noFill/>
        </p:spPr>
        <p:txBody>
          <a:bodyPr wrap="none" rtlCol="0">
            <a:spAutoFit/>
          </a:bodyPr>
          <a:lstStyle/>
          <a:p>
            <a:r>
              <a:rPr lang="fr-FR" sz="4800" dirty="0" smtClean="0">
                <a:solidFill>
                  <a:srgbClr val="FF0000"/>
                </a:solidFill>
                <a:latin typeface="Comic Sans MS" pitchFamily="66" charset="0"/>
              </a:rPr>
              <a:t>Non: bien plus !</a:t>
            </a:r>
            <a:endParaRPr lang="fr-FR" sz="4800" dirty="0">
              <a:solidFill>
                <a:srgbClr val="FF0000"/>
              </a:solidFill>
              <a:latin typeface="Comic Sans MS" pitchFamily="66" charset="0"/>
            </a:endParaRPr>
          </a:p>
        </p:txBody>
      </p:sp>
      <p:sp>
        <p:nvSpPr>
          <p:cNvPr id="2" name="ZoneTexte 1"/>
          <p:cNvSpPr txBox="1"/>
          <p:nvPr/>
        </p:nvSpPr>
        <p:spPr>
          <a:xfrm>
            <a:off x="3419872" y="3786799"/>
            <a:ext cx="4363695" cy="1077218"/>
          </a:xfrm>
          <a:prstGeom prst="rect">
            <a:avLst/>
          </a:prstGeom>
          <a:noFill/>
        </p:spPr>
        <p:txBody>
          <a:bodyPr wrap="none" rtlCol="0">
            <a:spAutoFit/>
          </a:bodyPr>
          <a:lstStyle/>
          <a:p>
            <a:pPr algn="ctr"/>
            <a:r>
              <a:rPr lang="fr-FR" sz="3200" dirty="0" smtClean="0">
                <a:solidFill>
                  <a:srgbClr val="FF0000"/>
                </a:solidFill>
                <a:latin typeface="Comic Sans MS" pitchFamily="66" charset="0"/>
              </a:rPr>
              <a:t>Des moyens colossaux</a:t>
            </a:r>
          </a:p>
          <a:p>
            <a:pPr algn="ctr"/>
            <a:r>
              <a:rPr lang="fr-FR" sz="3200" dirty="0" smtClean="0">
                <a:solidFill>
                  <a:srgbClr val="FF0000"/>
                </a:solidFill>
                <a:latin typeface="Comic Sans MS" pitchFamily="66" charset="0"/>
              </a:rPr>
              <a:t>à l’échelle mondiale</a:t>
            </a:r>
            <a:endParaRPr lang="fr-FR" sz="3200"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80">
                                          <p:stCondLst>
                                            <p:cond delay="0"/>
                                          </p:stCondLst>
                                        </p:cTn>
                                        <p:tgtEl>
                                          <p:spTgt spid="24"/>
                                        </p:tgtEl>
                                      </p:cBhvr>
                                    </p:animEffect>
                                    <p:anim calcmode="lin" valueType="num">
                                      <p:cBhvr>
                                        <p:cTn id="2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6" dur="26">
                                          <p:stCondLst>
                                            <p:cond delay="650"/>
                                          </p:stCondLst>
                                        </p:cTn>
                                        <p:tgtEl>
                                          <p:spTgt spid="24"/>
                                        </p:tgtEl>
                                      </p:cBhvr>
                                      <p:to x="100000" y="60000"/>
                                    </p:animScale>
                                    <p:animScale>
                                      <p:cBhvr>
                                        <p:cTn id="27" dur="166" decel="50000">
                                          <p:stCondLst>
                                            <p:cond delay="676"/>
                                          </p:stCondLst>
                                        </p:cTn>
                                        <p:tgtEl>
                                          <p:spTgt spid="24"/>
                                        </p:tgtEl>
                                      </p:cBhvr>
                                      <p:to x="100000" y="100000"/>
                                    </p:animScale>
                                    <p:animScale>
                                      <p:cBhvr>
                                        <p:cTn id="28" dur="26">
                                          <p:stCondLst>
                                            <p:cond delay="1312"/>
                                          </p:stCondLst>
                                        </p:cTn>
                                        <p:tgtEl>
                                          <p:spTgt spid="24"/>
                                        </p:tgtEl>
                                      </p:cBhvr>
                                      <p:to x="100000" y="80000"/>
                                    </p:animScale>
                                    <p:animScale>
                                      <p:cBhvr>
                                        <p:cTn id="29" dur="166" decel="50000">
                                          <p:stCondLst>
                                            <p:cond delay="1338"/>
                                          </p:stCondLst>
                                        </p:cTn>
                                        <p:tgtEl>
                                          <p:spTgt spid="24"/>
                                        </p:tgtEl>
                                      </p:cBhvr>
                                      <p:to x="100000" y="100000"/>
                                    </p:animScale>
                                    <p:animScale>
                                      <p:cBhvr>
                                        <p:cTn id="30" dur="26">
                                          <p:stCondLst>
                                            <p:cond delay="1642"/>
                                          </p:stCondLst>
                                        </p:cTn>
                                        <p:tgtEl>
                                          <p:spTgt spid="24"/>
                                        </p:tgtEl>
                                      </p:cBhvr>
                                      <p:to x="100000" y="90000"/>
                                    </p:animScale>
                                    <p:animScale>
                                      <p:cBhvr>
                                        <p:cTn id="31" dur="166" decel="50000">
                                          <p:stCondLst>
                                            <p:cond delay="1668"/>
                                          </p:stCondLst>
                                        </p:cTn>
                                        <p:tgtEl>
                                          <p:spTgt spid="24"/>
                                        </p:tgtEl>
                                      </p:cBhvr>
                                      <p:to x="100000" y="100000"/>
                                    </p:animScale>
                                    <p:animScale>
                                      <p:cBhvr>
                                        <p:cTn id="32" dur="26">
                                          <p:stCondLst>
                                            <p:cond delay="1808"/>
                                          </p:stCondLst>
                                        </p:cTn>
                                        <p:tgtEl>
                                          <p:spTgt spid="24"/>
                                        </p:tgtEl>
                                      </p:cBhvr>
                                      <p:to x="100000" y="95000"/>
                                    </p:animScale>
                                    <p:animScale>
                                      <p:cBhvr>
                                        <p:cTn id="33" dur="166" decel="50000">
                                          <p:stCondLst>
                                            <p:cond delay="1834"/>
                                          </p:stCondLst>
                                        </p:cTn>
                                        <p:tgtEl>
                                          <p:spTgt spid="24"/>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La quête</a:t>
            </a:r>
          </a:p>
          <a:p>
            <a:pPr algn="ctr"/>
            <a:r>
              <a:rPr lang="fr-FR" sz="4800" dirty="0" smtClean="0">
                <a:solidFill>
                  <a:schemeClr val="tx1"/>
                </a:solidFill>
                <a:latin typeface="Comic Sans MS" pitchFamily="66" charset="0"/>
              </a:rPr>
              <a:t> jusqu’à l’année 2012</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36"/>
          <p:cNvSpPr txBox="1">
            <a:spLocks noChangeArrowheads="1"/>
          </p:cNvSpPr>
          <p:nvPr/>
        </p:nvSpPr>
        <p:spPr bwMode="auto">
          <a:xfrm>
            <a:off x="119886" y="44624"/>
            <a:ext cx="7640233" cy="156966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Par quels moyens ?</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          </a:t>
            </a: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Accélérateurs de particules</a:t>
            </a:r>
          </a:p>
          <a:p>
            <a:pPr>
              <a:defRPr/>
            </a:pP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              en mode ″collisionneur″</a:t>
            </a:r>
            <a:endParaRPr lang="fr-FR" sz="3200" b="1" dirty="0">
              <a:solidFill>
                <a:srgbClr val="FFFF00"/>
              </a:solidFill>
              <a:effectLst>
                <a:outerShdw blurRad="38100" dist="38100" dir="2700000" algn="tl">
                  <a:srgbClr val="010199"/>
                </a:outerShdw>
              </a:effectLst>
              <a:latin typeface="Comic Sans MS" pitchFamily="66" charset="0"/>
              <a:sym typeface="Symbol" pitchFamily="18" charset="2"/>
            </a:endParaRPr>
          </a:p>
        </p:txBody>
      </p:sp>
      <p:sp>
        <p:nvSpPr>
          <p:cNvPr id="8" name="Text Box 13"/>
          <p:cNvSpPr txBox="1">
            <a:spLocks noChangeArrowheads="1"/>
          </p:cNvSpPr>
          <p:nvPr/>
        </p:nvSpPr>
        <p:spPr bwMode="auto">
          <a:xfrm>
            <a:off x="5580112" y="3783526"/>
            <a:ext cx="3156633" cy="523220"/>
          </a:xfrm>
          <a:prstGeom prst="rect">
            <a:avLst/>
          </a:prstGeom>
          <a:noFill/>
          <a:ln w="9525">
            <a:noFill/>
            <a:miter lim="800000"/>
            <a:headEnd/>
            <a:tailEnd/>
          </a:ln>
          <a:effectLst/>
        </p:spPr>
        <p:txBody>
          <a:bodyPr wrap="none">
            <a:spAutoFit/>
          </a:bodyPr>
          <a:lstStyle/>
          <a:p>
            <a:r>
              <a:rPr lang="fr-FR" sz="2800" dirty="0">
                <a:solidFill>
                  <a:schemeClr val="bg1"/>
                </a:solidFill>
                <a:latin typeface="Comic Sans MS" pitchFamily="66" charset="0"/>
              </a:rPr>
              <a:t>E = </a:t>
            </a:r>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r>
              <a:rPr lang="fr-FR" sz="2800" dirty="0" smtClean="0">
                <a:solidFill>
                  <a:schemeClr val="bg1"/>
                </a:solidFill>
                <a:latin typeface="Comic Sans MS" pitchFamily="66" charset="0"/>
              </a:rPr>
              <a:t> + </a:t>
            </a:r>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r>
              <a:rPr lang="fr-FR" sz="2800" dirty="0" smtClean="0">
                <a:solidFill>
                  <a:schemeClr val="bg1"/>
                </a:solidFill>
                <a:latin typeface="Comic Sans MS" pitchFamily="66" charset="0"/>
              </a:rPr>
              <a:t> =  M c</a:t>
            </a:r>
            <a:r>
              <a:rPr lang="fr-FR" sz="2800" baseline="30000" dirty="0" smtClean="0">
                <a:solidFill>
                  <a:schemeClr val="bg1"/>
                </a:solidFill>
                <a:latin typeface="Comic Sans MS" pitchFamily="66" charset="0"/>
              </a:rPr>
              <a:t>2</a:t>
            </a:r>
            <a:endParaRPr lang="fr-FR" sz="2800" dirty="0">
              <a:solidFill>
                <a:schemeClr val="bg1"/>
              </a:solidFill>
              <a:latin typeface="Comic Sans MS" pitchFamily="66" charset="0"/>
            </a:endParaRPr>
          </a:p>
        </p:txBody>
      </p:sp>
      <p:sp>
        <p:nvSpPr>
          <p:cNvPr id="9" name="Oval 14"/>
          <p:cNvSpPr>
            <a:spLocks noChangeArrowheads="1"/>
          </p:cNvSpPr>
          <p:nvPr/>
        </p:nvSpPr>
        <p:spPr bwMode="auto">
          <a:xfrm>
            <a:off x="898525" y="3777228"/>
            <a:ext cx="503238" cy="503237"/>
          </a:xfrm>
          <a:prstGeom prst="ellipse">
            <a:avLst/>
          </a:prstGeom>
          <a:gradFill rotWithShape="1">
            <a:gsLst>
              <a:gs pos="0">
                <a:srgbClr val="FFFF00"/>
              </a:gs>
              <a:gs pos="100000">
                <a:srgbClr val="FFFF00">
                  <a:gamma/>
                  <a:shade val="46275"/>
                  <a:invGamma/>
                </a:srgbClr>
              </a:gs>
            </a:gsLst>
            <a:path path="rect">
              <a:fillToRect r="100000" b="100000"/>
            </a:path>
          </a:gradFill>
          <a:ln w="9525">
            <a:noFill/>
            <a:round/>
            <a:headEnd/>
            <a:tailEnd/>
          </a:ln>
          <a:effectLst/>
        </p:spPr>
        <p:txBody>
          <a:bodyPr wrap="none" anchor="ctr"/>
          <a:lstStyle/>
          <a:p>
            <a:pPr algn="ctr"/>
            <a:endParaRPr lang="fr-FR" sz="2800" dirty="0">
              <a:solidFill>
                <a:schemeClr val="bg1"/>
              </a:solidFill>
              <a:effectLst>
                <a:outerShdw blurRad="38100" dist="38100" dir="2700000" algn="tl">
                  <a:srgbClr val="000000"/>
                </a:outerShdw>
              </a:effectLst>
              <a:latin typeface="Comic Sans MS" pitchFamily="66" charset="0"/>
            </a:endParaRPr>
          </a:p>
        </p:txBody>
      </p:sp>
      <p:sp>
        <p:nvSpPr>
          <p:cNvPr id="10" name="Oval 15"/>
          <p:cNvSpPr>
            <a:spLocks noChangeArrowheads="1"/>
          </p:cNvSpPr>
          <p:nvPr/>
        </p:nvSpPr>
        <p:spPr bwMode="auto">
          <a:xfrm>
            <a:off x="4140200" y="3777228"/>
            <a:ext cx="503238" cy="503237"/>
          </a:xfrm>
          <a:prstGeom prst="ellipse">
            <a:avLst/>
          </a:prstGeom>
          <a:gradFill rotWithShape="1">
            <a:gsLst>
              <a:gs pos="0">
                <a:srgbClr val="00FF00"/>
              </a:gs>
              <a:gs pos="100000">
                <a:srgbClr val="00FF00">
                  <a:gamma/>
                  <a:shade val="46275"/>
                  <a:invGamma/>
                </a:srgbClr>
              </a:gs>
            </a:gsLst>
            <a:path path="rect">
              <a:fillToRect r="100000" b="100000"/>
            </a:path>
          </a:gradFill>
          <a:ln w="9525">
            <a:noFill/>
            <a:round/>
            <a:headEnd/>
            <a:tailEnd/>
          </a:ln>
          <a:effectLst/>
        </p:spPr>
        <p:txBody>
          <a:bodyPr wrap="none" anchor="ctr"/>
          <a:lstStyle/>
          <a:p>
            <a:pPr algn="ctr"/>
            <a:endParaRPr lang="fr-FR" sz="1800" dirty="0">
              <a:solidFill>
                <a:schemeClr val="bg1"/>
              </a:solidFill>
              <a:latin typeface="Comic Sans MS" pitchFamily="66" charset="0"/>
            </a:endParaRPr>
          </a:p>
        </p:txBody>
      </p:sp>
      <p:sp>
        <p:nvSpPr>
          <p:cNvPr id="11" name="AutoShape 16"/>
          <p:cNvSpPr>
            <a:spLocks noChangeArrowheads="1"/>
          </p:cNvSpPr>
          <p:nvPr/>
        </p:nvSpPr>
        <p:spPr bwMode="auto">
          <a:xfrm rot="19085189">
            <a:off x="2028825" y="3111206"/>
            <a:ext cx="1582738" cy="1657350"/>
          </a:xfrm>
          <a:prstGeom prst="irregularSeal2">
            <a:avLst/>
          </a:prstGeom>
          <a:gradFill rotWithShape="1">
            <a:gsLst>
              <a:gs pos="0">
                <a:srgbClr val="FF0066"/>
              </a:gs>
              <a:gs pos="100000">
                <a:srgbClr val="FF0066">
                  <a:gamma/>
                  <a:shade val="46275"/>
                  <a:invGamma/>
                </a:srgbClr>
              </a:gs>
            </a:gsLst>
            <a:path path="rect">
              <a:fillToRect r="100000" b="100000"/>
            </a:path>
          </a:gradFill>
          <a:ln w="9525">
            <a:noFill/>
            <a:miter lim="800000"/>
            <a:headEnd/>
            <a:tailEnd/>
          </a:ln>
          <a:effectLst/>
        </p:spPr>
        <p:txBody>
          <a:bodyPr wrap="none" anchor="ctr"/>
          <a:lstStyle/>
          <a:p>
            <a:pPr algn="ctr"/>
            <a:r>
              <a:rPr lang="fr-FR" sz="1800" dirty="0">
                <a:solidFill>
                  <a:schemeClr val="bg1"/>
                </a:solidFill>
                <a:effectLst>
                  <a:outerShdw blurRad="38100" dist="38100" dir="2700000" algn="tl">
                    <a:srgbClr val="000000"/>
                  </a:outerShdw>
                </a:effectLst>
                <a:latin typeface="Comic Sans MS" pitchFamily="66" charset="0"/>
              </a:rPr>
              <a:t>Energie</a:t>
            </a:r>
          </a:p>
        </p:txBody>
      </p:sp>
      <p:sp>
        <p:nvSpPr>
          <p:cNvPr id="12" name="Rectangle 11"/>
          <p:cNvSpPr/>
          <p:nvPr/>
        </p:nvSpPr>
        <p:spPr>
          <a:xfrm>
            <a:off x="899592" y="4450762"/>
            <a:ext cx="516488" cy="523220"/>
          </a:xfrm>
          <a:prstGeom prst="rect">
            <a:avLst/>
          </a:prstGeom>
        </p:spPr>
        <p:txBody>
          <a:bodyPr wrap="none">
            <a:spAutoFit/>
          </a:bodyPr>
          <a:lstStyle/>
          <a:p>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endParaRPr lang="fr-FR" sz="2800" dirty="0"/>
          </a:p>
        </p:txBody>
      </p:sp>
      <p:sp>
        <p:nvSpPr>
          <p:cNvPr id="13" name="Rectangle 12"/>
          <p:cNvSpPr/>
          <p:nvPr/>
        </p:nvSpPr>
        <p:spPr>
          <a:xfrm>
            <a:off x="4161056" y="4450762"/>
            <a:ext cx="554960" cy="523220"/>
          </a:xfrm>
          <a:prstGeom prst="rect">
            <a:avLst/>
          </a:prstGeom>
        </p:spPr>
        <p:txBody>
          <a:bodyPr wrap="none">
            <a:spAutoFit/>
          </a:bodyPr>
          <a:lstStyle/>
          <a:p>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endParaRPr lang="fr-FR" sz="2800" dirty="0"/>
          </a:p>
        </p:txBody>
      </p:sp>
      <p:sp>
        <p:nvSpPr>
          <p:cNvPr id="14" name="ZoneTexte 13"/>
          <p:cNvSpPr txBox="1"/>
          <p:nvPr/>
        </p:nvSpPr>
        <p:spPr>
          <a:xfrm>
            <a:off x="179512" y="2060848"/>
            <a:ext cx="8779968" cy="461665"/>
          </a:xfrm>
          <a:prstGeom prst="rect">
            <a:avLst/>
          </a:prstGeom>
          <a:noFill/>
        </p:spPr>
        <p:txBody>
          <a:bodyPr wrap="none" rtlCol="0">
            <a:spAutoFit/>
          </a:bodyPr>
          <a:lstStyle/>
          <a:p>
            <a:r>
              <a:rPr lang="fr-FR" sz="2400" dirty="0" smtClean="0">
                <a:solidFill>
                  <a:schemeClr val="bg1"/>
                </a:solidFill>
                <a:latin typeface="Comic Sans MS" pitchFamily="66" charset="0"/>
              </a:rPr>
              <a:t>Collisions frontales de particules très fortement accélérées</a:t>
            </a:r>
            <a:endParaRPr lang="fr-FR" sz="2400" dirty="0">
              <a:solidFill>
                <a:schemeClr val="bg1"/>
              </a:solidFill>
              <a:latin typeface="Comic Sans MS" pitchFamily="66" charset="0"/>
            </a:endParaRPr>
          </a:p>
        </p:txBody>
      </p:sp>
      <p:sp>
        <p:nvSpPr>
          <p:cNvPr id="16" name="ZoneTexte 15"/>
          <p:cNvSpPr txBox="1"/>
          <p:nvPr/>
        </p:nvSpPr>
        <p:spPr>
          <a:xfrm>
            <a:off x="852005" y="5589240"/>
            <a:ext cx="7752443" cy="523220"/>
          </a:xfrm>
          <a:prstGeom prst="rect">
            <a:avLst/>
          </a:prstGeom>
          <a:noFill/>
        </p:spPr>
        <p:txBody>
          <a:bodyPr wrap="none" rtlCol="0">
            <a:spAutoFit/>
          </a:bodyPr>
          <a:lstStyle/>
          <a:p>
            <a:r>
              <a:rPr lang="fr-FR" sz="2800" dirty="0" smtClean="0">
                <a:solidFill>
                  <a:schemeClr val="bg1"/>
                </a:solidFill>
                <a:latin typeface="Comic Sans MS" pitchFamily="66" charset="0"/>
              </a:rPr>
              <a:t>Si E est grand </a:t>
            </a:r>
            <a:r>
              <a:rPr lang="fr-FR" sz="2800" dirty="0" smtClean="0">
                <a:solidFill>
                  <a:schemeClr val="bg1"/>
                </a:solidFill>
                <a:latin typeface="Comic Sans MS" pitchFamily="66" charset="0"/>
                <a:sym typeface="Symbol"/>
              </a:rPr>
              <a:t> création de masse M élevée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1" presetClass="entr" presetSubtype="0" fill="hold" grpId="2"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2"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5" presetClass="entr" presetSubtype="1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4" dur="500"/>
                                        <p:tgtEl>
                                          <p:spTgt spid="12">
                                            <p:txEl>
                                              <p:pRg st="0" end="0"/>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hidden"/>
                                      </p:to>
                                    </p:set>
                                  </p:childTnLst>
                                </p:cTn>
                              </p:par>
                              <p:par>
                                <p:cTn id="24" presetID="0" presetClass="path" presetSubtype="0" accel="50000" decel="50000" fill="hold" grpId="0" nodeType="withEffect">
                                  <p:stCondLst>
                                    <p:cond delay="0"/>
                                  </p:stCondLst>
                                  <p:childTnLst>
                                    <p:animMotion origin="layout" path="M 5.83333E-6 -2.11841E-6 L 0.14185 -2.11841E-6 " pathEditMode="relative" ptsTypes="AA">
                                      <p:cBhvr>
                                        <p:cTn id="25" dur="2000" fill="hold"/>
                                        <p:tgtEl>
                                          <p:spTgt spid="9"/>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0.004 0.00532 L -0.11823 -1.57262E-7 " pathEditMode="relative" rAng="0" ptsTypes="AA">
                                      <p:cBhvr>
                                        <p:cTn id="27" dur="2000" fill="hold"/>
                                        <p:tgtEl>
                                          <p:spTgt spid="10"/>
                                        </p:tgtEl>
                                        <p:attrNameLst>
                                          <p:attrName>ppt_x</p:attrName>
                                          <p:attrName>ppt_y</p:attrName>
                                        </p:attrNameLst>
                                      </p:cBhvr>
                                      <p:rCtr x="-5700" y="-300"/>
                                    </p:animMotion>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1" presetClass="exit" presetSubtype="0" fill="hold" grpId="1" nodeType="after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53" presetClass="entr"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p:cTn id="4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11">
                                            <p:txEl>
                                              <p:pRg st="0" end="0"/>
                                            </p:txEl>
                                          </p:spTgt>
                                        </p:tgtEl>
                                      </p:cBhvr>
                                    </p:animEffect>
                                  </p:childTnLst>
                                </p:cTn>
                              </p:par>
                            </p:childTnLst>
                          </p:cTn>
                        </p:par>
                        <p:par>
                          <p:cTn id="44" fill="hold">
                            <p:stCondLst>
                              <p:cond delay="3000"/>
                            </p:stCondLst>
                            <p:childTnLst>
                              <p:par>
                                <p:cTn id="45" presetID="53"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3500"/>
                            </p:stCondLst>
                            <p:childTnLst>
                              <p:par>
                                <p:cTn id="51" presetID="5"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heckerboard(across)">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9" grpId="2" animBg="1"/>
      <p:bldP spid="10" grpId="0" animBg="1"/>
      <p:bldP spid="10" grpId="1" animBg="1"/>
      <p:bldP spid="10" grpId="2" animBg="1"/>
      <p:bldP spid="12" grpId="0" build="allAtOnce"/>
      <p:bldP spid="13" grpId="0" build="allAtOnce"/>
      <p:bldP spid="14"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47700" y="1588"/>
            <a:ext cx="7885113" cy="6856412"/>
          </a:xfrm>
          <a:prstGeom prst="rect">
            <a:avLst/>
          </a:prstGeom>
          <a:noFill/>
          <a:ln w="9525">
            <a:noFill/>
            <a:miter lim="800000"/>
            <a:headEnd/>
            <a:tailEnd/>
          </a:ln>
          <a:effectLst/>
        </p:spPr>
      </p:pic>
      <p:sp>
        <p:nvSpPr>
          <p:cNvPr id="4" name="Line 4"/>
          <p:cNvSpPr>
            <a:spLocks noChangeShapeType="1"/>
          </p:cNvSpPr>
          <p:nvPr/>
        </p:nvSpPr>
        <p:spPr bwMode="auto">
          <a:xfrm>
            <a:off x="36513" y="3357563"/>
            <a:ext cx="4356100" cy="0"/>
          </a:xfrm>
          <a:prstGeom prst="line">
            <a:avLst/>
          </a:prstGeom>
          <a:noFill/>
          <a:ln w="50800">
            <a:solidFill>
              <a:srgbClr val="FFFF00"/>
            </a:solidFill>
            <a:round/>
            <a:headEnd/>
            <a:tailEnd type="triangle" w="med" len="med"/>
          </a:ln>
          <a:effectLst/>
        </p:spPr>
        <p:txBody>
          <a:bodyPr/>
          <a:lstStyle/>
          <a:p>
            <a:endParaRPr lang="fr-FR" dirty="0">
              <a:latin typeface="Comic Sans MS" pitchFamily="66" charset="0"/>
            </a:endParaRPr>
          </a:p>
        </p:txBody>
      </p:sp>
      <p:sp>
        <p:nvSpPr>
          <p:cNvPr id="5" name="Line 5"/>
          <p:cNvSpPr>
            <a:spLocks noChangeShapeType="1"/>
          </p:cNvSpPr>
          <p:nvPr/>
        </p:nvSpPr>
        <p:spPr bwMode="auto">
          <a:xfrm flipH="1">
            <a:off x="4392613" y="3357563"/>
            <a:ext cx="4787900" cy="0"/>
          </a:xfrm>
          <a:prstGeom prst="line">
            <a:avLst/>
          </a:prstGeom>
          <a:noFill/>
          <a:ln w="50800">
            <a:solidFill>
              <a:srgbClr val="00FF00"/>
            </a:solidFill>
            <a:round/>
            <a:headEnd/>
            <a:tailEnd type="triangle" w="med" len="med"/>
          </a:ln>
          <a:effectLst/>
        </p:spPr>
        <p:txBody>
          <a:bodyPr/>
          <a:lstStyle/>
          <a:p>
            <a:endParaRPr lang="fr-FR" dirty="0">
              <a:latin typeface="Comic Sans MS" pitchFamily="66" charset="0"/>
            </a:endParaRPr>
          </a:p>
        </p:txBody>
      </p:sp>
      <p:sp>
        <p:nvSpPr>
          <p:cNvPr id="6" name="Rectangle à coins arrondis 5"/>
          <p:cNvSpPr/>
          <p:nvPr/>
        </p:nvSpPr>
        <p:spPr>
          <a:xfrm>
            <a:off x="251520" y="260648"/>
            <a:ext cx="2448272"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Détection des particules</a:t>
            </a:r>
            <a:endParaRPr lang="fr-FR" sz="2800" dirty="0">
              <a:latin typeface="Comic Sans MS" pitchFamily="66" charset="0"/>
            </a:endParaRPr>
          </a:p>
        </p:txBody>
      </p:sp>
      <p:sp>
        <p:nvSpPr>
          <p:cNvPr id="7" name="Rectangle à coins arrondis 6"/>
          <p:cNvSpPr/>
          <p:nvPr/>
        </p:nvSpPr>
        <p:spPr>
          <a:xfrm>
            <a:off x="6408712" y="260648"/>
            <a:ext cx="2483768"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Nature</a:t>
            </a:r>
          </a:p>
          <a:p>
            <a:pPr algn="ctr"/>
            <a:r>
              <a:rPr lang="fr-FR" sz="2800" dirty="0" smtClean="0">
                <a:latin typeface="Comic Sans MS" pitchFamily="66" charset="0"/>
              </a:rPr>
              <a:t>TrajectoireEnergie</a:t>
            </a:r>
            <a:endParaRPr lang="fr-FR" sz="2800" dirty="0">
              <a:latin typeface="Comic Sans MS" pitchFamily="66" charset="0"/>
            </a:endParaRPr>
          </a:p>
        </p:txBody>
      </p:sp>
      <p:sp>
        <p:nvSpPr>
          <p:cNvPr id="8" name="Rectangle à coins arrondis 7"/>
          <p:cNvSpPr/>
          <p:nvPr/>
        </p:nvSpPr>
        <p:spPr>
          <a:xfrm>
            <a:off x="323528" y="4941168"/>
            <a:ext cx="2880320"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Instable</a:t>
            </a:r>
          </a:p>
          <a:p>
            <a:pPr algn="ctr"/>
            <a:r>
              <a:rPr lang="fr-FR" sz="2800" dirty="0" smtClean="0">
                <a:latin typeface="Comic Sans MS" pitchFamily="66" charset="0"/>
              </a:rPr>
              <a:t>le boson BEH</a:t>
            </a:r>
          </a:p>
          <a:p>
            <a:pPr algn="ctr"/>
            <a:r>
              <a:rPr lang="fr-FR" sz="2800" dirty="0" smtClean="0">
                <a:latin typeface="Comic Sans MS" pitchFamily="66" charset="0"/>
              </a:rPr>
              <a:t>se désintègre</a:t>
            </a:r>
          </a:p>
        </p:txBody>
      </p:sp>
      <p:sp>
        <p:nvSpPr>
          <p:cNvPr id="9" name="Rectangle à coins arrondis 8"/>
          <p:cNvSpPr/>
          <p:nvPr/>
        </p:nvSpPr>
        <p:spPr>
          <a:xfrm>
            <a:off x="5868144" y="4941168"/>
            <a:ext cx="2952328"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Il y a du</a:t>
            </a:r>
          </a:p>
          <a:p>
            <a:pPr algn="ctr"/>
            <a:r>
              <a:rPr lang="fr-FR" sz="2800" dirty="0" smtClean="0">
                <a:latin typeface="Comic Sans MS" pitchFamily="66" charset="0"/>
              </a:rPr>
              <a:t>″Bruit de fond″</a:t>
            </a:r>
          </a:p>
          <a:p>
            <a:pPr algn="ctr"/>
            <a:r>
              <a:rPr lang="fr-FR" sz="2800" dirty="0" smtClean="0">
                <a:latin typeface="Comic Sans MS" pitchFamily="66" charset="0"/>
              </a:rPr>
              <a:t>et des ″sosies″</a:t>
            </a:r>
          </a:p>
        </p:txBody>
      </p:sp>
      <p:sp>
        <p:nvSpPr>
          <p:cNvPr id="10" name="ZoneTexte 9"/>
          <p:cNvSpPr txBox="1"/>
          <p:nvPr/>
        </p:nvSpPr>
        <p:spPr>
          <a:xfrm>
            <a:off x="539552" y="2708920"/>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1" name="ZoneTexte 10"/>
          <p:cNvSpPr txBox="1"/>
          <p:nvPr/>
        </p:nvSpPr>
        <p:spPr>
          <a:xfrm>
            <a:off x="4193829" y="6021288"/>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2" name="ZoneTexte 11"/>
          <p:cNvSpPr txBox="1"/>
          <p:nvPr/>
        </p:nvSpPr>
        <p:spPr>
          <a:xfrm>
            <a:off x="2051720" y="4201924"/>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
        <p:nvSpPr>
          <p:cNvPr id="13" name="ZoneTexte 12"/>
          <p:cNvSpPr txBox="1"/>
          <p:nvPr/>
        </p:nvSpPr>
        <p:spPr>
          <a:xfrm>
            <a:off x="5439390" y="4221088"/>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1+#ppt_w/2"/>
                                          </p:val>
                                        </p:tav>
                                        <p:tav tm="100000">
                                          <p:val>
                                            <p:strVal val="#ppt_x"/>
                                          </p:val>
                                        </p:tav>
                                      </p:tavLst>
                                    </p:anim>
                                    <p:anim calcmode="lin" valueType="num">
                                      <p:cBhvr additive="base">
                                        <p:cTn id="12" dur="3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1" presetClass="exit" presetSubtype="0" fill="hold" grpId="1"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0" fill="hold"/>
                                        <p:tgtEl>
                                          <p:spTgt spid="2"/>
                                        </p:tgtEl>
                                        <p:attrNameLst>
                                          <p:attrName>ppt_w</p:attrName>
                                        </p:attrNameLst>
                                      </p:cBhvr>
                                      <p:tavLst>
                                        <p:tav tm="0">
                                          <p:val>
                                            <p:fltVal val="0"/>
                                          </p:val>
                                        </p:tav>
                                        <p:tav tm="100000">
                                          <p:val>
                                            <p:strVal val="#ppt_w"/>
                                          </p:val>
                                        </p:tav>
                                      </p:tavLst>
                                    </p:anim>
                                    <p:anim calcmode="lin" valueType="num">
                                      <p:cBhvr>
                                        <p:cTn id="22" dur="5000" fill="hold"/>
                                        <p:tgtEl>
                                          <p:spTgt spid="2"/>
                                        </p:tgtEl>
                                        <p:attrNameLst>
                                          <p:attrName>ppt_h</p:attrName>
                                        </p:attrNameLst>
                                      </p:cBhvr>
                                      <p:tavLst>
                                        <p:tav tm="0">
                                          <p:val>
                                            <p:fltVal val="0"/>
                                          </p:val>
                                        </p:tav>
                                        <p:tav tm="100000">
                                          <p:val>
                                            <p:strVal val="#ppt_h"/>
                                          </p:val>
                                        </p:tav>
                                      </p:tavLst>
                                    </p:anim>
                                    <p:animEffect transition="in" filter="fade">
                                      <p:cBhvr>
                                        <p:cTn id="23" dur="5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heckerboard(across)">
                                      <p:cBhvr>
                                        <p:cTn id="38" dur="500"/>
                                        <p:tgtEl>
                                          <p:spTgt spid="8"/>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heckerboard(across)">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10" grpId="0"/>
      <p:bldP spid="11" grpId="0"/>
      <p:bldP spid="12"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539552" y="1340768"/>
            <a:ext cx="2042473" cy="1080120"/>
          </a:xfrm>
          <a:prstGeom prst="rect">
            <a:avLst/>
          </a:prstGeom>
          <a:noFill/>
        </p:spPr>
      </p:pic>
      <p:pic>
        <p:nvPicPr>
          <p:cNvPr id="4"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07904" y="692696"/>
            <a:ext cx="1800200" cy="949060"/>
          </a:xfrm>
          <a:prstGeom prst="rect">
            <a:avLst/>
          </a:prstGeom>
          <a:noFill/>
        </p:spPr>
      </p:pic>
      <p:pic>
        <p:nvPicPr>
          <p:cNvPr id="5"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660232" y="3212978"/>
            <a:ext cx="1531327" cy="792087"/>
          </a:xfrm>
          <a:prstGeom prst="rect">
            <a:avLst/>
          </a:prstGeom>
          <a:noFill/>
        </p:spPr>
      </p:pic>
      <p:pic>
        <p:nvPicPr>
          <p:cNvPr id="6"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1903876"/>
            <a:ext cx="1800200" cy="949060"/>
          </a:xfrm>
          <a:prstGeom prst="rect">
            <a:avLst/>
          </a:prstGeom>
          <a:noFill/>
        </p:spPr>
      </p:pic>
      <p:pic>
        <p:nvPicPr>
          <p:cNvPr id="7"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13081" y="4077074"/>
            <a:ext cx="1531327" cy="792087"/>
          </a:xfrm>
          <a:prstGeom prst="rect">
            <a:avLst/>
          </a:prstGeom>
          <a:noFill/>
        </p:spPr>
      </p:pic>
      <p:pic>
        <p:nvPicPr>
          <p:cNvPr id="8"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611560" y="4437112"/>
            <a:ext cx="2042473" cy="1080120"/>
          </a:xfrm>
          <a:prstGeom prst="rect">
            <a:avLst/>
          </a:prstGeom>
          <a:noFill/>
        </p:spPr>
      </p:pic>
      <p:pic>
        <p:nvPicPr>
          <p:cNvPr id="9"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3573017"/>
            <a:ext cx="1800200" cy="949060"/>
          </a:xfrm>
          <a:prstGeom prst="rect">
            <a:avLst/>
          </a:prstGeom>
          <a:noFill/>
        </p:spPr>
      </p:pic>
      <p:pic>
        <p:nvPicPr>
          <p:cNvPr id="10"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851920" y="5432269"/>
            <a:ext cx="1800200" cy="949060"/>
          </a:xfrm>
          <a:prstGeom prst="rect">
            <a:avLst/>
          </a:prstGeom>
          <a:noFill/>
        </p:spPr>
      </p:pic>
      <p:pic>
        <p:nvPicPr>
          <p:cNvPr id="11"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32240" y="5085185"/>
            <a:ext cx="1531327" cy="792087"/>
          </a:xfrm>
          <a:prstGeom prst="rect">
            <a:avLst/>
          </a:prstGeom>
          <a:noFill/>
        </p:spPr>
      </p:pic>
      <p:pic>
        <p:nvPicPr>
          <p:cNvPr id="12"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85089" y="5949281"/>
            <a:ext cx="1531327" cy="792087"/>
          </a:xfrm>
          <a:prstGeom prst="rect">
            <a:avLst/>
          </a:prstGeom>
          <a:noFill/>
        </p:spPr>
      </p:pic>
      <p:cxnSp>
        <p:nvCxnSpPr>
          <p:cNvPr id="13" name="Connecteur droit 12"/>
          <p:cNvCxnSpPr>
            <a:stCxn id="4" idx="1"/>
            <a:endCxn id="3" idx="3"/>
          </p:cNvCxnSpPr>
          <p:nvPr/>
        </p:nvCxnSpPr>
        <p:spPr>
          <a:xfrm flipH="1">
            <a:off x="2582025" y="1167226"/>
            <a:ext cx="1125879" cy="7136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6" idx="1"/>
            <a:endCxn id="3" idx="3"/>
          </p:cNvCxnSpPr>
          <p:nvPr/>
        </p:nvCxnSpPr>
        <p:spPr>
          <a:xfrm flipH="1" flipV="1">
            <a:off x="2582025" y="1880828"/>
            <a:ext cx="1197887" cy="497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a:stCxn id="9" idx="1"/>
            <a:endCxn id="8" idx="3"/>
          </p:cNvCxnSpPr>
          <p:nvPr/>
        </p:nvCxnSpPr>
        <p:spPr>
          <a:xfrm flipH="1">
            <a:off x="2654033" y="4047547"/>
            <a:ext cx="1125879" cy="929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0" idx="1"/>
            <a:endCxn id="8" idx="3"/>
          </p:cNvCxnSpPr>
          <p:nvPr/>
        </p:nvCxnSpPr>
        <p:spPr>
          <a:xfrm flipH="1" flipV="1">
            <a:off x="2654033" y="4977172"/>
            <a:ext cx="1197887" cy="9296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5" idx="1"/>
            <a:endCxn id="9" idx="3"/>
          </p:cNvCxnSpPr>
          <p:nvPr/>
        </p:nvCxnSpPr>
        <p:spPr>
          <a:xfrm flipH="1">
            <a:off x="5580112" y="3609022"/>
            <a:ext cx="1080120" cy="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a:stCxn id="7" idx="1"/>
            <a:endCxn id="9" idx="3"/>
          </p:cNvCxnSpPr>
          <p:nvPr/>
        </p:nvCxnSpPr>
        <p:spPr>
          <a:xfrm flipH="1" flipV="1">
            <a:off x="5580112" y="4047547"/>
            <a:ext cx="1132969" cy="4255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a:stCxn id="10" idx="3"/>
            <a:endCxn id="11" idx="1"/>
          </p:cNvCxnSpPr>
          <p:nvPr/>
        </p:nvCxnSpPr>
        <p:spPr>
          <a:xfrm flipV="1">
            <a:off x="5652120" y="5481229"/>
            <a:ext cx="1080120" cy="42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0" idx="3"/>
            <a:endCxn id="12" idx="1"/>
          </p:cNvCxnSpPr>
          <p:nvPr/>
        </p:nvCxnSpPr>
        <p:spPr>
          <a:xfrm>
            <a:off x="5652120" y="5906799"/>
            <a:ext cx="1132969" cy="4385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203537" y="4501569"/>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2" name="ZoneTexte 21"/>
          <p:cNvSpPr txBox="1"/>
          <p:nvPr/>
        </p:nvSpPr>
        <p:spPr>
          <a:xfrm>
            <a:off x="4283968" y="1484784"/>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3" name="ZoneTexte 22"/>
          <p:cNvSpPr txBox="1"/>
          <p:nvPr/>
        </p:nvSpPr>
        <p:spPr>
          <a:xfrm>
            <a:off x="4283968" y="260648"/>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4" name="ZoneTexte 23"/>
          <p:cNvSpPr txBox="1"/>
          <p:nvPr/>
        </p:nvSpPr>
        <p:spPr>
          <a:xfrm>
            <a:off x="1115616" y="1405225"/>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5" name="ZoneTexte 24"/>
          <p:cNvSpPr txBox="1"/>
          <p:nvPr/>
        </p:nvSpPr>
        <p:spPr>
          <a:xfrm>
            <a:off x="4283968" y="3565465"/>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6" name="ZoneTexte 25"/>
          <p:cNvSpPr txBox="1"/>
          <p:nvPr/>
        </p:nvSpPr>
        <p:spPr>
          <a:xfrm>
            <a:off x="4357590" y="5437673"/>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7" name="ZoneTexte 26"/>
          <p:cNvSpPr txBox="1"/>
          <p:nvPr/>
        </p:nvSpPr>
        <p:spPr>
          <a:xfrm>
            <a:off x="7020272" y="2996952"/>
            <a:ext cx="926857"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8" name="ZoneTexte 27"/>
          <p:cNvSpPr txBox="1"/>
          <p:nvPr/>
        </p:nvSpPr>
        <p:spPr>
          <a:xfrm>
            <a:off x="7123843" y="3861048"/>
            <a:ext cx="976549"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9" name="ZoneTexte 28"/>
          <p:cNvSpPr txBox="1"/>
          <p:nvPr/>
        </p:nvSpPr>
        <p:spPr>
          <a:xfrm>
            <a:off x="7020272" y="4869160"/>
            <a:ext cx="906017"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0" name="ZoneTexte 29"/>
          <p:cNvSpPr txBox="1"/>
          <p:nvPr/>
        </p:nvSpPr>
        <p:spPr>
          <a:xfrm>
            <a:off x="7092280" y="5661248"/>
            <a:ext cx="955711"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1" name="ZoneTexte 30"/>
          <p:cNvSpPr txBox="1"/>
          <p:nvPr/>
        </p:nvSpPr>
        <p:spPr>
          <a:xfrm>
            <a:off x="683568" y="188640"/>
            <a:ext cx="1665841"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Particule</a:t>
            </a:r>
          </a:p>
          <a:p>
            <a:pPr algn="ctr"/>
            <a:r>
              <a:rPr lang="fr-FR" sz="2800" dirty="0" smtClean="0">
                <a:solidFill>
                  <a:srgbClr val="FF0000"/>
                </a:solidFill>
                <a:latin typeface="Comic Sans MS" pitchFamily="66" charset="0"/>
              </a:rPr>
              <a:t>mère</a:t>
            </a:r>
            <a:endParaRPr lang="fr-FR" sz="2800" dirty="0">
              <a:solidFill>
                <a:srgbClr val="FF0000"/>
              </a:solidFill>
              <a:latin typeface="Comic Sans MS" pitchFamily="66" charset="0"/>
            </a:endParaRPr>
          </a:p>
        </p:txBody>
      </p:sp>
      <p:sp>
        <p:nvSpPr>
          <p:cNvPr id="32" name="ZoneTexte 31"/>
          <p:cNvSpPr txBox="1"/>
          <p:nvPr/>
        </p:nvSpPr>
        <p:spPr>
          <a:xfrm>
            <a:off x="3212996" y="116632"/>
            <a:ext cx="2799164" cy="523220"/>
          </a:xfrm>
          <a:prstGeom prst="rect">
            <a:avLst/>
          </a:prstGeom>
          <a:noFill/>
        </p:spPr>
        <p:txBody>
          <a:bodyPr wrap="none" rtlCol="0">
            <a:spAutoFit/>
          </a:bodyPr>
          <a:lstStyle/>
          <a:p>
            <a:r>
              <a:rPr lang="fr-FR" sz="2800" dirty="0" smtClean="0">
                <a:solidFill>
                  <a:srgbClr val="FF0000"/>
                </a:solidFill>
                <a:latin typeface="Comic Sans MS" pitchFamily="66" charset="0"/>
              </a:rPr>
              <a:t>Particules filles</a:t>
            </a:r>
            <a:endParaRPr lang="fr-FR" sz="2800" dirty="0">
              <a:solidFill>
                <a:srgbClr val="FF0000"/>
              </a:solidFill>
              <a:latin typeface="Comic Sans MS" pitchFamily="66" charset="0"/>
            </a:endParaRPr>
          </a:p>
        </p:txBody>
      </p:sp>
      <p:sp>
        <p:nvSpPr>
          <p:cNvPr id="33" name="ZoneTexte 32"/>
          <p:cNvSpPr txBox="1"/>
          <p:nvPr/>
        </p:nvSpPr>
        <p:spPr>
          <a:xfrm>
            <a:off x="6156176" y="2060848"/>
            <a:ext cx="2345514"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et</a:t>
            </a:r>
          </a:p>
          <a:p>
            <a:pPr algn="ctr"/>
            <a:r>
              <a:rPr lang="fr-FR" sz="2800" dirty="0" smtClean="0">
                <a:solidFill>
                  <a:srgbClr val="FF0000"/>
                </a:solidFill>
                <a:latin typeface="Comic Sans MS" pitchFamily="66" charset="0"/>
              </a:rPr>
              <a:t>petites filles</a:t>
            </a:r>
            <a:endParaRPr lang="fr-FR" sz="2800" dirty="0">
              <a:solidFill>
                <a:srgbClr val="FF0000"/>
              </a:solidFill>
              <a:latin typeface="Comic Sans MS" pitchFamily="66" charset="0"/>
            </a:endParaRPr>
          </a:p>
        </p:txBody>
      </p:sp>
      <p:sp>
        <p:nvSpPr>
          <p:cNvPr id="34" name="Text Box 36"/>
          <p:cNvSpPr txBox="1">
            <a:spLocks noChangeArrowheads="1"/>
          </p:cNvSpPr>
          <p:nvPr/>
        </p:nvSpPr>
        <p:spPr bwMode="auto">
          <a:xfrm>
            <a:off x="179512" y="188640"/>
            <a:ext cx="6106159" cy="1077218"/>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A partir des débris:</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nous remontons au boson BEH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53"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par>
                                <p:cTn id="24" presetID="53"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heckerboard(across)">
                                      <p:cBhvr>
                                        <p:cTn id="33" dur="500"/>
                                        <p:tgtEl>
                                          <p:spTgt spid="2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checkerboard(across)">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checkerboard(across)">
                                      <p:cBhvr>
                                        <p:cTn id="61" dur="500"/>
                                        <p:tgtEl>
                                          <p:spTgt spid="15"/>
                                        </p:tgtEl>
                                      </p:cBhvr>
                                    </p:animEffect>
                                  </p:childTnLst>
                                </p:cTn>
                              </p:par>
                              <p:par>
                                <p:cTn id="62" presetID="53"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par>
                                <p:cTn id="67" presetID="5" presetClass="entr" presetSubtype="1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checkerboard(across)">
                                      <p:cBhvr>
                                        <p:cTn id="69" dur="500"/>
                                        <p:tgtEl>
                                          <p:spTgt spid="16"/>
                                        </p:tgtEl>
                                      </p:cBhvr>
                                    </p:animEffect>
                                  </p:childTnLst>
                                </p:cTn>
                              </p:par>
                              <p:par>
                                <p:cTn id="70" presetID="53"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ppt_w</p:attrName>
                                        </p:attrNameLst>
                                      </p:cBhvr>
                                      <p:tavLst>
                                        <p:tav tm="0">
                                          <p:val>
                                            <p:fltVal val="0"/>
                                          </p:val>
                                        </p:tav>
                                        <p:tav tm="100000">
                                          <p:val>
                                            <p:strVal val="#ppt_w"/>
                                          </p:val>
                                        </p:tav>
                                      </p:tavLst>
                                    </p:anim>
                                    <p:anim calcmode="lin" valueType="num">
                                      <p:cBhvr>
                                        <p:cTn id="73" dur="500" fill="hold"/>
                                        <p:tgtEl>
                                          <p:spTgt spid="10"/>
                                        </p:tgtEl>
                                        <p:attrNameLst>
                                          <p:attrName>ppt_h</p:attrName>
                                        </p:attrNameLst>
                                      </p:cBhvr>
                                      <p:tavLst>
                                        <p:tav tm="0">
                                          <p:val>
                                            <p:fltVal val="0"/>
                                          </p:val>
                                        </p:tav>
                                        <p:tav tm="100000">
                                          <p:val>
                                            <p:strVal val="#ppt_h"/>
                                          </p:val>
                                        </p:tav>
                                      </p:tavLst>
                                    </p:anim>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checkerboard(across)">
                                      <p:cBhvr>
                                        <p:cTn id="79" dur="500"/>
                                        <p:tgtEl>
                                          <p:spTgt spid="17"/>
                                        </p:tgtEl>
                                      </p:cBhvr>
                                    </p:animEffect>
                                  </p:childTnLst>
                                </p:cTn>
                              </p:par>
                              <p:par>
                                <p:cTn id="80" presetID="53" presetClass="entr" presetSubtype="0"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p:cTn id="82" dur="500" fill="hold"/>
                                        <p:tgtEl>
                                          <p:spTgt spid="5"/>
                                        </p:tgtEl>
                                        <p:attrNameLst>
                                          <p:attrName>ppt_w</p:attrName>
                                        </p:attrNameLst>
                                      </p:cBhvr>
                                      <p:tavLst>
                                        <p:tav tm="0">
                                          <p:val>
                                            <p:fltVal val="0"/>
                                          </p:val>
                                        </p:tav>
                                        <p:tav tm="100000">
                                          <p:val>
                                            <p:strVal val="#ppt_w"/>
                                          </p:val>
                                        </p:tav>
                                      </p:tavLst>
                                    </p:anim>
                                    <p:anim calcmode="lin" valueType="num">
                                      <p:cBhvr>
                                        <p:cTn id="83" dur="500" fill="hold"/>
                                        <p:tgtEl>
                                          <p:spTgt spid="5"/>
                                        </p:tgtEl>
                                        <p:attrNameLst>
                                          <p:attrName>ppt_h</p:attrName>
                                        </p:attrNameLst>
                                      </p:cBhvr>
                                      <p:tavLst>
                                        <p:tav tm="0">
                                          <p:val>
                                            <p:fltVal val="0"/>
                                          </p:val>
                                        </p:tav>
                                        <p:tav tm="100000">
                                          <p:val>
                                            <p:strVal val="#ppt_h"/>
                                          </p:val>
                                        </p:tav>
                                      </p:tavLst>
                                    </p:anim>
                                    <p:animEffect transition="in" filter="fade">
                                      <p:cBhvr>
                                        <p:cTn id="84" dur="500"/>
                                        <p:tgtEl>
                                          <p:spTgt spid="5"/>
                                        </p:tgtEl>
                                      </p:cBhvr>
                                    </p:animEffect>
                                  </p:childTnLst>
                                </p:cTn>
                              </p:par>
                              <p:par>
                                <p:cTn id="85" presetID="5" presetClass="entr" presetSubtype="1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heckerboard(across)">
                                      <p:cBhvr>
                                        <p:cTn id="87" dur="500"/>
                                        <p:tgtEl>
                                          <p:spTgt spid="18"/>
                                        </p:tgtEl>
                                      </p:cBhvr>
                                    </p:animEffect>
                                  </p:childTnLst>
                                </p:cTn>
                              </p:par>
                              <p:par>
                                <p:cTn id="88" presetID="53" presetClass="entr" presetSubtype="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500" fill="hold"/>
                                        <p:tgtEl>
                                          <p:spTgt spid="7"/>
                                        </p:tgtEl>
                                        <p:attrNameLst>
                                          <p:attrName>ppt_w</p:attrName>
                                        </p:attrNameLst>
                                      </p:cBhvr>
                                      <p:tavLst>
                                        <p:tav tm="0">
                                          <p:val>
                                            <p:fltVal val="0"/>
                                          </p:val>
                                        </p:tav>
                                        <p:tav tm="100000">
                                          <p:val>
                                            <p:strVal val="#ppt_w"/>
                                          </p:val>
                                        </p:tav>
                                      </p:tavLst>
                                    </p:anim>
                                    <p:anim calcmode="lin" valueType="num">
                                      <p:cBhvr>
                                        <p:cTn id="91" dur="500" fill="hold"/>
                                        <p:tgtEl>
                                          <p:spTgt spid="7"/>
                                        </p:tgtEl>
                                        <p:attrNameLst>
                                          <p:attrName>ppt_h</p:attrName>
                                        </p:attrNameLst>
                                      </p:cBhvr>
                                      <p:tavLst>
                                        <p:tav tm="0">
                                          <p:val>
                                            <p:fltVal val="0"/>
                                          </p:val>
                                        </p:tav>
                                        <p:tav tm="100000">
                                          <p:val>
                                            <p:strVal val="#ppt_h"/>
                                          </p:val>
                                        </p:tav>
                                      </p:tavLst>
                                    </p:anim>
                                    <p:animEffect transition="in" filter="fade">
                                      <p:cBhvr>
                                        <p:cTn id="92" dur="500"/>
                                        <p:tgtEl>
                                          <p:spTgt spid="7"/>
                                        </p:tgtEl>
                                      </p:cBhvr>
                                    </p:animEffect>
                                  </p:childTnLst>
                                </p:cTn>
                              </p:par>
                              <p:par>
                                <p:cTn id="93" presetID="5" presetClass="entr" presetSubtype="1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checkerboard(across)">
                                      <p:cBhvr>
                                        <p:cTn id="95" dur="500"/>
                                        <p:tgtEl>
                                          <p:spTgt spid="19"/>
                                        </p:tgtEl>
                                      </p:cBhvr>
                                    </p:animEffect>
                                  </p:childTnLst>
                                </p:cTn>
                              </p:par>
                              <p:par>
                                <p:cTn id="96" presetID="53" presetClass="entr" presetSubtype="0" fill="hold" nodeType="with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fltVal val="0"/>
                                          </p:val>
                                        </p:tav>
                                        <p:tav tm="100000">
                                          <p:val>
                                            <p:strVal val="#ppt_h"/>
                                          </p:val>
                                        </p:tav>
                                      </p:tavLst>
                                    </p:anim>
                                    <p:animEffect transition="in" filter="fade">
                                      <p:cBhvr>
                                        <p:cTn id="100" dur="500"/>
                                        <p:tgtEl>
                                          <p:spTgt spid="11"/>
                                        </p:tgtEl>
                                      </p:cBhvr>
                                    </p:animEffect>
                                  </p:childTnLst>
                                </p:cTn>
                              </p:par>
                              <p:par>
                                <p:cTn id="101" presetID="5" presetClass="entr" presetSubtype="1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checkerboard(across)">
                                      <p:cBhvr>
                                        <p:cTn id="103" dur="500"/>
                                        <p:tgtEl>
                                          <p:spTgt spid="20"/>
                                        </p:tgtEl>
                                      </p:cBhvr>
                                    </p:animEffect>
                                  </p:childTnLst>
                                </p:cTn>
                              </p:par>
                              <p:par>
                                <p:cTn id="104" presetID="53" presetClass="entr" presetSubtype="0" fill="hold" nodeType="with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500" fill="hold"/>
                                        <p:tgtEl>
                                          <p:spTgt spid="12"/>
                                        </p:tgtEl>
                                        <p:attrNameLst>
                                          <p:attrName>ppt_w</p:attrName>
                                        </p:attrNameLst>
                                      </p:cBhvr>
                                      <p:tavLst>
                                        <p:tav tm="0">
                                          <p:val>
                                            <p:fltVal val="0"/>
                                          </p:val>
                                        </p:tav>
                                        <p:tav tm="100000">
                                          <p:val>
                                            <p:strVal val="#ppt_w"/>
                                          </p:val>
                                        </p:tav>
                                      </p:tavLst>
                                    </p:anim>
                                    <p:anim calcmode="lin" valueType="num">
                                      <p:cBhvr>
                                        <p:cTn id="107" dur="500" fill="hold"/>
                                        <p:tgtEl>
                                          <p:spTgt spid="12"/>
                                        </p:tgtEl>
                                        <p:attrNameLst>
                                          <p:attrName>ppt_h</p:attrName>
                                        </p:attrNameLst>
                                      </p:cBhvr>
                                      <p:tavLst>
                                        <p:tav tm="0">
                                          <p:val>
                                            <p:fltVal val="0"/>
                                          </p:val>
                                        </p:tav>
                                        <p:tav tm="100000">
                                          <p:val>
                                            <p:strVal val="#ppt_h"/>
                                          </p:val>
                                        </p:tav>
                                      </p:tavLst>
                                    </p:anim>
                                    <p:animEffect transition="in" filter="fade">
                                      <p:cBhvr>
                                        <p:cTn id="108" dur="500"/>
                                        <p:tgtEl>
                                          <p:spTgt spid="12"/>
                                        </p:tgtEl>
                                      </p:cBhvr>
                                    </p:animEffec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checkerboard(across)">
                                      <p:cBhvr>
                                        <p:cTn id="113" dur="500"/>
                                        <p:tgtEl>
                                          <p:spTgt spid="27"/>
                                        </p:tgtEl>
                                      </p:cBhvr>
                                    </p:animEffect>
                                  </p:childTnLst>
                                </p:cTn>
                              </p:par>
                              <p:par>
                                <p:cTn id="114" presetID="5" presetClass="entr" presetSubtype="10" fill="hold" grpId="0" nodeType="with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checkerboard(across)">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5" presetClass="entr" presetSubtype="1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checkerboard(across)">
                                      <p:cBhvr>
                                        <p:cTn id="121" dur="500"/>
                                        <p:tgtEl>
                                          <p:spTgt spid="29"/>
                                        </p:tgtEl>
                                      </p:cBhvr>
                                    </p:animEffect>
                                  </p:childTnLst>
                                </p:cTn>
                              </p:par>
                              <p:par>
                                <p:cTn id="122" presetID="5" presetClass="entr" presetSubtype="10" fill="hold" grpId="0" nodeType="with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checkerboard(across)">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5" presetClass="entr" presetSubtype="10" fill="hold" grpId="0" nodeType="clickEffect">
                                  <p:stCondLst>
                                    <p:cond delay="0"/>
                                  </p:stCondLst>
                                  <p:childTnLst>
                                    <p:set>
                                      <p:cBhvr>
                                        <p:cTn id="128" dur="1" fill="hold">
                                          <p:stCondLst>
                                            <p:cond delay="0"/>
                                          </p:stCondLst>
                                        </p:cTn>
                                        <p:tgtEl>
                                          <p:spTgt spid="33"/>
                                        </p:tgtEl>
                                        <p:attrNameLst>
                                          <p:attrName>style.visibility</p:attrName>
                                        </p:attrNameLst>
                                      </p:cBhvr>
                                      <p:to>
                                        <p:strVal val="visible"/>
                                      </p:to>
                                    </p:set>
                                    <p:animEffect transition="in" filter="checkerboard(across)">
                                      <p:cBhvr>
                                        <p:cTn id="129" dur="500"/>
                                        <p:tgtEl>
                                          <p:spTgt spid="33"/>
                                        </p:tgtEl>
                                      </p:cBhvr>
                                    </p:animEffect>
                                  </p:childTnLst>
                                </p:cTn>
                              </p:par>
                            </p:childTnLst>
                          </p:cTn>
                        </p:par>
                      </p:childTnLst>
                    </p:cTn>
                  </p:par>
                  <p:par>
                    <p:cTn id="130" fill="hold">
                      <p:stCondLst>
                        <p:cond delay="indefinite"/>
                      </p:stCondLst>
                      <p:childTnLst>
                        <p:par>
                          <p:cTn id="131" fill="hold">
                            <p:stCondLst>
                              <p:cond delay="0"/>
                            </p:stCondLst>
                            <p:childTnLst>
                              <p:par>
                                <p:cTn id="132" presetID="5" presetClass="entr" presetSubtype="10" fill="hold" grpId="0" nodeType="clickEffect">
                                  <p:stCondLst>
                                    <p:cond delay="0"/>
                                  </p:stCondLst>
                                  <p:childTnLst>
                                    <p:set>
                                      <p:cBhvr>
                                        <p:cTn id="133" dur="1" fill="hold">
                                          <p:stCondLst>
                                            <p:cond delay="0"/>
                                          </p:stCondLst>
                                        </p:cTn>
                                        <p:tgtEl>
                                          <p:spTgt spid="25"/>
                                        </p:tgtEl>
                                        <p:attrNameLst>
                                          <p:attrName>style.visibility</p:attrName>
                                        </p:attrNameLst>
                                      </p:cBhvr>
                                      <p:to>
                                        <p:strVal val="visible"/>
                                      </p:to>
                                    </p:set>
                                    <p:animEffect transition="in" filter="checkerboard(across)">
                                      <p:cBhvr>
                                        <p:cTn id="134" dur="500"/>
                                        <p:tgtEl>
                                          <p:spTgt spid="25"/>
                                        </p:tgtEl>
                                      </p:cBhvr>
                                    </p:animEffect>
                                  </p:childTnLst>
                                </p:cTn>
                              </p:par>
                              <p:par>
                                <p:cTn id="135" presetID="5" presetClass="entr" presetSubtype="10" fill="hold" grpId="0" nodeType="with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checkerboard(across)">
                                      <p:cBhvr>
                                        <p:cTn id="137" dur="500"/>
                                        <p:tgtEl>
                                          <p:spTgt spid="26"/>
                                        </p:tgtEl>
                                      </p:cBhvr>
                                    </p:animEffect>
                                  </p:childTnLst>
                                </p:cTn>
                              </p:par>
                            </p:childTnLst>
                          </p:cTn>
                        </p:par>
                      </p:childTnLst>
                    </p:cTn>
                  </p:par>
                  <p:par>
                    <p:cTn id="138" fill="hold">
                      <p:stCondLst>
                        <p:cond delay="indefinite"/>
                      </p:stCondLst>
                      <p:childTnLst>
                        <p:par>
                          <p:cTn id="139" fill="hold">
                            <p:stCondLst>
                              <p:cond delay="0"/>
                            </p:stCondLst>
                            <p:childTnLst>
                              <p:par>
                                <p:cTn id="140" presetID="5" presetClass="entr" presetSubtype="10" fill="hold" nodeType="clickEffect">
                                  <p:stCondLst>
                                    <p:cond delay="0"/>
                                  </p:stCondLst>
                                  <p:childTnLst>
                                    <p:set>
                                      <p:cBhvr>
                                        <p:cTn id="141" dur="1" fill="hold">
                                          <p:stCondLst>
                                            <p:cond delay="0"/>
                                          </p:stCondLst>
                                        </p:cTn>
                                        <p:tgtEl>
                                          <p:spTgt spid="21">
                                            <p:txEl>
                                              <p:pRg st="0" end="0"/>
                                            </p:txEl>
                                          </p:spTgt>
                                        </p:tgtEl>
                                        <p:attrNameLst>
                                          <p:attrName>style.visibility</p:attrName>
                                        </p:attrNameLst>
                                      </p:cBhvr>
                                      <p:to>
                                        <p:strVal val="visible"/>
                                      </p:to>
                                    </p:set>
                                    <p:animEffect transition="in" filter="checkerboard(across)">
                                      <p:cBhvr>
                                        <p:cTn id="14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1156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7" name="Rectangle 6"/>
          <p:cNvSpPr/>
          <p:nvPr/>
        </p:nvSpPr>
        <p:spPr>
          <a:xfrm>
            <a:off x="140364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8" name="Rectangle 7"/>
          <p:cNvSpPr/>
          <p:nvPr/>
        </p:nvSpPr>
        <p:spPr>
          <a:xfrm>
            <a:off x="2195736"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Rectangle 8"/>
          <p:cNvSpPr/>
          <p:nvPr/>
        </p:nvSpPr>
        <p:spPr>
          <a:xfrm>
            <a:off x="2987824"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Rectangle 9"/>
          <p:cNvSpPr/>
          <p:nvPr/>
        </p:nvSpPr>
        <p:spPr>
          <a:xfrm>
            <a:off x="3779912"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Rectangle 10"/>
          <p:cNvSpPr/>
          <p:nvPr/>
        </p:nvSpPr>
        <p:spPr>
          <a:xfrm>
            <a:off x="457200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Rectangle 11"/>
          <p:cNvSpPr/>
          <p:nvPr/>
        </p:nvSpPr>
        <p:spPr>
          <a:xfrm>
            <a:off x="536408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Rectangle 12"/>
          <p:cNvSpPr/>
          <p:nvPr/>
        </p:nvSpPr>
        <p:spPr>
          <a:xfrm>
            <a:off x="6156176"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4" name="Rectangle 13"/>
          <p:cNvSpPr/>
          <p:nvPr/>
        </p:nvSpPr>
        <p:spPr>
          <a:xfrm>
            <a:off x="6948264"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7740352"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6" name="ZoneTexte 15"/>
          <p:cNvSpPr txBox="1"/>
          <p:nvPr/>
        </p:nvSpPr>
        <p:spPr>
          <a:xfrm>
            <a:off x="467544" y="3399383"/>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17" name="ZoneTexte 16"/>
          <p:cNvSpPr txBox="1"/>
          <p:nvPr/>
        </p:nvSpPr>
        <p:spPr>
          <a:xfrm>
            <a:off x="8172400" y="3399383"/>
            <a:ext cx="712054" cy="646331"/>
          </a:xfrm>
          <a:prstGeom prst="rect">
            <a:avLst/>
          </a:prstGeom>
          <a:noFill/>
          <a:ln>
            <a:noFill/>
          </a:ln>
        </p:spPr>
        <p:txBody>
          <a:bodyPr wrap="none" rtlCol="0">
            <a:spAutoFit/>
          </a:bodyPr>
          <a:lstStyle/>
          <a:p>
            <a:pPr algn="ctr"/>
            <a:r>
              <a:rPr lang="fr-FR" dirty="0" smtClean="0">
                <a:solidFill>
                  <a:schemeClr val="bg1"/>
                </a:solidFill>
                <a:latin typeface="Comic Sans MS" pitchFamily="66" charset="0"/>
              </a:rPr>
              <a:t>1000</a:t>
            </a:r>
          </a:p>
          <a:p>
            <a:pPr algn="ctr"/>
            <a:r>
              <a:rPr lang="fr-FR" dirty="0" smtClean="0">
                <a:solidFill>
                  <a:schemeClr val="bg1"/>
                </a:solidFill>
                <a:latin typeface="Comic Sans MS" pitchFamily="66" charset="0"/>
              </a:rPr>
              <a:t>GeV</a:t>
            </a:r>
            <a:endParaRPr lang="fr-FR" dirty="0">
              <a:solidFill>
                <a:schemeClr val="bg1"/>
              </a:solidFill>
              <a:latin typeface="Comic Sans MS" pitchFamily="66" charset="0"/>
            </a:endParaRPr>
          </a:p>
        </p:txBody>
      </p:sp>
      <p:sp>
        <p:nvSpPr>
          <p:cNvPr id="18" name="ZoneTexte 17"/>
          <p:cNvSpPr txBox="1"/>
          <p:nvPr/>
        </p:nvSpPr>
        <p:spPr>
          <a:xfrm>
            <a:off x="4252173" y="3399383"/>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pic>
        <p:nvPicPr>
          <p:cNvPr id="19" name="Picture 5" descr="C:\Users\François\Desktop\LHC_collisions\Higgs\Conférence_Higgs\Radio1.jpg"/>
          <p:cNvPicPr>
            <a:picLocks noChangeAspect="1" noChangeArrowheads="1"/>
          </p:cNvPicPr>
          <p:nvPr/>
        </p:nvPicPr>
        <p:blipFill>
          <a:blip r:embed="rId2" cstate="print"/>
          <a:srcRect/>
          <a:stretch>
            <a:fillRect/>
          </a:stretch>
        </p:blipFill>
        <p:spPr bwMode="auto">
          <a:xfrm>
            <a:off x="107504" y="116632"/>
            <a:ext cx="2736304" cy="1818837"/>
          </a:xfrm>
          <a:prstGeom prst="rect">
            <a:avLst/>
          </a:prstGeom>
          <a:noFill/>
        </p:spPr>
      </p:pic>
      <p:sp>
        <p:nvSpPr>
          <p:cNvPr id="20" name="ZoneTexte 19"/>
          <p:cNvSpPr txBox="1"/>
          <p:nvPr/>
        </p:nvSpPr>
        <p:spPr>
          <a:xfrm>
            <a:off x="2857434" y="315813"/>
            <a:ext cx="6221575" cy="1384995"/>
          </a:xfrm>
          <a:prstGeom prst="rect">
            <a:avLst/>
          </a:prstGeom>
          <a:noFill/>
        </p:spPr>
        <p:txBody>
          <a:bodyPr wrap="none" rtlCol="0">
            <a:spAutoFit/>
          </a:bodyPr>
          <a:lstStyle/>
          <a:p>
            <a:pPr algn="ctr"/>
            <a:r>
              <a:rPr lang="fr-FR" sz="2800" i="1" dirty="0" smtClean="0">
                <a:solidFill>
                  <a:srgbClr val="FF66FF"/>
                </a:solidFill>
                <a:latin typeface="Comic Sans MS" pitchFamily="66" charset="0"/>
              </a:rPr>
              <a:t>Recherche analogue</a:t>
            </a:r>
          </a:p>
          <a:p>
            <a:pPr algn="ctr"/>
            <a:r>
              <a:rPr lang="fr-FR" sz="2800" i="1" dirty="0" smtClean="0">
                <a:solidFill>
                  <a:srgbClr val="FF66FF"/>
                </a:solidFill>
                <a:latin typeface="Comic Sans MS" pitchFamily="66" charset="0"/>
              </a:rPr>
              <a:t> au choix d’une station radio</a:t>
            </a:r>
          </a:p>
          <a:p>
            <a:pPr algn="ctr"/>
            <a:r>
              <a:rPr lang="fr-FR" sz="2800" i="1" dirty="0" smtClean="0">
                <a:solidFill>
                  <a:srgbClr val="FF66FF"/>
                </a:solidFill>
                <a:latin typeface="Comic Sans MS" pitchFamily="66" charset="0"/>
              </a:rPr>
              <a:t>en explorant la gamme de fréquence</a:t>
            </a:r>
            <a:endParaRPr lang="fr-FR" sz="2800" i="1" dirty="0">
              <a:solidFill>
                <a:srgbClr val="FF66FF"/>
              </a:solidFill>
              <a:latin typeface="Comic Sans MS" pitchFamily="66" charset="0"/>
            </a:endParaRPr>
          </a:p>
        </p:txBody>
      </p:sp>
      <p:cxnSp>
        <p:nvCxnSpPr>
          <p:cNvPr id="22" name="Connecteur droit 21"/>
          <p:cNvCxnSpPr/>
          <p:nvPr/>
        </p:nvCxnSpPr>
        <p:spPr>
          <a:xfrm>
            <a:off x="1043608" y="2708920"/>
            <a:ext cx="0"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57903" y="4201924"/>
            <a:ext cx="1221809" cy="523220"/>
          </a:xfrm>
          <a:prstGeom prst="rect">
            <a:avLst/>
          </a:prstGeom>
          <a:noFill/>
        </p:spPr>
        <p:txBody>
          <a:bodyPr wrap="none" rtlCol="0">
            <a:spAutoFit/>
          </a:bodyPr>
          <a:lstStyle/>
          <a:p>
            <a:r>
              <a:rPr lang="fr-FR" sz="2000" dirty="0" smtClean="0">
                <a:solidFill>
                  <a:srgbClr val="66FF99"/>
                </a:solidFill>
                <a:latin typeface="Comic Sans MS" pitchFamily="66" charset="0"/>
              </a:rPr>
              <a:t>H </a:t>
            </a:r>
            <a:r>
              <a:rPr lang="fr-FR" sz="2000" dirty="0" smtClean="0">
                <a:solidFill>
                  <a:srgbClr val="66FF99"/>
                </a:solidFill>
                <a:latin typeface="Comic Sans MS" pitchFamily="66" charset="0"/>
                <a:sym typeface="Symbol"/>
              </a:rPr>
              <a:t></a:t>
            </a:r>
            <a:r>
              <a:rPr lang="fr-FR" sz="2800" dirty="0" smtClean="0">
                <a:solidFill>
                  <a:srgbClr val="66FF99"/>
                </a:solidFill>
                <a:latin typeface="Comic Sans MS" pitchFamily="66" charset="0"/>
                <a:sym typeface="Symbol"/>
              </a:rPr>
              <a:t>  </a:t>
            </a:r>
            <a:endParaRPr lang="fr-FR" sz="2800" dirty="0">
              <a:solidFill>
                <a:srgbClr val="66FF99"/>
              </a:solidFill>
              <a:latin typeface="Comic Sans MS" pitchFamily="66" charset="0"/>
            </a:endParaRPr>
          </a:p>
        </p:txBody>
      </p:sp>
      <p:sp>
        <p:nvSpPr>
          <p:cNvPr id="25" name="ZoneTexte 24"/>
          <p:cNvSpPr txBox="1"/>
          <p:nvPr/>
        </p:nvSpPr>
        <p:spPr>
          <a:xfrm>
            <a:off x="899592" y="4797152"/>
            <a:ext cx="2146742" cy="400110"/>
          </a:xfrm>
          <a:prstGeom prst="rect">
            <a:avLst/>
          </a:prstGeom>
          <a:noFill/>
        </p:spPr>
        <p:txBody>
          <a:bodyPr wrap="none" rtlCol="0">
            <a:spAutoFit/>
          </a:bodyPr>
          <a:lstStyle/>
          <a:p>
            <a:r>
              <a:rPr lang="fr-FR" sz="2000" dirty="0" smtClean="0">
                <a:solidFill>
                  <a:srgbClr val="00FFFF"/>
                </a:solidFill>
                <a:latin typeface="Comic Sans MS" pitchFamily="66" charset="0"/>
              </a:rPr>
              <a:t>H </a:t>
            </a:r>
            <a:r>
              <a:rPr lang="fr-FR" sz="2000" dirty="0" smtClean="0">
                <a:solidFill>
                  <a:srgbClr val="00FFFF"/>
                </a:solidFill>
                <a:latin typeface="Comic Sans MS" pitchFamily="66" charset="0"/>
                <a:sym typeface="Symbol"/>
              </a:rPr>
              <a:t> Z Z*  4 l </a:t>
            </a:r>
            <a:endParaRPr lang="fr-FR" sz="2000" dirty="0">
              <a:solidFill>
                <a:srgbClr val="00FFFF"/>
              </a:solidFill>
              <a:latin typeface="Comic Sans MS" pitchFamily="66" charset="0"/>
            </a:endParaRPr>
          </a:p>
        </p:txBody>
      </p:sp>
      <p:sp>
        <p:nvSpPr>
          <p:cNvPr id="26" name="ZoneTexte 25"/>
          <p:cNvSpPr txBox="1"/>
          <p:nvPr/>
        </p:nvSpPr>
        <p:spPr>
          <a:xfrm>
            <a:off x="5220072" y="5733256"/>
            <a:ext cx="2266967" cy="400110"/>
          </a:xfrm>
          <a:prstGeom prst="rect">
            <a:avLst/>
          </a:prstGeom>
          <a:noFill/>
        </p:spPr>
        <p:txBody>
          <a:bodyPr wrap="none" rtlCol="0">
            <a:spAutoFit/>
          </a:bodyPr>
          <a:lstStyle/>
          <a:p>
            <a:r>
              <a:rPr lang="fr-FR" sz="2000" dirty="0" smtClean="0">
                <a:solidFill>
                  <a:srgbClr val="FF6600"/>
                </a:solidFill>
                <a:latin typeface="Comic Sans MS" pitchFamily="66" charset="0"/>
              </a:rPr>
              <a:t>H </a:t>
            </a:r>
            <a:r>
              <a:rPr lang="fr-FR" sz="2000" dirty="0" smtClean="0">
                <a:solidFill>
                  <a:srgbClr val="FF6600"/>
                </a:solidFill>
                <a:latin typeface="Comic Sans MS" pitchFamily="66" charset="0"/>
                <a:sym typeface="Symbol"/>
              </a:rPr>
              <a:t> Z Z  l l  </a:t>
            </a:r>
            <a:endParaRPr lang="fr-FR" sz="2000" dirty="0">
              <a:solidFill>
                <a:srgbClr val="FF6600"/>
              </a:solidFill>
              <a:latin typeface="Comic Sans MS" pitchFamily="66" charset="0"/>
            </a:endParaRPr>
          </a:p>
        </p:txBody>
      </p:sp>
      <p:sp>
        <p:nvSpPr>
          <p:cNvPr id="27" name="ZoneTexte 26"/>
          <p:cNvSpPr txBox="1"/>
          <p:nvPr/>
        </p:nvSpPr>
        <p:spPr>
          <a:xfrm>
            <a:off x="899592" y="5517232"/>
            <a:ext cx="2579552" cy="400110"/>
          </a:xfrm>
          <a:prstGeom prst="rect">
            <a:avLst/>
          </a:prstGeom>
          <a:noFill/>
        </p:spPr>
        <p:txBody>
          <a:bodyPr wrap="none" rtlCol="0">
            <a:spAutoFit/>
          </a:bodyPr>
          <a:lstStyle/>
          <a:p>
            <a:r>
              <a:rPr lang="fr-FR" sz="2000" dirty="0" smtClean="0">
                <a:solidFill>
                  <a:srgbClr val="FF66FF"/>
                </a:solidFill>
                <a:latin typeface="Comic Sans MS" pitchFamily="66" charset="0"/>
              </a:rPr>
              <a:t>H </a:t>
            </a:r>
            <a:r>
              <a:rPr lang="fr-FR" sz="2000" dirty="0" smtClean="0">
                <a:solidFill>
                  <a:srgbClr val="FF66FF"/>
                </a:solidFill>
                <a:latin typeface="Comic Sans MS" pitchFamily="66" charset="0"/>
                <a:sym typeface="Symbol"/>
              </a:rPr>
              <a:t> W W*  l  l </a:t>
            </a:r>
            <a:endParaRPr lang="fr-FR" sz="2000" dirty="0">
              <a:solidFill>
                <a:srgbClr val="FF66FF"/>
              </a:solidFill>
              <a:latin typeface="Comic Sans MS" pitchFamily="66" charset="0"/>
            </a:endParaRPr>
          </a:p>
        </p:txBody>
      </p:sp>
      <p:sp>
        <p:nvSpPr>
          <p:cNvPr id="28" name="ZoneTexte 27"/>
          <p:cNvSpPr txBox="1"/>
          <p:nvPr/>
        </p:nvSpPr>
        <p:spPr>
          <a:xfrm>
            <a:off x="4355976" y="6237312"/>
            <a:ext cx="2967479" cy="400110"/>
          </a:xfrm>
          <a:prstGeom prst="rect">
            <a:avLst/>
          </a:prstGeom>
          <a:noFill/>
        </p:spPr>
        <p:txBody>
          <a:bodyPr wrap="none" rtlCol="0">
            <a:spAutoFit/>
          </a:bodyPr>
          <a:lstStyle/>
          <a:p>
            <a:r>
              <a:rPr lang="fr-FR" sz="2000" dirty="0" smtClean="0">
                <a:solidFill>
                  <a:srgbClr val="FF7C80"/>
                </a:solidFill>
                <a:latin typeface="Comic Sans MS" pitchFamily="66" charset="0"/>
              </a:rPr>
              <a:t>H  </a:t>
            </a:r>
            <a:r>
              <a:rPr lang="fr-FR" sz="2000" dirty="0" smtClean="0">
                <a:solidFill>
                  <a:srgbClr val="FF7C80"/>
                </a:solidFill>
                <a:latin typeface="Comic Sans MS" pitchFamily="66" charset="0"/>
                <a:sym typeface="Symbol"/>
              </a:rPr>
              <a:t>  W W     l  q q </a:t>
            </a:r>
            <a:endParaRPr lang="fr-FR" sz="2000" dirty="0">
              <a:solidFill>
                <a:srgbClr val="FF7C80"/>
              </a:solidFill>
              <a:latin typeface="Comic Sans MS" pitchFamily="66" charset="0"/>
            </a:endParaRPr>
          </a:p>
        </p:txBody>
      </p:sp>
      <p:sp>
        <p:nvSpPr>
          <p:cNvPr id="29" name="ZoneTexte 28"/>
          <p:cNvSpPr txBox="1"/>
          <p:nvPr/>
        </p:nvSpPr>
        <p:spPr>
          <a:xfrm>
            <a:off x="467544" y="6351711"/>
            <a:ext cx="1842171" cy="400110"/>
          </a:xfrm>
          <a:prstGeom prst="rect">
            <a:avLst/>
          </a:prstGeom>
          <a:noFill/>
        </p:spPr>
        <p:txBody>
          <a:bodyPr wrap="none" rtlCol="0">
            <a:spAutoFit/>
          </a:bodyPr>
          <a:lstStyle/>
          <a:p>
            <a:r>
              <a:rPr lang="fr-FR" sz="2000" i="1" dirty="0" smtClean="0">
                <a:solidFill>
                  <a:schemeClr val="bg1"/>
                </a:solidFill>
                <a:latin typeface="Comic Sans MS" pitchFamily="66" charset="0"/>
              </a:rPr>
              <a:t>avec l = e ou µ</a:t>
            </a:r>
            <a:endParaRPr lang="fr-FR" sz="2000" i="1" dirty="0">
              <a:solidFill>
                <a:schemeClr val="bg1"/>
              </a:solidFill>
              <a:latin typeface="Comic Sans MS" pitchFamily="66" charset="0"/>
            </a:endParaRPr>
          </a:p>
        </p:txBody>
      </p:sp>
      <p:sp>
        <p:nvSpPr>
          <p:cNvPr id="30" name="ZoneTexte 29"/>
          <p:cNvSpPr txBox="1"/>
          <p:nvPr/>
        </p:nvSpPr>
        <p:spPr>
          <a:xfrm>
            <a:off x="179512" y="2132856"/>
            <a:ext cx="8792792" cy="461665"/>
          </a:xfrm>
          <a:prstGeom prst="rect">
            <a:avLst/>
          </a:prstGeom>
          <a:noFill/>
        </p:spPr>
        <p:txBody>
          <a:bodyPr wrap="none" rtlCol="0">
            <a:spAutoFit/>
          </a:bodyPr>
          <a:lstStyle/>
          <a:p>
            <a:r>
              <a:rPr lang="fr-FR" sz="2400" dirty="0" smtClean="0">
                <a:solidFill>
                  <a:schemeClr val="bg1"/>
                </a:solidFill>
                <a:latin typeface="Comic Sans MS" pitchFamily="66" charset="0"/>
              </a:rPr>
              <a:t>Modes de désintégrations adaptés aux hypothèses de masse</a:t>
            </a:r>
            <a:endParaRPr lang="fr-FR" sz="2400" dirty="0">
              <a:solidFill>
                <a:schemeClr val="bg1"/>
              </a:solidFill>
              <a:latin typeface="Comic Sans MS" pitchFamily="66" charset="0"/>
            </a:endParaRPr>
          </a:p>
        </p:txBody>
      </p:sp>
      <p:sp>
        <p:nvSpPr>
          <p:cNvPr id="31" name="ZoneTexte 30"/>
          <p:cNvSpPr txBox="1"/>
          <p:nvPr/>
        </p:nvSpPr>
        <p:spPr>
          <a:xfrm>
            <a:off x="683568" y="3861048"/>
            <a:ext cx="1170513" cy="400110"/>
          </a:xfrm>
          <a:prstGeom prst="rect">
            <a:avLst/>
          </a:prstGeom>
          <a:noFill/>
        </p:spPr>
        <p:txBody>
          <a:bodyPr wrap="none" rtlCol="0">
            <a:spAutoFit/>
          </a:bodyPr>
          <a:lstStyle/>
          <a:p>
            <a:r>
              <a:rPr lang="fr-FR" sz="2000" dirty="0" smtClean="0">
                <a:solidFill>
                  <a:schemeClr val="bg1"/>
                </a:solidFill>
                <a:latin typeface="Comic Sans MS" pitchFamily="66" charset="0"/>
              </a:rPr>
              <a:t>H </a:t>
            </a:r>
            <a:r>
              <a:rPr lang="fr-FR" sz="2000" dirty="0" smtClean="0">
                <a:solidFill>
                  <a:schemeClr val="bg1"/>
                </a:solidFill>
                <a:latin typeface="Comic Sans MS" pitchFamily="66" charset="0"/>
                <a:sym typeface="Symbol"/>
              </a:rPr>
              <a:t> b b</a:t>
            </a:r>
            <a:endParaRPr lang="fr-FR" sz="2000" dirty="0">
              <a:solidFill>
                <a:schemeClr val="bg1"/>
              </a:solidFill>
              <a:latin typeface="Comic Sans MS" pitchFamily="66" charset="0"/>
            </a:endParaRPr>
          </a:p>
        </p:txBody>
      </p:sp>
      <p:cxnSp>
        <p:nvCxnSpPr>
          <p:cNvPr id="33" name="Connecteur droit 32"/>
          <p:cNvCxnSpPr/>
          <p:nvPr/>
        </p:nvCxnSpPr>
        <p:spPr>
          <a:xfrm>
            <a:off x="1547664" y="3933056"/>
            <a:ext cx="14401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3641633" y="5229200"/>
            <a:ext cx="2010487" cy="400110"/>
          </a:xfrm>
          <a:prstGeom prst="rect">
            <a:avLst/>
          </a:prstGeom>
          <a:noFill/>
        </p:spPr>
        <p:txBody>
          <a:bodyPr wrap="none" rtlCol="0">
            <a:spAutoFit/>
          </a:bodyPr>
          <a:lstStyle/>
          <a:p>
            <a:r>
              <a:rPr lang="fr-FR" sz="2000" dirty="0" smtClean="0">
                <a:solidFill>
                  <a:srgbClr val="FFFF00"/>
                </a:solidFill>
                <a:latin typeface="Comic Sans MS" pitchFamily="66" charset="0"/>
              </a:rPr>
              <a:t>H </a:t>
            </a:r>
            <a:r>
              <a:rPr lang="fr-FR" sz="2000" dirty="0" smtClean="0">
                <a:solidFill>
                  <a:srgbClr val="FFFF00"/>
                </a:solidFill>
                <a:latin typeface="Comic Sans MS" pitchFamily="66" charset="0"/>
                <a:sym typeface="Symbol"/>
              </a:rPr>
              <a:t> Z Z  4 l </a:t>
            </a:r>
            <a:endParaRPr lang="fr-FR" sz="2000" dirty="0">
              <a:solidFill>
                <a:srgbClr val="FFFF00"/>
              </a:solidFill>
              <a:latin typeface="Comic Sans MS" pitchFamily="66" charset="0"/>
            </a:endParaRPr>
          </a:p>
        </p:txBody>
      </p:sp>
      <p:cxnSp>
        <p:nvCxnSpPr>
          <p:cNvPr id="36" name="Connecteur droit avec flèche 35"/>
          <p:cNvCxnSpPr/>
          <p:nvPr/>
        </p:nvCxnSpPr>
        <p:spPr>
          <a:xfrm>
            <a:off x="971600" y="3861048"/>
            <a:ext cx="576064"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971600" y="4293096"/>
            <a:ext cx="792088" cy="0"/>
          </a:xfrm>
          <a:prstGeom prst="straightConnector1">
            <a:avLst/>
          </a:prstGeom>
          <a:ln>
            <a:solidFill>
              <a:srgbClr val="99FF99"/>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1403648" y="4797152"/>
            <a:ext cx="792088" cy="0"/>
          </a:xfrm>
          <a:prstGeom prst="straightConnector1">
            <a:avLst/>
          </a:prstGeom>
          <a:ln>
            <a:solidFill>
              <a:srgbClr val="00FF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2123728" y="5229200"/>
            <a:ext cx="5112568"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1691680" y="5517232"/>
            <a:ext cx="576064" cy="0"/>
          </a:xfrm>
          <a:prstGeom prst="straightConnector1">
            <a:avLst/>
          </a:prstGeom>
          <a:ln>
            <a:solidFill>
              <a:srgbClr val="FF6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4067944" y="5733256"/>
            <a:ext cx="4464496" cy="0"/>
          </a:xfrm>
          <a:prstGeom prst="straightConnector1">
            <a:avLst/>
          </a:prstGeom>
          <a:ln>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2987824" y="6237312"/>
            <a:ext cx="5544616" cy="0"/>
          </a:xfrm>
          <a:prstGeom prst="straightConnector1">
            <a:avLst/>
          </a:prstGeom>
          <a:ln>
            <a:solidFill>
              <a:srgbClr val="FF7C8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heckerboard(across)">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heckerboard(across)">
                                      <p:cBhvr>
                                        <p:cTn id="53" dur="500"/>
                                        <p:tgtEl>
                                          <p:spTgt spid="22"/>
                                        </p:tgtEl>
                                      </p:cBhvr>
                                    </p:animEffect>
                                  </p:childTnLst>
                                </p:cTn>
                              </p:par>
                            </p:childTnLst>
                          </p:cTn>
                        </p:par>
                        <p:par>
                          <p:cTn id="54" fill="hold">
                            <p:stCondLst>
                              <p:cond delay="500"/>
                            </p:stCondLst>
                            <p:childTnLst>
                              <p:par>
                                <p:cTn id="55" presetID="63" presetClass="path" presetSubtype="0" accel="50000" decel="50000" fill="hold" nodeType="afterEffect">
                                  <p:stCondLst>
                                    <p:cond delay="0"/>
                                  </p:stCondLst>
                                  <p:childTnLst>
                                    <p:animMotion origin="layout" path="M -2.5E-6 -2.22222E-6 L 0.8191 -2.22222E-6 " pathEditMode="relative" rAng="0" ptsTypes="AA">
                                      <p:cBhvr>
                                        <p:cTn id="56" dur="5000" fill="hold"/>
                                        <p:tgtEl>
                                          <p:spTgt spid="22"/>
                                        </p:tgtEl>
                                        <p:attrNameLst>
                                          <p:attrName>ppt_x</p:attrName>
                                          <p:attrName>ppt_y</p:attrName>
                                        </p:attrNameLst>
                                      </p:cBhvr>
                                      <p:rCtr x="410" y="0"/>
                                    </p:animMotion>
                                  </p:childTnLst>
                                </p:cTn>
                              </p:par>
                            </p:childTnLst>
                          </p:cTn>
                        </p:par>
                        <p:par>
                          <p:cTn id="57" fill="hold">
                            <p:stCondLst>
                              <p:cond delay="5500"/>
                            </p:stCondLst>
                            <p:childTnLst>
                              <p:par>
                                <p:cTn id="58" presetID="53"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Effect transition="in" filter="fade">
                                      <p:cBhvr>
                                        <p:cTn id="67" dur="500"/>
                                        <p:tgtEl>
                                          <p:spTgt spid="33"/>
                                        </p:tgtEl>
                                      </p:cBhvr>
                                    </p:animEffect>
                                  </p:childTnLst>
                                </p:cTn>
                              </p:par>
                            </p:childTnLst>
                          </p:cTn>
                        </p:par>
                        <p:par>
                          <p:cTn id="68" fill="hold">
                            <p:stCondLst>
                              <p:cond delay="6000"/>
                            </p:stCondLst>
                            <p:childTnLst>
                              <p:par>
                                <p:cTn id="69" presetID="53" presetClass="entr" presetSubtype="0"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childTnLst>
                          </p:cTn>
                        </p:par>
                        <p:par>
                          <p:cTn id="74" fill="hold">
                            <p:stCondLst>
                              <p:cond delay="6500"/>
                            </p:stCondLst>
                            <p:childTnLst>
                              <p:par>
                                <p:cTn id="75" presetID="53"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par>
                                <p:cTn id="80" presetID="53"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Effect transition="in" filter="fade">
                                      <p:cBhvr>
                                        <p:cTn id="84" dur="500"/>
                                        <p:tgtEl>
                                          <p:spTgt spid="39"/>
                                        </p:tgtEl>
                                      </p:cBhvr>
                                    </p:animEffect>
                                  </p:childTnLst>
                                </p:cTn>
                              </p:par>
                            </p:childTnLst>
                          </p:cTn>
                        </p:par>
                        <p:par>
                          <p:cTn id="85" fill="hold">
                            <p:stCondLst>
                              <p:cond delay="7000"/>
                            </p:stCondLst>
                            <p:childTnLst>
                              <p:par>
                                <p:cTn id="86" presetID="53" presetClass="entr" presetSubtype="0" fill="hold" grpId="0"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childTnLst>
                          </p:cTn>
                        </p:par>
                        <p:par>
                          <p:cTn id="91" fill="hold">
                            <p:stCondLst>
                              <p:cond delay="7500"/>
                            </p:stCondLst>
                            <p:childTnLst>
                              <p:par>
                                <p:cTn id="92" presetID="53" presetClass="entr" presetSubtype="0" fill="hold" nodeType="after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childTnLst>
                          </p:cTn>
                        </p:par>
                        <p:par>
                          <p:cTn id="97" fill="hold">
                            <p:stCondLst>
                              <p:cond delay="8000"/>
                            </p:stCondLst>
                            <p:childTnLst>
                              <p:par>
                                <p:cTn id="98" presetID="53" presetClass="entr" presetSubtype="0"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par>
                          <p:cTn id="103" fill="hold">
                            <p:stCondLst>
                              <p:cond delay="8500"/>
                            </p:stCondLst>
                            <p:childTnLst>
                              <p:par>
                                <p:cTn id="104" presetID="53" presetClass="entr" presetSubtype="0"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p:cTn id="106" dur="500" fill="hold"/>
                                        <p:tgtEl>
                                          <p:spTgt spid="49"/>
                                        </p:tgtEl>
                                        <p:attrNameLst>
                                          <p:attrName>ppt_w</p:attrName>
                                        </p:attrNameLst>
                                      </p:cBhvr>
                                      <p:tavLst>
                                        <p:tav tm="0">
                                          <p:val>
                                            <p:fltVal val="0"/>
                                          </p:val>
                                        </p:tav>
                                        <p:tav tm="100000">
                                          <p:val>
                                            <p:strVal val="#ppt_w"/>
                                          </p:val>
                                        </p:tav>
                                      </p:tavLst>
                                    </p:anim>
                                    <p:anim calcmode="lin" valueType="num">
                                      <p:cBhvr>
                                        <p:cTn id="107" dur="500" fill="hold"/>
                                        <p:tgtEl>
                                          <p:spTgt spid="49"/>
                                        </p:tgtEl>
                                        <p:attrNameLst>
                                          <p:attrName>ppt_h</p:attrName>
                                        </p:attrNameLst>
                                      </p:cBhvr>
                                      <p:tavLst>
                                        <p:tav tm="0">
                                          <p:val>
                                            <p:fltVal val="0"/>
                                          </p:val>
                                        </p:tav>
                                        <p:tav tm="100000">
                                          <p:val>
                                            <p:strVal val="#ppt_h"/>
                                          </p:val>
                                        </p:tav>
                                      </p:tavLst>
                                    </p:anim>
                                    <p:animEffect transition="in" filter="fade">
                                      <p:cBhvr>
                                        <p:cTn id="108" dur="500"/>
                                        <p:tgtEl>
                                          <p:spTgt spid="49"/>
                                        </p:tgtEl>
                                      </p:cBhvr>
                                    </p:animEffect>
                                  </p:childTnLst>
                                </p:cTn>
                              </p:par>
                            </p:childTnLst>
                          </p:cTn>
                        </p:par>
                        <p:par>
                          <p:cTn id="109" fill="hold">
                            <p:stCondLst>
                              <p:cond delay="9000"/>
                            </p:stCondLst>
                            <p:childTnLst>
                              <p:par>
                                <p:cTn id="110" presetID="53" presetClass="entr" presetSubtype="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childTnLst>
                          </p:cTn>
                        </p:par>
                        <p:par>
                          <p:cTn id="115" fill="hold">
                            <p:stCondLst>
                              <p:cond delay="9500"/>
                            </p:stCondLst>
                            <p:childTnLst>
                              <p:par>
                                <p:cTn id="116" presetID="53" presetClass="entr" presetSubtype="0" fill="hold" nodeType="after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p:cTn id="118" dur="500" fill="hold"/>
                                        <p:tgtEl>
                                          <p:spTgt spid="45"/>
                                        </p:tgtEl>
                                        <p:attrNameLst>
                                          <p:attrName>ppt_w</p:attrName>
                                        </p:attrNameLst>
                                      </p:cBhvr>
                                      <p:tavLst>
                                        <p:tav tm="0">
                                          <p:val>
                                            <p:fltVal val="0"/>
                                          </p:val>
                                        </p:tav>
                                        <p:tav tm="100000">
                                          <p:val>
                                            <p:strVal val="#ppt_w"/>
                                          </p:val>
                                        </p:tav>
                                      </p:tavLst>
                                    </p:anim>
                                    <p:anim calcmode="lin" valueType="num">
                                      <p:cBhvr>
                                        <p:cTn id="119" dur="500" fill="hold"/>
                                        <p:tgtEl>
                                          <p:spTgt spid="45"/>
                                        </p:tgtEl>
                                        <p:attrNameLst>
                                          <p:attrName>ppt_h</p:attrName>
                                        </p:attrNameLst>
                                      </p:cBhvr>
                                      <p:tavLst>
                                        <p:tav tm="0">
                                          <p:val>
                                            <p:fltVal val="0"/>
                                          </p:val>
                                        </p:tav>
                                        <p:tav tm="100000">
                                          <p:val>
                                            <p:strVal val="#ppt_h"/>
                                          </p:val>
                                        </p:tav>
                                      </p:tavLst>
                                    </p:anim>
                                    <p:animEffect transition="in" filter="fade">
                                      <p:cBhvr>
                                        <p:cTn id="120" dur="500"/>
                                        <p:tgtEl>
                                          <p:spTgt spid="45"/>
                                        </p:tgtEl>
                                      </p:cBhvr>
                                    </p:animEffect>
                                  </p:childTnLst>
                                </p:cTn>
                              </p:par>
                            </p:childTnLst>
                          </p:cTn>
                        </p:par>
                        <p:par>
                          <p:cTn id="121" fill="hold">
                            <p:stCondLst>
                              <p:cond delay="10000"/>
                            </p:stCondLst>
                            <p:childTnLst>
                              <p:par>
                                <p:cTn id="122" presetID="53" presetClass="entr" presetSubtype="0" fill="hold" grpId="0" nodeType="afterEffect">
                                  <p:stCondLst>
                                    <p:cond delay="0"/>
                                  </p:stCondLst>
                                  <p:childTnLst>
                                    <p:set>
                                      <p:cBhvr>
                                        <p:cTn id="123" dur="1" fill="hold">
                                          <p:stCondLst>
                                            <p:cond delay="0"/>
                                          </p:stCondLst>
                                        </p:cTn>
                                        <p:tgtEl>
                                          <p:spTgt spid="28"/>
                                        </p:tgtEl>
                                        <p:attrNameLst>
                                          <p:attrName>style.visibility</p:attrName>
                                        </p:attrNameLst>
                                      </p:cBhvr>
                                      <p:to>
                                        <p:strVal val="visible"/>
                                      </p:to>
                                    </p:set>
                                    <p:anim calcmode="lin" valueType="num">
                                      <p:cBhvr>
                                        <p:cTn id="124" dur="500" fill="hold"/>
                                        <p:tgtEl>
                                          <p:spTgt spid="28"/>
                                        </p:tgtEl>
                                        <p:attrNameLst>
                                          <p:attrName>ppt_w</p:attrName>
                                        </p:attrNameLst>
                                      </p:cBhvr>
                                      <p:tavLst>
                                        <p:tav tm="0">
                                          <p:val>
                                            <p:fltVal val="0"/>
                                          </p:val>
                                        </p:tav>
                                        <p:tav tm="100000">
                                          <p:val>
                                            <p:strVal val="#ppt_w"/>
                                          </p:val>
                                        </p:tav>
                                      </p:tavLst>
                                    </p:anim>
                                    <p:anim calcmode="lin" valueType="num">
                                      <p:cBhvr>
                                        <p:cTn id="125" dur="500" fill="hold"/>
                                        <p:tgtEl>
                                          <p:spTgt spid="28"/>
                                        </p:tgtEl>
                                        <p:attrNameLst>
                                          <p:attrName>ppt_h</p:attrName>
                                        </p:attrNameLst>
                                      </p:cBhvr>
                                      <p:tavLst>
                                        <p:tav tm="0">
                                          <p:val>
                                            <p:fltVal val="0"/>
                                          </p:val>
                                        </p:tav>
                                        <p:tav tm="100000">
                                          <p:val>
                                            <p:strVal val="#ppt_h"/>
                                          </p:val>
                                        </p:tav>
                                      </p:tavLst>
                                    </p:anim>
                                    <p:animEffect transition="in" filter="fade">
                                      <p:cBhvr>
                                        <p:cTn id="126" dur="500"/>
                                        <p:tgtEl>
                                          <p:spTgt spid="28"/>
                                        </p:tgtEl>
                                      </p:cBhvr>
                                    </p:animEffect>
                                  </p:childTnLst>
                                </p:cTn>
                              </p:par>
                            </p:childTnLst>
                          </p:cTn>
                        </p:par>
                        <p:par>
                          <p:cTn id="127" fill="hold">
                            <p:stCondLst>
                              <p:cond delay="10500"/>
                            </p:stCondLst>
                            <p:childTnLst>
                              <p:par>
                                <p:cTn id="128" presetID="53" presetClass="entr" presetSubtype="0" fill="hold" nodeType="afterEffect">
                                  <p:stCondLst>
                                    <p:cond delay="0"/>
                                  </p:stCondLst>
                                  <p:childTnLst>
                                    <p:set>
                                      <p:cBhvr>
                                        <p:cTn id="129" dur="1" fill="hold">
                                          <p:stCondLst>
                                            <p:cond delay="0"/>
                                          </p:stCondLst>
                                        </p:cTn>
                                        <p:tgtEl>
                                          <p:spTgt spid="53"/>
                                        </p:tgtEl>
                                        <p:attrNameLst>
                                          <p:attrName>style.visibility</p:attrName>
                                        </p:attrNameLst>
                                      </p:cBhvr>
                                      <p:to>
                                        <p:strVal val="visible"/>
                                      </p:to>
                                    </p:set>
                                    <p:anim calcmode="lin" valueType="num">
                                      <p:cBhvr>
                                        <p:cTn id="130" dur="500" fill="hold"/>
                                        <p:tgtEl>
                                          <p:spTgt spid="53"/>
                                        </p:tgtEl>
                                        <p:attrNameLst>
                                          <p:attrName>ppt_w</p:attrName>
                                        </p:attrNameLst>
                                      </p:cBhvr>
                                      <p:tavLst>
                                        <p:tav tm="0">
                                          <p:val>
                                            <p:fltVal val="0"/>
                                          </p:val>
                                        </p:tav>
                                        <p:tav tm="100000">
                                          <p:val>
                                            <p:strVal val="#ppt_w"/>
                                          </p:val>
                                        </p:tav>
                                      </p:tavLst>
                                    </p:anim>
                                    <p:anim calcmode="lin" valueType="num">
                                      <p:cBhvr>
                                        <p:cTn id="131" dur="500" fill="hold"/>
                                        <p:tgtEl>
                                          <p:spTgt spid="53"/>
                                        </p:tgtEl>
                                        <p:attrNameLst>
                                          <p:attrName>ppt_h</p:attrName>
                                        </p:attrNameLst>
                                      </p:cBhvr>
                                      <p:tavLst>
                                        <p:tav tm="0">
                                          <p:val>
                                            <p:fltVal val="0"/>
                                          </p:val>
                                        </p:tav>
                                        <p:tav tm="100000">
                                          <p:val>
                                            <p:strVal val="#ppt_h"/>
                                          </p:val>
                                        </p:tav>
                                      </p:tavLst>
                                    </p:anim>
                                    <p:animEffect transition="in" filter="fade">
                                      <p:cBhvr>
                                        <p:cTn id="132" dur="500"/>
                                        <p:tgtEl>
                                          <p:spTgt spid="53"/>
                                        </p:tgtEl>
                                      </p:cBhvr>
                                    </p:animEffect>
                                  </p:childTnLst>
                                </p:cTn>
                              </p:par>
                            </p:childTnLst>
                          </p:cTn>
                        </p:par>
                        <p:par>
                          <p:cTn id="133" fill="hold">
                            <p:stCondLst>
                              <p:cond delay="11000"/>
                            </p:stCondLst>
                            <p:childTnLst>
                              <p:par>
                                <p:cTn id="134" presetID="53"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 calcmode="lin" valueType="num">
                                      <p:cBhvr>
                                        <p:cTn id="136" dur="500" fill="hold"/>
                                        <p:tgtEl>
                                          <p:spTgt spid="26"/>
                                        </p:tgtEl>
                                        <p:attrNameLst>
                                          <p:attrName>ppt_w</p:attrName>
                                        </p:attrNameLst>
                                      </p:cBhvr>
                                      <p:tavLst>
                                        <p:tav tm="0">
                                          <p:val>
                                            <p:fltVal val="0"/>
                                          </p:val>
                                        </p:tav>
                                        <p:tav tm="100000">
                                          <p:val>
                                            <p:strVal val="#ppt_w"/>
                                          </p:val>
                                        </p:tav>
                                      </p:tavLst>
                                    </p:anim>
                                    <p:anim calcmode="lin" valueType="num">
                                      <p:cBhvr>
                                        <p:cTn id="137" dur="500" fill="hold"/>
                                        <p:tgtEl>
                                          <p:spTgt spid="26"/>
                                        </p:tgtEl>
                                        <p:attrNameLst>
                                          <p:attrName>ppt_h</p:attrName>
                                        </p:attrNameLst>
                                      </p:cBhvr>
                                      <p:tavLst>
                                        <p:tav tm="0">
                                          <p:val>
                                            <p:fltVal val="0"/>
                                          </p:val>
                                        </p:tav>
                                        <p:tav tm="100000">
                                          <p:val>
                                            <p:strVal val="#ppt_h"/>
                                          </p:val>
                                        </p:tav>
                                      </p:tavLst>
                                    </p:anim>
                                    <p:animEffect transition="in" filter="fade">
                                      <p:cBhvr>
                                        <p:cTn id="138" dur="500"/>
                                        <p:tgtEl>
                                          <p:spTgt spid="26"/>
                                        </p:tgtEl>
                                      </p:cBhvr>
                                    </p:animEffect>
                                  </p:childTnLst>
                                </p:cTn>
                              </p:par>
                            </p:childTnLst>
                          </p:cTn>
                        </p:par>
                        <p:par>
                          <p:cTn id="139" fill="hold">
                            <p:stCondLst>
                              <p:cond delay="11500"/>
                            </p:stCondLst>
                            <p:childTnLst>
                              <p:par>
                                <p:cTn id="140" presetID="53" presetClass="entr" presetSubtype="0" fill="hold" nodeType="after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p:cTn id="142" dur="500" fill="hold"/>
                                        <p:tgtEl>
                                          <p:spTgt spid="51"/>
                                        </p:tgtEl>
                                        <p:attrNameLst>
                                          <p:attrName>ppt_w</p:attrName>
                                        </p:attrNameLst>
                                      </p:cBhvr>
                                      <p:tavLst>
                                        <p:tav tm="0">
                                          <p:val>
                                            <p:fltVal val="0"/>
                                          </p:val>
                                        </p:tav>
                                        <p:tav tm="100000">
                                          <p:val>
                                            <p:strVal val="#ppt_w"/>
                                          </p:val>
                                        </p:tav>
                                      </p:tavLst>
                                    </p:anim>
                                    <p:anim calcmode="lin" valueType="num">
                                      <p:cBhvr>
                                        <p:cTn id="143" dur="500" fill="hold"/>
                                        <p:tgtEl>
                                          <p:spTgt spid="51"/>
                                        </p:tgtEl>
                                        <p:attrNameLst>
                                          <p:attrName>ppt_h</p:attrName>
                                        </p:attrNameLst>
                                      </p:cBhvr>
                                      <p:tavLst>
                                        <p:tav tm="0">
                                          <p:val>
                                            <p:fltVal val="0"/>
                                          </p:val>
                                        </p:tav>
                                        <p:tav tm="100000">
                                          <p:val>
                                            <p:strVal val="#ppt_h"/>
                                          </p:val>
                                        </p:tav>
                                      </p:tavLst>
                                    </p:anim>
                                    <p:animEffect transition="in" filter="fade">
                                      <p:cBhvr>
                                        <p:cTn id="144" dur="500"/>
                                        <p:tgtEl>
                                          <p:spTgt spid="51"/>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checkerboard(across)">
                                      <p:cBhvr>
                                        <p:cTn id="1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4" grpId="0"/>
      <p:bldP spid="25" grpId="0"/>
      <p:bldP spid="26" grpId="0"/>
      <p:bldP spid="27" grpId="0"/>
      <p:bldP spid="28" grpId="0"/>
      <p:bldP spid="29" grpId="0"/>
      <p:bldP spid="30" grpId="0"/>
      <p:bldP spid="31" grpId="0"/>
      <p:bldP spid="3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40626" y="2276872"/>
            <a:ext cx="8723862" cy="2062103"/>
          </a:xfrm>
          <a:prstGeom prst="rect">
            <a:avLst/>
          </a:prstGeom>
        </p:spPr>
        <p:txBody>
          <a:bodyPr wrap="none">
            <a:spAutoFit/>
          </a:bodyPr>
          <a:lstStyle/>
          <a:p>
            <a:pPr algn="ctr"/>
            <a:r>
              <a:rPr lang="fr-FR" sz="3200" dirty="0" smtClean="0">
                <a:solidFill>
                  <a:srgbClr val="FFFF00"/>
                </a:solidFill>
                <a:latin typeface="Comic Sans MS" pitchFamily="66" charset="0"/>
              </a:rPr>
              <a:t>Il est plus facile d’exclure que de découvrir:</a:t>
            </a:r>
          </a:p>
          <a:p>
            <a:pPr algn="ctr"/>
            <a:endParaRPr lang="fr-FR" sz="3200" dirty="0" smtClean="0">
              <a:solidFill>
                <a:srgbClr val="FFFF00"/>
              </a:solidFill>
              <a:latin typeface="Comic Sans MS" pitchFamily="66" charset="0"/>
            </a:endParaRPr>
          </a:p>
          <a:p>
            <a:pPr algn="ctr"/>
            <a:r>
              <a:rPr lang="fr-FR" sz="3200" dirty="0">
                <a:solidFill>
                  <a:srgbClr val="FFFF00"/>
                </a:solidFill>
                <a:latin typeface="Comic Sans MS" pitchFamily="66" charset="0"/>
              </a:rPr>
              <a:t>c</a:t>
            </a:r>
            <a:r>
              <a:rPr lang="fr-FR" sz="3200" dirty="0" smtClean="0">
                <a:solidFill>
                  <a:srgbClr val="FFFF00"/>
                </a:solidFill>
                <a:latin typeface="Comic Sans MS" pitchFamily="66" charset="0"/>
              </a:rPr>
              <a:t>’est le constat de 48 ans d’efforts</a:t>
            </a:r>
          </a:p>
          <a:p>
            <a:pPr algn="ctr"/>
            <a:r>
              <a:rPr lang="fr-FR" sz="3200" dirty="0" smtClean="0">
                <a:solidFill>
                  <a:srgbClr val="FFFF00"/>
                </a:solidFill>
                <a:latin typeface="Comic Sans MS" pitchFamily="66" charset="0"/>
              </a:rPr>
              <a:t>jusqu’à l’année 2012.</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LEP.jpg"/>
          <p:cNvPicPr>
            <a:picLocks noChangeAspect="1" noChangeArrowheads="1"/>
          </p:cNvPicPr>
          <p:nvPr/>
        </p:nvPicPr>
        <p:blipFill>
          <a:blip r:embed="rId2" cstate="print"/>
          <a:srcRect/>
          <a:stretch>
            <a:fillRect/>
          </a:stretch>
        </p:blipFill>
        <p:spPr bwMode="auto">
          <a:xfrm>
            <a:off x="-36512" y="2276872"/>
            <a:ext cx="3347864" cy="3019642"/>
          </a:xfrm>
          <a:prstGeom prst="rect">
            <a:avLst/>
          </a:prstGeom>
          <a:noFill/>
        </p:spPr>
      </p:pic>
      <p:pic>
        <p:nvPicPr>
          <p:cNvPr id="1029" name="Picture 5" descr="C:\Users\François\Desktop\LHC_collisions\Higgs\Conférence_Higgs\LEP1.jpg"/>
          <p:cNvPicPr>
            <a:picLocks noChangeAspect="1" noChangeArrowheads="1"/>
          </p:cNvPicPr>
          <p:nvPr/>
        </p:nvPicPr>
        <p:blipFill>
          <a:blip r:embed="rId3" cstate="print"/>
          <a:srcRect/>
          <a:stretch>
            <a:fillRect/>
          </a:stretch>
        </p:blipFill>
        <p:spPr bwMode="auto">
          <a:xfrm>
            <a:off x="179512" y="1052736"/>
            <a:ext cx="3894280" cy="2396480"/>
          </a:xfrm>
          <a:prstGeom prst="rect">
            <a:avLst/>
          </a:prstGeom>
          <a:noFill/>
        </p:spPr>
      </p:pic>
      <p:sp>
        <p:nvSpPr>
          <p:cNvPr id="7" name="ZoneTexte 6"/>
          <p:cNvSpPr txBox="1"/>
          <p:nvPr/>
        </p:nvSpPr>
        <p:spPr>
          <a:xfrm>
            <a:off x="-36512" y="44624"/>
            <a:ext cx="4679486"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LEP (CERN, Europe</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électron-positron 209 GeV max</a:t>
            </a:r>
            <a:endParaRPr lang="fr-FR" sz="2400" dirty="0">
              <a:solidFill>
                <a:schemeClr val="bg1"/>
              </a:solidFill>
              <a:latin typeface="Comic Sans MS" pitchFamily="66" charset="0"/>
            </a:endParaRPr>
          </a:p>
        </p:txBody>
      </p:sp>
      <p:sp>
        <p:nvSpPr>
          <p:cNvPr id="11" name="ZoneTexte 10"/>
          <p:cNvSpPr txBox="1"/>
          <p:nvPr/>
        </p:nvSpPr>
        <p:spPr>
          <a:xfrm>
            <a:off x="683568" y="4797152"/>
            <a:ext cx="2032929" cy="523220"/>
          </a:xfrm>
          <a:prstGeom prst="rect">
            <a:avLst/>
          </a:prstGeom>
          <a:noFill/>
        </p:spPr>
        <p:txBody>
          <a:bodyPr wrap="none" rtlCol="0">
            <a:spAutoFit/>
          </a:bodyPr>
          <a:lstStyle/>
          <a:p>
            <a:r>
              <a:rPr lang="fr-FR" sz="2800" dirty="0" smtClean="0">
                <a:solidFill>
                  <a:schemeClr val="bg1"/>
                </a:solidFill>
                <a:latin typeface="Comic Sans MS" pitchFamily="66" charset="0"/>
              </a:rPr>
              <a:t>1989-2000</a:t>
            </a:r>
            <a:endParaRPr lang="fr-FR" sz="2800" dirty="0">
              <a:solidFill>
                <a:schemeClr val="bg1"/>
              </a:solidFill>
              <a:latin typeface="Comic Sans MS" pitchFamily="66" charset="0"/>
            </a:endParaRPr>
          </a:p>
        </p:txBody>
      </p:sp>
      <p:sp>
        <p:nvSpPr>
          <p:cNvPr id="12" name="ZoneTexte 11"/>
          <p:cNvSpPr txBox="1"/>
          <p:nvPr/>
        </p:nvSpPr>
        <p:spPr>
          <a:xfrm>
            <a:off x="1077188" y="5373216"/>
            <a:ext cx="7095212" cy="461665"/>
          </a:xfrm>
          <a:prstGeom prst="rect">
            <a:avLst/>
          </a:prstGeom>
          <a:noFill/>
        </p:spPr>
        <p:txBody>
          <a:bodyPr wrap="none" rtlCol="0">
            <a:spAutoFit/>
          </a:bodyPr>
          <a:lstStyle/>
          <a:p>
            <a:pPr>
              <a:buFont typeface="Symbol"/>
              <a:buChar char="Þ"/>
            </a:pPr>
            <a:r>
              <a:rPr lang="fr-FR" sz="2400" dirty="0" smtClean="0">
                <a:solidFill>
                  <a:schemeClr val="bg1"/>
                </a:solidFill>
                <a:latin typeface="Comic Sans MS" pitchFamily="66" charset="0"/>
                <a:sym typeface="Symbol"/>
              </a:rPr>
              <a:t> Pas de découvertes mais </a:t>
            </a:r>
            <a:r>
              <a:rPr lang="fr-FR" sz="2400" dirty="0" smtClean="0">
                <a:solidFill>
                  <a:srgbClr val="FF0000"/>
                </a:solidFill>
                <a:latin typeface="Comic Sans MS" pitchFamily="66" charset="0"/>
                <a:sym typeface="Symbol"/>
              </a:rPr>
              <a:t>domaines d’exclusion</a:t>
            </a:r>
            <a:endParaRPr lang="fr-FR" sz="2400" dirty="0">
              <a:solidFill>
                <a:srgbClr val="FF0000"/>
              </a:solidFill>
              <a:latin typeface="Comic Sans MS" pitchFamily="66" charset="0"/>
            </a:endParaRPr>
          </a:p>
        </p:txBody>
      </p:sp>
      <p:pic>
        <p:nvPicPr>
          <p:cNvPr id="14" name="Picture 2" descr="C:\Users\François\Desktop\LHC_collisions\Higgs\Conférence_Higgs\Tevatron.jpg"/>
          <p:cNvPicPr>
            <a:picLocks noChangeAspect="1" noChangeArrowheads="1"/>
          </p:cNvPicPr>
          <p:nvPr/>
        </p:nvPicPr>
        <p:blipFill>
          <a:blip r:embed="rId4" cstate="print"/>
          <a:srcRect/>
          <a:stretch>
            <a:fillRect/>
          </a:stretch>
        </p:blipFill>
        <p:spPr bwMode="auto">
          <a:xfrm>
            <a:off x="5724128" y="2852936"/>
            <a:ext cx="3707904" cy="2410138"/>
          </a:xfrm>
          <a:prstGeom prst="rect">
            <a:avLst/>
          </a:prstGeom>
          <a:noFill/>
        </p:spPr>
      </p:pic>
      <p:pic>
        <p:nvPicPr>
          <p:cNvPr id="15" name="Picture 4" descr="C:\Users\François\Desktop\LHC_collisions\Higgs\Conférence_Higgs\Tevatron1.jpg"/>
          <p:cNvPicPr>
            <a:picLocks noChangeAspect="1" noChangeArrowheads="1"/>
          </p:cNvPicPr>
          <p:nvPr/>
        </p:nvPicPr>
        <p:blipFill>
          <a:blip r:embed="rId5" cstate="print"/>
          <a:srcRect/>
          <a:stretch>
            <a:fillRect/>
          </a:stretch>
        </p:blipFill>
        <p:spPr bwMode="auto">
          <a:xfrm>
            <a:off x="4716016" y="1052736"/>
            <a:ext cx="3584564" cy="2391346"/>
          </a:xfrm>
          <a:prstGeom prst="rect">
            <a:avLst/>
          </a:prstGeom>
          <a:noFill/>
        </p:spPr>
      </p:pic>
      <p:sp>
        <p:nvSpPr>
          <p:cNvPr id="16" name="ZoneTexte 15"/>
          <p:cNvSpPr txBox="1"/>
          <p:nvPr/>
        </p:nvSpPr>
        <p:spPr>
          <a:xfrm>
            <a:off x="4676007" y="44624"/>
            <a:ext cx="4360489"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Tévatron (Fermilab, USA</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proton-antiproton 2 TeV max</a:t>
            </a:r>
            <a:endParaRPr lang="fr-FR" sz="2400" dirty="0">
              <a:solidFill>
                <a:schemeClr val="bg1"/>
              </a:solidFill>
              <a:latin typeface="Comic Sans MS" pitchFamily="66" charset="0"/>
            </a:endParaRPr>
          </a:p>
        </p:txBody>
      </p:sp>
      <p:sp>
        <p:nvSpPr>
          <p:cNvPr id="17" name="ZoneTexte 16"/>
          <p:cNvSpPr txBox="1"/>
          <p:nvPr/>
        </p:nvSpPr>
        <p:spPr>
          <a:xfrm>
            <a:off x="6542919" y="4849996"/>
            <a:ext cx="1917513" cy="523220"/>
          </a:xfrm>
          <a:prstGeom prst="rect">
            <a:avLst/>
          </a:prstGeom>
          <a:noFill/>
        </p:spPr>
        <p:txBody>
          <a:bodyPr wrap="none" rtlCol="0">
            <a:spAutoFit/>
          </a:bodyPr>
          <a:lstStyle/>
          <a:p>
            <a:r>
              <a:rPr lang="fr-FR" sz="2800" dirty="0" smtClean="0">
                <a:solidFill>
                  <a:schemeClr val="bg1"/>
                </a:solidFill>
                <a:latin typeface="Comic Sans MS" pitchFamily="66" charset="0"/>
              </a:rPr>
              <a:t>1983-2011</a:t>
            </a:r>
            <a:endParaRPr lang="fr-FR" sz="2800" dirty="0">
              <a:solidFill>
                <a:schemeClr val="bg1"/>
              </a:solidFill>
              <a:latin typeface="Comic Sans MS" pitchFamily="66" charset="0"/>
            </a:endParaRPr>
          </a:p>
        </p:txBody>
      </p:sp>
      <p:sp>
        <p:nvSpPr>
          <p:cNvPr id="20" name="ZoneTexte 19"/>
          <p:cNvSpPr txBox="1"/>
          <p:nvPr/>
        </p:nvSpPr>
        <p:spPr>
          <a:xfrm>
            <a:off x="3282434" y="3573016"/>
            <a:ext cx="2441694" cy="1569660"/>
          </a:xfrm>
          <a:prstGeom prst="rect">
            <a:avLst/>
          </a:prstGeom>
          <a:noFill/>
        </p:spPr>
        <p:txBody>
          <a:bodyPr wrap="none" rtlCol="0">
            <a:spAutoFit/>
          </a:bodyPr>
          <a:lstStyle/>
          <a:p>
            <a:pPr algn="ctr"/>
            <a:r>
              <a:rPr lang="fr-FR" sz="2400" dirty="0" smtClean="0">
                <a:solidFill>
                  <a:schemeClr val="bg1"/>
                </a:solidFill>
                <a:latin typeface="Comic Sans MS" pitchFamily="66" charset="0"/>
              </a:rPr>
              <a:t>A partir de</a:t>
            </a:r>
          </a:p>
          <a:p>
            <a:pPr algn="ctr"/>
            <a:r>
              <a:rPr lang="fr-FR" sz="2400" dirty="0" smtClean="0">
                <a:solidFill>
                  <a:schemeClr val="bg1"/>
                </a:solidFill>
                <a:latin typeface="Comic Sans MS" pitchFamily="66" charset="0"/>
              </a:rPr>
              <a:t>mesures </a:t>
            </a:r>
          </a:p>
          <a:p>
            <a:pPr algn="ctr"/>
            <a:r>
              <a:rPr lang="fr-FR" sz="2400" dirty="0" smtClean="0">
                <a:solidFill>
                  <a:schemeClr val="bg1"/>
                </a:solidFill>
                <a:latin typeface="Comic Sans MS" pitchFamily="66" charset="0"/>
              </a:rPr>
              <a:t>directes</a:t>
            </a:r>
          </a:p>
          <a:p>
            <a:pPr algn="ctr"/>
            <a:r>
              <a:rPr lang="fr-FR" sz="2400" dirty="0" smtClean="0">
                <a:solidFill>
                  <a:schemeClr val="bg1"/>
                </a:solidFill>
                <a:latin typeface="Comic Sans MS" pitchFamily="66" charset="0"/>
              </a:rPr>
              <a:t>pendant  28 ans</a:t>
            </a:r>
            <a:endParaRPr lang="fr-FR" sz="2400" dirty="0">
              <a:solidFill>
                <a:schemeClr val="bg1"/>
              </a:solidFill>
              <a:latin typeface="Comic Sans MS" pitchFamily="66" charset="0"/>
            </a:endParaRPr>
          </a:p>
        </p:txBody>
      </p:sp>
      <p:sp>
        <p:nvSpPr>
          <p:cNvPr id="22" name="ZoneTexte 21"/>
          <p:cNvSpPr txBox="1"/>
          <p:nvPr/>
        </p:nvSpPr>
        <p:spPr>
          <a:xfrm>
            <a:off x="467544"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4 détecteurs</a:t>
            </a:r>
            <a:endParaRPr lang="fr-FR" sz="2800" dirty="0">
              <a:solidFill>
                <a:schemeClr val="bg1"/>
              </a:solidFill>
              <a:latin typeface="Comic Sans MS" pitchFamily="66" charset="0"/>
            </a:endParaRPr>
          </a:p>
        </p:txBody>
      </p:sp>
      <p:sp>
        <p:nvSpPr>
          <p:cNvPr id="23" name="ZoneTexte 22"/>
          <p:cNvSpPr txBox="1"/>
          <p:nvPr/>
        </p:nvSpPr>
        <p:spPr>
          <a:xfrm>
            <a:off x="6300192"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2 détecteurs</a:t>
            </a:r>
            <a:endParaRPr lang="fr-FR" sz="2800" dirty="0">
              <a:solidFill>
                <a:schemeClr val="bg1"/>
              </a:solidFill>
              <a:latin typeface="Comic Sans MS" pitchFamily="66" charset="0"/>
            </a:endParaRPr>
          </a:p>
        </p:txBody>
      </p:sp>
      <p:sp>
        <p:nvSpPr>
          <p:cNvPr id="24" name="Rectangle 23"/>
          <p:cNvSpPr/>
          <p:nvPr/>
        </p:nvSpPr>
        <p:spPr>
          <a:xfrm>
            <a:off x="611560" y="5930696"/>
            <a:ext cx="792088"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Rectangle 24"/>
          <p:cNvSpPr/>
          <p:nvPr/>
        </p:nvSpPr>
        <p:spPr>
          <a:xfrm>
            <a:off x="140364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6" name="Rectangle 25"/>
          <p:cNvSpPr/>
          <p:nvPr/>
        </p:nvSpPr>
        <p:spPr>
          <a:xfrm>
            <a:off x="219573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7" name="Rectangle 26"/>
          <p:cNvSpPr/>
          <p:nvPr/>
        </p:nvSpPr>
        <p:spPr>
          <a:xfrm>
            <a:off x="2987824"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8" name="Rectangle 27"/>
          <p:cNvSpPr/>
          <p:nvPr/>
        </p:nvSpPr>
        <p:spPr>
          <a:xfrm>
            <a:off x="3779912"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9" name="Rectangle 28"/>
          <p:cNvSpPr/>
          <p:nvPr/>
        </p:nvSpPr>
        <p:spPr>
          <a:xfrm>
            <a:off x="4572000"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0" name="Rectangle 29"/>
          <p:cNvSpPr/>
          <p:nvPr/>
        </p:nvSpPr>
        <p:spPr>
          <a:xfrm>
            <a:off x="536408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1" name="Rectangle 30"/>
          <p:cNvSpPr/>
          <p:nvPr/>
        </p:nvSpPr>
        <p:spPr>
          <a:xfrm>
            <a:off x="615617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2" name="Rectangle 31"/>
          <p:cNvSpPr/>
          <p:nvPr/>
        </p:nvSpPr>
        <p:spPr>
          <a:xfrm>
            <a:off x="6948264"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3" name="Rectangle 32"/>
          <p:cNvSpPr/>
          <p:nvPr/>
        </p:nvSpPr>
        <p:spPr>
          <a:xfrm>
            <a:off x="7740352"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4" name="ZoneTexte 33"/>
          <p:cNvSpPr txBox="1"/>
          <p:nvPr/>
        </p:nvSpPr>
        <p:spPr>
          <a:xfrm>
            <a:off x="467544" y="6218728"/>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35" name="ZoneTexte 34"/>
          <p:cNvSpPr txBox="1"/>
          <p:nvPr/>
        </p:nvSpPr>
        <p:spPr>
          <a:xfrm>
            <a:off x="8172400" y="6218728"/>
            <a:ext cx="712054"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1000</a:t>
            </a:r>
            <a:endParaRPr lang="fr-FR" dirty="0">
              <a:solidFill>
                <a:schemeClr val="bg1"/>
              </a:solidFill>
              <a:latin typeface="Comic Sans MS" pitchFamily="66" charset="0"/>
            </a:endParaRPr>
          </a:p>
        </p:txBody>
      </p:sp>
      <p:sp>
        <p:nvSpPr>
          <p:cNvPr id="36" name="ZoneTexte 35"/>
          <p:cNvSpPr txBox="1"/>
          <p:nvPr/>
        </p:nvSpPr>
        <p:spPr>
          <a:xfrm>
            <a:off x="4252173" y="6218728"/>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sp>
        <p:nvSpPr>
          <p:cNvPr id="37" name="Rectangle 36"/>
          <p:cNvSpPr/>
          <p:nvPr/>
        </p:nvSpPr>
        <p:spPr>
          <a:xfrm>
            <a:off x="1403648" y="5939988"/>
            <a:ext cx="14401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8" name="ZoneTexte 37"/>
          <p:cNvSpPr txBox="1"/>
          <p:nvPr/>
        </p:nvSpPr>
        <p:spPr>
          <a:xfrm>
            <a:off x="1115616" y="6228020"/>
            <a:ext cx="739305"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114,4</a:t>
            </a:r>
            <a:endParaRPr lang="fr-FR" dirty="0">
              <a:solidFill>
                <a:schemeClr val="bg1"/>
              </a:solidFill>
              <a:latin typeface="Comic Sans MS" pitchFamily="66" charset="0"/>
            </a:endParaRPr>
          </a:p>
        </p:txBody>
      </p:sp>
      <p:sp>
        <p:nvSpPr>
          <p:cNvPr id="39" name="Rectangle 38"/>
          <p:cNvSpPr/>
          <p:nvPr/>
        </p:nvSpPr>
        <p:spPr>
          <a:xfrm>
            <a:off x="1763688" y="5939988"/>
            <a:ext cx="35165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0" name="ZoneTexte 39"/>
          <p:cNvSpPr txBox="1"/>
          <p:nvPr/>
        </p:nvSpPr>
        <p:spPr>
          <a:xfrm>
            <a:off x="1547664" y="6516052"/>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147</a:t>
            </a:r>
            <a:endParaRPr lang="fr-FR" dirty="0">
              <a:solidFill>
                <a:schemeClr val="bg1"/>
              </a:solidFill>
              <a:latin typeface="Comic Sans MS" pitchFamily="66" charset="0"/>
            </a:endParaRPr>
          </a:p>
        </p:txBody>
      </p:sp>
      <p:sp>
        <p:nvSpPr>
          <p:cNvPr id="41" name="ZoneTexte 40"/>
          <p:cNvSpPr txBox="1"/>
          <p:nvPr/>
        </p:nvSpPr>
        <p:spPr>
          <a:xfrm>
            <a:off x="1840770" y="6228020"/>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180</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heckerboard(across)">
                                      <p:cBhvr>
                                        <p:cTn id="15" dur="500"/>
                                        <p:tgtEl>
                                          <p:spTgt spid="2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500"/>
                                        <p:tgtEl>
                                          <p:spTgt spid="2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across)">
                                      <p:cBhvr>
                                        <p:cTn id="27" dur="500"/>
                                        <p:tgtEl>
                                          <p:spTgt spid="2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heckerboard(across)">
                                      <p:cBhvr>
                                        <p:cTn id="30" dur="500"/>
                                        <p:tgtEl>
                                          <p:spTgt spid="2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across)">
                                      <p:cBhvr>
                                        <p:cTn id="33" dur="500"/>
                                        <p:tgtEl>
                                          <p:spTgt spid="30"/>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across)">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heckerboard(across)">
                                      <p:cBhvr>
                                        <p:cTn id="39" dur="500"/>
                                        <p:tgtEl>
                                          <p:spTgt spid="3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across)">
                                      <p:cBhvr>
                                        <p:cTn id="42" dur="500"/>
                                        <p:tgtEl>
                                          <p:spTgt spid="33"/>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heckerboard(across)">
                                      <p:cBhvr>
                                        <p:cTn id="45" dur="500"/>
                                        <p:tgtEl>
                                          <p:spTgt spid="3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heckerboard(across)">
                                      <p:cBhvr>
                                        <p:cTn id="54" dur="500"/>
                                        <p:tgtEl>
                                          <p:spTgt spid="37"/>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heckerboard(across)">
                                      <p:cBhvr>
                                        <p:cTn id="57" dur="500"/>
                                        <p:tgtEl>
                                          <p:spTgt spid="38"/>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checkerboard(across)">
                                      <p:cBhvr>
                                        <p:cTn id="63" dur="500"/>
                                        <p:tgtEl>
                                          <p:spTgt spid="40"/>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checkerboard(across)">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animBg="1"/>
      <p:bldP spid="38" grpId="0"/>
      <p:bldP spid="39" grpId="0" animBg="1"/>
      <p:bldP spid="40" grpId="0"/>
      <p:bldP spid="41"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Le LHC et les deux expériences géantes</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1" descr="cernflags2.jpg"/>
          <p:cNvPicPr>
            <a:picLocks noChangeAspect="1"/>
          </p:cNvPicPr>
          <p:nvPr/>
        </p:nvPicPr>
        <p:blipFill>
          <a:blip r:embed="rId2" cstate="print"/>
          <a:srcRect l="16995" r="12070"/>
          <a:stretch>
            <a:fillRect/>
          </a:stretch>
        </p:blipFill>
        <p:spPr bwMode="auto">
          <a:xfrm>
            <a:off x="-36512" y="-27384"/>
            <a:ext cx="2448272" cy="2295513"/>
          </a:xfrm>
          <a:prstGeom prst="rect">
            <a:avLst/>
          </a:prstGeom>
          <a:noFill/>
          <a:ln w="9525">
            <a:noFill/>
            <a:miter lim="800000"/>
            <a:headEnd/>
            <a:tailEnd/>
          </a:ln>
        </p:spPr>
      </p:pic>
      <p:sp>
        <p:nvSpPr>
          <p:cNvPr id="3" name="Text Box 19"/>
          <p:cNvSpPr txBox="1">
            <a:spLocks noChangeArrowheads="1"/>
          </p:cNvSpPr>
          <p:nvPr/>
        </p:nvSpPr>
        <p:spPr bwMode="auto">
          <a:xfrm>
            <a:off x="1259632" y="2132856"/>
            <a:ext cx="6816290"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Acronyme français du</a:t>
            </a:r>
          </a:p>
          <a:p>
            <a:pPr algn="ctr"/>
            <a:r>
              <a:rPr lang="fr-FR" sz="2400" dirty="0">
                <a:solidFill>
                  <a:srgbClr val="FFFF66"/>
                </a:solidFill>
                <a:latin typeface="Comic Sans MS" pitchFamily="66" charset="0"/>
              </a:rPr>
              <a:t>C</a:t>
            </a:r>
            <a:r>
              <a:rPr lang="fr-FR" sz="2400" dirty="0">
                <a:solidFill>
                  <a:schemeClr val="bg1"/>
                </a:solidFill>
                <a:latin typeface="Comic Sans MS" pitchFamily="66" charset="0"/>
              </a:rPr>
              <a:t>onseil </a:t>
            </a:r>
            <a:r>
              <a:rPr lang="fr-FR" sz="2400" dirty="0">
                <a:solidFill>
                  <a:srgbClr val="FFFF00"/>
                </a:solidFill>
                <a:latin typeface="Comic Sans MS" pitchFamily="66" charset="0"/>
              </a:rPr>
              <a:t>E</a:t>
            </a:r>
            <a:r>
              <a:rPr lang="fr-FR" sz="2400" dirty="0">
                <a:solidFill>
                  <a:schemeClr val="bg1"/>
                </a:solidFill>
                <a:latin typeface="Comic Sans MS" pitchFamily="66" charset="0"/>
              </a:rPr>
              <a:t>uropéen pour la </a:t>
            </a:r>
            <a:r>
              <a:rPr lang="fr-FR" sz="2400" dirty="0">
                <a:solidFill>
                  <a:srgbClr val="FFFF66"/>
                </a:solidFill>
                <a:latin typeface="Comic Sans MS" pitchFamily="66" charset="0"/>
              </a:rPr>
              <a:t>R</a:t>
            </a:r>
            <a:r>
              <a:rPr lang="fr-FR" sz="2400" dirty="0">
                <a:solidFill>
                  <a:schemeClr val="bg1"/>
                </a:solidFill>
                <a:latin typeface="Comic Sans MS" pitchFamily="66" charset="0"/>
              </a:rPr>
              <a:t>echerche </a:t>
            </a:r>
            <a:r>
              <a:rPr lang="fr-FR" sz="2400" dirty="0">
                <a:solidFill>
                  <a:srgbClr val="FFFF00"/>
                </a:solidFill>
                <a:latin typeface="Comic Sans MS" pitchFamily="66" charset="0"/>
              </a:rPr>
              <a:t>N</a:t>
            </a:r>
            <a:r>
              <a:rPr lang="fr-FR" sz="2400" dirty="0">
                <a:solidFill>
                  <a:schemeClr val="bg1"/>
                </a:solidFill>
                <a:latin typeface="Comic Sans MS" pitchFamily="66" charset="0"/>
              </a:rPr>
              <a:t>ucléaire.</a:t>
            </a:r>
          </a:p>
        </p:txBody>
      </p:sp>
      <p:sp>
        <p:nvSpPr>
          <p:cNvPr id="4" name="Text Box 20"/>
          <p:cNvSpPr txBox="1">
            <a:spLocks noChangeArrowheads="1"/>
          </p:cNvSpPr>
          <p:nvPr/>
        </p:nvSpPr>
        <p:spPr bwMode="auto">
          <a:xfrm>
            <a:off x="683568" y="3212976"/>
            <a:ext cx="7758855"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Laboratoire Européen pour la Physique des </a:t>
            </a:r>
            <a:r>
              <a:rPr lang="fr-FR" sz="2400" dirty="0" smtClean="0">
                <a:solidFill>
                  <a:schemeClr val="bg1"/>
                </a:solidFill>
                <a:latin typeface="Comic Sans MS" pitchFamily="66" charset="0"/>
              </a:rPr>
              <a:t>Particules</a:t>
            </a:r>
          </a:p>
          <a:p>
            <a:pPr algn="ctr"/>
            <a:r>
              <a:rPr lang="fr-FR" sz="2400" dirty="0" smtClean="0">
                <a:solidFill>
                  <a:schemeClr val="bg1"/>
                </a:solidFill>
                <a:latin typeface="Comic Sans MS" pitchFamily="66" charset="0"/>
              </a:rPr>
              <a:t>devenu un laboratoire mondial</a:t>
            </a:r>
            <a:endParaRPr lang="fr-FR" sz="2400" dirty="0">
              <a:solidFill>
                <a:schemeClr val="bg1"/>
              </a:solidFill>
              <a:latin typeface="Comic Sans MS" pitchFamily="66" charset="0"/>
            </a:endParaRPr>
          </a:p>
        </p:txBody>
      </p:sp>
      <p:sp>
        <p:nvSpPr>
          <p:cNvPr id="5" name="Text Box 21"/>
          <p:cNvSpPr txBox="1">
            <a:spLocks noChangeArrowheads="1"/>
          </p:cNvSpPr>
          <p:nvPr/>
        </p:nvSpPr>
        <p:spPr bwMode="auto">
          <a:xfrm>
            <a:off x="1979712" y="4293096"/>
            <a:ext cx="5179623" cy="1200329"/>
          </a:xfrm>
          <a:prstGeom prst="rect">
            <a:avLst/>
          </a:prstGeom>
          <a:noFill/>
          <a:ln w="9525">
            <a:noFill/>
            <a:miter lim="800000"/>
            <a:headEnd/>
            <a:tailEnd/>
          </a:ln>
          <a:effectLst/>
        </p:spPr>
        <p:txBody>
          <a:bodyPr wrap="none">
            <a:spAutoFit/>
          </a:bodyPr>
          <a:lstStyle/>
          <a:p>
            <a:r>
              <a:rPr lang="fr-FR" sz="2400" dirty="0">
                <a:solidFill>
                  <a:schemeClr val="bg1"/>
                </a:solidFill>
                <a:latin typeface="Comic Sans MS" pitchFamily="66" charset="0"/>
              </a:rPr>
              <a:t>Le plus grand laboratoire au monde</a:t>
            </a:r>
          </a:p>
          <a:p>
            <a:r>
              <a:rPr lang="fr-FR" sz="2400" dirty="0">
                <a:solidFill>
                  <a:schemeClr val="bg1"/>
                </a:solidFill>
                <a:latin typeface="Comic Sans MS" pitchFamily="66" charset="0"/>
              </a:rPr>
              <a:t>        - </a:t>
            </a:r>
            <a:r>
              <a:rPr lang="fr-FR" sz="2400" dirty="0" smtClean="0">
                <a:solidFill>
                  <a:schemeClr val="bg1"/>
                </a:solidFill>
                <a:latin typeface="Comic Sans MS" pitchFamily="66" charset="0"/>
              </a:rPr>
              <a:t>113 </a:t>
            </a:r>
            <a:r>
              <a:rPr lang="fr-FR" sz="2400" dirty="0">
                <a:solidFill>
                  <a:schemeClr val="bg1"/>
                </a:solidFill>
                <a:latin typeface="Comic Sans MS" pitchFamily="66" charset="0"/>
              </a:rPr>
              <a:t>nationalités.</a:t>
            </a:r>
          </a:p>
          <a:p>
            <a:r>
              <a:rPr lang="fr-FR" sz="2400" dirty="0">
                <a:solidFill>
                  <a:schemeClr val="bg1"/>
                </a:solidFill>
                <a:latin typeface="Comic Sans MS" pitchFamily="66" charset="0"/>
              </a:rPr>
              <a:t>      </a:t>
            </a:r>
            <a:r>
              <a:rPr lang="fr-FR" sz="2400" dirty="0" smtClean="0">
                <a:solidFill>
                  <a:schemeClr val="bg1"/>
                </a:solidFill>
                <a:latin typeface="Comic Sans MS" pitchFamily="66" charset="0"/>
              </a:rPr>
              <a:t>  </a:t>
            </a:r>
            <a:r>
              <a:rPr lang="fr-FR" sz="2400" dirty="0">
                <a:solidFill>
                  <a:schemeClr val="bg1"/>
                </a:solidFill>
                <a:latin typeface="Comic Sans MS" pitchFamily="66" charset="0"/>
              </a:rPr>
              <a:t>- 10 000 </a:t>
            </a:r>
            <a:r>
              <a:rPr lang="fr-FR" sz="2400" dirty="0" smtClean="0">
                <a:solidFill>
                  <a:schemeClr val="bg1"/>
                </a:solidFill>
                <a:latin typeface="Comic Sans MS" pitchFamily="66" charset="0"/>
              </a:rPr>
              <a:t>physiciens</a:t>
            </a:r>
            <a:r>
              <a:rPr lang="fr-FR" sz="2400" dirty="0">
                <a:solidFill>
                  <a:schemeClr val="bg1"/>
                </a:solidFill>
                <a:latin typeface="Comic Sans MS" pitchFamily="66" charset="0"/>
              </a:rPr>
              <a:t>.</a:t>
            </a:r>
          </a:p>
        </p:txBody>
      </p:sp>
      <p:sp>
        <p:nvSpPr>
          <p:cNvPr id="6" name="Text Box 22"/>
          <p:cNvSpPr txBox="1">
            <a:spLocks noChangeArrowheads="1"/>
          </p:cNvSpPr>
          <p:nvPr/>
        </p:nvSpPr>
        <p:spPr bwMode="auto">
          <a:xfrm>
            <a:off x="251520" y="5733256"/>
            <a:ext cx="8748464" cy="523220"/>
          </a:xfrm>
          <a:prstGeom prst="rect">
            <a:avLst/>
          </a:prstGeom>
          <a:noFill/>
          <a:ln w="12700">
            <a:noFill/>
            <a:miter lim="800000"/>
            <a:headEnd/>
            <a:tailEnd/>
          </a:ln>
          <a:effectLst/>
        </p:spPr>
        <p:txBody>
          <a:bodyPr wrap="square">
            <a:spAutoFit/>
          </a:bodyPr>
          <a:lstStyle/>
          <a:p>
            <a:r>
              <a:rPr lang="fr-FR" sz="2800" dirty="0" smtClean="0">
                <a:solidFill>
                  <a:srgbClr val="FFFF00"/>
                </a:solidFill>
                <a:latin typeface="Comic Sans MS" pitchFamily="66" charset="0"/>
                <a:sym typeface="Symbol"/>
              </a:rPr>
              <a:t> </a:t>
            </a:r>
            <a:r>
              <a:rPr lang="fr-FR" sz="2800" dirty="0" smtClean="0">
                <a:solidFill>
                  <a:srgbClr val="FFFF00"/>
                </a:solidFill>
                <a:latin typeface="Comic Sans MS" pitchFamily="66" charset="0"/>
              </a:rPr>
              <a:t>Recherches fondamentales sur l’infiniment petit</a:t>
            </a:r>
            <a:endParaRPr lang="fr-FR" sz="2800" dirty="0">
              <a:solidFill>
                <a:srgbClr val="FFFF00"/>
              </a:solidFill>
              <a:latin typeface="Comic Sans MS" pitchFamily="66" charset="0"/>
            </a:endParaRPr>
          </a:p>
        </p:txBody>
      </p:sp>
      <p:pic>
        <p:nvPicPr>
          <p:cNvPr id="7" name="Picture 23"/>
          <p:cNvPicPr>
            <a:picLocks noChangeAspect="1" noChangeArrowheads="1"/>
          </p:cNvPicPr>
          <p:nvPr/>
        </p:nvPicPr>
        <p:blipFill>
          <a:blip r:embed="rId3" cstate="print"/>
          <a:srcRect/>
          <a:stretch>
            <a:fillRect/>
          </a:stretch>
        </p:blipFill>
        <p:spPr bwMode="auto">
          <a:xfrm>
            <a:off x="6695728" y="0"/>
            <a:ext cx="2448272" cy="2448272"/>
          </a:xfrm>
          <a:prstGeom prst="rect">
            <a:avLst/>
          </a:prstGeom>
          <a:noFill/>
          <a:ln w="9525">
            <a:noFill/>
            <a:miter lim="800000"/>
            <a:headEnd/>
            <a:tailEnd/>
          </a:ln>
          <a:effectLst/>
        </p:spPr>
      </p:pic>
      <p:sp>
        <p:nvSpPr>
          <p:cNvPr id="8" name="ZoneTexte 7"/>
          <p:cNvSpPr txBox="1"/>
          <p:nvPr/>
        </p:nvSpPr>
        <p:spPr>
          <a:xfrm>
            <a:off x="2855271" y="757153"/>
            <a:ext cx="3300905"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CERN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Berlioux et Mairie\Higgs_4muons.png"/>
          <p:cNvPicPr>
            <a:picLocks noChangeAspect="1" noChangeArrowheads="1"/>
          </p:cNvPicPr>
          <p:nvPr/>
        </p:nvPicPr>
        <p:blipFill>
          <a:blip r:embed="rId2" cstate="print"/>
          <a:srcRect/>
          <a:stretch>
            <a:fillRect/>
          </a:stretch>
        </p:blipFill>
        <p:spPr bwMode="auto">
          <a:xfrm>
            <a:off x="0" y="27384"/>
            <a:ext cx="7624664" cy="6858000"/>
          </a:xfrm>
          <a:prstGeom prst="rect">
            <a:avLst/>
          </a:prstGeom>
          <a:noFill/>
        </p:spPr>
      </p:pic>
      <p:sp>
        <p:nvSpPr>
          <p:cNvPr id="3" name="ZoneTexte 2"/>
          <p:cNvSpPr txBox="1"/>
          <p:nvPr/>
        </p:nvSpPr>
        <p:spPr>
          <a:xfrm>
            <a:off x="3667592" y="3236783"/>
            <a:ext cx="5440912"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L’épopée extraordinaire</a:t>
            </a:r>
          </a:p>
          <a:p>
            <a:pPr algn="ctr"/>
            <a:r>
              <a:rPr lang="fr-FR" sz="3600" dirty="0" smtClean="0">
                <a:solidFill>
                  <a:schemeClr val="bg1"/>
                </a:solidFill>
                <a:latin typeface="Comic Sans MS" pitchFamily="66" charset="0"/>
              </a:rPr>
              <a:t> du boson BEH</a:t>
            </a:r>
          </a:p>
        </p:txBody>
      </p:sp>
      <p:sp>
        <p:nvSpPr>
          <p:cNvPr id="4" name="Rectangle 3"/>
          <p:cNvSpPr/>
          <p:nvPr/>
        </p:nvSpPr>
        <p:spPr>
          <a:xfrm>
            <a:off x="6300192" y="0"/>
            <a:ext cx="1584176" cy="12687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0" descr="lhc_tunnel_wide.jpg"/>
          <p:cNvPicPr>
            <a:picLocks noChangeAspect="1"/>
          </p:cNvPicPr>
          <p:nvPr/>
        </p:nvPicPr>
        <p:blipFill>
          <a:blip r:embed="rId2" cstate="print"/>
          <a:srcRect t="14395" b="41190"/>
          <a:stretch>
            <a:fillRect/>
          </a:stretch>
        </p:blipFill>
        <p:spPr bwMode="auto">
          <a:xfrm>
            <a:off x="0" y="2132856"/>
            <a:ext cx="9144000" cy="3048640"/>
          </a:xfrm>
          <a:prstGeom prst="rect">
            <a:avLst/>
          </a:prstGeom>
          <a:noFill/>
          <a:ln w="9525">
            <a:noFill/>
            <a:miter lim="800000"/>
            <a:headEnd/>
            <a:tailEnd/>
          </a:ln>
        </p:spPr>
      </p:pic>
      <p:sp>
        <p:nvSpPr>
          <p:cNvPr id="3" name="Text Box 13"/>
          <p:cNvSpPr txBox="1">
            <a:spLocks noChangeArrowheads="1"/>
          </p:cNvSpPr>
          <p:nvPr/>
        </p:nvSpPr>
        <p:spPr bwMode="auto">
          <a:xfrm>
            <a:off x="144016" y="5373216"/>
            <a:ext cx="8820472" cy="1107996"/>
          </a:xfrm>
          <a:prstGeom prst="rect">
            <a:avLst/>
          </a:prstGeom>
          <a:noFill/>
          <a:ln w="9525">
            <a:noFill/>
            <a:miter lim="800000"/>
            <a:headEnd/>
            <a:tailEnd/>
          </a:ln>
          <a:effectLst/>
        </p:spPr>
        <p:txBody>
          <a:bodyPr wrap="square">
            <a:spAutoFit/>
          </a:bodyPr>
          <a:lstStyle/>
          <a:p>
            <a:pPr algn="ctr"/>
            <a:r>
              <a:rPr lang="fr-FR" sz="2200" dirty="0" smtClean="0">
                <a:solidFill>
                  <a:schemeClr val="bg1"/>
                </a:solidFill>
                <a:latin typeface="Comic Sans MS" pitchFamily="66" charset="0"/>
              </a:rPr>
              <a:t>Imaginé dans les années 1980-1990: </a:t>
            </a:r>
            <a:r>
              <a:rPr lang="fr-FR" sz="2200" i="1" dirty="0" smtClean="0">
                <a:solidFill>
                  <a:srgbClr val="FFCCFF"/>
                </a:solidFill>
                <a:latin typeface="Comic Sans MS" pitchFamily="66" charset="0"/>
              </a:rPr>
              <a:t>″</a:t>
            </a:r>
            <a:r>
              <a:rPr lang="fr-FR" sz="2200" i="1" dirty="0" smtClean="0">
                <a:solidFill>
                  <a:srgbClr val="FF66FF"/>
                </a:solidFill>
                <a:latin typeface="Comic Sans MS" pitchFamily="66" charset="0"/>
              </a:rPr>
              <a:t>nous savions comment faire″</a:t>
            </a:r>
          </a:p>
          <a:p>
            <a:pPr algn="ctr"/>
            <a:r>
              <a:rPr lang="fr-FR" sz="2200" dirty="0" smtClean="0">
                <a:solidFill>
                  <a:schemeClr val="bg1"/>
                </a:solidFill>
                <a:latin typeface="Comic Sans MS" pitchFamily="66" charset="0"/>
              </a:rPr>
              <a:t>Décidé en 1994</a:t>
            </a:r>
          </a:p>
          <a:p>
            <a:pPr algn="ctr"/>
            <a:r>
              <a:rPr lang="fr-FR" sz="2200" dirty="0" smtClean="0">
                <a:solidFill>
                  <a:schemeClr val="bg1"/>
                </a:solidFill>
                <a:latin typeface="Comic Sans MS" pitchFamily="66" charset="0"/>
              </a:rPr>
              <a:t>Construit dans la période 1998-2008</a:t>
            </a:r>
          </a:p>
        </p:txBody>
      </p:sp>
      <p:sp>
        <p:nvSpPr>
          <p:cNvPr id="4" name="ZoneTexte 3"/>
          <p:cNvSpPr txBox="1"/>
          <p:nvPr/>
        </p:nvSpPr>
        <p:spPr>
          <a:xfrm>
            <a:off x="3137408" y="44624"/>
            <a:ext cx="2736647"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LHC</a:t>
            </a:r>
          </a:p>
        </p:txBody>
      </p:sp>
      <p:sp>
        <p:nvSpPr>
          <p:cNvPr id="9" name="ZoneTexte 8"/>
          <p:cNvSpPr txBox="1"/>
          <p:nvPr/>
        </p:nvSpPr>
        <p:spPr>
          <a:xfrm>
            <a:off x="325839" y="1124744"/>
            <a:ext cx="8494633" cy="892552"/>
          </a:xfrm>
          <a:prstGeom prst="rect">
            <a:avLst/>
          </a:prstGeom>
          <a:noFill/>
        </p:spPr>
        <p:txBody>
          <a:bodyPr wrap="none" rtlCol="0">
            <a:spAutoFit/>
          </a:bodyPr>
          <a:lstStyle/>
          <a:p>
            <a:pPr algn="ctr"/>
            <a:r>
              <a:rPr lang="fr-FR" sz="2800" dirty="0" smtClean="0">
                <a:solidFill>
                  <a:schemeClr val="bg1"/>
                </a:solidFill>
                <a:latin typeface="Comic Sans MS" pitchFamily="66" charset="0"/>
              </a:rPr>
              <a:t>Le Grand Collisionneur de Hadrons </a:t>
            </a:r>
            <a:r>
              <a:rPr lang="fr-FR" sz="2400" dirty="0" smtClean="0">
                <a:solidFill>
                  <a:schemeClr val="bg1"/>
                </a:solidFill>
                <a:latin typeface="Comic Sans MS" pitchFamily="66" charset="0"/>
              </a:rPr>
              <a:t>(protons, noyaux)</a:t>
            </a:r>
          </a:p>
          <a:p>
            <a:pPr algn="ctr"/>
            <a:r>
              <a:rPr lang="fr-FR" sz="2400" dirty="0" smtClean="0">
                <a:solidFill>
                  <a:schemeClr val="bg1"/>
                </a:solidFill>
                <a:latin typeface="Comic Sans MS" pitchFamily="66" charset="0"/>
              </a:rPr>
              <a:t>″</a:t>
            </a:r>
            <a:r>
              <a:rPr lang="fr-FR" sz="2400" dirty="0" smtClean="0">
                <a:solidFill>
                  <a:srgbClr val="FFFF00"/>
                </a:solidFill>
                <a:latin typeface="Comic Sans MS" pitchFamily="66" charset="0"/>
              </a:rPr>
              <a:t>L</a:t>
            </a:r>
            <a:r>
              <a:rPr lang="fr-FR" sz="2400" dirty="0" smtClean="0">
                <a:solidFill>
                  <a:schemeClr val="bg1"/>
                </a:solidFill>
                <a:latin typeface="Comic Sans MS" pitchFamily="66" charset="0"/>
              </a:rPr>
              <a:t>arge </a:t>
            </a:r>
            <a:r>
              <a:rPr lang="fr-FR" sz="2400" dirty="0" smtClean="0">
                <a:solidFill>
                  <a:srgbClr val="FFFF00"/>
                </a:solidFill>
                <a:latin typeface="Comic Sans MS" pitchFamily="66" charset="0"/>
              </a:rPr>
              <a:t>H</a:t>
            </a:r>
            <a:r>
              <a:rPr lang="fr-FR" sz="2400" dirty="0" smtClean="0">
                <a:solidFill>
                  <a:schemeClr val="bg1"/>
                </a:solidFill>
                <a:latin typeface="Comic Sans MS" pitchFamily="66" charset="0"/>
              </a:rPr>
              <a:t>adron </a:t>
            </a:r>
            <a:r>
              <a:rPr lang="fr-FR" sz="2400" dirty="0" smtClean="0">
                <a:solidFill>
                  <a:srgbClr val="FFFF00"/>
                </a:solidFill>
                <a:latin typeface="Comic Sans MS" pitchFamily="66" charset="0"/>
              </a:rPr>
              <a:t>C</a:t>
            </a:r>
            <a:r>
              <a:rPr lang="fr-FR" sz="2400" dirty="0" smtClean="0">
                <a:solidFill>
                  <a:schemeClr val="bg1"/>
                </a:solidFill>
                <a:latin typeface="Comic Sans MS" pitchFamily="66" charset="0"/>
              </a:rPr>
              <a:t>ollider″</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rançois\Desktop\Mes images\aerial.jpg"/>
          <p:cNvPicPr>
            <a:picLocks noChangeAspect="1" noChangeArrowheads="1"/>
          </p:cNvPicPr>
          <p:nvPr/>
        </p:nvPicPr>
        <p:blipFill>
          <a:blip r:embed="rId2" cstate="print"/>
          <a:srcRect/>
          <a:stretch>
            <a:fillRect/>
          </a:stretch>
        </p:blipFill>
        <p:spPr bwMode="auto">
          <a:xfrm>
            <a:off x="-468560" y="0"/>
            <a:ext cx="10152567" cy="6885384"/>
          </a:xfrm>
          <a:prstGeom prst="rect">
            <a:avLst/>
          </a:prstGeom>
          <a:noFill/>
        </p:spPr>
      </p:pic>
      <p:sp>
        <p:nvSpPr>
          <p:cNvPr id="3" name="Rectangle à coins arrondis 2"/>
          <p:cNvSpPr/>
          <p:nvPr/>
        </p:nvSpPr>
        <p:spPr>
          <a:xfrm>
            <a:off x="0" y="-27384"/>
            <a:ext cx="4032448" cy="1584176"/>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Deux anneaux  de 27 km de circonférence</a:t>
            </a:r>
          </a:p>
          <a:p>
            <a:pPr algn="ctr"/>
            <a:r>
              <a:rPr lang="fr-FR" sz="2400" dirty="0" smtClean="0">
                <a:latin typeface="Comic Sans MS" pitchFamily="66" charset="0"/>
              </a:rPr>
              <a:t> à 100 mètres sous terre</a:t>
            </a:r>
          </a:p>
          <a:p>
            <a:pPr algn="ctr"/>
            <a:endParaRPr lang="fr-FR" sz="2400" dirty="0">
              <a:latin typeface="Comic Sans MS" pitchFamily="66" charset="0"/>
            </a:endParaRPr>
          </a:p>
        </p:txBody>
      </p:sp>
      <p:sp>
        <p:nvSpPr>
          <p:cNvPr id="4" name="Rectangle à coins arrondis 3"/>
          <p:cNvSpPr/>
          <p:nvPr/>
        </p:nvSpPr>
        <p:spPr>
          <a:xfrm>
            <a:off x="179512" y="1268760"/>
            <a:ext cx="6552728" cy="1728192"/>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Croisement en 4 points</a:t>
            </a:r>
          </a:p>
          <a:p>
            <a:pPr algn="ctr"/>
            <a:r>
              <a:rPr lang="fr-FR" sz="2400" dirty="0" smtClean="0">
                <a:latin typeface="Comic Sans MS" pitchFamily="66" charset="0"/>
              </a:rPr>
              <a:t>Un détecteur par zone</a:t>
            </a:r>
          </a:p>
          <a:p>
            <a:pPr algn="ctr"/>
            <a:r>
              <a:rPr lang="fr-FR" sz="2400" dirty="0" smtClean="0">
                <a:latin typeface="Comic Sans MS" pitchFamily="66" charset="0"/>
              </a:rPr>
              <a:t>Energie maximum 4 TeV + 4 TeV (en 2012)</a:t>
            </a: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5" name="Rectangle à coins arrondis 4"/>
          <p:cNvSpPr/>
          <p:nvPr/>
        </p:nvSpPr>
        <p:spPr>
          <a:xfrm>
            <a:off x="539552" y="2708920"/>
            <a:ext cx="8280920" cy="2376264"/>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Deux zones de haute intensité pour le boson BEH:</a:t>
            </a:r>
          </a:p>
          <a:p>
            <a:pPr algn="ctr"/>
            <a:r>
              <a:rPr lang="fr-FR" sz="2400" dirty="0" smtClean="0">
                <a:latin typeface="Comic Sans MS" pitchFamily="66" charset="0"/>
              </a:rPr>
              <a:t>Croisements de paquets de 100 milliards de protons</a:t>
            </a:r>
          </a:p>
          <a:p>
            <a:pPr algn="ctr"/>
            <a:r>
              <a:rPr lang="fr-FR" sz="2400" dirty="0" smtClean="0">
                <a:latin typeface="Comic Sans MS" pitchFamily="66" charset="0"/>
              </a:rPr>
              <a:t>toutes les 50 millionièmes de seconde</a:t>
            </a:r>
          </a:p>
          <a:p>
            <a:pPr algn="ctr">
              <a:buFont typeface="Symbol"/>
              <a:buChar char="Þ"/>
            </a:pPr>
            <a:r>
              <a:rPr lang="fr-FR" sz="2400" dirty="0" smtClean="0">
                <a:latin typeface="Comic Sans MS" pitchFamily="66" charset="0"/>
                <a:sym typeface="Symbol"/>
              </a:rPr>
              <a:t>   20 collisions/croisement</a:t>
            </a:r>
          </a:p>
          <a:p>
            <a:pPr algn="ctr"/>
            <a:r>
              <a:rPr lang="fr-FR" sz="2400" dirty="0" smtClean="0">
                <a:latin typeface="Comic Sans MS" pitchFamily="66" charset="0"/>
                <a:sym typeface="Symbol"/>
              </a:rPr>
              <a:t>                 600 millions collisions/seconde</a:t>
            </a:r>
            <a:endParaRPr lang="fr-FR" sz="2400" dirty="0" smtClean="0">
              <a:latin typeface="Comic Sans MS" pitchFamily="66" charset="0"/>
            </a:endParaRP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6" name="Rectangle à coins arrondis 5"/>
          <p:cNvSpPr/>
          <p:nvPr/>
        </p:nvSpPr>
        <p:spPr>
          <a:xfrm>
            <a:off x="1763688" y="4797152"/>
            <a:ext cx="7344816" cy="1844824"/>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0000"/>
                </a:solidFill>
                <a:latin typeface="Comic Sans MS" pitchFamily="66" charset="0"/>
              </a:rPr>
              <a:t>Et les détecteurs ?</a:t>
            </a:r>
          </a:p>
          <a:p>
            <a:pPr algn="ctr"/>
            <a:r>
              <a:rPr lang="fr-FR" sz="2400" i="1" dirty="0" smtClean="0">
                <a:solidFill>
                  <a:srgbClr val="FF0000"/>
                </a:solidFill>
                <a:latin typeface="Comic Sans MS" pitchFamily="66" charset="0"/>
              </a:rPr>
              <a:t>″nous ne savions pas comment faire !″</a:t>
            </a:r>
          </a:p>
          <a:p>
            <a:pPr algn="ctr"/>
            <a:r>
              <a:rPr lang="fr-FR" sz="2400" dirty="0" smtClean="0">
                <a:solidFill>
                  <a:srgbClr val="FF0000"/>
                </a:solidFill>
                <a:latin typeface="Comic Sans MS" pitchFamily="66" charset="0"/>
              </a:rPr>
              <a:t>Longues R&amp;D (89-97) puis construction (98-08)</a:t>
            </a:r>
          </a:p>
          <a:p>
            <a:pPr algn="ctr"/>
            <a:r>
              <a:rPr lang="fr-FR" sz="2400" dirty="0" smtClean="0">
                <a:solidFill>
                  <a:srgbClr val="FF0000"/>
                </a:solidFill>
                <a:latin typeface="Comic Sans MS" pitchFamily="66" charset="0"/>
              </a:rPr>
              <a:t>Deux détecteurs concurrents très différents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707904" y="476672"/>
            <a:ext cx="1303562"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CMS</a:t>
            </a:r>
          </a:p>
        </p:txBody>
      </p:sp>
      <p:pic>
        <p:nvPicPr>
          <p:cNvPr id="3" name="Picture 11" descr="Atlas"/>
          <p:cNvPicPr>
            <a:picLocks noChangeAspect="1" noChangeArrowheads="1"/>
          </p:cNvPicPr>
          <p:nvPr/>
        </p:nvPicPr>
        <p:blipFill>
          <a:blip r:embed="rId2" cstate="print"/>
          <a:srcRect/>
          <a:stretch>
            <a:fillRect/>
          </a:stretch>
        </p:blipFill>
        <p:spPr bwMode="auto">
          <a:xfrm>
            <a:off x="2752129" y="2204864"/>
            <a:ext cx="6391871" cy="4941168"/>
          </a:xfrm>
          <a:prstGeom prst="rect">
            <a:avLst/>
          </a:prstGeom>
          <a:noFill/>
        </p:spPr>
      </p:pic>
      <p:sp>
        <p:nvSpPr>
          <p:cNvPr id="4" name="Text Box 13"/>
          <p:cNvSpPr txBox="1">
            <a:spLocks noChangeArrowheads="1"/>
          </p:cNvSpPr>
          <p:nvPr/>
        </p:nvSpPr>
        <p:spPr bwMode="auto">
          <a:xfrm>
            <a:off x="395878" y="3573016"/>
            <a:ext cx="1922321"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ATLAS</a:t>
            </a:r>
          </a:p>
        </p:txBody>
      </p:sp>
      <p:sp>
        <p:nvSpPr>
          <p:cNvPr id="6" name="Text Box 18"/>
          <p:cNvSpPr txBox="1">
            <a:spLocks noChangeArrowheads="1"/>
          </p:cNvSpPr>
          <p:nvPr/>
        </p:nvSpPr>
        <p:spPr bwMode="auto">
          <a:xfrm>
            <a:off x="4067944" y="1292250"/>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21 m</a:t>
            </a:r>
          </a:p>
          <a:p>
            <a:r>
              <a:rPr lang="fr-FR" sz="1600" dirty="0" smtClean="0">
                <a:latin typeface="Comic Sans MS" pitchFamily="66" charset="0"/>
              </a:rPr>
              <a:t>Diamètre 15 m</a:t>
            </a:r>
          </a:p>
          <a:p>
            <a:r>
              <a:rPr lang="fr-FR" sz="1600" dirty="0" smtClean="0">
                <a:latin typeface="Comic Sans MS" pitchFamily="66" charset="0"/>
              </a:rPr>
              <a:t>Masse 12000 tonnes</a:t>
            </a:r>
          </a:p>
          <a:p>
            <a:r>
              <a:rPr lang="fr-FR" sz="1600" dirty="0" smtClean="0">
                <a:latin typeface="Comic Sans MS" pitchFamily="66" charset="0"/>
              </a:rPr>
              <a:t>3500 chercheurs</a:t>
            </a:r>
            <a:endParaRPr lang="fr-FR" sz="1600" dirty="0">
              <a:latin typeface="Comic Sans MS" pitchFamily="66" charset="0"/>
            </a:endParaRPr>
          </a:p>
        </p:txBody>
      </p:sp>
      <p:pic>
        <p:nvPicPr>
          <p:cNvPr id="7" name="Picture 8" descr="CMS3d_medium"/>
          <p:cNvPicPr>
            <a:picLocks noChangeAspect="1" noChangeArrowheads="1"/>
          </p:cNvPicPr>
          <p:nvPr/>
        </p:nvPicPr>
        <p:blipFill>
          <a:blip r:embed="rId3" cstate="print"/>
          <a:srcRect/>
          <a:stretch>
            <a:fillRect/>
          </a:stretch>
        </p:blipFill>
        <p:spPr bwMode="auto">
          <a:xfrm>
            <a:off x="107504" y="332656"/>
            <a:ext cx="3528392" cy="2795808"/>
          </a:xfrm>
          <a:prstGeom prst="rect">
            <a:avLst/>
          </a:prstGeom>
          <a:noFill/>
        </p:spPr>
      </p:pic>
      <p:sp>
        <p:nvSpPr>
          <p:cNvPr id="8" name="Text Box 18"/>
          <p:cNvSpPr txBox="1">
            <a:spLocks noChangeArrowheads="1"/>
          </p:cNvSpPr>
          <p:nvPr/>
        </p:nvSpPr>
        <p:spPr bwMode="auto">
          <a:xfrm>
            <a:off x="683568" y="4326195"/>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45 m</a:t>
            </a:r>
          </a:p>
          <a:p>
            <a:r>
              <a:rPr lang="fr-FR" sz="1600" dirty="0" smtClean="0">
                <a:latin typeface="Comic Sans MS" pitchFamily="66" charset="0"/>
              </a:rPr>
              <a:t>Diamètre 25 m</a:t>
            </a:r>
          </a:p>
          <a:p>
            <a:r>
              <a:rPr lang="fr-FR" sz="1600" dirty="0" smtClean="0">
                <a:latin typeface="Comic Sans MS" pitchFamily="66" charset="0"/>
              </a:rPr>
              <a:t>Masse 7500 tonnes</a:t>
            </a:r>
          </a:p>
          <a:p>
            <a:r>
              <a:rPr lang="fr-FR" sz="1600" dirty="0" smtClean="0">
                <a:latin typeface="Comic Sans MS" pitchFamily="66" charset="0"/>
              </a:rPr>
              <a:t>3500 chercheurs</a:t>
            </a:r>
            <a:endParaRPr lang="fr-FR" sz="16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49615" y="2132856"/>
            <a:ext cx="8686993" cy="1569660"/>
          </a:xfrm>
          <a:prstGeom prst="rect">
            <a:avLst/>
          </a:prstGeom>
          <a:noFill/>
        </p:spPr>
        <p:txBody>
          <a:bodyPr wrap="none" rtlCol="0">
            <a:spAutoFit/>
          </a:bodyPr>
          <a:lstStyle/>
          <a:p>
            <a:pPr algn="ctr"/>
            <a:r>
              <a:rPr lang="fr-FR" sz="3200" dirty="0" smtClean="0">
                <a:solidFill>
                  <a:schemeClr val="bg1"/>
                </a:solidFill>
                <a:latin typeface="Comic Sans MS" pitchFamily="66" charset="0"/>
              </a:rPr>
              <a:t>Reproduction d’un événement candidat BEH</a:t>
            </a:r>
          </a:p>
          <a:p>
            <a:pPr algn="ctr"/>
            <a:r>
              <a:rPr lang="fr-FR" sz="3200" dirty="0" smtClean="0">
                <a:solidFill>
                  <a:schemeClr val="bg1"/>
                </a:solidFill>
                <a:latin typeface="Comic Sans MS" pitchFamily="66" charset="0"/>
              </a:rPr>
              <a:t> dans l’expérience ATLAS:</a:t>
            </a:r>
          </a:p>
          <a:p>
            <a:pPr algn="ctr"/>
            <a:r>
              <a:rPr lang="fr-FR" sz="3200" dirty="0" smtClean="0">
                <a:solidFill>
                  <a:schemeClr val="bg1"/>
                </a:solidFill>
                <a:latin typeface="Comic Sans MS" pitchFamily="66" charset="0"/>
              </a:rPr>
              <a:t>Pré-injecteurs </a:t>
            </a:r>
            <a:r>
              <a:rPr lang="fr-FR" sz="3200" dirty="0" smtClean="0">
                <a:solidFill>
                  <a:schemeClr val="bg1"/>
                </a:solidFill>
                <a:latin typeface="Comic Sans MS" pitchFamily="66" charset="0"/>
                <a:sym typeface="Symbol"/>
              </a:rPr>
              <a:t> LHC 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FourMuon_small (1)_1.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1043608" y="6351711"/>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5" name="ZoneTexte 4"/>
          <p:cNvSpPr txBox="1"/>
          <p:nvPr/>
        </p:nvSpPr>
        <p:spPr>
          <a:xfrm>
            <a:off x="5580112" y="6381328"/>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7" name="Text Box 2"/>
          <p:cNvSpPr txBox="1">
            <a:spLocks noChangeArrowheads="1"/>
          </p:cNvSpPr>
          <p:nvPr/>
        </p:nvSpPr>
        <p:spPr bwMode="auto">
          <a:xfrm>
            <a:off x="218493" y="-27384"/>
            <a:ext cx="8690199" cy="1015663"/>
          </a:xfrm>
          <a:prstGeom prst="rect">
            <a:avLst/>
          </a:prstGeom>
          <a:noFill/>
          <a:ln w="9525">
            <a:noFill/>
            <a:miter lim="800000"/>
            <a:headEnd/>
            <a:tailEnd/>
          </a:ln>
          <a:effectLst>
            <a:innerShdw blurRad="63500" dist="50800" dir="13500000">
              <a:prstClr val="black">
                <a:alpha val="50000"/>
              </a:prstClr>
            </a:innerShdw>
          </a:effectLst>
        </p:spPr>
        <p:txBody>
          <a:bodyPr wrap="none">
            <a:spAutoFit/>
          </a:bodyPr>
          <a:lstStyle/>
          <a:p>
            <a:pPr algn="ctr">
              <a:defRPr/>
            </a:pPr>
            <a:r>
              <a:rPr lang="fr-FR" sz="6000" dirty="0" smtClean="0">
                <a:solidFill>
                  <a:srgbClr val="FFFF00"/>
                </a:solidFill>
                <a:effectLst>
                  <a:outerShdw blurRad="38100" dist="38100" dir="2700000" algn="tl">
                    <a:srgbClr val="808080"/>
                  </a:outerShdw>
                </a:effectLst>
                <a:latin typeface="Comic Sans MS" pitchFamily="66" charset="0"/>
              </a:rPr>
              <a:t>La collaboration ATLAS</a:t>
            </a:r>
            <a:endParaRPr lang="fr-FR" sz="6000" dirty="0">
              <a:solidFill>
                <a:srgbClr val="FFFF00"/>
              </a:solidFill>
              <a:effectLst>
                <a:outerShdw blurRad="38100" dist="38100" dir="2700000" algn="tl">
                  <a:srgbClr val="808080"/>
                </a:outerShdw>
              </a:effectLst>
              <a:latin typeface="Comic Sans MS" pitchFamily="66" charset="0"/>
            </a:endParaRPr>
          </a:p>
        </p:txBody>
      </p:sp>
      <p:pic>
        <p:nvPicPr>
          <p:cNvPr id="9" name="Picture 5" descr="ATLAS.map.png"/>
          <p:cNvPicPr preferRelativeResize="0">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584176"/>
            <a:ext cx="7430594" cy="527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1043608" y="6396335"/>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11" name="Rectangle 10"/>
          <p:cNvSpPr>
            <a:spLocks noChangeArrowheads="1"/>
          </p:cNvSpPr>
          <p:nvPr/>
        </p:nvSpPr>
        <p:spPr bwMode="auto">
          <a:xfrm>
            <a:off x="0" y="2564904"/>
            <a:ext cx="9144000" cy="2971800"/>
          </a:xfrm>
          <a:prstGeom prst="rect">
            <a:avLst/>
          </a:prstGeom>
          <a:solidFill>
            <a:schemeClr val="bg1"/>
          </a:solidFill>
          <a:ln w="57150">
            <a:solidFill>
              <a:srgbClr val="FF9900"/>
            </a:solidFill>
            <a:miter lim="800000"/>
            <a:headEnd/>
            <a:tailEnd/>
          </a:ln>
        </p:spPr>
        <p:txBody>
          <a:bodyPr anchor="ctr"/>
          <a:lstStyle/>
          <a:p>
            <a:pPr eaLnBrk="1" hangingPunct="1"/>
            <a:r>
              <a:rPr lang="en-GB" sz="1200" dirty="0">
                <a:solidFill>
                  <a:srgbClr val="002060"/>
                </a:solidFill>
                <a:latin typeface="Arial" charset="0"/>
                <a:cs typeface="Arial" charset="0"/>
              </a:rPr>
              <a:t>Albany, Alberta, NIKHEF Amsterdam, Ankara, LAPP Annecy, Argonne NL, Arizona, UT Arlington, Athens, NTU Athens, Baku, </a:t>
            </a:r>
            <a:br>
              <a:rPr lang="en-GB" sz="1200" dirty="0">
                <a:solidFill>
                  <a:srgbClr val="002060"/>
                </a:solidFill>
                <a:latin typeface="Arial" charset="0"/>
                <a:cs typeface="Arial" charset="0"/>
              </a:rPr>
            </a:br>
            <a:r>
              <a:rPr lang="en-GB" sz="1200" dirty="0">
                <a:solidFill>
                  <a:srgbClr val="002060"/>
                </a:solidFill>
                <a:latin typeface="Arial" charset="0"/>
                <a:cs typeface="Arial" charset="0"/>
              </a:rPr>
              <a:t>IFAE Barcelona, Belgrade, Bergen, Berkeley LBL and UC, HU Berlin, Bern, Birmingham, UAN Bogota, Bologna, Bonn, Boston, Brandeis, Brasil Cluster, Bratislava/SAS Kosice, Brookhaven NL, Buenos Aires, Bucharest, Cambridge, Carleton, CERN, Chinese Cluster, Chicago, Chile, </a:t>
            </a:r>
            <a:r>
              <a:rPr lang="en-GB" sz="1200" dirty="0">
                <a:solidFill>
                  <a:srgbClr val="FF0000"/>
                </a:solidFill>
                <a:latin typeface="Arial" charset="0"/>
                <a:cs typeface="Arial" charset="0"/>
              </a:rPr>
              <a:t>Clermont-Ferrand</a:t>
            </a:r>
            <a:r>
              <a:rPr lang="en-GB" sz="1200" dirty="0">
                <a:solidFill>
                  <a:srgbClr val="002060"/>
                </a:solidFill>
                <a:latin typeface="Arial" charset="0"/>
                <a:cs typeface="Arial" charset="0"/>
              </a:rPr>
              <a:t>, Columbia, NBI Copenhagen, Cosenza, AGH UST Cracow, IFJ PAN Cracow, SMU Dallas, UT Dallas, DESY, Dortmund, TU Dresden, JINR Dubna, Duke, Edinburgh, Frascati, Freiburg, Geneva, Genoa, Giessen, Glasgow, </a:t>
            </a:r>
            <a:r>
              <a:rPr lang="en-US" sz="1200" dirty="0">
                <a:solidFill>
                  <a:srgbClr val="002060"/>
                </a:solidFill>
                <a:latin typeface="Arial" charset="0"/>
                <a:cs typeface="Arial" charset="0"/>
              </a:rPr>
              <a:t>Göttingen,</a:t>
            </a:r>
            <a:r>
              <a:rPr lang="en-GB" sz="1200" dirty="0">
                <a:solidFill>
                  <a:srgbClr val="002060"/>
                </a:solidFill>
                <a:latin typeface="Arial" charset="0"/>
                <a:cs typeface="Arial" charset="0"/>
              </a:rPr>
              <a:t> LPSC Grenoble, Technion Haifa, Hampton, Harvard, Heidelberg, Hiroshima IT, Indiana, Innsbruck, Iowa SU, Iowa, UC Irvine, Istanbul Bogazici,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MEPhI Moscow, MSU Moscow, Munich LMU, MPI Munich, Nagasaki IAS, Nagoya, Naples, New Mexico, New York, Nijmegen, BINP Novosibirsk, Ohio SU, Okayama, Oklahoma, Oklahoma SU, Olomouc, Oregon, LAL Orsay, Osaka, Oslo, Oxford, Paris VI and VII, Pavia, Pennsylvania, Pisa, Pittsburgh, CAS Prague, CU Prague, TU Prague, IHEP Protvino, Regina, Rome I, Rome II, Rome III, Rutherford Appleton Laboratory, DAPNIA Saclay, Santa Cruz UC, Sheffield, Shinshu, Siegen, Simon Fraser Burnaby, SLAC, NPI Petersburg, Stockholm, KTH Stockholm, Stony Brook, Sydney, Sussex, AS Taipei, Tbilisi, Tel Aviv, Thessaloniki, Tokyo ICEPP, Tokyo MU, Tokyo Tech, Toronto, TRIUMF, Tsukuba, Tufts, Udine/ICTP, Uppsala, UI Urbana, Valencia, UBC Vancouver, Victoria, Waseda, Washington, Weizmann Rehovot, FH Wiener Neustadt, Wisconsin, Wuppertal, Würzburg, Yale, Yerevan</a:t>
            </a:r>
            <a:endParaRPr lang="en-US" sz="1200" dirty="0">
              <a:solidFill>
                <a:srgbClr val="002060"/>
              </a:solidFill>
              <a:latin typeface="Arial" charset="0"/>
              <a:cs typeface="Arial" charset="0"/>
            </a:endParaRPr>
          </a:p>
        </p:txBody>
      </p:sp>
      <p:sp>
        <p:nvSpPr>
          <p:cNvPr id="12" name="ZoneTexte 11"/>
          <p:cNvSpPr txBox="1"/>
          <p:nvPr/>
        </p:nvSpPr>
        <p:spPr>
          <a:xfrm>
            <a:off x="5580112" y="6396335"/>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13" name="ZoneTexte 12"/>
          <p:cNvSpPr txBox="1"/>
          <p:nvPr/>
        </p:nvSpPr>
        <p:spPr>
          <a:xfrm>
            <a:off x="1763688" y="836712"/>
            <a:ext cx="5681363"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3500 physiciens dont 1000 doctorants</a:t>
            </a:r>
          </a:p>
          <a:p>
            <a:pPr algn="ctr"/>
            <a:r>
              <a:rPr lang="fr-FR" sz="2400" dirty="0" smtClean="0">
                <a:solidFill>
                  <a:schemeClr val="bg1"/>
                </a:solidFill>
                <a:latin typeface="Comic Sans MS" pitchFamily="66" charset="0"/>
              </a:rPr>
              <a:t>plus tous les personnels techniques</a:t>
            </a:r>
            <a:endParaRPr lang="fr-FR" sz="2400" dirty="0">
              <a:solidFill>
                <a:schemeClr val="bg1"/>
              </a:solidFill>
              <a:latin typeface="Comic Sans MS" pitchFamily="66" charset="0"/>
            </a:endParaRPr>
          </a:p>
        </p:txBody>
      </p:sp>
      <p:sp>
        <p:nvSpPr>
          <p:cNvPr id="14" name="ZoneTexte 13"/>
          <p:cNvSpPr txBox="1"/>
          <p:nvPr/>
        </p:nvSpPr>
        <p:spPr>
          <a:xfrm>
            <a:off x="467544" y="5733256"/>
            <a:ext cx="8249374" cy="584775"/>
          </a:xfrm>
          <a:prstGeom prst="rect">
            <a:avLst/>
          </a:prstGeom>
          <a:solidFill>
            <a:schemeClr val="tx1"/>
          </a:solidFill>
        </p:spPr>
        <p:txBody>
          <a:bodyPr wrap="none" rtlCol="0">
            <a:spAutoFit/>
          </a:bodyPr>
          <a:lstStyle/>
          <a:p>
            <a:r>
              <a:rPr lang="fr-FR" sz="3200" dirty="0" smtClean="0">
                <a:solidFill>
                  <a:schemeClr val="bg1"/>
                </a:solidFill>
                <a:latin typeface="Comic Sans MS" pitchFamily="66" charset="0"/>
              </a:rPr>
              <a:t>19 ans pour élaborer et construire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D:\Journée Atlasdm250602\Journée Atlas6.jpg"/>
          <p:cNvPicPr>
            <a:picLocks noChangeAspect="1" noChangeArrowheads="1"/>
          </p:cNvPicPr>
          <p:nvPr/>
        </p:nvPicPr>
        <p:blipFill>
          <a:blip r:embed="rId2" cstate="print"/>
          <a:srcRect/>
          <a:stretch>
            <a:fillRect/>
          </a:stretch>
        </p:blipFill>
        <p:spPr bwMode="auto">
          <a:xfrm>
            <a:off x="0" y="286704"/>
            <a:ext cx="9144000" cy="6310648"/>
          </a:xfrm>
          <a:prstGeom prst="rect">
            <a:avLst/>
          </a:prstGeom>
          <a:noFill/>
        </p:spPr>
      </p:pic>
      <p:sp>
        <p:nvSpPr>
          <p:cNvPr id="8" name="ZoneTexte 7"/>
          <p:cNvSpPr txBox="1"/>
          <p:nvPr/>
        </p:nvSpPr>
        <p:spPr>
          <a:xfrm>
            <a:off x="251520" y="548680"/>
            <a:ext cx="8712968" cy="523220"/>
          </a:xfrm>
          <a:prstGeom prst="rect">
            <a:avLst/>
          </a:prstGeom>
          <a:noFill/>
        </p:spPr>
        <p:txBody>
          <a:bodyPr wrap="square" rtlCol="0">
            <a:spAutoFit/>
          </a:bodyPr>
          <a:lstStyle/>
          <a:p>
            <a:pPr algn="ctr"/>
            <a:r>
              <a:rPr lang="fr-FR" sz="2800" dirty="0" smtClean="0">
                <a:solidFill>
                  <a:schemeClr val="bg1"/>
                </a:solidFill>
                <a:latin typeface="Comic Sans MS" pitchFamily="66" charset="0"/>
              </a:rPr>
              <a:t>″Les  Journées ATLAS 2002 à Clermont-Ferrand″</a:t>
            </a:r>
          </a:p>
        </p:txBody>
      </p:sp>
      <p:pic>
        <p:nvPicPr>
          <p:cNvPr id="9" name="Picture 4" descr="D:\Journées Atlasdm2400602\Journées Atlas3.jpg"/>
          <p:cNvPicPr>
            <a:picLocks noChangeAspect="1" noChangeArrowheads="1"/>
          </p:cNvPicPr>
          <p:nvPr/>
        </p:nvPicPr>
        <p:blipFill>
          <a:blip r:embed="rId3" cstate="print"/>
          <a:srcRect/>
          <a:stretch>
            <a:fillRect/>
          </a:stretch>
        </p:blipFill>
        <p:spPr bwMode="auto">
          <a:xfrm>
            <a:off x="4355976" y="3658584"/>
            <a:ext cx="4824536" cy="3226800"/>
          </a:xfrm>
          <a:prstGeom prst="rect">
            <a:avLst/>
          </a:prstGeom>
          <a:noFill/>
        </p:spPr>
      </p:pic>
      <p:sp>
        <p:nvSpPr>
          <p:cNvPr id="10" name="Text Box 36"/>
          <p:cNvSpPr txBox="1">
            <a:spLocks noChangeArrowheads="1"/>
          </p:cNvSpPr>
          <p:nvPr/>
        </p:nvSpPr>
        <p:spPr bwMode="auto">
          <a:xfrm>
            <a:off x="163216" y="107921"/>
            <a:ext cx="90011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jalon en 2002, </a:t>
            </a:r>
            <a:r>
              <a:rPr lang="fr-FR" sz="2200" b="1" dirty="0" smtClean="0">
                <a:solidFill>
                  <a:schemeClr val="bg1"/>
                </a:solidFill>
                <a:effectLst>
                  <a:outerShdw blurRad="38100" dist="38100" dir="2700000" algn="tl">
                    <a:srgbClr val="010199"/>
                  </a:outerShdw>
                </a:effectLst>
                <a:latin typeface="Comic Sans MS" pitchFamily="66" charset="0"/>
                <a:sym typeface="Symbol" pitchFamily="18" charset="2"/>
              </a:rPr>
              <a:t>après Moscou (00) et New York (01)</a:t>
            </a:r>
            <a:endParaRPr lang="fr-FR" sz="2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muo_gen_1006_004[1]"/>
          <p:cNvPicPr>
            <a:picLocks noChangeAspect="1" noChangeArrowheads="1"/>
          </p:cNvPicPr>
          <p:nvPr/>
        </p:nvPicPr>
        <p:blipFill>
          <a:blip r:embed="rId2" cstate="print"/>
          <a:srcRect/>
          <a:stretch>
            <a:fillRect/>
          </a:stretch>
        </p:blipFill>
        <p:spPr bwMode="auto">
          <a:xfrm>
            <a:off x="0" y="736600"/>
            <a:ext cx="9144000" cy="6121400"/>
          </a:xfrm>
          <a:prstGeom prst="rect">
            <a:avLst/>
          </a:prstGeom>
          <a:noFill/>
        </p:spPr>
      </p:pic>
      <p:sp>
        <p:nvSpPr>
          <p:cNvPr id="3" name="Oval 3"/>
          <p:cNvSpPr>
            <a:spLocks noChangeArrowheads="1"/>
          </p:cNvSpPr>
          <p:nvPr/>
        </p:nvSpPr>
        <p:spPr bwMode="auto">
          <a:xfrm>
            <a:off x="4017839" y="4941168"/>
            <a:ext cx="338137" cy="365125"/>
          </a:xfrm>
          <a:prstGeom prst="ellipse">
            <a:avLst/>
          </a:prstGeom>
          <a:noFill/>
          <a:ln w="25400">
            <a:solidFill>
              <a:srgbClr val="FFFFFF"/>
            </a:solidFill>
            <a:round/>
            <a:headEnd/>
            <a:tailEnd/>
          </a:ln>
          <a:effectLst/>
        </p:spPr>
        <p:txBody>
          <a:bodyPr wrap="none" anchor="ctr"/>
          <a:lstStyle/>
          <a:p>
            <a:endParaRPr lang="fr-FR" dirty="0"/>
          </a:p>
        </p:txBody>
      </p:sp>
      <p:sp>
        <p:nvSpPr>
          <p:cNvPr id="4" name="Text Box 4"/>
          <p:cNvSpPr txBox="1">
            <a:spLocks noChangeArrowheads="1"/>
          </p:cNvSpPr>
          <p:nvPr/>
        </p:nvSpPr>
        <p:spPr bwMode="auto">
          <a:xfrm>
            <a:off x="34925" y="20638"/>
            <a:ext cx="9268884" cy="954107"/>
          </a:xfrm>
          <a:prstGeom prst="rect">
            <a:avLst/>
          </a:prstGeom>
          <a:noFill/>
          <a:ln w="9525">
            <a:noFill/>
            <a:miter lim="800000"/>
            <a:headEnd/>
            <a:tailEnd/>
          </a:ln>
          <a:effectLst/>
        </p:spPr>
        <p:txBody>
          <a:bodyPr wrap="none">
            <a:spAutoFit/>
          </a:bodyPr>
          <a:lstStyle/>
          <a:p>
            <a:r>
              <a:rPr lang="fr-FR" sz="2800" b="1" dirty="0" smtClean="0">
                <a:solidFill>
                  <a:schemeClr val="bg1"/>
                </a:solidFill>
                <a:latin typeface="Comic Sans MS" pitchFamily="66" charset="0"/>
              </a:rPr>
              <a:t>Longue période de la construction d’ATLAS:</a:t>
            </a:r>
          </a:p>
          <a:p>
            <a:r>
              <a:rPr lang="fr-FR" sz="2800" b="1" dirty="0" smtClean="0">
                <a:solidFill>
                  <a:schemeClr val="bg1"/>
                </a:solidFill>
                <a:latin typeface="Comic Sans MS" pitchFamily="66" charset="0"/>
              </a:rPr>
              <a:t>                                      ici la </a:t>
            </a:r>
            <a:r>
              <a:rPr lang="fr-FR" sz="2800" dirty="0" smtClean="0">
                <a:solidFill>
                  <a:schemeClr val="bg1"/>
                </a:solidFill>
                <a:latin typeface="Comic Sans MS" pitchFamily="66" charset="0"/>
              </a:rPr>
              <a:t>partie </a:t>
            </a:r>
            <a:r>
              <a:rPr lang="fr-FR" sz="2800" dirty="0">
                <a:solidFill>
                  <a:schemeClr val="bg1"/>
                </a:solidFill>
                <a:latin typeface="Comic Sans MS" pitchFamily="66" charset="0"/>
              </a:rPr>
              <a:t>avant</a:t>
            </a:r>
          </a:p>
        </p:txBody>
      </p:sp>
      <p:pic>
        <p:nvPicPr>
          <p:cNvPr id="5" name="Picture 11" descr="Atlas"/>
          <p:cNvPicPr>
            <a:picLocks noChangeAspect="1" noChangeArrowheads="1"/>
          </p:cNvPicPr>
          <p:nvPr/>
        </p:nvPicPr>
        <p:blipFill>
          <a:blip r:embed="rId3" cstate="print"/>
          <a:srcRect/>
          <a:stretch>
            <a:fillRect/>
          </a:stretch>
        </p:blipFill>
        <p:spPr bwMode="auto">
          <a:xfrm>
            <a:off x="0" y="5375900"/>
            <a:ext cx="1917238" cy="14821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63216" y="107921"/>
            <a:ext cx="451598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Collisions depuis 2009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2" descr="C:\Users\François\Desktop\IMG_0537.JPG"/>
          <p:cNvPicPr>
            <a:picLocks noChangeAspect="1" noChangeArrowheads="1"/>
          </p:cNvPicPr>
          <p:nvPr/>
        </p:nvPicPr>
        <p:blipFill>
          <a:blip r:embed="rId2" cstate="print"/>
          <a:srcRect/>
          <a:stretch>
            <a:fillRect/>
          </a:stretch>
        </p:blipFill>
        <p:spPr bwMode="auto">
          <a:xfrm>
            <a:off x="-36512" y="-27384"/>
            <a:ext cx="9180512" cy="6885384"/>
          </a:xfrm>
          <a:prstGeom prst="rect">
            <a:avLst/>
          </a:prstGeom>
          <a:noFill/>
        </p:spPr>
      </p:pic>
      <p:sp>
        <p:nvSpPr>
          <p:cNvPr id="4" name="Rectangle à coins arrondis 3"/>
          <p:cNvSpPr/>
          <p:nvPr/>
        </p:nvSpPr>
        <p:spPr>
          <a:xfrm>
            <a:off x="0" y="-27384"/>
            <a:ext cx="5688632" cy="1728192"/>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Surveillance/maintenance</a:t>
            </a:r>
          </a:p>
          <a:p>
            <a:r>
              <a:rPr lang="fr-FR" sz="2800" dirty="0" smtClean="0">
                <a:latin typeface="Comic Sans MS" pitchFamily="66" charset="0"/>
              </a:rPr>
              <a:t>Prises de données jours et nuits</a:t>
            </a:r>
          </a:p>
        </p:txBody>
      </p:sp>
      <p:pic>
        <p:nvPicPr>
          <p:cNvPr id="5" name="Picture 2" descr="C:\Users\François\Desktop\Slide_Fabiola.jpg"/>
          <p:cNvPicPr>
            <a:picLocks noChangeAspect="1" noChangeArrowheads="1"/>
          </p:cNvPicPr>
          <p:nvPr/>
        </p:nvPicPr>
        <p:blipFill>
          <a:blip r:embed="rId3" cstate="print"/>
          <a:srcRect/>
          <a:stretch>
            <a:fillRect/>
          </a:stretch>
        </p:blipFill>
        <p:spPr bwMode="auto">
          <a:xfrm>
            <a:off x="-1" y="4005064"/>
            <a:ext cx="3803915" cy="2852936"/>
          </a:xfrm>
          <a:prstGeom prst="rect">
            <a:avLst/>
          </a:prstGeom>
          <a:noFill/>
        </p:spPr>
      </p:pic>
      <p:sp>
        <p:nvSpPr>
          <p:cNvPr id="6" name="Rectangle à coins arrondis 5"/>
          <p:cNvSpPr/>
          <p:nvPr/>
        </p:nvSpPr>
        <p:spPr>
          <a:xfrm>
            <a:off x="3923928" y="5301208"/>
            <a:ext cx="5148064" cy="11075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Montée en puissance du LHC</a:t>
            </a:r>
          </a:p>
          <a:p>
            <a:r>
              <a:rPr lang="fr-FR" sz="2800" dirty="0" smtClean="0">
                <a:latin typeface="Comic Sans MS" pitchFamily="66" charset="0"/>
              </a:rPr>
              <a:t>Analyses de physique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35496" y="44624"/>
            <a:ext cx="9241632" cy="104644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Chasse au BEH depuis 2011:</a:t>
            </a:r>
          </a:p>
          <a:p>
            <a:pPr>
              <a:defRPr/>
            </a:pPr>
            <a:r>
              <a:rPr lang="fr-FR" sz="3000" b="1" dirty="0" smtClean="0">
                <a:solidFill>
                  <a:schemeClr val="bg1"/>
                </a:solidFill>
                <a:effectLst>
                  <a:outerShdw blurRad="38100" dist="38100" dir="2700000" algn="tl">
                    <a:srgbClr val="010199"/>
                  </a:outerShdw>
                </a:effectLst>
                <a:latin typeface="Comic Sans MS" pitchFamily="66" charset="0"/>
                <a:sym typeface="Symbol" pitchFamily="18" charset="2"/>
              </a:rPr>
              <a:t>quelles sont les valeurs attendues … s’il existe ?</a:t>
            </a:r>
          </a:p>
        </p:txBody>
      </p:sp>
      <p:sp>
        <p:nvSpPr>
          <p:cNvPr id="6" name="Rectangle à coins arrondis 5"/>
          <p:cNvSpPr/>
          <p:nvPr/>
        </p:nvSpPr>
        <p:spPr>
          <a:xfrm>
            <a:off x="0" y="1268760"/>
            <a:ext cx="7272808" cy="165618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Production d’un boson de 125 GeV</a:t>
            </a:r>
          </a:p>
          <a:p>
            <a:r>
              <a:rPr lang="fr-FR" sz="2800" dirty="0" smtClean="0">
                <a:solidFill>
                  <a:schemeClr val="bg1"/>
                </a:solidFill>
                <a:latin typeface="Comic Sans MS" pitchFamily="66" charset="0"/>
                <a:sym typeface="Symbol"/>
              </a:rPr>
              <a:t>        5 milliards de collisions  1 boson H</a:t>
            </a:r>
          </a:p>
          <a:p>
            <a:endParaRPr lang="fr-FR" sz="2800" dirty="0"/>
          </a:p>
        </p:txBody>
      </p:sp>
      <p:sp>
        <p:nvSpPr>
          <p:cNvPr id="8" name="Rectangle à coins arrondis 7"/>
          <p:cNvSpPr/>
          <p:nvPr/>
        </p:nvSpPr>
        <p:spPr>
          <a:xfrm>
            <a:off x="683568" y="2420888"/>
            <a:ext cx="7200800" cy="2304256"/>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chemeClr val="bg1"/>
                </a:solidFill>
                <a:latin typeface="Comic Sans MS" pitchFamily="66" charset="0"/>
                <a:sym typeface="Symbol"/>
              </a:rPr>
              <a:t>                        </a:t>
            </a:r>
          </a:p>
          <a:p>
            <a:r>
              <a:rPr lang="fr-FR" sz="2800" dirty="0" smtClean="0">
                <a:solidFill>
                  <a:srgbClr val="FFFF00"/>
                </a:solidFill>
                <a:latin typeface="Comic Sans MS" pitchFamily="66" charset="0"/>
                <a:sym typeface="Symbol"/>
              </a:rPr>
              <a:t>″Bons″ canaux étudiés (peu abondants)</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a:t>
            </a:r>
            <a:r>
              <a:rPr lang="fr-FR" sz="2800" b="1" dirty="0" smtClean="0">
                <a:solidFill>
                  <a:schemeClr val="bg1"/>
                </a:solidFill>
                <a:latin typeface="Comic Sans MS" pitchFamily="66" charset="0"/>
                <a:sym typeface="Symbol"/>
              </a:rPr>
              <a:t> </a:t>
            </a:r>
            <a:r>
              <a:rPr lang="fr-FR" sz="2800" dirty="0" smtClean="0">
                <a:solidFill>
                  <a:schemeClr val="bg1"/>
                </a:solidFill>
                <a:latin typeface="Comic Sans MS" pitchFamily="66" charset="0"/>
                <a:sym typeface="Symbol"/>
              </a:rPr>
              <a:t>              2,2 fois sur mille</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Z Z*  4 l  1,3 fois sur 10 mille</a:t>
            </a:r>
          </a:p>
          <a:p>
            <a:pPr algn="ctr"/>
            <a:endParaRPr lang="fr-FR" sz="2800" dirty="0" smtClean="0">
              <a:solidFill>
                <a:schemeClr val="bg1"/>
              </a:solidFill>
              <a:latin typeface="Comic Sans MS" pitchFamily="66" charset="0"/>
              <a:sym typeface="Symbol"/>
            </a:endParaRPr>
          </a:p>
          <a:p>
            <a:pPr algn="ctr"/>
            <a:r>
              <a:rPr lang="fr-FR" sz="2800" dirty="0" smtClean="0">
                <a:solidFill>
                  <a:schemeClr val="bg1"/>
                </a:solidFill>
                <a:latin typeface="Comic Sans MS" pitchFamily="66" charset="0"/>
                <a:sym typeface="Symbol"/>
              </a:rPr>
              <a:t> </a:t>
            </a:r>
            <a:endParaRPr lang="fr-FR" sz="2800" dirty="0"/>
          </a:p>
        </p:txBody>
      </p:sp>
      <p:sp>
        <p:nvSpPr>
          <p:cNvPr id="9" name="Rectangle à coins arrondis 8"/>
          <p:cNvSpPr/>
          <p:nvPr/>
        </p:nvSpPr>
        <p:spPr>
          <a:xfrm>
            <a:off x="1663552" y="4149080"/>
            <a:ext cx="7480448" cy="2304256"/>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Observation</a:t>
            </a:r>
          </a:p>
          <a:p>
            <a:r>
              <a:rPr lang="fr-FR" sz="2800" dirty="0" smtClean="0">
                <a:solidFill>
                  <a:schemeClr val="bg1"/>
                </a:solidFill>
                <a:latin typeface="Comic Sans MS" pitchFamily="66" charset="0"/>
                <a:sym typeface="Symbol"/>
              </a:rPr>
              <a:t>Efficacités de détection/reconstruction:</a:t>
            </a:r>
          </a:p>
          <a:p>
            <a:r>
              <a:rPr lang="fr-FR" sz="2800" dirty="0" smtClean="0">
                <a:solidFill>
                  <a:schemeClr val="bg1"/>
                </a:solidFill>
                <a:latin typeface="Comic Sans MS" pitchFamily="66" charset="0"/>
                <a:sym typeface="Symbol"/>
              </a:rPr>
              <a:t>                                             40 et 25%</a:t>
            </a:r>
          </a:p>
        </p:txBody>
      </p:sp>
      <p:sp>
        <p:nvSpPr>
          <p:cNvPr id="10" name="Rectangle à coins arrondis 9"/>
          <p:cNvSpPr/>
          <p:nvPr/>
        </p:nvSpPr>
        <p:spPr>
          <a:xfrm>
            <a:off x="-36512" y="5705872"/>
            <a:ext cx="532859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Il faut donc du temps et accumuler les données</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331640" y="2886035"/>
            <a:ext cx="6696744"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Quel est le problème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945768" y="2780928"/>
            <a:ext cx="5163593" cy="169277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800" dirty="0" smtClean="0">
                <a:solidFill>
                  <a:schemeClr val="bg1"/>
                </a:solidFill>
                <a:latin typeface="Comic Sans MS" pitchFamily="66" charset="0"/>
              </a:rPr>
              <a:t>Emission SOIR 3</a:t>
            </a:r>
          </a:p>
          <a:p>
            <a:pPr algn="ctr"/>
            <a:r>
              <a:rPr lang="fr-FR" sz="2800" dirty="0" smtClean="0">
                <a:solidFill>
                  <a:schemeClr val="bg1"/>
                </a:solidFill>
                <a:latin typeface="Comic Sans MS" pitchFamily="66" charset="0"/>
              </a:rPr>
              <a:t>… en pleine période électorale</a:t>
            </a:r>
          </a:p>
          <a:p>
            <a:pPr algn="ctr"/>
            <a:endParaRPr lang="fr-FR" sz="2800" dirty="0" smtClean="0">
              <a:solidFill>
                <a:schemeClr val="bg1"/>
              </a:solidFill>
              <a:latin typeface="Comic Sans MS" pitchFamily="66" charset="0"/>
            </a:endParaRPr>
          </a:p>
          <a:p>
            <a:pPr algn="ctr"/>
            <a:r>
              <a:rPr lang="fr-FR" sz="2000" dirty="0" smtClean="0">
                <a:solidFill>
                  <a:schemeClr val="bg1"/>
                </a:solidFill>
                <a:latin typeface="Comic Sans MS" pitchFamily="66" charset="0"/>
              </a:rPr>
              <a:t>avec François Englert, Fabiola Gianotti,…</a:t>
            </a:r>
            <a:endParaRPr lang="fr-FR" sz="2000" dirty="0">
              <a:solidFill>
                <a:schemeClr val="bg1"/>
              </a:solidFill>
              <a:latin typeface="Comic Sans MS" pitchFamily="66" charset="0"/>
            </a:endParaRPr>
          </a:p>
        </p:txBody>
      </p:sp>
      <p:sp>
        <p:nvSpPr>
          <p:cNvPr id="5" name="Rectangle 4"/>
          <p:cNvSpPr/>
          <p:nvPr/>
        </p:nvSpPr>
        <p:spPr>
          <a:xfrm>
            <a:off x="151769" y="107921"/>
            <a:ext cx="5572359" cy="584775"/>
          </a:xfrm>
          <a:prstGeom prst="rect">
            <a:avLst/>
          </a:prstGeom>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Nouveau jalon en mai 2012</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oir3.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François\Desktop\LHC_collisions\Higgs\Conférence_Higgs\4juillet1.jpg"/>
          <p:cNvPicPr>
            <a:picLocks noChangeAspect="1" noChangeArrowheads="1"/>
          </p:cNvPicPr>
          <p:nvPr/>
        </p:nvPicPr>
        <p:blipFill>
          <a:blip r:embed="rId2" cstate="print"/>
          <a:srcRect/>
          <a:stretch>
            <a:fillRect/>
          </a:stretch>
        </p:blipFill>
        <p:spPr bwMode="auto">
          <a:xfrm>
            <a:off x="-36511" y="1051179"/>
            <a:ext cx="9180512" cy="6122237"/>
          </a:xfrm>
          <a:prstGeom prst="rect">
            <a:avLst/>
          </a:prstGeom>
          <a:noFill/>
        </p:spPr>
      </p:pic>
      <p:sp>
        <p:nvSpPr>
          <p:cNvPr id="3" name="ZoneTexte 2"/>
          <p:cNvSpPr txBox="1"/>
          <p:nvPr/>
        </p:nvSpPr>
        <p:spPr>
          <a:xfrm>
            <a:off x="35496" y="37073"/>
            <a:ext cx="8905003"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rgbClr val="FFFF00"/>
                </a:solidFill>
                <a:latin typeface="Comic Sans MS" pitchFamily="66" charset="0"/>
              </a:rPr>
              <a:t>Date historique: 4 juillet 2012</a:t>
            </a:r>
          </a:p>
          <a:p>
            <a:pPr algn="ctr"/>
            <a:r>
              <a:rPr lang="fr-FR" sz="2800" dirty="0" smtClean="0">
                <a:solidFill>
                  <a:schemeClr val="bg1"/>
                </a:solidFill>
                <a:latin typeface="Comic Sans MS" pitchFamily="66" charset="0"/>
              </a:rPr>
              <a:t>   Duplex CERN/Melbourne (ICHEP) </a:t>
            </a:r>
            <a:r>
              <a:rPr lang="fr-FR" sz="2800" dirty="0" smtClean="0">
                <a:solidFill>
                  <a:srgbClr val="FFFF00"/>
                </a:solidFill>
                <a:latin typeface="Comic Sans MS" pitchFamily="66" charset="0"/>
              </a:rPr>
              <a:t>et monde entier</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François\Desktop\LHC_collisions\Higgs\Conférence_Higgs\4juillet3.jpg"/>
          <p:cNvPicPr>
            <a:picLocks noChangeAspect="1" noChangeArrowheads="1"/>
          </p:cNvPicPr>
          <p:nvPr/>
        </p:nvPicPr>
        <p:blipFill>
          <a:blip r:embed="rId2" cstate="print"/>
          <a:srcRect/>
          <a:stretch>
            <a:fillRect/>
          </a:stretch>
        </p:blipFill>
        <p:spPr bwMode="auto">
          <a:xfrm>
            <a:off x="415281" y="582414"/>
            <a:ext cx="4156719" cy="2774578"/>
          </a:xfrm>
          <a:prstGeom prst="rect">
            <a:avLst/>
          </a:prstGeom>
          <a:noFill/>
        </p:spPr>
      </p:pic>
      <p:pic>
        <p:nvPicPr>
          <p:cNvPr id="3075" name="Picture 3" descr="C:\Users\François\Desktop\LHC_collisions\Higgs\Conférence_Higgs\4juillet2.jpg"/>
          <p:cNvPicPr>
            <a:picLocks noChangeAspect="1" noChangeArrowheads="1"/>
          </p:cNvPicPr>
          <p:nvPr/>
        </p:nvPicPr>
        <p:blipFill>
          <a:blip r:embed="rId3" cstate="print"/>
          <a:srcRect/>
          <a:stretch>
            <a:fillRect/>
          </a:stretch>
        </p:blipFill>
        <p:spPr bwMode="auto">
          <a:xfrm>
            <a:off x="4644008" y="582414"/>
            <a:ext cx="4155816" cy="2771402"/>
          </a:xfrm>
          <a:prstGeom prst="rect">
            <a:avLst/>
          </a:prstGeom>
          <a:noFill/>
        </p:spPr>
      </p:pic>
      <p:pic>
        <p:nvPicPr>
          <p:cNvPr id="3076" name="Picture 4" descr="C:\Users\François\Desktop\LHC_collisions\Higgs\Conférence_Higgs\4juillet4.jpg"/>
          <p:cNvPicPr>
            <a:picLocks noChangeAspect="1" noChangeArrowheads="1"/>
          </p:cNvPicPr>
          <p:nvPr/>
        </p:nvPicPr>
        <p:blipFill>
          <a:blip r:embed="rId4" cstate="print"/>
          <a:srcRect/>
          <a:stretch>
            <a:fillRect/>
          </a:stretch>
        </p:blipFill>
        <p:spPr bwMode="auto">
          <a:xfrm>
            <a:off x="2555776" y="3750766"/>
            <a:ext cx="4156719" cy="2774578"/>
          </a:xfrm>
          <a:prstGeom prst="rect">
            <a:avLst/>
          </a:prstGeom>
          <a:noFill/>
        </p:spPr>
      </p:pic>
      <p:sp>
        <p:nvSpPr>
          <p:cNvPr id="6" name="ZoneTexte 5"/>
          <p:cNvSpPr txBox="1"/>
          <p:nvPr/>
        </p:nvSpPr>
        <p:spPr>
          <a:xfrm>
            <a:off x="2699792" y="6127030"/>
            <a:ext cx="3841116" cy="369332"/>
          </a:xfrm>
          <a:prstGeom prst="rect">
            <a:avLst/>
          </a:prstGeom>
          <a:noFill/>
        </p:spPr>
        <p:txBody>
          <a:bodyPr wrap="none" rtlCol="0">
            <a:spAutoFit/>
          </a:bodyPr>
          <a:lstStyle/>
          <a:p>
            <a:r>
              <a:rPr lang="fr-FR" dirty="0" smtClean="0">
                <a:solidFill>
                  <a:schemeClr val="bg1"/>
                </a:solidFill>
                <a:latin typeface="Comic Sans MS" pitchFamily="66" charset="0"/>
              </a:rPr>
              <a:t>Première rencontre </a:t>
            </a:r>
            <a:r>
              <a:rPr lang="fr-FR" dirty="0" err="1" smtClean="0">
                <a:solidFill>
                  <a:schemeClr val="bg1"/>
                </a:solidFill>
                <a:latin typeface="Comic Sans MS" pitchFamily="66" charset="0"/>
              </a:rPr>
              <a:t>Englert</a:t>
            </a:r>
            <a:r>
              <a:rPr lang="fr-FR" dirty="0" smtClean="0">
                <a:solidFill>
                  <a:schemeClr val="bg1"/>
                </a:solidFill>
                <a:latin typeface="Comic Sans MS" pitchFamily="66" charset="0"/>
              </a:rPr>
              <a:t>-BEH</a:t>
            </a:r>
            <a:endParaRPr lang="fr-FR" dirty="0">
              <a:solidFill>
                <a:schemeClr val="bg1"/>
              </a:solidFill>
              <a:latin typeface="Comic Sans MS" pitchFamily="66" charset="0"/>
            </a:endParaRPr>
          </a:p>
        </p:txBody>
      </p:sp>
      <p:sp>
        <p:nvSpPr>
          <p:cNvPr id="7" name="ZoneTexte 6"/>
          <p:cNvSpPr txBox="1"/>
          <p:nvPr/>
        </p:nvSpPr>
        <p:spPr>
          <a:xfrm>
            <a:off x="5292080" y="2969568"/>
            <a:ext cx="2898550" cy="369332"/>
          </a:xfrm>
          <a:prstGeom prst="rect">
            <a:avLst/>
          </a:prstGeom>
          <a:noFill/>
        </p:spPr>
        <p:txBody>
          <a:bodyPr wrap="none" rtlCol="0">
            <a:spAutoFit/>
          </a:bodyPr>
          <a:lstStyle/>
          <a:p>
            <a:r>
              <a:rPr lang="fr-FR" dirty="0" smtClean="0">
                <a:solidFill>
                  <a:schemeClr val="bg1"/>
                </a:solidFill>
                <a:latin typeface="Comic Sans MS" pitchFamily="66" charset="0"/>
              </a:rPr>
              <a:t>Fabiola Gianotti (ATLAS)</a:t>
            </a:r>
            <a:endParaRPr lang="fr-FR" dirty="0">
              <a:solidFill>
                <a:schemeClr val="bg1"/>
              </a:solidFill>
              <a:latin typeface="Comic Sans MS" pitchFamily="66" charset="0"/>
            </a:endParaRPr>
          </a:p>
        </p:txBody>
      </p:sp>
      <p:sp>
        <p:nvSpPr>
          <p:cNvPr id="8" name="ZoneTexte 7"/>
          <p:cNvSpPr txBox="1"/>
          <p:nvPr/>
        </p:nvSpPr>
        <p:spPr>
          <a:xfrm>
            <a:off x="1403648" y="2960276"/>
            <a:ext cx="2446504" cy="369332"/>
          </a:xfrm>
          <a:prstGeom prst="rect">
            <a:avLst/>
          </a:prstGeom>
          <a:noFill/>
        </p:spPr>
        <p:txBody>
          <a:bodyPr wrap="none" rtlCol="0">
            <a:spAutoFit/>
          </a:bodyPr>
          <a:lstStyle/>
          <a:p>
            <a:r>
              <a:rPr lang="fr-FR" dirty="0" smtClean="0">
                <a:solidFill>
                  <a:schemeClr val="bg1"/>
                </a:solidFill>
                <a:latin typeface="Comic Sans MS" pitchFamily="66" charset="0"/>
              </a:rPr>
              <a:t>Joe Incandela (CMS)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916557"/>
            <a:ext cx="9144000" cy="5941443"/>
          </a:xfrm>
          <a:prstGeom prst="rect">
            <a:avLst/>
          </a:prstGeom>
          <a:noFill/>
          <a:ln w="9525">
            <a:noFill/>
            <a:miter lim="800000"/>
            <a:headEnd/>
            <a:tailEnd/>
          </a:ln>
        </p:spPr>
      </p:pic>
      <p:sp>
        <p:nvSpPr>
          <p:cNvPr id="3" name="ZoneTexte 2"/>
          <p:cNvSpPr txBox="1"/>
          <p:nvPr/>
        </p:nvSpPr>
        <p:spPr>
          <a:xfrm>
            <a:off x="1866932" y="260648"/>
            <a:ext cx="479330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BEH donnant 4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268760"/>
            <a:ext cx="9230233" cy="5589241"/>
          </a:xfrm>
          <a:prstGeom prst="rect">
            <a:avLst/>
          </a:prstGeom>
          <a:noFill/>
          <a:ln w="9525">
            <a:noFill/>
            <a:miter lim="800000"/>
            <a:headEnd/>
            <a:tailEnd/>
          </a:ln>
        </p:spPr>
      </p:pic>
      <p:sp>
        <p:nvSpPr>
          <p:cNvPr id="3" name="ZoneTexte 2"/>
          <p:cNvSpPr txBox="1"/>
          <p:nvPr/>
        </p:nvSpPr>
        <p:spPr>
          <a:xfrm>
            <a:off x="1907704" y="404664"/>
            <a:ext cx="5266185"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BEH donnant 4 électrons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978145"/>
            <a:ext cx="9144000" cy="5879856"/>
          </a:xfrm>
          <a:prstGeom prst="rect">
            <a:avLst/>
          </a:prstGeom>
          <a:noFill/>
          <a:ln w="9525">
            <a:noFill/>
            <a:miter lim="800000"/>
            <a:headEnd/>
            <a:tailEnd/>
          </a:ln>
        </p:spPr>
      </p:pic>
      <p:sp>
        <p:nvSpPr>
          <p:cNvPr id="3" name="ZoneTexte 2"/>
          <p:cNvSpPr txBox="1"/>
          <p:nvPr/>
        </p:nvSpPr>
        <p:spPr>
          <a:xfrm>
            <a:off x="1115914" y="332656"/>
            <a:ext cx="691247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BEH donnant 2 électrons et 2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François\Desktop\LHC_collisions\Higgs\Conférence_Higgs\4juillet6.jpg"/>
          <p:cNvPicPr>
            <a:picLocks noChangeAspect="1" noChangeArrowheads="1"/>
          </p:cNvPicPr>
          <p:nvPr/>
        </p:nvPicPr>
        <p:blipFill>
          <a:blip r:embed="rId2" cstate="print"/>
          <a:srcRect/>
          <a:stretch>
            <a:fillRect/>
          </a:stretch>
        </p:blipFill>
        <p:spPr bwMode="auto">
          <a:xfrm>
            <a:off x="0" y="1203154"/>
            <a:ext cx="9160073" cy="6114278"/>
          </a:xfrm>
          <a:prstGeom prst="rect">
            <a:avLst/>
          </a:prstGeom>
          <a:noFill/>
        </p:spPr>
      </p:pic>
      <p:sp>
        <p:nvSpPr>
          <p:cNvPr id="4" name="ZoneTexte 3"/>
          <p:cNvSpPr txBox="1"/>
          <p:nvPr/>
        </p:nvSpPr>
        <p:spPr>
          <a:xfrm>
            <a:off x="2123728" y="1340768"/>
            <a:ext cx="4918334" cy="707886"/>
          </a:xfrm>
          <a:prstGeom prst="rect">
            <a:avLst/>
          </a:prstGeom>
          <a:noFill/>
        </p:spPr>
        <p:txBody>
          <a:bodyPr wrap="none" rtlCol="0">
            <a:spAutoFit/>
          </a:bodyPr>
          <a:lstStyle/>
          <a:p>
            <a:r>
              <a:rPr lang="fr-FR" sz="4000" dirty="0" smtClean="0">
                <a:solidFill>
                  <a:schemeClr val="bg1"/>
                </a:solidFill>
                <a:latin typeface="Comic Sans MS" pitchFamily="66" charset="0"/>
              </a:rPr>
              <a:t>Beaucoup d’émotion</a:t>
            </a:r>
            <a:endParaRPr lang="fr-FR" sz="4000" dirty="0">
              <a:solidFill>
                <a:schemeClr val="bg1"/>
              </a:solidFill>
              <a:latin typeface="Comic Sans MS" pitchFamily="66" charset="0"/>
            </a:endParaRPr>
          </a:p>
        </p:txBody>
      </p:sp>
      <p:sp>
        <p:nvSpPr>
          <p:cNvPr id="7" name="Rectangle 6"/>
          <p:cNvSpPr/>
          <p:nvPr/>
        </p:nvSpPr>
        <p:spPr>
          <a:xfrm>
            <a:off x="251520" y="119534"/>
            <a:ext cx="8712968" cy="1077218"/>
          </a:xfrm>
          <a:prstGeom prst="rect">
            <a:avLst/>
          </a:prstGeom>
        </p:spPr>
        <p:txBody>
          <a:bodyPr wrap="square">
            <a:spAutoFit/>
          </a:bodyPr>
          <a:lstStyle/>
          <a:p>
            <a:pPr algn="ctr"/>
            <a:r>
              <a:rPr lang="fr-FR" sz="3200" dirty="0" smtClean="0">
                <a:solidFill>
                  <a:schemeClr val="bg1"/>
                </a:solidFill>
                <a:latin typeface="Comic Sans MS" pitchFamily="66" charset="0"/>
              </a:rPr>
              <a:t>Annonces simultanées de la découverte</a:t>
            </a:r>
          </a:p>
          <a:p>
            <a:pPr algn="ctr"/>
            <a:r>
              <a:rPr lang="fr-FR" sz="3200" dirty="0" smtClean="0">
                <a:solidFill>
                  <a:schemeClr val="bg1"/>
                </a:solidFill>
                <a:latin typeface="Comic Sans MS" pitchFamily="66" charset="0"/>
              </a:rPr>
              <a:t> d’un nouveau boson ressemblant au BEH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5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4"/>
                                        </p:tgtEl>
                                        <p:attrNameLst>
                                          <p:attrName>fillcolor</p:attrName>
                                        </p:attrNameLst>
                                      </p:cBhvr>
                                      <p:tavLst>
                                        <p:tav tm="0">
                                          <p:val>
                                            <p:clrVal>
                                              <a:schemeClr val="accent2"/>
                                            </p:clrVal>
                                          </p:val>
                                        </p:tav>
                                        <p:tav tm="50000">
                                          <p:val>
                                            <p:clrVal>
                                              <a:schemeClr val="hlink"/>
                                            </p:clrVal>
                                          </p:val>
                                        </p:tav>
                                      </p:tavLst>
                                    </p:anim>
                                    <p:set>
                                      <p:cBhvr>
                                        <p:cTn id="9" dur="50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116632"/>
            <a:ext cx="7688323"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31 juillet 2012: </a:t>
            </a:r>
            <a:r>
              <a:rPr lang="fr-FR" sz="3200" dirty="0" smtClean="0">
                <a:solidFill>
                  <a:srgbClr val="FFFF00"/>
                </a:solidFill>
                <a:latin typeface="Comic Sans MS" pitchFamily="66" charset="0"/>
              </a:rPr>
              <a:t>soumissions à une revue</a:t>
            </a:r>
          </a:p>
          <a:p>
            <a:r>
              <a:rPr lang="fr-FR" sz="3200" dirty="0" smtClean="0">
                <a:solidFill>
                  <a:srgbClr val="FFFF00"/>
                </a:solidFill>
                <a:latin typeface="Comic Sans MS" pitchFamily="66" charset="0"/>
              </a:rPr>
              <a:t>des publications ATLAS et CMS</a:t>
            </a:r>
          </a:p>
          <a:p>
            <a:r>
              <a:rPr lang="fr-FR" sz="3200" dirty="0" smtClean="0">
                <a:solidFill>
                  <a:srgbClr val="FFFF00"/>
                </a:solidFill>
                <a:latin typeface="Comic Sans MS" pitchFamily="66" charset="0"/>
              </a:rPr>
              <a:t>avec plus de données</a:t>
            </a:r>
            <a:endParaRPr lang="fr-FR" sz="3200" dirty="0">
              <a:solidFill>
                <a:srgbClr val="FFFF00"/>
              </a:solidFill>
              <a:latin typeface="Comic Sans MS" pitchFamily="66" charset="0"/>
            </a:endParaRPr>
          </a:p>
        </p:txBody>
      </p:sp>
      <p:sp>
        <p:nvSpPr>
          <p:cNvPr id="3" name="Rectangle à coins arrondis 2"/>
          <p:cNvSpPr/>
          <p:nvPr/>
        </p:nvSpPr>
        <p:spPr>
          <a:xfrm>
            <a:off x="107504" y="2204864"/>
            <a:ext cx="8928992" cy="2852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Comic Sans MS" pitchFamily="66" charset="0"/>
              </a:rPr>
              <a:t>Valeurs cumulées [2011 + 2012 (mi-juillet)] par expérience</a:t>
            </a:r>
          </a:p>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1 million de milliards de collisions.</a:t>
            </a:r>
            <a:endParaRPr lang="fr-FR" sz="2400" dirty="0" smtClean="0">
              <a:solidFill>
                <a:srgbClr val="FFFF00"/>
              </a:solidFill>
              <a:latin typeface="Comic Sans MS" pitchFamily="66" charset="0"/>
            </a:endParaRPr>
          </a:p>
          <a:p>
            <a:r>
              <a:rPr lang="fr-FR" sz="2400" dirty="0" smtClean="0">
                <a:solidFill>
                  <a:schemeClr val="bg1"/>
                </a:solidFill>
                <a:latin typeface="Comic Sans MS" pitchFamily="66" charset="0"/>
                <a:sym typeface="Symbol"/>
              </a:rPr>
              <a:t> Nombre de bosons BEH attendus:  200 000</a:t>
            </a:r>
          </a:p>
          <a:p>
            <a:pPr>
              <a:buFont typeface="Symbol"/>
              <a:buChar char="·"/>
            </a:pPr>
            <a:r>
              <a:rPr lang="fr-FR" sz="2400" dirty="0" smtClean="0">
                <a:solidFill>
                  <a:schemeClr val="bg1"/>
                </a:solidFill>
                <a:latin typeface="Comic Sans MS" pitchFamily="66" charset="0"/>
                <a:sym typeface="Symbol"/>
              </a:rPr>
              <a:t> Nombres extraits attendus par canal: </a:t>
            </a:r>
          </a:p>
          <a:p>
            <a:r>
              <a:rPr lang="fr-FR" sz="2400" dirty="0" smtClean="0">
                <a:solidFill>
                  <a:schemeClr val="bg1"/>
                </a:solidFill>
                <a:latin typeface="Comic Sans MS" pitchFamily="66" charset="0"/>
                <a:sym typeface="Symbol"/>
              </a:rPr>
              <a:t>                                                </a:t>
            </a:r>
            <a:r>
              <a:rPr lang="fr-FR" sz="2800" b="1" dirty="0" smtClean="0">
                <a:solidFill>
                  <a:srgbClr val="FFFF00"/>
                </a:solidFill>
                <a:latin typeface="Comic Sans MS" pitchFamily="66" charset="0"/>
                <a:sym typeface="Symbol"/>
              </a:rPr>
              <a:t>     </a:t>
            </a:r>
            <a:r>
              <a:rPr lang="fr-FR" sz="2800" dirty="0" smtClean="0">
                <a:solidFill>
                  <a:srgbClr val="FFFF00"/>
                </a:solidFill>
                <a:latin typeface="Comic Sans MS" pitchFamily="66" charset="0"/>
                <a:sym typeface="Symbol"/>
              </a:rPr>
              <a:t> environ 200</a:t>
            </a:r>
          </a:p>
          <a:p>
            <a:r>
              <a:rPr lang="fr-FR" sz="2800" dirty="0" smtClean="0">
                <a:solidFill>
                  <a:srgbClr val="FFFF00"/>
                </a:solidFill>
                <a:latin typeface="Comic Sans MS" pitchFamily="66" charset="0"/>
                <a:sym typeface="Symbol"/>
              </a:rPr>
              <a:t>                                         Z Z*    environ 10</a:t>
            </a:r>
          </a:p>
          <a:p>
            <a:r>
              <a:rPr lang="fr-FR" sz="2800" dirty="0" smtClean="0">
                <a:solidFill>
                  <a:srgbClr val="FFFF00"/>
                </a:solidFill>
                <a:latin typeface="Comic Sans MS" pitchFamily="66" charset="0"/>
                <a:sym typeface="Symbol"/>
              </a:rPr>
              <a:t>  </a:t>
            </a:r>
            <a:r>
              <a:rPr lang="fr-FR" sz="2800" dirty="0" smtClean="0">
                <a:solidFill>
                  <a:srgbClr val="FF66CC"/>
                </a:solidFill>
                <a:latin typeface="Comic Sans MS" pitchFamily="66" charset="0"/>
                <a:sym typeface="Symbol"/>
              </a:rPr>
              <a:t>dans un bruit de fond conséquent</a:t>
            </a:r>
            <a:r>
              <a:rPr lang="fr-FR" sz="2800" dirty="0" smtClean="0">
                <a:solidFill>
                  <a:srgbClr val="FFCCFF"/>
                </a:solidFill>
                <a:latin typeface="Comic Sans MS" pitchFamily="66" charset="0"/>
                <a:sym typeface="Symbol"/>
              </a:rPr>
              <a:t>.</a:t>
            </a:r>
            <a:endParaRPr lang="fr-FR" sz="2800"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73178" y="116632"/>
            <a:ext cx="9147056"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17 septembre 2012: </a:t>
            </a:r>
            <a:r>
              <a:rPr lang="fr-FR" sz="3200" dirty="0" smtClean="0">
                <a:solidFill>
                  <a:srgbClr val="FFFF00"/>
                </a:solidFill>
                <a:latin typeface="Comic Sans MS" pitchFamily="66" charset="0"/>
              </a:rPr>
              <a:t>parution très rapide</a:t>
            </a:r>
          </a:p>
          <a:p>
            <a:r>
              <a:rPr lang="fr-FR" sz="3200" dirty="0" smtClean="0">
                <a:solidFill>
                  <a:schemeClr val="bg1"/>
                </a:solidFill>
                <a:latin typeface="Comic Sans MS" pitchFamily="66" charset="0"/>
              </a:rPr>
              <a:t>                     dans la revue ″Physics Letters B″ </a:t>
            </a:r>
          </a:p>
          <a:p>
            <a:r>
              <a:rPr lang="fr-FR" sz="3200" dirty="0" smtClean="0">
                <a:solidFill>
                  <a:schemeClr val="bg1"/>
                </a:solidFill>
                <a:latin typeface="Comic Sans MS" pitchFamily="66" charset="0"/>
                <a:sym typeface="Symbol"/>
              </a:rPr>
              <a:t>                     et d’une </a:t>
            </a:r>
            <a:r>
              <a:rPr lang="fr-FR" sz="3200" dirty="0" smtClean="0">
                <a:solidFill>
                  <a:srgbClr val="FFFF00"/>
                </a:solidFill>
                <a:latin typeface="Comic Sans MS" pitchFamily="66" charset="0"/>
                <a:sym typeface="Symbol"/>
              </a:rPr>
              <a:t>façon exceptionnelle</a:t>
            </a:r>
            <a:endParaRPr lang="fr-FR" sz="3200" dirty="0">
              <a:solidFill>
                <a:srgbClr val="FFFF00"/>
              </a:solidFill>
              <a:latin typeface="Comic Sans MS" pitchFamily="66" charset="0"/>
            </a:endParaRPr>
          </a:p>
        </p:txBody>
      </p:sp>
      <p:pic>
        <p:nvPicPr>
          <p:cNvPr id="3" name="Picture 2" descr="C:\Users\François\Desktop\LHC_collisions\Higgs\Conférence_Higgs\PLBb.jpg"/>
          <p:cNvPicPr>
            <a:picLocks noChangeAspect="1" noChangeArrowheads="1"/>
          </p:cNvPicPr>
          <p:nvPr/>
        </p:nvPicPr>
        <p:blipFill>
          <a:blip r:embed="rId2" cstate="print"/>
          <a:srcRect/>
          <a:stretch>
            <a:fillRect/>
          </a:stretch>
        </p:blipFill>
        <p:spPr bwMode="auto">
          <a:xfrm>
            <a:off x="9937" y="1996057"/>
            <a:ext cx="3625959" cy="4889327"/>
          </a:xfrm>
          <a:prstGeom prst="rect">
            <a:avLst/>
          </a:prstGeom>
          <a:noFill/>
        </p:spPr>
      </p:pic>
      <p:sp>
        <p:nvSpPr>
          <p:cNvPr id="4" name="ZoneTexte 3"/>
          <p:cNvSpPr txBox="1"/>
          <p:nvPr/>
        </p:nvSpPr>
        <p:spPr>
          <a:xfrm>
            <a:off x="1043608" y="4365104"/>
            <a:ext cx="1451038" cy="646331"/>
          </a:xfrm>
          <a:prstGeom prst="rect">
            <a:avLst/>
          </a:prstGeom>
          <a:solidFill>
            <a:srgbClr val="FF9999"/>
          </a:solidFill>
        </p:spPr>
        <p:txBody>
          <a:bodyPr wrap="none" rtlCol="0">
            <a:spAutoFit/>
          </a:bodyPr>
          <a:lstStyle/>
          <a:p>
            <a:pPr algn="ctr"/>
            <a:r>
              <a:rPr lang="fr-FR" dirty="0" smtClean="0">
                <a:latin typeface="Comic Sans MS" pitchFamily="66" charset="0"/>
              </a:rPr>
              <a:t>Couverture </a:t>
            </a:r>
          </a:p>
          <a:p>
            <a:pPr algn="ctr"/>
            <a:r>
              <a:rPr lang="fr-FR" dirty="0" smtClean="0">
                <a:latin typeface="Comic Sans MS" pitchFamily="66" charset="0"/>
              </a:rPr>
              <a:t>usuelle</a:t>
            </a:r>
            <a:endParaRPr lang="fr-FR" dirty="0">
              <a:latin typeface="Comic Sans MS" pitchFamily="66" charset="0"/>
            </a:endParaRPr>
          </a:p>
        </p:txBody>
      </p:sp>
      <p:pic>
        <p:nvPicPr>
          <p:cNvPr id="5" name="Picture 7"/>
          <p:cNvPicPr>
            <a:picLocks noChangeAspect="1" noChangeArrowheads="1"/>
          </p:cNvPicPr>
          <p:nvPr/>
        </p:nvPicPr>
        <p:blipFill>
          <a:blip r:embed="rId3" cstate="print"/>
          <a:srcRect/>
          <a:stretch>
            <a:fillRect/>
          </a:stretch>
        </p:blipFill>
        <p:spPr bwMode="auto">
          <a:xfrm>
            <a:off x="588" y="1988840"/>
            <a:ext cx="3635308" cy="4869160"/>
          </a:xfrm>
          <a:prstGeom prst="rect">
            <a:avLst/>
          </a:prstGeom>
          <a:noFill/>
          <a:ln w="9525">
            <a:noFill/>
            <a:miter lim="800000"/>
            <a:headEnd/>
            <a:tailEnd/>
          </a:ln>
        </p:spPr>
      </p:pic>
      <p:sp>
        <p:nvSpPr>
          <p:cNvPr id="6" name="Rectangle 5"/>
          <p:cNvSpPr/>
          <p:nvPr/>
        </p:nvSpPr>
        <p:spPr>
          <a:xfrm>
            <a:off x="3707904" y="5661248"/>
            <a:ext cx="5436096" cy="646331"/>
          </a:xfrm>
          <a:prstGeom prst="rect">
            <a:avLst/>
          </a:prstGeom>
        </p:spPr>
        <p:txBody>
          <a:bodyPr wrap="square">
            <a:spAutoFit/>
          </a:bodyPr>
          <a:lstStyle/>
          <a:p>
            <a:pPr algn="ctr"/>
            <a:r>
              <a:rPr lang="fr-FR" dirty="0" smtClean="0">
                <a:solidFill>
                  <a:schemeClr val="bg1"/>
                </a:solidFill>
                <a:latin typeface="Comic Sans MS" pitchFamily="66" charset="0"/>
              </a:rPr>
              <a:t>Probabilité de moins de 2 10</a:t>
            </a:r>
            <a:r>
              <a:rPr lang="fr-FR" baseline="30000" dirty="0" smtClean="0">
                <a:solidFill>
                  <a:schemeClr val="bg1"/>
                </a:solidFill>
                <a:latin typeface="Comic Sans MS" pitchFamily="66" charset="0"/>
              </a:rPr>
              <a:t>-9</a:t>
            </a:r>
            <a:endParaRPr lang="fr-FR" dirty="0" smtClean="0">
              <a:solidFill>
                <a:schemeClr val="bg1"/>
              </a:solidFill>
              <a:latin typeface="Comic Sans MS" pitchFamily="66" charset="0"/>
            </a:endParaRPr>
          </a:p>
          <a:p>
            <a:pPr algn="ctr"/>
            <a:r>
              <a:rPr lang="fr-FR" dirty="0" smtClean="0">
                <a:solidFill>
                  <a:schemeClr val="bg1"/>
                </a:solidFill>
                <a:latin typeface="Comic Sans MS" pitchFamily="66" charset="0"/>
              </a:rPr>
              <a:t>que ce soit  dû à une fluctuation du bruit de fond</a:t>
            </a:r>
          </a:p>
        </p:txBody>
      </p:sp>
      <p:sp>
        <p:nvSpPr>
          <p:cNvPr id="7" name="Rectangle 6"/>
          <p:cNvSpPr/>
          <p:nvPr/>
        </p:nvSpPr>
        <p:spPr>
          <a:xfrm>
            <a:off x="4153451" y="2204864"/>
            <a:ext cx="4285147" cy="830997"/>
          </a:xfrm>
          <a:prstGeom prst="rect">
            <a:avLst/>
          </a:prstGeom>
        </p:spPr>
        <p:txBody>
          <a:bodyPr wrap="none">
            <a:spAutoFit/>
          </a:bodyPr>
          <a:lstStyle/>
          <a:p>
            <a:pPr algn="ctr"/>
            <a:r>
              <a:rPr lang="fr-FR" sz="2400" dirty="0" smtClean="0">
                <a:solidFill>
                  <a:schemeClr val="bg1"/>
                </a:solidFill>
                <a:latin typeface="Comic Sans MS" pitchFamily="66" charset="0"/>
              </a:rPr>
              <a:t>Illustrations CMS et ATLAS</a:t>
            </a:r>
          </a:p>
          <a:p>
            <a:pPr algn="ctr"/>
            <a:r>
              <a:rPr lang="fr-FR" sz="2400" dirty="0" smtClean="0">
                <a:solidFill>
                  <a:schemeClr val="bg1"/>
                </a:solidFill>
                <a:latin typeface="Comic Sans MS" pitchFamily="66" charset="0"/>
              </a:rPr>
              <a:t>en page de couverture</a:t>
            </a:r>
          </a:p>
        </p:txBody>
      </p:sp>
      <p:sp>
        <p:nvSpPr>
          <p:cNvPr id="8" name="Rectangle 7"/>
          <p:cNvSpPr/>
          <p:nvPr/>
        </p:nvSpPr>
        <p:spPr>
          <a:xfrm>
            <a:off x="4067944" y="3429000"/>
            <a:ext cx="4572000" cy="1938992"/>
          </a:xfrm>
          <a:prstGeom prst="rect">
            <a:avLst/>
          </a:prstGeom>
          <a:ln>
            <a:solidFill>
              <a:srgbClr val="FFFF00"/>
            </a:solidFill>
          </a:ln>
        </p:spPr>
        <p:txBody>
          <a:bodyPr>
            <a:spAutoFit/>
          </a:bodyPr>
          <a:lstStyle/>
          <a:p>
            <a:pPr algn="ctr"/>
            <a:r>
              <a:rPr lang="fr-FR" sz="2400" dirty="0" smtClean="0">
                <a:solidFill>
                  <a:srgbClr val="FFFF00"/>
                </a:solidFill>
                <a:latin typeface="Comic Sans MS" pitchFamily="66" charset="0"/>
              </a:rPr>
              <a:t>Découverte  certaine </a:t>
            </a:r>
          </a:p>
          <a:p>
            <a:pPr algn="ctr"/>
            <a:r>
              <a:rPr lang="fr-FR" sz="2400" dirty="0" smtClean="0">
                <a:solidFill>
                  <a:srgbClr val="FFFF00"/>
                </a:solidFill>
                <a:latin typeface="Comic Sans MS" pitchFamily="66" charset="0"/>
              </a:rPr>
              <a:t>d’un nouveau boson</a:t>
            </a:r>
          </a:p>
          <a:p>
            <a:pPr algn="ctr"/>
            <a:r>
              <a:rPr lang="fr-FR" sz="2400" dirty="0" smtClean="0">
                <a:solidFill>
                  <a:srgbClr val="FFFF00"/>
                </a:solidFill>
                <a:latin typeface="Comic Sans MS" pitchFamily="66" charset="0"/>
              </a:rPr>
              <a:t> de masse voisine de 126 GeV</a:t>
            </a:r>
          </a:p>
          <a:p>
            <a:pPr algn="ctr"/>
            <a:r>
              <a:rPr lang="fr-FR" sz="2400" dirty="0" smtClean="0">
                <a:solidFill>
                  <a:srgbClr val="FFFF00"/>
                </a:solidFill>
                <a:latin typeface="Comic Sans MS" pitchFamily="66" charset="0"/>
              </a:rPr>
              <a:t>qui  ressemble beaucoup</a:t>
            </a:r>
          </a:p>
          <a:p>
            <a:pPr algn="ctr"/>
            <a:r>
              <a:rPr lang="fr-FR" sz="2400" dirty="0" smtClean="0">
                <a:solidFill>
                  <a:srgbClr val="FFFF00"/>
                </a:solidFill>
                <a:latin typeface="Comic Sans MS" pitchFamily="66" charset="0"/>
              </a:rPr>
              <a:t> au boson BEH</a:t>
            </a:r>
          </a:p>
        </p:txBody>
      </p:sp>
      <p:cxnSp>
        <p:nvCxnSpPr>
          <p:cNvPr id="10" name="Connecteur droit avec flèche 9"/>
          <p:cNvCxnSpPr/>
          <p:nvPr/>
        </p:nvCxnSpPr>
        <p:spPr>
          <a:xfrm flipH="1">
            <a:off x="2987824" y="5877272"/>
            <a:ext cx="1728192"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5"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par>
                                <p:cTn id="35" presetID="5" presetClass="entr" presetSubtype="1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317823" y="500479"/>
            <a:ext cx="8502649" cy="2308324"/>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a:t>
            </a:r>
            <a:r>
              <a:rPr lang="fr-FR" sz="3600" dirty="0" smtClean="0">
                <a:solidFill>
                  <a:schemeClr val="bg1"/>
                </a:solidFill>
                <a:latin typeface="Comic Sans MS" pitchFamily="66" charset="0"/>
                <a:sym typeface="Symbol"/>
              </a:rPr>
              <a:t>En l’état actuel de nos connaissances, </a:t>
            </a:r>
          </a:p>
          <a:p>
            <a:pPr algn="ctr"/>
            <a:r>
              <a:rPr lang="fr-FR" sz="3600" dirty="0" smtClean="0">
                <a:solidFill>
                  <a:schemeClr val="bg1"/>
                </a:solidFill>
                <a:latin typeface="Comic Sans MS" pitchFamily="66" charset="0"/>
                <a:sym typeface="Symbol"/>
              </a:rPr>
              <a:t>  37 particules élémentaires</a:t>
            </a:r>
          </a:p>
          <a:p>
            <a:pPr algn="ctr"/>
            <a:r>
              <a:rPr lang="fr-FR" sz="3600" dirty="0" smtClean="0">
                <a:solidFill>
                  <a:schemeClr val="bg1"/>
                </a:solidFill>
                <a:latin typeface="Comic Sans MS" pitchFamily="66" charset="0"/>
                <a:sym typeface="Symbol"/>
              </a:rPr>
              <a:t> sont les constituants ultimes</a:t>
            </a:r>
          </a:p>
          <a:p>
            <a:pPr algn="ctr"/>
            <a:r>
              <a:rPr lang="fr-FR" sz="3600" dirty="0" smtClean="0">
                <a:solidFill>
                  <a:schemeClr val="bg1"/>
                </a:solidFill>
                <a:latin typeface="Comic Sans MS" pitchFamily="66" charset="0"/>
                <a:sym typeface="Symbol"/>
              </a:rPr>
              <a:t>  de notre Univers.</a:t>
            </a:r>
            <a:endParaRPr lang="fr-FR" sz="3600" dirty="0">
              <a:solidFill>
                <a:schemeClr val="bg1"/>
              </a:solidFill>
              <a:latin typeface="Comic Sans MS" pitchFamily="66" charset="0"/>
            </a:endParaRPr>
          </a:p>
        </p:txBody>
      </p:sp>
      <p:sp>
        <p:nvSpPr>
          <p:cNvPr id="4" name="ZoneTexte 3"/>
          <p:cNvSpPr txBox="1"/>
          <p:nvPr/>
        </p:nvSpPr>
        <p:spPr>
          <a:xfrm>
            <a:off x="1043608" y="3717032"/>
            <a:ext cx="6630341" cy="1200329"/>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a:t>
            </a:r>
            <a:r>
              <a:rPr lang="fr-FR" sz="3600" dirty="0" smtClean="0">
                <a:solidFill>
                  <a:schemeClr val="bg1"/>
                </a:solidFill>
                <a:latin typeface="Comic Sans MS" pitchFamily="66" charset="0"/>
                <a:sym typeface="Symbol"/>
              </a:rPr>
              <a:t>A l’exception de 2 particules,</a:t>
            </a:r>
          </a:p>
          <a:p>
            <a:pPr algn="ctr"/>
            <a:r>
              <a:rPr lang="fr-FR" sz="3600" dirty="0" smtClean="0">
                <a:solidFill>
                  <a:schemeClr val="bg1"/>
                </a:solidFill>
                <a:latin typeface="Comic Sans MS" pitchFamily="66" charset="0"/>
                <a:sym typeface="Symbol"/>
              </a:rPr>
              <a:t> </a:t>
            </a:r>
            <a:r>
              <a:rPr lang="fr-FR" sz="3600" dirty="0" smtClean="0">
                <a:solidFill>
                  <a:srgbClr val="FFFF00"/>
                </a:solidFill>
                <a:latin typeface="Comic Sans MS" pitchFamily="66" charset="0"/>
                <a:sym typeface="Symbol"/>
              </a:rPr>
              <a:t>elles ont chacune une masse</a:t>
            </a:r>
            <a:r>
              <a:rPr lang="fr-FR" sz="3600" dirty="0" smtClean="0">
                <a:solidFill>
                  <a:schemeClr val="bg1"/>
                </a:solidFill>
                <a:latin typeface="Comic Sans MS" pitchFamily="66" charset="0"/>
                <a:sym typeface="Symbol"/>
              </a:rPr>
              <a:t>.</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LHC_collisions\Higgs\Conférence_Higgs\ScienceMaggama.jpg"/>
          <p:cNvPicPr>
            <a:picLocks noChangeAspect="1" noChangeArrowheads="1"/>
          </p:cNvPicPr>
          <p:nvPr/>
        </p:nvPicPr>
        <p:blipFill>
          <a:blip r:embed="rId2" cstate="print"/>
          <a:srcRect/>
          <a:stretch>
            <a:fillRect/>
          </a:stretch>
        </p:blipFill>
        <p:spPr bwMode="auto">
          <a:xfrm>
            <a:off x="2933006" y="620688"/>
            <a:ext cx="6103490" cy="2448272"/>
          </a:xfrm>
          <a:prstGeom prst="rect">
            <a:avLst/>
          </a:prstGeom>
          <a:noFill/>
        </p:spPr>
      </p:pic>
      <p:pic>
        <p:nvPicPr>
          <p:cNvPr id="3" name="Picture 3" descr="C:\Users\François\Desktop\LHC_collisions\Higgs\Conférence_Higgs\ScienceMagZZ.jpg"/>
          <p:cNvPicPr>
            <a:picLocks noChangeAspect="1" noChangeArrowheads="1"/>
          </p:cNvPicPr>
          <p:nvPr/>
        </p:nvPicPr>
        <p:blipFill>
          <a:blip r:embed="rId3" cstate="print"/>
          <a:srcRect/>
          <a:stretch>
            <a:fillRect/>
          </a:stretch>
        </p:blipFill>
        <p:spPr bwMode="auto">
          <a:xfrm>
            <a:off x="3697733" y="4212481"/>
            <a:ext cx="5338763" cy="2528887"/>
          </a:xfrm>
          <a:prstGeom prst="rect">
            <a:avLst/>
          </a:prstGeom>
          <a:noFill/>
        </p:spPr>
      </p:pic>
      <p:sp>
        <p:nvSpPr>
          <p:cNvPr id="4" name="ZoneTexte 3"/>
          <p:cNvSpPr txBox="1"/>
          <p:nvPr/>
        </p:nvSpPr>
        <p:spPr>
          <a:xfrm>
            <a:off x="251520" y="273422"/>
            <a:ext cx="2263761" cy="923330"/>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a:t>
            </a:r>
            <a:r>
              <a:rPr lang="fr-FR" sz="5400" b="1" dirty="0" smtClean="0">
                <a:solidFill>
                  <a:schemeClr val="bg1"/>
                </a:solidFill>
                <a:latin typeface="Comic Sans MS" pitchFamily="66" charset="0"/>
                <a:sym typeface="Symbol"/>
              </a:rPr>
              <a:t> </a:t>
            </a:r>
            <a:endParaRPr lang="fr-FR" sz="5400" b="1" dirty="0">
              <a:solidFill>
                <a:schemeClr val="bg1"/>
              </a:solidFill>
              <a:latin typeface="Comic Sans MS" pitchFamily="66" charset="0"/>
            </a:endParaRPr>
          </a:p>
        </p:txBody>
      </p:sp>
      <p:sp>
        <p:nvSpPr>
          <p:cNvPr id="5" name="ZoneTexte 4"/>
          <p:cNvSpPr txBox="1"/>
          <p:nvPr/>
        </p:nvSpPr>
        <p:spPr>
          <a:xfrm>
            <a:off x="251520" y="4121785"/>
            <a:ext cx="3345788" cy="1323439"/>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Z Z*</a:t>
            </a:r>
          </a:p>
          <a:p>
            <a:r>
              <a:rPr lang="fr-FR" sz="4000" dirty="0" smtClean="0">
                <a:solidFill>
                  <a:schemeClr val="bg1"/>
                </a:solidFill>
                <a:latin typeface="Comic Sans MS" pitchFamily="66" charset="0"/>
                <a:sym typeface="Symbol"/>
              </a:rPr>
              <a:t>   4 leptons</a:t>
            </a:r>
            <a:endParaRPr lang="fr-FR" sz="4000" dirty="0">
              <a:solidFill>
                <a:schemeClr val="bg1"/>
              </a:solidFill>
              <a:latin typeface="Comic Sans MS" pitchFamily="66" charset="0"/>
            </a:endParaRPr>
          </a:p>
        </p:txBody>
      </p:sp>
      <p:sp>
        <p:nvSpPr>
          <p:cNvPr id="6" name="ZoneTexte 5"/>
          <p:cNvSpPr txBox="1"/>
          <p:nvPr/>
        </p:nvSpPr>
        <p:spPr>
          <a:xfrm>
            <a:off x="4788024"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190</a:t>
            </a:r>
            <a:endParaRPr lang="fr-FR" sz="3200" dirty="0">
              <a:solidFill>
                <a:srgbClr val="FF0000"/>
              </a:solidFill>
              <a:latin typeface="Comic Sans MS" pitchFamily="66" charset="0"/>
            </a:endParaRPr>
          </a:p>
        </p:txBody>
      </p:sp>
      <p:sp>
        <p:nvSpPr>
          <p:cNvPr id="7" name="ZoneTexte 6"/>
          <p:cNvSpPr txBox="1"/>
          <p:nvPr/>
        </p:nvSpPr>
        <p:spPr>
          <a:xfrm>
            <a:off x="8100392"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180</a:t>
            </a:r>
            <a:endParaRPr lang="fr-FR" sz="3200" dirty="0">
              <a:solidFill>
                <a:srgbClr val="FF0000"/>
              </a:solidFill>
              <a:latin typeface="Comic Sans MS" pitchFamily="66" charset="0"/>
            </a:endParaRPr>
          </a:p>
        </p:txBody>
      </p:sp>
      <p:sp>
        <p:nvSpPr>
          <p:cNvPr id="8" name="ZoneTexte 7"/>
          <p:cNvSpPr txBox="1"/>
          <p:nvPr/>
        </p:nvSpPr>
        <p:spPr>
          <a:xfrm>
            <a:off x="5436096" y="4428401"/>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13</a:t>
            </a:r>
            <a:endParaRPr lang="fr-FR" sz="3200" dirty="0">
              <a:solidFill>
                <a:srgbClr val="FF0000"/>
              </a:solidFill>
              <a:latin typeface="Comic Sans MS" pitchFamily="66" charset="0"/>
            </a:endParaRPr>
          </a:p>
        </p:txBody>
      </p:sp>
      <p:sp>
        <p:nvSpPr>
          <p:cNvPr id="9" name="ZoneTexte 8"/>
          <p:cNvSpPr txBox="1"/>
          <p:nvPr/>
        </p:nvSpPr>
        <p:spPr>
          <a:xfrm>
            <a:off x="8244408" y="4437112"/>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18</a:t>
            </a:r>
            <a:endParaRPr lang="fr-FR" sz="3200" dirty="0">
              <a:solidFill>
                <a:srgbClr val="FF0000"/>
              </a:solidFill>
              <a:latin typeface="Comic Sans MS" pitchFamily="66" charset="0"/>
            </a:endParaRPr>
          </a:p>
        </p:txBody>
      </p:sp>
      <p:sp>
        <p:nvSpPr>
          <p:cNvPr id="10" name="ZoneTexte 9"/>
          <p:cNvSpPr txBox="1"/>
          <p:nvPr/>
        </p:nvSpPr>
        <p:spPr>
          <a:xfrm>
            <a:off x="7505308" y="2780928"/>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1" name="ZoneTexte 10"/>
          <p:cNvSpPr txBox="1"/>
          <p:nvPr/>
        </p:nvSpPr>
        <p:spPr>
          <a:xfrm>
            <a:off x="4139952" y="2708920"/>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2" name="ZoneTexte 11"/>
          <p:cNvSpPr txBox="1"/>
          <p:nvPr/>
        </p:nvSpPr>
        <p:spPr>
          <a:xfrm>
            <a:off x="4788024"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3" name="ZoneTexte 12"/>
          <p:cNvSpPr txBox="1"/>
          <p:nvPr/>
        </p:nvSpPr>
        <p:spPr>
          <a:xfrm>
            <a:off x="7505308"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Organigramme : Alternative 16"/>
          <p:cNvSpPr/>
          <p:nvPr/>
        </p:nvSpPr>
        <p:spPr>
          <a:xfrm>
            <a:off x="107504" y="975498"/>
            <a:ext cx="3384376" cy="2088232"/>
          </a:xfrm>
          <a:prstGeom prst="flowChartAlternateProcess">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Organigramme : Alternative 17"/>
          <p:cNvSpPr/>
          <p:nvPr/>
        </p:nvSpPr>
        <p:spPr>
          <a:xfrm>
            <a:off x="5652120" y="4658366"/>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9" name="Ellipse 18"/>
          <p:cNvSpPr/>
          <p:nvPr/>
        </p:nvSpPr>
        <p:spPr>
          <a:xfrm>
            <a:off x="3491880" y="2852936"/>
            <a:ext cx="2088232" cy="2016224"/>
          </a:xfrm>
          <a:prstGeom prst="ellipse">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p:cNvSpPr txBox="1"/>
          <p:nvPr/>
        </p:nvSpPr>
        <p:spPr>
          <a:xfrm>
            <a:off x="301837" y="975498"/>
            <a:ext cx="3046027"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chemeClr val="bg1"/>
                </a:solidFill>
                <a:latin typeface="Comic Sans MS" pitchFamily="66" charset="0"/>
              </a:rPr>
              <a:t>FERMIONS</a:t>
            </a:r>
            <a:endParaRPr lang="fr-FR" sz="4000" dirty="0">
              <a:solidFill>
                <a:schemeClr val="bg1"/>
              </a:solidFill>
              <a:latin typeface="Comic Sans MS" pitchFamily="66" charset="0"/>
            </a:endParaRPr>
          </a:p>
        </p:txBody>
      </p:sp>
      <p:sp>
        <p:nvSpPr>
          <p:cNvPr id="21" name="ZoneTexte 20"/>
          <p:cNvSpPr txBox="1"/>
          <p:nvPr/>
        </p:nvSpPr>
        <p:spPr>
          <a:xfrm>
            <a:off x="6157944" y="4581128"/>
            <a:ext cx="2446504"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0000"/>
                </a:solidFill>
                <a:latin typeface="Comic Sans MS" pitchFamily="66" charset="0"/>
              </a:rPr>
              <a:t>BOSONS</a:t>
            </a:r>
            <a:endParaRPr lang="fr-FR" sz="4000" dirty="0">
              <a:solidFill>
                <a:srgbClr val="FF0000"/>
              </a:solidFill>
              <a:latin typeface="Comic Sans MS" pitchFamily="66" charset="0"/>
            </a:endParaRPr>
          </a:p>
        </p:txBody>
      </p:sp>
      <p:sp>
        <p:nvSpPr>
          <p:cNvPr id="22" name="ZoneTexte 21"/>
          <p:cNvSpPr txBox="1"/>
          <p:nvPr/>
        </p:nvSpPr>
        <p:spPr>
          <a:xfrm>
            <a:off x="4211960" y="2996952"/>
            <a:ext cx="579005"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99FF"/>
                </a:solidFill>
                <a:latin typeface="Comic Sans MS" pitchFamily="66" charset="0"/>
              </a:rPr>
              <a:t>H</a:t>
            </a:r>
            <a:endParaRPr lang="fr-FR" sz="4000" dirty="0">
              <a:solidFill>
                <a:srgbClr val="FF99FF"/>
              </a:solidFill>
              <a:latin typeface="Comic Sans MS" pitchFamily="66" charset="0"/>
            </a:endParaRPr>
          </a:p>
        </p:txBody>
      </p:sp>
      <p:sp>
        <p:nvSpPr>
          <p:cNvPr id="23" name="ZoneTexte 22"/>
          <p:cNvSpPr txBox="1"/>
          <p:nvPr/>
        </p:nvSpPr>
        <p:spPr>
          <a:xfrm>
            <a:off x="107504" y="1983610"/>
            <a:ext cx="1296144" cy="830997"/>
          </a:xfrm>
          <a:prstGeom prst="rect">
            <a:avLst/>
          </a:prstGeom>
          <a:noFill/>
        </p:spPr>
        <p:txBody>
          <a:bodyPr wrap="square" rtlCol="0">
            <a:spAutoFit/>
          </a:bodyPr>
          <a:lstStyle/>
          <a:p>
            <a:r>
              <a:rPr lang="fr-FR" sz="2400" dirty="0" smtClean="0"/>
              <a:t> </a:t>
            </a:r>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Leptons   </a:t>
            </a:r>
            <a:endParaRPr lang="fr-FR" sz="2400" dirty="0">
              <a:solidFill>
                <a:schemeClr val="bg1"/>
              </a:solidFill>
              <a:latin typeface="Comic Sans MS" pitchFamily="66" charset="0"/>
            </a:endParaRPr>
          </a:p>
        </p:txBody>
      </p:sp>
      <p:sp>
        <p:nvSpPr>
          <p:cNvPr id="24" name="ZoneTexte 23"/>
          <p:cNvSpPr txBox="1"/>
          <p:nvPr/>
        </p:nvSpPr>
        <p:spPr>
          <a:xfrm>
            <a:off x="1475656" y="1983610"/>
            <a:ext cx="2088232" cy="830997"/>
          </a:xfrm>
          <a:prstGeom prst="rect">
            <a:avLst/>
          </a:prstGeom>
          <a:noFill/>
        </p:spPr>
        <p:txBody>
          <a:bodyPr wrap="square" rtlCol="0">
            <a:spAutoFit/>
          </a:bodyPr>
          <a:lstStyle/>
          <a:p>
            <a:r>
              <a:rPr lang="fr-FR" sz="2400" dirty="0" smtClean="0">
                <a:solidFill>
                  <a:schemeClr val="bg1"/>
                </a:solidFill>
                <a:latin typeface="Comic Sans MS" pitchFamily="66" charset="0"/>
              </a:rPr>
              <a:t>Anti- Quarks</a:t>
            </a:r>
          </a:p>
          <a:p>
            <a:r>
              <a:rPr lang="fr-FR" sz="2400" dirty="0" smtClean="0">
                <a:solidFill>
                  <a:schemeClr val="bg1"/>
                </a:solidFill>
                <a:latin typeface="Comic Sans MS" pitchFamily="66" charset="0"/>
              </a:rPr>
              <a:t>Anti-Leptons   </a:t>
            </a:r>
            <a:endParaRPr lang="fr-FR" sz="2400" dirty="0">
              <a:solidFill>
                <a:schemeClr val="bg1"/>
              </a:solidFill>
              <a:latin typeface="Comic Sans MS" pitchFamily="66" charset="0"/>
            </a:endParaRPr>
          </a:p>
        </p:txBody>
      </p:sp>
      <p:sp>
        <p:nvSpPr>
          <p:cNvPr id="25" name="ZoneTexte 24"/>
          <p:cNvSpPr txBox="1"/>
          <p:nvPr/>
        </p:nvSpPr>
        <p:spPr>
          <a:xfrm>
            <a:off x="1331640" y="1551562"/>
            <a:ext cx="784189" cy="461665"/>
          </a:xfrm>
          <a:prstGeom prst="rect">
            <a:avLst/>
          </a:prstGeom>
          <a:noFill/>
        </p:spPr>
        <p:txBody>
          <a:bodyPr wrap="none" rtlCol="0">
            <a:spAutoFit/>
          </a:bodyPr>
          <a:lstStyle/>
          <a:p>
            <a:r>
              <a:rPr lang="fr-FR" sz="2400" dirty="0" smtClean="0">
                <a:solidFill>
                  <a:schemeClr val="bg1"/>
                </a:solidFill>
                <a:latin typeface="Comic Sans MS" pitchFamily="66" charset="0"/>
              </a:rPr>
              <a:t>(24)</a:t>
            </a:r>
            <a:endParaRPr lang="fr-FR" sz="2400" dirty="0">
              <a:solidFill>
                <a:schemeClr val="bg1"/>
              </a:solidFill>
              <a:latin typeface="Comic Sans MS" pitchFamily="66" charset="0"/>
            </a:endParaRPr>
          </a:p>
        </p:txBody>
      </p:sp>
      <p:sp>
        <p:nvSpPr>
          <p:cNvPr id="26" name="ZoneTexte 25"/>
          <p:cNvSpPr txBox="1"/>
          <p:nvPr/>
        </p:nvSpPr>
        <p:spPr>
          <a:xfrm>
            <a:off x="5724128" y="5157193"/>
            <a:ext cx="3240360" cy="1938992"/>
          </a:xfrm>
          <a:prstGeom prst="rect">
            <a:avLst/>
          </a:prstGeom>
          <a:noFill/>
        </p:spPr>
        <p:txBody>
          <a:bodyPr wrap="square" rtlCol="0">
            <a:spAutoFit/>
          </a:bodyPr>
          <a:lstStyle/>
          <a:p>
            <a:r>
              <a:rPr lang="fr-FR" sz="4000" b="1" dirty="0" smtClean="0">
                <a:solidFill>
                  <a:srgbClr val="FF0000"/>
                </a:solidFill>
                <a:latin typeface="Comic Sans MS" pitchFamily="66" charset="0"/>
                <a:sym typeface="Symbol"/>
              </a:rPr>
              <a:t></a:t>
            </a:r>
          </a:p>
          <a:p>
            <a:r>
              <a:rPr lang="fr-FR" sz="2400" b="1" dirty="0" smtClean="0">
                <a:solidFill>
                  <a:srgbClr val="FF0000"/>
                </a:solidFill>
                <a:latin typeface="Comic Sans MS" pitchFamily="66" charset="0"/>
                <a:sym typeface="Symbol"/>
              </a:rPr>
              <a:t>    Z</a:t>
            </a:r>
            <a:r>
              <a:rPr lang="fr-FR" sz="2400" b="1" baseline="30000" dirty="0" smtClean="0">
                <a:solidFill>
                  <a:srgbClr val="FF0000"/>
                </a:solidFill>
                <a:latin typeface="Comic Sans MS" pitchFamily="66" charset="0"/>
                <a:sym typeface="Symbol"/>
              </a:rPr>
              <a:t>0</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p>
          <a:p>
            <a:r>
              <a:rPr lang="fr-FR" sz="2400" b="1" baseline="30000" dirty="0" smtClean="0">
                <a:solidFill>
                  <a:srgbClr val="FF0000"/>
                </a:solidFill>
                <a:latin typeface="Comic Sans MS" pitchFamily="66" charset="0"/>
                <a:sym typeface="Symbol"/>
              </a:rPr>
              <a:t>                        </a:t>
            </a:r>
            <a:r>
              <a:rPr lang="fr-FR" sz="3200" dirty="0" smtClean="0">
                <a:solidFill>
                  <a:srgbClr val="FF0000"/>
                </a:solidFill>
                <a:latin typeface="Comic Sans MS" pitchFamily="66" charset="0"/>
                <a:sym typeface="Symbol"/>
              </a:rPr>
              <a:t>g</a:t>
            </a:r>
            <a:r>
              <a:rPr lang="fr-FR" sz="2400" b="1" dirty="0" smtClean="0">
                <a:solidFill>
                  <a:srgbClr val="FF0000"/>
                </a:solidFill>
                <a:latin typeface="Comic Sans MS" pitchFamily="66" charset="0"/>
                <a:sym typeface="Symbol"/>
              </a:rPr>
              <a:t> </a:t>
            </a:r>
            <a:r>
              <a:rPr lang="fr-FR" sz="2400" dirty="0" smtClean="0">
                <a:solidFill>
                  <a:srgbClr val="FF0000"/>
                </a:solidFill>
                <a:latin typeface="Comic Sans MS" pitchFamily="66" charset="0"/>
                <a:sym typeface="Symbol"/>
              </a:rPr>
              <a:t>(8)</a:t>
            </a:r>
            <a:endParaRPr lang="fr-FR" sz="2400" dirty="0" smtClean="0">
              <a:solidFill>
                <a:srgbClr val="FF0000"/>
              </a:solidFill>
              <a:latin typeface="Comic Sans MS" pitchFamily="66" charset="0"/>
            </a:endParaRPr>
          </a:p>
          <a:p>
            <a:r>
              <a:rPr lang="fr-FR" sz="2400" dirty="0" smtClean="0">
                <a:solidFill>
                  <a:srgbClr val="FF0000"/>
                </a:solidFill>
                <a:latin typeface="Comic Sans MS" pitchFamily="66" charset="0"/>
              </a:rPr>
              <a:t>   </a:t>
            </a:r>
            <a:endParaRPr lang="fr-FR" sz="2400" dirty="0">
              <a:solidFill>
                <a:srgbClr val="FF0000"/>
              </a:solidFill>
              <a:latin typeface="Comic Sans MS" pitchFamily="66" charset="0"/>
            </a:endParaRPr>
          </a:p>
        </p:txBody>
      </p:sp>
      <p:sp>
        <p:nvSpPr>
          <p:cNvPr id="27" name="ZoneTexte 26"/>
          <p:cNvSpPr txBox="1"/>
          <p:nvPr/>
        </p:nvSpPr>
        <p:spPr>
          <a:xfrm>
            <a:off x="6876256" y="5127575"/>
            <a:ext cx="734496" cy="461665"/>
          </a:xfrm>
          <a:prstGeom prst="rect">
            <a:avLst/>
          </a:prstGeom>
          <a:noFill/>
        </p:spPr>
        <p:txBody>
          <a:bodyPr wrap="none" rtlCol="0">
            <a:spAutoFit/>
          </a:bodyPr>
          <a:lstStyle/>
          <a:p>
            <a:r>
              <a:rPr lang="fr-FR" sz="2400" dirty="0" smtClean="0">
                <a:solidFill>
                  <a:srgbClr val="FF0000"/>
                </a:solidFill>
                <a:latin typeface="Comic Sans MS" pitchFamily="66" charset="0"/>
              </a:rPr>
              <a:t>(12)</a:t>
            </a:r>
            <a:endParaRPr lang="fr-FR" sz="2400" dirty="0">
              <a:solidFill>
                <a:srgbClr val="FF0000"/>
              </a:solidFill>
              <a:latin typeface="Comic Sans MS" pitchFamily="66" charset="0"/>
            </a:endParaRPr>
          </a:p>
        </p:txBody>
      </p:sp>
      <p:sp>
        <p:nvSpPr>
          <p:cNvPr id="28" name="ZoneTexte 27"/>
          <p:cNvSpPr txBox="1"/>
          <p:nvPr/>
        </p:nvSpPr>
        <p:spPr>
          <a:xfrm>
            <a:off x="735495" y="44624"/>
            <a:ext cx="7580921" cy="707886"/>
          </a:xfrm>
          <a:prstGeom prst="rect">
            <a:avLst/>
          </a:prstGeom>
          <a:noFill/>
        </p:spPr>
        <p:txBody>
          <a:bodyPr wrap="none" rtlCol="0">
            <a:spAutoFit/>
          </a:bodyPr>
          <a:lstStyle/>
          <a:p>
            <a:r>
              <a:rPr lang="fr-FR" sz="4000" dirty="0" smtClean="0">
                <a:solidFill>
                  <a:schemeClr val="bg1"/>
                </a:solidFill>
                <a:latin typeface="Comic Sans MS" pitchFamily="66" charset="0"/>
              </a:rPr>
              <a:t>Retour sur le Modèle Standard</a:t>
            </a:r>
            <a:endParaRPr lang="fr-FR" sz="4000" dirty="0">
              <a:solidFill>
                <a:schemeClr val="bg1"/>
              </a:solidFill>
              <a:latin typeface="Comic Sans MS" pitchFamily="66" charset="0"/>
            </a:endParaRPr>
          </a:p>
        </p:txBody>
      </p:sp>
      <p:sp>
        <p:nvSpPr>
          <p:cNvPr id="29" name="ZoneTexte 28"/>
          <p:cNvSpPr txBox="1"/>
          <p:nvPr/>
        </p:nvSpPr>
        <p:spPr>
          <a:xfrm>
            <a:off x="4241079" y="3543399"/>
            <a:ext cx="546945" cy="461665"/>
          </a:xfrm>
          <a:prstGeom prst="rect">
            <a:avLst/>
          </a:prstGeom>
          <a:noFill/>
        </p:spPr>
        <p:txBody>
          <a:bodyPr wrap="none" rtlCol="0">
            <a:spAutoFit/>
          </a:bodyPr>
          <a:lstStyle/>
          <a:p>
            <a:r>
              <a:rPr lang="fr-FR" sz="2400" dirty="0" smtClean="0">
                <a:solidFill>
                  <a:srgbClr val="FF99FF"/>
                </a:solidFill>
                <a:latin typeface="Comic Sans MS" pitchFamily="66" charset="0"/>
              </a:rPr>
              <a:t>(1)</a:t>
            </a:r>
            <a:endParaRPr lang="fr-FR" sz="2400" dirty="0">
              <a:solidFill>
                <a:srgbClr val="FF99FF"/>
              </a:solidFill>
              <a:latin typeface="Comic Sans MS" pitchFamily="66" charset="0"/>
            </a:endParaRPr>
          </a:p>
        </p:txBody>
      </p:sp>
      <p:sp>
        <p:nvSpPr>
          <p:cNvPr id="30" name="ZoneTexte 29"/>
          <p:cNvSpPr txBox="1"/>
          <p:nvPr/>
        </p:nvSpPr>
        <p:spPr>
          <a:xfrm>
            <a:off x="727396" y="3501008"/>
            <a:ext cx="2188420" cy="707886"/>
          </a:xfrm>
          <a:prstGeom prst="rect">
            <a:avLst/>
          </a:prstGeom>
          <a:noFill/>
        </p:spPr>
        <p:txBody>
          <a:bodyPr wrap="none" rtlCol="0">
            <a:spAutoFit/>
          </a:bodyPr>
          <a:lstStyle/>
          <a:p>
            <a:r>
              <a:rPr lang="fr-FR" sz="4000" dirty="0" smtClean="0">
                <a:solidFill>
                  <a:schemeClr val="bg1"/>
                </a:solidFill>
                <a:latin typeface="Comic Sans MS" pitchFamily="66" charset="0"/>
              </a:rPr>
              <a:t>Spin 1/2</a:t>
            </a:r>
            <a:endParaRPr lang="fr-FR" sz="4000" dirty="0">
              <a:solidFill>
                <a:schemeClr val="bg1"/>
              </a:solidFill>
              <a:latin typeface="Comic Sans MS" pitchFamily="66" charset="0"/>
            </a:endParaRPr>
          </a:p>
        </p:txBody>
      </p:sp>
      <p:sp>
        <p:nvSpPr>
          <p:cNvPr id="31" name="ZoneTexte 30"/>
          <p:cNvSpPr txBox="1"/>
          <p:nvPr/>
        </p:nvSpPr>
        <p:spPr>
          <a:xfrm>
            <a:off x="6559458" y="3501008"/>
            <a:ext cx="1612942" cy="707886"/>
          </a:xfrm>
          <a:prstGeom prst="rect">
            <a:avLst/>
          </a:prstGeom>
          <a:noFill/>
        </p:spPr>
        <p:txBody>
          <a:bodyPr wrap="none" rtlCol="0">
            <a:spAutoFit/>
          </a:bodyPr>
          <a:lstStyle/>
          <a:p>
            <a:r>
              <a:rPr lang="fr-FR" sz="4000" dirty="0" smtClean="0">
                <a:solidFill>
                  <a:schemeClr val="bg1"/>
                </a:solidFill>
                <a:latin typeface="Comic Sans MS" pitchFamily="66" charset="0"/>
              </a:rPr>
              <a:t>Spin 1</a:t>
            </a:r>
            <a:endParaRPr lang="fr-FR" sz="4000" dirty="0">
              <a:solidFill>
                <a:schemeClr val="bg1"/>
              </a:solidFill>
              <a:latin typeface="Comic Sans MS" pitchFamily="66" charset="0"/>
            </a:endParaRPr>
          </a:p>
        </p:txBody>
      </p:sp>
      <p:sp>
        <p:nvSpPr>
          <p:cNvPr id="32" name="ZoneTexte 31"/>
          <p:cNvSpPr txBox="1"/>
          <p:nvPr/>
        </p:nvSpPr>
        <p:spPr>
          <a:xfrm>
            <a:off x="3669393" y="3873242"/>
            <a:ext cx="1694695" cy="707886"/>
          </a:xfrm>
          <a:prstGeom prst="rect">
            <a:avLst/>
          </a:prstGeom>
          <a:noFill/>
        </p:spPr>
        <p:txBody>
          <a:bodyPr wrap="none" rtlCol="0">
            <a:spAutoFit/>
          </a:bodyPr>
          <a:lstStyle/>
          <a:p>
            <a:r>
              <a:rPr lang="fr-FR" sz="4000" dirty="0" smtClean="0">
                <a:solidFill>
                  <a:schemeClr val="bg1"/>
                </a:solidFill>
                <a:latin typeface="Comic Sans MS" pitchFamily="66" charset="0"/>
              </a:rPr>
              <a:t>Spin 0</a:t>
            </a:r>
            <a:endParaRPr lang="fr-FR" sz="4000" dirty="0">
              <a:solidFill>
                <a:schemeClr val="bg1"/>
              </a:solidFill>
              <a:latin typeface="Comic Sans MS" pitchFamily="66" charset="0"/>
            </a:endParaRPr>
          </a:p>
        </p:txBody>
      </p:sp>
    </p:spTree>
    <p:extLst>
      <p:ext uri="{BB962C8B-B14F-4D97-AF65-F5344CB8AC3E}">
        <p14:creationId xmlns:p14="http://schemas.microsoft.com/office/powerpoint/2010/main" val="30763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80">
                                          <p:stCondLst>
                                            <p:cond delay="0"/>
                                          </p:stCondLst>
                                        </p:cTn>
                                        <p:tgtEl>
                                          <p:spTgt spid="32"/>
                                        </p:tgtEl>
                                      </p:cBhvr>
                                    </p:animEffect>
                                    <p:anim calcmode="lin" valueType="num">
                                      <p:cBhvr>
                                        <p:cTn id="20"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5" dur="26">
                                          <p:stCondLst>
                                            <p:cond delay="650"/>
                                          </p:stCondLst>
                                        </p:cTn>
                                        <p:tgtEl>
                                          <p:spTgt spid="32"/>
                                        </p:tgtEl>
                                      </p:cBhvr>
                                      <p:to x="100000" y="60000"/>
                                    </p:animScale>
                                    <p:animScale>
                                      <p:cBhvr>
                                        <p:cTn id="26" dur="166" decel="50000">
                                          <p:stCondLst>
                                            <p:cond delay="676"/>
                                          </p:stCondLst>
                                        </p:cTn>
                                        <p:tgtEl>
                                          <p:spTgt spid="32"/>
                                        </p:tgtEl>
                                      </p:cBhvr>
                                      <p:to x="100000" y="100000"/>
                                    </p:animScale>
                                    <p:animScale>
                                      <p:cBhvr>
                                        <p:cTn id="27" dur="26">
                                          <p:stCondLst>
                                            <p:cond delay="1312"/>
                                          </p:stCondLst>
                                        </p:cTn>
                                        <p:tgtEl>
                                          <p:spTgt spid="32"/>
                                        </p:tgtEl>
                                      </p:cBhvr>
                                      <p:to x="100000" y="80000"/>
                                    </p:animScale>
                                    <p:animScale>
                                      <p:cBhvr>
                                        <p:cTn id="28" dur="166" decel="50000">
                                          <p:stCondLst>
                                            <p:cond delay="1338"/>
                                          </p:stCondLst>
                                        </p:cTn>
                                        <p:tgtEl>
                                          <p:spTgt spid="32"/>
                                        </p:tgtEl>
                                      </p:cBhvr>
                                      <p:to x="100000" y="100000"/>
                                    </p:animScale>
                                    <p:animScale>
                                      <p:cBhvr>
                                        <p:cTn id="29" dur="26">
                                          <p:stCondLst>
                                            <p:cond delay="1642"/>
                                          </p:stCondLst>
                                        </p:cTn>
                                        <p:tgtEl>
                                          <p:spTgt spid="32"/>
                                        </p:tgtEl>
                                      </p:cBhvr>
                                      <p:to x="100000" y="90000"/>
                                    </p:animScale>
                                    <p:animScale>
                                      <p:cBhvr>
                                        <p:cTn id="30" dur="166" decel="50000">
                                          <p:stCondLst>
                                            <p:cond delay="1668"/>
                                          </p:stCondLst>
                                        </p:cTn>
                                        <p:tgtEl>
                                          <p:spTgt spid="32"/>
                                        </p:tgtEl>
                                      </p:cBhvr>
                                      <p:to x="100000" y="100000"/>
                                    </p:animScale>
                                    <p:animScale>
                                      <p:cBhvr>
                                        <p:cTn id="31" dur="26">
                                          <p:stCondLst>
                                            <p:cond delay="1808"/>
                                          </p:stCondLst>
                                        </p:cTn>
                                        <p:tgtEl>
                                          <p:spTgt spid="32"/>
                                        </p:tgtEl>
                                      </p:cBhvr>
                                      <p:to x="100000" y="95000"/>
                                    </p:animScale>
                                    <p:animScale>
                                      <p:cBhvr>
                                        <p:cTn id="32"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Higgs_SFEN\Identité.jpg"/>
          <p:cNvPicPr>
            <a:picLocks noChangeAspect="1" noChangeArrowheads="1"/>
          </p:cNvPicPr>
          <p:nvPr/>
        </p:nvPicPr>
        <p:blipFill>
          <a:blip r:embed="rId2" cstate="print"/>
          <a:srcRect/>
          <a:stretch>
            <a:fillRect/>
          </a:stretch>
        </p:blipFill>
        <p:spPr bwMode="auto">
          <a:xfrm>
            <a:off x="251520" y="2060848"/>
            <a:ext cx="6096000" cy="4572000"/>
          </a:xfrm>
          <a:prstGeom prst="rect">
            <a:avLst/>
          </a:prstGeom>
          <a:noFill/>
        </p:spPr>
      </p:pic>
      <p:sp>
        <p:nvSpPr>
          <p:cNvPr id="3" name="ZoneTexte 2"/>
          <p:cNvSpPr txBox="1"/>
          <p:nvPr/>
        </p:nvSpPr>
        <p:spPr>
          <a:xfrm>
            <a:off x="35496" y="116632"/>
            <a:ext cx="7792518" cy="954107"/>
          </a:xfrm>
          <a:prstGeom prst="rect">
            <a:avLst/>
          </a:prstGeom>
          <a:noFill/>
        </p:spPr>
        <p:txBody>
          <a:bodyPr wrap="none" rtlCol="0">
            <a:spAutoFit/>
          </a:bodyPr>
          <a:lstStyle/>
          <a:p>
            <a:r>
              <a:rPr lang="fr-FR" sz="2800" dirty="0" smtClean="0">
                <a:solidFill>
                  <a:schemeClr val="bg1"/>
                </a:solidFill>
                <a:latin typeface="Comic Sans MS" pitchFamily="66" charset="0"/>
              </a:rPr>
              <a:t>Plus de données en 2012:</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Nouvelles mesures: </a:t>
            </a:r>
            <a:r>
              <a:rPr lang="fr-FR" sz="2800" dirty="0" smtClean="0">
                <a:solidFill>
                  <a:srgbClr val="FFFF00"/>
                </a:solidFill>
                <a:latin typeface="Comic Sans MS" pitchFamily="66" charset="0"/>
                <a:sym typeface="Symbol"/>
              </a:rPr>
              <a:t>Spin en particulier</a:t>
            </a:r>
            <a:endParaRPr lang="fr-FR" sz="2800" dirty="0">
              <a:solidFill>
                <a:srgbClr val="FFFF00"/>
              </a:solidFill>
              <a:latin typeface="Comic Sans MS" pitchFamily="66" charset="0"/>
            </a:endParaRPr>
          </a:p>
        </p:txBody>
      </p:sp>
      <p:sp>
        <p:nvSpPr>
          <p:cNvPr id="4" name="Rectangle à coins arrondis 3"/>
          <p:cNvSpPr/>
          <p:nvPr/>
        </p:nvSpPr>
        <p:spPr>
          <a:xfrm>
            <a:off x="6732240" y="4725144"/>
            <a:ext cx="2160240" cy="1728192"/>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641798" y="4797152"/>
            <a:ext cx="2337499" cy="1754326"/>
          </a:xfrm>
          <a:prstGeom prst="rect">
            <a:avLst/>
          </a:prstGeom>
          <a:noFill/>
        </p:spPr>
        <p:txBody>
          <a:bodyPr wrap="none" rtlCol="0">
            <a:spAutoFit/>
          </a:bodyPr>
          <a:lstStyle/>
          <a:p>
            <a:pPr algn="ctr"/>
            <a:r>
              <a:rPr lang="fr-FR" sz="3600" dirty="0" smtClean="0">
                <a:solidFill>
                  <a:srgbClr val="FF0000"/>
                </a:solidFill>
                <a:latin typeface="Comic Sans MS" pitchFamily="66" charset="0"/>
              </a:rPr>
              <a:t>Standard </a:t>
            </a:r>
          </a:p>
          <a:p>
            <a:pPr algn="ctr"/>
            <a:r>
              <a:rPr lang="fr-FR" sz="3600" dirty="0" smtClean="0">
                <a:solidFill>
                  <a:srgbClr val="FF0000"/>
                </a:solidFill>
                <a:latin typeface="Comic Sans MS" pitchFamily="66" charset="0"/>
              </a:rPr>
              <a:t>ou</a:t>
            </a:r>
          </a:p>
          <a:p>
            <a:pPr algn="ctr"/>
            <a:r>
              <a:rPr lang="fr-FR" sz="3600" dirty="0" smtClean="0">
                <a:solidFill>
                  <a:srgbClr val="FF0000"/>
                </a:solidFill>
                <a:latin typeface="Comic Sans MS" pitchFamily="66" charset="0"/>
              </a:rPr>
              <a:t>non ?</a:t>
            </a:r>
            <a:endParaRPr lang="fr-FR" sz="3600" dirty="0">
              <a:solidFill>
                <a:srgbClr val="FF0000"/>
              </a:solidFill>
              <a:latin typeface="Comic Sans MS" pitchFamily="66" charset="0"/>
            </a:endParaRPr>
          </a:p>
        </p:txBody>
      </p:sp>
      <p:sp>
        <p:nvSpPr>
          <p:cNvPr id="6" name="Rectangle 5"/>
          <p:cNvSpPr/>
          <p:nvPr/>
        </p:nvSpPr>
        <p:spPr>
          <a:xfrm>
            <a:off x="4355976" y="5805264"/>
            <a:ext cx="18002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à coins arrondis 6"/>
          <p:cNvSpPr/>
          <p:nvPr/>
        </p:nvSpPr>
        <p:spPr>
          <a:xfrm>
            <a:off x="323528" y="1196752"/>
            <a:ext cx="6048672" cy="864096"/>
          </a:xfrm>
          <a:prstGeom prst="roundRect">
            <a:avLst/>
          </a:prstGeom>
          <a:solidFill>
            <a:srgbClr val="00CCFF"/>
          </a:solidFill>
          <a:ln>
            <a:solidFill>
              <a:srgbClr val="00CCF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323528" y="1340768"/>
            <a:ext cx="6130204" cy="523220"/>
          </a:xfrm>
          <a:prstGeom prst="rect">
            <a:avLst/>
          </a:prstGeom>
          <a:noFill/>
        </p:spPr>
        <p:txBody>
          <a:bodyPr wrap="none" rtlCol="0">
            <a:spAutoFit/>
          </a:bodyPr>
          <a:lstStyle/>
          <a:p>
            <a:r>
              <a:rPr lang="fr-FR" sz="2800" dirty="0" smtClean="0">
                <a:solidFill>
                  <a:srgbClr val="FFFF00"/>
                </a:solidFill>
                <a:latin typeface="Comic Sans MS" pitchFamily="66" charset="0"/>
              </a:rPr>
              <a:t>0:</a:t>
            </a:r>
            <a:r>
              <a:rPr lang="fr-FR" sz="2800" dirty="0" smtClean="0">
                <a:solidFill>
                  <a:schemeClr val="bg1"/>
                </a:solidFill>
                <a:latin typeface="Comic Sans MS" pitchFamily="66" charset="0"/>
              </a:rPr>
              <a:t> Il s’agit vraiment d’un boson BEH</a:t>
            </a:r>
            <a:endParaRPr lang="fr-FR" sz="2800" dirty="0">
              <a:solidFill>
                <a:schemeClr val="bg1"/>
              </a:solidFill>
              <a:latin typeface="Comic Sans MS" pitchFamily="66" charset="0"/>
            </a:endParaRPr>
          </a:p>
        </p:txBody>
      </p:sp>
      <p:sp>
        <p:nvSpPr>
          <p:cNvPr id="9" name="ZoneTexte 8"/>
          <p:cNvSpPr txBox="1"/>
          <p:nvPr/>
        </p:nvSpPr>
        <p:spPr>
          <a:xfrm>
            <a:off x="1035095" y="5949280"/>
            <a:ext cx="1016625" cy="369332"/>
          </a:xfrm>
          <a:prstGeom prst="rect">
            <a:avLst/>
          </a:prstGeom>
          <a:noFill/>
        </p:spPr>
        <p:txBody>
          <a:bodyPr wrap="none" rtlCol="0">
            <a:spAutoFit/>
          </a:bodyPr>
          <a:lstStyle/>
          <a:p>
            <a:r>
              <a:rPr lang="fr-FR" dirty="0" smtClean="0">
                <a:solidFill>
                  <a:srgbClr val="0000CC"/>
                </a:solidFill>
                <a:latin typeface="Comic Sans MS" pitchFamily="66" charset="0"/>
              </a:rPr>
              <a:t>scalaire</a:t>
            </a:r>
            <a:endParaRPr lang="fr-FR" dirty="0">
              <a:solidFill>
                <a:srgbClr val="0000CC"/>
              </a:solidFill>
              <a:latin typeface="Comic Sans MS" pitchFamily="66" charset="0"/>
            </a:endParaRPr>
          </a:p>
        </p:txBody>
      </p:sp>
      <p:sp>
        <p:nvSpPr>
          <p:cNvPr id="10" name="Rectangle 9"/>
          <p:cNvSpPr/>
          <p:nvPr/>
        </p:nvSpPr>
        <p:spPr>
          <a:xfrm>
            <a:off x="1115616" y="5733256"/>
            <a:ext cx="864096" cy="576064"/>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p:cNvSpPr txBox="1"/>
          <p:nvPr/>
        </p:nvSpPr>
        <p:spPr>
          <a:xfrm>
            <a:off x="4283968" y="3861048"/>
            <a:ext cx="1080120" cy="292388"/>
          </a:xfrm>
          <a:prstGeom prst="rect">
            <a:avLst/>
          </a:prstGeom>
          <a:solidFill>
            <a:schemeClr val="accent1">
              <a:lumMod val="20000"/>
              <a:lumOff val="80000"/>
            </a:schemeClr>
          </a:solidFill>
        </p:spPr>
        <p:txBody>
          <a:bodyPr wrap="square" rtlCol="0">
            <a:spAutoFit/>
          </a:bodyPr>
          <a:lstStyle/>
          <a:p>
            <a:r>
              <a:rPr lang="fr-FR" sz="1300" b="1" dirty="0" smtClean="0">
                <a:solidFill>
                  <a:srgbClr val="0000CC"/>
                </a:solidFill>
              </a:rPr>
              <a:t>4-07-2012</a:t>
            </a:r>
            <a:endParaRPr lang="fr-FR" sz="1300" b="1" dirty="0">
              <a:solidFill>
                <a:srgbClr val="0000CC"/>
              </a:solidFill>
            </a:endParaRPr>
          </a:p>
        </p:txBody>
      </p:sp>
    </p:spTree>
    <p:extLst>
      <p:ext uri="{BB962C8B-B14F-4D97-AF65-F5344CB8AC3E}">
        <p14:creationId xmlns:p14="http://schemas.microsoft.com/office/powerpoint/2010/main" val="139370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heckerboard(across)">
                                      <p:cBhvr>
                                        <p:cTn id="41" dur="500"/>
                                        <p:tgtEl>
                                          <p:spTgt spid="2"/>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checkerboard(across)">
                                      <p:cBhvr>
                                        <p:cTn id="48" dur="500"/>
                                        <p:tgtEl>
                                          <p:spTgt spid="10"/>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heckerboard(across)">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childTnLst>
                                </p:cTn>
                              </p:par>
                              <p:par>
                                <p:cTn id="56" presetID="35" presetClass="entr"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2000"/>
                                        <p:tgtEl>
                                          <p:spTgt spid="4"/>
                                        </p:tgtEl>
                                      </p:cBhvr>
                                    </p:animEffect>
                                    <p:anim calcmode="lin" valueType="num">
                                      <p:cBhvr>
                                        <p:cTn id="59" dur="2000" fill="hold"/>
                                        <p:tgtEl>
                                          <p:spTgt spid="4"/>
                                        </p:tgtEl>
                                        <p:attrNameLst>
                                          <p:attrName>style.rotation</p:attrName>
                                        </p:attrNameLst>
                                      </p:cBhvr>
                                      <p:tavLst>
                                        <p:tav tm="0">
                                          <p:val>
                                            <p:fltVal val="720"/>
                                          </p:val>
                                        </p:tav>
                                        <p:tav tm="100000">
                                          <p:val>
                                            <p:fltVal val="0"/>
                                          </p:val>
                                        </p:tav>
                                      </p:tavLst>
                                    </p:anim>
                                    <p:anim calcmode="lin" valueType="num">
                                      <p:cBhvr>
                                        <p:cTn id="60" dur="2000" fill="hold"/>
                                        <p:tgtEl>
                                          <p:spTgt spid="4"/>
                                        </p:tgtEl>
                                        <p:attrNameLst>
                                          <p:attrName>ppt_h</p:attrName>
                                        </p:attrNameLst>
                                      </p:cBhvr>
                                      <p:tavLst>
                                        <p:tav tm="0">
                                          <p:val>
                                            <p:fltVal val="0"/>
                                          </p:val>
                                        </p:tav>
                                        <p:tav tm="100000">
                                          <p:val>
                                            <p:strVal val="#ppt_h"/>
                                          </p:val>
                                        </p:tav>
                                      </p:tavLst>
                                    </p:anim>
                                    <p:anim calcmode="lin" valueType="num">
                                      <p:cBhvr>
                                        <p:cTn id="61" dur="2000" fill="hold"/>
                                        <p:tgtEl>
                                          <p:spTgt spid="4"/>
                                        </p:tgtEl>
                                        <p:attrNameLst>
                                          <p:attrName>ppt_w</p:attrName>
                                        </p:attrNameLst>
                                      </p:cBhvr>
                                      <p:tavLst>
                                        <p:tav tm="0">
                                          <p:val>
                                            <p:fltVal val="0"/>
                                          </p:val>
                                        </p:tav>
                                        <p:tav tm="100000">
                                          <p:val>
                                            <p:strVal val="#ppt_w"/>
                                          </p:val>
                                        </p:tav>
                                      </p:tavLst>
                                    </p:anim>
                                  </p:childTnLst>
                                </p:cTn>
                              </p:par>
                              <p:par>
                                <p:cTn id="62" presetID="35" presetClass="entr" presetSubtype="0"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2000"/>
                                        <p:tgtEl>
                                          <p:spTgt spid="5"/>
                                        </p:tgtEl>
                                      </p:cBhvr>
                                    </p:animEffect>
                                    <p:anim calcmode="lin" valueType="num">
                                      <p:cBhvr>
                                        <p:cTn id="65" dur="2000" fill="hold"/>
                                        <p:tgtEl>
                                          <p:spTgt spid="5"/>
                                        </p:tgtEl>
                                        <p:attrNameLst>
                                          <p:attrName>style.rotation</p:attrName>
                                        </p:attrNameLst>
                                      </p:cBhvr>
                                      <p:tavLst>
                                        <p:tav tm="0">
                                          <p:val>
                                            <p:fltVal val="720"/>
                                          </p:val>
                                        </p:tav>
                                        <p:tav tm="100000">
                                          <p:val>
                                            <p:fltVal val="0"/>
                                          </p:val>
                                        </p:tav>
                                      </p:tavLst>
                                    </p:anim>
                                    <p:anim calcmode="lin" valueType="num">
                                      <p:cBhvr>
                                        <p:cTn id="66" dur="2000" fill="hold"/>
                                        <p:tgtEl>
                                          <p:spTgt spid="5"/>
                                        </p:tgtEl>
                                        <p:attrNameLst>
                                          <p:attrName>ppt_h</p:attrName>
                                        </p:attrNameLst>
                                      </p:cBhvr>
                                      <p:tavLst>
                                        <p:tav tm="0">
                                          <p:val>
                                            <p:fltVal val="0"/>
                                          </p:val>
                                        </p:tav>
                                        <p:tav tm="100000">
                                          <p:val>
                                            <p:strVal val="#ppt_h"/>
                                          </p:val>
                                        </p:tav>
                                      </p:tavLst>
                                    </p:anim>
                                    <p:anim calcmode="lin" valueType="num">
                                      <p:cBhvr>
                                        <p:cTn id="67"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9" grpId="0"/>
      <p:bldP spid="10" grpId="0" animBg="1"/>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rganigramme : Alternative 1"/>
          <p:cNvSpPr/>
          <p:nvPr/>
        </p:nvSpPr>
        <p:spPr>
          <a:xfrm>
            <a:off x="107504" y="980728"/>
            <a:ext cx="3384376" cy="2088232"/>
          </a:xfrm>
          <a:prstGeom prst="flowChartAlternateProcess">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Organigramme : Alternative 2"/>
          <p:cNvSpPr/>
          <p:nvPr/>
        </p:nvSpPr>
        <p:spPr>
          <a:xfrm>
            <a:off x="5652120" y="4647906"/>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4" name="Ellipse 3"/>
          <p:cNvSpPr/>
          <p:nvPr/>
        </p:nvSpPr>
        <p:spPr>
          <a:xfrm>
            <a:off x="3491880" y="2852936"/>
            <a:ext cx="2088232" cy="2016224"/>
          </a:xfrm>
          <a:prstGeom prst="ellipse">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301837" y="975498"/>
            <a:ext cx="3046027"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chemeClr val="bg1"/>
                </a:solidFill>
                <a:latin typeface="Comic Sans MS" pitchFamily="66" charset="0"/>
              </a:rPr>
              <a:t>FERMIONS</a:t>
            </a:r>
            <a:endParaRPr lang="fr-FR" sz="4000" dirty="0">
              <a:solidFill>
                <a:schemeClr val="bg1"/>
              </a:solidFill>
              <a:latin typeface="Comic Sans MS" pitchFamily="66" charset="0"/>
            </a:endParaRPr>
          </a:p>
        </p:txBody>
      </p:sp>
      <p:sp>
        <p:nvSpPr>
          <p:cNvPr id="6" name="ZoneTexte 5"/>
          <p:cNvSpPr txBox="1"/>
          <p:nvPr/>
        </p:nvSpPr>
        <p:spPr>
          <a:xfrm>
            <a:off x="6157944" y="4647906"/>
            <a:ext cx="2446504"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0000"/>
                </a:solidFill>
                <a:latin typeface="Comic Sans MS" pitchFamily="66" charset="0"/>
              </a:rPr>
              <a:t>BOSONS</a:t>
            </a:r>
            <a:endParaRPr lang="fr-FR" sz="4000" dirty="0">
              <a:solidFill>
                <a:srgbClr val="FF0000"/>
              </a:solidFill>
              <a:latin typeface="Comic Sans MS" pitchFamily="66" charset="0"/>
            </a:endParaRPr>
          </a:p>
        </p:txBody>
      </p:sp>
      <p:sp>
        <p:nvSpPr>
          <p:cNvPr id="7" name="ZoneTexte 6"/>
          <p:cNvSpPr txBox="1"/>
          <p:nvPr/>
        </p:nvSpPr>
        <p:spPr>
          <a:xfrm>
            <a:off x="4211960" y="2996952"/>
            <a:ext cx="579005"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99FF"/>
                </a:solidFill>
                <a:latin typeface="Comic Sans MS" pitchFamily="66" charset="0"/>
              </a:rPr>
              <a:t>H</a:t>
            </a:r>
            <a:endParaRPr lang="fr-FR" sz="4000" dirty="0">
              <a:solidFill>
                <a:srgbClr val="FF99FF"/>
              </a:solidFill>
              <a:latin typeface="Comic Sans MS" pitchFamily="66" charset="0"/>
            </a:endParaRPr>
          </a:p>
        </p:txBody>
      </p:sp>
      <p:sp>
        <p:nvSpPr>
          <p:cNvPr id="8" name="ZoneTexte 7"/>
          <p:cNvSpPr txBox="1"/>
          <p:nvPr/>
        </p:nvSpPr>
        <p:spPr>
          <a:xfrm>
            <a:off x="107504" y="1983610"/>
            <a:ext cx="1296144" cy="830997"/>
          </a:xfrm>
          <a:prstGeom prst="rect">
            <a:avLst/>
          </a:prstGeom>
          <a:noFill/>
        </p:spPr>
        <p:txBody>
          <a:bodyPr wrap="square" rtlCol="0">
            <a:spAutoFit/>
          </a:bodyPr>
          <a:lstStyle/>
          <a:p>
            <a:r>
              <a:rPr lang="fr-FR" sz="2400" dirty="0" smtClean="0"/>
              <a:t> </a:t>
            </a:r>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Leptons   </a:t>
            </a:r>
            <a:endParaRPr lang="fr-FR" sz="2400" dirty="0">
              <a:solidFill>
                <a:schemeClr val="bg1"/>
              </a:solidFill>
              <a:latin typeface="Comic Sans MS" pitchFamily="66" charset="0"/>
            </a:endParaRPr>
          </a:p>
        </p:txBody>
      </p:sp>
      <p:sp>
        <p:nvSpPr>
          <p:cNvPr id="9" name="ZoneTexte 8"/>
          <p:cNvSpPr txBox="1"/>
          <p:nvPr/>
        </p:nvSpPr>
        <p:spPr>
          <a:xfrm>
            <a:off x="1475656" y="1983610"/>
            <a:ext cx="2088232" cy="830997"/>
          </a:xfrm>
          <a:prstGeom prst="rect">
            <a:avLst/>
          </a:prstGeom>
          <a:noFill/>
        </p:spPr>
        <p:txBody>
          <a:bodyPr wrap="square" rtlCol="0">
            <a:spAutoFit/>
          </a:bodyPr>
          <a:lstStyle/>
          <a:p>
            <a:r>
              <a:rPr lang="fr-FR" sz="2400" dirty="0" smtClean="0">
                <a:solidFill>
                  <a:schemeClr val="bg1"/>
                </a:solidFill>
                <a:latin typeface="Comic Sans MS" pitchFamily="66" charset="0"/>
              </a:rPr>
              <a:t>Anti- Quarks</a:t>
            </a:r>
          </a:p>
          <a:p>
            <a:r>
              <a:rPr lang="fr-FR" sz="2400" dirty="0" smtClean="0">
                <a:solidFill>
                  <a:schemeClr val="bg1"/>
                </a:solidFill>
                <a:latin typeface="Comic Sans MS" pitchFamily="66" charset="0"/>
              </a:rPr>
              <a:t>Anti-Leptons   </a:t>
            </a:r>
            <a:endParaRPr lang="fr-FR" sz="2400" dirty="0">
              <a:solidFill>
                <a:schemeClr val="bg1"/>
              </a:solidFill>
              <a:latin typeface="Comic Sans MS" pitchFamily="66" charset="0"/>
            </a:endParaRPr>
          </a:p>
        </p:txBody>
      </p:sp>
      <p:sp>
        <p:nvSpPr>
          <p:cNvPr id="10" name="ZoneTexte 9"/>
          <p:cNvSpPr txBox="1"/>
          <p:nvPr/>
        </p:nvSpPr>
        <p:spPr>
          <a:xfrm>
            <a:off x="1331640" y="1551562"/>
            <a:ext cx="784189" cy="461665"/>
          </a:xfrm>
          <a:prstGeom prst="rect">
            <a:avLst/>
          </a:prstGeom>
          <a:noFill/>
        </p:spPr>
        <p:txBody>
          <a:bodyPr wrap="none" rtlCol="0">
            <a:spAutoFit/>
          </a:bodyPr>
          <a:lstStyle/>
          <a:p>
            <a:r>
              <a:rPr lang="fr-FR" sz="2400" dirty="0" smtClean="0">
                <a:solidFill>
                  <a:schemeClr val="bg1"/>
                </a:solidFill>
                <a:latin typeface="Comic Sans MS" pitchFamily="66" charset="0"/>
              </a:rPr>
              <a:t>(24)</a:t>
            </a:r>
            <a:endParaRPr lang="fr-FR" sz="2400" dirty="0">
              <a:solidFill>
                <a:schemeClr val="bg1"/>
              </a:solidFill>
              <a:latin typeface="Comic Sans MS" pitchFamily="66" charset="0"/>
            </a:endParaRPr>
          </a:p>
        </p:txBody>
      </p:sp>
      <p:sp>
        <p:nvSpPr>
          <p:cNvPr id="11" name="ZoneTexte 10"/>
          <p:cNvSpPr txBox="1"/>
          <p:nvPr/>
        </p:nvSpPr>
        <p:spPr>
          <a:xfrm>
            <a:off x="5724128" y="5223971"/>
            <a:ext cx="3240360" cy="1938992"/>
          </a:xfrm>
          <a:prstGeom prst="rect">
            <a:avLst/>
          </a:prstGeom>
          <a:noFill/>
        </p:spPr>
        <p:txBody>
          <a:bodyPr wrap="square" rtlCol="0">
            <a:spAutoFit/>
          </a:bodyPr>
          <a:lstStyle/>
          <a:p>
            <a:r>
              <a:rPr lang="fr-FR" sz="4000" b="1" dirty="0" smtClean="0">
                <a:solidFill>
                  <a:srgbClr val="FF0000"/>
                </a:solidFill>
                <a:latin typeface="Comic Sans MS" pitchFamily="66" charset="0"/>
                <a:sym typeface="Symbol"/>
              </a:rPr>
              <a:t></a:t>
            </a:r>
          </a:p>
          <a:p>
            <a:r>
              <a:rPr lang="fr-FR" sz="2400" b="1" dirty="0" smtClean="0">
                <a:solidFill>
                  <a:srgbClr val="FF0000"/>
                </a:solidFill>
                <a:latin typeface="Comic Sans MS" pitchFamily="66" charset="0"/>
                <a:sym typeface="Symbol"/>
              </a:rPr>
              <a:t>    Z</a:t>
            </a:r>
            <a:r>
              <a:rPr lang="fr-FR" sz="2400" b="1" baseline="30000" dirty="0" smtClean="0">
                <a:solidFill>
                  <a:srgbClr val="FF0000"/>
                </a:solidFill>
                <a:latin typeface="Comic Sans MS" pitchFamily="66" charset="0"/>
                <a:sym typeface="Symbol"/>
              </a:rPr>
              <a:t>0</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p>
          <a:p>
            <a:r>
              <a:rPr lang="fr-FR" sz="2400" b="1" baseline="30000" dirty="0" smtClean="0">
                <a:solidFill>
                  <a:srgbClr val="FF0000"/>
                </a:solidFill>
                <a:latin typeface="Comic Sans MS" pitchFamily="66" charset="0"/>
                <a:sym typeface="Symbol"/>
              </a:rPr>
              <a:t>                        </a:t>
            </a:r>
            <a:r>
              <a:rPr lang="fr-FR" sz="3200" dirty="0" smtClean="0">
                <a:solidFill>
                  <a:srgbClr val="FF0000"/>
                </a:solidFill>
                <a:latin typeface="Comic Sans MS" pitchFamily="66" charset="0"/>
                <a:sym typeface="Symbol"/>
              </a:rPr>
              <a:t>g</a:t>
            </a:r>
            <a:r>
              <a:rPr lang="fr-FR" sz="2400" b="1" dirty="0" smtClean="0">
                <a:solidFill>
                  <a:srgbClr val="FF0000"/>
                </a:solidFill>
                <a:latin typeface="Comic Sans MS" pitchFamily="66" charset="0"/>
                <a:sym typeface="Symbol"/>
              </a:rPr>
              <a:t> </a:t>
            </a:r>
            <a:r>
              <a:rPr lang="fr-FR" sz="2400" dirty="0" smtClean="0">
                <a:solidFill>
                  <a:srgbClr val="FF0000"/>
                </a:solidFill>
                <a:latin typeface="Comic Sans MS" pitchFamily="66" charset="0"/>
                <a:sym typeface="Symbol"/>
              </a:rPr>
              <a:t>(8)</a:t>
            </a:r>
            <a:endParaRPr lang="fr-FR" sz="2400" dirty="0" smtClean="0">
              <a:solidFill>
                <a:srgbClr val="FF0000"/>
              </a:solidFill>
              <a:latin typeface="Comic Sans MS" pitchFamily="66" charset="0"/>
            </a:endParaRPr>
          </a:p>
          <a:p>
            <a:r>
              <a:rPr lang="fr-FR" sz="2400" dirty="0" smtClean="0">
                <a:solidFill>
                  <a:srgbClr val="FF0000"/>
                </a:solidFill>
                <a:latin typeface="Comic Sans MS" pitchFamily="66" charset="0"/>
              </a:rPr>
              <a:t>   </a:t>
            </a:r>
            <a:endParaRPr lang="fr-FR" sz="2400" dirty="0">
              <a:solidFill>
                <a:srgbClr val="FF0000"/>
              </a:solidFill>
              <a:latin typeface="Comic Sans MS" pitchFamily="66" charset="0"/>
            </a:endParaRPr>
          </a:p>
        </p:txBody>
      </p:sp>
      <p:sp>
        <p:nvSpPr>
          <p:cNvPr id="12" name="ZoneTexte 11"/>
          <p:cNvSpPr txBox="1"/>
          <p:nvPr/>
        </p:nvSpPr>
        <p:spPr>
          <a:xfrm>
            <a:off x="6876256" y="5194353"/>
            <a:ext cx="734496" cy="461665"/>
          </a:xfrm>
          <a:prstGeom prst="rect">
            <a:avLst/>
          </a:prstGeom>
          <a:noFill/>
        </p:spPr>
        <p:txBody>
          <a:bodyPr wrap="none" rtlCol="0">
            <a:spAutoFit/>
          </a:bodyPr>
          <a:lstStyle/>
          <a:p>
            <a:r>
              <a:rPr lang="fr-FR" sz="2400" dirty="0" smtClean="0">
                <a:solidFill>
                  <a:srgbClr val="FF0000"/>
                </a:solidFill>
                <a:latin typeface="Comic Sans MS" pitchFamily="66" charset="0"/>
              </a:rPr>
              <a:t>(12)</a:t>
            </a:r>
            <a:endParaRPr lang="fr-FR" sz="2400" dirty="0">
              <a:solidFill>
                <a:srgbClr val="FF0000"/>
              </a:solidFill>
              <a:latin typeface="Comic Sans MS" pitchFamily="66" charset="0"/>
            </a:endParaRPr>
          </a:p>
        </p:txBody>
      </p:sp>
      <p:sp>
        <p:nvSpPr>
          <p:cNvPr id="13" name="ZoneTexte 12"/>
          <p:cNvSpPr txBox="1"/>
          <p:nvPr/>
        </p:nvSpPr>
        <p:spPr>
          <a:xfrm>
            <a:off x="2483768" y="44624"/>
            <a:ext cx="4307589" cy="707886"/>
          </a:xfrm>
          <a:prstGeom prst="rect">
            <a:avLst/>
          </a:prstGeom>
          <a:noFill/>
        </p:spPr>
        <p:txBody>
          <a:bodyPr wrap="none" rtlCol="0">
            <a:spAutoFit/>
          </a:bodyPr>
          <a:lstStyle/>
          <a:p>
            <a:r>
              <a:rPr lang="fr-FR" sz="4000" dirty="0" smtClean="0">
                <a:solidFill>
                  <a:schemeClr val="bg1"/>
                </a:solidFill>
                <a:latin typeface="Comic Sans MS" pitchFamily="66" charset="0"/>
              </a:rPr>
              <a:t>Modèle Standard</a:t>
            </a:r>
            <a:endParaRPr lang="fr-FR" sz="4000" dirty="0">
              <a:solidFill>
                <a:schemeClr val="bg1"/>
              </a:solidFill>
              <a:latin typeface="Comic Sans MS" pitchFamily="66" charset="0"/>
            </a:endParaRPr>
          </a:p>
        </p:txBody>
      </p:sp>
      <p:sp>
        <p:nvSpPr>
          <p:cNvPr id="14" name="Organigramme : Alternative 13"/>
          <p:cNvSpPr/>
          <p:nvPr/>
        </p:nvSpPr>
        <p:spPr>
          <a:xfrm>
            <a:off x="5652120" y="980728"/>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endParaRPr>
          </a:p>
        </p:txBody>
      </p:sp>
      <p:sp>
        <p:nvSpPr>
          <p:cNvPr id="15" name="ZoneTexte 14"/>
          <p:cNvSpPr txBox="1"/>
          <p:nvPr/>
        </p:nvSpPr>
        <p:spPr>
          <a:xfrm>
            <a:off x="5846453" y="980728"/>
            <a:ext cx="3046027" cy="1323439"/>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rgbClr val="FF0000"/>
                </a:solidFill>
                <a:latin typeface="Comic Sans MS" pitchFamily="66" charset="0"/>
              </a:rPr>
              <a:t>Super</a:t>
            </a:r>
          </a:p>
          <a:p>
            <a:pPr algn="ctr"/>
            <a:r>
              <a:rPr lang="fr-FR" sz="4000" dirty="0" smtClean="0">
                <a:solidFill>
                  <a:srgbClr val="FF0000"/>
                </a:solidFill>
                <a:latin typeface="Comic Sans MS" pitchFamily="66" charset="0"/>
              </a:rPr>
              <a:t>FERMIONS</a:t>
            </a:r>
            <a:endParaRPr lang="fr-FR" sz="4000" dirty="0">
              <a:solidFill>
                <a:srgbClr val="FF0000"/>
              </a:solidFill>
              <a:latin typeface="Comic Sans MS" pitchFamily="66" charset="0"/>
            </a:endParaRPr>
          </a:p>
        </p:txBody>
      </p:sp>
      <p:sp>
        <p:nvSpPr>
          <p:cNvPr id="16" name="ZoneTexte 15"/>
          <p:cNvSpPr txBox="1"/>
          <p:nvPr/>
        </p:nvSpPr>
        <p:spPr>
          <a:xfrm>
            <a:off x="6876256" y="2132856"/>
            <a:ext cx="784189" cy="461665"/>
          </a:xfrm>
          <a:prstGeom prst="rect">
            <a:avLst/>
          </a:prstGeom>
          <a:noFill/>
        </p:spPr>
        <p:txBody>
          <a:bodyPr wrap="none" rtlCol="0">
            <a:spAutoFit/>
          </a:bodyPr>
          <a:lstStyle/>
          <a:p>
            <a:r>
              <a:rPr lang="fr-FR" sz="2400" dirty="0" smtClean="0">
                <a:solidFill>
                  <a:srgbClr val="FF0000"/>
                </a:solidFill>
                <a:latin typeface="Comic Sans MS" pitchFamily="66" charset="0"/>
              </a:rPr>
              <a:t>(24)</a:t>
            </a:r>
            <a:endParaRPr lang="fr-FR" sz="2400" dirty="0">
              <a:solidFill>
                <a:srgbClr val="FF0000"/>
              </a:solidFill>
              <a:latin typeface="Comic Sans MS" pitchFamily="66" charset="0"/>
            </a:endParaRPr>
          </a:p>
        </p:txBody>
      </p:sp>
      <p:sp>
        <p:nvSpPr>
          <p:cNvPr id="17" name="ZoneTexte 16"/>
          <p:cNvSpPr txBox="1"/>
          <p:nvPr/>
        </p:nvSpPr>
        <p:spPr>
          <a:xfrm>
            <a:off x="6516216" y="2564904"/>
            <a:ext cx="1614545" cy="461665"/>
          </a:xfrm>
          <a:prstGeom prst="rect">
            <a:avLst/>
          </a:prstGeom>
          <a:noFill/>
        </p:spPr>
        <p:txBody>
          <a:bodyPr wrap="none" rtlCol="0">
            <a:spAutoFit/>
          </a:bodyPr>
          <a:lstStyle/>
          <a:p>
            <a:r>
              <a:rPr lang="fr-FR" sz="2400" dirty="0" smtClean="0">
                <a:solidFill>
                  <a:srgbClr val="FF0000"/>
                </a:solidFill>
                <a:latin typeface="Comic Sans MS" pitchFamily="66" charset="0"/>
              </a:rPr>
              <a:t>s-Fermion</a:t>
            </a:r>
            <a:endParaRPr lang="fr-FR" sz="2400" dirty="0">
              <a:solidFill>
                <a:srgbClr val="FF0000"/>
              </a:solidFill>
              <a:latin typeface="Comic Sans MS" pitchFamily="66" charset="0"/>
            </a:endParaRPr>
          </a:p>
        </p:txBody>
      </p:sp>
      <p:sp>
        <p:nvSpPr>
          <p:cNvPr id="18" name="Double flèche horizontale 17"/>
          <p:cNvSpPr/>
          <p:nvPr/>
        </p:nvSpPr>
        <p:spPr>
          <a:xfrm>
            <a:off x="3563888" y="1916832"/>
            <a:ext cx="2016224"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Organigramme : Alternative 18"/>
          <p:cNvSpPr/>
          <p:nvPr/>
        </p:nvSpPr>
        <p:spPr>
          <a:xfrm>
            <a:off x="107504" y="4581128"/>
            <a:ext cx="3384376" cy="2088232"/>
          </a:xfrm>
          <a:prstGeom prst="flowChartAlternateProcess">
            <a:avLst/>
          </a:prstGeom>
          <a:solidFill>
            <a:srgbClr val="00CCFF"/>
          </a:solidFill>
          <a:ln>
            <a:solidFill>
              <a:srgbClr val="00CC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0" name="ZoneTexte 19"/>
          <p:cNvSpPr txBox="1"/>
          <p:nvPr/>
        </p:nvSpPr>
        <p:spPr>
          <a:xfrm>
            <a:off x="601598" y="4581128"/>
            <a:ext cx="2446504" cy="1323439"/>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chemeClr val="bg1"/>
                </a:solidFill>
                <a:latin typeface="Comic Sans MS" pitchFamily="66" charset="0"/>
              </a:rPr>
              <a:t>Super</a:t>
            </a:r>
          </a:p>
          <a:p>
            <a:pPr algn="ctr"/>
            <a:r>
              <a:rPr lang="fr-FR" sz="4000" dirty="0" smtClean="0">
                <a:solidFill>
                  <a:schemeClr val="bg1"/>
                </a:solidFill>
                <a:latin typeface="Comic Sans MS" pitchFamily="66" charset="0"/>
              </a:rPr>
              <a:t>BOSONS</a:t>
            </a:r>
            <a:endParaRPr lang="fr-FR" sz="4000" dirty="0">
              <a:solidFill>
                <a:schemeClr val="bg1"/>
              </a:solidFill>
              <a:latin typeface="Comic Sans MS" pitchFamily="66" charset="0"/>
            </a:endParaRPr>
          </a:p>
        </p:txBody>
      </p:sp>
      <p:sp>
        <p:nvSpPr>
          <p:cNvPr id="21" name="ZoneTexte 20"/>
          <p:cNvSpPr txBox="1"/>
          <p:nvPr/>
        </p:nvSpPr>
        <p:spPr>
          <a:xfrm>
            <a:off x="1331640" y="5733256"/>
            <a:ext cx="734496" cy="461665"/>
          </a:xfrm>
          <a:prstGeom prst="rect">
            <a:avLst/>
          </a:prstGeom>
          <a:noFill/>
        </p:spPr>
        <p:txBody>
          <a:bodyPr wrap="none" rtlCol="0">
            <a:spAutoFit/>
          </a:bodyPr>
          <a:lstStyle/>
          <a:p>
            <a:r>
              <a:rPr lang="fr-FR" sz="2400" dirty="0" smtClean="0">
                <a:solidFill>
                  <a:schemeClr val="bg1"/>
                </a:solidFill>
                <a:latin typeface="Comic Sans MS" pitchFamily="66" charset="0"/>
              </a:rPr>
              <a:t>(12)</a:t>
            </a:r>
            <a:endParaRPr lang="fr-FR" sz="2400" dirty="0">
              <a:solidFill>
                <a:schemeClr val="bg1"/>
              </a:solidFill>
              <a:latin typeface="Comic Sans MS" pitchFamily="66" charset="0"/>
            </a:endParaRPr>
          </a:p>
        </p:txBody>
      </p:sp>
      <p:sp>
        <p:nvSpPr>
          <p:cNvPr id="22" name="ZoneTexte 21"/>
          <p:cNvSpPr txBox="1"/>
          <p:nvPr/>
        </p:nvSpPr>
        <p:spPr>
          <a:xfrm>
            <a:off x="899592" y="6165304"/>
            <a:ext cx="1552028" cy="461665"/>
          </a:xfrm>
          <a:prstGeom prst="rect">
            <a:avLst/>
          </a:prstGeom>
          <a:noFill/>
        </p:spPr>
        <p:txBody>
          <a:bodyPr wrap="none" rtlCol="0">
            <a:spAutoFit/>
          </a:bodyPr>
          <a:lstStyle/>
          <a:p>
            <a:r>
              <a:rPr lang="fr-FR" sz="2400" dirty="0" smtClean="0">
                <a:solidFill>
                  <a:schemeClr val="bg1"/>
                </a:solidFill>
                <a:latin typeface="Comic Sans MS" pitchFamily="66" charset="0"/>
              </a:rPr>
              <a:t>Boson-ino</a:t>
            </a:r>
            <a:endParaRPr lang="fr-FR" sz="2400" dirty="0">
              <a:solidFill>
                <a:schemeClr val="bg1"/>
              </a:solidFill>
              <a:latin typeface="Comic Sans MS" pitchFamily="66" charset="0"/>
            </a:endParaRPr>
          </a:p>
        </p:txBody>
      </p:sp>
      <p:sp>
        <p:nvSpPr>
          <p:cNvPr id="23" name="Double flèche horizontale 22"/>
          <p:cNvSpPr/>
          <p:nvPr/>
        </p:nvSpPr>
        <p:spPr>
          <a:xfrm>
            <a:off x="3563888" y="5517232"/>
            <a:ext cx="2016224"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p:cNvSpPr txBox="1"/>
          <p:nvPr/>
        </p:nvSpPr>
        <p:spPr>
          <a:xfrm>
            <a:off x="3663108" y="2996952"/>
            <a:ext cx="1628972" cy="1661993"/>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rgbClr val="FF99FF"/>
                </a:solidFill>
                <a:latin typeface="Comic Sans MS" pitchFamily="66" charset="0"/>
              </a:rPr>
              <a:t>h</a:t>
            </a:r>
          </a:p>
          <a:p>
            <a:pPr algn="ctr"/>
            <a:endParaRPr lang="fr-FR" sz="1400" dirty="0" smtClean="0">
              <a:solidFill>
                <a:srgbClr val="FF99FF"/>
              </a:solidFill>
              <a:latin typeface="Comic Sans MS" pitchFamily="66" charset="0"/>
            </a:endParaRPr>
          </a:p>
          <a:p>
            <a:pPr algn="ctr"/>
            <a:r>
              <a:rPr lang="fr-FR" sz="2400" dirty="0" smtClean="0">
                <a:solidFill>
                  <a:srgbClr val="FF99FF"/>
                </a:solidFill>
                <a:latin typeface="Comic Sans MS" pitchFamily="66" charset="0"/>
              </a:rPr>
              <a:t>+ 4 autres</a:t>
            </a:r>
          </a:p>
          <a:p>
            <a:pPr algn="ctr"/>
            <a:r>
              <a:rPr lang="fr-FR" sz="2400" dirty="0" smtClean="0">
                <a:solidFill>
                  <a:srgbClr val="FF99FF"/>
                </a:solidFill>
                <a:latin typeface="Comic Sans MS" pitchFamily="66" charset="0"/>
              </a:rPr>
              <a:t>au moins</a:t>
            </a:r>
            <a:endParaRPr lang="fr-FR" sz="2400" dirty="0">
              <a:solidFill>
                <a:srgbClr val="FF99FF"/>
              </a:solidFill>
              <a:latin typeface="Comic Sans MS" pitchFamily="66" charset="0"/>
            </a:endParaRPr>
          </a:p>
        </p:txBody>
      </p:sp>
      <p:sp>
        <p:nvSpPr>
          <p:cNvPr id="25" name="ZoneTexte 24"/>
          <p:cNvSpPr txBox="1"/>
          <p:nvPr/>
        </p:nvSpPr>
        <p:spPr>
          <a:xfrm>
            <a:off x="2583729" y="56818"/>
            <a:ext cx="3932487" cy="707886"/>
          </a:xfrm>
          <a:prstGeom prst="rect">
            <a:avLst/>
          </a:prstGeom>
          <a:noFill/>
        </p:spPr>
        <p:txBody>
          <a:bodyPr wrap="none" rtlCol="0">
            <a:spAutoFit/>
          </a:bodyPr>
          <a:lstStyle/>
          <a:p>
            <a:r>
              <a:rPr lang="fr-FR" sz="4000" dirty="0" smtClean="0">
                <a:solidFill>
                  <a:srgbClr val="00CCFF"/>
                </a:solidFill>
                <a:latin typeface="Comic Sans MS" pitchFamily="66" charset="0"/>
              </a:rPr>
              <a:t>S</a:t>
            </a:r>
            <a:r>
              <a:rPr lang="fr-FR" sz="4000" dirty="0" smtClean="0">
                <a:solidFill>
                  <a:srgbClr val="FFFF00"/>
                </a:solidFill>
                <a:latin typeface="Comic Sans MS" pitchFamily="66" charset="0"/>
              </a:rPr>
              <a:t>u</a:t>
            </a:r>
            <a:r>
              <a:rPr lang="fr-FR" sz="4000" dirty="0" smtClean="0">
                <a:solidFill>
                  <a:srgbClr val="00CCFF"/>
                </a:solidFill>
                <a:latin typeface="Comic Sans MS" pitchFamily="66" charset="0"/>
              </a:rPr>
              <a:t>p</a:t>
            </a:r>
            <a:r>
              <a:rPr lang="fr-FR" sz="4000" dirty="0" smtClean="0">
                <a:solidFill>
                  <a:srgbClr val="FFFF00"/>
                </a:solidFill>
                <a:latin typeface="Comic Sans MS" pitchFamily="66" charset="0"/>
              </a:rPr>
              <a:t>e</a:t>
            </a:r>
            <a:r>
              <a:rPr lang="fr-FR" sz="4000" dirty="0" smtClean="0">
                <a:solidFill>
                  <a:srgbClr val="00CCFF"/>
                </a:solidFill>
                <a:latin typeface="Comic Sans MS" pitchFamily="66" charset="0"/>
              </a:rPr>
              <a:t>r</a:t>
            </a:r>
            <a:r>
              <a:rPr lang="fr-FR" sz="4000" dirty="0" smtClean="0">
                <a:solidFill>
                  <a:schemeClr val="bg1"/>
                </a:solidFill>
                <a:latin typeface="Comic Sans MS" pitchFamily="66" charset="0"/>
              </a:rPr>
              <a:t>-</a:t>
            </a:r>
            <a:r>
              <a:rPr lang="fr-FR" sz="4000" dirty="0" smtClean="0">
                <a:solidFill>
                  <a:srgbClr val="FFFF00"/>
                </a:solidFill>
                <a:latin typeface="Comic Sans MS" pitchFamily="66" charset="0"/>
              </a:rPr>
              <a:t>s</a:t>
            </a:r>
            <a:r>
              <a:rPr lang="fr-FR" sz="4000" dirty="0" smtClean="0">
                <a:solidFill>
                  <a:srgbClr val="00CCFF"/>
                </a:solidFill>
                <a:latin typeface="Comic Sans MS" pitchFamily="66" charset="0"/>
              </a:rPr>
              <a:t>y</a:t>
            </a:r>
            <a:r>
              <a:rPr lang="fr-FR" sz="4000" dirty="0" smtClean="0">
                <a:solidFill>
                  <a:srgbClr val="FFFF00"/>
                </a:solidFill>
                <a:latin typeface="Comic Sans MS" pitchFamily="66" charset="0"/>
              </a:rPr>
              <a:t>m</a:t>
            </a:r>
            <a:r>
              <a:rPr lang="fr-FR" sz="4000" dirty="0" smtClean="0">
                <a:solidFill>
                  <a:srgbClr val="00CCFF"/>
                </a:solidFill>
                <a:latin typeface="Comic Sans MS" pitchFamily="66" charset="0"/>
              </a:rPr>
              <a:t>é</a:t>
            </a:r>
            <a:r>
              <a:rPr lang="fr-FR" sz="4000" dirty="0" smtClean="0">
                <a:solidFill>
                  <a:srgbClr val="FFFF00"/>
                </a:solidFill>
                <a:latin typeface="Comic Sans MS" pitchFamily="66" charset="0"/>
              </a:rPr>
              <a:t>t</a:t>
            </a:r>
            <a:r>
              <a:rPr lang="fr-FR" sz="4000" dirty="0" smtClean="0">
                <a:solidFill>
                  <a:srgbClr val="00CCFF"/>
                </a:solidFill>
                <a:latin typeface="Comic Sans MS" pitchFamily="66" charset="0"/>
              </a:rPr>
              <a:t>r</a:t>
            </a:r>
            <a:r>
              <a:rPr lang="fr-FR" sz="4000" dirty="0" smtClean="0">
                <a:solidFill>
                  <a:srgbClr val="FFFF00"/>
                </a:solidFill>
                <a:latin typeface="Comic Sans MS" pitchFamily="66" charset="0"/>
              </a:rPr>
              <a:t>i</a:t>
            </a:r>
            <a:r>
              <a:rPr lang="fr-FR" sz="4000" dirty="0" smtClean="0">
                <a:solidFill>
                  <a:srgbClr val="00CCFF"/>
                </a:solidFill>
                <a:latin typeface="Comic Sans MS" pitchFamily="66" charset="0"/>
              </a:rPr>
              <a:t>e</a:t>
            </a:r>
            <a:endParaRPr lang="fr-FR" sz="4000" dirty="0">
              <a:solidFill>
                <a:srgbClr val="00CCFF"/>
              </a:solidFill>
              <a:latin typeface="Comic Sans MS" pitchFamily="66" charset="0"/>
            </a:endParaRPr>
          </a:p>
        </p:txBody>
      </p:sp>
      <p:sp>
        <p:nvSpPr>
          <p:cNvPr id="26" name="ZoneTexte 25"/>
          <p:cNvSpPr txBox="1"/>
          <p:nvPr/>
        </p:nvSpPr>
        <p:spPr>
          <a:xfrm>
            <a:off x="4241079" y="3543399"/>
            <a:ext cx="546945" cy="461665"/>
          </a:xfrm>
          <a:prstGeom prst="rect">
            <a:avLst/>
          </a:prstGeom>
          <a:noFill/>
        </p:spPr>
        <p:txBody>
          <a:bodyPr wrap="none" rtlCol="0">
            <a:spAutoFit/>
          </a:bodyPr>
          <a:lstStyle/>
          <a:p>
            <a:r>
              <a:rPr lang="fr-FR" sz="2400" dirty="0" smtClean="0">
                <a:solidFill>
                  <a:srgbClr val="FF99FF"/>
                </a:solidFill>
                <a:latin typeface="Comic Sans MS" pitchFamily="66" charset="0"/>
              </a:rPr>
              <a:t>(1)</a:t>
            </a:r>
            <a:endParaRPr lang="fr-FR" sz="2400" dirty="0">
              <a:solidFill>
                <a:srgbClr val="FF99FF"/>
              </a:solidFill>
              <a:latin typeface="Comic Sans MS" pitchFamily="66" charset="0"/>
            </a:endParaRPr>
          </a:p>
        </p:txBody>
      </p:sp>
      <p:sp>
        <p:nvSpPr>
          <p:cNvPr id="27" name="ZoneTexte 26"/>
          <p:cNvSpPr txBox="1"/>
          <p:nvPr/>
        </p:nvSpPr>
        <p:spPr>
          <a:xfrm>
            <a:off x="727396" y="3501008"/>
            <a:ext cx="2188420" cy="707886"/>
          </a:xfrm>
          <a:prstGeom prst="rect">
            <a:avLst/>
          </a:prstGeom>
          <a:noFill/>
        </p:spPr>
        <p:txBody>
          <a:bodyPr wrap="none" rtlCol="0">
            <a:spAutoFit/>
          </a:bodyPr>
          <a:lstStyle/>
          <a:p>
            <a:r>
              <a:rPr lang="fr-FR" sz="4000" dirty="0" smtClean="0">
                <a:solidFill>
                  <a:schemeClr val="bg1"/>
                </a:solidFill>
                <a:latin typeface="Comic Sans MS" pitchFamily="66" charset="0"/>
              </a:rPr>
              <a:t>Spin 1/2</a:t>
            </a:r>
            <a:endParaRPr lang="fr-FR" sz="4000" dirty="0">
              <a:solidFill>
                <a:schemeClr val="bg1"/>
              </a:solidFill>
              <a:latin typeface="Comic Sans MS" pitchFamily="66" charset="0"/>
            </a:endParaRPr>
          </a:p>
        </p:txBody>
      </p:sp>
      <p:sp>
        <p:nvSpPr>
          <p:cNvPr id="28" name="ZoneTexte 27"/>
          <p:cNvSpPr txBox="1"/>
          <p:nvPr/>
        </p:nvSpPr>
        <p:spPr>
          <a:xfrm>
            <a:off x="6559458" y="3501008"/>
            <a:ext cx="1612942" cy="707886"/>
          </a:xfrm>
          <a:prstGeom prst="rect">
            <a:avLst/>
          </a:prstGeom>
          <a:noFill/>
        </p:spPr>
        <p:txBody>
          <a:bodyPr wrap="none" rtlCol="0">
            <a:spAutoFit/>
          </a:bodyPr>
          <a:lstStyle/>
          <a:p>
            <a:r>
              <a:rPr lang="fr-FR" sz="4000" dirty="0" smtClean="0">
                <a:solidFill>
                  <a:schemeClr val="bg1"/>
                </a:solidFill>
                <a:latin typeface="Comic Sans MS" pitchFamily="66" charset="0"/>
              </a:rPr>
              <a:t>Spin 1</a:t>
            </a:r>
            <a:endParaRPr lang="fr-FR" sz="4000" dirty="0">
              <a:solidFill>
                <a:schemeClr val="bg1"/>
              </a:solidFill>
              <a:latin typeface="Comic Sans MS" pitchFamily="66" charset="0"/>
            </a:endParaRPr>
          </a:p>
        </p:txBody>
      </p:sp>
    </p:spTree>
    <p:extLst>
      <p:ext uri="{BB962C8B-B14F-4D97-AF65-F5344CB8AC3E}">
        <p14:creationId xmlns:p14="http://schemas.microsoft.com/office/powerpoint/2010/main" val="397781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ppt_x"/>
                                          </p:val>
                                        </p:tav>
                                        <p:tav tm="100000">
                                          <p:val>
                                            <p:strVal val="#ppt_x"/>
                                          </p:val>
                                        </p:tav>
                                      </p:tavLst>
                                    </p:anim>
                                    <p:anim calcmode="lin" valueType="num">
                                      <p:cBhvr additive="base">
                                        <p:cTn id="11"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par>
                          <p:cTn id="19" fill="hold">
                            <p:stCondLst>
                              <p:cond delay="500"/>
                            </p:stCondLst>
                            <p:childTnLst>
                              <p:par>
                                <p:cTn id="20" presetID="2" presetClass="entr" presetSubtype="2"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1+#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1+#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0-#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0-#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0-#ppt_w/2"/>
                                          </p:val>
                                        </p:tav>
                                        <p:tav tm="100000">
                                          <p:val>
                                            <p:strVal val="#ppt_x"/>
                                          </p:val>
                                        </p:tav>
                                      </p:tavLst>
                                    </p:anim>
                                    <p:anim calcmode="lin" valueType="num">
                                      <p:cBhvr additive="base">
                                        <p:cTn id="55" dur="500" fill="hold"/>
                                        <p:tgtEl>
                                          <p:spTgt spid="21"/>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0-#ppt_w/2"/>
                                          </p:val>
                                        </p:tav>
                                        <p:tav tm="100000">
                                          <p:val>
                                            <p:strVal val="#ppt_x"/>
                                          </p:val>
                                        </p:tav>
                                      </p:tavLst>
                                    </p:anim>
                                    <p:anim calcmode="lin" valueType="num">
                                      <p:cBhvr additive="base">
                                        <p:cTn id="5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nodeType="clickEffect">
                                  <p:stCondLst>
                                    <p:cond delay="0"/>
                                  </p:stCondLst>
                                  <p:childTnLst>
                                    <p:set>
                                      <p:cBhvr>
                                        <p:cTn id="69" dur="1" fill="hold">
                                          <p:stCondLst>
                                            <p:cond delay="0"/>
                                          </p:stCondLst>
                                        </p:cTn>
                                        <p:tgtEl>
                                          <p:spTgt spid="24">
                                            <p:txEl>
                                              <p:pRg st="0" end="0"/>
                                            </p:txEl>
                                          </p:spTgt>
                                        </p:tgtEl>
                                        <p:attrNameLst>
                                          <p:attrName>style.visibility</p:attrName>
                                        </p:attrNameLst>
                                      </p:cBhvr>
                                      <p:to>
                                        <p:strVal val="visible"/>
                                      </p:to>
                                    </p:set>
                                    <p:anim calcmode="lin" valueType="num">
                                      <p:cBhvr>
                                        <p:cTn id="70"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4">
                                            <p:txEl>
                                              <p:pRg st="0" end="0"/>
                                            </p:txEl>
                                          </p:spTgt>
                                        </p:tgtEl>
                                      </p:cBhvr>
                                    </p:animEffect>
                                  </p:childTnLst>
                                </p:cTn>
                              </p:par>
                              <p:par>
                                <p:cTn id="73" presetID="53" presetClass="entr" presetSubtype="0" fill="hold" nodeType="withEffect">
                                  <p:stCondLst>
                                    <p:cond delay="0"/>
                                  </p:stCondLst>
                                  <p:childTnLst>
                                    <p:set>
                                      <p:cBhvr>
                                        <p:cTn id="74" dur="1" fill="hold">
                                          <p:stCondLst>
                                            <p:cond delay="0"/>
                                          </p:stCondLst>
                                        </p:cTn>
                                        <p:tgtEl>
                                          <p:spTgt spid="24">
                                            <p:txEl>
                                              <p:pRg st="2" end="2"/>
                                            </p:txEl>
                                          </p:spTgt>
                                        </p:tgtEl>
                                        <p:attrNameLst>
                                          <p:attrName>style.visibility</p:attrName>
                                        </p:attrNameLst>
                                      </p:cBhvr>
                                      <p:to>
                                        <p:strVal val="visible"/>
                                      </p:to>
                                    </p:set>
                                    <p:anim calcmode="lin" valueType="num">
                                      <p:cBhvr>
                                        <p:cTn id="75" dur="500" fill="hold"/>
                                        <p:tgtEl>
                                          <p:spTgt spid="24">
                                            <p:txEl>
                                              <p:pRg st="2" end="2"/>
                                            </p:txEl>
                                          </p:spTgt>
                                        </p:tgtEl>
                                        <p:attrNameLst>
                                          <p:attrName>ppt_w</p:attrName>
                                        </p:attrNameLst>
                                      </p:cBhvr>
                                      <p:tavLst>
                                        <p:tav tm="0">
                                          <p:val>
                                            <p:fltVal val="0"/>
                                          </p:val>
                                        </p:tav>
                                        <p:tav tm="100000">
                                          <p:val>
                                            <p:strVal val="#ppt_w"/>
                                          </p:val>
                                        </p:tav>
                                      </p:tavLst>
                                    </p:anim>
                                    <p:anim calcmode="lin" valueType="num">
                                      <p:cBhvr>
                                        <p:cTn id="76" dur="500" fill="hold"/>
                                        <p:tgtEl>
                                          <p:spTgt spid="24">
                                            <p:txEl>
                                              <p:pRg st="2" end="2"/>
                                            </p:txEl>
                                          </p:spTgt>
                                        </p:tgtEl>
                                        <p:attrNameLst>
                                          <p:attrName>ppt_h</p:attrName>
                                        </p:attrNameLst>
                                      </p:cBhvr>
                                      <p:tavLst>
                                        <p:tav tm="0">
                                          <p:val>
                                            <p:fltVal val="0"/>
                                          </p:val>
                                        </p:tav>
                                        <p:tav tm="100000">
                                          <p:val>
                                            <p:strVal val="#ppt_h"/>
                                          </p:val>
                                        </p:tav>
                                      </p:tavLst>
                                    </p:anim>
                                    <p:animEffect transition="in" filter="fade">
                                      <p:cBhvr>
                                        <p:cTn id="77" dur="500"/>
                                        <p:tgtEl>
                                          <p:spTgt spid="24">
                                            <p:txEl>
                                              <p:pRg st="2" end="2"/>
                                            </p:txEl>
                                          </p:spTgt>
                                        </p:tgtEl>
                                      </p:cBhvr>
                                    </p:animEffect>
                                  </p:childTnLst>
                                </p:cTn>
                              </p:par>
                              <p:par>
                                <p:cTn id="78" presetID="53" presetClass="entr" presetSubtype="0" fill="hold" nodeType="withEffect">
                                  <p:stCondLst>
                                    <p:cond delay="0"/>
                                  </p:stCondLst>
                                  <p:childTnLst>
                                    <p:set>
                                      <p:cBhvr>
                                        <p:cTn id="79" dur="1" fill="hold">
                                          <p:stCondLst>
                                            <p:cond delay="0"/>
                                          </p:stCondLst>
                                        </p:cTn>
                                        <p:tgtEl>
                                          <p:spTgt spid="24">
                                            <p:txEl>
                                              <p:pRg st="3" end="3"/>
                                            </p:txEl>
                                          </p:spTgt>
                                        </p:tgtEl>
                                        <p:attrNameLst>
                                          <p:attrName>style.visibility</p:attrName>
                                        </p:attrNameLst>
                                      </p:cBhvr>
                                      <p:to>
                                        <p:strVal val="visible"/>
                                      </p:to>
                                    </p:set>
                                    <p:anim calcmode="lin" valueType="num">
                                      <p:cBhvr>
                                        <p:cTn id="80" dur="500" fill="hold"/>
                                        <p:tgtEl>
                                          <p:spTgt spid="24">
                                            <p:txEl>
                                              <p:pRg st="3" end="3"/>
                                            </p:txEl>
                                          </p:spTgt>
                                        </p:tgtEl>
                                        <p:attrNameLst>
                                          <p:attrName>ppt_w</p:attrName>
                                        </p:attrNameLst>
                                      </p:cBhvr>
                                      <p:tavLst>
                                        <p:tav tm="0">
                                          <p:val>
                                            <p:fltVal val="0"/>
                                          </p:val>
                                        </p:tav>
                                        <p:tav tm="100000">
                                          <p:val>
                                            <p:strVal val="#ppt_w"/>
                                          </p:val>
                                        </p:tav>
                                      </p:tavLst>
                                    </p:anim>
                                    <p:anim calcmode="lin" valueType="num">
                                      <p:cBhvr>
                                        <p:cTn id="81" dur="500" fill="hold"/>
                                        <p:tgtEl>
                                          <p:spTgt spid="24">
                                            <p:txEl>
                                              <p:pRg st="3" end="3"/>
                                            </p:txEl>
                                          </p:spTgt>
                                        </p:tgtEl>
                                        <p:attrNameLst>
                                          <p:attrName>ppt_h</p:attrName>
                                        </p:attrNameLst>
                                      </p:cBhvr>
                                      <p:tavLst>
                                        <p:tav tm="0">
                                          <p:val>
                                            <p:fltVal val="0"/>
                                          </p:val>
                                        </p:tav>
                                        <p:tav tm="100000">
                                          <p:val>
                                            <p:strVal val="#ppt_h"/>
                                          </p:val>
                                        </p:tav>
                                      </p:tavLst>
                                    </p:anim>
                                    <p:animEffect transition="in" filter="fade">
                                      <p:cBhvr>
                                        <p:cTn id="8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animBg="1"/>
      <p:bldP spid="15" grpId="0"/>
      <p:bldP spid="16" grpId="0"/>
      <p:bldP spid="17" grpId="0"/>
      <p:bldP spid="18" grpId="0" animBg="1"/>
      <p:bldP spid="19" grpId="0" animBg="1"/>
      <p:bldP spid="20" grpId="0"/>
      <p:bldP spid="21" grpId="0"/>
      <p:bldP spid="22" grpId="0"/>
      <p:bldP spid="23" grpId="0" animBg="1"/>
      <p:bldP spid="25" grpId="0"/>
      <p:bldP spid="2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xplosion 1 1"/>
          <p:cNvSpPr/>
          <p:nvPr/>
        </p:nvSpPr>
        <p:spPr>
          <a:xfrm>
            <a:off x="899592" y="332656"/>
            <a:ext cx="7488832" cy="6048672"/>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3203848" y="2276872"/>
            <a:ext cx="2533066" cy="830997"/>
          </a:xfrm>
          <a:prstGeom prst="rect">
            <a:avLst/>
          </a:prstGeom>
          <a:noFill/>
        </p:spPr>
        <p:txBody>
          <a:bodyPr wrap="none" rtlCol="0">
            <a:spAutoFit/>
          </a:bodyPr>
          <a:lstStyle/>
          <a:p>
            <a:r>
              <a:rPr lang="fr-FR" sz="4800" dirty="0" smtClean="0">
                <a:solidFill>
                  <a:srgbClr val="FF0000"/>
                </a:solidFill>
                <a:latin typeface="Comic Sans MS" pitchFamily="66" charset="0"/>
              </a:rPr>
              <a:t>H ou h ?</a:t>
            </a:r>
            <a:endParaRPr lang="fr-FR" sz="4800" dirty="0">
              <a:solidFill>
                <a:srgbClr val="FF0000"/>
              </a:solidFill>
              <a:latin typeface="Comic Sans MS" pitchFamily="66" charset="0"/>
            </a:endParaRPr>
          </a:p>
        </p:txBody>
      </p:sp>
      <p:sp>
        <p:nvSpPr>
          <p:cNvPr id="4" name="ZoneTexte 3"/>
          <p:cNvSpPr txBox="1"/>
          <p:nvPr/>
        </p:nvSpPr>
        <p:spPr>
          <a:xfrm>
            <a:off x="2068861" y="3284984"/>
            <a:ext cx="5527475" cy="830997"/>
          </a:xfrm>
          <a:prstGeom prst="rect">
            <a:avLst/>
          </a:prstGeom>
          <a:noFill/>
        </p:spPr>
        <p:txBody>
          <a:bodyPr wrap="none" rtlCol="0">
            <a:spAutoFit/>
          </a:bodyPr>
          <a:lstStyle/>
          <a:p>
            <a:r>
              <a:rPr lang="fr-FR" sz="4800" dirty="0" smtClean="0">
                <a:solidFill>
                  <a:srgbClr val="FF0000"/>
                </a:solidFill>
                <a:latin typeface="Comic Sans MS" pitchFamily="66" charset="0"/>
              </a:rPr>
              <a:t>ou H </a:t>
            </a:r>
            <a:r>
              <a:rPr lang="fr-FR" sz="4800" dirty="0">
                <a:solidFill>
                  <a:srgbClr val="FF0000"/>
                </a:solidFill>
                <a:latin typeface="Comic Sans MS" pitchFamily="66" charset="0"/>
              </a:rPr>
              <a:t>+</a:t>
            </a:r>
            <a:r>
              <a:rPr lang="fr-FR" sz="4800" dirty="0" smtClean="0">
                <a:solidFill>
                  <a:srgbClr val="FF0000"/>
                </a:solidFill>
                <a:latin typeface="Comic Sans MS" pitchFamily="66" charset="0"/>
              </a:rPr>
              <a:t> autre chose</a:t>
            </a:r>
            <a:endParaRPr lang="fr-FR" sz="4800" dirty="0">
              <a:solidFill>
                <a:srgbClr val="FF0000"/>
              </a:solidFill>
              <a:latin typeface="Comic Sans MS" pitchFamily="66" charset="0"/>
            </a:endParaRPr>
          </a:p>
        </p:txBody>
      </p:sp>
    </p:spTree>
    <p:extLst>
      <p:ext uri="{BB962C8B-B14F-4D97-AF65-F5344CB8AC3E}">
        <p14:creationId xmlns:p14="http://schemas.microsoft.com/office/powerpoint/2010/main" val="4219939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Vague 2"/>
          <p:cNvSpPr/>
          <p:nvPr/>
        </p:nvSpPr>
        <p:spPr>
          <a:xfrm>
            <a:off x="1331640" y="2636912"/>
            <a:ext cx="6624736" cy="129614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1709788" y="2937138"/>
            <a:ext cx="5886548" cy="707886"/>
          </a:xfrm>
          <a:prstGeom prst="rect">
            <a:avLst/>
          </a:prstGeom>
          <a:noFill/>
        </p:spPr>
        <p:txBody>
          <a:bodyPr wrap="none" rtlCol="0">
            <a:spAutoFit/>
          </a:bodyPr>
          <a:lstStyle/>
          <a:p>
            <a:r>
              <a:rPr lang="fr-FR" sz="4000" dirty="0" smtClean="0">
                <a:solidFill>
                  <a:schemeClr val="bg1"/>
                </a:solidFill>
                <a:latin typeface="Comic Sans MS" pitchFamily="66" charset="0"/>
              </a:rPr>
              <a:t>Posons-nous 3 questions</a:t>
            </a:r>
            <a:endParaRPr lang="fr-FR" sz="4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ague 1"/>
          <p:cNvSpPr/>
          <p:nvPr/>
        </p:nvSpPr>
        <p:spPr>
          <a:xfrm>
            <a:off x="35496" y="1196752"/>
            <a:ext cx="9041130" cy="1512168"/>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179512" y="1445875"/>
            <a:ext cx="8961107" cy="830997"/>
          </a:xfrm>
          <a:prstGeom prst="rect">
            <a:avLst/>
          </a:prstGeom>
          <a:noFill/>
        </p:spPr>
        <p:txBody>
          <a:bodyPr wrap="none" rtlCol="0">
            <a:spAutoFit/>
          </a:bodyPr>
          <a:lstStyle/>
          <a:p>
            <a:r>
              <a:rPr lang="fr-FR" sz="2400" dirty="0" smtClean="0">
                <a:solidFill>
                  <a:schemeClr val="bg1"/>
                </a:solidFill>
                <a:latin typeface="Comic Sans MS" pitchFamily="66" charset="0"/>
              </a:rPr>
              <a:t>1</a:t>
            </a:r>
            <a:r>
              <a:rPr lang="fr-FR" sz="2400" baseline="30000" dirty="0" smtClean="0">
                <a:solidFill>
                  <a:schemeClr val="bg1"/>
                </a:solidFill>
                <a:latin typeface="Comic Sans MS" pitchFamily="66" charset="0"/>
              </a:rPr>
              <a:t>ère</a:t>
            </a:r>
            <a:r>
              <a:rPr lang="fr-FR" sz="2400" dirty="0" smtClean="0">
                <a:solidFill>
                  <a:schemeClr val="bg1"/>
                </a:solidFill>
                <a:latin typeface="Comic Sans MS" pitchFamily="66" charset="0"/>
              </a:rPr>
              <a:t> question:</a:t>
            </a:r>
            <a:endParaRPr lang="fr-FR" sz="2400" dirty="0">
              <a:solidFill>
                <a:schemeClr val="bg1"/>
              </a:solidFill>
              <a:latin typeface="Comic Sans MS" pitchFamily="66" charset="0"/>
            </a:endParaRPr>
          </a:p>
          <a:p>
            <a:r>
              <a:rPr lang="fr-FR" sz="2400" dirty="0" smtClean="0">
                <a:solidFill>
                  <a:schemeClr val="bg1"/>
                </a:solidFill>
                <a:latin typeface="Comic Sans MS" pitchFamily="66" charset="0"/>
              </a:rPr>
              <a:t>Le  boson BEH est-il responsable de la masse des particules ?</a:t>
            </a:r>
          </a:p>
        </p:txBody>
      </p:sp>
      <p:sp>
        <p:nvSpPr>
          <p:cNvPr id="4" name="ZoneTexte 3"/>
          <p:cNvSpPr txBox="1"/>
          <p:nvPr/>
        </p:nvSpPr>
        <p:spPr>
          <a:xfrm>
            <a:off x="824041" y="3174067"/>
            <a:ext cx="7276351" cy="830997"/>
          </a:xfrm>
          <a:prstGeom prst="rect">
            <a:avLst/>
          </a:prstGeom>
          <a:noFill/>
        </p:spPr>
        <p:txBody>
          <a:bodyPr wrap="none" rtlCol="0">
            <a:spAutoFit/>
          </a:bodyPr>
          <a:lstStyle/>
          <a:p>
            <a:pPr algn="ctr"/>
            <a:r>
              <a:rPr lang="fr-FR" sz="2400" dirty="0" smtClean="0">
                <a:solidFill>
                  <a:srgbClr val="FF9999"/>
                </a:solidFill>
                <a:latin typeface="Comic Sans MS" pitchFamily="66" charset="0"/>
                <a:sym typeface="Symbol"/>
              </a:rPr>
              <a:t>Le boson BEH n’est responsable d’aucune masse</a:t>
            </a:r>
            <a:r>
              <a:rPr lang="fr-FR" sz="2400" dirty="0" smtClean="0">
                <a:solidFill>
                  <a:schemeClr val="bg1"/>
                </a:solidFill>
                <a:latin typeface="Comic Sans MS" pitchFamily="66" charset="0"/>
                <a:sym typeface="Symbol"/>
              </a:rPr>
              <a:t>:</a:t>
            </a:r>
          </a:p>
          <a:p>
            <a:pPr algn="ctr"/>
            <a:r>
              <a:rPr lang="fr-FR" sz="2400" dirty="0" smtClean="0">
                <a:solidFill>
                  <a:srgbClr val="99FF33"/>
                </a:solidFill>
                <a:latin typeface="Comic Sans MS" pitchFamily="66" charset="0"/>
                <a:sym typeface="Symbol"/>
              </a:rPr>
              <a:t>c’est le champ  qui agit !</a:t>
            </a:r>
          </a:p>
        </p:txBody>
      </p:sp>
    </p:spTree>
    <p:extLst>
      <p:ext uri="{BB962C8B-B14F-4D97-AF65-F5344CB8AC3E}">
        <p14:creationId xmlns:p14="http://schemas.microsoft.com/office/powerpoint/2010/main" val="384498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5496" y="2132856"/>
            <a:ext cx="8872942"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Cas simple de l’atome d’hydrogène:</a:t>
            </a:r>
          </a:p>
          <a:p>
            <a:r>
              <a:rPr lang="fr-FR" sz="2400" dirty="0">
                <a:solidFill>
                  <a:srgbClr val="00B0F0"/>
                </a:solidFill>
                <a:latin typeface="Comic Sans MS" pitchFamily="66" charset="0"/>
                <a:sym typeface="Symbol"/>
              </a:rPr>
              <a:t> </a:t>
            </a:r>
            <a:r>
              <a:rPr lang="fr-FR" sz="2400" dirty="0" smtClean="0">
                <a:solidFill>
                  <a:srgbClr val="00B0F0"/>
                </a:solidFill>
                <a:latin typeface="Comic Sans MS" pitchFamily="66" charset="0"/>
                <a:sym typeface="Symbol"/>
              </a:rPr>
              <a:t> -  L’électron </a:t>
            </a:r>
            <a:r>
              <a:rPr lang="fr-FR" sz="2400" dirty="0" smtClean="0">
                <a:solidFill>
                  <a:schemeClr val="bg1"/>
                </a:solidFill>
                <a:latin typeface="Comic Sans MS" pitchFamily="66" charset="0"/>
                <a:sym typeface="Symbol"/>
              </a:rPr>
              <a:t>et le </a:t>
            </a:r>
            <a:r>
              <a:rPr lang="fr-FR" sz="2400" dirty="0" smtClean="0">
                <a:solidFill>
                  <a:srgbClr val="00B0F0"/>
                </a:solidFill>
                <a:latin typeface="Comic Sans MS" pitchFamily="66" charset="0"/>
                <a:sym typeface="Symbol"/>
              </a:rPr>
              <a:t>proton </a:t>
            </a:r>
            <a:r>
              <a:rPr lang="fr-FR" sz="2400" dirty="0" smtClean="0">
                <a:solidFill>
                  <a:schemeClr val="bg1"/>
                </a:solidFill>
                <a:latin typeface="Comic Sans MS" pitchFamily="66" charset="0"/>
                <a:sym typeface="Symbol"/>
              </a:rPr>
              <a:t>sont des </a:t>
            </a:r>
            <a:r>
              <a:rPr lang="fr-FR" sz="2400" dirty="0" smtClean="0">
                <a:solidFill>
                  <a:srgbClr val="FFFF00"/>
                </a:solidFill>
                <a:latin typeface="Comic Sans MS" pitchFamily="66" charset="0"/>
                <a:sym typeface="Symbol"/>
              </a:rPr>
              <a:t>particules subatomiques</a:t>
            </a:r>
            <a:r>
              <a:rPr lang="fr-FR" sz="2400" dirty="0" smtClean="0">
                <a:solidFill>
                  <a:schemeClr val="bg1"/>
                </a:solidFill>
                <a:latin typeface="Comic Sans MS" pitchFamily="66" charset="0"/>
                <a:sym typeface="Symbol"/>
              </a:rPr>
              <a:t>. </a:t>
            </a:r>
          </a:p>
        </p:txBody>
      </p:sp>
      <p:sp>
        <p:nvSpPr>
          <p:cNvPr id="3" name="Vague 2"/>
          <p:cNvSpPr/>
          <p:nvPr/>
        </p:nvSpPr>
        <p:spPr>
          <a:xfrm>
            <a:off x="35496" y="116632"/>
            <a:ext cx="9041130" cy="201622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598604" y="500479"/>
            <a:ext cx="8077852" cy="1200329"/>
          </a:xfrm>
          <a:prstGeom prst="rect">
            <a:avLst/>
          </a:prstGeom>
          <a:noFill/>
        </p:spPr>
        <p:txBody>
          <a:bodyPr wrap="none" rtlCol="0">
            <a:spAutoFit/>
          </a:bodyPr>
          <a:lstStyle/>
          <a:p>
            <a:r>
              <a:rPr lang="fr-FR" sz="2400" dirty="0" smtClean="0">
                <a:solidFill>
                  <a:schemeClr val="bg1"/>
                </a:solidFill>
                <a:latin typeface="Comic Sans MS" pitchFamily="66" charset="0"/>
              </a:rPr>
              <a:t>2</a:t>
            </a:r>
            <a:r>
              <a:rPr lang="fr-FR" sz="2400" baseline="30000" dirty="0" smtClean="0">
                <a:solidFill>
                  <a:schemeClr val="bg1"/>
                </a:solidFill>
                <a:latin typeface="Comic Sans MS" pitchFamily="66" charset="0"/>
              </a:rPr>
              <a:t>ième</a:t>
            </a:r>
            <a:r>
              <a:rPr lang="fr-FR" sz="2400" dirty="0" smtClean="0">
                <a:solidFill>
                  <a:schemeClr val="bg1"/>
                </a:solidFill>
                <a:latin typeface="Comic Sans MS" pitchFamily="66" charset="0"/>
              </a:rPr>
              <a:t> question: le libellé du comité Nobel est-il exact ?</a:t>
            </a:r>
            <a:endParaRPr lang="fr-FR" sz="2400" dirty="0">
              <a:solidFill>
                <a:schemeClr val="bg1"/>
              </a:solidFill>
              <a:latin typeface="Comic Sans MS" pitchFamily="66" charset="0"/>
            </a:endParaRPr>
          </a:p>
          <a:p>
            <a:r>
              <a:rPr lang="fr-FR" sz="2400" i="1" dirty="0">
                <a:solidFill>
                  <a:schemeClr val="bg1"/>
                </a:solidFill>
                <a:latin typeface="Comic Sans MS" panose="030F0702030302020204" pitchFamily="66" charset="0"/>
              </a:rPr>
              <a:t>"</a:t>
            </a:r>
            <a:r>
              <a:rPr lang="fr-FR" sz="2400" i="1" dirty="0" smtClean="0">
                <a:solidFill>
                  <a:schemeClr val="bg1"/>
                </a:solidFill>
                <a:latin typeface="Comic Sans MS" panose="030F0702030302020204" pitchFamily="66" charset="0"/>
              </a:rPr>
              <a:t>… mécanisme </a:t>
            </a:r>
            <a:r>
              <a:rPr lang="fr-FR" sz="2400" i="1" dirty="0">
                <a:solidFill>
                  <a:schemeClr val="bg1"/>
                </a:solidFill>
                <a:latin typeface="Comic Sans MS" panose="030F0702030302020204" pitchFamily="66" charset="0"/>
              </a:rPr>
              <a:t>qui contribue à notre compréhension </a:t>
            </a:r>
            <a:r>
              <a:rPr lang="fr-FR" sz="2400" i="1" dirty="0" smtClean="0">
                <a:solidFill>
                  <a:schemeClr val="bg1"/>
                </a:solidFill>
                <a:latin typeface="Comic Sans MS" panose="030F0702030302020204" pitchFamily="66" charset="0"/>
              </a:rPr>
              <a:t>de</a:t>
            </a:r>
          </a:p>
          <a:p>
            <a:r>
              <a:rPr lang="fr-FR" sz="2400" i="1" dirty="0" smtClean="0">
                <a:solidFill>
                  <a:schemeClr val="bg1"/>
                </a:solidFill>
                <a:latin typeface="Comic Sans MS" panose="030F0702030302020204" pitchFamily="66" charset="0"/>
              </a:rPr>
              <a:t> l'origine de </a:t>
            </a:r>
            <a:r>
              <a:rPr lang="fr-FR" sz="2400" i="1" dirty="0">
                <a:solidFill>
                  <a:schemeClr val="bg1"/>
                </a:solidFill>
                <a:latin typeface="Comic Sans MS" panose="030F0702030302020204" pitchFamily="66" charset="0"/>
              </a:rPr>
              <a:t>la masse des </a:t>
            </a:r>
            <a:r>
              <a:rPr lang="fr-FR" sz="2400" i="1" dirty="0">
                <a:solidFill>
                  <a:srgbClr val="FFFF00"/>
                </a:solidFill>
                <a:latin typeface="Comic Sans MS" panose="030F0702030302020204" pitchFamily="66" charset="0"/>
              </a:rPr>
              <a:t>particules </a:t>
            </a:r>
            <a:r>
              <a:rPr lang="fr-FR" sz="2400" i="1" dirty="0" smtClean="0">
                <a:solidFill>
                  <a:srgbClr val="FFFF00"/>
                </a:solidFill>
                <a:latin typeface="Comic Sans MS" panose="030F0702030302020204" pitchFamily="66" charset="0"/>
              </a:rPr>
              <a:t>subatomiques </a:t>
            </a:r>
            <a:r>
              <a:rPr lang="fr-FR" sz="2400" dirty="0" smtClean="0">
                <a:solidFill>
                  <a:schemeClr val="bg1"/>
                </a:solidFill>
                <a:latin typeface="Comic Sans MS" pitchFamily="66" charset="0"/>
              </a:rPr>
              <a:t>?"</a:t>
            </a:r>
          </a:p>
        </p:txBody>
      </p:sp>
      <p:sp>
        <p:nvSpPr>
          <p:cNvPr id="5" name="ZoneTexte 4"/>
          <p:cNvSpPr txBox="1"/>
          <p:nvPr/>
        </p:nvSpPr>
        <p:spPr>
          <a:xfrm>
            <a:off x="251520" y="2996952"/>
            <a:ext cx="9153468" cy="2308324"/>
          </a:xfrm>
          <a:prstGeom prst="rect">
            <a:avLst/>
          </a:prstGeom>
          <a:noFill/>
        </p:spPr>
        <p:txBody>
          <a:bodyPr wrap="none" rtlCol="0">
            <a:spAutoFit/>
          </a:bodyPr>
          <a:lstStyle/>
          <a:p>
            <a:pPr marL="285750" indent="-285750">
              <a:buFontTx/>
              <a:buChar char="-"/>
            </a:pPr>
            <a:r>
              <a:rPr lang="fr-FR" sz="2400" dirty="0" smtClean="0">
                <a:solidFill>
                  <a:srgbClr val="00B0F0"/>
                </a:solidFill>
                <a:latin typeface="Comic Sans MS" pitchFamily="66" charset="0"/>
                <a:sym typeface="Symbol"/>
              </a:rPr>
              <a:t>Le proton</a:t>
            </a:r>
            <a:r>
              <a:rPr lang="fr-FR" sz="2400" dirty="0" smtClean="0">
                <a:solidFill>
                  <a:schemeClr val="bg1"/>
                </a:solidFill>
                <a:latin typeface="Comic Sans MS" pitchFamily="66" charset="0"/>
                <a:sym typeface="Symbol"/>
              </a:rPr>
              <a:t>:</a:t>
            </a:r>
          </a:p>
          <a:p>
            <a:r>
              <a:rPr lang="fr-FR" sz="2400" dirty="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a:t>
            </a:r>
            <a:r>
              <a:rPr lang="fr-FR" sz="2400" dirty="0">
                <a:solidFill>
                  <a:schemeClr val="bg1"/>
                </a:solidFill>
                <a:latin typeface="Comic Sans MS" pitchFamily="66" charset="0"/>
                <a:sym typeface="Symbol"/>
              </a:rPr>
              <a:t>C</a:t>
            </a:r>
            <a:r>
              <a:rPr lang="fr-FR" sz="2400" dirty="0" smtClean="0">
                <a:solidFill>
                  <a:schemeClr val="bg1"/>
                </a:solidFill>
                <a:latin typeface="Comic Sans MS" pitchFamily="66" charset="0"/>
                <a:sym typeface="Symbol"/>
              </a:rPr>
              <a:t>es </a:t>
            </a:r>
            <a:r>
              <a:rPr lang="fr-FR" sz="2400" dirty="0">
                <a:solidFill>
                  <a:schemeClr val="bg1"/>
                </a:solidFill>
                <a:latin typeface="Comic Sans MS" pitchFamily="66" charset="0"/>
                <a:sym typeface="Symbol"/>
              </a:rPr>
              <a:t>3 quarks </a:t>
            </a:r>
            <a:r>
              <a:rPr lang="fr-FR" sz="2400" dirty="0" smtClean="0">
                <a:solidFill>
                  <a:schemeClr val="bg1"/>
                </a:solidFill>
                <a:latin typeface="Comic Sans MS" pitchFamily="66" charset="0"/>
                <a:sym typeface="Symbol"/>
              </a:rPr>
              <a:t>ne </a:t>
            </a:r>
            <a:r>
              <a:rPr lang="fr-FR" sz="2400" dirty="0">
                <a:solidFill>
                  <a:schemeClr val="bg1"/>
                </a:solidFill>
                <a:latin typeface="Comic Sans MS" pitchFamily="66" charset="0"/>
                <a:sym typeface="Symbol"/>
              </a:rPr>
              <a:t>représentent que … </a:t>
            </a:r>
            <a:r>
              <a:rPr lang="fr-FR" sz="2400" dirty="0" smtClean="0">
                <a:solidFill>
                  <a:schemeClr val="bg1"/>
                </a:solidFill>
                <a:latin typeface="Comic Sans MS" pitchFamily="66" charset="0"/>
                <a:sym typeface="Symbol"/>
              </a:rPr>
              <a:t> 1</a:t>
            </a:r>
            <a:r>
              <a:rPr lang="fr-FR" sz="2400" dirty="0">
                <a:solidFill>
                  <a:schemeClr val="bg1"/>
                </a:solidFill>
                <a:latin typeface="Comic Sans MS" pitchFamily="66" charset="0"/>
                <a:sym typeface="Symbol"/>
              </a:rPr>
              <a:t>% de sa masse,</a:t>
            </a:r>
          </a:p>
          <a:p>
            <a:r>
              <a:rPr lang="fr-FR" sz="2400" dirty="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les </a:t>
            </a:r>
            <a:r>
              <a:rPr lang="fr-FR" sz="2400" dirty="0">
                <a:solidFill>
                  <a:schemeClr val="bg1"/>
                </a:solidFill>
                <a:latin typeface="Comic Sans MS" pitchFamily="66" charset="0"/>
                <a:sym typeface="Symbol"/>
              </a:rPr>
              <a:t>99% restant sont dus à l’énergie de liaison des </a:t>
            </a:r>
            <a:r>
              <a:rPr lang="fr-FR" sz="2400" dirty="0" smtClean="0">
                <a:solidFill>
                  <a:schemeClr val="bg1"/>
                </a:solidFill>
                <a:latin typeface="Comic Sans MS" pitchFamily="66" charset="0"/>
                <a:sym typeface="Symbol"/>
              </a:rPr>
              <a:t>gluons</a:t>
            </a:r>
          </a:p>
          <a:p>
            <a:r>
              <a:rPr lang="fr-FR" sz="2400" dirty="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a:t>
            </a:r>
            <a:r>
              <a:rPr lang="fr-FR" sz="2400" dirty="0">
                <a:solidFill>
                  <a:schemeClr val="bg1"/>
                </a:solidFill>
                <a:latin typeface="Comic Sans MS" pitchFamily="66" charset="0"/>
                <a:sym typeface="Symbol"/>
              </a:rPr>
              <a:t>(sans masse</a:t>
            </a:r>
            <a:r>
              <a:rPr lang="fr-FR" sz="2400" dirty="0" smtClean="0">
                <a:solidFill>
                  <a:schemeClr val="bg1"/>
                </a:solidFill>
                <a:latin typeface="Comic Sans MS" pitchFamily="66" charset="0"/>
                <a:sym typeface="Symbol"/>
              </a:rPr>
              <a:t>).</a:t>
            </a:r>
          </a:p>
          <a:p>
            <a:endParaRPr lang="fr-FR" sz="2400" dirty="0">
              <a:solidFill>
                <a:schemeClr val="bg1"/>
              </a:solidFill>
              <a:latin typeface="Comic Sans MS" pitchFamily="66" charset="0"/>
              <a:sym typeface="Symbol"/>
            </a:endParaRPr>
          </a:p>
          <a:p>
            <a:r>
              <a:rPr lang="fr-FR" sz="2400" dirty="0">
                <a:solidFill>
                  <a:srgbClr val="FFFF00"/>
                </a:solidFill>
                <a:latin typeface="Comic Sans MS" pitchFamily="66" charset="0"/>
                <a:sym typeface="Symbol"/>
              </a:rPr>
              <a:t>L</a:t>
            </a:r>
            <a:r>
              <a:rPr lang="fr-FR" sz="2400" dirty="0" smtClean="0">
                <a:solidFill>
                  <a:srgbClr val="FFFF00"/>
                </a:solidFill>
                <a:latin typeface="Comic Sans MS" pitchFamily="66" charset="0"/>
                <a:sym typeface="Symbol"/>
              </a:rPr>
              <a:t>e mécanisme n’est en rien responsable de la masse du proton.</a:t>
            </a:r>
            <a:endParaRPr lang="fr-FR" sz="2400" dirty="0">
              <a:solidFill>
                <a:srgbClr val="FFFF00"/>
              </a:solidFill>
              <a:latin typeface="Comic Sans MS" pitchFamily="66" charset="0"/>
            </a:endParaRPr>
          </a:p>
        </p:txBody>
      </p:sp>
      <p:sp>
        <p:nvSpPr>
          <p:cNvPr id="6" name="ZoneTexte 5"/>
          <p:cNvSpPr txBox="1"/>
          <p:nvPr/>
        </p:nvSpPr>
        <p:spPr>
          <a:xfrm>
            <a:off x="251520" y="5415607"/>
            <a:ext cx="8319906" cy="461665"/>
          </a:xfrm>
          <a:prstGeom prst="rect">
            <a:avLst/>
          </a:prstGeom>
          <a:noFill/>
        </p:spPr>
        <p:txBody>
          <a:bodyPr wrap="none" rtlCol="0">
            <a:spAutoFit/>
          </a:bodyPr>
          <a:lstStyle/>
          <a:p>
            <a:r>
              <a:rPr lang="fr-FR" sz="2400" dirty="0" smtClean="0">
                <a:solidFill>
                  <a:schemeClr val="bg1"/>
                </a:solidFill>
                <a:latin typeface="Comic Sans MS" panose="030F0702030302020204" pitchFamily="66" charset="0"/>
              </a:rPr>
              <a:t>- Par contre </a:t>
            </a:r>
            <a:r>
              <a:rPr lang="fr-FR" sz="2400" dirty="0" smtClean="0">
                <a:solidFill>
                  <a:srgbClr val="00B0F0"/>
                </a:solidFill>
                <a:latin typeface="Comic Sans MS" panose="030F0702030302020204" pitchFamily="66" charset="0"/>
              </a:rPr>
              <a:t>l’électron</a:t>
            </a:r>
            <a:r>
              <a:rPr lang="fr-FR" sz="2400" dirty="0" smtClean="0">
                <a:solidFill>
                  <a:schemeClr val="bg1"/>
                </a:solidFill>
                <a:latin typeface="Comic Sans MS" panose="030F0702030302020204" pitchFamily="66" charset="0"/>
              </a:rPr>
              <a:t> et le </a:t>
            </a:r>
            <a:r>
              <a:rPr lang="fr-FR" sz="2400" dirty="0" smtClean="0">
                <a:solidFill>
                  <a:srgbClr val="00B0F0"/>
                </a:solidFill>
                <a:latin typeface="Comic Sans MS" panose="030F0702030302020204" pitchFamily="66" charset="0"/>
              </a:rPr>
              <a:t>quark</a:t>
            </a:r>
            <a:r>
              <a:rPr lang="fr-FR" sz="2400" dirty="0" smtClean="0">
                <a:solidFill>
                  <a:schemeClr val="bg1"/>
                </a:solidFill>
                <a:latin typeface="Comic Sans MS" panose="030F0702030302020204" pitchFamily="66" charset="0"/>
              </a:rPr>
              <a:t> lui doivent leur masse.</a:t>
            </a:r>
            <a:endParaRPr lang="fr-FR" sz="2400" dirty="0">
              <a:solidFill>
                <a:schemeClr val="bg1"/>
              </a:solidFill>
              <a:latin typeface="Comic Sans MS" panose="030F0702030302020204" pitchFamily="66" charset="0"/>
            </a:endParaRPr>
          </a:p>
        </p:txBody>
      </p:sp>
      <p:sp>
        <p:nvSpPr>
          <p:cNvPr id="7" name="ZoneTexte 6"/>
          <p:cNvSpPr txBox="1"/>
          <p:nvPr/>
        </p:nvSpPr>
        <p:spPr>
          <a:xfrm>
            <a:off x="35496" y="6063679"/>
            <a:ext cx="9281708" cy="461665"/>
          </a:xfrm>
          <a:prstGeom prst="rect">
            <a:avLst/>
          </a:prstGeom>
          <a:noFill/>
        </p:spPr>
        <p:txBody>
          <a:bodyPr wrap="none" rtlCol="0">
            <a:spAutoFit/>
          </a:bodyPr>
          <a:lstStyle/>
          <a:p>
            <a:r>
              <a:rPr lang="fr-FR" sz="2400" dirty="0" smtClean="0">
                <a:solidFill>
                  <a:schemeClr val="bg1"/>
                </a:solidFill>
                <a:latin typeface="Comic Sans MS" panose="030F0702030302020204" pitchFamily="66" charset="0"/>
              </a:rPr>
              <a:t>● Il aurait été plus judicieux d’écrire </a:t>
            </a:r>
            <a:r>
              <a:rPr lang="fr-FR" sz="2400" dirty="0" smtClean="0">
                <a:solidFill>
                  <a:srgbClr val="FFFF00"/>
                </a:solidFill>
                <a:latin typeface="Comic Sans MS" panose="030F0702030302020204" pitchFamily="66" charset="0"/>
              </a:rPr>
              <a:t>"particules élémentaires".</a:t>
            </a:r>
            <a:endParaRPr lang="fr-FR" sz="2400"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309212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6331" y="2564904"/>
            <a:ext cx="9070112" cy="954107"/>
          </a:xfrm>
          <a:prstGeom prst="rect">
            <a:avLst/>
          </a:prstGeom>
          <a:solidFill>
            <a:srgbClr val="FFFF00"/>
          </a:solidFill>
        </p:spPr>
        <p:txBody>
          <a:bodyPr wrap="none" rtlCol="0">
            <a:spAutoFit/>
          </a:bodyPr>
          <a:lstStyle/>
          <a:p>
            <a:pPr algn="ctr"/>
            <a:r>
              <a:rPr lang="fr-FR" sz="2800" dirty="0" smtClean="0">
                <a:solidFill>
                  <a:srgbClr val="FF0000"/>
                </a:solidFill>
                <a:latin typeface="Comic Sans MS" pitchFamily="66" charset="0"/>
              </a:rPr>
              <a:t>Le champ  BEH permet à la matière de se structurer,</a:t>
            </a:r>
          </a:p>
          <a:p>
            <a:pPr algn="ctr"/>
            <a:r>
              <a:rPr lang="fr-FR" sz="2800" dirty="0" smtClean="0">
                <a:solidFill>
                  <a:srgbClr val="FF0000"/>
                </a:solidFill>
                <a:latin typeface="Comic Sans MS" pitchFamily="66" charset="0"/>
              </a:rPr>
              <a:t>donc à notre Univers d’exister.</a:t>
            </a:r>
          </a:p>
        </p:txBody>
      </p:sp>
    </p:spTree>
    <p:extLst>
      <p:ext uri="{BB962C8B-B14F-4D97-AF65-F5344CB8AC3E}">
        <p14:creationId xmlns:p14="http://schemas.microsoft.com/office/powerpoint/2010/main" val="134468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08520" y="1340768"/>
            <a:ext cx="3960440" cy="3869842"/>
          </a:xfrm>
          <a:prstGeom prst="rect">
            <a:avLst/>
          </a:prstGeom>
          <a:noFill/>
          <a:ln w="9525">
            <a:noFill/>
            <a:miter lim="800000"/>
            <a:headEnd/>
            <a:tailEnd/>
          </a:ln>
        </p:spPr>
      </p:pic>
      <p:sp>
        <p:nvSpPr>
          <p:cNvPr id="3" name="ZoneTexte 2"/>
          <p:cNvSpPr txBox="1"/>
          <p:nvPr/>
        </p:nvSpPr>
        <p:spPr>
          <a:xfrm>
            <a:off x="3995936" y="1772816"/>
            <a:ext cx="5163593" cy="800219"/>
          </a:xfrm>
          <a:prstGeom prst="rect">
            <a:avLst/>
          </a:prstGeom>
          <a:noFill/>
        </p:spPr>
        <p:txBody>
          <a:bodyPr wrap="none" rtlCol="0">
            <a:spAutoFit/>
          </a:bodyPr>
          <a:lstStyle/>
          <a:p>
            <a:r>
              <a:rPr lang="fr-FR" sz="2800" dirty="0" smtClean="0">
                <a:solidFill>
                  <a:schemeClr val="bg1"/>
                </a:solidFill>
                <a:latin typeface="Comic Sans MS" pitchFamily="66" charset="0"/>
              </a:rPr>
              <a:t>Graphe  de ″stabilité du vide″:</a:t>
            </a:r>
          </a:p>
          <a:p>
            <a:r>
              <a:rPr lang="fr-FR" dirty="0" smtClean="0">
                <a:solidFill>
                  <a:schemeClr val="bg1"/>
                </a:solidFill>
                <a:latin typeface="Comic Sans MS" pitchFamily="66" charset="0"/>
              </a:rPr>
              <a:t>   masse (Top) versus masse (BEH)</a:t>
            </a:r>
          </a:p>
        </p:txBody>
      </p:sp>
      <p:sp>
        <p:nvSpPr>
          <p:cNvPr id="6" name="ZoneTexte 5"/>
          <p:cNvSpPr txBox="1"/>
          <p:nvPr/>
        </p:nvSpPr>
        <p:spPr>
          <a:xfrm>
            <a:off x="17216" y="5229200"/>
            <a:ext cx="3834704" cy="646331"/>
          </a:xfrm>
          <a:prstGeom prst="rect">
            <a:avLst/>
          </a:prstGeom>
          <a:noFill/>
        </p:spPr>
        <p:txBody>
          <a:bodyPr wrap="none" rtlCol="0">
            <a:spAutoFit/>
          </a:bodyPr>
          <a:lstStyle/>
          <a:p>
            <a:pPr algn="ctr"/>
            <a:r>
              <a:rPr lang="fr-FR" sz="1200" dirty="0" smtClean="0">
                <a:solidFill>
                  <a:schemeClr val="bg1"/>
                </a:solidFill>
                <a:latin typeface="Comic Sans MS" pitchFamily="66" charset="0"/>
              </a:rPr>
              <a:t>« BEH mass</a:t>
            </a:r>
          </a:p>
          <a:p>
            <a:pPr algn="ctr"/>
            <a:r>
              <a:rPr lang="fr-FR" sz="1200" dirty="0" smtClean="0">
                <a:solidFill>
                  <a:schemeClr val="bg1"/>
                </a:solidFill>
                <a:latin typeface="Comic Sans MS" pitchFamily="66" charset="0"/>
              </a:rPr>
              <a:t> and vacuum stability in the Standard Model … »</a:t>
            </a:r>
          </a:p>
          <a:p>
            <a:pPr algn="ctr"/>
            <a:r>
              <a:rPr lang="fr-FR" sz="1200" dirty="0" smtClean="0">
                <a:solidFill>
                  <a:schemeClr val="bg1"/>
                </a:solidFill>
                <a:latin typeface="Comic Sans MS" pitchFamily="66" charset="0"/>
              </a:rPr>
              <a:t>arXiv: 1205-6497, G. Degrassi et al (CERN-PH-TH</a:t>
            </a:r>
            <a:r>
              <a:rPr lang="fr-FR" sz="1200" dirty="0" smtClean="0">
                <a:solidFill>
                  <a:schemeClr val="bg1"/>
                </a:solidFill>
              </a:rPr>
              <a:t>)</a:t>
            </a:r>
            <a:endParaRPr lang="fr-FR" sz="1200" dirty="0">
              <a:solidFill>
                <a:schemeClr val="bg1"/>
              </a:solidFill>
            </a:endParaRPr>
          </a:p>
        </p:txBody>
      </p:sp>
      <p:sp>
        <p:nvSpPr>
          <p:cNvPr id="7" name="Vague 6"/>
          <p:cNvSpPr/>
          <p:nvPr/>
        </p:nvSpPr>
        <p:spPr>
          <a:xfrm>
            <a:off x="251520" y="44624"/>
            <a:ext cx="8640960" cy="1368152"/>
          </a:xfrm>
          <a:prstGeom prst="wave">
            <a:avLst>
              <a:gd name="adj1" fmla="val 12500"/>
              <a:gd name="adj2" fmla="val -36"/>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251520" y="221739"/>
            <a:ext cx="8751114" cy="830997"/>
          </a:xfrm>
          <a:prstGeom prst="rect">
            <a:avLst/>
          </a:prstGeom>
          <a:noFill/>
        </p:spPr>
        <p:txBody>
          <a:bodyPr wrap="none" rtlCol="0">
            <a:spAutoFit/>
          </a:bodyPr>
          <a:lstStyle/>
          <a:p>
            <a:r>
              <a:rPr lang="fr-FR" sz="2400" dirty="0">
                <a:solidFill>
                  <a:schemeClr val="bg1"/>
                </a:solidFill>
                <a:latin typeface="Comic Sans MS" pitchFamily="66" charset="0"/>
              </a:rPr>
              <a:t>3</a:t>
            </a:r>
            <a:r>
              <a:rPr lang="fr-FR" sz="2400" baseline="30000" dirty="0" smtClean="0">
                <a:solidFill>
                  <a:schemeClr val="bg1"/>
                </a:solidFill>
                <a:latin typeface="Comic Sans MS" pitchFamily="66" charset="0"/>
              </a:rPr>
              <a:t>ième</a:t>
            </a:r>
            <a:r>
              <a:rPr lang="fr-FR" sz="2400" dirty="0" smtClean="0">
                <a:solidFill>
                  <a:schemeClr val="bg1"/>
                </a:solidFill>
                <a:latin typeface="Comic Sans MS" pitchFamily="66" charset="0"/>
              </a:rPr>
              <a:t> question:</a:t>
            </a:r>
          </a:p>
          <a:p>
            <a:r>
              <a:rPr lang="fr-FR" sz="2400" dirty="0" smtClean="0">
                <a:solidFill>
                  <a:schemeClr val="bg1"/>
                </a:solidFill>
                <a:latin typeface="Comic Sans MS" pitchFamily="66" charset="0"/>
              </a:rPr>
              <a:t>Mais notre Univers est-il stable avec un boson de 126 GeV ?</a:t>
            </a:r>
            <a:endParaRPr lang="fr-FR" sz="2400" dirty="0">
              <a:solidFill>
                <a:schemeClr val="bg1"/>
              </a:solidFill>
              <a:latin typeface="Comic Sans MS" pitchFamily="66" charset="0"/>
            </a:endParaRPr>
          </a:p>
        </p:txBody>
      </p:sp>
      <p:sp>
        <p:nvSpPr>
          <p:cNvPr id="9" name="Rectangle 8"/>
          <p:cNvSpPr/>
          <p:nvPr/>
        </p:nvSpPr>
        <p:spPr>
          <a:xfrm>
            <a:off x="4139952" y="2649686"/>
            <a:ext cx="5886400" cy="923330"/>
          </a:xfrm>
          <a:prstGeom prst="rect">
            <a:avLst/>
          </a:prstGeom>
        </p:spPr>
        <p:txBody>
          <a:bodyPr wrap="square">
            <a:spAutoFit/>
          </a:bodyPr>
          <a:lstStyle/>
          <a:p>
            <a:r>
              <a:rPr lang="fr-FR" dirty="0">
                <a:solidFill>
                  <a:schemeClr val="bg1"/>
                </a:solidFill>
                <a:latin typeface="Comic Sans MS" pitchFamily="66" charset="0"/>
              </a:rPr>
              <a:t> incertitudes expérimentales:</a:t>
            </a:r>
          </a:p>
          <a:p>
            <a:r>
              <a:rPr lang="fr-FR" dirty="0">
                <a:solidFill>
                  <a:schemeClr val="bg1"/>
                </a:solidFill>
                <a:latin typeface="Comic Sans MS" pitchFamily="66" charset="0"/>
              </a:rPr>
              <a:t>          - Top    </a:t>
            </a:r>
            <a:r>
              <a:rPr lang="fr-FR" dirty="0">
                <a:solidFill>
                  <a:schemeClr val="bg1"/>
                </a:solidFill>
                <a:latin typeface="Comic Sans MS" pitchFamily="66" charset="0"/>
                <a:sym typeface="Symbol"/>
              </a:rPr>
              <a:t> 1,4 GeV (difficile à améliorer)</a:t>
            </a:r>
            <a:endParaRPr lang="fr-FR" dirty="0">
              <a:solidFill>
                <a:schemeClr val="bg1"/>
              </a:solidFill>
              <a:latin typeface="Comic Sans MS" pitchFamily="66" charset="0"/>
            </a:endParaRPr>
          </a:p>
          <a:p>
            <a:r>
              <a:rPr lang="fr-FR" dirty="0">
                <a:solidFill>
                  <a:schemeClr val="bg1"/>
                </a:solidFill>
                <a:latin typeface="Comic Sans MS" pitchFamily="66" charset="0"/>
              </a:rPr>
              <a:t>          -  </a:t>
            </a:r>
            <a:r>
              <a:rPr lang="fr-FR" dirty="0" smtClean="0">
                <a:solidFill>
                  <a:schemeClr val="bg1"/>
                </a:solidFill>
                <a:latin typeface="Comic Sans MS" pitchFamily="66" charset="0"/>
              </a:rPr>
              <a:t>BEH </a:t>
            </a:r>
            <a:r>
              <a:rPr lang="fr-FR" dirty="0">
                <a:solidFill>
                  <a:schemeClr val="bg1"/>
                </a:solidFill>
                <a:latin typeface="Comic Sans MS" pitchFamily="66" charset="0"/>
              </a:rPr>
              <a:t>&lt;  0.4 GeV (sera amélioré</a:t>
            </a:r>
            <a:r>
              <a:rPr lang="fr-FR" dirty="0" smtClean="0">
                <a:solidFill>
                  <a:schemeClr val="bg1"/>
                </a:solidFill>
                <a:latin typeface="Comic Sans MS" pitchFamily="66" charset="0"/>
              </a:rPr>
              <a:t>). </a:t>
            </a:r>
            <a:endParaRPr lang="fr-FR" dirty="0"/>
          </a:p>
        </p:txBody>
      </p:sp>
      <p:sp>
        <p:nvSpPr>
          <p:cNvPr id="11" name="Parchemin horizontal 10"/>
          <p:cNvSpPr/>
          <p:nvPr/>
        </p:nvSpPr>
        <p:spPr>
          <a:xfrm>
            <a:off x="4345484" y="4293096"/>
            <a:ext cx="4464496" cy="2088232"/>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FF0000"/>
                </a:solidFill>
                <a:latin typeface="Comic Sans MS" pitchFamily="66" charset="0"/>
              </a:rPr>
              <a:t>Notre Univers</a:t>
            </a:r>
          </a:p>
          <a:p>
            <a:pPr algn="ctr"/>
            <a:r>
              <a:rPr lang="fr-FR" sz="2800" dirty="0">
                <a:solidFill>
                  <a:srgbClr val="FF0000"/>
                </a:solidFill>
                <a:latin typeface="Comic Sans MS" pitchFamily="66" charset="0"/>
              </a:rPr>
              <a:t> serait dans un état</a:t>
            </a:r>
          </a:p>
          <a:p>
            <a:pPr algn="ctr"/>
            <a:r>
              <a:rPr lang="fr-FR" sz="2800" dirty="0">
                <a:solidFill>
                  <a:srgbClr val="FF0000"/>
                </a:solidFill>
                <a:latin typeface="Comic Sans MS" pitchFamily="66" charset="0"/>
              </a:rPr>
              <a:t>Métastable</a:t>
            </a:r>
          </a:p>
        </p:txBody>
      </p:sp>
    </p:spTree>
    <p:extLst>
      <p:ext uri="{BB962C8B-B14F-4D97-AF65-F5344CB8AC3E}">
        <p14:creationId xmlns:p14="http://schemas.microsoft.com/office/powerpoint/2010/main" val="167450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5"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4283968" y="1124744"/>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3851920" y="2924944"/>
            <a:ext cx="1152128" cy="10801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4067944" y="314096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p:cNvSpPr/>
          <p:nvPr/>
        </p:nvSpPr>
        <p:spPr>
          <a:xfrm>
            <a:off x="4283968" y="3501008"/>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4499992" y="3140968"/>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275856" y="332656"/>
            <a:ext cx="2375971" cy="769441"/>
          </a:xfrm>
          <a:prstGeom prst="rect">
            <a:avLst/>
          </a:prstGeom>
          <a:noFill/>
        </p:spPr>
        <p:txBody>
          <a:bodyPr wrap="none" rtlCol="0">
            <a:spAutoFit/>
          </a:bodyPr>
          <a:lstStyle/>
          <a:p>
            <a:r>
              <a:rPr lang="fr-FR" sz="4400" dirty="0" smtClean="0">
                <a:solidFill>
                  <a:srgbClr val="FFFF00"/>
                </a:solidFill>
                <a:latin typeface="Comic Sans MS" pitchFamily="66" charset="0"/>
              </a:rPr>
              <a:t>électron</a:t>
            </a:r>
            <a:endParaRPr lang="fr-FR" sz="4400" dirty="0">
              <a:solidFill>
                <a:srgbClr val="FFFF00"/>
              </a:solidFill>
              <a:latin typeface="Comic Sans MS" pitchFamily="66" charset="0"/>
            </a:endParaRPr>
          </a:p>
        </p:txBody>
      </p:sp>
      <p:sp>
        <p:nvSpPr>
          <p:cNvPr id="8" name="ZoneTexte 7"/>
          <p:cNvSpPr txBox="1"/>
          <p:nvPr/>
        </p:nvSpPr>
        <p:spPr>
          <a:xfrm>
            <a:off x="3524995" y="3955703"/>
            <a:ext cx="1911101" cy="769441"/>
          </a:xfrm>
          <a:prstGeom prst="rect">
            <a:avLst/>
          </a:prstGeom>
          <a:noFill/>
        </p:spPr>
        <p:txBody>
          <a:bodyPr wrap="none" rtlCol="0">
            <a:spAutoFit/>
          </a:bodyPr>
          <a:lstStyle/>
          <a:p>
            <a:r>
              <a:rPr lang="fr-FR" sz="4400" dirty="0" smtClean="0">
                <a:solidFill>
                  <a:schemeClr val="bg1"/>
                </a:solidFill>
                <a:latin typeface="Comic Sans MS" pitchFamily="66" charset="0"/>
              </a:rPr>
              <a:t>proton</a:t>
            </a:r>
            <a:endParaRPr lang="fr-FR" sz="4400" dirty="0">
              <a:solidFill>
                <a:schemeClr val="bg1"/>
              </a:solidFill>
              <a:latin typeface="Comic Sans MS" pitchFamily="66" charset="0"/>
            </a:endParaRPr>
          </a:p>
        </p:txBody>
      </p:sp>
      <p:sp>
        <p:nvSpPr>
          <p:cNvPr id="9" name="ZoneTexte 8"/>
          <p:cNvSpPr txBox="1"/>
          <p:nvPr/>
        </p:nvSpPr>
        <p:spPr>
          <a:xfrm>
            <a:off x="2710874" y="5301208"/>
            <a:ext cx="3517310" cy="1446550"/>
          </a:xfrm>
          <a:prstGeom prst="rect">
            <a:avLst/>
          </a:prstGeom>
          <a:noFill/>
        </p:spPr>
        <p:txBody>
          <a:bodyPr wrap="none" rtlCol="0">
            <a:spAutoFit/>
          </a:bodyPr>
          <a:lstStyle/>
          <a:p>
            <a:pPr algn="ctr"/>
            <a:r>
              <a:rPr lang="fr-FR" sz="4400" dirty="0" smtClean="0">
                <a:solidFill>
                  <a:srgbClr val="33CCFF"/>
                </a:solidFill>
                <a:latin typeface="Comic Sans MS" pitchFamily="66" charset="0"/>
              </a:rPr>
              <a:t>Atome</a:t>
            </a:r>
          </a:p>
          <a:p>
            <a:pPr algn="ctr"/>
            <a:r>
              <a:rPr lang="fr-FR" sz="4400" dirty="0" smtClean="0">
                <a:solidFill>
                  <a:srgbClr val="33CCFF"/>
                </a:solidFill>
                <a:latin typeface="Comic Sans MS" pitchFamily="66" charset="0"/>
              </a:rPr>
              <a:t> d’hydrogène</a:t>
            </a:r>
            <a:endParaRPr lang="fr-FR" sz="4400" dirty="0">
              <a:solidFill>
                <a:srgbClr val="33CCFF"/>
              </a:solidFill>
              <a:latin typeface="Comic Sans MS" pitchFamily="66" charset="0"/>
            </a:endParaRPr>
          </a:p>
        </p:txBody>
      </p:sp>
      <p:sp>
        <p:nvSpPr>
          <p:cNvPr id="10" name="ZoneTexte 9"/>
          <p:cNvSpPr txBox="1"/>
          <p:nvPr/>
        </p:nvSpPr>
        <p:spPr>
          <a:xfrm>
            <a:off x="467544" y="3140968"/>
            <a:ext cx="2422458" cy="769441"/>
          </a:xfrm>
          <a:prstGeom prst="rect">
            <a:avLst/>
          </a:prstGeom>
          <a:noFill/>
        </p:spPr>
        <p:txBody>
          <a:bodyPr wrap="none" rtlCol="0">
            <a:spAutoFit/>
          </a:bodyPr>
          <a:lstStyle/>
          <a:p>
            <a:r>
              <a:rPr lang="fr-FR" sz="4400" dirty="0" smtClean="0">
                <a:solidFill>
                  <a:schemeClr val="bg1"/>
                </a:solidFill>
                <a:latin typeface="Comic Sans MS" pitchFamily="66" charset="0"/>
              </a:rPr>
              <a:t>3 </a:t>
            </a:r>
            <a:r>
              <a:rPr lang="fr-FR" sz="4400" dirty="0" smtClean="0">
                <a:solidFill>
                  <a:srgbClr val="FF0000"/>
                </a:solidFill>
                <a:latin typeface="Comic Sans MS" pitchFamily="66" charset="0"/>
              </a:rPr>
              <a:t>qu</a:t>
            </a:r>
            <a:r>
              <a:rPr lang="fr-FR" sz="4400" dirty="0" smtClean="0">
                <a:solidFill>
                  <a:srgbClr val="00CC00"/>
                </a:solidFill>
                <a:latin typeface="Comic Sans MS" pitchFamily="66" charset="0"/>
              </a:rPr>
              <a:t>ar</a:t>
            </a:r>
            <a:r>
              <a:rPr lang="fr-FR" sz="4400" dirty="0" smtClean="0">
                <a:solidFill>
                  <a:srgbClr val="0000FF"/>
                </a:solidFill>
                <a:latin typeface="Comic Sans MS" pitchFamily="66" charset="0"/>
              </a:rPr>
              <a:t>ks</a:t>
            </a:r>
            <a:endParaRPr lang="fr-FR" sz="4400" dirty="0">
              <a:solidFill>
                <a:srgbClr val="0000FF"/>
              </a:solidFill>
              <a:latin typeface="Comic Sans MS" pitchFamily="66" charset="0"/>
            </a:endParaRPr>
          </a:p>
        </p:txBody>
      </p:sp>
      <p:sp>
        <p:nvSpPr>
          <p:cNvPr id="11" name="ZoneTexte 10"/>
          <p:cNvSpPr txBox="1"/>
          <p:nvPr/>
        </p:nvSpPr>
        <p:spPr>
          <a:xfrm>
            <a:off x="107504" y="98629"/>
            <a:ext cx="5926622"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Si l’électron n’avait pas une masse,</a:t>
            </a:r>
          </a:p>
          <a:p>
            <a:pPr algn="ctr"/>
            <a:r>
              <a:rPr lang="fr-FR" sz="2800" dirty="0" smtClean="0">
                <a:solidFill>
                  <a:schemeClr val="bg1"/>
                </a:solidFill>
                <a:latin typeface="Comic Sans MS" pitchFamily="66" charset="0"/>
              </a:rPr>
              <a:t>il aurait la vitesse de la lumière.</a:t>
            </a:r>
            <a:endParaRPr lang="fr-FR" sz="2800" dirty="0">
              <a:solidFill>
                <a:schemeClr val="bg1"/>
              </a:solidFill>
              <a:latin typeface="Comic Sans MS" pitchFamily="66" charset="0"/>
            </a:endParaRPr>
          </a:p>
        </p:txBody>
      </p:sp>
      <p:sp>
        <p:nvSpPr>
          <p:cNvPr id="12" name="ZoneTexte 11"/>
          <p:cNvSpPr txBox="1"/>
          <p:nvPr/>
        </p:nvSpPr>
        <p:spPr>
          <a:xfrm>
            <a:off x="2627784" y="116632"/>
            <a:ext cx="6328977" cy="523220"/>
          </a:xfrm>
          <a:prstGeom prst="rect">
            <a:avLst/>
          </a:prstGeom>
          <a:noFill/>
        </p:spPr>
        <p:txBody>
          <a:bodyPr wrap="none" rtlCol="0">
            <a:spAutoFit/>
          </a:bodyPr>
          <a:lstStyle/>
          <a:p>
            <a:r>
              <a:rPr lang="fr-FR" sz="2800" dirty="0" smtClean="0">
                <a:solidFill>
                  <a:schemeClr val="bg1"/>
                </a:solidFill>
                <a:latin typeface="Comic Sans MS" pitchFamily="66" charset="0"/>
              </a:rPr>
              <a:t>Si les quarks n’avaient pas une masse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par>
                                <p:cTn id="20" presetID="1" presetClass="path" presetSubtype="0" repeatCount="6000" accel="50000" decel="50000" fill="hold" grpId="0" nodeType="withEffect">
                                  <p:stCondLst>
                                    <p:cond delay="0"/>
                                  </p:stCondLst>
                                  <p:childTnLst>
                                    <p:animMotion origin="layout" path="M -0.00625 2.19653E-6 C 0.12691 2.19653E-6 0.23541 0.13965 0.23541 0.31191 C 0.23541 0.48393 0.12691 0.62404 -0.00625 0.62404 C -0.13959 0.62404 -0.24792 0.48393 -0.24792 0.31191 C -0.24792 0.13965 -0.13959 2.19653E-6 -0.00625 2.19653E-6 Z " pathEditMode="relative" rAng="0" ptsTypes="fffff">
                                      <p:cBhvr>
                                        <p:cTn id="21" dur="500" fill="hold"/>
                                        <p:tgtEl>
                                          <p:spTgt spid="2"/>
                                        </p:tgtEl>
                                        <p:attrNameLst>
                                          <p:attrName>ppt_x</p:attrName>
                                          <p:attrName>ppt_y</p:attrName>
                                        </p:attrNameLst>
                                      </p:cBhvr>
                                      <p:rCtr x="0" y="312"/>
                                    </p:animMotion>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1" nodeType="clickEffect">
                                  <p:stCondLst>
                                    <p:cond delay="0"/>
                                  </p:stCondLst>
                                  <p:childTnLst>
                                    <p:animMotion origin="layout" path="M 2.77778E-6 2.19653E-6 L 0.54965 0.00532 " pathEditMode="relative" rAng="0" ptsTypes="AA">
                                      <p:cBhvr>
                                        <p:cTn id="30" dur="1000" fill="hold"/>
                                        <p:tgtEl>
                                          <p:spTgt spid="2"/>
                                        </p:tgtEl>
                                        <p:attrNameLst>
                                          <p:attrName>ppt_x</p:attrName>
                                          <p:attrName>ppt_y</p:attrName>
                                        </p:attrNameLst>
                                      </p:cBhvr>
                                      <p:rCtr x="275" y="3"/>
                                    </p:animMotion>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childTnLst>
                          </p:cTn>
                        </p:par>
                        <p:par>
                          <p:cTn id="36" fill="hold">
                            <p:stCondLst>
                              <p:cond delay="2000"/>
                            </p:stCondLst>
                            <p:childTnLst>
                              <p:par>
                                <p:cTn id="37" presetID="5" presetClass="entr" presetSubtype="1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heckerboard(across)">
                                      <p:cBhvr>
                                        <p:cTn id="39" dur="500"/>
                                        <p:tgtEl>
                                          <p:spTgt spid="4"/>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checkerboard(across)">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checkerboard(across)">
                                      <p:cBhvr>
                                        <p:cTn id="59" dur="500"/>
                                        <p:tgtEl>
                                          <p:spTgt spid="12"/>
                                        </p:tgtEl>
                                      </p:cBhvr>
                                    </p:animEffect>
                                  </p:childTnLst>
                                </p:cTn>
                              </p:par>
                              <p:par>
                                <p:cTn id="60" presetID="0" presetClass="path" presetSubtype="0" accel="50000" decel="50000" fill="hold" grpId="1" nodeType="withEffect">
                                  <p:stCondLst>
                                    <p:cond delay="0"/>
                                  </p:stCondLst>
                                  <p:childTnLst>
                                    <p:animMotion origin="layout" path="M 2.77778E-7 5.78035E-7 L -0.49983 -0.38289 " pathEditMode="relative" rAng="0" ptsTypes="AA">
                                      <p:cBhvr>
                                        <p:cTn id="61" dur="2000" fill="hold"/>
                                        <p:tgtEl>
                                          <p:spTgt spid="4"/>
                                        </p:tgtEl>
                                        <p:attrNameLst>
                                          <p:attrName>ppt_x</p:attrName>
                                          <p:attrName>ppt_y</p:attrName>
                                        </p:attrNameLst>
                                      </p:cBhvr>
                                      <p:rCtr x="-250" y="-191"/>
                                    </p:animMotion>
                                  </p:childTnLst>
                                </p:cTn>
                              </p:par>
                              <p:par>
                                <p:cTn id="62" presetID="0" presetClass="path" presetSubtype="0" accel="50000" decel="50000" fill="hold" grpId="1" nodeType="withEffect">
                                  <p:stCondLst>
                                    <p:cond delay="0"/>
                                  </p:stCondLst>
                                  <p:childTnLst>
                                    <p:animMotion origin="layout" path="M 4.44444E-6 5.78035E-7 L 0.53941 -0.33041 " pathEditMode="relative" rAng="0" ptsTypes="AA">
                                      <p:cBhvr>
                                        <p:cTn id="63" dur="2000" fill="hold"/>
                                        <p:tgtEl>
                                          <p:spTgt spid="6"/>
                                        </p:tgtEl>
                                        <p:attrNameLst>
                                          <p:attrName>ppt_x</p:attrName>
                                          <p:attrName>ppt_y</p:attrName>
                                        </p:attrNameLst>
                                      </p:cBhvr>
                                      <p:rCtr x="270" y="-165"/>
                                    </p:animMotion>
                                  </p:childTnLst>
                                </p:cTn>
                              </p:par>
                              <p:par>
                                <p:cTn id="64" presetID="0" presetClass="path" presetSubtype="0" accel="50000" decel="50000" fill="hold" grpId="1" nodeType="withEffect">
                                  <p:stCondLst>
                                    <p:cond delay="0"/>
                                  </p:stCondLst>
                                  <p:childTnLst>
                                    <p:animMotion origin="layout" path="M -2.77778E-7 -2.13873E-6 L -0.23628 0.49295 " pathEditMode="relative" rAng="0" ptsTypes="AA">
                                      <p:cBhvr>
                                        <p:cTn id="65" dur="2000" fill="hold"/>
                                        <p:tgtEl>
                                          <p:spTgt spid="5"/>
                                        </p:tgtEl>
                                        <p:attrNameLst>
                                          <p:attrName>ppt_x</p:attrName>
                                          <p:attrName>ppt_y</p:attrName>
                                        </p:attrNameLst>
                                      </p:cBhvr>
                                      <p:rCtr x="-118" y="246"/>
                                    </p:animMotion>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2000"/>
                                        <p:tgtEl>
                                          <p:spTgt spid="12"/>
                                        </p:tgtEl>
                                      </p:cBhvr>
                                    </p:animEffect>
                                    <p:set>
                                      <p:cBhvr>
                                        <p:cTn id="70"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4" grpId="1" animBg="1"/>
      <p:bldP spid="5" grpId="0" animBg="1"/>
      <p:bldP spid="5" grpId="1" animBg="1"/>
      <p:bldP spid="6" grpId="0" animBg="1"/>
      <p:bldP spid="6" grpId="1" animBg="1"/>
      <p:bldP spid="7" grpId="0"/>
      <p:bldP spid="7" grpId="1"/>
      <p:bldP spid="8" grpId="0"/>
      <p:bldP spid="8" grpId="1"/>
      <p:bldP spid="9" grpId="0"/>
      <p:bldP spid="10" grpId="0"/>
      <p:bldP spid="10" grpId="1"/>
      <p:bldP spid="11" grpId="0"/>
      <p:bldP spid="11" grpId="1"/>
      <p:bldP spid="12" grpId="0"/>
      <p:bldP spid="12" grpId="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archemin horizontal 2"/>
          <p:cNvSpPr/>
          <p:nvPr/>
        </p:nvSpPr>
        <p:spPr>
          <a:xfrm>
            <a:off x="467544" y="2420888"/>
            <a:ext cx="8352928" cy="129614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1835696" y="2636912"/>
            <a:ext cx="5760038" cy="830997"/>
          </a:xfrm>
          <a:prstGeom prst="rect">
            <a:avLst/>
          </a:prstGeom>
        </p:spPr>
        <p:txBody>
          <a:bodyPr wrap="square">
            <a:spAutoFit/>
          </a:bodyPr>
          <a:lstStyle/>
          <a:p>
            <a:pPr lvl="0" algn="ctr" fontAlgn="base">
              <a:spcBef>
                <a:spcPct val="0"/>
              </a:spcBef>
              <a:spcAft>
                <a:spcPct val="0"/>
              </a:spcAft>
            </a:pPr>
            <a:r>
              <a:rPr lang="fr-FR" sz="4800" dirty="0" smtClean="0">
                <a:latin typeface="Comic Sans MS" pitchFamily="66" charset="0"/>
                <a:ea typeface="Calibri" pitchFamily="34" charset="0"/>
                <a:cs typeface="Times New Roman" pitchFamily="18" charset="0"/>
              </a:rPr>
              <a:t>Et maintenant ?</a:t>
            </a:r>
          </a:p>
        </p:txBody>
      </p:sp>
      <p:sp>
        <p:nvSpPr>
          <p:cNvPr id="5" name="Rectangle 4"/>
          <p:cNvSpPr/>
          <p:nvPr/>
        </p:nvSpPr>
        <p:spPr>
          <a:xfrm>
            <a:off x="2162139" y="4077072"/>
            <a:ext cx="4354077" cy="646331"/>
          </a:xfrm>
          <a:prstGeom prst="rect">
            <a:avLst/>
          </a:prstGeom>
        </p:spPr>
        <p:txBody>
          <a:bodyPr wrap="none">
            <a:spAutoFit/>
          </a:bodyPr>
          <a:lstStyle/>
          <a:p>
            <a:r>
              <a:rPr lang="fr-FR" sz="3600" dirty="0" smtClean="0">
                <a:solidFill>
                  <a:srgbClr val="FFFF00"/>
                </a:solidFill>
                <a:latin typeface="Comic Sans MS" pitchFamily="66" charset="0"/>
                <a:ea typeface="Calibri" pitchFamily="34" charset="0"/>
                <a:cs typeface="Times New Roman" pitchFamily="18" charset="0"/>
                <a:sym typeface="Symbol" pitchFamily="18" charset="2"/>
              </a:rPr>
              <a:t>L’aventure continue</a:t>
            </a:r>
            <a:endParaRPr lang="fr-FR" sz="3600" dirty="0">
              <a:solidFill>
                <a:srgbClr val="FFFF0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6512" y="-27384"/>
            <a:ext cx="8856984" cy="27363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Reprise en 2015.</a:t>
            </a:r>
          </a:p>
          <a:p>
            <a:r>
              <a:rPr lang="fr-FR" sz="3200" dirty="0" smtClean="0">
                <a:solidFill>
                  <a:srgbClr val="FFFF00"/>
                </a:solidFill>
                <a:latin typeface="Comic Sans MS" pitchFamily="66" charset="0"/>
                <a:sym typeface="Symbol"/>
              </a:rPr>
              <a:t>Programme jusqu’à l’année 2034,</a:t>
            </a:r>
          </a:p>
          <a:p>
            <a:r>
              <a:rPr lang="fr-FR" sz="28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avec passage progressif au Super LHC en 2022</a:t>
            </a:r>
          </a:p>
          <a:p>
            <a:r>
              <a:rPr lang="fr-FR" sz="2400" dirty="0" smtClean="0">
                <a:solidFill>
                  <a:schemeClr val="bg1"/>
                </a:solidFill>
                <a:latin typeface="Comic Sans MS" pitchFamily="66" charset="0"/>
                <a:sym typeface="Symbol"/>
              </a:rPr>
              <a:t>      et R&amp;D déjà en cours sur les détecteurs.</a:t>
            </a:r>
          </a:p>
          <a:p>
            <a:endParaRPr lang="fr-FR" sz="2400" dirty="0">
              <a:latin typeface="Comic Sans MS" pitchFamily="66" charset="0"/>
            </a:endParaRPr>
          </a:p>
        </p:txBody>
      </p:sp>
      <p:sp>
        <p:nvSpPr>
          <p:cNvPr id="3" name="Rectangle à coins arrondis 2"/>
          <p:cNvSpPr/>
          <p:nvPr/>
        </p:nvSpPr>
        <p:spPr>
          <a:xfrm>
            <a:off x="179512" y="2132856"/>
            <a:ext cx="8208912" cy="1656184"/>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Le vide, ce n’est pas « rien »:</a:t>
            </a:r>
          </a:p>
          <a:p>
            <a:pPr algn="ctr"/>
            <a:r>
              <a:rPr lang="fr-FR" sz="2400" dirty="0" smtClean="0">
                <a:solidFill>
                  <a:schemeClr val="bg1"/>
                </a:solidFill>
                <a:latin typeface="Comic Sans MS" pitchFamily="66" charset="0"/>
              </a:rPr>
              <a:t>tout connaître sur ce boson BEH</a:t>
            </a:r>
          </a:p>
          <a:p>
            <a:pPr algn="ctr"/>
            <a:r>
              <a:rPr lang="fr-FR" sz="2400" dirty="0" smtClean="0">
                <a:solidFill>
                  <a:schemeClr val="bg1"/>
                </a:solidFill>
                <a:latin typeface="Comic Sans MS" pitchFamily="66" charset="0"/>
              </a:rPr>
              <a:t>et la stabilité du vide.</a:t>
            </a:r>
            <a:endParaRPr lang="fr-FR" sz="2400" dirty="0">
              <a:solidFill>
                <a:schemeClr val="bg1"/>
              </a:solidFill>
              <a:latin typeface="Comic Sans MS" pitchFamily="66" charset="0"/>
            </a:endParaRPr>
          </a:p>
        </p:txBody>
      </p:sp>
      <p:sp>
        <p:nvSpPr>
          <p:cNvPr id="5" name="Rectangle à coins arrondis 4"/>
          <p:cNvSpPr/>
          <p:nvPr/>
        </p:nvSpPr>
        <p:spPr>
          <a:xfrm>
            <a:off x="479659" y="3727834"/>
            <a:ext cx="7776864" cy="3312368"/>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3200" dirty="0" smtClean="0">
              <a:solidFill>
                <a:srgbClr val="FFFF00"/>
              </a:solidFill>
              <a:latin typeface="Comic Sans MS" pitchFamily="66" charset="0"/>
            </a:endParaRPr>
          </a:p>
        </p:txBody>
      </p:sp>
      <p:pic>
        <p:nvPicPr>
          <p:cNvPr id="1028" name="Picture 4" descr="C:\Users\clrcomp01\Desktop\Higgs_Blois\Camembe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428" y="4299917"/>
            <a:ext cx="2552076" cy="150534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970333" y="3717032"/>
            <a:ext cx="6631944" cy="584775"/>
          </a:xfrm>
          <a:prstGeom prst="rect">
            <a:avLst/>
          </a:prstGeom>
          <a:noFill/>
        </p:spPr>
        <p:txBody>
          <a:bodyPr wrap="none" rtlCol="0">
            <a:spAutoFit/>
          </a:bodyPr>
          <a:lstStyle/>
          <a:p>
            <a:r>
              <a:rPr lang="fr-FR" sz="3200" dirty="0" smtClean="0">
                <a:solidFill>
                  <a:srgbClr val="FFFF00"/>
                </a:solidFill>
                <a:latin typeface="Comic Sans MS" pitchFamily="66" charset="0"/>
              </a:rPr>
              <a:t>Aller au-delà du Modèle Standard</a:t>
            </a:r>
            <a:endParaRPr lang="fr-FR" sz="3200" dirty="0">
              <a:solidFill>
                <a:srgbClr val="FFFF00"/>
              </a:solidFill>
              <a:latin typeface="Comic Sans MS" pitchFamily="66" charset="0"/>
            </a:endParaRPr>
          </a:p>
        </p:txBody>
      </p:sp>
      <p:sp>
        <p:nvSpPr>
          <p:cNvPr id="7" name="Rectangle 6"/>
          <p:cNvSpPr/>
          <p:nvPr/>
        </p:nvSpPr>
        <p:spPr>
          <a:xfrm>
            <a:off x="473485" y="4221088"/>
            <a:ext cx="6192688" cy="830997"/>
          </a:xfrm>
          <a:prstGeom prst="rect">
            <a:avLst/>
          </a:prstGeom>
        </p:spPr>
        <p:txBody>
          <a:bodyPr wrap="square">
            <a:spAutoFit/>
          </a:bodyPr>
          <a:lstStyle/>
          <a:p>
            <a:pPr>
              <a:buFontTx/>
              <a:buChar char="-"/>
            </a:pPr>
            <a:r>
              <a:rPr lang="fr-FR" sz="2400" dirty="0">
                <a:solidFill>
                  <a:schemeClr val="bg1"/>
                </a:solidFill>
                <a:latin typeface="Comic Sans MS" pitchFamily="66" charset="0"/>
              </a:rPr>
              <a:t> La </a:t>
            </a:r>
            <a:r>
              <a:rPr lang="fr-FR" sz="2400" dirty="0">
                <a:solidFill>
                  <a:srgbClr val="99FF66"/>
                </a:solidFill>
                <a:latin typeface="Comic Sans MS" pitchFamily="66" charset="0"/>
              </a:rPr>
              <a:t>″Supersymétrie Bosons-Fermions″</a:t>
            </a:r>
          </a:p>
          <a:p>
            <a:r>
              <a:rPr lang="fr-FR" sz="2400" dirty="0">
                <a:solidFill>
                  <a:schemeClr val="bg1"/>
                </a:solidFill>
                <a:latin typeface="Comic Sans MS" pitchFamily="66" charset="0"/>
              </a:rPr>
              <a:t>  et l’explication de la </a:t>
            </a:r>
            <a:r>
              <a:rPr lang="fr-FR" sz="2400" dirty="0">
                <a:solidFill>
                  <a:srgbClr val="99FF66"/>
                </a:solidFill>
                <a:latin typeface="Comic Sans MS" pitchFamily="66" charset="0"/>
              </a:rPr>
              <a:t>″Matière sombre″ </a:t>
            </a:r>
            <a:r>
              <a:rPr lang="fr-FR" sz="2400" dirty="0">
                <a:solidFill>
                  <a:schemeClr val="bg1"/>
                </a:solidFill>
                <a:latin typeface="Comic Sans MS" pitchFamily="66" charset="0"/>
              </a:rPr>
              <a:t>?</a:t>
            </a:r>
          </a:p>
        </p:txBody>
      </p:sp>
      <p:sp>
        <p:nvSpPr>
          <p:cNvPr id="8" name="Rectangle 7"/>
          <p:cNvSpPr/>
          <p:nvPr/>
        </p:nvSpPr>
        <p:spPr>
          <a:xfrm>
            <a:off x="479659" y="5013176"/>
            <a:ext cx="3659976" cy="461665"/>
          </a:xfrm>
          <a:prstGeom prst="rect">
            <a:avLst/>
          </a:prstGeom>
        </p:spPr>
        <p:txBody>
          <a:bodyPr wrap="none">
            <a:spAutoFit/>
          </a:bodyPr>
          <a:lstStyle/>
          <a:p>
            <a:pPr>
              <a:buFontTx/>
              <a:buChar char="-"/>
            </a:pPr>
            <a:r>
              <a:rPr lang="fr-FR" sz="2400" dirty="0">
                <a:solidFill>
                  <a:schemeClr val="bg1"/>
                </a:solidFill>
                <a:latin typeface="Comic Sans MS" pitchFamily="66" charset="0"/>
              </a:rPr>
              <a:t> Et </a:t>
            </a:r>
            <a:r>
              <a:rPr lang="fr-FR" sz="2400" dirty="0">
                <a:solidFill>
                  <a:srgbClr val="99FF66"/>
                </a:solidFill>
                <a:latin typeface="Comic Sans MS" pitchFamily="66" charset="0"/>
              </a:rPr>
              <a:t>″l’Energie sombre″ </a:t>
            </a:r>
            <a:r>
              <a:rPr lang="fr-FR" sz="2400" dirty="0">
                <a:solidFill>
                  <a:schemeClr val="bg1"/>
                </a:solidFill>
                <a:latin typeface="Comic Sans MS" pitchFamily="66" charset="0"/>
              </a:rPr>
              <a:t>?</a:t>
            </a:r>
          </a:p>
        </p:txBody>
      </p:sp>
      <p:sp>
        <p:nvSpPr>
          <p:cNvPr id="9" name="Rectangle 8"/>
          <p:cNvSpPr/>
          <p:nvPr/>
        </p:nvSpPr>
        <p:spPr>
          <a:xfrm>
            <a:off x="467544" y="5487615"/>
            <a:ext cx="4152099" cy="461665"/>
          </a:xfrm>
          <a:prstGeom prst="rect">
            <a:avLst/>
          </a:prstGeom>
        </p:spPr>
        <p:txBody>
          <a:bodyPr wrap="none">
            <a:spAutoFit/>
          </a:bodyPr>
          <a:lstStyle/>
          <a:p>
            <a:pPr>
              <a:buFontTx/>
              <a:buChar char="-"/>
            </a:pPr>
            <a:r>
              <a:rPr lang="fr-FR" sz="2400" dirty="0">
                <a:solidFill>
                  <a:schemeClr val="bg1"/>
                </a:solidFill>
                <a:latin typeface="Comic Sans MS" pitchFamily="66" charset="0"/>
              </a:rPr>
              <a:t> Et les </a:t>
            </a:r>
            <a:r>
              <a:rPr lang="fr-FR" sz="2400" dirty="0">
                <a:solidFill>
                  <a:srgbClr val="99FF66"/>
                </a:solidFill>
                <a:latin typeface="Comic Sans MS" pitchFamily="66" charset="0"/>
              </a:rPr>
              <a:t>″Extradimensions″ </a:t>
            </a:r>
            <a:r>
              <a:rPr lang="fr-FR" sz="2400" dirty="0">
                <a:solidFill>
                  <a:schemeClr val="bg1"/>
                </a:solidFill>
                <a:latin typeface="Comic Sans MS" pitchFamily="66" charset="0"/>
              </a:rPr>
              <a:t>?</a:t>
            </a:r>
          </a:p>
        </p:txBody>
      </p:sp>
      <p:sp>
        <p:nvSpPr>
          <p:cNvPr id="10" name="Rectangle 9"/>
          <p:cNvSpPr/>
          <p:nvPr/>
        </p:nvSpPr>
        <p:spPr>
          <a:xfrm>
            <a:off x="505303" y="5949280"/>
            <a:ext cx="6592918" cy="954107"/>
          </a:xfrm>
          <a:prstGeom prst="rect">
            <a:avLst/>
          </a:prstGeom>
        </p:spPr>
        <p:txBody>
          <a:bodyPr wrap="square">
            <a:spAutoFit/>
          </a:bodyPr>
          <a:lstStyle/>
          <a:p>
            <a:r>
              <a:rPr lang="fr-FR" sz="2800" dirty="0">
                <a:solidFill>
                  <a:schemeClr val="bg1"/>
                </a:solidFill>
                <a:latin typeface="Comic Sans MS" pitchFamily="66" charset="0"/>
              </a:rPr>
              <a:t>… et </a:t>
            </a:r>
            <a:r>
              <a:rPr lang="fr-FR" sz="2800" dirty="0">
                <a:solidFill>
                  <a:srgbClr val="99FF66"/>
                </a:solidFill>
                <a:latin typeface="Comic Sans MS" pitchFamily="66" charset="0"/>
              </a:rPr>
              <a:t>l’unification de toutes les forces</a:t>
            </a:r>
            <a:r>
              <a:rPr lang="fr-FR" sz="2800" dirty="0">
                <a:solidFill>
                  <a:schemeClr val="bg1"/>
                </a:solidFill>
                <a:latin typeface="Comic Sans MS" pitchFamily="66" charset="0"/>
              </a:rPr>
              <a:t>,</a:t>
            </a:r>
          </a:p>
          <a:p>
            <a:r>
              <a:rPr lang="fr-FR" sz="2800" dirty="0">
                <a:solidFill>
                  <a:schemeClr val="bg1"/>
                </a:solidFill>
                <a:latin typeface="Comic Sans MS" pitchFamily="66" charset="0"/>
              </a:rPr>
              <a:t>               gravitation comprise ?</a:t>
            </a:r>
          </a:p>
        </p:txBody>
      </p:sp>
    </p:spTree>
    <p:extLst>
      <p:ext uri="{BB962C8B-B14F-4D97-AF65-F5344CB8AC3E}">
        <p14:creationId xmlns:p14="http://schemas.microsoft.com/office/powerpoint/2010/main" val="114412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par>
                                <p:cTn id="21" presetID="5" presetClass="entr" presetSubtype="1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checkerboard(across)">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checkerboard(across)">
                                      <p:cBhvr>
                                        <p:cTn id="33" dur="5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P spid="8" grpId="0"/>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Conclusion provisoire</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5496" y="260648"/>
            <a:ext cx="8640960" cy="1384995"/>
          </a:xfrm>
          <a:prstGeom prst="rect">
            <a:avLst/>
          </a:prstGeom>
        </p:spPr>
        <p:txBody>
          <a:bodyPr wrap="square">
            <a:spAutoFit/>
          </a:bodyPr>
          <a:lstStyle/>
          <a:p>
            <a:pPr lvl="0" fontAlgn="base">
              <a:spcBef>
                <a:spcPct val="0"/>
              </a:spcBef>
              <a:spcAft>
                <a:spcPct val="0"/>
              </a:spcAft>
              <a:buFont typeface="Symbol"/>
              <a:buChar char="·"/>
            </a:pPr>
            <a:r>
              <a:rPr lang="fr-FR" sz="2800" dirty="0" smtClean="0">
                <a:solidFill>
                  <a:srgbClr val="FFFF00"/>
                </a:solidFill>
                <a:latin typeface="Comic Sans MS" pitchFamily="66" charset="0"/>
                <a:ea typeface="Calibri" pitchFamily="34" charset="0"/>
                <a:cs typeface="Times New Roman" pitchFamily="18" charset="0"/>
              </a:rPr>
              <a:t> La quête du ″</a:t>
            </a:r>
            <a:r>
              <a:rPr lang="fr-FR" sz="2800" smtClean="0">
                <a:solidFill>
                  <a:srgbClr val="FFFF00"/>
                </a:solidFill>
                <a:latin typeface="Comic Sans MS" pitchFamily="66" charset="0"/>
                <a:ea typeface="Calibri" pitchFamily="34" charset="0"/>
                <a:cs typeface="Times New Roman" pitchFamily="18" charset="0"/>
              </a:rPr>
              <a:t>boson scalaire BEH</a:t>
            </a:r>
            <a:r>
              <a:rPr lang="fr-FR" sz="2800" dirty="0" smtClean="0">
                <a:solidFill>
                  <a:srgbClr val="FFFF00"/>
                </a:solidFill>
                <a:latin typeface="Comic Sans MS" pitchFamily="66" charset="0"/>
                <a:ea typeface="Calibri" pitchFamily="34" charset="0"/>
                <a:cs typeface="Calibri" pitchFamily="34" charset="0"/>
              </a:rPr>
              <a:t>″:</a:t>
            </a:r>
            <a:r>
              <a:rPr lang="fr-FR" sz="2800" dirty="0" smtClean="0">
                <a:solidFill>
                  <a:srgbClr val="FFFF00"/>
                </a:solidFill>
                <a:latin typeface="Comic Sans MS" pitchFamily="66" charset="0"/>
                <a:ea typeface="Calibri" pitchFamily="34" charset="0"/>
                <a:cs typeface="Times New Roman" pitchFamily="18" charset="0"/>
              </a:rPr>
              <a:t> </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une épopée scientifique et humaine</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hors du commun.</a:t>
            </a:r>
            <a:endParaRPr lang="fr-FR" sz="2800" dirty="0" smtClean="0">
              <a:solidFill>
                <a:srgbClr val="FFFF00"/>
              </a:solidFill>
              <a:latin typeface="Comic Sans MS" pitchFamily="66" charset="0"/>
              <a:cs typeface="Arial" pitchFamily="34" charset="0"/>
            </a:endParaRPr>
          </a:p>
        </p:txBody>
      </p:sp>
      <p:sp>
        <p:nvSpPr>
          <p:cNvPr id="4" name="ZoneTexte 3"/>
          <p:cNvSpPr txBox="1"/>
          <p:nvPr/>
        </p:nvSpPr>
        <p:spPr>
          <a:xfrm>
            <a:off x="35496" y="1772816"/>
            <a:ext cx="8023350" cy="1384995"/>
          </a:xfrm>
          <a:prstGeom prst="rect">
            <a:avLst/>
          </a:prstGeom>
          <a:noFill/>
        </p:spPr>
        <p:txBody>
          <a:bodyPr wrap="none" rtlCol="0">
            <a:spAutoFit/>
          </a:bodyPr>
          <a:lstStyle/>
          <a:p>
            <a:r>
              <a:rPr lang="fr-FR" sz="2800" dirty="0" smtClean="0">
                <a:solidFill>
                  <a:srgbClr val="FFFF00"/>
                </a:solidFill>
                <a:latin typeface="Comic Sans MS" pitchFamily="66" charset="0"/>
                <a:sym typeface="Symbol"/>
              </a:rPr>
              <a:t> Triomphe de l’intelligence humaine:</a:t>
            </a:r>
          </a:p>
          <a:p>
            <a:r>
              <a:rPr lang="fr-FR" sz="2800" dirty="0" smtClean="0">
                <a:solidFill>
                  <a:schemeClr val="bg1"/>
                </a:solidFill>
                <a:latin typeface="Comic Sans MS" pitchFamily="66" charset="0"/>
                <a:sym typeface="Symbol"/>
              </a:rPr>
              <a:t>   de la </a:t>
            </a:r>
            <a:r>
              <a:rPr lang="fr-FR" sz="2800" dirty="0" smtClean="0">
                <a:solidFill>
                  <a:srgbClr val="FF0000"/>
                </a:solidFill>
                <a:latin typeface="Comic Sans MS" pitchFamily="66" charset="0"/>
                <a:sym typeface="Symbol"/>
              </a:rPr>
              <a:t>prévision</a:t>
            </a:r>
            <a:r>
              <a:rPr lang="fr-FR" sz="2800" dirty="0" smtClean="0">
                <a:solidFill>
                  <a:schemeClr val="bg1"/>
                </a:solidFill>
                <a:latin typeface="Comic Sans MS" pitchFamily="66" charset="0"/>
                <a:sym typeface="Symbol"/>
              </a:rPr>
              <a:t> à </a:t>
            </a:r>
            <a:r>
              <a:rPr lang="fr-FR" sz="2800" dirty="0" smtClean="0">
                <a:solidFill>
                  <a:srgbClr val="FF0000"/>
                </a:solidFill>
                <a:latin typeface="Comic Sans MS" pitchFamily="66" charset="0"/>
                <a:sym typeface="Symbol"/>
              </a:rPr>
              <a:t>l’observation</a:t>
            </a:r>
          </a:p>
          <a:p>
            <a:r>
              <a:rPr lang="fr-FR" sz="2800" dirty="0" smtClean="0">
                <a:solidFill>
                  <a:schemeClr val="bg1"/>
                </a:solidFill>
                <a:latin typeface="Comic Sans MS" pitchFamily="66" charset="0"/>
                <a:sym typeface="Symbol"/>
              </a:rPr>
              <a:t>   couronné par le </a:t>
            </a:r>
            <a:r>
              <a:rPr lang="fr-FR" sz="2800" dirty="0" smtClean="0">
                <a:solidFill>
                  <a:srgbClr val="99FF66"/>
                </a:solidFill>
                <a:latin typeface="Comic Sans MS" pitchFamily="66" charset="0"/>
                <a:sym typeface="Symbol"/>
              </a:rPr>
              <a:t>Prix Nobel 2013 de physique.</a:t>
            </a:r>
            <a:endParaRPr lang="fr-FR" sz="2800" dirty="0">
              <a:solidFill>
                <a:srgbClr val="99FF66"/>
              </a:solidFill>
              <a:latin typeface="Comic Sans MS" pitchFamily="66" charset="0"/>
            </a:endParaRPr>
          </a:p>
        </p:txBody>
      </p:sp>
      <p:pic>
        <p:nvPicPr>
          <p:cNvPr id="5" name="Picture 2" descr="C:\Users\François\Desktop\Mes images\colombe1.jpeg"/>
          <p:cNvPicPr>
            <a:picLocks noChangeAspect="1" noChangeArrowheads="1"/>
          </p:cNvPicPr>
          <p:nvPr/>
        </p:nvPicPr>
        <p:blipFill>
          <a:blip r:embed="rId2" cstate="print"/>
          <a:srcRect/>
          <a:stretch>
            <a:fillRect/>
          </a:stretch>
        </p:blipFill>
        <p:spPr bwMode="auto">
          <a:xfrm>
            <a:off x="7308305" y="-1"/>
            <a:ext cx="1835696" cy="2544529"/>
          </a:xfrm>
          <a:prstGeom prst="rect">
            <a:avLst/>
          </a:prstGeom>
          <a:noFill/>
        </p:spPr>
      </p:pic>
      <p:pic>
        <p:nvPicPr>
          <p:cNvPr id="6" name="il_fi" descr="5d74f_AFP_131008_z26c0_englert-higgs_sn6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56992"/>
            <a:ext cx="604837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ZoneTexte 6"/>
          <p:cNvSpPr txBox="1"/>
          <p:nvPr/>
        </p:nvSpPr>
        <p:spPr>
          <a:xfrm>
            <a:off x="6804248" y="4705980"/>
            <a:ext cx="2164375" cy="523220"/>
          </a:xfrm>
          <a:prstGeom prst="rect">
            <a:avLst/>
          </a:prstGeom>
          <a:noFill/>
        </p:spPr>
        <p:txBody>
          <a:bodyPr wrap="none" rtlCol="0">
            <a:spAutoFit/>
          </a:bodyPr>
          <a:lstStyle/>
          <a:p>
            <a:r>
              <a:rPr lang="fr-FR" sz="2800" dirty="0" smtClean="0">
                <a:solidFill>
                  <a:srgbClr val="FF0000"/>
                </a:solidFill>
                <a:latin typeface="Comic Sans MS" panose="030F0702030302020204" pitchFamily="66" charset="0"/>
              </a:rPr>
              <a:t>La prévision</a:t>
            </a:r>
            <a:endParaRPr lang="fr-FR"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32085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3068374"/>
            <a:ext cx="9324528" cy="3600986"/>
          </a:xfrm>
          <a:prstGeom prst="rect">
            <a:avLst/>
          </a:prstGeom>
        </p:spPr>
        <p:txBody>
          <a:bodyPr wrap="square">
            <a:spAutoFit/>
          </a:bodyPr>
          <a:lstStyle/>
          <a:p>
            <a:pPr>
              <a:buFont typeface="Symbol"/>
              <a:buChar char="·"/>
            </a:pPr>
            <a:r>
              <a:rPr lang="fr-FR" sz="2800" dirty="0" smtClean="0">
                <a:solidFill>
                  <a:srgbClr val="FFFF00"/>
                </a:solidFill>
                <a:latin typeface="Comic Sans MS" pitchFamily="66" charset="0"/>
              </a:rPr>
              <a:t> Des chiffres uniques dans la démarche scientifique:</a:t>
            </a:r>
          </a:p>
          <a:p>
            <a:endParaRPr lang="fr-FR" sz="2800" dirty="0" smtClean="0">
              <a:solidFill>
                <a:srgbClr val="FFFF00"/>
              </a:solidFill>
              <a:latin typeface="Comic Sans MS" pitchFamily="66" charset="0"/>
            </a:endParaRPr>
          </a:p>
          <a:p>
            <a:r>
              <a:rPr lang="fr-FR" sz="2400" dirty="0" smtClean="0">
                <a:solidFill>
                  <a:schemeClr val="bg1"/>
                </a:solidFill>
                <a:latin typeface="Comic Sans MS" pitchFamily="66" charset="0"/>
              </a:rPr>
              <a:t>    - Le mécanisme dès </a:t>
            </a:r>
            <a:r>
              <a:rPr lang="fr-FR" sz="2400" dirty="0" smtClean="0">
                <a:solidFill>
                  <a:srgbClr val="FF66FF"/>
                </a:solidFill>
                <a:latin typeface="Comic Sans MS" pitchFamily="66" charset="0"/>
              </a:rPr>
              <a:t>1964</a:t>
            </a:r>
            <a:r>
              <a:rPr lang="fr-FR" sz="2400" dirty="0" smtClean="0">
                <a:solidFill>
                  <a:schemeClr val="bg1"/>
                </a:solidFill>
                <a:latin typeface="Comic Sans MS" pitchFamily="66" charset="0"/>
              </a:rPr>
              <a:t>  (malgré peu de particules connues). </a:t>
            </a:r>
          </a:p>
          <a:p>
            <a:r>
              <a:rPr lang="fr-FR" sz="28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L</a:t>
            </a:r>
            <a:r>
              <a:rPr lang="fr-FR" sz="2400" dirty="0" smtClean="0">
                <a:solidFill>
                  <a:schemeClr val="bg1"/>
                </a:solidFill>
                <a:latin typeface="Comic Sans MS" pitchFamily="66" charset="0"/>
              </a:rPr>
              <a:t>a durée de la quête: déjà </a:t>
            </a:r>
            <a:r>
              <a:rPr lang="fr-FR" sz="2400" dirty="0" smtClean="0">
                <a:solidFill>
                  <a:srgbClr val="FF66FF"/>
                </a:solidFill>
                <a:latin typeface="Comic Sans MS" pitchFamily="66" charset="0"/>
              </a:rPr>
              <a:t>48 ans</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Une recherche </a:t>
            </a:r>
            <a:r>
              <a:rPr lang="fr-FR" sz="2400" dirty="0" smtClean="0">
                <a:solidFill>
                  <a:srgbClr val="FF66FF"/>
                </a:solidFill>
                <a:latin typeface="Comic Sans MS" pitchFamily="66" charset="0"/>
                <a:sym typeface="Symbol"/>
              </a:rPr>
              <a:t>à l’échelle planétaire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Le ″dispositif″ </a:t>
            </a:r>
            <a:r>
              <a:rPr lang="fr-FR" sz="2400" dirty="0" smtClean="0">
                <a:solidFill>
                  <a:srgbClr val="FF66FF"/>
                </a:solidFill>
                <a:latin typeface="Comic Sans MS" pitchFamily="66" charset="0"/>
                <a:sym typeface="Symbol"/>
              </a:rPr>
              <a:t>le plus complexe jamais conçu par l’Homme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Des  </a:t>
            </a:r>
            <a:r>
              <a:rPr lang="fr-FR" sz="2400" dirty="0" smtClean="0">
                <a:solidFill>
                  <a:srgbClr val="FF66FF"/>
                </a:solidFill>
                <a:latin typeface="Comic Sans MS" pitchFamily="66" charset="0"/>
                <a:sym typeface="Symbol"/>
              </a:rPr>
              <a:t>calendriers</a:t>
            </a:r>
            <a:r>
              <a:rPr lang="fr-FR" sz="2400" dirty="0" smtClean="0">
                <a:solidFill>
                  <a:schemeClr val="bg1"/>
                </a:solidFill>
                <a:latin typeface="Comic Sans MS" pitchFamily="66" charset="0"/>
                <a:sym typeface="Symbol"/>
              </a:rPr>
              <a:t> sans équivalents:</a:t>
            </a:r>
          </a:p>
          <a:p>
            <a:r>
              <a:rPr lang="fr-FR" sz="2400" dirty="0" smtClean="0">
                <a:solidFill>
                  <a:schemeClr val="bg1"/>
                </a:solidFill>
                <a:latin typeface="Comic Sans MS" pitchFamily="66" charset="0"/>
                <a:sym typeface="Symbol"/>
              </a:rPr>
              <a:t>           - Conception, construction et mise en route: 1989-2008.</a:t>
            </a:r>
          </a:p>
          <a:p>
            <a:r>
              <a:rPr lang="fr-FR" sz="2400" dirty="0" smtClean="0">
                <a:solidFill>
                  <a:schemeClr val="bg1"/>
                </a:solidFill>
                <a:latin typeface="Comic Sans MS" pitchFamily="66" charset="0"/>
                <a:sym typeface="Symbol"/>
              </a:rPr>
              <a:t>           - Fonctionnement et améliorations: 2009-2034. </a:t>
            </a:r>
          </a:p>
        </p:txBody>
      </p:sp>
      <p:sp>
        <p:nvSpPr>
          <p:cNvPr id="3" name="ZoneTexte 2"/>
          <p:cNvSpPr txBox="1"/>
          <p:nvPr/>
        </p:nvSpPr>
        <p:spPr>
          <a:xfrm>
            <a:off x="323528" y="1052736"/>
            <a:ext cx="8725466" cy="1569660"/>
          </a:xfrm>
          <a:prstGeom prst="rect">
            <a:avLst/>
          </a:prstGeom>
          <a:noFill/>
        </p:spPr>
        <p:txBody>
          <a:bodyPr wrap="none" rtlCol="0">
            <a:spAutoFit/>
          </a:bodyPr>
          <a:lstStyle/>
          <a:p>
            <a:r>
              <a:rPr lang="fr-FR" sz="2400" dirty="0" smtClean="0">
                <a:solidFill>
                  <a:schemeClr val="bg1"/>
                </a:solidFill>
                <a:latin typeface="Comic Sans MS" panose="030F0702030302020204" pitchFamily="66" charset="0"/>
              </a:rPr>
              <a:t>… </a:t>
            </a:r>
            <a:r>
              <a:rPr lang="fr-FR" sz="2400" dirty="0" smtClean="0">
                <a:solidFill>
                  <a:srgbClr val="FFC000"/>
                </a:solidFill>
                <a:latin typeface="Comic Sans MS" panose="030F0702030302020204" pitchFamily="66" charset="0"/>
              </a:rPr>
              <a:t>un grand regret</a:t>
            </a:r>
            <a:r>
              <a:rPr lang="fr-FR" sz="2400" dirty="0" smtClean="0">
                <a:solidFill>
                  <a:schemeClr val="bg1"/>
                </a:solidFill>
                <a:latin typeface="Comic Sans MS" panose="030F0702030302020204" pitchFamily="66" charset="0"/>
              </a:rPr>
              <a:t>: le comité Nobel n’a pas franchi le pas</a:t>
            </a:r>
          </a:p>
          <a:p>
            <a:r>
              <a:rPr lang="fr-FR" sz="2400" dirty="0">
                <a:solidFill>
                  <a:schemeClr val="bg1"/>
                </a:solidFill>
                <a:latin typeface="Comic Sans MS" panose="030F0702030302020204" pitchFamily="66" charset="0"/>
              </a:rPr>
              <a:t> </a:t>
            </a:r>
            <a:r>
              <a:rPr lang="fr-FR" sz="2400" dirty="0" smtClean="0">
                <a:solidFill>
                  <a:schemeClr val="bg1"/>
                </a:solidFill>
                <a:latin typeface="Comic Sans MS" panose="030F0702030302020204" pitchFamily="66" charset="0"/>
              </a:rPr>
              <a:t>  en récompensant aussi les </a:t>
            </a:r>
            <a:r>
              <a:rPr lang="fr-FR" sz="2400" dirty="0" smtClean="0">
                <a:solidFill>
                  <a:srgbClr val="FFFF00"/>
                </a:solidFill>
                <a:latin typeface="Comic Sans MS" panose="030F0702030302020204" pitchFamily="66" charset="0"/>
              </a:rPr>
              <a:t>collaborations ATLAS et CMS</a:t>
            </a:r>
            <a:r>
              <a:rPr lang="fr-FR" sz="2400" dirty="0" smtClean="0">
                <a:solidFill>
                  <a:schemeClr val="bg1"/>
                </a:solidFill>
                <a:latin typeface="Comic Sans MS" panose="030F0702030302020204" pitchFamily="66" charset="0"/>
              </a:rPr>
              <a:t>,</a:t>
            </a:r>
          </a:p>
          <a:p>
            <a:endParaRPr lang="fr-FR" sz="2400" dirty="0">
              <a:solidFill>
                <a:schemeClr val="bg1"/>
              </a:solidFill>
              <a:latin typeface="Comic Sans MS" panose="030F0702030302020204" pitchFamily="66" charset="0"/>
            </a:endParaRPr>
          </a:p>
          <a:p>
            <a:r>
              <a:rPr lang="fr-FR" sz="2400" dirty="0" smtClean="0">
                <a:solidFill>
                  <a:schemeClr val="bg1"/>
                </a:solidFill>
                <a:latin typeface="Comic Sans MS" panose="030F0702030302020204" pitchFamily="66" charset="0"/>
              </a:rPr>
              <a:t>… </a:t>
            </a:r>
            <a:r>
              <a:rPr lang="fr-FR" sz="2400" dirty="0" smtClean="0">
                <a:solidFill>
                  <a:srgbClr val="FFC000"/>
                </a:solidFill>
                <a:latin typeface="Comic Sans MS" panose="030F0702030302020204" pitchFamily="66" charset="0"/>
              </a:rPr>
              <a:t>une grande fierté </a:t>
            </a:r>
            <a:r>
              <a:rPr lang="fr-FR" sz="2400" dirty="0" smtClean="0">
                <a:solidFill>
                  <a:schemeClr val="bg1"/>
                </a:solidFill>
                <a:latin typeface="Comic Sans MS" panose="030F0702030302020204" pitchFamily="66" charset="0"/>
              </a:rPr>
              <a:t>malgré tout d’être cité.</a:t>
            </a:r>
            <a:endParaRPr lang="fr-FR" sz="2400" dirty="0">
              <a:solidFill>
                <a:schemeClr val="bg1"/>
              </a:solidFill>
              <a:latin typeface="Comic Sans MS" panose="030F0702030302020204" pitchFamily="66" charset="0"/>
            </a:endParaRPr>
          </a:p>
        </p:txBody>
      </p:sp>
      <p:sp>
        <p:nvSpPr>
          <p:cNvPr id="4" name="ZoneTexte 3"/>
          <p:cNvSpPr txBox="1"/>
          <p:nvPr/>
        </p:nvSpPr>
        <p:spPr>
          <a:xfrm>
            <a:off x="323528" y="404664"/>
            <a:ext cx="3526928" cy="523220"/>
          </a:xfrm>
          <a:prstGeom prst="rect">
            <a:avLst/>
          </a:prstGeom>
          <a:noFill/>
        </p:spPr>
        <p:txBody>
          <a:bodyPr wrap="none" rtlCol="0">
            <a:spAutoFit/>
          </a:bodyPr>
          <a:lstStyle/>
          <a:p>
            <a:r>
              <a:rPr lang="fr-FR" sz="2800" dirty="0" smtClean="0">
                <a:solidFill>
                  <a:srgbClr val="FF0000"/>
                </a:solidFill>
                <a:latin typeface="Comic Sans MS" panose="030F0702030302020204" pitchFamily="66" charset="0"/>
              </a:rPr>
              <a:t>… et l’observation ? </a:t>
            </a:r>
            <a:endParaRPr lang="fr-FR"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31611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80528" y="474925"/>
            <a:ext cx="9505056" cy="3600986"/>
          </a:xfrm>
          <a:prstGeom prst="rect">
            <a:avLst/>
          </a:prstGeom>
          <a:noFill/>
        </p:spPr>
        <p:txBody>
          <a:bodyPr wrap="square" rtlCol="0">
            <a:spAutoFit/>
          </a:bodyPr>
          <a:lstStyle/>
          <a:p>
            <a:pPr algn="ctr"/>
            <a:r>
              <a:rPr lang="fr-FR" sz="2800" dirty="0" smtClean="0">
                <a:solidFill>
                  <a:srgbClr val="FFFF00"/>
                </a:solidFill>
                <a:latin typeface="Comic Sans MS" pitchFamily="66" charset="0"/>
              </a:rPr>
              <a:t>Mise en évidence du premier boson scalaire:</a:t>
            </a:r>
          </a:p>
          <a:p>
            <a:pPr algn="ctr"/>
            <a:r>
              <a:rPr lang="fr-FR" sz="2800" dirty="0" smtClean="0">
                <a:solidFill>
                  <a:srgbClr val="FFFF00"/>
                </a:solidFill>
                <a:latin typeface="Comic Sans MS" pitchFamily="66" charset="0"/>
              </a:rPr>
              <a:t> boson BEH standard ou non</a:t>
            </a:r>
          </a:p>
          <a:p>
            <a:pPr algn="ctr"/>
            <a:r>
              <a:rPr lang="fr-FR" sz="2800" dirty="0" smtClean="0">
                <a:solidFill>
                  <a:srgbClr val="FFFF00"/>
                </a:solidFill>
                <a:latin typeface="Comic Sans MS" pitchFamily="66" charset="0"/>
                <a:sym typeface="Symbol"/>
              </a:rPr>
              <a:t> Des pistes pour la cosmologie,</a:t>
            </a:r>
            <a:endParaRPr lang="fr-FR" sz="2800" dirty="0" smtClean="0">
              <a:solidFill>
                <a:srgbClr val="FFFF00"/>
              </a:solidFill>
              <a:latin typeface="Comic Sans MS" pitchFamily="66" charset="0"/>
            </a:endParaRPr>
          </a:p>
          <a:p>
            <a:pPr algn="ctr"/>
            <a:endParaRPr lang="fr-FR" sz="2800" dirty="0" smtClean="0">
              <a:solidFill>
                <a:srgbClr val="FFFF00"/>
              </a:solidFill>
              <a:latin typeface="Comic Sans MS" pitchFamily="66" charset="0"/>
            </a:endParaRPr>
          </a:p>
          <a:p>
            <a:pPr algn="ctr"/>
            <a:r>
              <a:rPr lang="fr-FR" sz="4400" dirty="0" smtClean="0">
                <a:solidFill>
                  <a:srgbClr val="FFFF00"/>
                </a:solidFill>
                <a:latin typeface="Comic Sans MS" pitchFamily="66" charset="0"/>
              </a:rPr>
              <a:t>l’histoire scientifique va se poursuivre !</a:t>
            </a:r>
          </a:p>
          <a:p>
            <a:pPr algn="ctr"/>
            <a:endParaRPr lang="fr-FR" sz="2800" dirty="0" smtClean="0">
              <a:solidFill>
                <a:srgbClr val="FFFF00"/>
              </a:solidFill>
              <a:latin typeface="Comic Sans MS" pitchFamily="66" charset="0"/>
            </a:endParaRPr>
          </a:p>
        </p:txBody>
      </p:sp>
      <p:sp>
        <p:nvSpPr>
          <p:cNvPr id="3" name="Rectangle 2"/>
          <p:cNvSpPr/>
          <p:nvPr/>
        </p:nvSpPr>
        <p:spPr>
          <a:xfrm>
            <a:off x="251520" y="4149080"/>
            <a:ext cx="3528392"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Users\François\Contacts\Downloads\MM900186490.GIF"/>
          <p:cNvPicPr>
            <a:picLocks noChangeAspect="1" noChangeArrowheads="1" noCrop="1"/>
          </p:cNvPicPr>
          <p:nvPr/>
        </p:nvPicPr>
        <p:blipFill>
          <a:blip r:embed="rId2" cstate="print"/>
          <a:srcRect/>
          <a:stretch>
            <a:fillRect/>
          </a:stretch>
        </p:blipFill>
        <p:spPr bwMode="auto">
          <a:xfrm>
            <a:off x="323528" y="4221088"/>
            <a:ext cx="3382423" cy="1669529"/>
          </a:xfrm>
          <a:prstGeom prst="rect">
            <a:avLst/>
          </a:prstGeom>
          <a:noFill/>
          <a:ln>
            <a:solidFill>
              <a:schemeClr val="bg1"/>
            </a:solidFill>
          </a:ln>
        </p:spPr>
      </p:pic>
      <p:sp>
        <p:nvSpPr>
          <p:cNvPr id="5" name="ZoneTexte 4"/>
          <p:cNvSpPr txBox="1"/>
          <p:nvPr/>
        </p:nvSpPr>
        <p:spPr>
          <a:xfrm>
            <a:off x="4149000" y="4365104"/>
            <a:ext cx="4671472" cy="1200329"/>
          </a:xfrm>
          <a:prstGeom prst="rect">
            <a:avLst/>
          </a:prstGeom>
          <a:noFill/>
        </p:spPr>
        <p:txBody>
          <a:bodyPr wrap="none" rtlCol="0">
            <a:spAutoFit/>
          </a:bodyPr>
          <a:lstStyle/>
          <a:p>
            <a:pPr algn="ctr"/>
            <a:r>
              <a:rPr lang="fr-FR" sz="3600" i="1" dirty="0" smtClean="0">
                <a:solidFill>
                  <a:srgbClr val="FF66FF"/>
                </a:solidFill>
                <a:latin typeface="Comic Sans MS" pitchFamily="66" charset="0"/>
              </a:rPr>
              <a:t>Expérimentateurs et</a:t>
            </a:r>
          </a:p>
          <a:p>
            <a:pPr algn="ctr"/>
            <a:r>
              <a:rPr lang="fr-FR" sz="3600" i="1" dirty="0" smtClean="0">
                <a:solidFill>
                  <a:srgbClr val="FF66FF"/>
                </a:solidFill>
                <a:latin typeface="Comic Sans MS" pitchFamily="66" charset="0"/>
              </a:rPr>
              <a:t>théoriciens</a:t>
            </a:r>
            <a:endParaRPr lang="fr-FR" sz="3600" i="1" dirty="0">
              <a:solidFill>
                <a:srgbClr val="FF66FF"/>
              </a:solidFill>
              <a:latin typeface="Comic Sans MS" pitchFamily="66"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Connecteur droit avec flèche 1"/>
          <p:cNvCxnSpPr/>
          <p:nvPr/>
        </p:nvCxnSpPr>
        <p:spPr>
          <a:xfrm>
            <a:off x="5516488" y="465313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a:off x="5516488" y="393305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Ellipse 3"/>
          <p:cNvSpPr/>
          <p:nvPr/>
        </p:nvSpPr>
        <p:spPr>
          <a:xfrm>
            <a:off x="763960"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 name="Ellipse 4"/>
          <p:cNvSpPr/>
          <p:nvPr/>
        </p:nvSpPr>
        <p:spPr>
          <a:xfrm>
            <a:off x="4210268"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6" name="Connecteur droit 5"/>
          <p:cNvCxnSpPr/>
          <p:nvPr/>
        </p:nvCxnSpPr>
        <p:spPr>
          <a:xfrm flipH="1">
            <a:off x="403920" y="393305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465852" y="465313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52284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53808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331912"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18789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52284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3808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1795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3319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42102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7" name="Ellipse 16"/>
          <p:cNvSpPr/>
          <p:nvPr/>
        </p:nvSpPr>
        <p:spPr>
          <a:xfrm>
            <a:off x="763960"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8" name="ZoneTexte 17"/>
          <p:cNvSpPr txBox="1"/>
          <p:nvPr/>
        </p:nvSpPr>
        <p:spPr>
          <a:xfrm>
            <a:off x="7382004" y="3573016"/>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19" name="ZoneTexte 18"/>
          <p:cNvSpPr txBox="1"/>
          <p:nvPr/>
        </p:nvSpPr>
        <p:spPr>
          <a:xfrm>
            <a:off x="7419000" y="4366845"/>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0" name="ZoneTexte 19"/>
          <p:cNvSpPr txBox="1"/>
          <p:nvPr/>
        </p:nvSpPr>
        <p:spPr>
          <a:xfrm>
            <a:off x="465852"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-43</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21" name="ZoneTexte 20"/>
          <p:cNvSpPr txBox="1"/>
          <p:nvPr/>
        </p:nvSpPr>
        <p:spPr>
          <a:xfrm>
            <a:off x="395536" y="5733256"/>
            <a:ext cx="883576" cy="923330"/>
          </a:xfrm>
          <a:prstGeom prst="rect">
            <a:avLst/>
          </a:prstGeom>
          <a:noFill/>
        </p:spPr>
        <p:txBody>
          <a:bodyPr wrap="none" rtlCol="0">
            <a:spAutoFit/>
          </a:bodyPr>
          <a:lstStyle/>
          <a:p>
            <a:pPr algn="ctr"/>
            <a:r>
              <a:rPr lang="fr-FR" dirty="0" smtClean="0">
                <a:solidFill>
                  <a:schemeClr val="bg1"/>
                </a:solidFill>
                <a:latin typeface="Comic Sans MS" pitchFamily="66" charset="0"/>
              </a:rPr>
              <a:t>Temps</a:t>
            </a:r>
          </a:p>
          <a:p>
            <a:pPr algn="ctr"/>
            <a:r>
              <a:rPr lang="fr-FR" dirty="0" smtClean="0">
                <a:solidFill>
                  <a:schemeClr val="bg1"/>
                </a:solidFill>
                <a:latin typeface="Comic Sans MS" pitchFamily="66" charset="0"/>
              </a:rPr>
              <a:t>de</a:t>
            </a:r>
          </a:p>
          <a:p>
            <a:pPr algn="ctr"/>
            <a:r>
              <a:rPr lang="fr-FR" dirty="0" smtClean="0">
                <a:solidFill>
                  <a:schemeClr val="bg1"/>
                </a:solidFill>
                <a:latin typeface="Comic Sans MS" pitchFamily="66" charset="0"/>
              </a:rPr>
              <a:t>Planck</a:t>
            </a:r>
            <a:endParaRPr lang="fr-FR" dirty="0">
              <a:solidFill>
                <a:schemeClr val="bg1"/>
              </a:solidFill>
              <a:latin typeface="Comic Sans MS" pitchFamily="66" charset="0"/>
            </a:endParaRPr>
          </a:p>
        </p:txBody>
      </p:sp>
      <p:cxnSp>
        <p:nvCxnSpPr>
          <p:cNvPr id="22" name="Connecteur droit 21"/>
          <p:cNvCxnSpPr/>
          <p:nvPr/>
        </p:nvCxnSpPr>
        <p:spPr>
          <a:xfrm flipH="1">
            <a:off x="4282276" y="2636912"/>
            <a:ext cx="2304256"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4282276" y="1988840"/>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4282276" y="1988840"/>
            <a:ext cx="2304256"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555776" y="2276872"/>
            <a:ext cx="1726500"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555776" y="2348880"/>
            <a:ext cx="1872208" cy="400110"/>
          </a:xfrm>
          <a:prstGeom prst="rect">
            <a:avLst/>
          </a:prstGeom>
          <a:noFill/>
          <a:ln>
            <a:noFill/>
          </a:ln>
        </p:spPr>
        <p:txBody>
          <a:bodyPr wrap="square" rtlCol="0">
            <a:spAutoFit/>
          </a:bodyPr>
          <a:lstStyle/>
          <a:p>
            <a:r>
              <a:rPr lang="fr-FR" sz="2000" dirty="0" smtClean="0">
                <a:solidFill>
                  <a:srgbClr val="FF66FF"/>
                </a:solidFill>
                <a:latin typeface="Comic Sans MS" pitchFamily="66" charset="0"/>
              </a:rPr>
              <a:t>Electrofaible</a:t>
            </a:r>
            <a:endParaRPr lang="fr-FR" sz="2000" dirty="0">
              <a:solidFill>
                <a:srgbClr val="FF66FF"/>
              </a:solidFill>
              <a:latin typeface="Comic Sans MS" pitchFamily="66" charset="0"/>
            </a:endParaRPr>
          </a:p>
        </p:txBody>
      </p:sp>
      <p:sp>
        <p:nvSpPr>
          <p:cNvPr id="27" name="ZoneTexte 26"/>
          <p:cNvSpPr txBox="1"/>
          <p:nvPr/>
        </p:nvSpPr>
        <p:spPr>
          <a:xfrm>
            <a:off x="6660232" y="2420888"/>
            <a:ext cx="2408032" cy="400110"/>
          </a:xfrm>
          <a:prstGeom prst="rect">
            <a:avLst/>
          </a:prstGeom>
          <a:noFill/>
          <a:ln>
            <a:noFill/>
          </a:ln>
        </p:spPr>
        <p:txBody>
          <a:bodyPr wrap="none" rtlCol="0">
            <a:spAutoFit/>
          </a:bodyPr>
          <a:lstStyle/>
          <a:p>
            <a:r>
              <a:rPr lang="fr-FR" sz="2000" dirty="0" smtClean="0">
                <a:solidFill>
                  <a:srgbClr val="FFCCFF"/>
                </a:solidFill>
                <a:latin typeface="Comic Sans MS" pitchFamily="66" charset="0"/>
              </a:rPr>
              <a:t>Electromagnétique</a:t>
            </a:r>
            <a:endParaRPr lang="fr-FR" sz="2000" dirty="0">
              <a:solidFill>
                <a:srgbClr val="FFCCFF"/>
              </a:solidFill>
              <a:latin typeface="Comic Sans MS" pitchFamily="66" charset="0"/>
            </a:endParaRPr>
          </a:p>
        </p:txBody>
      </p:sp>
      <p:sp>
        <p:nvSpPr>
          <p:cNvPr id="28" name="ZoneTexte 27"/>
          <p:cNvSpPr txBox="1"/>
          <p:nvPr/>
        </p:nvSpPr>
        <p:spPr>
          <a:xfrm>
            <a:off x="6732240" y="1772816"/>
            <a:ext cx="2108269" cy="400110"/>
          </a:xfrm>
          <a:prstGeom prst="rect">
            <a:avLst/>
          </a:prstGeom>
          <a:noFill/>
          <a:ln>
            <a:noFill/>
          </a:ln>
        </p:spPr>
        <p:txBody>
          <a:bodyPr wrap="none" rtlCol="0">
            <a:spAutoFit/>
          </a:bodyPr>
          <a:lstStyle/>
          <a:p>
            <a:r>
              <a:rPr lang="fr-FR" sz="2000" dirty="0" smtClean="0">
                <a:solidFill>
                  <a:srgbClr val="CCFFFF"/>
                </a:solidFill>
                <a:latin typeface="Comic Sans MS" pitchFamily="66" charset="0"/>
              </a:rPr>
              <a:t>Nucléaire faible</a:t>
            </a:r>
            <a:endParaRPr lang="fr-FR" sz="2000" dirty="0">
              <a:solidFill>
                <a:srgbClr val="CCFFFF"/>
              </a:solidFill>
              <a:latin typeface="Comic Sans MS" pitchFamily="66" charset="0"/>
            </a:endParaRPr>
          </a:p>
        </p:txBody>
      </p:sp>
      <p:sp>
        <p:nvSpPr>
          <p:cNvPr id="29" name="Ellipse 28"/>
          <p:cNvSpPr/>
          <p:nvPr/>
        </p:nvSpPr>
        <p:spPr>
          <a:xfrm>
            <a:off x="6516216"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0" name="Ellipse 29"/>
          <p:cNvSpPr/>
          <p:nvPr/>
        </p:nvSpPr>
        <p:spPr>
          <a:xfrm>
            <a:off x="6516216"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1" name="ZoneTexte 30"/>
          <p:cNvSpPr txBox="1"/>
          <p:nvPr/>
        </p:nvSpPr>
        <p:spPr>
          <a:xfrm>
            <a:off x="5724128" y="3100898"/>
            <a:ext cx="2688557" cy="400110"/>
          </a:xfrm>
          <a:prstGeom prst="rect">
            <a:avLst/>
          </a:prstGeom>
          <a:noFill/>
        </p:spPr>
        <p:txBody>
          <a:bodyPr wrap="none" rtlCol="0">
            <a:spAutoFit/>
          </a:bodyPr>
          <a:lstStyle/>
          <a:p>
            <a:r>
              <a:rPr lang="fr-FR" sz="2000" dirty="0" smtClean="0">
                <a:solidFill>
                  <a:schemeClr val="bg1"/>
                </a:solidFill>
                <a:latin typeface="Comic Sans MS" pitchFamily="66" charset="0"/>
              </a:rPr>
              <a:t>13,8 Milliards années</a:t>
            </a:r>
            <a:endParaRPr lang="fr-FR" sz="2000" dirty="0">
              <a:solidFill>
                <a:schemeClr val="bg1"/>
              </a:solidFill>
              <a:latin typeface="Comic Sans MS" pitchFamily="66" charset="0"/>
            </a:endParaRPr>
          </a:p>
        </p:txBody>
      </p:sp>
      <p:sp>
        <p:nvSpPr>
          <p:cNvPr id="32" name="ZoneTexte 31"/>
          <p:cNvSpPr txBox="1"/>
          <p:nvPr/>
        </p:nvSpPr>
        <p:spPr>
          <a:xfrm>
            <a:off x="6300192" y="5085184"/>
            <a:ext cx="803425" cy="400110"/>
          </a:xfrm>
          <a:prstGeom prst="rect">
            <a:avLst/>
          </a:prstGeom>
          <a:noFill/>
        </p:spPr>
        <p:txBody>
          <a:bodyPr wrap="none" rtlCol="0">
            <a:spAutoFit/>
          </a:bodyPr>
          <a:lstStyle/>
          <a:p>
            <a:r>
              <a:rPr lang="fr-FR" sz="2000" dirty="0" smtClean="0">
                <a:solidFill>
                  <a:schemeClr val="bg1"/>
                </a:solidFill>
                <a:latin typeface="Comic Sans MS" pitchFamily="66" charset="0"/>
              </a:rPr>
              <a:t>2,7 K</a:t>
            </a:r>
            <a:endParaRPr lang="fr-FR" sz="2000" dirty="0">
              <a:solidFill>
                <a:schemeClr val="bg1"/>
              </a:solidFill>
              <a:latin typeface="Comic Sans MS" pitchFamily="66" charset="0"/>
            </a:endParaRPr>
          </a:p>
        </p:txBody>
      </p:sp>
      <p:sp>
        <p:nvSpPr>
          <p:cNvPr id="33" name="ZoneTexte 32"/>
          <p:cNvSpPr txBox="1"/>
          <p:nvPr/>
        </p:nvSpPr>
        <p:spPr>
          <a:xfrm>
            <a:off x="3923928" y="5085184"/>
            <a:ext cx="87235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15</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4" name="ZoneTexte 33"/>
          <p:cNvSpPr txBox="1"/>
          <p:nvPr/>
        </p:nvSpPr>
        <p:spPr>
          <a:xfrm>
            <a:off x="467544"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32</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5" name="ZoneTexte 34"/>
          <p:cNvSpPr txBox="1"/>
          <p:nvPr/>
        </p:nvSpPr>
        <p:spPr>
          <a:xfrm>
            <a:off x="3849947" y="3140968"/>
            <a:ext cx="88357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-11</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39" name="Ellipse 38"/>
          <p:cNvSpPr/>
          <p:nvPr/>
        </p:nvSpPr>
        <p:spPr>
          <a:xfrm>
            <a:off x="24837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0" name="Ellipse 39"/>
          <p:cNvSpPr/>
          <p:nvPr/>
        </p:nvSpPr>
        <p:spPr>
          <a:xfrm>
            <a:off x="2483768"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1" name="ZoneTexte 40"/>
          <p:cNvSpPr txBox="1"/>
          <p:nvPr/>
        </p:nvSpPr>
        <p:spPr>
          <a:xfrm>
            <a:off x="2123728"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-35</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42" name="ZoneTexte 41"/>
          <p:cNvSpPr txBox="1"/>
          <p:nvPr/>
        </p:nvSpPr>
        <p:spPr>
          <a:xfrm>
            <a:off x="2187477"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28</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cxnSp>
        <p:nvCxnSpPr>
          <p:cNvPr id="44" name="Connecteur droit 43"/>
          <p:cNvCxnSpPr/>
          <p:nvPr/>
        </p:nvCxnSpPr>
        <p:spPr>
          <a:xfrm flipV="1">
            <a:off x="2555776" y="1340768"/>
            <a:ext cx="0" cy="936104"/>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2555776" y="1340768"/>
            <a:ext cx="4032448" cy="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H="1">
            <a:off x="827584" y="1844824"/>
            <a:ext cx="1728192" cy="0"/>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6732240" y="1124744"/>
            <a:ext cx="2060179" cy="400110"/>
          </a:xfrm>
          <a:prstGeom prst="rect">
            <a:avLst/>
          </a:prstGeom>
          <a:noFill/>
          <a:ln>
            <a:noFill/>
          </a:ln>
        </p:spPr>
        <p:txBody>
          <a:bodyPr wrap="none" rtlCol="0">
            <a:spAutoFit/>
          </a:bodyPr>
          <a:lstStyle/>
          <a:p>
            <a:r>
              <a:rPr lang="fr-FR" sz="2000" dirty="0" smtClean="0">
                <a:solidFill>
                  <a:srgbClr val="00FFFF"/>
                </a:solidFill>
                <a:latin typeface="Comic Sans MS" pitchFamily="66" charset="0"/>
              </a:rPr>
              <a:t>Nucléaire forte</a:t>
            </a:r>
            <a:endParaRPr lang="fr-FR" sz="2000" dirty="0">
              <a:solidFill>
                <a:srgbClr val="00FFFF"/>
              </a:solidFill>
              <a:latin typeface="Comic Sans MS" pitchFamily="66" charset="0"/>
            </a:endParaRPr>
          </a:p>
        </p:txBody>
      </p:sp>
      <p:cxnSp>
        <p:nvCxnSpPr>
          <p:cNvPr id="52" name="Connecteur droit 51"/>
          <p:cNvCxnSpPr/>
          <p:nvPr/>
        </p:nvCxnSpPr>
        <p:spPr>
          <a:xfrm flipV="1">
            <a:off x="827584" y="764704"/>
            <a:ext cx="0" cy="108012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827584" y="764704"/>
            <a:ext cx="576064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a:off x="323528" y="1268760"/>
            <a:ext cx="504056"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467544" y="1916832"/>
            <a:ext cx="2232248" cy="400110"/>
          </a:xfrm>
          <a:prstGeom prst="rect">
            <a:avLst/>
          </a:prstGeom>
          <a:noFill/>
          <a:ln>
            <a:noFill/>
          </a:ln>
        </p:spPr>
        <p:txBody>
          <a:bodyPr wrap="square" rtlCol="0">
            <a:spAutoFit/>
          </a:bodyPr>
          <a:lstStyle/>
          <a:p>
            <a:r>
              <a:rPr lang="fr-FR" sz="2000" dirty="0" smtClean="0">
                <a:solidFill>
                  <a:srgbClr val="CC0066"/>
                </a:solidFill>
                <a:latin typeface="Comic Sans MS" pitchFamily="66" charset="0"/>
              </a:rPr>
              <a:t>Electronucléaire</a:t>
            </a:r>
            <a:endParaRPr lang="fr-FR" sz="2000" dirty="0">
              <a:solidFill>
                <a:srgbClr val="CC0066"/>
              </a:solidFill>
              <a:latin typeface="Comic Sans MS" pitchFamily="66" charset="0"/>
            </a:endParaRPr>
          </a:p>
        </p:txBody>
      </p:sp>
      <p:sp>
        <p:nvSpPr>
          <p:cNvPr id="59" name="ZoneTexte 58"/>
          <p:cNvSpPr txBox="1"/>
          <p:nvPr/>
        </p:nvSpPr>
        <p:spPr>
          <a:xfrm>
            <a:off x="6732240" y="548680"/>
            <a:ext cx="1872208" cy="400110"/>
          </a:xfrm>
          <a:prstGeom prst="rect">
            <a:avLst/>
          </a:prstGeom>
          <a:noFill/>
          <a:ln>
            <a:noFill/>
          </a:ln>
        </p:spPr>
        <p:txBody>
          <a:bodyPr wrap="square" rtlCol="0">
            <a:spAutoFit/>
          </a:bodyPr>
          <a:lstStyle/>
          <a:p>
            <a:r>
              <a:rPr lang="fr-FR" sz="2000" dirty="0" smtClean="0">
                <a:solidFill>
                  <a:srgbClr val="FFFF00"/>
                </a:solidFill>
                <a:latin typeface="Comic Sans MS" pitchFamily="66" charset="0"/>
              </a:rPr>
              <a:t>Gravitation ?</a:t>
            </a:r>
            <a:endParaRPr lang="fr-FR" sz="2000" dirty="0">
              <a:solidFill>
                <a:srgbClr val="FFFF00"/>
              </a:solidFill>
              <a:latin typeface="Comic Sans MS" pitchFamily="66" charset="0"/>
            </a:endParaRPr>
          </a:p>
        </p:txBody>
      </p:sp>
      <p:sp>
        <p:nvSpPr>
          <p:cNvPr id="60" name="ZoneTexte 59"/>
          <p:cNvSpPr txBox="1"/>
          <p:nvPr/>
        </p:nvSpPr>
        <p:spPr>
          <a:xfrm>
            <a:off x="323528" y="476672"/>
            <a:ext cx="506870" cy="830997"/>
          </a:xfrm>
          <a:prstGeom prst="rect">
            <a:avLst/>
          </a:prstGeom>
          <a:noFill/>
        </p:spPr>
        <p:txBody>
          <a:bodyPr wrap="none" rtlCol="0">
            <a:spAutoFit/>
          </a:bodyPr>
          <a:lstStyle/>
          <a:p>
            <a:r>
              <a:rPr lang="fr-FR" sz="4800" dirty="0" smtClean="0">
                <a:solidFill>
                  <a:srgbClr val="FF6600"/>
                </a:solidFill>
                <a:latin typeface="Comic Sans MS" pitchFamily="66" charset="0"/>
              </a:rPr>
              <a:t>?</a:t>
            </a:r>
            <a:endParaRPr lang="fr-FR" sz="4800" dirty="0">
              <a:solidFill>
                <a:srgbClr val="FF6600"/>
              </a:solidFill>
              <a:latin typeface="Comic Sans MS" pitchFamily="66" charset="0"/>
            </a:endParaRPr>
          </a:p>
        </p:txBody>
      </p:sp>
      <p:sp>
        <p:nvSpPr>
          <p:cNvPr id="50" name="ZoneTexte 49"/>
          <p:cNvSpPr txBox="1"/>
          <p:nvPr/>
        </p:nvSpPr>
        <p:spPr>
          <a:xfrm>
            <a:off x="1691680" y="5661248"/>
            <a:ext cx="7462299" cy="1077218"/>
          </a:xfrm>
          <a:prstGeom prst="rect">
            <a:avLst/>
          </a:prstGeom>
          <a:noFill/>
        </p:spPr>
        <p:txBody>
          <a:bodyPr wrap="none" rtlCol="0">
            <a:spAutoFit/>
          </a:bodyPr>
          <a:lstStyle/>
          <a:p>
            <a:r>
              <a:rPr lang="fr-FR" sz="3200" dirty="0" smtClean="0">
                <a:solidFill>
                  <a:schemeClr val="bg1"/>
                </a:solidFill>
                <a:latin typeface="Comic Sans MS" pitchFamily="66" charset="0"/>
              </a:rPr>
              <a:t>Les forces ont façonné notre Univers.</a:t>
            </a:r>
          </a:p>
          <a:p>
            <a:r>
              <a:rPr lang="fr-FR" sz="3200" dirty="0" smtClean="0">
                <a:solidFill>
                  <a:schemeClr val="bg1"/>
                </a:solidFill>
                <a:latin typeface="Comic Sans MS" pitchFamily="66" charset="0"/>
              </a:rPr>
              <a:t>L’énergie a précédé la masse.</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heckerboard(across)">
                                      <p:cBhvr>
                                        <p:cTn id="25" dur="500"/>
                                        <p:tgtEl>
                                          <p:spTgt spid="44"/>
                                        </p:tgtEl>
                                      </p:cBhvr>
                                    </p:animEffect>
                                  </p:childTnLst>
                                </p:cTn>
                              </p:par>
                              <p:par>
                                <p:cTn id="26" presetID="5" presetClass="entr" presetSubtype="1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checkerboard(across)">
                                      <p:cBhvr>
                                        <p:cTn id="28" dur="500"/>
                                        <p:tgtEl>
                                          <p:spTgt spid="46"/>
                                        </p:tgtEl>
                                      </p:cBhvr>
                                    </p:animEffect>
                                  </p:childTnLst>
                                </p:cTn>
                              </p:par>
                              <p:par>
                                <p:cTn id="29" presetID="5"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heckerboard(across)">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checkerboard(across)">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checkerboard(across)">
                                      <p:cBhvr>
                                        <p:cTn id="41" dur="500"/>
                                        <p:tgtEl>
                                          <p:spTgt spid="46"/>
                                        </p:tgtEl>
                                      </p:cBhvr>
                                    </p:animEffect>
                                  </p:childTnLst>
                                </p:cTn>
                              </p:par>
                              <p:par>
                                <p:cTn id="42" presetID="5" presetClass="entr" presetSubtype="10"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checkerboard(across)">
                                      <p:cBhvr>
                                        <p:cTn id="44" dur="500"/>
                                        <p:tgtEl>
                                          <p:spTgt spid="54"/>
                                        </p:tgtEl>
                                      </p:cBhvr>
                                    </p:animEffect>
                                  </p:childTnLst>
                                </p:cTn>
                              </p:par>
                              <p:par>
                                <p:cTn id="45" presetID="5" presetClass="entr" presetSubtype="1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heckerboard(across)">
                                      <p:cBhvr>
                                        <p:cTn id="47" dur="500"/>
                                        <p:tgtEl>
                                          <p:spTgt spid="5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checkerboard(across)">
                                      <p:cBhvr>
                                        <p:cTn id="50" dur="500"/>
                                        <p:tgtEl>
                                          <p:spTgt spid="59"/>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checkerboard(across)">
                                      <p:cBhvr>
                                        <p:cTn id="53" dur="500"/>
                                        <p:tgtEl>
                                          <p:spTgt spid="60"/>
                                        </p:tgtEl>
                                      </p:cBhvr>
                                    </p:animEffect>
                                  </p:childTnLst>
                                </p:cTn>
                              </p:par>
                              <p:par>
                                <p:cTn id="54" presetID="5" presetClass="entr" presetSubtype="1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checkerboard(across)">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checkerboard(across)">
                                      <p:cBhvr>
                                        <p:cTn id="6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p:bldP spid="42" grpId="0"/>
      <p:bldP spid="58" grpId="0"/>
      <p:bldP spid="59" grpId="0"/>
      <p:bldP spid="60" grpId="0"/>
      <p:bldP spid="50"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884487" y="2365201"/>
            <a:ext cx="6296025" cy="4448175"/>
          </a:xfrm>
          <a:prstGeom prst="rect">
            <a:avLst/>
          </a:prstGeom>
          <a:noFill/>
          <a:ln w="9525">
            <a:noFill/>
            <a:miter lim="800000"/>
            <a:headEnd/>
            <a:tailEnd/>
          </a:ln>
        </p:spPr>
      </p:pic>
      <p:sp>
        <p:nvSpPr>
          <p:cNvPr id="3" name="Rectangle 2"/>
          <p:cNvSpPr/>
          <p:nvPr/>
        </p:nvSpPr>
        <p:spPr>
          <a:xfrm>
            <a:off x="3203848" y="1628800"/>
            <a:ext cx="4104456" cy="1080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3396938" y="531837"/>
            <a:ext cx="5567550" cy="1384995"/>
          </a:xfrm>
          <a:prstGeom prst="rect">
            <a:avLst/>
          </a:prstGeom>
          <a:noFill/>
        </p:spPr>
        <p:txBody>
          <a:bodyPr wrap="none" rtlCol="0">
            <a:spAutoFit/>
          </a:bodyPr>
          <a:lstStyle/>
          <a:p>
            <a:pPr algn="ctr"/>
            <a:r>
              <a:rPr lang="fr-FR" sz="3600" dirty="0" smtClean="0">
                <a:solidFill>
                  <a:schemeClr val="bg1"/>
                </a:solidFill>
                <a:latin typeface="Comic Sans MS" pitchFamily="66" charset="0"/>
              </a:rPr>
              <a:t>Voltaire </a:t>
            </a:r>
          </a:p>
          <a:p>
            <a:pPr algn="ctr"/>
            <a:r>
              <a:rPr lang="fr-FR" sz="2400" dirty="0" smtClean="0">
                <a:solidFill>
                  <a:schemeClr val="bg1"/>
                </a:solidFill>
                <a:latin typeface="Comic Sans MS" pitchFamily="66" charset="0"/>
              </a:rPr>
              <a:t>Eléments de la philosophie de Newton</a:t>
            </a:r>
          </a:p>
          <a:p>
            <a:pPr algn="ctr"/>
            <a:r>
              <a:rPr lang="fr-FR" sz="2400" dirty="0" smtClean="0">
                <a:solidFill>
                  <a:schemeClr val="bg1"/>
                </a:solidFill>
                <a:latin typeface="Comic Sans MS" pitchFamily="66" charset="0"/>
              </a:rPr>
              <a:t>(1738)</a:t>
            </a:r>
            <a:endParaRPr lang="fr-FR" sz="2400" dirty="0">
              <a:solidFill>
                <a:schemeClr val="bg1"/>
              </a:solidFill>
              <a:latin typeface="Comic Sans MS" pitchFamily="66" charset="0"/>
            </a:endParaRPr>
          </a:p>
        </p:txBody>
      </p:sp>
      <p:pic>
        <p:nvPicPr>
          <p:cNvPr id="5" name="Picture 3" descr="C:\Users\François\Desktop\LHC_collisions\Higgs\Voltaire.jpg"/>
          <p:cNvPicPr>
            <a:picLocks noChangeAspect="1" noChangeArrowheads="1"/>
          </p:cNvPicPr>
          <p:nvPr/>
        </p:nvPicPr>
        <p:blipFill>
          <a:blip r:embed="rId3" cstate="print"/>
          <a:srcRect/>
          <a:stretch>
            <a:fillRect/>
          </a:stretch>
        </p:blipFill>
        <p:spPr bwMode="auto">
          <a:xfrm>
            <a:off x="2" y="0"/>
            <a:ext cx="3229258" cy="3645024"/>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445998" y="2492896"/>
            <a:ext cx="3998210" cy="1200329"/>
          </a:xfrm>
          <a:prstGeom prst="rect">
            <a:avLst/>
          </a:prstGeom>
          <a:noFill/>
        </p:spPr>
        <p:txBody>
          <a:bodyPr wrap="none" rtlCol="0">
            <a:spAutoFit/>
          </a:bodyPr>
          <a:lstStyle/>
          <a:p>
            <a:r>
              <a:rPr lang="fr-FR" sz="7200" dirty="0" smtClean="0">
                <a:solidFill>
                  <a:schemeClr val="bg1"/>
                </a:solidFill>
                <a:latin typeface="Comic Sans MS" pitchFamily="66" charset="0"/>
              </a:rPr>
              <a:t>BACK UP</a:t>
            </a:r>
            <a:endParaRPr lang="fr-FR" sz="7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51520" y="260648"/>
            <a:ext cx="8656537" cy="523220"/>
          </a:xfrm>
          <a:prstGeom prst="rect">
            <a:avLst/>
          </a:prstGeom>
          <a:noFill/>
        </p:spPr>
        <p:txBody>
          <a:bodyPr wrap="none" rtlCol="0">
            <a:spAutoFit/>
          </a:bodyPr>
          <a:lstStyle/>
          <a:p>
            <a:r>
              <a:rPr lang="fr-FR" sz="2800" dirty="0" smtClean="0">
                <a:solidFill>
                  <a:schemeClr val="bg1"/>
                </a:solidFill>
                <a:latin typeface="Comic Sans MS" pitchFamily="66" charset="0"/>
              </a:rPr>
              <a:t>La naissance d’une particule observée en 2 photons</a:t>
            </a:r>
            <a:endParaRPr lang="fr-FR" sz="2800" dirty="0">
              <a:solidFill>
                <a:schemeClr val="bg1"/>
              </a:solidFill>
              <a:latin typeface="Comic Sans MS" pitchFamily="66" charset="0"/>
            </a:endParaRPr>
          </a:p>
        </p:txBody>
      </p:sp>
      <p:pic>
        <p:nvPicPr>
          <p:cNvPr id="3" name="Picture 3" descr="C:\Users\François\Desktop\LHC_collisions\Higgs\Conférence_Higgs\HHiggs_2Gammas.gif"/>
          <p:cNvPicPr>
            <a:picLocks noChangeAspect="1" noChangeArrowheads="1" noCrop="1"/>
          </p:cNvPicPr>
          <p:nvPr/>
        </p:nvPicPr>
        <p:blipFill>
          <a:blip r:embed="rId2" cstate="print"/>
          <a:srcRect/>
          <a:stretch>
            <a:fillRect/>
          </a:stretch>
        </p:blipFill>
        <p:spPr bwMode="auto">
          <a:xfrm>
            <a:off x="2044700" y="977900"/>
            <a:ext cx="5054600" cy="490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7652</TotalTime>
  <Words>5070</Words>
  <Application>Microsoft Office PowerPoint</Application>
  <PresentationFormat>Affichage à l'écran (4:3)</PresentationFormat>
  <Paragraphs>1191</Paragraphs>
  <Slides>137</Slides>
  <Notes>6</Notes>
  <HiddenSlides>0</HiddenSlides>
  <MMClips>3</MMClips>
  <ScaleCrop>false</ScaleCrop>
  <HeadingPairs>
    <vt:vector size="4" baseType="variant">
      <vt:variant>
        <vt:lpstr>Thème</vt:lpstr>
      </vt:variant>
      <vt:variant>
        <vt:i4>1</vt:i4>
      </vt:variant>
      <vt:variant>
        <vt:lpstr>Titres des diapositives</vt:lpstr>
      </vt:variant>
      <vt:variant>
        <vt:i4>137</vt:i4>
      </vt:variant>
    </vt:vector>
  </HeadingPairs>
  <TitlesOfParts>
    <vt:vector size="138"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François</dc:creator>
  <cp:lastModifiedBy>clrcomp01</cp:lastModifiedBy>
  <cp:revision>809</cp:revision>
  <dcterms:created xsi:type="dcterms:W3CDTF">2012-07-05T15:47:01Z</dcterms:created>
  <dcterms:modified xsi:type="dcterms:W3CDTF">2013-12-16T10:04:30Z</dcterms:modified>
</cp:coreProperties>
</file>