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85A7C-223C-4F56-BEA4-F70AD7A6FBBD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A6EA8-AF2F-457D-8581-0B9608639E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75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00FCD4E-7CB8-4138-BC4F-8F36459EA343}" type="datetime1">
              <a:rPr lang="fr-FR" smtClean="0"/>
              <a:t>17/09/2014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1665-CEE6-43B3-A258-7EFA66E2F243}" type="datetime1">
              <a:rPr lang="fr-FR" smtClean="0"/>
              <a:t>17/09/2014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119-0E46-424C-8DAF-9CEF2E694872}" type="datetime1">
              <a:rPr lang="fr-FR" smtClean="0"/>
              <a:t>17/09/2014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FE8C11-8B73-45D9-9C37-430073554B18}" type="datetime1">
              <a:rPr lang="fr-FR" smtClean="0"/>
              <a:t>17/09/2014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4708-83E5-415C-80B2-9D96EFF4D758}" type="datetime1">
              <a:rPr lang="fr-FR" smtClean="0"/>
              <a:t>17/09/2014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0186EC-443F-491D-80C5-516676717231}" type="datetime1">
              <a:rPr lang="fr-FR" smtClean="0"/>
              <a:t>17/09/2014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FDEC3FE-9805-419D-BE14-A0FFF30BE5BB}" type="datetime1">
              <a:rPr lang="fr-FR" smtClean="0"/>
              <a:t>17/09/2014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85F2-A293-4ABD-BD4B-4B3F242F08CA}" type="datetime1">
              <a:rPr lang="fr-FR" smtClean="0"/>
              <a:t>17/09/2014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F11-23B3-4A2A-8875-1091319A284B}" type="datetime1">
              <a:rPr lang="fr-FR" smtClean="0"/>
              <a:t>17/09/2014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7CB88B-2C47-4DC2-BD19-357598B8A253}" type="datetime1">
              <a:rPr lang="fr-FR" smtClean="0"/>
              <a:t>17/09/2014</a:t>
            </a:fld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560BC72-4F64-4F02-A46C-344C228473A7}" type="datetime1">
              <a:rPr lang="fr-FR" smtClean="0"/>
              <a:t>17/09/2014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E823EAB-D4DB-4153-9431-6E6E8DA516CD}" type="datetime1">
              <a:rPr lang="fr-FR" smtClean="0"/>
              <a:t>17/09/2014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1/2 Journée DAQ  LPC 19/09/2014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AF32640-007B-4603-AF8E-019269CA8DF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2p3.fr/actions/formation/DetAMesure-13/Cachemiche_acquisition_donnees_2013.pdf" TargetMode="External"/><Relationship Id="rId2" Type="http://schemas.openxmlformats.org/officeDocument/2006/relationships/hyperlink" Target="http://www.in2p3.fr/actions/formation/DetAMesure-13/Support_Det_Mes_1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in2p3.fr/getFile.py/access?contribId=16&amp;sessionId=3&amp;resId=0&amp;materialId=slides&amp;confId=8541" TargetMode="External"/><Relationship Id="rId4" Type="http://schemas.openxmlformats.org/officeDocument/2006/relationships/hyperlink" Target="https://indico.in2p3.fr/getFile.py/access?sessionId=7&amp;resId=0&amp;materialId=0&amp;confId=883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Tentative de définition de DAQ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Synoptique d’une DAQ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1916832"/>
            <a:ext cx="3898776" cy="4209331"/>
          </a:xfrm>
        </p:spPr>
        <p:txBody>
          <a:bodyPr>
            <a:normAutofit/>
          </a:bodyPr>
          <a:lstStyle/>
          <a:p>
            <a:pPr algn="l"/>
            <a:endParaRPr lang="fr-FR" sz="2400" dirty="0" smtClean="0"/>
          </a:p>
          <a:p>
            <a:pPr algn="l"/>
            <a:r>
              <a:rPr lang="fr-FR" sz="2400" dirty="0" smtClean="0"/>
              <a:t>Récupérer les différents signaux de la machine,</a:t>
            </a:r>
          </a:p>
          <a:p>
            <a:pPr algn="l"/>
            <a:endParaRPr lang="fr-FR" sz="2400" dirty="0"/>
          </a:p>
          <a:p>
            <a:pPr algn="l"/>
            <a:endParaRPr lang="fr-FR" sz="2400" dirty="0" smtClean="0"/>
          </a:p>
          <a:p>
            <a:pPr algn="l"/>
            <a:r>
              <a:rPr lang="fr-FR" sz="2400" dirty="0" smtClean="0"/>
              <a:t>Distribuer vers l’électronique </a:t>
            </a:r>
            <a:r>
              <a:rPr lang="fr-FR" sz="2400" dirty="0" err="1" smtClean="0"/>
              <a:t>frontend</a:t>
            </a:r>
            <a:r>
              <a:rPr lang="fr-FR" sz="2400" dirty="0" smtClean="0"/>
              <a:t> et </a:t>
            </a:r>
            <a:r>
              <a:rPr lang="fr-FR" sz="2400" dirty="0" err="1" smtClean="0"/>
              <a:t>backend</a:t>
            </a:r>
            <a:r>
              <a:rPr lang="fr-FR" sz="2400" dirty="0" smtClean="0"/>
              <a:t> (</a:t>
            </a:r>
            <a:r>
              <a:rPr lang="fr-FR" sz="2400" dirty="0" err="1"/>
              <a:t>T</a:t>
            </a:r>
            <a:r>
              <a:rPr lang="fr-FR" sz="2400" dirty="0" err="1" smtClean="0"/>
              <a:t>imestamp</a:t>
            </a:r>
            <a:r>
              <a:rPr lang="fr-FR" sz="2400" dirty="0" smtClean="0"/>
              <a:t>…).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Distribution Temporelle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4644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/>
              <a:t>Contrôle et monitoring : </a:t>
            </a:r>
            <a:r>
              <a:rPr lang="fr-FR" sz="2600" dirty="0" smtClean="0"/>
              <a:t>DCS</a:t>
            </a:r>
            <a:endParaRPr lang="fr-FR" dirty="0" smtClean="0"/>
          </a:p>
          <a:p>
            <a:pPr marL="4572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Configuration</a:t>
            </a:r>
          </a:p>
          <a:p>
            <a:pPr marL="4572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Supervision</a:t>
            </a:r>
            <a:endParaRPr lang="fr-FR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/>
              <a:t>Acquisition : </a:t>
            </a:r>
            <a:r>
              <a:rPr lang="fr-FR" sz="2600" dirty="0" smtClean="0"/>
              <a:t>DAQ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fr-FR" sz="2400" dirty="0" smtClean="0"/>
              <a:t>Gestion des </a:t>
            </a:r>
            <a:r>
              <a:rPr lang="fr-FR" sz="2400" dirty="0" err="1" smtClean="0"/>
              <a:t>RUNs</a:t>
            </a:r>
            <a:r>
              <a:rPr lang="fr-FR" sz="2400" dirty="0" smtClean="0"/>
              <a:t> (configuration/</a:t>
            </a:r>
            <a:r>
              <a:rPr lang="fr-FR" sz="2400" dirty="0" err="1" smtClean="0"/>
              <a:t>start</a:t>
            </a:r>
            <a:r>
              <a:rPr lang="fr-FR" sz="2400" dirty="0" smtClean="0"/>
              <a:t>/stop)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fr-FR" sz="2400" dirty="0" smtClean="0"/>
              <a:t>Enregistrement des données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30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800" dirty="0" smtClean="0">
              <a:hlinkClick r:id="rId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hlinkClick r:id="rId2"/>
              </a:rPr>
              <a:t>http</a:t>
            </a:r>
            <a:r>
              <a:rPr lang="fr-FR" sz="1800" dirty="0">
                <a:hlinkClick r:id="rId2"/>
              </a:rPr>
              <a:t>://</a:t>
            </a:r>
            <a:r>
              <a:rPr lang="fr-FR" sz="1800" dirty="0" smtClean="0">
                <a:hlinkClick r:id="rId2"/>
              </a:rPr>
              <a:t>www.in2p3.fr/actions/formation/DetAMesure-13/Support_Det_Mes_13.html</a:t>
            </a:r>
            <a:endParaRPr lang="fr-FR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800" dirty="0" smtClean="0">
              <a:hlinkClick r:id="rId3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hlinkClick r:id="rId3"/>
              </a:rPr>
              <a:t>http</a:t>
            </a:r>
            <a:r>
              <a:rPr lang="fr-FR" sz="1800" dirty="0">
                <a:hlinkClick r:id="rId3"/>
              </a:rPr>
              <a:t>://</a:t>
            </a:r>
            <a:r>
              <a:rPr lang="fr-FR" sz="1800" dirty="0" smtClean="0">
                <a:hlinkClick r:id="rId3"/>
              </a:rPr>
              <a:t>www.in2p3.fr/actions/formation/DetAMesure-13/Cachemiche_acquisition_donnees_2013.pdf</a:t>
            </a:r>
            <a:endParaRPr lang="fr-FR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hlinkClick r:id="rId4"/>
              </a:rPr>
              <a:t>https://</a:t>
            </a:r>
            <a:r>
              <a:rPr lang="fr-FR" sz="1800" dirty="0" smtClean="0">
                <a:hlinkClick r:id="rId4"/>
              </a:rPr>
              <a:t>indico.in2p3.fr/getFile.py/access?sessionId=7&amp;resId=0&amp;materialId=0&amp;confId=8837</a:t>
            </a:r>
            <a:endParaRPr lang="fr-FR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smtClean="0">
                <a:hlinkClick r:id="rId5"/>
              </a:rPr>
              <a:t>https://indico.in2p3.fr/getFile.py/access?contribId=16&amp;sessionId=3&amp;resId=0&amp;materialId=slides&amp;confId=8541</a:t>
            </a:r>
            <a:endParaRPr lang="fr-FR" sz="1800" dirty="0" smtClean="0"/>
          </a:p>
          <a:p>
            <a:pPr algn="l"/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consulter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5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Concept de base</a:t>
            </a:r>
          </a:p>
          <a:p>
            <a:r>
              <a:rPr lang="fr-FR" sz="3600" dirty="0" smtClean="0"/>
              <a:t>« Front end »</a:t>
            </a:r>
          </a:p>
          <a:p>
            <a:r>
              <a:rPr lang="fr-FR" sz="3600" dirty="0" smtClean="0"/>
              <a:t>« </a:t>
            </a:r>
            <a:r>
              <a:rPr lang="fr-FR" sz="3600" dirty="0" err="1" smtClean="0"/>
              <a:t>Readout</a:t>
            </a:r>
            <a:r>
              <a:rPr lang="fr-FR" sz="3600" dirty="0" smtClean="0"/>
              <a:t> »</a:t>
            </a:r>
          </a:p>
          <a:p>
            <a:r>
              <a:rPr lang="fr-FR" sz="3600" dirty="0" smtClean="0"/>
              <a:t>« Trigger »</a:t>
            </a:r>
          </a:p>
          <a:p>
            <a:r>
              <a:rPr lang="fr-FR" sz="3600" dirty="0" smtClean="0"/>
              <a:t>Distribution temporelle</a:t>
            </a:r>
          </a:p>
          <a:p>
            <a:r>
              <a:rPr lang="fr-FR" sz="3600" dirty="0" smtClean="0"/>
              <a:t>Informatique</a:t>
            </a:r>
            <a:endParaRPr lang="fr-FR" sz="3600" dirty="0" smtClean="0"/>
          </a:p>
          <a:p>
            <a:endParaRPr lang="fr-FR" sz="3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8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536504"/>
          </a:xfrm>
        </p:spPr>
        <p:txBody>
          <a:bodyPr/>
          <a:lstStyle/>
          <a:p>
            <a:r>
              <a:rPr lang="fr-FR" dirty="0" smtClean="0"/>
              <a:t>Mesures d’énergie</a:t>
            </a:r>
          </a:p>
          <a:p>
            <a:r>
              <a:rPr lang="fr-FR" dirty="0" smtClean="0"/>
              <a:t>Mesure de trajectoires</a:t>
            </a:r>
          </a:p>
          <a:p>
            <a:r>
              <a:rPr lang="fr-FR" dirty="0" smtClean="0"/>
              <a:t>Mesure de temps</a:t>
            </a:r>
          </a:p>
          <a:p>
            <a:r>
              <a:rPr lang="fr-FR" dirty="0" smtClean="0"/>
              <a:t>Déclenchement…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 de base</a:t>
            </a:r>
            <a:endParaRPr lang="fr-FR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55576" y="4037809"/>
            <a:ext cx="1584176" cy="916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Détecteur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07904" y="4037809"/>
            <a:ext cx="1584176" cy="9164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Electronique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4248" y="4037809"/>
            <a:ext cx="1584176" cy="9164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Stockage sur</a:t>
            </a:r>
          </a:p>
          <a:p>
            <a:pPr algn="ctr"/>
            <a:r>
              <a:rPr lang="fr-FR" dirty="0" smtClean="0"/>
              <a:t>disque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339752" y="4496041"/>
            <a:ext cx="136815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5" idx="3"/>
            <a:endCxn id="6" idx="1"/>
          </p:cNvCxnSpPr>
          <p:nvPr/>
        </p:nvCxnSpPr>
        <p:spPr>
          <a:xfrm>
            <a:off x="5292080" y="4496042"/>
            <a:ext cx="151216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07904" y="5405961"/>
            <a:ext cx="1584176" cy="9164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Trigger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5" name="Connecteur droit avec flèche 14"/>
          <p:cNvCxnSpPr>
            <a:stCxn id="13" idx="0"/>
            <a:endCxn id="5" idx="2"/>
          </p:cNvCxnSpPr>
          <p:nvPr/>
        </p:nvCxnSpPr>
        <p:spPr>
          <a:xfrm flipV="1">
            <a:off x="4499992" y="4954274"/>
            <a:ext cx="0" cy="451687"/>
          </a:xfrm>
          <a:prstGeom prst="straightConnector1">
            <a:avLst/>
          </a:prstGeom>
          <a:ln w="34925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440014" y="4099335"/>
            <a:ext cx="101014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Voies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440014" y="4563164"/>
            <a:ext cx="1167627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Taux de</a:t>
            </a:r>
          </a:p>
          <a:p>
            <a:r>
              <a:rPr lang="fr-FR" dirty="0" smtClean="0"/>
              <a:t> comptage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442966" y="3834926"/>
            <a:ext cx="1282723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Débit </a:t>
            </a:r>
          </a:p>
          <a:p>
            <a:r>
              <a:rPr lang="fr-FR" dirty="0" smtClean="0"/>
              <a:t>de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5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 d’acquisition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1"/>
            <a:ext cx="7015510" cy="40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Synoptique partie électronique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654454" cy="373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178" y="2020888"/>
            <a:ext cx="3697644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FrontEnd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2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Notion « d’</a:t>
            </a:r>
            <a:r>
              <a:rPr lang="fr-FR" dirty="0" err="1" smtClean="0"/>
              <a:t>event</a:t>
            </a:r>
            <a:r>
              <a:rPr lang="fr-FR" dirty="0" smtClean="0"/>
              <a:t> building »</a:t>
            </a:r>
          </a:p>
          <a:p>
            <a:pPr lvl="1"/>
            <a:r>
              <a:rPr lang="fr-FR" dirty="0" smtClean="0"/>
              <a:t>Rassembler tous les éléments provenant d’une même collision.</a:t>
            </a:r>
          </a:p>
          <a:p>
            <a:r>
              <a:rPr lang="fr-FR" dirty="0" smtClean="0"/>
              <a:t>Electronique Back end</a:t>
            </a:r>
          </a:p>
          <a:p>
            <a:pPr lvl="1"/>
            <a:r>
              <a:rPr lang="fr-FR" dirty="0" smtClean="0"/>
              <a:t>Ces fragments événements arrivent avec des retards différents sur l'électronique,</a:t>
            </a:r>
          </a:p>
          <a:p>
            <a:pPr lvl="1"/>
            <a:r>
              <a:rPr lang="fr-FR" dirty="0" smtClean="0"/>
              <a:t>Temps de vol de la particule entre chaque sous détecteur,</a:t>
            </a:r>
          </a:p>
          <a:p>
            <a:pPr marL="914400" lvl="2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lvl="2">
              <a:buFont typeface="Wingdings"/>
              <a:buChar char="è"/>
            </a:pPr>
            <a:r>
              <a:rPr lang="fr-FR" dirty="0" smtClean="0"/>
              <a:t>Ils doivent être resynchronisés à l'arrivée.</a:t>
            </a:r>
          </a:p>
          <a:p>
            <a:pPr marL="914400" lvl="2" indent="0">
              <a:buNone/>
            </a:pPr>
            <a:endParaRPr lang="fr-FR" dirty="0" smtClean="0"/>
          </a:p>
          <a:p>
            <a:r>
              <a:rPr lang="fr-FR" dirty="0" smtClean="0"/>
              <a:t>Dans l'attente d'une décision du trigger, ils doivent être mémorisés,</a:t>
            </a:r>
          </a:p>
          <a:p>
            <a:r>
              <a:rPr lang="fr-FR" dirty="0" smtClean="0"/>
              <a:t>Réduction du flux de données (compression).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Readout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0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Tri les événements</a:t>
            </a:r>
          </a:p>
          <a:p>
            <a:pPr lvl="1"/>
            <a:r>
              <a:rPr lang="fr-FR" dirty="0" smtClean="0"/>
              <a:t>Permet de diminuer le taux de comptage.</a:t>
            </a:r>
          </a:p>
          <a:p>
            <a:r>
              <a:rPr lang="fr-FR" dirty="0" smtClean="0"/>
              <a:t>Plusieurs niveaux de trigger</a:t>
            </a:r>
          </a:p>
          <a:p>
            <a:pPr lvl="1"/>
            <a:r>
              <a:rPr lang="fr-FR" dirty="0" smtClean="0"/>
              <a:t>Chaque niveau permet de diminuer le taux de Data à transmettre aux fermes de calculs.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Trigger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0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72" y="2020888"/>
            <a:ext cx="779065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ordres de grandeurs</a:t>
            </a:r>
            <a:br>
              <a:rPr lang="fr-FR" dirty="0" smtClean="0"/>
            </a:br>
            <a:r>
              <a:rPr lang="fr-FR" dirty="0" smtClean="0"/>
              <a:t>de Trigger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1/2 Journée DAQ  LPC 19/09/2014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0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2911</TotalTime>
  <Words>194</Words>
  <Application>Microsoft Office PowerPoint</Application>
  <PresentationFormat>Affichage à l'écran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BlackTie</vt:lpstr>
      <vt:lpstr>Synoptique d’une DAQ</vt:lpstr>
      <vt:lpstr>Plan</vt:lpstr>
      <vt:lpstr>Concept de base</vt:lpstr>
      <vt:lpstr>Système d’acquisition</vt:lpstr>
      <vt:lpstr>Synoptique partie électronique</vt:lpstr>
      <vt:lpstr>FrontEnd</vt:lpstr>
      <vt:lpstr>Readout</vt:lpstr>
      <vt:lpstr>Trigger</vt:lpstr>
      <vt:lpstr>Quelques ordres de grandeurs de Trigger</vt:lpstr>
      <vt:lpstr>Distribution Temporelle</vt:lpstr>
      <vt:lpstr>Informatique</vt:lpstr>
      <vt:lpstr>A consulter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Synoptique d’une DAQ</dc:title>
  <dc:creator>Daniel</dc:creator>
  <cp:lastModifiedBy>Patrick</cp:lastModifiedBy>
  <cp:revision>20</cp:revision>
  <dcterms:created xsi:type="dcterms:W3CDTF">2014-09-15T07:09:17Z</dcterms:created>
  <dcterms:modified xsi:type="dcterms:W3CDTF">2014-09-18T14:56:35Z</dcterms:modified>
</cp:coreProperties>
</file>