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5" r:id="rId4"/>
    <p:sldId id="266" r:id="rId5"/>
    <p:sldId id="259" r:id="rId6"/>
    <p:sldId id="263" r:id="rId7"/>
    <p:sldId id="267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96" y="-1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70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4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35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93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6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1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4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6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14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03F1-4E57-445B-A1D6-CE0A486C1CE7}" type="datetimeFigureOut">
              <a:rPr lang="fr-FR" smtClean="0"/>
              <a:t>31/07/2014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A7A2-F717-47B2-BCB8-D0CCF92C9D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2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gif"/><Relationship Id="rId3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gif"/><Relationship Id="rId3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bgwms1.in2p3.fr:9000/lsoAYok_EyG8wRCtUGbG8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bgwms1.in2p3.fr:9000/miBYpCmktqTlIqrpi8_R4Q" TargetMode="External"/><Relationship Id="rId3" Type="http://schemas.openxmlformats.org/officeDocument/2006/relationships/hyperlink" Target="https://sbgwms1.in2p3.fr:9000/PpZgPHWRR9Ywd8-1GqR3Y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83293" y="2204864"/>
            <a:ext cx="577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/>
              <a:t>ZToLL50- production </a:t>
            </a:r>
            <a:r>
              <a:rPr lang="fr-FR" sz="4000" dirty="0" err="1" smtClean="0"/>
              <a:t>status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22314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-40680" y="332640"/>
            <a:ext cx="525600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PT of jets</a:t>
            </a:r>
            <a:endParaRPr/>
          </a:p>
        </p:txBody>
      </p:sp>
      <p:pic>
        <p:nvPicPr>
          <p:cNvPr id="72" name="Picture 71"/>
          <p:cNvPicPr/>
          <p:nvPr/>
        </p:nvPicPr>
        <p:blipFill>
          <a:blip r:embed="rId2"/>
          <a:stretch>
            <a:fillRect/>
          </a:stretch>
        </p:blipFill>
        <p:spPr>
          <a:xfrm>
            <a:off x="306360" y="864000"/>
            <a:ext cx="7973640" cy="57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8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144000" y="144000"/>
            <a:ext cx="65545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PT of PT-rank-1 jets</a:t>
            </a:r>
            <a:endParaRPr/>
          </a:p>
        </p:txBody>
      </p:sp>
      <p:pic>
        <p:nvPicPr>
          <p:cNvPr id="74" name="Pictur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450360" y="792000"/>
            <a:ext cx="8189640" cy="556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9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9480" y="139320"/>
            <a:ext cx="65545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PT of PT-rank-2 jets</a:t>
            </a:r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450360" y="913680"/>
            <a:ext cx="8261640" cy="535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8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41480" y="144000"/>
            <a:ext cx="65545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PT of PT-rank-3 jets</a:t>
            </a:r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234360" y="720000"/>
            <a:ext cx="8405640" cy="5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8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72000" y="72000"/>
            <a:ext cx="65545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PT of PT-rank-4 jets</a:t>
            </a:r>
            <a:endParaRPr/>
          </a:p>
        </p:txBody>
      </p:sp>
      <p:pic>
        <p:nvPicPr>
          <p:cNvPr id="80" name="Picture 79"/>
          <p:cNvPicPr/>
          <p:nvPr/>
        </p:nvPicPr>
        <p:blipFill>
          <a:blip r:embed="rId2"/>
          <a:stretch>
            <a:fillRect/>
          </a:stretch>
        </p:blipFill>
        <p:spPr>
          <a:xfrm>
            <a:off x="306360" y="792000"/>
            <a:ext cx="8333640" cy="556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6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84240" y="211320"/>
            <a:ext cx="819576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multiciplicity of isolated leptons</a:t>
            </a:r>
            <a:endParaRPr/>
          </a:p>
        </p:txBody>
      </p:sp>
      <p:pic>
        <p:nvPicPr>
          <p:cNvPr id="82" name="Picture 81"/>
          <p:cNvPicPr/>
          <p:nvPr/>
        </p:nvPicPr>
        <p:blipFill>
          <a:blip r:embed="rId2"/>
          <a:stretch>
            <a:fillRect/>
          </a:stretch>
        </p:blipFill>
        <p:spPr>
          <a:xfrm>
            <a:off x="162360" y="2587680"/>
            <a:ext cx="5669640" cy="4270320"/>
          </a:xfrm>
          <a:prstGeom prst="rect">
            <a:avLst/>
          </a:prstGeom>
        </p:spPr>
      </p:pic>
      <p:pic>
        <p:nvPicPr>
          <p:cNvPr id="83" name="Picture 82"/>
          <p:cNvPicPr/>
          <p:nvPr/>
        </p:nvPicPr>
        <p:blipFill>
          <a:blip r:embed="rId3"/>
          <a:stretch>
            <a:fillRect/>
          </a:stretch>
        </p:blipFill>
        <p:spPr>
          <a:xfrm>
            <a:off x="3446280" y="576000"/>
            <a:ext cx="5553720" cy="369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51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2000" y="139320"/>
            <a:ext cx="684864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PT of isolated leptons</a:t>
            </a:r>
            <a:endParaRPr/>
          </a:p>
        </p:txBody>
      </p:sp>
      <p:pic>
        <p:nvPicPr>
          <p:cNvPr id="85" name="Picture 8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736000"/>
            <a:ext cx="6984000" cy="4122000"/>
          </a:xfrm>
          <a:prstGeom prst="rect">
            <a:avLst/>
          </a:prstGeom>
        </p:spPr>
      </p:pic>
      <p:pic>
        <p:nvPicPr>
          <p:cNvPr id="86" name="Picture 85"/>
          <p:cNvPicPr/>
          <p:nvPr/>
        </p:nvPicPr>
        <p:blipFill>
          <a:blip r:embed="rId3"/>
          <a:stretch>
            <a:fillRect/>
          </a:stretch>
        </p:blipFill>
        <p:spPr>
          <a:xfrm>
            <a:off x="3024000" y="504000"/>
            <a:ext cx="6101640" cy="4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16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0200" y="332640"/>
            <a:ext cx="457776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MET</a:t>
            </a:r>
            <a:endParaRPr/>
          </a:p>
        </p:txBody>
      </p:sp>
      <p:pic>
        <p:nvPicPr>
          <p:cNvPr id="88" name="Picture 87"/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057680"/>
            <a:ext cx="8189640" cy="499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13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44000" y="139320"/>
            <a:ext cx="649656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W transverse mass</a:t>
            </a:r>
            <a:endParaRPr/>
          </a:p>
        </p:txBody>
      </p:sp>
      <p:pic>
        <p:nvPicPr>
          <p:cNvPr id="90" name="Picture 89"/>
          <p:cNvPicPr/>
          <p:nvPr/>
        </p:nvPicPr>
        <p:blipFill>
          <a:blip r:embed="rId2"/>
          <a:stretch>
            <a:fillRect/>
          </a:stretch>
        </p:blipFill>
        <p:spPr>
          <a:xfrm>
            <a:off x="666360" y="769680"/>
            <a:ext cx="7829640" cy="527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4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1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Recipe: exclusive production + "</a:t>
            </a:r>
            <a:r>
              <a:rPr lang="en-US" dirty="0" err="1" smtClean="0"/>
              <a:t>sm</a:t>
            </a:r>
            <a:r>
              <a:rPr lang="en-US" dirty="0" smtClean="0"/>
              <a:t> no masses" model – status: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52462"/>
              </p:ext>
            </p:extLst>
          </p:nvPr>
        </p:nvGraphicFramePr>
        <p:xfrm>
          <a:off x="323526" y="1268760"/>
          <a:ext cx="8496948" cy="201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0"/>
                <a:gridCol w="792088"/>
                <a:gridCol w="1008112"/>
                <a:gridCol w="1080120"/>
                <a:gridCol w="2376264"/>
                <a:gridCol w="20882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 jet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 jet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 jet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 jet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4 jet</a:t>
                      </a:r>
                      <a:endParaRPr lang="en-US" noProof="0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 smtClean="0"/>
                        <a:t>Gridpack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LHE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Expected number of events is not reached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Running during 1 week. Is</a:t>
                      </a:r>
                      <a:r>
                        <a:rPr lang="en-US" baseline="0" noProof="0" dirty="0" smtClean="0"/>
                        <a:t> it dead?</a:t>
                      </a:r>
                      <a:endParaRPr lang="en-US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ROOT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noProof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noProof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noProof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en-US" sz="1800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755576" y="364502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Folders:</a:t>
            </a:r>
          </a:p>
          <a:p>
            <a:r>
              <a:rPr lang="en-US" sz="1200" i="1" dirty="0"/>
              <a:t>srm://</a:t>
            </a:r>
            <a:r>
              <a:rPr lang="en-US" sz="1200" i="1" dirty="0" smtClean="0"/>
              <a:t>sbgse1.in2p3.fr:8446/dpm/in2p3.fr/home/cms/Prod_13TeV/Gridpacks/ZToLL50-0Jet_sm-no_masses</a:t>
            </a:r>
          </a:p>
          <a:p>
            <a:r>
              <a:rPr lang="en-US" sz="1200" i="1" dirty="0"/>
              <a:t>srm://</a:t>
            </a:r>
            <a:r>
              <a:rPr lang="en-US" sz="1200" i="1" dirty="0" smtClean="0"/>
              <a:t>sbgse1.in2p3.fr:8446/dpm/in2p3.fr/home/cms/Prod_13TeV/Gridpacks/ZToLL50-1Jet_sm-no_masses</a:t>
            </a:r>
          </a:p>
          <a:p>
            <a:r>
              <a:rPr lang="en-US" sz="1200" i="1" dirty="0"/>
              <a:t>srm://</a:t>
            </a:r>
            <a:r>
              <a:rPr lang="en-US" sz="1200" i="1" dirty="0" smtClean="0"/>
              <a:t>sbgse1.in2p3.fr:8446/dpm/in2p3.fr/home/cms/Prod_13TeV/Gridpacks/ZToLL50-2Jets_sm-no_masses</a:t>
            </a:r>
          </a:p>
          <a:p>
            <a:r>
              <a:rPr lang="en-US" sz="1200" i="1" dirty="0"/>
              <a:t>srm://</a:t>
            </a:r>
            <a:r>
              <a:rPr lang="en-US" sz="1200" i="1" dirty="0" smtClean="0"/>
              <a:t>sbgse1.in2p3.fr:8446/dpm/in2p3.fr/home/cms/Prod_13TeV/Gridpacks/ZToLL50-3Jets_sm-no_masses</a:t>
            </a:r>
          </a:p>
          <a:p>
            <a:r>
              <a:rPr lang="en-US" sz="1200" i="1" dirty="0"/>
              <a:t>srm://</a:t>
            </a:r>
            <a:r>
              <a:rPr lang="en-US" sz="1200" i="1" dirty="0" smtClean="0"/>
              <a:t>sbgse1.in2p3.fr:8446/dpm/in2p3.fr/home/cms/Prod_13TeV/Gridpacks/ZToLL50-4Jets_sm-no_masses</a:t>
            </a:r>
          </a:p>
          <a:p>
            <a:endParaRPr lang="en-US" sz="1200" i="1" dirty="0"/>
          </a:p>
          <a:p>
            <a:r>
              <a:rPr lang="en-US" dirty="0"/>
              <a:t>Job 4-jets:</a:t>
            </a:r>
          </a:p>
          <a:p>
            <a:r>
              <a:rPr lang="en-US" sz="1200" i="1" dirty="0">
                <a:hlinkClick r:id="rId2"/>
              </a:rPr>
              <a:t>https://</a:t>
            </a:r>
            <a:r>
              <a:rPr lang="en-US" sz="1200" i="1" dirty="0" smtClean="0">
                <a:hlinkClick r:id="rId2"/>
              </a:rPr>
              <a:t>sbgwms1.in2p3.fr:9000/lsoAYok_EyG8wRCtUGbG8w</a:t>
            </a:r>
            <a:endParaRPr lang="en-US" sz="1200" i="1" dirty="0" smtClean="0"/>
          </a:p>
          <a:p>
            <a:endParaRPr lang="en-US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8159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1" y="54868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to handle 3 jets and 4 jets contribution?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try to split the process into several processes. It is known that MG5 has some difficulties to gather several processes into one.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117772" y="2276872"/>
            <a:ext cx="2478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qqqq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@41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 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gqqq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@42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 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ggqq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@43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 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gggq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@44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 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gggg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@45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03648" y="2276872"/>
            <a:ext cx="2340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qqq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@31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 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gqq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@32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 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ggq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@33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 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ggg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@34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24385" y="1844824"/>
            <a:ext cx="6992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3 jets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007439" y="1844824"/>
            <a:ext cx="6992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4</a:t>
            </a:r>
            <a:r>
              <a:rPr lang="fr-FR" b="1" dirty="0" smtClean="0"/>
              <a:t> jets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4077072"/>
            <a:ext cx="7920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Folders:</a:t>
            </a:r>
          </a:p>
          <a:p>
            <a:r>
              <a:rPr lang="en-US" sz="1200" i="1" dirty="0"/>
              <a:t>srm://</a:t>
            </a:r>
            <a:r>
              <a:rPr lang="en-US" sz="1200" i="1" dirty="0" smtClean="0"/>
              <a:t>sbgse1.in2p3.fr:8446/dpm/in2p3.fr/home/cms/Prod_13TeV/Gridpacks/ZToLL50-3Jets_sm-no_masses_split</a:t>
            </a:r>
          </a:p>
          <a:p>
            <a:r>
              <a:rPr lang="en-US" sz="1200" i="1" dirty="0" smtClean="0"/>
              <a:t>srm</a:t>
            </a:r>
            <a:r>
              <a:rPr lang="en-US" sz="1200" i="1" dirty="0"/>
              <a:t>://</a:t>
            </a:r>
            <a:r>
              <a:rPr lang="en-US" sz="1200" i="1" dirty="0" smtClean="0"/>
              <a:t>sbgse1.in2p3.fr:8446/dpm/in2p3.fr/home/cms/Prod_13TeV/Gridpacks/ZToLL50-4Jets_sm-no_masses_split</a:t>
            </a:r>
          </a:p>
          <a:p>
            <a:endParaRPr lang="en-US" sz="1200" i="1" dirty="0"/>
          </a:p>
          <a:p>
            <a:r>
              <a:rPr lang="en-US" dirty="0"/>
              <a:t>Job </a:t>
            </a:r>
            <a:r>
              <a:rPr lang="en-US" dirty="0" smtClean="0"/>
              <a:t>step2 for 3-jets</a:t>
            </a:r>
            <a:r>
              <a:rPr lang="en-US" dirty="0"/>
              <a:t>:</a:t>
            </a:r>
          </a:p>
          <a:p>
            <a:r>
              <a:rPr lang="en-US" sz="1200" i="1" dirty="0">
                <a:hlinkClick r:id="rId2"/>
              </a:rPr>
              <a:t>https://</a:t>
            </a:r>
            <a:r>
              <a:rPr lang="en-US" sz="1200" i="1" dirty="0" smtClean="0">
                <a:hlinkClick r:id="rId2"/>
              </a:rPr>
              <a:t>sbgwms1.in2p3.fr:9000/miBYpCmktqTlIqrpi8_R4Q</a:t>
            </a:r>
            <a:endParaRPr lang="en-US" sz="1200" i="1" dirty="0" smtClean="0"/>
          </a:p>
          <a:p>
            <a:endParaRPr lang="en-US" sz="1200" i="1" dirty="0"/>
          </a:p>
          <a:p>
            <a:r>
              <a:rPr lang="en-US" dirty="0"/>
              <a:t>Job </a:t>
            </a:r>
            <a:r>
              <a:rPr lang="en-US" dirty="0" smtClean="0"/>
              <a:t>step1 for 4-jets</a:t>
            </a:r>
            <a:r>
              <a:rPr lang="en-US" dirty="0"/>
              <a:t>:</a:t>
            </a:r>
          </a:p>
          <a:p>
            <a:r>
              <a:rPr lang="en-US" sz="1200" i="1" dirty="0">
                <a:hlinkClick r:id="rId3"/>
              </a:rPr>
              <a:t>https://</a:t>
            </a:r>
            <a:r>
              <a:rPr lang="en-US" sz="1200" i="1" dirty="0" smtClean="0">
                <a:hlinkClick r:id="rId3"/>
              </a:rPr>
              <a:t>sbgwms1.in2p3.fr:9000/PpZgPHWRR9Ywd8-1GqR3Yg</a:t>
            </a:r>
            <a:endParaRPr lang="en-US" sz="1200" i="1" dirty="0"/>
          </a:p>
          <a:p>
            <a:endParaRPr lang="en-US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389410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6238" y="2204864"/>
            <a:ext cx="6271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err="1" smtClean="0"/>
              <a:t>WToLNu</a:t>
            </a:r>
            <a:r>
              <a:rPr lang="fr-FR" sz="4000" dirty="0" smtClean="0"/>
              <a:t> production </a:t>
            </a:r>
            <a:r>
              <a:rPr lang="fr-FR" sz="4000" dirty="0" err="1" smtClean="0"/>
              <a:t>approval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55956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652731"/>
              </p:ext>
            </p:extLst>
          </p:nvPr>
        </p:nvGraphicFramePr>
        <p:xfrm>
          <a:off x="1115616" y="90872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Gridpack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ROOT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611560" y="332656"/>
            <a:ext cx="77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Status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83568" y="3212976"/>
            <a:ext cx="326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An </a:t>
            </a:r>
            <a:r>
              <a:rPr lang="fr-FR" b="1" dirty="0" err="1" smtClean="0"/>
              <a:t>adventure</a:t>
            </a:r>
            <a:r>
              <a:rPr lang="fr-FR" b="1" dirty="0" smtClean="0"/>
              <a:t> in Time and </a:t>
            </a:r>
            <a:r>
              <a:rPr lang="fr-FR" b="1" dirty="0" err="1" smtClean="0"/>
              <a:t>Space</a:t>
            </a:r>
            <a:endParaRPr lang="fr-FR" b="1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10786"/>
              </p:ext>
            </p:extLst>
          </p:nvPr>
        </p:nvGraphicFramePr>
        <p:xfrm>
          <a:off x="251520" y="3789040"/>
          <a:ext cx="871297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74"/>
                <a:gridCol w="1212239"/>
                <a:gridCol w="1136474"/>
                <a:gridCol w="1181517"/>
                <a:gridCol w="1265483"/>
                <a:gridCol w="126548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LHE </a:t>
                      </a:r>
                      <a:r>
                        <a:rPr lang="fr-FR" dirty="0" err="1" smtClean="0"/>
                        <a:t>event</a:t>
                      </a:r>
                      <a:r>
                        <a:rPr lang="fr-FR" dirty="0" smtClean="0"/>
                        <a:t> size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12.92MB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19.19MB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24.67MB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28.91MB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33.11MB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LHE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sample</a:t>
                      </a:r>
                      <a:r>
                        <a:rPr lang="fr-FR" baseline="0" dirty="0" smtClean="0"/>
                        <a:t> time </a:t>
                      </a:r>
                      <a:r>
                        <a:rPr lang="fr-FR" baseline="0" dirty="0" err="1" smtClean="0"/>
                        <a:t>elapsed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13mn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10mn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25mn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16mn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15h20mn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ROOT </a:t>
                      </a:r>
                      <a:r>
                        <a:rPr lang="fr-FR" dirty="0" err="1" smtClean="0"/>
                        <a:t>event</a:t>
                      </a:r>
                      <a:r>
                        <a:rPr lang="fr-FR" dirty="0" smtClean="0"/>
                        <a:t> size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269.53MB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231.75MB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212.91MB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177.39MB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214.87MB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ROOT </a:t>
                      </a:r>
                      <a:r>
                        <a:rPr lang="fr-FR" dirty="0" err="1" smtClean="0"/>
                        <a:t>sample</a:t>
                      </a:r>
                      <a:r>
                        <a:rPr lang="fr-FR" dirty="0" smtClean="0"/>
                        <a:t> time </a:t>
                      </a:r>
                      <a:r>
                        <a:rPr lang="fr-FR" dirty="0" err="1" smtClean="0"/>
                        <a:t>elapsed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1h35mn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1h26mn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1h53mn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1h40mn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1h27mn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7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39552" y="332656"/>
            <a:ext cx="4651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Cross sections and ME/PS </a:t>
            </a:r>
            <a:r>
              <a:rPr lang="fr-FR" b="1" dirty="0" err="1" smtClean="0"/>
              <a:t>merging</a:t>
            </a:r>
            <a:r>
              <a:rPr lang="fr-FR" b="1" dirty="0" smtClean="0"/>
              <a:t> </a:t>
            </a:r>
            <a:r>
              <a:rPr lang="fr-FR" b="1" dirty="0" err="1" smtClean="0"/>
              <a:t>efficiencies</a:t>
            </a:r>
            <a:r>
              <a:rPr lang="fr-FR" b="1" dirty="0" smtClean="0"/>
              <a:t>: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4077072"/>
            <a:ext cx="373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Cross sections to use for the </a:t>
            </a:r>
            <a:r>
              <a:rPr lang="fr-FR" b="1" dirty="0" err="1" smtClean="0"/>
              <a:t>analysis</a:t>
            </a:r>
            <a:r>
              <a:rPr lang="fr-FR" b="1" dirty="0" smtClean="0"/>
              <a:t>:</a:t>
            </a:r>
            <a:endParaRPr lang="fr-FR" b="1" dirty="0"/>
          </a:p>
        </p:txBody>
      </p:sp>
      <p:sp>
        <p:nvSpPr>
          <p:cNvPr id="9" name="Ellipse 8"/>
          <p:cNvSpPr/>
          <p:nvPr/>
        </p:nvSpPr>
        <p:spPr>
          <a:xfrm>
            <a:off x="2483768" y="2060848"/>
            <a:ext cx="136815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70" r="12404" b="16489"/>
          <a:stretch/>
        </p:blipFill>
        <p:spPr bwMode="auto">
          <a:xfrm>
            <a:off x="0" y="980728"/>
            <a:ext cx="914457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llipse 10"/>
          <p:cNvSpPr/>
          <p:nvPr/>
        </p:nvSpPr>
        <p:spPr>
          <a:xfrm>
            <a:off x="2555776" y="1916832"/>
            <a:ext cx="1368152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043608" y="1988840"/>
            <a:ext cx="159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tx2"/>
                </a:solidFill>
              </a:rPr>
              <a:t>xsection</a:t>
            </a:r>
            <a:r>
              <a:rPr lang="fr-FR" dirty="0" smtClean="0">
                <a:solidFill>
                  <a:schemeClr val="tx2"/>
                </a:solidFill>
              </a:rPr>
              <a:t> 0 jet =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80" t="61692" r="1856" b="16615"/>
          <a:stretch/>
        </p:blipFill>
        <p:spPr bwMode="auto">
          <a:xfrm>
            <a:off x="2987824" y="4581128"/>
            <a:ext cx="366021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3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611560" y="332656"/>
            <a:ext cx="3193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ME/PS </a:t>
            </a:r>
            <a:r>
              <a:rPr lang="fr-FR" b="1" dirty="0" err="1" smtClean="0"/>
              <a:t>merging</a:t>
            </a:r>
            <a:r>
              <a:rPr lang="fr-FR" b="1" dirty="0" smtClean="0"/>
              <a:t> validation plots</a:t>
            </a:r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5" t="18623" r="18942" b="12027"/>
          <a:stretch/>
        </p:blipFill>
        <p:spPr bwMode="auto">
          <a:xfrm>
            <a:off x="1043608" y="1052736"/>
            <a:ext cx="7397262" cy="528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>
          <a:xfrm>
            <a:off x="6300192" y="1844824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732240" y="148478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Difficult</a:t>
            </a:r>
            <a:r>
              <a:rPr lang="fr-FR" dirty="0" smtClean="0">
                <a:solidFill>
                  <a:srgbClr val="FF0000"/>
                </a:solidFill>
              </a:rPr>
              <a:t> to have </a:t>
            </a:r>
            <a:r>
              <a:rPr lang="fr-FR" dirty="0" err="1" smtClean="0">
                <a:solidFill>
                  <a:srgbClr val="FF0000"/>
                </a:solidFill>
              </a:rPr>
              <a:t>better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6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44000" y="211320"/>
            <a:ext cx="39607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</a:t>
            </a:r>
            <a:endParaRPr/>
          </a:p>
        </p:txBody>
      </p:sp>
      <p:sp>
        <p:nvSpPr>
          <p:cNvPr id="8" name="CustomShape 2"/>
          <p:cNvSpPr/>
          <p:nvPr/>
        </p:nvSpPr>
        <p:spPr>
          <a:xfrm>
            <a:off x="1247040" y="657720"/>
            <a:ext cx="7032960" cy="638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Setting used for Lepton isolation : new relIso implemented, 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need to be checked for fakes.</a:t>
            </a:r>
            <a:endParaRPr/>
          </a:p>
        </p:txBody>
      </p:sp>
      <p:sp>
        <p:nvSpPr>
          <p:cNvPr id="9" name="CustomShape 3"/>
          <p:cNvSpPr/>
          <p:nvPr/>
        </p:nvSpPr>
        <p:spPr>
          <a:xfrm>
            <a:off x="1416240" y="4689720"/>
            <a:ext cx="6287760" cy="638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Setting used for Jet cleaning : 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remove jets in a cone of 0.5 around selected leptons </a:t>
            </a:r>
            <a:endParaRPr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44000" y="1489680"/>
            <a:ext cx="4392000" cy="290232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4752000" y="1296000"/>
            <a:ext cx="3888000" cy="3168000"/>
          </a:xfrm>
          <a:prstGeom prst="rect">
            <a:avLst/>
          </a:prstGeom>
        </p:spPr>
      </p:pic>
      <p:sp>
        <p:nvSpPr>
          <p:cNvPr id="12" name="CustomShape 4"/>
          <p:cNvSpPr/>
          <p:nvPr/>
        </p:nvSpPr>
        <p:spPr>
          <a:xfrm>
            <a:off x="1656000" y="5760000"/>
            <a:ext cx="6287760" cy="638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Implemented in the AnalysisHelper.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879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288000" y="144000"/>
            <a:ext cx="668268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>
                <a:solidFill>
                  <a:srgbClr val="000000"/>
                </a:solidFill>
                <a:latin typeface="Calibri"/>
              </a:rPr>
              <a:t>Validation plot @ ROOT level: multiciplicity of jets </a:t>
            </a:r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594360" y="936000"/>
            <a:ext cx="7613640" cy="535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4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700</Words>
  <Application>Microsoft Macintosh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Université de Haute Alsace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Adam</cp:lastModifiedBy>
  <cp:revision>57</cp:revision>
  <dcterms:created xsi:type="dcterms:W3CDTF">2014-07-22T06:48:51Z</dcterms:created>
  <dcterms:modified xsi:type="dcterms:W3CDTF">2014-07-31T06:36:12Z</dcterms:modified>
</cp:coreProperties>
</file>