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70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44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82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35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93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1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63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14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45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65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14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D03F1-4E57-445B-A1D6-CE0A486C1CE7}" type="datetimeFigureOut">
              <a:rPr lang="fr-FR" smtClean="0"/>
              <a:t>24/07/2014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6A7A2-F717-47B2-BCB8-D0CCF92C9D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24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80522" y="2132856"/>
            <a:ext cx="658295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dirty="0" smtClean="0"/>
              <a:t>DelphesMA5tune</a:t>
            </a:r>
          </a:p>
          <a:p>
            <a:pPr algn="ctr"/>
            <a:r>
              <a:rPr lang="fr-FR" sz="4400" dirty="0" err="1" smtClean="0"/>
              <a:t>IsolationCalculation</a:t>
            </a:r>
            <a:r>
              <a:rPr lang="fr-FR" sz="4400" dirty="0" smtClean="0"/>
              <a:t> module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4288559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83568" y="332656"/>
            <a:ext cx="7541295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New changes:</a:t>
            </a:r>
          </a:p>
          <a:p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Bug </a:t>
            </a:r>
            <a:r>
              <a:rPr lang="fr-FR" dirty="0" err="1" smtClean="0"/>
              <a:t>found</a:t>
            </a:r>
            <a:r>
              <a:rPr lang="fr-FR" dirty="0" smtClean="0"/>
              <a:t> in </a:t>
            </a:r>
            <a:r>
              <a:rPr lang="fr-FR" dirty="0" err="1" smtClean="0"/>
              <a:t>sumET</a:t>
            </a:r>
            <a:r>
              <a:rPr lang="fr-FR" dirty="0" smtClean="0"/>
              <a:t>. </a:t>
            </a:r>
            <a:r>
              <a:rPr lang="fr-FR" dirty="0" err="1" smtClean="0"/>
              <a:t>Fixed</a:t>
            </a:r>
            <a:r>
              <a:rPr lang="fr-FR" dirty="0" smtClean="0"/>
              <a:t> </a:t>
            </a:r>
            <a:r>
              <a:rPr lang="fr-FR" dirty="0" err="1" smtClean="0"/>
              <a:t>now</a:t>
            </a:r>
            <a:r>
              <a:rPr lang="fr-FR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Adding</a:t>
            </a:r>
            <a:r>
              <a:rPr lang="fr-FR" dirty="0" smtClean="0"/>
              <a:t> </a:t>
            </a:r>
            <a:r>
              <a:rPr lang="fr-FR" dirty="0" err="1" smtClean="0"/>
              <a:t>Pflow</a:t>
            </a:r>
            <a:r>
              <a:rPr lang="fr-FR" dirty="0" smtClean="0"/>
              <a:t> isolation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lvl="1"/>
            <a:endParaRPr lang="fr-FR" dirty="0"/>
          </a:p>
          <a:p>
            <a:r>
              <a:rPr lang="fr-FR" b="1" dirty="0">
                <a:solidFill>
                  <a:schemeClr val="tx2"/>
                </a:solidFill>
              </a:rPr>
              <a:t>SVN </a:t>
            </a:r>
            <a:r>
              <a:rPr lang="fr-FR" b="1" dirty="0" err="1">
                <a:solidFill>
                  <a:schemeClr val="tx2"/>
                </a:solidFill>
              </a:rPr>
              <a:t>updated</a:t>
            </a:r>
            <a:r>
              <a:rPr lang="fr-FR" b="1" dirty="0">
                <a:solidFill>
                  <a:schemeClr val="tx2"/>
                </a:solidFill>
              </a:rPr>
              <a:t>:</a:t>
            </a:r>
          </a:p>
          <a:p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New DelphesMA5tune package: DelphesMA5tune311_PFlowIsol.tar.gz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By default in the </a:t>
            </a:r>
            <a:r>
              <a:rPr lang="fr-FR" dirty="0" err="1" smtClean="0"/>
              <a:t>Lobster</a:t>
            </a:r>
            <a:r>
              <a:rPr lang="fr-FR" dirty="0" smtClean="0"/>
              <a:t> </a:t>
            </a:r>
            <a:r>
              <a:rPr lang="fr-FR" dirty="0" err="1" smtClean="0"/>
              <a:t>template</a:t>
            </a: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delphes_CMS.tcl</a:t>
            </a:r>
            <a:r>
              <a:rPr lang="fr-FR" dirty="0" smtClean="0"/>
              <a:t> </a:t>
            </a:r>
            <a:r>
              <a:rPr lang="fr-FR" dirty="0" err="1" smtClean="0"/>
              <a:t>card</a:t>
            </a:r>
            <a:r>
              <a:rPr lang="fr-FR" dirty="0" smtClean="0"/>
              <a:t> </a:t>
            </a:r>
            <a:r>
              <a:rPr lang="fr-FR" dirty="0" err="1" smtClean="0"/>
              <a:t>updated</a:t>
            </a:r>
            <a:r>
              <a:rPr lang="fr-FR" dirty="0" smtClean="0"/>
              <a:t> in the </a:t>
            </a:r>
            <a:r>
              <a:rPr lang="fr-FR" dirty="0" err="1" smtClean="0"/>
              <a:t>folder</a:t>
            </a:r>
            <a:r>
              <a:rPr lang="fr-FR" dirty="0" smtClean="0"/>
              <a:t> default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New MadAnalysis release : v1.1.12beta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AnalysisHelper</a:t>
            </a:r>
            <a:r>
              <a:rPr lang="fr-FR" dirty="0" smtClean="0"/>
              <a:t> </a:t>
            </a:r>
            <a:r>
              <a:rPr lang="fr-FR" dirty="0" err="1" smtClean="0"/>
              <a:t>updated</a:t>
            </a:r>
            <a:r>
              <a:rPr lang="fr-FR" dirty="0" smtClean="0"/>
              <a:t> (</a:t>
            </a:r>
            <a:r>
              <a:rPr lang="fr-FR" dirty="0" err="1" smtClean="0"/>
              <a:t>see</a:t>
            </a:r>
            <a:r>
              <a:rPr lang="fr-FR" dirty="0" smtClean="0"/>
              <a:t> Lorenzo &amp; </a:t>
            </a:r>
            <a:r>
              <a:rPr lang="fr-FR" dirty="0" err="1" smtClean="0"/>
              <a:t>Eric's</a:t>
            </a:r>
            <a:r>
              <a:rPr lang="fr-FR" dirty="0" smtClean="0"/>
              <a:t> discussion)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r>
              <a:rPr lang="fr-FR" b="1" dirty="0">
                <a:solidFill>
                  <a:schemeClr val="tx2"/>
                </a:solidFill>
              </a:rPr>
              <a:t>Production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ROOT files must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generated</a:t>
            </a:r>
            <a:r>
              <a:rPr lang="fr-FR" dirty="0" smtClean="0"/>
              <a:t> </a:t>
            </a:r>
            <a:r>
              <a:rPr lang="fr-FR" dirty="0" err="1" smtClean="0"/>
              <a:t>again</a:t>
            </a:r>
            <a:r>
              <a:rPr lang="fr-FR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Available</a:t>
            </a:r>
            <a:r>
              <a:rPr lang="fr-FR" dirty="0" smtClean="0"/>
              <a:t> </a:t>
            </a:r>
            <a:r>
              <a:rPr lang="fr-FR" dirty="0" err="1" smtClean="0"/>
              <a:t>now</a:t>
            </a:r>
            <a:r>
              <a:rPr lang="fr-FR" dirty="0" smtClean="0"/>
              <a:t> in the new format: TTsemilep_madspin_prod1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471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32656"/>
            <a:ext cx="3720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3 </a:t>
            </a:r>
            <a:r>
              <a:rPr lang="fr-FR" b="1" dirty="0" err="1" smtClean="0">
                <a:solidFill>
                  <a:schemeClr val="tx2"/>
                </a:solidFill>
              </a:rPr>
              <a:t>kinds</a:t>
            </a:r>
            <a:r>
              <a:rPr lang="fr-FR" b="1" dirty="0" smtClean="0">
                <a:solidFill>
                  <a:schemeClr val="tx2"/>
                </a:solidFill>
              </a:rPr>
              <a:t> of isolation are </a:t>
            </a:r>
            <a:r>
              <a:rPr lang="fr-FR" b="1" dirty="0" err="1" smtClean="0">
                <a:solidFill>
                  <a:schemeClr val="tx2"/>
                </a:solidFill>
              </a:rPr>
              <a:t>available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dirty="0" err="1" smtClean="0">
                <a:solidFill>
                  <a:schemeClr val="tx2"/>
                </a:solidFill>
              </a:rPr>
              <a:t>now</a:t>
            </a: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05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32656"/>
            <a:ext cx="4056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 smtClean="0">
                <a:solidFill>
                  <a:schemeClr val="tx2"/>
                </a:solidFill>
              </a:rPr>
              <a:t>Preliminary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dirty="0" err="1" smtClean="0">
                <a:solidFill>
                  <a:schemeClr val="tx2"/>
                </a:solidFill>
              </a:rPr>
              <a:t>results</a:t>
            </a:r>
            <a:r>
              <a:rPr lang="fr-FR" b="1" dirty="0" smtClean="0">
                <a:solidFill>
                  <a:schemeClr val="tx2"/>
                </a:solidFill>
              </a:rPr>
              <a:t> for the </a:t>
            </a:r>
            <a:r>
              <a:rPr lang="fr-FR" b="1" dirty="0" err="1" smtClean="0">
                <a:solidFill>
                  <a:schemeClr val="tx2"/>
                </a:solidFill>
              </a:rPr>
              <a:t>TrackIsolation</a:t>
            </a:r>
            <a:endParaRPr lang="fr-FR" b="1" dirty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5" t="15581" r="45569" b="29198"/>
          <a:stretch/>
        </p:blipFill>
        <p:spPr bwMode="auto">
          <a:xfrm>
            <a:off x="179512" y="2060848"/>
            <a:ext cx="4623543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475656" y="5733256"/>
            <a:ext cx="62727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Blue = leptons (muon or </a:t>
            </a:r>
            <a:r>
              <a:rPr lang="fr-FR" dirty="0" err="1" smtClean="0"/>
              <a:t>electron</a:t>
            </a:r>
            <a:r>
              <a:rPr lang="fr-FR" dirty="0" smtClean="0"/>
              <a:t>) </a:t>
            </a:r>
            <a:r>
              <a:rPr lang="fr-FR" dirty="0" err="1" smtClean="0"/>
              <a:t>coming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directly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a W.</a:t>
            </a:r>
          </a:p>
          <a:p>
            <a:r>
              <a:rPr lang="fr-FR" dirty="0" err="1" smtClean="0"/>
              <a:t>Red</a:t>
            </a:r>
            <a:r>
              <a:rPr lang="fr-FR" dirty="0" smtClean="0"/>
              <a:t> = leptons </a:t>
            </a:r>
            <a:r>
              <a:rPr lang="fr-FR" dirty="0" err="1" smtClean="0"/>
              <a:t>coming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hadronic</a:t>
            </a:r>
            <a:r>
              <a:rPr lang="fr-FR" dirty="0" smtClean="0"/>
              <a:t> </a:t>
            </a:r>
            <a:r>
              <a:rPr lang="fr-FR" dirty="0" err="1" smtClean="0"/>
              <a:t>decay</a:t>
            </a:r>
            <a:r>
              <a:rPr lang="fr-FR" dirty="0" smtClean="0"/>
              <a:t>.</a:t>
            </a:r>
          </a:p>
          <a:p>
            <a:r>
              <a:rPr lang="fr-FR" dirty="0" smtClean="0"/>
              <a:t>Leptons </a:t>
            </a:r>
            <a:r>
              <a:rPr lang="fr-FR" dirty="0" err="1" smtClean="0"/>
              <a:t>coming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taus </a:t>
            </a:r>
            <a:r>
              <a:rPr lang="fr-FR" dirty="0" err="1" smtClean="0"/>
              <a:t>ignored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95536" y="908720"/>
            <a:ext cx="569803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TTsemileptonic_madspin_prod1 (</a:t>
            </a:r>
            <a:r>
              <a:rPr lang="fr-FR" dirty="0" err="1" smtClean="0"/>
              <a:t>less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100,000 </a:t>
            </a:r>
            <a:r>
              <a:rPr lang="fr-FR" dirty="0" err="1" smtClean="0"/>
              <a:t>events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Cone</a:t>
            </a:r>
            <a:r>
              <a:rPr lang="fr-FR" dirty="0" smtClean="0"/>
              <a:t> DR=0.4 </a:t>
            </a:r>
          </a:p>
          <a:p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functions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AnalysisHelper</a:t>
            </a:r>
            <a:r>
              <a:rPr lang="fr-FR" dirty="0" smtClean="0"/>
              <a:t> class</a:t>
            </a:r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5" t="16173" r="47005" b="29486"/>
          <a:stretch/>
        </p:blipFill>
        <p:spPr bwMode="auto">
          <a:xfrm>
            <a:off x="4721206" y="2132856"/>
            <a:ext cx="4422794" cy="304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195736" y="2564904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muon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732240" y="2564904"/>
            <a:ext cx="10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Electron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7425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7" t="16005" r="46618" b="29173"/>
          <a:stretch/>
        </p:blipFill>
        <p:spPr bwMode="auto">
          <a:xfrm>
            <a:off x="-26653" y="2148889"/>
            <a:ext cx="4777182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7" t="15674" r="46693" b="29334"/>
          <a:stretch/>
        </p:blipFill>
        <p:spPr bwMode="auto">
          <a:xfrm>
            <a:off x="4617355" y="2204864"/>
            <a:ext cx="4594880" cy="3190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332656"/>
            <a:ext cx="4686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 smtClean="0">
                <a:solidFill>
                  <a:schemeClr val="tx2"/>
                </a:solidFill>
              </a:rPr>
              <a:t>Preliminary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dirty="0" err="1" smtClean="0">
                <a:solidFill>
                  <a:schemeClr val="tx2"/>
                </a:solidFill>
              </a:rPr>
              <a:t>results</a:t>
            </a:r>
            <a:r>
              <a:rPr lang="fr-FR" b="1" dirty="0" smtClean="0">
                <a:solidFill>
                  <a:schemeClr val="tx2"/>
                </a:solidFill>
              </a:rPr>
              <a:t> for the </a:t>
            </a:r>
            <a:r>
              <a:rPr lang="fr-FR" b="1" dirty="0" err="1" smtClean="0">
                <a:solidFill>
                  <a:schemeClr val="tx2"/>
                </a:solidFill>
              </a:rPr>
              <a:t>CalorimeterIsolation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475656" y="5733256"/>
            <a:ext cx="62727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Blue = leptons (muon or </a:t>
            </a:r>
            <a:r>
              <a:rPr lang="fr-FR" dirty="0" err="1" smtClean="0"/>
              <a:t>electron</a:t>
            </a:r>
            <a:r>
              <a:rPr lang="fr-FR" dirty="0" smtClean="0"/>
              <a:t>) </a:t>
            </a:r>
            <a:r>
              <a:rPr lang="fr-FR" dirty="0" err="1" smtClean="0"/>
              <a:t>coming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directly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a W.</a:t>
            </a:r>
          </a:p>
          <a:p>
            <a:r>
              <a:rPr lang="fr-FR" dirty="0" err="1" smtClean="0"/>
              <a:t>Red</a:t>
            </a:r>
            <a:r>
              <a:rPr lang="fr-FR" dirty="0" smtClean="0"/>
              <a:t> = leptons </a:t>
            </a:r>
            <a:r>
              <a:rPr lang="fr-FR" dirty="0" err="1" smtClean="0"/>
              <a:t>coming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hadronic</a:t>
            </a:r>
            <a:r>
              <a:rPr lang="fr-FR" dirty="0" smtClean="0"/>
              <a:t> </a:t>
            </a:r>
            <a:r>
              <a:rPr lang="fr-FR" dirty="0" err="1" smtClean="0"/>
              <a:t>decay</a:t>
            </a:r>
            <a:r>
              <a:rPr lang="fr-FR" dirty="0" smtClean="0"/>
              <a:t>.</a:t>
            </a:r>
          </a:p>
          <a:p>
            <a:r>
              <a:rPr lang="fr-FR" dirty="0" smtClean="0"/>
              <a:t>Leptons </a:t>
            </a:r>
            <a:r>
              <a:rPr lang="fr-FR" dirty="0" err="1" smtClean="0"/>
              <a:t>coming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taus </a:t>
            </a:r>
            <a:r>
              <a:rPr lang="fr-FR" dirty="0" err="1" smtClean="0"/>
              <a:t>ignored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95536" y="908720"/>
            <a:ext cx="569803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TTsemileptonic_madspin_prod1 </a:t>
            </a:r>
            <a:r>
              <a:rPr lang="fr-FR" dirty="0"/>
              <a:t>(</a:t>
            </a:r>
            <a:r>
              <a:rPr lang="fr-FR" dirty="0" err="1"/>
              <a:t>less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100,000 </a:t>
            </a:r>
            <a:r>
              <a:rPr lang="fr-FR" dirty="0" err="1"/>
              <a:t>events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Cone</a:t>
            </a:r>
            <a:r>
              <a:rPr lang="fr-FR" dirty="0" smtClean="0"/>
              <a:t> DR=0.4 </a:t>
            </a:r>
          </a:p>
          <a:p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functions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AnalysisHelper</a:t>
            </a:r>
            <a:r>
              <a:rPr lang="fr-FR" dirty="0" smtClean="0"/>
              <a:t> class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195736" y="2564904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muon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732240" y="2564904"/>
            <a:ext cx="10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Electron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4891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6" t="16381" r="46421" b="30037"/>
          <a:stretch/>
        </p:blipFill>
        <p:spPr bwMode="auto">
          <a:xfrm>
            <a:off x="0" y="2132855"/>
            <a:ext cx="4427984" cy="2957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3" t="15798" r="47392" b="29271"/>
          <a:stretch/>
        </p:blipFill>
        <p:spPr bwMode="auto">
          <a:xfrm>
            <a:off x="4318983" y="2060848"/>
            <a:ext cx="4796417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332656"/>
            <a:ext cx="4106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 smtClean="0">
                <a:solidFill>
                  <a:schemeClr val="tx2"/>
                </a:solidFill>
              </a:rPr>
              <a:t>Preliminary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dirty="0" err="1" smtClean="0">
                <a:solidFill>
                  <a:schemeClr val="tx2"/>
                </a:solidFill>
              </a:rPr>
              <a:t>results</a:t>
            </a:r>
            <a:r>
              <a:rPr lang="fr-FR" b="1" dirty="0" smtClean="0">
                <a:solidFill>
                  <a:schemeClr val="tx2"/>
                </a:solidFill>
              </a:rPr>
              <a:t> for the </a:t>
            </a:r>
            <a:r>
              <a:rPr lang="fr-FR" b="1" dirty="0" err="1" smtClean="0">
                <a:solidFill>
                  <a:schemeClr val="tx2"/>
                </a:solidFill>
              </a:rPr>
              <a:t>PFlowIsolation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475656" y="5733256"/>
            <a:ext cx="62727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Blue = leptons (muon or </a:t>
            </a:r>
            <a:r>
              <a:rPr lang="fr-FR" dirty="0" err="1" smtClean="0"/>
              <a:t>electron</a:t>
            </a:r>
            <a:r>
              <a:rPr lang="fr-FR" dirty="0" smtClean="0"/>
              <a:t>) </a:t>
            </a:r>
            <a:r>
              <a:rPr lang="fr-FR" dirty="0" err="1" smtClean="0"/>
              <a:t>coming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directly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a W.</a:t>
            </a:r>
          </a:p>
          <a:p>
            <a:r>
              <a:rPr lang="fr-FR" dirty="0" err="1" smtClean="0"/>
              <a:t>Red</a:t>
            </a:r>
            <a:r>
              <a:rPr lang="fr-FR" dirty="0" smtClean="0"/>
              <a:t> = leptons </a:t>
            </a:r>
            <a:r>
              <a:rPr lang="fr-FR" dirty="0" err="1" smtClean="0"/>
              <a:t>coming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hadronic</a:t>
            </a:r>
            <a:r>
              <a:rPr lang="fr-FR" dirty="0" smtClean="0"/>
              <a:t> </a:t>
            </a:r>
            <a:r>
              <a:rPr lang="fr-FR" dirty="0" err="1" smtClean="0"/>
              <a:t>decay</a:t>
            </a:r>
            <a:r>
              <a:rPr lang="fr-FR" dirty="0" smtClean="0"/>
              <a:t>.</a:t>
            </a:r>
          </a:p>
          <a:p>
            <a:r>
              <a:rPr lang="fr-FR" dirty="0" smtClean="0"/>
              <a:t>Leptons </a:t>
            </a:r>
            <a:r>
              <a:rPr lang="fr-FR" dirty="0" err="1" smtClean="0"/>
              <a:t>coming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taus </a:t>
            </a:r>
            <a:r>
              <a:rPr lang="fr-FR" dirty="0" err="1" smtClean="0"/>
              <a:t>ignored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95536" y="908720"/>
            <a:ext cx="569803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TTsemileptonic_madspin_prod1 </a:t>
            </a:r>
            <a:r>
              <a:rPr lang="fr-FR" dirty="0"/>
              <a:t>(</a:t>
            </a:r>
            <a:r>
              <a:rPr lang="fr-FR" dirty="0" err="1"/>
              <a:t>less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100,000 </a:t>
            </a:r>
            <a:r>
              <a:rPr lang="fr-FR" dirty="0" err="1"/>
              <a:t>events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Cone</a:t>
            </a:r>
            <a:r>
              <a:rPr lang="fr-FR" dirty="0" smtClean="0"/>
              <a:t> DR=0.4 </a:t>
            </a:r>
          </a:p>
          <a:p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functions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AnalysisHelper</a:t>
            </a:r>
            <a:r>
              <a:rPr lang="fr-FR" dirty="0" smtClean="0"/>
              <a:t> class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195736" y="2564904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muon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732240" y="2564904"/>
            <a:ext cx="10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Electron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489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32656"/>
            <a:ext cx="4626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Configuration of a </a:t>
            </a:r>
            <a:r>
              <a:rPr lang="fr-FR" b="1" dirty="0" err="1" smtClean="0">
                <a:solidFill>
                  <a:schemeClr val="tx2"/>
                </a:solidFill>
              </a:rPr>
              <a:t>IsolationCalculation</a:t>
            </a:r>
            <a:r>
              <a:rPr lang="fr-FR" b="1" dirty="0">
                <a:solidFill>
                  <a:schemeClr val="tx2"/>
                </a:solidFill>
              </a:rPr>
              <a:t> </a:t>
            </a:r>
            <a:r>
              <a:rPr lang="fr-FR" b="1" dirty="0" smtClean="0">
                <a:solidFill>
                  <a:schemeClr val="tx2"/>
                </a:solidFill>
              </a:rPr>
              <a:t>module</a:t>
            </a:r>
            <a:endParaRPr lang="fr-FR" b="1" dirty="0">
              <a:solidFill>
                <a:schemeClr val="tx2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7" t="22185" r="50976" b="48857"/>
          <a:stretch/>
        </p:blipFill>
        <p:spPr bwMode="auto">
          <a:xfrm>
            <a:off x="539551" y="1196752"/>
            <a:ext cx="8052229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0873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2066</TotalTime>
  <Words>187</Words>
  <Application>Microsoft Office PowerPoint</Application>
  <PresentationFormat>Affichage à l'écran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Université de Haute Alsace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44</cp:revision>
  <dcterms:created xsi:type="dcterms:W3CDTF">2014-07-22T06:48:51Z</dcterms:created>
  <dcterms:modified xsi:type="dcterms:W3CDTF">2014-07-24T07:24:14Z</dcterms:modified>
</cp:coreProperties>
</file>