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70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44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8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35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93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1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6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14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45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65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14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24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80522" y="2132856"/>
            <a:ext cx="658295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dirty="0" smtClean="0"/>
              <a:t>DelphesMA5tune</a:t>
            </a:r>
          </a:p>
          <a:p>
            <a:pPr algn="ctr"/>
            <a:r>
              <a:rPr lang="fr-FR" sz="4400" dirty="0" err="1" smtClean="0"/>
              <a:t>IsolationCalculation</a:t>
            </a:r>
            <a:r>
              <a:rPr lang="fr-FR" sz="4400" dirty="0" smtClean="0"/>
              <a:t> module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428855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71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91680" y="2636912"/>
            <a:ext cx="6125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err="1" smtClean="0"/>
              <a:t>Gridpack</a:t>
            </a:r>
            <a:r>
              <a:rPr lang="fr-FR" sz="4000" dirty="0" smtClean="0"/>
              <a:t> production @ IPHC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22314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1560" y="548680"/>
            <a:ext cx="65285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Gridpacks</a:t>
            </a:r>
            <a:r>
              <a:rPr lang="en-US" dirty="0" smtClean="0"/>
              <a:t> produced @ IIHE have been transferred to Strasbourg.</a:t>
            </a:r>
            <a:br>
              <a:rPr lang="en-US" dirty="0" smtClean="0"/>
            </a:br>
            <a:r>
              <a:rPr lang="en-US" dirty="0" smtClean="0"/>
              <a:t>Instructions are reported in a wiki</a:t>
            </a:r>
            <a:br>
              <a:rPr lang="en-US" dirty="0" smtClean="0"/>
            </a:b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https://sbgcmswikidoc.in2p3.fr/doku.php?id=topfcnc_copy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1" y="1916832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Goal: validate the production step1+step2+step3 for the exclusive production ZToLL50 and </a:t>
            </a:r>
            <a:r>
              <a:rPr lang="en-US" dirty="0" err="1" smtClean="0"/>
              <a:t>WToLNu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Some </a:t>
            </a:r>
            <a:r>
              <a:rPr lang="en-US" dirty="0" err="1" smtClean="0"/>
              <a:t>gridpacks</a:t>
            </a:r>
            <a:r>
              <a:rPr lang="en-US" dirty="0" smtClean="0"/>
              <a:t> were missing: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852545"/>
              </p:ext>
            </p:extLst>
          </p:nvPr>
        </p:nvGraphicFramePr>
        <p:xfrm>
          <a:off x="1331640" y="386104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jet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ZToLL50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WToNLu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611561" y="558924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Cross sections for each contribution has been computed.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1" y="54868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Exclusive production of ZToLL50 - status: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840846"/>
              </p:ext>
            </p:extLst>
          </p:nvPr>
        </p:nvGraphicFramePr>
        <p:xfrm>
          <a:off x="1043610" y="1268760"/>
          <a:ext cx="691276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  <a:gridCol w="1152128"/>
                <a:gridCol w="1152128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jet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Gridpack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Problem</a:t>
                      </a:r>
                      <a:r>
                        <a:rPr lang="fr-FR" baseline="0" dirty="0" smtClean="0"/>
                        <a:t> ?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Running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ROOT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Running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Connecteur droit avec flèche 2"/>
          <p:cNvCxnSpPr/>
          <p:nvPr/>
        </p:nvCxnSpPr>
        <p:spPr>
          <a:xfrm flipH="1">
            <a:off x="5076056" y="2348880"/>
            <a:ext cx="10081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899592" y="3195459"/>
            <a:ext cx="79208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generated events != Number of expected events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Convergence issue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Solutions: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We can live with this problem. Only ~60% expected events are produced.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Try to help MadGraph.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Example: splitting the specified process into several sub-processes:</a:t>
            </a:r>
          </a:p>
          <a:p>
            <a:pPr lvl="2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P13_gg_llgqq</a:t>
            </a:r>
          </a:p>
          <a:p>
            <a:pPr lvl="2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P13_gq_llggq</a:t>
            </a:r>
          </a:p>
          <a:p>
            <a:pPr lvl="2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P13_qq_llggg</a:t>
            </a:r>
          </a:p>
          <a:p>
            <a:pPr lvl="2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P13_gq_llqqq</a:t>
            </a:r>
          </a:p>
          <a:p>
            <a:pPr lvl="2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P13_qq_llgqq</a:t>
            </a:r>
          </a:p>
          <a:p>
            <a:pPr marL="285750" indent="-285750">
              <a:buFont typeface="Wingdings"/>
              <a:buChar char="à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59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1" y="54868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Exclusive production of ZToLL50 - status: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232049"/>
              </p:ext>
            </p:extLst>
          </p:nvPr>
        </p:nvGraphicFramePr>
        <p:xfrm>
          <a:off x="1043610" y="1268760"/>
          <a:ext cx="691276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  <a:gridCol w="1152128"/>
                <a:gridCol w="1152128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jet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Gridpack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Problem</a:t>
                      </a:r>
                      <a:r>
                        <a:rPr lang="fr-FR" baseline="0" dirty="0" smtClean="0"/>
                        <a:t> ?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Running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ROOT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Running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588224" y="3284984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ME/PS </a:t>
            </a:r>
            <a:r>
              <a:rPr lang="fr-FR" dirty="0" err="1" smtClean="0"/>
              <a:t>merging</a:t>
            </a:r>
            <a:r>
              <a:rPr lang="fr-FR" dirty="0" smtClean="0"/>
              <a:t> validation plots </a:t>
            </a:r>
            <a:br>
              <a:rPr lang="fr-FR" dirty="0" smtClean="0"/>
            </a:br>
            <a:r>
              <a:rPr lang="fr-FR" dirty="0" err="1" smtClean="0"/>
              <a:t>with</a:t>
            </a:r>
            <a:r>
              <a:rPr lang="fr-FR" dirty="0" smtClean="0"/>
              <a:t> contribution of 0,1,2 extra jets.</a:t>
            </a:r>
          </a:p>
          <a:p>
            <a:pPr algn="ctr"/>
            <a:endParaRPr lang="fr-FR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6804248" y="5157192"/>
            <a:ext cx="1173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Going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well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8" t="20172" r="20274" b="21118"/>
          <a:stretch/>
        </p:blipFill>
        <p:spPr bwMode="auto">
          <a:xfrm>
            <a:off x="899592" y="2831708"/>
            <a:ext cx="5544616" cy="402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3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1" y="54868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Exclusive production of </a:t>
            </a:r>
            <a:r>
              <a:rPr lang="en-US" dirty="0" err="1" smtClean="0"/>
              <a:t>WToLNu</a:t>
            </a:r>
            <a:r>
              <a:rPr lang="en-US" dirty="0" smtClean="0"/>
              <a:t> - status: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580499"/>
              </p:ext>
            </p:extLst>
          </p:nvPr>
        </p:nvGraphicFramePr>
        <p:xfrm>
          <a:off x="1331640" y="126876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jet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Gridpack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running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ROOT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588224" y="3284984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ME/PS </a:t>
            </a:r>
            <a:r>
              <a:rPr lang="fr-FR" dirty="0" err="1" smtClean="0"/>
              <a:t>merging</a:t>
            </a:r>
            <a:r>
              <a:rPr lang="fr-FR" dirty="0" smtClean="0"/>
              <a:t> validation plots </a:t>
            </a:r>
            <a:br>
              <a:rPr lang="fr-FR" dirty="0" smtClean="0"/>
            </a:br>
            <a:r>
              <a:rPr lang="fr-FR" dirty="0" err="1" smtClean="0"/>
              <a:t>with</a:t>
            </a:r>
            <a:r>
              <a:rPr lang="fr-FR" dirty="0" smtClean="0"/>
              <a:t> contribution of 0,1,2 extra jets.</a:t>
            </a:r>
          </a:p>
          <a:p>
            <a:pPr algn="ctr"/>
            <a:endParaRPr lang="fr-FR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6804248" y="5157192"/>
            <a:ext cx="1173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Going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well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18456" r="20228" b="11974"/>
          <a:stretch/>
        </p:blipFill>
        <p:spPr bwMode="auto">
          <a:xfrm>
            <a:off x="1115616" y="2896314"/>
            <a:ext cx="5537121" cy="3961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65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1" y="54868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do:</a:t>
            </a:r>
            <a:endParaRPr lang="en-US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259632" y="1268760"/>
            <a:ext cx="569694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Finish all the </a:t>
            </a:r>
            <a:r>
              <a:rPr lang="fr-FR" dirty="0" err="1" smtClean="0"/>
              <a:t>steps</a:t>
            </a:r>
            <a:endParaRPr lang="fr-FR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dirty="0" err="1" smtClean="0"/>
              <a:t>Try</a:t>
            </a:r>
            <a:r>
              <a:rPr lang="fr-FR" dirty="0" smtClean="0"/>
              <a:t> to split the ZToLL50-3 jets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subprocesses</a:t>
            </a:r>
            <a:r>
              <a:rPr lang="fr-FR" dirty="0" smtClean="0"/>
              <a:t>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dirty="0" err="1" smtClean="0"/>
              <a:t>Making</a:t>
            </a:r>
            <a:r>
              <a:rPr lang="fr-FR" dirty="0" smtClean="0"/>
              <a:t> the final ME/PS </a:t>
            </a:r>
            <a:r>
              <a:rPr lang="fr-FR" dirty="0" err="1" smtClean="0"/>
              <a:t>merging</a:t>
            </a:r>
            <a:r>
              <a:rPr lang="fr-FR" dirty="0" smtClean="0"/>
              <a:t> validation plot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dirty="0" err="1" smtClean="0"/>
              <a:t>Validating</a:t>
            </a:r>
            <a:r>
              <a:rPr lang="fr-FR" dirty="0" smtClean="0"/>
              <a:t> </a:t>
            </a:r>
            <a:r>
              <a:rPr lang="fr-FR" dirty="0" err="1" smtClean="0"/>
              <a:t>quickly</a:t>
            </a:r>
            <a:r>
              <a:rPr lang="fr-FR" dirty="0" smtClean="0"/>
              <a:t> the ROOT </a:t>
            </a:r>
            <a:r>
              <a:rPr lang="fr-FR" dirty="0" err="1" smtClean="0"/>
              <a:t>samples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MadAnalysis: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Cross-check the value of </a:t>
            </a:r>
            <a:r>
              <a:rPr lang="fr-FR" dirty="0" err="1" smtClean="0"/>
              <a:t>event-weights</a:t>
            </a:r>
            <a:endParaRPr lang="fr-FR" dirty="0" smtClean="0"/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dirty="0" err="1" smtClean="0"/>
              <a:t>Smoothness</a:t>
            </a:r>
            <a:r>
              <a:rPr lang="fr-FR" dirty="0" smtClean="0"/>
              <a:t> of the jet PT </a:t>
            </a:r>
            <a:r>
              <a:rPr lang="fr-FR" dirty="0" err="1" smtClean="0"/>
              <a:t>spectrum</a:t>
            </a:r>
            <a:endParaRPr lang="fr-FR" dirty="0" smtClean="0"/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dirty="0" err="1" smtClean="0"/>
              <a:t>Typical</a:t>
            </a:r>
            <a:r>
              <a:rPr lang="fr-FR" dirty="0" smtClean="0"/>
              <a:t> observable </a:t>
            </a:r>
            <a:r>
              <a:rPr lang="fr-FR" dirty="0" err="1" smtClean="0"/>
              <a:t>such</a:t>
            </a:r>
            <a:r>
              <a:rPr lang="fr-FR" dirty="0" smtClean="0"/>
              <a:t> </a:t>
            </a:r>
            <a:r>
              <a:rPr lang="fr-FR" dirty="0" err="1" smtClean="0"/>
              <a:t>ass</a:t>
            </a:r>
            <a:r>
              <a:rPr lang="fr-FR" dirty="0" smtClean="0"/>
              <a:t> </a:t>
            </a:r>
            <a:r>
              <a:rPr lang="fr-FR" dirty="0" err="1" smtClean="0"/>
              <a:t>Mll</a:t>
            </a:r>
            <a:r>
              <a:rPr lang="fr-FR" dirty="0" smtClean="0"/>
              <a:t>, MT(W), …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428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apoule.net/wp-content/uploads/2012/10/FILLE+QUESTI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0"/>
            <a:ext cx="3851920" cy="257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67544" y="4766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Another</a:t>
            </a:r>
            <a:r>
              <a:rPr lang="fr-FR" b="1" dirty="0" smtClean="0"/>
              <a:t> point to </a:t>
            </a:r>
            <a:r>
              <a:rPr lang="fr-FR" b="1" dirty="0" err="1" smtClean="0"/>
              <a:t>understand</a:t>
            </a:r>
            <a:r>
              <a:rPr lang="fr-FR" b="1" dirty="0" smtClean="0"/>
              <a:t>: </a:t>
            </a:r>
          </a:p>
          <a:p>
            <a:r>
              <a:rPr lang="fr-FR" dirty="0" err="1" smtClean="0"/>
              <a:t>merging</a:t>
            </a:r>
            <a:r>
              <a:rPr lang="fr-FR" dirty="0" smtClean="0"/>
              <a:t> configuration </a:t>
            </a:r>
            <a:r>
              <a:rPr lang="fr-FR" dirty="0" err="1" smtClean="0"/>
              <a:t>within</a:t>
            </a:r>
            <a:r>
              <a:rPr lang="fr-FR" dirty="0" smtClean="0"/>
              <a:t> </a:t>
            </a:r>
            <a:r>
              <a:rPr lang="fr-FR" dirty="0" err="1" smtClean="0"/>
              <a:t>Pythia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for exclusive production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31556" y="2420888"/>
            <a:ext cx="488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"Min jet" and "Max jet" </a:t>
            </a:r>
            <a:r>
              <a:rPr lang="fr-FR" dirty="0" err="1" smtClean="0"/>
              <a:t>parameters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set.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4427984" y="2924944"/>
            <a:ext cx="187220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868144" y="3501008"/>
            <a:ext cx="1563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Done</a:t>
            </a:r>
            <a:r>
              <a:rPr lang="fr-FR" b="1" dirty="0" smtClean="0"/>
              <a:t> by </a:t>
            </a:r>
            <a:r>
              <a:rPr lang="fr-FR" b="1" dirty="0" smtClean="0"/>
              <a:t>CMS</a:t>
            </a:r>
          </a:p>
          <a:p>
            <a:r>
              <a:rPr lang="fr-FR" b="1" dirty="0" smtClean="0"/>
              <a:t>and </a:t>
            </a:r>
            <a:r>
              <a:rPr lang="fr-FR" b="1" dirty="0" err="1" smtClean="0"/>
              <a:t>used</a:t>
            </a:r>
            <a:r>
              <a:rPr lang="fr-FR" b="1" dirty="0" smtClean="0"/>
              <a:t> </a:t>
            </a:r>
            <a:r>
              <a:rPr lang="fr-FR" b="1" dirty="0" err="1" smtClean="0"/>
              <a:t>here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603944" y="3501008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My</a:t>
            </a:r>
            <a:r>
              <a:rPr lang="fr-FR" b="1" dirty="0" smtClean="0"/>
              <a:t> </a:t>
            </a:r>
            <a:r>
              <a:rPr lang="fr-FR" b="1" dirty="0" err="1" smtClean="0"/>
              <a:t>naive</a:t>
            </a:r>
            <a:r>
              <a:rPr lang="fr-FR" b="1" dirty="0" smtClean="0"/>
              <a:t> </a:t>
            </a:r>
            <a:r>
              <a:rPr lang="fr-FR" b="1" dirty="0" err="1" smtClean="0"/>
              <a:t>idea</a:t>
            </a:r>
            <a:endParaRPr lang="fr-FR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2555776" y="2924944"/>
            <a:ext cx="187220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518133"/>
              </p:ext>
            </p:extLst>
          </p:nvPr>
        </p:nvGraphicFramePr>
        <p:xfrm>
          <a:off x="683568" y="4293096"/>
          <a:ext cx="333603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628"/>
                <a:gridCol w="945752"/>
                <a:gridCol w="971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Contribution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Minjet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Maxjet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r>
                        <a:rPr lang="fr-FR" baseline="0" dirty="0" smtClean="0"/>
                        <a:t>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0" dirty="0" smtClean="0"/>
                        <a:t>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r>
                        <a:rPr lang="fr-FR" baseline="0" dirty="0" smtClean="0"/>
                        <a:t>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16681"/>
              </p:ext>
            </p:extLst>
          </p:nvPr>
        </p:nvGraphicFramePr>
        <p:xfrm>
          <a:off x="5004048" y="4293096"/>
          <a:ext cx="333603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628"/>
                <a:gridCol w="945752"/>
                <a:gridCol w="971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Contribution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Minjet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Maxjet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r>
                        <a:rPr lang="fr-FR" baseline="0" dirty="0" smtClean="0"/>
                        <a:t>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0" dirty="0" smtClean="0"/>
                        <a:t>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r>
                        <a:rPr lang="fr-FR" baseline="0" dirty="0" smtClean="0"/>
                        <a:t>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99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99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3714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</TotalTime>
  <Words>347</Words>
  <Application>Microsoft Office PowerPoint</Application>
  <PresentationFormat>Affichage à l'écran (4:3)</PresentationFormat>
  <Paragraphs>162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de Haute Alsace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33</cp:revision>
  <dcterms:created xsi:type="dcterms:W3CDTF">2014-07-22T06:48:51Z</dcterms:created>
  <dcterms:modified xsi:type="dcterms:W3CDTF">2014-07-24T06:25:25Z</dcterms:modified>
</cp:coreProperties>
</file>