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337" r:id="rId3"/>
    <p:sldId id="338" r:id="rId4"/>
    <p:sldId id="339" r:id="rId5"/>
    <p:sldId id="340" r:id="rId6"/>
    <p:sldId id="341" r:id="rId7"/>
    <p:sldId id="342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CC"/>
    <a:srgbClr val="5F2987"/>
    <a:srgbClr val="4A206A"/>
    <a:srgbClr val="FFFF00"/>
    <a:srgbClr val="FF9933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2" autoAdjust="0"/>
    <p:restoredTop sz="94660"/>
  </p:normalViewPr>
  <p:slideViewPr>
    <p:cSldViewPr>
      <p:cViewPr varScale="1">
        <p:scale>
          <a:sx n="69" d="100"/>
          <a:sy n="69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13/11/2014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375F-34B1-4B58-8C62-B160D33A96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3"/>
          <p:cNvSpPr txBox="1">
            <a:spLocks/>
          </p:cNvSpPr>
          <p:nvPr userDrawn="1"/>
        </p:nvSpPr>
        <p:spPr>
          <a:xfrm>
            <a:off x="683568" y="6525344"/>
            <a:ext cx="7488832" cy="35719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S. Bousson – Spiral-2 cavity baking in clean room – TTC Topical Workshop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–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13</a:t>
            </a: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Nov 2014 - Saclay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172400" y="6500834"/>
            <a:ext cx="899624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 </a:t>
            </a:r>
            <a:fld id="{827C2CF4-5274-451A-B5B2-DDFF816FA3BB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-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835696" y="692696"/>
            <a:ext cx="7308304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IPN_gif64trans_L200px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33908"/>
            <a:ext cx="1152128" cy="673995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 descr="POWERPOINTfond_suite (2)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79512" y="2636689"/>
            <a:ext cx="9109075" cy="29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endParaRPr lang="fr-FR" sz="3200" b="1" i="1" dirty="0" smtClean="0">
              <a:latin typeface="Calibri" pitchFamily="34" charset="0"/>
            </a:endParaRPr>
          </a:p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3200" b="1" i="1" dirty="0" smtClean="0">
                <a:latin typeface="Calibri" pitchFamily="34" charset="0"/>
              </a:rPr>
              <a:t>Guillaume Olry, Sébastien Bousson</a:t>
            </a:r>
          </a:p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endParaRPr lang="fr-FR" sz="3200" b="1" i="1" dirty="0" smtClean="0">
              <a:latin typeface="Calibri" pitchFamily="34" charset="0"/>
            </a:endParaRPr>
          </a:p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endParaRPr lang="fr-FR" sz="2400" b="1" i="1" dirty="0" smtClean="0">
              <a:latin typeface="Calibri" pitchFamily="34" charset="0"/>
            </a:endParaRPr>
          </a:p>
          <a:p>
            <a:pPr algn="ctr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800" b="1" i="1" dirty="0" smtClean="0">
                <a:latin typeface="Calibri" pitchFamily="34" charset="0"/>
              </a:rPr>
              <a:t>CNRS/IN2P3/ IPN Orsay – Paris-Sud </a:t>
            </a:r>
            <a:r>
              <a:rPr lang="fr-FR" sz="2800" b="1" i="1" dirty="0" err="1" smtClean="0">
                <a:latin typeface="Calibri" pitchFamily="34" charset="0"/>
              </a:rPr>
              <a:t>University</a:t>
            </a:r>
            <a:endParaRPr lang="fr-FR" sz="2800" b="1" i="1" dirty="0" smtClean="0">
              <a:latin typeface="Calibri" pitchFamily="34" charset="0"/>
            </a:endParaRPr>
          </a:p>
        </p:txBody>
      </p:sp>
      <p:sp>
        <p:nvSpPr>
          <p:cNvPr id="48132" name="Text Box 18"/>
          <p:cNvSpPr txBox="1">
            <a:spLocks noChangeArrowheads="1"/>
          </p:cNvSpPr>
          <p:nvPr/>
        </p:nvSpPr>
        <p:spPr bwMode="auto">
          <a:xfrm>
            <a:off x="611560" y="692696"/>
            <a:ext cx="7848872" cy="29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4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Procedure and results of cavity baking in clean room for the high beta Spiral-2 QWRs</a:t>
            </a:r>
          </a:p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endParaRPr lang="fr-FR" sz="4200" b="1" i="1" dirty="0" smtClean="0">
              <a:latin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8" name="Image 7" descr="IPN_gif64trans_L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9" y="3996782"/>
            <a:ext cx="1368152" cy="800370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 t="10599"/>
          <a:stretch>
            <a:fillRect/>
          </a:stretch>
        </p:blipFill>
        <p:spPr bwMode="auto">
          <a:xfrm>
            <a:off x="3851921" y="4029132"/>
            <a:ext cx="1152127" cy="73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 descr="http://www.bibs.u-psud.fr/images/logo_PSUD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722" y="4005064"/>
            <a:ext cx="1331542" cy="7789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691680" y="0"/>
            <a:ext cx="7452320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High </a:t>
            </a:r>
            <a:r>
              <a:rPr lang="fr-FR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fr-FR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Spiral-2 </a:t>
            </a: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QWRs</a:t>
            </a:r>
            <a:endParaRPr lang="fr-FR" sz="36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7106" name="AutoShape 2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8" name="AutoShape 4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7" name="AutoShape 13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8" name="Picture 5" descr="Linac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6662"/>
            <a:ext cx="9144000" cy="1136650"/>
          </a:xfrm>
          <a:prstGeom prst="rect">
            <a:avLst/>
          </a:prstGeom>
          <a:noFill/>
        </p:spPr>
      </p:pic>
      <p:cxnSp>
        <p:nvCxnSpPr>
          <p:cNvPr id="149" name="Connecteur droit avec flèche 148"/>
          <p:cNvCxnSpPr/>
          <p:nvPr/>
        </p:nvCxnSpPr>
        <p:spPr>
          <a:xfrm>
            <a:off x="107504" y="2276872"/>
            <a:ext cx="4392488" cy="1588"/>
          </a:xfrm>
          <a:prstGeom prst="straightConnector1">
            <a:avLst/>
          </a:prstGeom>
          <a:ln>
            <a:solidFill>
              <a:schemeClr val="bg2"/>
            </a:solidFill>
            <a:headEnd type="arrow"/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50" name="Espace réservé du numéro de diapositive 11"/>
          <p:cNvSpPr txBox="1">
            <a:spLocks/>
          </p:cNvSpPr>
          <p:nvPr/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4668DC-857F-487D-BFFA-8C0CA5037977}" type="slidenum">
              <a:rPr kumimoji="0" lang="fr-B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1" name="ZoneTexte 150"/>
          <p:cNvSpPr txBox="1"/>
          <p:nvPr/>
        </p:nvSpPr>
        <p:spPr>
          <a:xfrm>
            <a:off x="1285852" y="2001828"/>
            <a:ext cx="371477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Cryomodules A section </a:t>
            </a:r>
            <a:endParaRPr lang="en-US" sz="1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5643570" y="2001828"/>
            <a:ext cx="27051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Cryomodules B section</a:t>
            </a:r>
            <a:endParaRPr lang="en-US" sz="1400" b="1" dirty="0">
              <a:solidFill>
                <a:srgbClr val="7030A0"/>
              </a:solidFill>
            </a:endParaRPr>
          </a:p>
        </p:txBody>
      </p:sp>
      <p:pic>
        <p:nvPicPr>
          <p:cNvPr id="153" name="Picture 4" descr="CryoQ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218521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4" name="Connecteur droit avec flèche 153"/>
          <p:cNvCxnSpPr/>
          <p:nvPr/>
        </p:nvCxnSpPr>
        <p:spPr>
          <a:xfrm>
            <a:off x="4427984" y="2276872"/>
            <a:ext cx="4176464" cy="1588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56" name="Rectangle à coins arrondis 155"/>
          <p:cNvSpPr/>
          <p:nvPr/>
        </p:nvSpPr>
        <p:spPr>
          <a:xfrm>
            <a:off x="4572000" y="836712"/>
            <a:ext cx="4176464" cy="115212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8" name="Espace réservé du contenu 8"/>
          <p:cNvGraphicFramePr>
            <a:graphicFrameLocks/>
          </p:cNvGraphicFramePr>
          <p:nvPr/>
        </p:nvGraphicFramePr>
        <p:xfrm>
          <a:off x="216594" y="2492896"/>
          <a:ext cx="4139382" cy="40792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555206"/>
                <a:gridCol w="864096"/>
                <a:gridCol w="72008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Cryomodule 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Valve-to-valve length [mm]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610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1360</a:t>
                      </a:r>
                      <a:endParaRPr lang="en-US" sz="160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Nb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cavities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en-US" sz="160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 [MHz]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88.05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88.05</a:t>
                      </a:r>
                      <a:endParaRPr lang="en-US" sz="160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</a:t>
                      </a:r>
                      <a:r>
                        <a:rPr lang="en-US" sz="1600" baseline="-250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opt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0.07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0.12</a:t>
                      </a:r>
                      <a:endParaRPr lang="en-US" sz="160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Epk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Eacc</a:t>
                      </a:r>
                      <a:endParaRPr lang="en-US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5.36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4.76</a:t>
                      </a:r>
                      <a:endParaRPr lang="en-US" sz="160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Bpk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Eacc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[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mT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/MV/m]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8.70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9.35</a:t>
                      </a:r>
                      <a:endParaRPr lang="en-US" sz="160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r/Q [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]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599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515</a:t>
                      </a:r>
                      <a:endParaRPr lang="en-US" sz="160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Vacc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@ 6.5 MV/m &amp; 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</a:t>
                      </a:r>
                      <a:r>
                        <a:rPr lang="en-US" sz="1600" baseline="-2500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opt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1.55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2.66</a:t>
                      </a:r>
                      <a:endParaRPr lang="en-US" sz="160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Lacc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 (=</a:t>
                      </a:r>
                      <a:r>
                        <a:rPr lang="en-US" sz="1600" dirty="0" err="1" smtClean="0">
                          <a:latin typeface="Calibri" pitchFamily="34" charset="0"/>
                          <a:cs typeface="Calibri" pitchFamily="34" charset="0"/>
                        </a:rPr>
                        <a:t>Leff</a:t>
                      </a: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) [m]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0.24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0.41</a:t>
                      </a:r>
                      <a:endParaRPr lang="en-US" sz="160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Beam tube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 [mm]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38</a:t>
                      </a:r>
                      <a:endParaRPr 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44</a:t>
                      </a:r>
                      <a:endParaRPr lang="en-US" sz="1600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9" name="Picture 12" descr="Cryomodule parti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376272"/>
            <a:ext cx="2180834" cy="357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ZoneTexte 154"/>
          <p:cNvSpPr txBox="1"/>
          <p:nvPr/>
        </p:nvSpPr>
        <p:spPr>
          <a:xfrm>
            <a:off x="6228184" y="5877272"/>
            <a:ext cx="2016224" cy="5232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Cryomodule B housing two beta 0.12 QWR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6" grpId="0" animBg="1"/>
      <p:bldP spid="1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691680" y="0"/>
            <a:ext cx="7452320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Cavity</a:t>
            </a:r>
            <a:r>
              <a:rPr lang="fr-FR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Baking</a:t>
            </a:r>
            <a:r>
              <a:rPr lang="fr-FR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Set-up</a:t>
            </a:r>
            <a:endParaRPr lang="fr-FR" sz="36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7106" name="AutoShape 2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8" name="AutoShape 4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7" name="AutoShape 13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3995936" y="4098558"/>
            <a:ext cx="2857520" cy="2354778"/>
            <a:chOff x="3995936" y="2922880"/>
            <a:chExt cx="2857520" cy="2354778"/>
          </a:xfrm>
        </p:grpSpPr>
        <p:pic>
          <p:nvPicPr>
            <p:cNvPr id="15" name="Picture 2" descr="D:\PROJETS\SPIRAL2\QWR_SERIE\PHOTOS\PICT01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4067374" y="2922880"/>
              <a:ext cx="2704485" cy="2028364"/>
            </a:xfrm>
            <a:prstGeom prst="rect">
              <a:avLst/>
            </a:prstGeom>
            <a:noFill/>
          </p:spPr>
        </p:pic>
        <p:sp>
          <p:nvSpPr>
            <p:cNvPr id="17" name="ZoneTexte 16"/>
            <p:cNvSpPr txBox="1"/>
            <p:nvPr/>
          </p:nvSpPr>
          <p:spPr>
            <a:xfrm>
              <a:off x="3995936" y="4939104"/>
              <a:ext cx="2857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Cavity bottom copper cap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67544" y="1739592"/>
            <a:ext cx="3194122" cy="4857760"/>
            <a:chOff x="571472" y="2000240"/>
            <a:chExt cx="3194122" cy="485776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8794" y="2000240"/>
              <a:ext cx="1836800" cy="442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Flèche vers le bas 19"/>
            <p:cNvSpPr/>
            <p:nvPr/>
          </p:nvSpPr>
          <p:spPr>
            <a:xfrm>
              <a:off x="2714612" y="4929198"/>
              <a:ext cx="214314" cy="28575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èche courbée vers le haut 20"/>
            <p:cNvSpPr/>
            <p:nvPr/>
          </p:nvSpPr>
          <p:spPr>
            <a:xfrm>
              <a:off x="2857488" y="5286388"/>
              <a:ext cx="214314" cy="142876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lèche courbée vers le haut 21"/>
            <p:cNvSpPr/>
            <p:nvPr/>
          </p:nvSpPr>
          <p:spPr>
            <a:xfrm flipH="1">
              <a:off x="2571736" y="5286388"/>
              <a:ext cx="223838" cy="152400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lèche vers le bas 22"/>
            <p:cNvSpPr/>
            <p:nvPr/>
          </p:nvSpPr>
          <p:spPr>
            <a:xfrm rot="569665" flipV="1">
              <a:off x="2954699" y="3219283"/>
              <a:ext cx="82244" cy="31932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èche vers le bas 23"/>
            <p:cNvSpPr/>
            <p:nvPr/>
          </p:nvSpPr>
          <p:spPr>
            <a:xfrm rot="21338559" flipV="1">
              <a:off x="2655738" y="3216546"/>
              <a:ext cx="61613" cy="3330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èche courbée vers le haut 24"/>
            <p:cNvSpPr/>
            <p:nvPr/>
          </p:nvSpPr>
          <p:spPr>
            <a:xfrm flipV="1">
              <a:off x="3071802" y="2714620"/>
              <a:ext cx="428628" cy="142876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lèche courbée vers le haut 25"/>
            <p:cNvSpPr/>
            <p:nvPr/>
          </p:nvSpPr>
          <p:spPr>
            <a:xfrm flipH="1" flipV="1">
              <a:off x="2143108" y="2714620"/>
              <a:ext cx="438152" cy="152400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lèche vers le bas 26"/>
            <p:cNvSpPr/>
            <p:nvPr/>
          </p:nvSpPr>
          <p:spPr>
            <a:xfrm rot="569665" flipV="1">
              <a:off x="2883261" y="4005100"/>
              <a:ext cx="82244" cy="31932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èche vers le bas 27"/>
            <p:cNvSpPr/>
            <p:nvPr/>
          </p:nvSpPr>
          <p:spPr>
            <a:xfrm rot="21338559" flipV="1">
              <a:off x="2655738" y="4002364"/>
              <a:ext cx="61613" cy="3330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èche vers le bas 28"/>
            <p:cNvSpPr/>
            <p:nvPr/>
          </p:nvSpPr>
          <p:spPr>
            <a:xfrm rot="10800000" flipV="1">
              <a:off x="2071670" y="3571876"/>
              <a:ext cx="71438" cy="3838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èche vers le bas 29"/>
            <p:cNvSpPr/>
            <p:nvPr/>
          </p:nvSpPr>
          <p:spPr>
            <a:xfrm rot="10800000" flipV="1">
              <a:off x="3500430" y="3643314"/>
              <a:ext cx="71438" cy="3838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èche vers le bas 30"/>
            <p:cNvSpPr/>
            <p:nvPr/>
          </p:nvSpPr>
          <p:spPr>
            <a:xfrm rot="10800000" flipV="1">
              <a:off x="2071670" y="4929198"/>
              <a:ext cx="71438" cy="3838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èche vers le bas 31"/>
            <p:cNvSpPr/>
            <p:nvPr/>
          </p:nvSpPr>
          <p:spPr>
            <a:xfrm rot="10800000" flipV="1">
              <a:off x="3500430" y="4929198"/>
              <a:ext cx="71438" cy="3838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èche vers le bas 32"/>
            <p:cNvSpPr/>
            <p:nvPr/>
          </p:nvSpPr>
          <p:spPr>
            <a:xfrm rot="5400000">
              <a:off x="1607323" y="5393545"/>
              <a:ext cx="214314" cy="28575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357422" y="4429132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Input</a:t>
              </a:r>
            </a:p>
            <a:p>
              <a:pPr algn="ctr"/>
              <a:r>
                <a:rPr lang="en-US" sz="1400" dirty="0" smtClean="0"/>
                <a:t>~120°C</a:t>
              </a:r>
              <a:endParaRPr lang="en-US" sz="14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71472" y="5214950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Output</a:t>
              </a:r>
            </a:p>
            <a:p>
              <a:pPr algn="ctr"/>
              <a:r>
                <a:rPr lang="en-US" sz="1400" dirty="0" smtClean="0"/>
                <a:t>~110°C</a:t>
              </a:r>
              <a:endParaRPr lang="en-US" sz="1400" dirty="0"/>
            </a:p>
          </p:txBody>
        </p:sp>
        <p:grpSp>
          <p:nvGrpSpPr>
            <p:cNvPr id="36" name="Groupe 51"/>
            <p:cNvGrpSpPr/>
            <p:nvPr/>
          </p:nvGrpSpPr>
          <p:grpSpPr>
            <a:xfrm rot="1205026">
              <a:off x="2158951" y="6116925"/>
              <a:ext cx="285752" cy="142876"/>
              <a:chOff x="4572000" y="5929330"/>
              <a:chExt cx="438152" cy="295276"/>
            </a:xfrm>
          </p:grpSpPr>
          <p:cxnSp>
            <p:nvCxnSpPr>
              <p:cNvPr id="52" name="Connecteur droit 51"/>
              <p:cNvCxnSpPr/>
              <p:nvPr/>
            </p:nvCxnSpPr>
            <p:spPr>
              <a:xfrm rot="5400000">
                <a:off x="4464843" y="6036487"/>
                <a:ext cx="285752" cy="71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rot="16200000" flipH="1">
                <a:off x="4536281" y="6036487"/>
                <a:ext cx="295276" cy="80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rot="5400000">
                <a:off x="4607719" y="6036487"/>
                <a:ext cx="285752" cy="71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 rot="16200000" flipH="1">
                <a:off x="4679157" y="6036487"/>
                <a:ext cx="295276" cy="80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5400000">
                <a:off x="4750595" y="6036487"/>
                <a:ext cx="285752" cy="71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rot="16200000" flipH="1">
                <a:off x="4822033" y="6036487"/>
                <a:ext cx="295276" cy="80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e 52"/>
            <p:cNvGrpSpPr/>
            <p:nvPr/>
          </p:nvGrpSpPr>
          <p:grpSpPr>
            <a:xfrm rot="20260555">
              <a:off x="3229569" y="6121123"/>
              <a:ext cx="285752" cy="142876"/>
              <a:chOff x="4572000" y="5929330"/>
              <a:chExt cx="438152" cy="295276"/>
            </a:xfrm>
          </p:grpSpPr>
          <p:cxnSp>
            <p:nvCxnSpPr>
              <p:cNvPr id="46" name="Connecteur droit 45"/>
              <p:cNvCxnSpPr/>
              <p:nvPr/>
            </p:nvCxnSpPr>
            <p:spPr>
              <a:xfrm rot="5400000">
                <a:off x="4464843" y="6036487"/>
                <a:ext cx="285752" cy="71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16200000" flipH="1">
                <a:off x="4536281" y="6036487"/>
                <a:ext cx="295276" cy="80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5400000">
                <a:off x="4607719" y="6036487"/>
                <a:ext cx="285752" cy="71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16200000" flipH="1">
                <a:off x="4679157" y="6036487"/>
                <a:ext cx="295276" cy="80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5400000">
                <a:off x="4750595" y="6036487"/>
                <a:ext cx="285752" cy="71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rot="16200000" flipH="1">
                <a:off x="4822033" y="6036487"/>
                <a:ext cx="295276" cy="80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ZoneTexte 37"/>
            <p:cNvSpPr txBox="1"/>
            <p:nvPr/>
          </p:nvSpPr>
          <p:spPr>
            <a:xfrm>
              <a:off x="2428860" y="6334780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Heaters</a:t>
              </a:r>
            </a:p>
            <a:p>
              <a:pPr algn="ctr"/>
              <a:r>
                <a:rPr lang="en-US" sz="1400" dirty="0" smtClean="0"/>
                <a:t>~110°C</a:t>
              </a:r>
              <a:endParaRPr lang="en-US" sz="1400" dirty="0"/>
            </a:p>
          </p:txBody>
        </p:sp>
        <p:grpSp>
          <p:nvGrpSpPr>
            <p:cNvPr id="39" name="Groupe 60"/>
            <p:cNvGrpSpPr/>
            <p:nvPr/>
          </p:nvGrpSpPr>
          <p:grpSpPr>
            <a:xfrm>
              <a:off x="2714612" y="6215082"/>
              <a:ext cx="285752" cy="142876"/>
              <a:chOff x="4572000" y="5929330"/>
              <a:chExt cx="438152" cy="295276"/>
            </a:xfrm>
          </p:grpSpPr>
          <p:cxnSp>
            <p:nvCxnSpPr>
              <p:cNvPr id="40" name="Connecteur droit 39"/>
              <p:cNvCxnSpPr/>
              <p:nvPr/>
            </p:nvCxnSpPr>
            <p:spPr>
              <a:xfrm rot="5400000">
                <a:off x="4464843" y="6036487"/>
                <a:ext cx="285752" cy="71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16200000" flipH="1">
                <a:off x="4536281" y="6036487"/>
                <a:ext cx="295276" cy="80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rot="5400000">
                <a:off x="4607719" y="6036487"/>
                <a:ext cx="285752" cy="71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rot="16200000" flipH="1">
                <a:off x="4679157" y="6036487"/>
                <a:ext cx="295276" cy="80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rot="5400000">
                <a:off x="4750595" y="6036487"/>
                <a:ext cx="285752" cy="7143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16200000" flipH="1">
                <a:off x="4822033" y="6036487"/>
                <a:ext cx="295276" cy="80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Espace réservé du contenu 2"/>
          <p:cNvSpPr txBox="1">
            <a:spLocks/>
          </p:cNvSpPr>
          <p:nvPr/>
        </p:nvSpPr>
        <p:spPr>
          <a:xfrm>
            <a:off x="251520" y="764704"/>
            <a:ext cx="8208912" cy="13442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After 72h drying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 48 h baking @ 120°C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“Forced” air flow inside the helium vessel + heater on the cavity bottom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Cavity wrapped in a foil blanket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8610" name="Picture 2" descr="D:\0_Donnees IPN OK\Spiral-2\Donnees et Photos HPR et Etuvage\DSCN2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556792"/>
            <a:ext cx="2760328" cy="2070480"/>
          </a:xfrm>
          <a:prstGeom prst="rect">
            <a:avLst/>
          </a:prstGeom>
          <a:noFill/>
        </p:spPr>
      </p:pic>
      <p:cxnSp>
        <p:nvCxnSpPr>
          <p:cNvPr id="13" name="Connecteur droit avec flèche 12"/>
          <p:cNvCxnSpPr/>
          <p:nvPr/>
        </p:nvCxnSpPr>
        <p:spPr>
          <a:xfrm flipV="1">
            <a:off x="3347864" y="5661248"/>
            <a:ext cx="576064" cy="14401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508104" y="357301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Heaters glued onto the copper cap 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691680" y="0"/>
            <a:ext cx="7452320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Baking</a:t>
            </a:r>
            <a:r>
              <a:rPr lang="fr-FR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Results</a:t>
            </a:r>
            <a:endParaRPr lang="fr-FR" sz="36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7106" name="AutoShape 2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8" name="AutoShape 4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7" name="AutoShape 13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Espace réservé du contenu 2"/>
          <p:cNvSpPr txBox="1">
            <a:spLocks/>
          </p:cNvSpPr>
          <p:nvPr/>
        </p:nvSpPr>
        <p:spPr>
          <a:xfrm>
            <a:off x="539552" y="4797152"/>
            <a:ext cx="4464496" cy="8458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Cavities: MB01, 02, 03, 04, 05, 06, 07, 09 and 10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5929354" cy="314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" name="Espace réservé du contenu 13"/>
          <p:cNvGraphicFramePr>
            <a:graphicFrameLocks/>
          </p:cNvGraphicFramePr>
          <p:nvPr/>
        </p:nvGraphicFramePr>
        <p:xfrm>
          <a:off x="5255568" y="3717032"/>
          <a:ext cx="3708920" cy="286893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33469"/>
                <a:gridCol w="2275451"/>
              </a:tblGrid>
              <a:tr h="322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Cavity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Losses</a:t>
                      </a:r>
                      <a:r>
                        <a:rPr lang="en-US" sz="1600" baseline="0" dirty="0" smtClean="0">
                          <a:latin typeface="Calibri" pitchFamily="34" charset="0"/>
                          <a:cs typeface="Calibri" pitchFamily="34" charset="0"/>
                        </a:rPr>
                        <a:t> @ 6.5 MV/m [W]</a:t>
                      </a:r>
                      <a:endParaRPr lang="en-US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MB01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8.5</a:t>
                      </a:r>
                      <a:endParaRPr lang="fr-FR" sz="1600" b="0" i="0" u="none" strike="noStrike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6.9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MB03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7.0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MB04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8.4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latin typeface="Calibri" pitchFamily="34" charset="0"/>
                          <a:cs typeface="Calibri" pitchFamily="34" charset="0"/>
                        </a:rPr>
                        <a:t>MB05</a:t>
                      </a:r>
                      <a:endParaRPr lang="fr-FR" sz="1600" b="0" i="0" u="none" strike="noStrike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7.2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MB06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7.5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MB07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6.9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8.9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MB10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7.1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555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Mean</a:t>
                      </a:r>
                      <a:r>
                        <a:rPr lang="fr-FR" sz="1600" b="1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value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7.6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63" name="Espace réservé du contenu 2"/>
          <p:cNvSpPr txBox="1">
            <a:spLocks/>
          </p:cNvSpPr>
          <p:nvPr/>
        </p:nvSpPr>
        <p:spPr>
          <a:xfrm>
            <a:off x="1259632" y="764704"/>
            <a:ext cx="6912768" cy="8458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Cavity performances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before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 baking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691680" y="0"/>
            <a:ext cx="7452320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Baking</a:t>
            </a:r>
            <a:r>
              <a:rPr lang="fr-FR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Results</a:t>
            </a:r>
            <a:endParaRPr lang="fr-FR" sz="36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7106" name="AutoShape 2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8" name="AutoShape 4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7" name="AutoShape 13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" name="Espace réservé du contenu 2"/>
          <p:cNvSpPr txBox="1">
            <a:spLocks/>
          </p:cNvSpPr>
          <p:nvPr/>
        </p:nvSpPr>
        <p:spPr>
          <a:xfrm>
            <a:off x="1259632" y="692696"/>
            <a:ext cx="6912768" cy="8458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Cavity performances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after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baking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81622"/>
            <a:ext cx="5459654" cy="31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Espace réservé du contenu 13"/>
          <p:cNvGraphicFramePr>
            <a:graphicFrameLocks/>
          </p:cNvGraphicFramePr>
          <p:nvPr/>
        </p:nvGraphicFramePr>
        <p:xfrm>
          <a:off x="5580112" y="1340768"/>
          <a:ext cx="3529408" cy="532828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21096"/>
                <a:gridCol w="1368152"/>
                <a:gridCol w="1440160"/>
              </a:tblGrid>
              <a:tr h="133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Calibri" pitchFamily="34" charset="0"/>
                          <a:cs typeface="Calibri" pitchFamily="34" charset="0"/>
                        </a:rPr>
                        <a:t>Cavity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Calibri" pitchFamily="34" charset="0"/>
                          <a:cs typeface="Calibri" pitchFamily="34" charset="0"/>
                        </a:rPr>
                        <a:t>Losses </a:t>
                      </a:r>
                      <a:r>
                        <a:rPr lang="en-US" sz="1500" baseline="0" dirty="0" smtClean="0">
                          <a:latin typeface="Calibri" pitchFamily="34" charset="0"/>
                          <a:cs typeface="Calibri" pitchFamily="34" charset="0"/>
                        </a:rPr>
                        <a:t>@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alibri" pitchFamily="34" charset="0"/>
                          <a:cs typeface="Calibri" pitchFamily="34" charset="0"/>
                        </a:rPr>
                        <a:t>6.5 MV/m [W]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alibri" pitchFamily="34" charset="0"/>
                          <a:cs typeface="Calibri" pitchFamily="34" charset="0"/>
                        </a:rPr>
                        <a:t>No baking</a:t>
                      </a:r>
                      <a:endParaRPr lang="en-US" sz="15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alibri" pitchFamily="34" charset="0"/>
                          <a:cs typeface="Calibri" pitchFamily="34" charset="0"/>
                        </a:rPr>
                        <a:t>Losses @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alibri" pitchFamily="34" charset="0"/>
                          <a:cs typeface="Calibri" pitchFamily="34" charset="0"/>
                        </a:rPr>
                        <a:t>6.5 MV/m [W]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latin typeface="Calibri" pitchFamily="34" charset="0"/>
                          <a:cs typeface="Calibri" pitchFamily="34" charset="0"/>
                        </a:rPr>
                        <a:t>With baking</a:t>
                      </a:r>
                      <a:endParaRPr lang="en-US" sz="15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</a:tr>
              <a:tr h="1457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MB01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8.5</a:t>
                      </a:r>
                      <a:endParaRPr lang="fr-FR" sz="1600" b="0" i="0" u="none" strike="noStrike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3.7 (-56%)</a:t>
                      </a:r>
                      <a:endParaRPr lang="fr-FR" sz="1600" b="0" i="0" u="none" strike="noStrike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6.9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4.1 (-41%)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812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MB03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7.0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4.4 (-47%)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00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MB04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8.4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3.6 (-58%)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MB05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7.2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3.5 (-51%)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MB06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7.5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4.8 (-36%)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146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MB07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6.9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3.4 (-51%)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33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MB08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4.0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336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MB09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8.9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3.9 (-56%)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latin typeface="Calibri" pitchFamily="34" charset="0"/>
                          <a:cs typeface="Calibri" pitchFamily="34" charset="0"/>
                        </a:rPr>
                        <a:t>MB10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7.1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3.5 (-51%)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MB11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3.1</a:t>
                      </a:r>
                      <a:endParaRPr lang="fr-FR" sz="1600" b="0" i="0" u="none" strike="noStrike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MB12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3.8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MB13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3.0</a:t>
                      </a:r>
                      <a:endParaRPr lang="fr-FR" sz="1600" b="0" i="0" u="none" strike="noStrike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90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MB14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4.0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MB15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3.1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MB16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3.9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err="1" smtClean="0">
                          <a:latin typeface="Calibri" pitchFamily="34" charset="0"/>
                          <a:cs typeface="Calibri" pitchFamily="34" charset="0"/>
                        </a:rPr>
                        <a:t>Mean</a:t>
                      </a:r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 value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7.6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latin typeface="Calibri" pitchFamily="34" charset="0"/>
                          <a:cs typeface="Calibri" pitchFamily="34" charset="0"/>
                        </a:rPr>
                        <a:t>3.7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971600" y="4797152"/>
            <a:ext cx="270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Losses divided by ~2 @ </a:t>
            </a:r>
            <a:r>
              <a:rPr lang="en-US" sz="2400" b="1" dirty="0" err="1" smtClean="0">
                <a:solidFill>
                  <a:srgbClr val="7030A0"/>
                </a:solidFill>
              </a:rPr>
              <a:t>Eacc</a:t>
            </a:r>
            <a:r>
              <a:rPr lang="en-US" sz="2400" b="1" dirty="0" smtClean="0">
                <a:solidFill>
                  <a:srgbClr val="7030A0"/>
                </a:solidFill>
              </a:rPr>
              <a:t>=6.5 MV/m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691680" y="0"/>
            <a:ext cx="7452320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Baking</a:t>
            </a:r>
            <a:r>
              <a:rPr lang="fr-FR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Results</a:t>
            </a:r>
            <a:endParaRPr lang="fr-FR" sz="36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7106" name="AutoShape 2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8" name="AutoShape 4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7" name="AutoShape 13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" name="Espace réservé du contenu 2"/>
          <p:cNvSpPr txBox="1">
            <a:spLocks/>
          </p:cNvSpPr>
          <p:nvPr/>
        </p:nvSpPr>
        <p:spPr>
          <a:xfrm>
            <a:off x="1259632" y="692696"/>
            <a:ext cx="6912768" cy="8458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Cavity performances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after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baking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261828"/>
            <a:ext cx="7992887" cy="530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691680" y="0"/>
            <a:ext cx="7452320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Baking</a:t>
            </a:r>
            <a:r>
              <a:rPr lang="fr-FR" sz="36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36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Results</a:t>
            </a:r>
            <a:endParaRPr lang="fr-FR" sz="36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7106" name="AutoShape 2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08" name="AutoShape 4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809625" cy="809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17" name="AutoShape 13" descr="http://flerovlab.jinr.ru/flnr/dimg/FLNR_new_logotype_2012_07_04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3" name="Espace réservé du contenu 2"/>
          <p:cNvSpPr txBox="1">
            <a:spLocks/>
          </p:cNvSpPr>
          <p:nvPr/>
        </p:nvSpPr>
        <p:spPr>
          <a:xfrm>
            <a:off x="467544" y="692696"/>
            <a:ext cx="8496944" cy="8458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Calibri" pitchFamily="34" charset="0"/>
                <a:cs typeface="Calibri" pitchFamily="34" charset="0"/>
              </a:rPr>
              <a:t>Cavity temperature homogeneity matters…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23528" y="1268760"/>
            <a:ext cx="6120680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Heater “OFF” (accidental) for the first 24 hours of baking, then turn on for the last 24 hours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same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Qo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at low field and more field emission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Test stopped…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5385829" cy="31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640" y="1556792"/>
            <a:ext cx="183680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7092280" y="4271436"/>
            <a:ext cx="103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110°C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92280" y="6057386"/>
            <a:ext cx="110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30°C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Connecteur droit avec flèche 17"/>
          <p:cNvCxnSpPr>
            <a:stCxn id="17" idx="0"/>
          </p:cNvCxnSpPr>
          <p:nvPr/>
        </p:nvCxnSpPr>
        <p:spPr>
          <a:xfrm flipV="1">
            <a:off x="7644059" y="5772428"/>
            <a:ext cx="123945" cy="28495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4583</TotalTime>
  <Words>380</Words>
  <Application>Microsoft Office PowerPoint</Application>
  <PresentationFormat>Affichage à l'écran (4:3)</PresentationFormat>
  <Paragraphs>151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SBousson</cp:lastModifiedBy>
  <cp:revision>171</cp:revision>
  <dcterms:created xsi:type="dcterms:W3CDTF">2010-09-15T22:47:19Z</dcterms:created>
  <dcterms:modified xsi:type="dcterms:W3CDTF">2014-11-13T08:05:26Z</dcterms:modified>
</cp:coreProperties>
</file>