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68" r:id="rId3"/>
    <p:sldId id="294" r:id="rId4"/>
    <p:sldId id="295" r:id="rId5"/>
    <p:sldId id="271" r:id="rId6"/>
    <p:sldId id="293" r:id="rId7"/>
    <p:sldId id="275" r:id="rId8"/>
    <p:sldId id="272" r:id="rId9"/>
    <p:sldId id="281" r:id="rId10"/>
    <p:sldId id="276" r:id="rId11"/>
    <p:sldId id="277" r:id="rId12"/>
    <p:sldId id="278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9" r:id="rId21"/>
    <p:sldId id="280" r:id="rId22"/>
    <p:sldId id="291" r:id="rId23"/>
    <p:sldId id="290" r:id="rId24"/>
    <p:sldId id="289" r:id="rId25"/>
    <p:sldId id="292" r:id="rId26"/>
    <p:sldId id="273" r:id="rId27"/>
    <p:sldId id="27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11/11/2014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11/11/2014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6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Video%202cut%20off%20burr%20to%20fiber_1.mp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Experience </a:t>
            </a:r>
            <a:r>
              <a:rPr lang="en-US" dirty="0"/>
              <a:t>with hardware preparation for </a:t>
            </a:r>
            <a:r>
              <a:rPr lang="en-US" dirty="0" smtClean="0"/>
              <a:t>XFEL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/>
              <a:t>TTC </a:t>
            </a:r>
            <a:r>
              <a:rPr lang="fr-FR" sz="900" dirty="0" err="1"/>
              <a:t>topical</a:t>
            </a:r>
            <a:r>
              <a:rPr lang="fr-FR" sz="900" dirty="0"/>
              <a:t> </a:t>
            </a:r>
            <a:r>
              <a:rPr lang="fr-FR" sz="900" dirty="0" smtClean="0"/>
              <a:t>workshop on </a:t>
            </a:r>
            <a:r>
              <a:rPr lang="fr-FR" sz="900" dirty="0"/>
              <a:t>clean room </a:t>
            </a:r>
            <a:r>
              <a:rPr lang="fr-FR" sz="900" dirty="0" err="1"/>
              <a:t>assembly</a:t>
            </a:r>
            <a:r>
              <a:rPr lang="fr-FR" sz="900" dirty="0"/>
              <a:t>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Stéphane BERRY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/>
          <a:lstStyle/>
          <a:p>
            <a:pPr algn="ctr"/>
            <a:r>
              <a:rPr lang="en-US" b="1" dirty="0"/>
              <a:t>QC of parts</a:t>
            </a:r>
            <a:endParaRPr lang="fr-FR" b="1" dirty="0" smtClean="0"/>
          </a:p>
        </p:txBody>
      </p:sp>
      <p:pic>
        <p:nvPicPr>
          <p:cNvPr id="5" name="Picture 2" descr="http://agenda.infn.it/conferenceDisplay.py/getLogo?confId=3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3600400" cy="15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" y="997416"/>
            <a:ext cx="9155164" cy="523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 descr="data:image/png;base64,iVBORw0KGgoAAAANSUhEUgAAAOoAAADYCAMAAADS+I/aAAAAh1BMVEX///8AfcUAesQAcsEAd8MAdcIAdsIAecMAccH6/f5Tm9G71evQ4vHL3/AAb8AAf8bp8vmwzuj0+fzZ6PTE2+7l8PiEtNyXv+GMud6gxOMfhcjA2OxhodRsp9bm8PiTveCpyuZ3rdlDk84wi8tyqtg+kc1bntNLmNAZhcl9sdszisoAar6nxuSDFxQOAAAbvElEQVR4nNVdiXbqug4FO07CVCDM0ylDgXJu///7XjzJsuOMBHqe1rrrHtqSeNuytCXLdqfz70gyGc6nm9Xya387Xy7b77GQ7+3l3N9/LVeb6Wg26f12I5+TZDhdne7fEaOMhUEUkVS6WPgPoigIGaMhuRzWx9Hkt9tcW/7sVl9XQjlAG1yBpKBDRqPr6WeU/Hb7K0lvdnyc02GsgdFFHDC6PfzMfhtJoSymp21Mw6YgsXClv2/+Tbizn323HZQgJKDdr92/Za8m0xQmaxMlSESvv43OyHB9icPoFTAl1q/fBqhkfiK0VaXNSLD6bYxcRgfCXjecStjgt2F2Zsvu63GmQn/ZCiebLX0HzlTiX7XA8xsNXjo/Lfk9nMlqTN+Hs0vOvwV0dqDB+3CmEp1+B+j8/K4ZCvI7vma6fafmKvkNX7MZv4b5lcj7fc0mCn8BJ4f65tC1OVCdZGAUCdM5iQoPiN4K9EgaABUBNiV/71/L1XQwH84Wi4mQxWI2nA+Oq+VX/9KlZXmKt/qawTerizIQaZPNYFaqfL3FcPp5uAS5ge4b45rRhdZCGTFKbqvdn3pv6c14+oJ54L7N1yz6cXWry2Fel4PGKb9kvtzGofO+N/ma3rK6H40Yu6xHTzPzyfHGLJ/2Hl8zJVUpYETJYdCWU+gN+oh7sjf4mtmlmjUiAf1et9z1iaErpN0ne6T3qDRJSRBfVotXNGB3FZPn9b5m0K2iuxHdvgankBFXq1f7muRWwcEQRpYvNhnTlIa81tdMK6SMgvi2e+4tj9OqlGL0+v+90tck59Ih5Yr7tGG8h4I49j93RY54PXz2PfkydX14dkDZvsr7k+nycDh8fU6Hfmfbl+/hJHK8P75uyudJr2yWEtatNqCHlOZxCUIab3x/0EddGoV0fHrv2syIFM/SKL5WnDvJB/pa6PsLgKpWl1NWeZu+De0jLgZKD5VNboK1w0vuFFQWXO8XypTK0P2oRTy58udSGJWGwbqOKcJQWS7UaDzl/042OkqP6Ph5i1cmg6LMUTpFN/WUC3db7qhGff2pd4apE9RQnkbyVaC8hG6ndZ/3XQEqwSunF9PTEb2/zsdMtvlEkNDrvP4Tr0hH8qBSHsCPL98X/vwFtd/5IrDzfOUl9N7IUvTLoZI9//8lDaL+49Nzb7WBxP1X+NrPXOVNX9hw3hyQ28qBGopZkULtdDmqqWMVCX207ntueYEpoU2Bpo6rHCoTOnpZzNYcbmeUaUYU1DYRhZJsc2hD8xHl8okmfx5UYQK+11sZvcw9PU6vLRanDXOSks+MKJdNOdRAEMZL2tmZb5hmMC+rbCJTP+dNLeCTvg3PPOozMKlZEhmGVHk3wulc/X3O7u1Qik8/UrZt4F5s2SF1zIHapXyyHtP/eNHZMC/QiKKnG5PKl/fxUXR8/tGjClDJt/nYG+cgTSVeP92cvo/0Enoo0JjBaDSYHjfrx6nE285QL+ZB7UZX/arJtihMZn3PA2pI7+IzveG4iKYM/+OLaHwVLfoopjOTKlDTAO7Ifefks2TpNto+Y4mTbw9SEi8LvzQzahkV/2VSpsB3GvBK6DDensdxaX6SRM3N5GTs6cfgu+SBSC1LyjF6mEL4hmR+XD1uly4v/660WkKbRrKTruf5tLSYZFEZagc/t0D7kuHxcQmqVJ3GzZKHEw9xIKw83TmpDnVbDaqU2c+NlVZ90SY0ceJ5anip4KqT6lARIyiHymX2eYmL0cb1sSYe7S1XXi69LNTReux1e7e6UFOZbK6FdVFx3TR7z+PD6LHaV42pjB7p58V6nLYt9n0ZRXF1ilTSJxbM27q26ZrpOBJUNeWmFWQ/WV1i8Sji8/CPZlBT2RWUvLFa8fo+48SibeW24P4BO0J81fUoiqtdejQ7xHlgoxrPWmfCwuBcPdr3MtVIZE5SvzEfmln5Y97ToMpq8pVTm0AulZ8xyCRX2K1GE7aet4cxV/9U7Xgh1mWl+g1FcXGTMGxx84MN9lUfkIllWI3F2uEyO6J0u0mRTK6qYSSMpJlESYWGddpDf4kCrbjkmqGDtJjKIpktu665ICE7CNZv5cs/hPsbPg01jWO9xphWypvu3dlOK4aCyeZvxixG9O9RqubanhUxN5OILjevvp+cvQNb4XlHV32rIZ2trizbv8GX7t2189jo0LE4JH0iybnxJG6j8vA1M1EraG8y+Op62alZc5p/uL8LexaxegZqZzbO+p1yNnxxWswepUC3NK8wwqQBUXezwPwOUYinUtc9jxKzEqr56XwlPJS+JskMWBbqCrxKaqNWAquIkYwLZs8gTeWRcRslKuyqbwWNT/1oLh/VqQUTg7PP9JOYWqIG8i989VmonVUGKy0MXh31jSrRjpFlFYgnuXvUuiKZsPjEOCu/tgfVk64uKsjb2OpLxtUmELKAUXwemGVTHZlBD8ofmG64tQg1S/KCfIuaOBO1coigsJIwOM2waiioMC1U/Co+inr7L7MO/hxMIVMXK82trnbIQ1w9Y84XX1P6J7KYGKpkD7DSIhVa0EFy5/9ctgo1M1+jPC7sLBNU5ZFCkuvHQbOFqwv1bAdyIiCX604mimtnU8XJ0cs4J8a2bVJuj+SIiUzO8BzJ9oAoSHhymkjdNlFcS/tH7rZiSt3JyMDqEbxWUvd1ZlTFZ1iakW52zUdS1fCaKK4lqD17VHNq3e2I2ptt589K5CaY3WCa57b6DtSV1lJhZaWNimUCyKzFtVWpPbNNE/EF2kdrUG0GOTMc6/ChtjYxts15m+tBoFZDfEEQDq1Yw9ahug4z9gyZ9Qf2RN3H/0EW7mQmg4KarB6PJa78M2Uo0qxqP8vzIGq9SztcFMW1BdWZrp5lI3tQrWjvnk4oonUeJfnkbD7RMIoixoxnMilPMQFN+PLdGcoQBNKskxdATWzLlPVi1kyNUSpVj4PS6CV6EP8t1G0Zu254gdBKM3JEldcySJ33YvywlmRgOc3MfiPL/AYoiw/rjjJF0lnbUG/2RyFIx/lHVAYgNZuiTNULRtVuVNbfWD51bH6OVuNiQRFQ6jYdsyGyd+wnA1U86MeeGhHF9Si+dz4tNsF1lkgsooTVd2SCUSLM0AotU/SQC5WfhTxsqEYPxB7Og/XmrfWnbYlleAK71Aez38iKxk19SyTinB8DNbCKGcysMNNZGC6YuuT+WLk74oBZtQrVCqHtBLhVbx3ayeeH6iEVux5NOBpaRYJqMcqCKvQA3Cz1tKn/GqiWlloajLSyy47O1/YCXPRXjgdKyIfJ2WLNuvvWNlRQcl/wAp3VnId6BRelhhgRGm+S5UD9tCPYObv20HWThLH8E7Bc5C//6MQ1XCan80OymOWLoOLMEUF8CA+3b3XyHDD464ETJnn2kYKOyGHWHWy2rs1oRCKZdF2/CKplfVCGAzEg7zJop29I886BekCjrOwSROJyHLWOGoomA1qRSoe/bRsqHlYU3qCR8bFjS+wyVTrAnELtw/uxoa5dqDvVCq7vMB/yYgdo+umSatB5U3nBDhUfgMfvjFDxQmna1yo+5n+OqzykigJnkEGpRqMVeAFUsoPmQwnUaSzqbQhj64q58aEPFdLfuHRX/xBDZfy1hmgpDgYjJT+DKkk0E71dRvx2VBGqmXqsariHCCDMDrSjwzeovWQxnIOxwqwh+OQ/MexetdeBCpEE4yx6B8d3iJk9s/shV9BLqq7ZHbPr1KjxvtTDJuaRuFwMdqDKJ2wsVmxBlTYOZnP09YOWHkWE90c9TvqlfDGa5y2q8EnP6B9TGT7DH7zmV3dOyIRZWWSmALLJ0rHC/FPZjgnAiwK0HiUipUlFqIhI+zNjHjFcTpMIQ3m8S82GM3zMbKiKcM3cnxioyhufPEWfykglFaGi8agM1YyBoqwmSeAvDBkAVKHeJm+ggSBFkQ4MXqGnfs9T2UbUjNNQS04B2BSrnl/c7jHeg3kXXw09EmNmfAvTpgqtHAqo4HqBH9kREJdYK5DqhAzzdsTYGOLmp2fTY86uZuNapQk2sbbfihs1ELn6JM78ubHqEj10nqmmdBYOiJkqwk6RsIxBoISxDXXNKAtDxu6eVK3pn0B0BcQAOSXZcxsqZIPMK830lyW0BqpZcZ+j0zIIu6CwavMd021puQWad9ghDuBcFUIvmVVyY1ekETEJFf/6BlJw4Vs0VBPcm/hUkuChB2pnIYsCCT/jpEHNrmkFPvBiiBfsSZTBagyuZVHzqtVMKb7gRh390WRDTXpDbtaDb9h6MvtKrdN2v2q0E3PoWlMbv/xNxrRBRlrMLLA6Qc5uK2NSpMLrITThglEu6b/gGyW7FOqIaYV5aMbYZfQSXJQYA/DNebXHRuFlmgzSJ8CszCtdqLW3+RwuOZEVaoV+qLsSpYkqEhgEEdvsszkCW/4YRyo+A6OFLkT+58dqVm2oa0q8JdLYncNDUWadSUiZdVJoiQgvv61WFr5EZqXhCyZdYWy6DTXTyyUi0vLUW6RqUrv6oQvwesF1OBdNyBApYDe8f3q6mbm182bMZFJP19+gvRlQ5/EcVOWyo7HHFSCoajEfwrqI940Y4iyRAlV4ILqdW7ZjOIOEqgkDWgsBFi2hTiy1qS668STOGmlT+aTMJ8QQMu8nTE724CXdWE5mtBGPcgfArCBJdqUrHULjHYFDMAdqrS20G2MUPGWfhpHJmbaGXIboF5GBzb7vhqBqMl9wPh5AleRND2FgJvfShgoqH+TNf58M/9Pv6UbbLFQg2iog05+V0orhY5lsJ6TwvkzEkFcP0DGLZUrHdQYbaSfkzWQzQA+sXHOZJHeI/TIB3WJqSscVTdGtUmxali1mekhbaT6q2q0WFINBC6Q70pwZ2RygIUqpif2xqixVF7kln1PrdgKpf1qRVIZelkJlbbdOXnCzpGAXRcZwEJDkXdoRI6c5dKAeVXHaR83NeFNRO+1s4Ztd7IpqCXVr65bof88kPKHErGp4JghEArNCeq1sBtt4F/2yVRxEEb3XPopjMY66oW1Gp+6eC+HkwPLJrJEsa/HUA2moXAXVzCtiq3oJVBmAryzUngu1M1sflk02uvfuHzYNOGR3h/DnwpSR01OMceDhZnpcuG2+mH/mifZNaio8kFHTAjVYDaKWmW1L7AXYe3anuzCzYPOFr5cOOfJkIvRs4wZy6wyHR7QjVTGxdvQ4RNZ/UrvSdXqOaH6uxbvTXagslDFyqDfRH95a/Suidt+oq3JEexc1jDORTyDBB1JQVUYQ1DwmcrYVFkdtvt8IwaTw7EEqoRry3xnJupTAS53H6Evq30XHzrqLhotrTNl1ZXmE4ZhFJCT1NntNVRJGOewuC1KJLzA6KxR5o/zxDId0RJ19H/ldCDD8BfDhAgZhkSslnllxPNxrHlhmdt7IKa7mUhqRSRVD615ka6pmeFPdlc9u4N+HaQx1z4xqwUaNPXLDLQraYySnPWxZUImTtUlljieGGPLKbefUGhLn+ErIyPApXQGqx7u0IHZBNv8JmBrl1dBRx39QoMib+sBROYtzDyvT2VFB9L7LoQLjeP6UFCM7a3PO2IYqxsik2oWJtqBCAiLaD4fD/HnzQBRYT5AiqEvEONoSu+RRboiBqFfqM6TmJc01UBMEtcS7aUogaIOiEPlbF0xEUBxo19vn1cdQmexDk3vnpt5szpc+34IKRqqkNlyHWIJhKadZ5Gz0Skdh9Lmg+xoHqFi7f/QOLUjaCnVDq/MdCyo3psss1GQfkb3jR+AZ8cQ8nxUQVp1MzU20iZaQKC46mMiSCfYVsEkAchnC1EMKV5kIC6r5JTyTe97ow2ZMpqqIf1JaHxYQQ23ZiwJtsYIalS2nabGO/QLe/GVBNeV6MwdqB5ksgKr2F34kvvdIk65UoWgebvSyeX6gPddB9bVK3GbtpoyA0IEHEV7NrGR2slAhB6HN0kI90tLOxM5cqiErOmxFbzWjuUreMzUufAnrz9yI56+t3YKkC+NgJuAaJUN1VAFQxUHCGoQqAel9ZzO2ONIT9EutWxauut9oyk1Dlm/YUVU1LyL4+WBaPjyG2Qq1ESMFqHwQzLj9OFDFvNMhiFxi+KOR2sVIYOdkeYqmToU1qqPNenWc5xqdBcr1ce+PKi5VDDl43O77lWzG3KqyRsMOq0d8NsGqri5OMdsn+SegQfx9R+pQSimQ2lfhhO69RidQaNlDUlF4e1RxKaBOtjQiJApkASUqJ+pate2wfM8dPnSXPgUEoAqDDdMw2i7vaOpjFAO8itExc6IoYC2XgerXUJCunQ21B+dMCKzot/Y+duDwXGc3lp/oIDMlU4RAIgg6AMv2AEBJNLZKVKhUFiI+VgsQIxsqKgXnC6BoTc2uffvBecdP/SVdJKG/pLTR3WorBT/OVEvpkmvle2qUyPhlTyN9oPzMgoqrVUWHmi3Kts0CneVQIc+rZl/iZKOzx1egqhkhhj/oCA/iliehdo57HQ7gI+96Vn2/GBJdI+uWAFtQtZPVaWxT9qUtz8HNsDknX4HGQ40SrGS0d1j0woJq1w9z56A3rTnE27jBARoBpeQXJ5jlj7Hj8w97ChqTABf76InVYoiGodqbPSQRguK0yErJWlCdFKypLEGrFfjYi5A4R6K5gX4HFflVP47Jld7hxAVoNFpnZ4u1FZlK//0HlrO6yPAbV7pDpeECKjrbEa9DrMUFchG/UmLlcBUziVDeVzusopC1BOp/4qYL1l3LAD9BzM898kT6b1Ochg6ABcPNiaw2KgIqPiXTMtvJ7vj5eKyP2fgR7aE1nYBz/Q0F/PnH2vqsxgFfxqrmp+HBZq/HEBMk7Xk4sh7esFftSiJUEIP+Xhs+zwabquKWT9mb1q8TtAFQq5M5roJp+j3DULVVScn53Ko7rXarrKl/x+YWOqD5bWvmxAMJ1VLaACdIjO6Y4yoCZTdmuCFoZ7b8l155rJSiNRsw7QF02tlAoNdV/hQjFUeKo2JIyLCapIssH7f7fOIwhHEyDZwHFIjReDufYKL/pkceQYNUO/DdF4InoDEyBtSMq4xvDNRFxwn1unSnJ1qVFC3a0xlYmMzy/jHnq2UCxERB/YsYuJibxrniam4zX0XJ98SCal0RwTNtCmoFsp6gINLumMQOwRrIt/NkkzvS3tqz5aWDPGm4wu0QUKdWViapAxVth3Pz25Brpg3vOoOtxQqq2fig+aeZPBbXhgibW2Fwx6J9aEeAXDrVUEt9Ior9M/uGfmBfTEPGZBaWJNR7xn8bjx5b34REbYJqgGQ0vjSrU3i/WfnNCUgbMjv8jLXLz5TVggrAoFfNepKlUgnmgpCLl4zK5OYkj1NQSw0KiqQ8J+6AwjUcVpibKmYwhXi668wqobWSa9ZeuPVy0oDaOargTEMtqYXaIVbq2bZpTEDxyWlVoQJjCLWpRztYEFExWyxFn8ABVOrXnx88JaXIpp7XJTfo4nUv3w4/ZAIa7W43laPSPEIKAeIntAHAEDWjorYrhe33s8f2ctIjM/wgFaBadzz5lhdNwXTYJMd0d6DC2h3EwBN7/KSgWSWSZVCj4X/LdCtO3C1MIeCDjf2HwKEUSdmZjj7pO1B1mhONgBlV+Bk6akVyUu2ec3M/yXBXnNi0cszET/6Q36tz6LESsLjK6cHanZmX4HoBKp5VUtUOqj8abzuf4HSTf9ublaVuwCP2DlR9uhOytqDj0AJ0LFIoFT25ffB6nrhx2PGNJmr+NtfygS8QmHQKqg6BEVRjlBVUlNw0x7BNBj+rTeOLY62l+PzzAX4QRS4/UdURsGpqYV3rCHIssEqhoOIgzVOq30QemDWHBQEQNtJ1VRi4ELOhotURK8nbsZxC0E491MYySUXzfYOmdJ1z67k4tfsQsaDVTsiRSaiopu6JUwSx2AeO5h3VKAX9YVR5j7MUgKoIqsaFnA3E3QJqzlEcT4jlZrqsOH7HxzGxevlvF6pOOiC+aldHo+NxWCs3ddtbgUupPDbV9SzF2oGqGQmOLTGxR0cNtnPTvLPnsZQGWTpQa7q65lXvGMSLI1CEPLcYYdDGXXYO0grXvOCDzmqFc6scT4Kze5pm4Hx2rXN588U6awUSkIViJSQrXzPRQdGogqqzRDizruczJ4s9vdJdpVWlMrLHtJpN/bQ4ZPVC0Z8cqHh9GhY3ucH9Iw+pZG1MVOdY66qHcltnrVe8lKiDKjkUVG1uMQ8d2Lz4RkP2xCqREfcmhaqRmX3ibOWbyFwqpLNEGKp2BzruHh1buXnePW6/+or42lp1r5pVA6g6bJHhGPnAwyZ1tvoJLJWk71R/1Lknzj7kuqKBtNa7hZz4KcJ9671Jn1cv/dfmpdWZy35zNqr7ZWJ3U7VeykLtJLNsELV4fPfbcC5aRu5NK7UOWs/cSVCpn3ZZqG+QzBW4Ve/dAflyxrUCHZ7/AtTenT2LNHNPBi1fkf8FqKPI3UTW5Fpd54Doblh6b5pZWGrT6BTJI3MvUc15qsQ9G8V7UIMlozAghESs3eNgc2W2DVykDW6tFOJeIUJKidNweevfvmpuimsqy+zlcA3X1Tqee6vorQ1q04qMxpkhJeSJTMbSNeRR96mC4dYk2bstS4Owv09pk3uFSDobTv/AwK48F3rRmveWZOSQwRp1G9YPtCaDseeS9Y/nk1NZrF16f+bm8GdldMnqbjcibUysU/bJhFY9srZ1GZ59l3KycztGP2Obuvz47mMrz64pfqCkCmutJr67Erts3NBbN5fd1XvNalBKbWrIwDOuHOyxvVeUSm+Tcwd088VJrww917hzsMStqn6VLB6hx+qKIW2bbycXz4G3/E3s1KL25EhvmneFOal++20N8dATIVF8nb50aEcHz4WuUmjecYdPytFrE3jXhvTwKro4fAR5N52mXuBlhtETM8HQsu6jzXSRkN7ulLlxGb2SLl+pTCef1wG05DBoL3pbbPosdzzFwR4vZmxzkv92jpZeP1swiIvpYey9iNgAvb/eGKYDW9AEvreS0fN617jHk9FqH9GwqENTs3t+T0Jn+Ne7j9KBO96v6uJdDFaHb8qKRlMBfV/IvCnudNWigNHoclgNZqWIF6Pp+vA3TFGWPzeK++9K0QlJTnEFsGJ8A8Yo/T7vl5/HwXw0+zPRMhvOB5v16XbtUsrCyM/GXAno12scaYFM9hXBasgRP3qAUSRMbNkjlSDKh7Dxm/JzjiwO+S7vFRJR3zHz7wJ7ormUomUhjKwbb8BsRZJVN4+dtokzpPvWmVgDmd8KfX0bOM+vjSZqyGRzeZUik4Bef34zY5eVxee2/bElYXzZ/O4E9cvi5xwXsPO6MFO+1T/+W+OJJY25til7fXZ0Ocztcv6vzM9cmUwfF1aF4OXATMnV9jH4d4fTkWS42W/jlOzVYELpWIYsTmOE0a/woaekN5uub38Z5UNcoNP8TKKQs+T7clpw5OL/g0yGg83jcN6mRF1dgq6Ffybj6+30OR29ncK/VHpJGssMR7sBl918NJwtkn/e8vy/y/8AX+x0qk+Dg+cAAAAASUVORK5CYII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e 13"/>
          <p:cNvGrpSpPr/>
          <p:nvPr/>
        </p:nvGrpSpPr>
        <p:grpSpPr>
          <a:xfrm>
            <a:off x="7956376" y="980728"/>
            <a:ext cx="792088" cy="869006"/>
            <a:chOff x="7452321" y="1412776"/>
            <a:chExt cx="792088" cy="869006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2" t="17187" r="39385" b="12240"/>
            <a:stretch/>
          </p:blipFill>
          <p:spPr bwMode="auto">
            <a:xfrm>
              <a:off x="7452321" y="1412776"/>
              <a:ext cx="792088" cy="869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491819" y="1577186"/>
              <a:ext cx="533995" cy="3904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SlantUp">
                <a:avLst>
                  <a:gd name="adj" fmla="val 71431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fr-FR" sz="1400" dirty="0" err="1">
                  <a:ln>
                    <a:noFill/>
                    <a:prstDash val="solid"/>
                  </a:ln>
                  <a:solidFill>
                    <a:srgbClr val="0070C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Script MT Bold" panose="03040602040607080904" pitchFamily="66" charset="0"/>
                </a:rPr>
                <a:t>fiber</a:t>
              </a:r>
              <a:endParaRPr lang="en-US" sz="1400" dirty="0">
                <a:ln>
                  <a:noFill/>
                  <a:prstDash val="solid"/>
                </a:ln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Script MT Bold" panose="030406020406070809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" y="980728"/>
            <a:ext cx="9105985" cy="43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8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07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1113"/>
            <a:ext cx="9144000" cy="498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55834" cy="501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23737" cy="499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974"/>
            <a:ext cx="9144000" cy="49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76"/>
            <a:ext cx="9144000" cy="507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7265" cy="421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2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34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576000" y="980728"/>
            <a:ext cx="8172464" cy="5112568"/>
          </a:xfrm>
        </p:spPr>
        <p:txBody>
          <a:bodyPr/>
          <a:lstStyle/>
          <a:p>
            <a:pPr marL="35083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Ramp-Up QC versus routine QC </a:t>
            </a:r>
          </a:p>
          <a:p>
            <a:pPr marL="350838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Cleaning </a:t>
            </a:r>
            <a:r>
              <a:rPr lang="en-US" dirty="0" err="1"/>
              <a:t>Cleaning</a:t>
            </a:r>
            <a:r>
              <a:rPr lang="en-US" dirty="0"/>
              <a:t> </a:t>
            </a:r>
            <a:r>
              <a:rPr lang="en-US" dirty="0" err="1"/>
              <a:t>Cleaning</a:t>
            </a:r>
            <a:r>
              <a:rPr lang="en-US" dirty="0"/>
              <a:t> </a:t>
            </a:r>
            <a:r>
              <a:rPr lang="en-US" dirty="0" err="1"/>
              <a:t>Cleaning</a:t>
            </a:r>
            <a:r>
              <a:rPr lang="en-US" dirty="0"/>
              <a:t> </a:t>
            </a:r>
            <a:r>
              <a:rPr lang="en-US" dirty="0" err="1" smtClean="0"/>
              <a:t>Cleaning</a:t>
            </a:r>
            <a:r>
              <a:rPr lang="en-US" dirty="0" smtClean="0"/>
              <a:t> </a:t>
            </a:r>
          </a:p>
          <a:p>
            <a:pPr marL="350838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Controls</a:t>
            </a:r>
            <a:r>
              <a:rPr lang="en-US" dirty="0" smtClean="0"/>
              <a:t>:  Hardness and roughness measurement</a:t>
            </a:r>
          </a:p>
          <a:p>
            <a:pPr marL="16049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Accelerometer data records</a:t>
            </a:r>
          </a:p>
          <a:p>
            <a:pPr marL="16049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Particles control of parts </a:t>
            </a:r>
            <a:r>
              <a:rPr lang="en-US" i="1" dirty="0" smtClean="0"/>
              <a:t>(DESY’s criteria)</a:t>
            </a:r>
          </a:p>
          <a:p>
            <a:pPr marL="1604963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Visual inspections </a:t>
            </a:r>
          </a:p>
          <a:p>
            <a:pPr marL="160496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Leak test, RGA </a:t>
            </a:r>
            <a:r>
              <a:rPr lang="en-US" i="1" dirty="0" smtClean="0"/>
              <a:t>(see dedicated session)</a:t>
            </a:r>
          </a:p>
          <a:p>
            <a:pPr marL="350838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Problems</a:t>
            </a:r>
            <a:r>
              <a:rPr lang="en-US" dirty="0" smtClean="0"/>
              <a:t>: fiber, oxidation, particles, </a:t>
            </a:r>
            <a:r>
              <a:rPr lang="en-US" dirty="0" err="1" smtClean="0"/>
              <a:t>NbTi</a:t>
            </a:r>
            <a:r>
              <a:rPr lang="en-US" dirty="0" smtClean="0"/>
              <a:t> filament</a:t>
            </a:r>
          </a:p>
          <a:p>
            <a:pPr marL="17018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Water in  CC cap, He tank or btw blind F &amp; A Valve</a:t>
            </a:r>
          </a:p>
          <a:p>
            <a:pPr marL="17018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Leak on component </a:t>
            </a:r>
            <a:r>
              <a:rPr lang="en-US" i="1" dirty="0"/>
              <a:t>(see dedicated session</a:t>
            </a:r>
            <a:r>
              <a:rPr lang="en-US" i="1" dirty="0" smtClean="0"/>
              <a:t>)</a:t>
            </a:r>
            <a:endParaRPr lang="en-US" dirty="0" smtClean="0"/>
          </a:p>
          <a:p>
            <a:pPr marL="17018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Non conform temporary parts (long studs)</a:t>
            </a:r>
          </a:p>
          <a:p>
            <a:pPr marL="350838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Illustration by NCR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" y="980728"/>
            <a:ext cx="9063830" cy="536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8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7479"/>
            <a:ext cx="9144000" cy="40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80" y="980728"/>
            <a:ext cx="9188180" cy="524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08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8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4407" cy="504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6309320"/>
            <a:ext cx="936104" cy="36004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hlinkClick r:id="rId3" action="ppaction://hlinkfile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NCR </a:t>
            </a:r>
            <a:r>
              <a:rPr lang="fr-FR" dirty="0" err="1" smtClean="0"/>
              <a:t>status</a:t>
            </a:r>
            <a:r>
              <a:rPr lang="fr-FR" dirty="0" smtClean="0"/>
              <a:t> by type and </a:t>
            </a:r>
            <a:r>
              <a:rPr lang="fr-FR" dirty="0" err="1" smtClean="0"/>
              <a:t>WorkStations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29104" r="23218" b="7649"/>
          <a:stretch/>
        </p:blipFill>
        <p:spPr bwMode="auto">
          <a:xfrm>
            <a:off x="17230" y="1052736"/>
            <a:ext cx="911888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4224" y="1772816"/>
            <a:ext cx="7200800" cy="7200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 </a:t>
            </a:r>
            <a:r>
              <a:rPr lang="fr-FR" dirty="0" err="1" smtClean="0"/>
              <a:t>conformity</a:t>
            </a:r>
            <a:r>
              <a:rPr lang="fr-FR" dirty="0" smtClean="0"/>
              <a:t> per module (!all WS)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3407" r="2044" b="14230"/>
          <a:stretch/>
        </p:blipFill>
        <p:spPr bwMode="auto">
          <a:xfrm>
            <a:off x="-17160" y="0"/>
            <a:ext cx="9161160" cy="39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2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</a:t>
            </a:r>
            <a:r>
              <a:rPr lang="fr-FR" dirty="0" smtClean="0"/>
              <a:t>-Up QC &amp; </a:t>
            </a:r>
            <a:r>
              <a:rPr lang="fr-FR" dirty="0" err="1" smtClean="0"/>
              <a:t>Cleaning</a:t>
            </a:r>
            <a:r>
              <a:rPr lang="fr-FR" dirty="0" smtClean="0"/>
              <a:t> Qualification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196752"/>
            <a:ext cx="8100456" cy="4968552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Hardness &amp; roughness of aluminum seals</a:t>
            </a:r>
          </a:p>
          <a:p>
            <a:pPr marL="0" lvl="0">
              <a:spcAft>
                <a:spcPts val="0"/>
              </a:spcAft>
            </a:pPr>
            <a:r>
              <a:rPr lang="en-US" sz="1800" i="1" u="sng" dirty="0" smtClean="0">
                <a:ea typeface="Times New Roman"/>
              </a:rPr>
              <a:t>Seal Specifications:</a:t>
            </a:r>
            <a:r>
              <a:rPr lang="en-US" sz="1800" i="1" dirty="0" smtClean="0">
                <a:ea typeface="Times New Roman"/>
              </a:rPr>
              <a:t>			Meas.</a:t>
            </a:r>
            <a:endParaRPr lang="en-US" sz="1800" dirty="0" smtClean="0"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en-US" sz="1800" dirty="0" smtClean="0">
                <a:ea typeface="Times New Roman"/>
              </a:rPr>
              <a:t>Material 		AlMgSi0.5 F22 </a:t>
            </a:r>
          </a:p>
          <a:p>
            <a:pPr marL="228600">
              <a:spcAft>
                <a:spcPts val="0"/>
              </a:spcAft>
            </a:pPr>
            <a:r>
              <a:rPr lang="en-US" sz="1800" i="1" dirty="0" err="1" smtClean="0">
                <a:ea typeface="Times New Roman"/>
              </a:rPr>
              <a:t>Brinell</a:t>
            </a:r>
            <a:r>
              <a:rPr lang="en-US" sz="1800" i="1" dirty="0" smtClean="0">
                <a:ea typeface="Times New Roman"/>
              </a:rPr>
              <a:t> hardness 	</a:t>
            </a:r>
            <a:r>
              <a:rPr lang="en-US" sz="1800" dirty="0" smtClean="0">
                <a:ea typeface="Times New Roman"/>
              </a:rPr>
              <a:t>70 HB 2.5/62.5	</a:t>
            </a:r>
            <a:r>
              <a:rPr lang="en-US" sz="1800" dirty="0" smtClean="0">
                <a:latin typeface="Symbol" panose="05050102010706020507" pitchFamily="18" charset="2"/>
                <a:ea typeface="Times New Roman"/>
              </a:rPr>
              <a:t>D</a:t>
            </a:r>
            <a:r>
              <a:rPr lang="en-US" sz="1800" dirty="0" smtClean="0">
                <a:ea typeface="Times New Roman"/>
              </a:rPr>
              <a:t>&lt;10% with DESY</a:t>
            </a:r>
          </a:p>
          <a:p>
            <a:pPr marL="228600">
              <a:spcAft>
                <a:spcPts val="0"/>
              </a:spcAft>
            </a:pPr>
            <a:r>
              <a:rPr lang="en-US" sz="1800" dirty="0" smtClean="0">
                <a:ea typeface="Times New Roman"/>
              </a:rPr>
              <a:t>Roughness(Ra)	0.8 </a:t>
            </a:r>
            <a:r>
              <a:rPr lang="en-US" sz="1800" dirty="0" smtClean="0">
                <a:latin typeface="Symbol"/>
                <a:ea typeface="Times New Roman"/>
              </a:rPr>
              <a:t>m</a:t>
            </a:r>
            <a:r>
              <a:rPr lang="en-US" sz="1800" dirty="0" smtClean="0">
                <a:ea typeface="Times New Roman"/>
              </a:rPr>
              <a:t>m		 [0.8-1.6] </a:t>
            </a:r>
            <a:r>
              <a:rPr lang="en-US" sz="1800" dirty="0" smtClean="0">
                <a:latin typeface="Symbol"/>
                <a:ea typeface="Times New Roman"/>
              </a:rPr>
              <a:t>m</a:t>
            </a:r>
            <a:r>
              <a:rPr lang="en-US" sz="1800" dirty="0" smtClean="0">
                <a:ea typeface="Times New Roman"/>
              </a:rPr>
              <a:t>m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Washer parameters qualification </a:t>
            </a:r>
          </a:p>
          <a:p>
            <a:pPr marL="0">
              <a:spcAft>
                <a:spcPts val="0"/>
              </a:spcAft>
            </a:pPr>
            <a:r>
              <a:rPr lang="en-US" sz="1800" i="1" u="sng" dirty="0">
                <a:ea typeface="Times New Roman"/>
              </a:rPr>
              <a:t>“</a:t>
            </a:r>
            <a:r>
              <a:rPr lang="en-US" sz="1800" i="1" u="sng" dirty="0" smtClean="0">
                <a:ea typeface="Times New Roman"/>
              </a:rPr>
              <a:t>Worse </a:t>
            </a:r>
            <a:r>
              <a:rPr lang="en-US" sz="1800" i="1" u="sng" dirty="0">
                <a:ea typeface="Times New Roman"/>
              </a:rPr>
              <a:t>case</a:t>
            </a:r>
            <a:r>
              <a:rPr lang="en-US" sz="1800" i="1" u="sng" dirty="0" smtClean="0">
                <a:ea typeface="Times New Roman"/>
              </a:rPr>
              <a:t>”: </a:t>
            </a:r>
            <a:r>
              <a:rPr lang="en-US" sz="1800" dirty="0" smtClean="0">
                <a:ea typeface="Times New Roman"/>
              </a:rPr>
              <a:t>cavity dusty and taped and written </a:t>
            </a:r>
          </a:p>
          <a:p>
            <a:pPr marL="0">
              <a:spcAft>
                <a:spcPts val="0"/>
              </a:spcAft>
            </a:pPr>
            <a:r>
              <a:rPr lang="en-US" sz="1800" dirty="0" smtClean="0">
                <a:ea typeface="Times New Roman"/>
              </a:rPr>
              <a:t>with pencil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fr-FR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Qualification of </a:t>
            </a:r>
            <a:r>
              <a:rPr lang="en-US" dirty="0">
                <a:solidFill>
                  <a:schemeClr val="bg2"/>
                </a:solidFill>
              </a:rPr>
              <a:t>fastening c</a:t>
            </a:r>
            <a:r>
              <a:rPr lang="en-US" dirty="0" smtClean="0">
                <a:solidFill>
                  <a:schemeClr val="bg2"/>
                </a:solidFill>
              </a:rPr>
              <a:t>leaning procedure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7" name="Picture 2" descr="\\Minxlweise2\d$\DESY Home\My Documents\conferences\linac 2010\talk\P10001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081" y="2813589"/>
            <a:ext cx="1146060" cy="152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804736" y="2780928"/>
            <a:ext cx="1230204" cy="1538570"/>
            <a:chOff x="107319955" y="108861125"/>
            <a:chExt cx="2570139" cy="3426850"/>
          </a:xfrm>
        </p:grpSpPr>
        <p:pic>
          <p:nvPicPr>
            <p:cNvPr id="9" name="Picture 3" descr="P113047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9955" y="108861125"/>
              <a:ext cx="2570139" cy="342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algn="in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cxnSp>
          <p:nvCxnSpPr>
            <p:cNvPr id="10" name="AutoShape 4"/>
            <p:cNvCxnSpPr>
              <a:cxnSpLocks noChangeShapeType="1"/>
            </p:cNvCxnSpPr>
            <p:nvPr/>
          </p:nvCxnSpPr>
          <p:spPr bwMode="auto">
            <a:xfrm flipV="1">
              <a:off x="108490564" y="110634585"/>
              <a:ext cx="174544" cy="174543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6" descr="I:\Y Procédures d'essais, de montage, de tests\WP9 string assembly\Cleaning\Stéphane\P113008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t="14139" r="14560" b="22286"/>
          <a:stretch/>
        </p:blipFill>
        <p:spPr bwMode="auto">
          <a:xfrm>
            <a:off x="4283968" y="4743369"/>
            <a:ext cx="3460245" cy="21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of all components, tools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59" name="Picture 11" descr="P102003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37" y="1237090"/>
            <a:ext cx="2268537" cy="257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61" name="Picture 13" descr="P1020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37" y="1491055"/>
            <a:ext cx="2406744" cy="207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64" name="Picture 16" descr="3 - first blowing (7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709" y="4005064"/>
            <a:ext cx="2971365" cy="22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3242069" y="2526934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Blowing with ionized nitrogen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2627784" y="321297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step: counting particles with</a:t>
            </a:r>
            <a:br>
              <a:rPr lang="en-US" dirty="0" smtClean="0"/>
            </a:br>
            <a:r>
              <a:rPr lang="en-US" dirty="0" err="1" smtClean="0"/>
              <a:t>airbone</a:t>
            </a:r>
            <a:r>
              <a:rPr lang="en-US" dirty="0" smtClean="0"/>
              <a:t> particles counter</a:t>
            </a:r>
          </a:p>
        </p:txBody>
      </p:sp>
      <p:cxnSp>
        <p:nvCxnSpPr>
          <p:cNvPr id="59" name="Connecteur droit avec flèche 58"/>
          <p:cNvCxnSpPr>
            <a:stCxn id="57" idx="3"/>
          </p:cNvCxnSpPr>
          <p:nvPr/>
        </p:nvCxnSpPr>
        <p:spPr>
          <a:xfrm flipV="1">
            <a:off x="6517325" y="1988840"/>
            <a:ext cx="1212480" cy="7227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57" idx="3"/>
          </p:cNvCxnSpPr>
          <p:nvPr/>
        </p:nvCxnSpPr>
        <p:spPr>
          <a:xfrm>
            <a:off x="6517325" y="2711600"/>
            <a:ext cx="1007003" cy="20135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V="1">
            <a:off x="5632897" y="3068960"/>
            <a:ext cx="2096908" cy="649412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5632897" y="3718372"/>
            <a:ext cx="1631619" cy="1455298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3635896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Wiping with clean room tissues and Isopropyl. Alc.</a:t>
            </a:r>
          </a:p>
        </p:txBody>
      </p:sp>
      <p:sp>
        <p:nvSpPr>
          <p:cNvPr id="2049" name="ZoneTexte 2048"/>
          <p:cNvSpPr txBox="1"/>
          <p:nvPr/>
        </p:nvSpPr>
        <p:spPr>
          <a:xfrm>
            <a:off x="233015" y="4466534"/>
            <a:ext cx="594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Counted </a:t>
            </a:r>
            <a:r>
              <a:rPr lang="en-US" dirty="0"/>
              <a:t>are below 10 parts </a:t>
            </a:r>
            <a:r>
              <a:rPr lang="en-US" dirty="0" smtClean="0"/>
              <a:t>(size&gt;0,3 </a:t>
            </a:r>
            <a:r>
              <a:rPr lang="en-US" dirty="0"/>
              <a:t>µm) during 1 </a:t>
            </a:r>
            <a:r>
              <a:rPr lang="en-US" dirty="0" smtClean="0"/>
              <a:t>min</a:t>
            </a:r>
            <a:endParaRPr lang="en-US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835696" y="1700808"/>
            <a:ext cx="1800200" cy="101079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32909" y="5734997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Totally degrease tools made of the same material</a:t>
            </a:r>
            <a:br>
              <a:rPr lang="en-US" dirty="0" smtClean="0"/>
            </a:br>
            <a:r>
              <a:rPr lang="en-US" dirty="0" smtClean="0"/>
              <a:t>locked together very easily!! =&gt; SS/</a:t>
            </a:r>
            <a:r>
              <a:rPr lang="en-US" dirty="0" err="1" smtClean="0"/>
              <a:t>alu</a:t>
            </a:r>
            <a:r>
              <a:rPr lang="en-US" dirty="0" smtClean="0"/>
              <a:t> or brass/SS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5013176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fastening </a:t>
            </a:r>
            <a:r>
              <a:rPr lang="en-US" dirty="0"/>
              <a:t>SS </a:t>
            </a:r>
            <a:r>
              <a:rPr lang="en-US" dirty="0" smtClean="0"/>
              <a:t>stud /copper nut should be check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4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512000" y="-253288"/>
            <a:ext cx="7236464" cy="908720"/>
          </a:xfrm>
        </p:spPr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QC on </a:t>
            </a:r>
            <a:r>
              <a:rPr lang="fr-FR" dirty="0" err="1" smtClean="0"/>
              <a:t>Which</a:t>
            </a:r>
            <a:r>
              <a:rPr lang="fr-FR" dirty="0" smtClean="0"/>
              <a:t> parts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 with hardware preparation for XFEL</a:t>
            </a:r>
          </a:p>
          <a:p>
            <a:pPr lvl="0"/>
            <a:r>
              <a:rPr lang="fr-FR" dirty="0" smtClean="0"/>
              <a:t>QC of </a:t>
            </a:r>
            <a:r>
              <a:rPr lang="fr-FR" dirty="0" err="1" smtClean="0"/>
              <a:t>cavities</a:t>
            </a:r>
            <a:r>
              <a:rPr lang="fr-FR" dirty="0" smtClean="0"/>
              <a:t>, </a:t>
            </a:r>
            <a:r>
              <a:rPr lang="fr-FR" dirty="0" err="1" smtClean="0"/>
              <a:t>couplers</a:t>
            </a:r>
            <a:r>
              <a:rPr lang="fr-FR" dirty="0" smtClean="0"/>
              <a:t>, valves, </a:t>
            </a:r>
            <a:r>
              <a:rPr lang="fr-FR" dirty="0" err="1" smtClean="0"/>
              <a:t>bellows</a:t>
            </a:r>
            <a:r>
              <a:rPr lang="fr-FR" dirty="0" smtClean="0"/>
              <a:t> and </a:t>
            </a:r>
            <a:r>
              <a:rPr lang="fr-FR" dirty="0" err="1" smtClean="0"/>
              <a:t>general</a:t>
            </a:r>
            <a:r>
              <a:rPr lang="fr-FR" dirty="0" smtClean="0"/>
              <a:t> hardware</a:t>
            </a:r>
            <a:endParaRPr lang="en-US" dirty="0" smtClean="0"/>
          </a:p>
          <a:p>
            <a:r>
              <a:rPr lang="en-US" dirty="0" smtClean="0"/>
              <a:t>QC of cavity, coupler, valve, bellows and general hardware                                                                    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717763620"/>
              </p:ext>
            </p:extLst>
          </p:nvPr>
        </p:nvGraphicFramePr>
        <p:xfrm>
          <a:off x="17024" y="396240"/>
          <a:ext cx="9091044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94"/>
                <a:gridCol w="970623"/>
                <a:gridCol w="970623"/>
                <a:gridCol w="950872"/>
                <a:gridCol w="1107641"/>
                <a:gridCol w="1168797"/>
                <a:gridCol w="1168797"/>
                <a:gridCol w="1168797"/>
              </a:tblGrid>
              <a:tr h="749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chemeClr val="bg2"/>
                          </a:solidFill>
                        </a:rPr>
                        <a:t>Accelerometer</a:t>
                      </a:r>
                      <a:r>
                        <a:rPr lang="fr-FR" sz="1600" dirty="0" smtClean="0">
                          <a:solidFill>
                            <a:schemeClr val="bg2"/>
                          </a:solidFill>
                        </a:rPr>
                        <a:t> Data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Part. count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err="1" smtClean="0">
                          <a:solidFill>
                            <a:srgbClr val="FF0000"/>
                          </a:solidFill>
                        </a:rPr>
                        <a:t>Low</a:t>
                      </a:r>
                      <a:r>
                        <a:rPr lang="fr-FR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="0" dirty="0" err="1" smtClean="0">
                          <a:solidFill>
                            <a:srgbClr val="FF0000"/>
                          </a:solidFill>
                        </a:rPr>
                        <a:t>level</a:t>
                      </a:r>
                      <a:r>
                        <a:rPr lang="fr-FR" b="0" dirty="0" smtClean="0">
                          <a:solidFill>
                            <a:srgbClr val="FF0000"/>
                          </a:solidFill>
                        </a:rPr>
                        <a:t> RF</a:t>
                      </a:r>
                      <a:r>
                        <a:rPr lang="fr-FR" sz="1200" b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kumimoji="0" lang="fr-FR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Outside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CR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Visual </a:t>
                      </a:r>
                      <a:r>
                        <a:rPr lang="fr-FR" dirty="0" err="1" smtClean="0">
                          <a:solidFill>
                            <a:schemeClr val="bg2"/>
                          </a:solidFill>
                        </a:rPr>
                        <a:t>Inspect</a:t>
                      </a:r>
                      <a:r>
                        <a:rPr lang="fr-FR" dirty="0" smtClean="0">
                          <a:solidFill>
                            <a:schemeClr val="bg2"/>
                          </a:solidFill>
                        </a:rPr>
                        <a:t>°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olidFill>
                            <a:schemeClr val="accent2"/>
                          </a:solidFill>
                        </a:rPr>
                        <a:t>Pressure</a:t>
                      </a:r>
                      <a:r>
                        <a:rPr lang="fr-FR" i="1" baseline="0" dirty="0" smtClean="0">
                          <a:solidFill>
                            <a:schemeClr val="accent2"/>
                          </a:solidFill>
                        </a:rPr>
                        <a:t> Gauges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err="1" smtClean="0">
                          <a:solidFill>
                            <a:schemeClr val="accent2"/>
                          </a:solidFill>
                        </a:rPr>
                        <a:t>Leak</a:t>
                      </a:r>
                      <a:r>
                        <a:rPr lang="fr-FR" i="1" baseline="0" dirty="0" smtClean="0">
                          <a:solidFill>
                            <a:schemeClr val="accent2"/>
                          </a:solidFill>
                        </a:rPr>
                        <a:t> Check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solidFill>
                            <a:schemeClr val="accent2"/>
                          </a:solidFill>
                        </a:rPr>
                        <a:t>RGA</a:t>
                      </a:r>
                      <a:endParaRPr lang="en-US" i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4343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Pumping</a:t>
                      </a:r>
                      <a:r>
                        <a:rPr lang="fr-FR" sz="1400" dirty="0" smtClean="0"/>
                        <a:t>/</a:t>
                      </a:r>
                      <a:r>
                        <a:rPr lang="fr-FR" sz="1400" dirty="0" err="1" smtClean="0"/>
                        <a:t>flushing</a:t>
                      </a:r>
                      <a:r>
                        <a:rPr lang="fr-FR" sz="1400" dirty="0" smtClean="0"/>
                        <a:t> line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M/IC</a:t>
                      </a:r>
                      <a:endParaRPr lang="en-US" dirty="0"/>
                    </a:p>
                  </a:txBody>
                  <a:tcPr/>
                </a:tc>
              </a:tr>
              <a:tr h="487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Angle</a:t>
                      </a:r>
                      <a:r>
                        <a:rPr lang="fr-FR" sz="1400" baseline="0" dirty="0" smtClean="0"/>
                        <a:t> valve</a:t>
                      </a:r>
                      <a:r>
                        <a:rPr lang="en-US" sz="1400" baseline="0" dirty="0" smtClean="0"/>
                        <a:t> (closing vacuum)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57171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Cavity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on BQU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027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Cav</a:t>
                      </a:r>
                      <a:r>
                        <a:rPr lang="fr-FR" sz="1400" dirty="0" smtClean="0"/>
                        <a:t>. </a:t>
                      </a:r>
                      <a:r>
                        <a:rPr lang="fr-FR" sz="1400" dirty="0" err="1" smtClean="0"/>
                        <a:t>flange’s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hole</a:t>
                      </a:r>
                      <a:r>
                        <a:rPr lang="fr-FR" sz="140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02753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TWG (CC by pair)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Gasket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63050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Fastening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/>
                        <a:t>C</a:t>
                      </a:r>
                      <a:r>
                        <a:rPr lang="fr-FR" sz="1400" dirty="0" smtClean="0"/>
                        <a:t>old </a:t>
                      </a:r>
                      <a:r>
                        <a:rPr lang="fr-FR" sz="1400" b="1" dirty="0" smtClean="0"/>
                        <a:t>C</a:t>
                      </a:r>
                      <a:r>
                        <a:rPr lang="fr-FR" sz="1400" dirty="0" smtClean="0"/>
                        <a:t>oupler (</a:t>
                      </a:r>
                      <a:r>
                        <a:rPr lang="fr-FR" sz="1400" dirty="0" err="1" smtClean="0"/>
                        <a:t>inside</a:t>
                      </a:r>
                      <a:r>
                        <a:rPr lang="fr-FR" sz="140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7506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Cav</a:t>
                      </a:r>
                      <a:r>
                        <a:rPr lang="fr-FR" sz="1400" dirty="0" smtClean="0"/>
                        <a:t> w. CC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35217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Gate</a:t>
                      </a:r>
                      <a:r>
                        <a:rPr lang="fr-FR" sz="1400" dirty="0" smtClean="0"/>
                        <a:t> Valve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9497">
                <a:tc>
                  <a:txBody>
                    <a:bodyPr/>
                    <a:lstStyle/>
                    <a:p>
                      <a:r>
                        <a:rPr lang="fr-FR" sz="1400" b="1" dirty="0" err="1" smtClean="0"/>
                        <a:t>B</a:t>
                      </a:r>
                      <a:r>
                        <a:rPr lang="fr-FR" sz="1400" dirty="0" err="1" smtClean="0"/>
                        <a:t>pm</a:t>
                      </a:r>
                      <a:r>
                        <a:rPr lang="fr-FR" sz="1400" dirty="0" smtClean="0"/>
                        <a:t>-</a:t>
                      </a:r>
                      <a:r>
                        <a:rPr lang="fr-FR" sz="1400" b="1" dirty="0" err="1" smtClean="0"/>
                        <a:t>Q</a:t>
                      </a:r>
                      <a:r>
                        <a:rPr lang="fr-FR" sz="1400" dirty="0" err="1" smtClean="0"/>
                        <a:t>pole</a:t>
                      </a:r>
                      <a:r>
                        <a:rPr lang="fr-FR" sz="1400" dirty="0" smtClean="0"/>
                        <a:t>-</a:t>
                      </a:r>
                      <a:r>
                        <a:rPr lang="fr-FR" sz="1400" b="1" dirty="0" smtClean="0"/>
                        <a:t>U</a:t>
                      </a:r>
                      <a:r>
                        <a:rPr lang="fr-FR" sz="1400" dirty="0" smtClean="0"/>
                        <a:t>nit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9497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Bellows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279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String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/>
                        <a:t>CEA-&gt;DESY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137330" y="3573016"/>
            <a:ext cx="2520280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AC : </a:t>
            </a:r>
            <a:r>
              <a:rPr lang="fr-FR" dirty="0"/>
              <a:t>A</a:t>
            </a:r>
            <a:r>
              <a:rPr lang="fr-FR" dirty="0" smtClean="0"/>
              <a:t>ll Components,</a:t>
            </a:r>
          </a:p>
          <a:p>
            <a:r>
              <a:rPr lang="fr-FR" dirty="0" smtClean="0"/>
              <a:t>S : </a:t>
            </a:r>
            <a:r>
              <a:rPr lang="fr-FR" dirty="0" err="1" smtClean="0"/>
              <a:t>Sampling</a:t>
            </a:r>
            <a:r>
              <a:rPr lang="fr-FR" dirty="0" smtClean="0"/>
              <a:t>,</a:t>
            </a:r>
          </a:p>
          <a:p>
            <a:r>
              <a:rPr lang="fr-FR" dirty="0" smtClean="0"/>
              <a:t>DT : </a:t>
            </a:r>
            <a:r>
              <a:rPr lang="fr-FR" dirty="0" err="1"/>
              <a:t>D</a:t>
            </a:r>
            <a:r>
              <a:rPr lang="fr-FR" dirty="0" err="1" smtClean="0"/>
              <a:t>uring</a:t>
            </a:r>
            <a:r>
              <a:rPr lang="fr-FR" dirty="0" smtClean="0"/>
              <a:t> Transport,</a:t>
            </a:r>
          </a:p>
          <a:p>
            <a:r>
              <a:rPr lang="fr-FR" dirty="0" smtClean="0"/>
              <a:t>M : </a:t>
            </a:r>
            <a:r>
              <a:rPr lang="fr-FR" dirty="0" err="1"/>
              <a:t>M</a:t>
            </a:r>
            <a:r>
              <a:rPr lang="fr-FR" dirty="0" err="1" smtClean="0"/>
              <a:t>onthly</a:t>
            </a:r>
            <a:r>
              <a:rPr lang="fr-FR" dirty="0" smtClean="0"/>
              <a:t>,</a:t>
            </a:r>
          </a:p>
          <a:p>
            <a:r>
              <a:rPr lang="fr-FR" dirty="0" smtClean="0"/>
              <a:t>IC : If </a:t>
            </a:r>
            <a:r>
              <a:rPr lang="fr-FR" dirty="0" err="1" smtClean="0"/>
              <a:t>Changed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36380" y="1412776"/>
            <a:ext cx="262123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(see dedicated session)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Data thresholds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 defTabSz="4176431">
              <a:lnSpc>
                <a:spcPct val="100000"/>
              </a:lnSpc>
              <a:buBlip>
                <a:blip r:embed="rId2"/>
              </a:buBlip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“Wake up” of shock loggers so set to 1,5 g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(No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data recording below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that)</a:t>
            </a:r>
          </a:p>
          <a:p>
            <a:pPr marL="895350" lvl="4" defTabSz="4176431">
              <a:lnSpc>
                <a:spcPct val="100000"/>
              </a:lnSpc>
            </a:pPr>
            <a:r>
              <a:rPr lang="en-US" dirty="0" smtClean="0">
                <a:solidFill>
                  <a:schemeClr val="tx2"/>
                </a:solidFill>
              </a:rPr>
              <a:t>Max </a:t>
            </a:r>
            <a:r>
              <a:rPr lang="en-US" dirty="0">
                <a:solidFill>
                  <a:schemeClr val="tx2"/>
                </a:solidFill>
              </a:rPr>
              <a:t>value that can be detected is set to 4 g </a:t>
            </a:r>
          </a:p>
          <a:p>
            <a:pPr marL="355600" lvl="1" indent="-355600" defTabSz="4176431">
              <a:lnSpc>
                <a:spcPct val="100000"/>
              </a:lnSpc>
              <a:buBlip>
                <a:blip r:embed="rId2"/>
              </a:buBlip>
            </a:pP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Actions 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  <a:p>
            <a:pPr marL="895350" lvl="4" defTabSz="417643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Recording </a:t>
            </a:r>
            <a:r>
              <a:rPr lang="en-US" b="1" dirty="0">
                <a:solidFill>
                  <a:schemeClr val="tx2"/>
                </a:solidFill>
              </a:rPr>
              <a:t>1,5 -2 </a:t>
            </a:r>
            <a:r>
              <a:rPr lang="en-US" b="1" dirty="0" smtClean="0">
                <a:solidFill>
                  <a:schemeClr val="tx2"/>
                </a:solidFill>
              </a:rPr>
              <a:t>g</a:t>
            </a:r>
            <a:r>
              <a:rPr lang="en-US" dirty="0" smtClean="0">
                <a:solidFill>
                  <a:schemeClr val="tx2"/>
                </a:solidFill>
              </a:rPr>
              <a:t>: no </a:t>
            </a:r>
            <a:r>
              <a:rPr lang="en-US" dirty="0">
                <a:solidFill>
                  <a:schemeClr val="tx2"/>
                </a:solidFill>
              </a:rPr>
              <a:t>action </a:t>
            </a:r>
            <a:r>
              <a:rPr lang="en-US" dirty="0" smtClean="0">
                <a:solidFill>
                  <a:schemeClr val="tx2"/>
                </a:solidFill>
              </a:rPr>
              <a:t>needed</a:t>
            </a:r>
            <a:endParaRPr lang="en-US" dirty="0">
              <a:solidFill>
                <a:schemeClr val="tx2"/>
              </a:solidFill>
            </a:endParaRPr>
          </a:p>
          <a:p>
            <a:pPr marL="895350" lvl="4" defTabSz="417643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Recording </a:t>
            </a:r>
            <a:r>
              <a:rPr lang="en-US" b="1" dirty="0" smtClean="0">
                <a:solidFill>
                  <a:schemeClr val="tx2"/>
                </a:solidFill>
              </a:rPr>
              <a:t>2-3g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>
                <a:solidFill>
                  <a:schemeClr val="tx2"/>
                </a:solidFill>
              </a:rPr>
              <a:t>write NCR and </a:t>
            </a:r>
            <a:r>
              <a:rPr lang="en-US" dirty="0" smtClean="0">
                <a:solidFill>
                  <a:schemeClr val="tx2"/>
                </a:solidFill>
              </a:rPr>
              <a:t>analyze </a:t>
            </a:r>
            <a:r>
              <a:rPr lang="en-US" dirty="0">
                <a:solidFill>
                  <a:schemeClr val="tx2"/>
                </a:solidFill>
              </a:rPr>
              <a:t>time of event (Location if possible) and  impact parameter (G value and time of impact) --- but cavity can </a:t>
            </a:r>
            <a:r>
              <a:rPr lang="en-US" dirty="0" smtClean="0">
                <a:solidFill>
                  <a:schemeClr val="tx2"/>
                </a:solidFill>
              </a:rPr>
              <a:t>proceed</a:t>
            </a:r>
            <a:endParaRPr lang="en-US" dirty="0">
              <a:solidFill>
                <a:schemeClr val="tx2"/>
              </a:solidFill>
            </a:endParaRPr>
          </a:p>
          <a:p>
            <a:pPr marL="895350" lvl="4" defTabSz="4176431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Recording </a:t>
            </a:r>
            <a:r>
              <a:rPr lang="en-US" b="1" dirty="0">
                <a:solidFill>
                  <a:schemeClr val="tx2"/>
                </a:solidFill>
              </a:rPr>
              <a:t>3-4 g</a:t>
            </a:r>
            <a:r>
              <a:rPr lang="en-US" dirty="0">
                <a:solidFill>
                  <a:schemeClr val="tx2"/>
                </a:solidFill>
              </a:rPr>
              <a:t> write   NCR and  analyze time of event (Location if possible) and  impact parameter --- cavity on hold until NCR is answered ( accepted or not).</a:t>
            </a:r>
          </a:p>
          <a:p>
            <a:pPr marL="895350" lvl="4" defTabSz="4176431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&gt;4 g</a:t>
            </a:r>
            <a:r>
              <a:rPr lang="en-US" dirty="0">
                <a:solidFill>
                  <a:schemeClr val="tx2"/>
                </a:solidFill>
              </a:rPr>
              <a:t> write NCR Cavity  cannot be accepted and we (whoever it is ) have to discuss with trans </a:t>
            </a:r>
            <a:r>
              <a:rPr lang="en-US" dirty="0" smtClean="0">
                <a:solidFill>
                  <a:schemeClr val="tx2"/>
                </a:solidFill>
              </a:rPr>
              <a:t>company.</a:t>
            </a:r>
          </a:p>
          <a:p>
            <a:pPr marL="0" lvl="4" defTabSz="4176431"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On </a:t>
            </a:r>
            <a:r>
              <a:rPr lang="en-US" dirty="0"/>
              <a:t>the max allowed impact (g*time</a:t>
            </a:r>
            <a:r>
              <a:rPr lang="en-US" dirty="0" smtClean="0"/>
              <a:t>): discuss with </a:t>
            </a:r>
            <a:r>
              <a:rPr lang="en-US" dirty="0" err="1" smtClean="0"/>
              <a:t>Matheisen</a:t>
            </a:r>
            <a:endParaRPr lang="en-US" dirty="0">
              <a:solidFill>
                <a:schemeClr val="tx2"/>
              </a:solidFill>
            </a:endParaRPr>
          </a:p>
          <a:p>
            <a:pPr marL="895350" lvl="4" defTabSz="4176431">
              <a:lnSpc>
                <a:spcPct val="10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8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11940" r="18638" b="7090"/>
          <a:stretch/>
        </p:blipFill>
        <p:spPr bwMode="auto">
          <a:xfrm>
            <a:off x="18080" y="0"/>
            <a:ext cx="914413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1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TTC topical workshop on clean room assembly | Nov 12-14 2014</a:t>
            </a:r>
            <a:endParaRPr lang="fr-FR" dirty="0"/>
          </a:p>
        </p:txBody>
      </p:sp>
      <p:sp>
        <p:nvSpPr>
          <p:cNvPr id="6" name="Espace réservé du contenu 11"/>
          <p:cNvSpPr txBox="1">
            <a:spLocks/>
          </p:cNvSpPr>
          <p:nvPr/>
        </p:nvSpPr>
        <p:spPr>
          <a:xfrm>
            <a:off x="539552" y="1268760"/>
            <a:ext cx="8208912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219935" indent="0" algn="l" defTabSz="417643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27"/>
              </a:spcAft>
              <a:buFont typeface="Arial" pitchFamily="34" charset="0"/>
              <a:buNone/>
              <a:defRPr sz="10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645922" indent="-1645922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653170" indent="0" algn="l" defTabSz="4176431" rtl="0" eaLnBrk="1" latinLnBrk="0" hangingPunct="1">
              <a:lnSpc>
                <a:spcPts val="9135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4611475" indent="-1087612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5177034" indent="-522054" algn="l" defTabSz="4176431" rtl="0" eaLnBrk="1" latinLnBrk="0" hangingPunct="1">
              <a:lnSpc>
                <a:spcPts val="9135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73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1485184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3399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1615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9830" indent="-1044108" algn="l" defTabSz="41764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Technical Specification, No.: Vacuum 005/2008, Version 1.0 / Nov. 13, 2008 ,”Guidelines for UHV-Components at DESY”</a:t>
            </a:r>
          </a:p>
          <a:p>
            <a:pPr marL="0" lvl="1" indent="0">
              <a:lnSpc>
                <a:spcPct val="100000"/>
              </a:lnSpc>
              <a:buNone/>
              <a:tabLst>
                <a:tab pos="355600" algn="l"/>
              </a:tabLst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	“The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absence of particles has to be controlled with a particle counter using a </a:t>
            </a:r>
            <a:r>
              <a:rPr lang="en-US" sz="1800" dirty="0">
                <a:solidFill>
                  <a:srgbClr val="FFC000"/>
                </a:solidFill>
              </a:rPr>
              <a:t>particle-free, </a:t>
            </a:r>
            <a:r>
              <a:rPr lang="en-US" sz="1800" dirty="0" err="1">
                <a:solidFill>
                  <a:srgbClr val="FFC000"/>
                </a:solidFill>
              </a:rPr>
              <a:t>ionised</a:t>
            </a:r>
            <a:r>
              <a:rPr lang="en-US" sz="1800" dirty="0">
                <a:solidFill>
                  <a:srgbClr val="FFC000"/>
                </a:solidFill>
              </a:rPr>
              <a:t> nitrogen flow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in a clean room class 100/DIN EN ISO 5 or better. After 5 minutes using a gas throughput of </a:t>
            </a:r>
            <a:r>
              <a:rPr lang="en-US" sz="1800" dirty="0">
                <a:solidFill>
                  <a:schemeClr val="accent4"/>
                </a:solidFill>
              </a:rPr>
              <a:t>28 l/min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there should be at 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maximum 10 particles/minute ≥ 0.3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</a:rPr>
              <a:t>μm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be detected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.”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355600" lvl="1" indent="-355600">
              <a:lnSpc>
                <a:spcPct val="100000"/>
              </a:lnSpc>
              <a:buClr>
                <a:srgbClr val="C00000"/>
              </a:buClr>
            </a:pPr>
            <a:r>
              <a:rPr lang="en-US" sz="1800" b="1" dirty="0" smtClean="0">
                <a:solidFill>
                  <a:srgbClr val="C00000"/>
                </a:solidFill>
              </a:rPr>
              <a:t>APPENDIX </a:t>
            </a:r>
            <a:r>
              <a:rPr lang="en-US" sz="1800" b="1" dirty="0">
                <a:solidFill>
                  <a:srgbClr val="C00000"/>
                </a:solidFill>
              </a:rPr>
              <a:t>TO THE XFEL CAVITY SPECIFICATION: INFORMATION ON HARDWARE AND PROCESSES USED AT DESY (XFEL/APPENDIX I - I V ) REVISION B / J U N E 3 0 , 2 0 0 9 D00000001419691 Rev: B </a:t>
            </a:r>
            <a:r>
              <a:rPr lang="en-US" sz="1800" b="1" dirty="0" err="1">
                <a:solidFill>
                  <a:srgbClr val="C00000"/>
                </a:solidFill>
              </a:rPr>
              <a:t>Ver</a:t>
            </a:r>
            <a:r>
              <a:rPr lang="en-US" sz="1800" b="1" dirty="0">
                <a:solidFill>
                  <a:srgbClr val="C00000"/>
                </a:solidFill>
              </a:rPr>
              <a:t>: 2 Status: Approved Dat.: 30.06.2009</a:t>
            </a:r>
          </a:p>
          <a:p>
            <a:pPr marL="0" lvl="1" indent="0" defTabSz="4121150">
              <a:lnSpc>
                <a:spcPct val="100000"/>
              </a:lnSpc>
              <a:buClr>
                <a:srgbClr val="C00000"/>
              </a:buClr>
              <a:buNone/>
              <a:tabLst>
                <a:tab pos="355600" algn="l"/>
              </a:tabLst>
            </a:pPr>
            <a:r>
              <a:rPr lang="en-US" sz="1800" dirty="0" smtClean="0">
                <a:solidFill>
                  <a:srgbClr val="C00000"/>
                </a:solidFill>
              </a:rPr>
              <a:t>	“The </a:t>
            </a:r>
            <a:r>
              <a:rPr lang="en-US" sz="1800" dirty="0">
                <a:solidFill>
                  <a:srgbClr val="C00000"/>
                </a:solidFill>
              </a:rPr>
              <a:t>main means of QC is particle counting. For this the </a:t>
            </a:r>
            <a:r>
              <a:rPr lang="en-US" sz="1800" dirty="0">
                <a:solidFill>
                  <a:srgbClr val="FFC000"/>
                </a:solidFill>
              </a:rPr>
              <a:t>ionizing gun </a:t>
            </a:r>
            <a:r>
              <a:rPr lang="en-US" sz="1800" dirty="0">
                <a:solidFill>
                  <a:srgbClr val="C00000"/>
                </a:solidFill>
              </a:rPr>
              <a:t>has to be held so that the gas flow is led directly to the </a:t>
            </a:r>
            <a:r>
              <a:rPr lang="en-US" sz="1800" dirty="0" err="1">
                <a:solidFill>
                  <a:srgbClr val="C00000"/>
                </a:solidFill>
              </a:rPr>
              <a:t>iso</a:t>
            </a:r>
            <a:r>
              <a:rPr lang="en-US" sz="1800" dirty="0">
                <a:solidFill>
                  <a:srgbClr val="C00000"/>
                </a:solidFill>
              </a:rPr>
              <a:t>-kinetic probe of the particle counter. The part to be controlled is held 90 </a:t>
            </a:r>
            <a:r>
              <a:rPr lang="en-US" sz="1800" dirty="0" err="1">
                <a:solidFill>
                  <a:srgbClr val="C00000"/>
                </a:solidFill>
              </a:rPr>
              <a:t>deg</a:t>
            </a:r>
            <a:r>
              <a:rPr lang="en-US" sz="1800" dirty="0">
                <a:solidFill>
                  <a:srgbClr val="C00000"/>
                </a:solidFill>
              </a:rPr>
              <a:t> per perpendicular to the air flow of the ionized nitrogen gas so that all particulates which are blown off from the probe are directed towards the opening of the </a:t>
            </a:r>
            <a:r>
              <a:rPr lang="en-US" sz="1800" dirty="0" err="1">
                <a:solidFill>
                  <a:srgbClr val="C00000"/>
                </a:solidFill>
              </a:rPr>
              <a:t>iso</a:t>
            </a:r>
            <a:r>
              <a:rPr lang="en-US" sz="1800" dirty="0">
                <a:solidFill>
                  <a:srgbClr val="C00000"/>
                </a:solidFill>
              </a:rPr>
              <a:t>-kinetic probe. </a:t>
            </a:r>
          </a:p>
          <a:p>
            <a:pPr marL="0" lvl="1" indent="0" defTabSz="3765550">
              <a:lnSpc>
                <a:spcPct val="100000"/>
              </a:lnSpc>
              <a:buClr>
                <a:srgbClr val="C00000"/>
              </a:buClr>
              <a:buNone/>
              <a:tabLst>
                <a:tab pos="355600" algn="l"/>
              </a:tabLst>
            </a:pPr>
            <a:r>
              <a:rPr lang="en-US" sz="1800" dirty="0" smtClean="0">
                <a:solidFill>
                  <a:srgbClr val="C00000"/>
                </a:solidFill>
              </a:rPr>
              <a:t>	The </a:t>
            </a:r>
            <a:r>
              <a:rPr lang="en-US" sz="1800" dirty="0">
                <a:solidFill>
                  <a:srgbClr val="C00000"/>
                </a:solidFill>
              </a:rPr>
              <a:t>particle counter is set to sampling rates of 10 seconds for analysis or one minute for the quality control. Parts are blown </a:t>
            </a:r>
            <a:r>
              <a:rPr lang="en-US" sz="1800" b="1" dirty="0">
                <a:solidFill>
                  <a:srgbClr val="C00000"/>
                </a:solidFill>
              </a:rPr>
              <a:t>as long as </a:t>
            </a:r>
            <a:r>
              <a:rPr lang="en-US" sz="1800" dirty="0">
                <a:solidFill>
                  <a:srgbClr val="C00000"/>
                </a:solidFill>
              </a:rPr>
              <a:t>the particle number detected is higher than </a:t>
            </a:r>
            <a:r>
              <a:rPr lang="en-US" sz="1800" b="1" dirty="0">
                <a:solidFill>
                  <a:srgbClr val="C00000"/>
                </a:solidFill>
              </a:rPr>
              <a:t>&gt;1 count per minute</a:t>
            </a:r>
            <a:r>
              <a:rPr lang="en-US" sz="1800" dirty="0" smtClean="0">
                <a:solidFill>
                  <a:srgbClr val="C00000"/>
                </a:solidFill>
              </a:rPr>
              <a:t>.” </a:t>
            </a:r>
            <a:r>
              <a:rPr lang="en-US" sz="1800" dirty="0">
                <a:solidFill>
                  <a:schemeClr val="accent4"/>
                </a:solidFill>
              </a:rPr>
              <a:t>28 l/min </a:t>
            </a:r>
            <a:r>
              <a:rPr lang="en-US" sz="1800" dirty="0" smtClean="0">
                <a:solidFill>
                  <a:schemeClr val="accent4"/>
                </a:solidFill>
              </a:rPr>
              <a:t> elsewhere in the doc.</a:t>
            </a:r>
          </a:p>
          <a:p>
            <a:pPr marL="355600" lvl="1" indent="-3556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lang="en-US" sz="1800" b="1" dirty="0" smtClean="0">
                <a:solidFill>
                  <a:schemeClr val="accent1"/>
                </a:solidFill>
              </a:rPr>
              <a:t>CEA specifications for XFEL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Particles</a:t>
            </a:r>
            <a:r>
              <a:rPr lang="fr-FR" dirty="0" smtClean="0"/>
              <a:t> </a:t>
            </a:r>
            <a:r>
              <a:rPr lang="fr-FR" dirty="0" err="1" smtClean="0"/>
              <a:t>CONtrol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076056" y="5593008"/>
            <a:ext cx="1296144" cy="4320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1592376" y="2492896"/>
            <a:ext cx="3240360" cy="589712"/>
          </a:xfrm>
          <a:prstGeom prst="arc">
            <a:avLst>
              <a:gd name="adj1" fmla="val 13634745"/>
              <a:gd name="adj2" fmla="val 1115610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480445" y="1988840"/>
            <a:ext cx="164660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/>
                </a:solidFill>
              </a:rPr>
              <a:t>Not more </a:t>
            </a:r>
            <a:r>
              <a:rPr lang="fr-FR" i="1" dirty="0" err="1" smtClean="0">
                <a:solidFill>
                  <a:schemeClr val="accent1"/>
                </a:solidFill>
              </a:rPr>
              <a:t>than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1691680" y="2286328"/>
            <a:ext cx="1224136" cy="440432"/>
          </a:xfrm>
          <a:prstGeom prst="arc">
            <a:avLst>
              <a:gd name="adj1" fmla="val 8558212"/>
              <a:gd name="adj2" fmla="val 14343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TTC topical workshop on clean room assembly | Nov 12-14 2014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96722" cy="507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5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1063</TotalTime>
  <Words>777</Words>
  <Application>Microsoft Office PowerPoint</Application>
  <PresentationFormat>Affichage à l'écran (4:3)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Mod_powerpoint_CEA_Irfu</vt:lpstr>
      <vt:lpstr>Experience with hardware preparation for XFEL</vt:lpstr>
      <vt:lpstr>sommaire</vt:lpstr>
      <vt:lpstr>Ramp-Up QC &amp; Cleaning Qualification</vt:lpstr>
      <vt:lpstr>Cleaning of all components, tools</vt:lpstr>
      <vt:lpstr>Which QC on Which parts</vt:lpstr>
      <vt:lpstr>Acceleration Data thresholds</vt:lpstr>
      <vt:lpstr>Présentation PowerPoint</vt:lpstr>
      <vt:lpstr>Particles CONtrol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NCR status by type and WorkStations</vt:lpstr>
      <vt:lpstr>Non conformity per module (!all WS)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TTC topical meeting on clean room assembly</dc:title>
  <dc:creator>Stéphane BERRY</dc:creator>
  <cp:lastModifiedBy>Stéphane BERRY</cp:lastModifiedBy>
  <cp:revision>53</cp:revision>
  <dcterms:created xsi:type="dcterms:W3CDTF">2014-11-05T23:22:26Z</dcterms:created>
  <dcterms:modified xsi:type="dcterms:W3CDTF">2014-11-12T00:37:05Z</dcterms:modified>
</cp:coreProperties>
</file>