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74" r:id="rId3"/>
    <p:sldId id="276" r:id="rId4"/>
    <p:sldId id="277" r:id="rId5"/>
    <p:sldId id="279" r:id="rId6"/>
    <p:sldId id="278" r:id="rId7"/>
    <p:sldId id="280" r:id="rId8"/>
    <p:sldId id="281" r:id="rId9"/>
    <p:sldId id="275" r:id="rId10"/>
    <p:sldId id="273" r:id="rId11"/>
    <p:sldId id="272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Titre | 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977897" y="3356992"/>
            <a:ext cx="8166103" cy="2117727"/>
            <a:chOff x="528" y="2578"/>
            <a:chExt cx="5144" cy="1334"/>
          </a:xfrm>
        </p:grpSpPr>
        <p:pic>
          <p:nvPicPr>
            <p:cNvPr id="13" name="Picture 5" descr="solenoide_at_100K"/>
            <p:cNvPicPr preferRelativeResize="0"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7" y="2578"/>
              <a:ext cx="883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6" descr="Edelweiss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24377" r="34030"/>
            <a:stretch>
              <a:fillRect/>
            </a:stretch>
          </p:blipFill>
          <p:spPr bwMode="auto">
            <a:xfrm>
              <a:off x="2228" y="2578"/>
              <a:ext cx="836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7"/>
            <p:cNvSpPr txBox="1">
              <a:spLocks noChangeArrowheads="1"/>
            </p:cNvSpPr>
            <p:nvPr userDrawn="1"/>
          </p:nvSpPr>
          <p:spPr bwMode="auto">
            <a:xfrm>
              <a:off x="4798" y="3640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CMS</a:t>
              </a:r>
            </a:p>
          </p:txBody>
        </p:sp>
        <p:pic>
          <p:nvPicPr>
            <p:cNvPr id="17" name="Picture 8" descr="DoubleChooz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36795" t="28792" r="37286" b="15375"/>
            <a:stretch>
              <a:fillRect/>
            </a:stretch>
          </p:blipFill>
          <p:spPr bwMode="auto">
            <a:xfrm>
              <a:off x="528" y="2579"/>
              <a:ext cx="845" cy="1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Text Box 9"/>
            <p:cNvSpPr txBox="1">
              <a:spLocks noChangeArrowheads="1"/>
            </p:cNvSpPr>
            <p:nvPr userDrawn="1"/>
          </p:nvSpPr>
          <p:spPr bwMode="auto">
            <a:xfrm>
              <a:off x="533" y="3642"/>
              <a:ext cx="7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Double Chooz</a:t>
              </a:r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026" r="7692" b="3709"/>
            <a:stretch>
              <a:fillRect/>
            </a:stretch>
          </p:blipFill>
          <p:spPr bwMode="auto">
            <a:xfrm>
              <a:off x="3912" y="2578"/>
              <a:ext cx="845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1" descr="hess-new-small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l="22726" r="29546"/>
            <a:stretch>
              <a:fillRect/>
            </a:stretch>
          </p:blipFill>
          <p:spPr bwMode="auto">
            <a:xfrm>
              <a:off x="3068" y="2578"/>
              <a:ext cx="844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3106" y="3640"/>
              <a:ext cx="37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HESS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2424" y="3640"/>
              <a:ext cx="5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 smtClean="0">
                  <a:solidFill>
                    <a:schemeClr val="bg1"/>
                  </a:solidFill>
                </a:rPr>
                <a:t>Edelweiss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3953" y="3640"/>
              <a:ext cx="5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Herschel</a:t>
              </a:r>
            </a:p>
          </p:txBody>
        </p:sp>
        <p:pic>
          <p:nvPicPr>
            <p:cNvPr id="24" name="Picture 15" descr="alice_tracking chamber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r="20316"/>
            <a:stretch>
              <a:fillRect/>
            </a:stretch>
          </p:blipFill>
          <p:spPr bwMode="auto">
            <a:xfrm>
              <a:off x="1377" y="2578"/>
              <a:ext cx="845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Text Box 16"/>
            <p:cNvSpPr txBox="1">
              <a:spLocks noChangeArrowheads="1"/>
            </p:cNvSpPr>
            <p:nvPr userDrawn="1"/>
          </p:nvSpPr>
          <p:spPr bwMode="auto">
            <a:xfrm>
              <a:off x="1377" y="3641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3528" y="3816"/>
              <a:ext cx="2144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b="1" i="1">
                  <a:solidFill>
                    <a:srgbClr val="000000"/>
                  </a:solidFill>
                </a:rPr>
                <a:t>Detecting radiations from the Universe.  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Titre | 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Clean room specifications for projects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/>
              <a:t>TTC </a:t>
            </a:r>
            <a:r>
              <a:rPr lang="fr-FR" sz="900" dirty="0" err="1"/>
              <a:t>topical</a:t>
            </a:r>
            <a:r>
              <a:rPr lang="fr-FR" sz="900" dirty="0"/>
              <a:t> </a:t>
            </a:r>
            <a:r>
              <a:rPr lang="fr-FR" sz="900" dirty="0" smtClean="0"/>
              <a:t>workshop on </a:t>
            </a:r>
            <a:r>
              <a:rPr lang="fr-FR" sz="900" dirty="0"/>
              <a:t>clean room </a:t>
            </a:r>
            <a:r>
              <a:rPr lang="fr-FR" sz="900" dirty="0" err="1"/>
              <a:t>assembly</a:t>
            </a:r>
            <a:r>
              <a:rPr lang="fr-FR" sz="900" dirty="0"/>
              <a:t> 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Stéphane BERRY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/>
          <a:lstStyle/>
          <a:p>
            <a:pPr algn="ctr"/>
            <a:r>
              <a:rPr lang="fr-FR" dirty="0" smtClean="0"/>
              <a:t>XXX</a:t>
            </a:r>
          </a:p>
        </p:txBody>
      </p:sp>
      <p:pic>
        <p:nvPicPr>
          <p:cNvPr id="5" name="Picture 2" descr="http://agenda.infn.it/conferenceDisplay.py/getLogo?confId=3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3600400" cy="15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cap are they needed if yes which material</a:t>
            </a:r>
            <a:br>
              <a:rPr lang="en-US" dirty="0" smtClean="0"/>
            </a:br>
            <a:r>
              <a:rPr lang="en-US" dirty="0" smtClean="0"/>
              <a:t>Particle generation of different material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69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Learn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equiment</a:t>
            </a:r>
            <a:r>
              <a:rPr lang="fr-FR" dirty="0" smtClean="0"/>
              <a:t> </a:t>
            </a:r>
            <a:r>
              <a:rPr lang="fr-FR" dirty="0" err="1" smtClean="0"/>
              <a:t>assembly</a:t>
            </a:r>
            <a:r>
              <a:rPr lang="fr-FR" dirty="0" smtClean="0"/>
              <a:t> (PAC)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pic>
        <p:nvPicPr>
          <p:cNvPr id="1026" name="Picture 2" descr="&#10;j(E) = K_1  {{|E|^2} \over \Phi } \cdot e^{-K_2 \cdot \Phi^{3 \over 2}/|E|}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22288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11"/>
          <p:cNvSpPr txBox="1">
            <a:spLocks/>
          </p:cNvSpPr>
          <p:nvPr/>
        </p:nvSpPr>
        <p:spPr>
          <a:xfrm>
            <a:off x="-4392488" y="2708920"/>
            <a:ext cx="4392488" cy="2836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15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90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9850"/>
            <a:r>
              <a:rPr lang="fr-FR" sz="1800" smtClean="0"/>
              <a:t>Sous-titre</a:t>
            </a:r>
          </a:p>
          <a:p>
            <a:pPr lvl="1">
              <a:lnSpc>
                <a:spcPct val="100000"/>
              </a:lnSpc>
            </a:pPr>
            <a:endParaRPr lang="fr-FR" sz="1200" smtClean="0"/>
          </a:p>
          <a:p>
            <a:pPr marL="357188" lvl="1" indent="-357188">
              <a:lnSpc>
                <a:spcPct val="100000"/>
              </a:lnSpc>
            </a:pPr>
            <a:r>
              <a:rPr lang="fr-FR" sz="1200" smtClean="0"/>
              <a:t>Niveau 1</a:t>
            </a:r>
          </a:p>
          <a:p>
            <a:pPr marL="715963" lvl="3" indent="-373063">
              <a:lnSpc>
                <a:spcPct val="100000"/>
              </a:lnSpc>
            </a:pPr>
            <a:r>
              <a:rPr lang="fr-FR" sz="1200" smtClean="0"/>
              <a:t>Niveau 2</a:t>
            </a:r>
          </a:p>
          <a:p>
            <a:pPr lvl="2">
              <a:lnSpc>
                <a:spcPct val="100000"/>
              </a:lnSpc>
            </a:pPr>
            <a:endParaRPr lang="fr-FR" sz="1200" smtClean="0"/>
          </a:p>
          <a:p>
            <a:pPr marL="357188" lvl="1" indent="-357188">
              <a:lnSpc>
                <a:spcPct val="100000"/>
              </a:lnSpc>
            </a:pPr>
            <a:r>
              <a:rPr lang="fr-FR" sz="1200" smtClean="0"/>
              <a:t>Niveau 1</a:t>
            </a:r>
          </a:p>
          <a:p>
            <a:pPr marL="715963" lvl="3" indent="-373063">
              <a:lnSpc>
                <a:spcPct val="100000"/>
              </a:lnSpc>
            </a:pPr>
            <a:r>
              <a:rPr lang="fr-FR" sz="1200" smtClean="0"/>
              <a:t>Niveau 2</a:t>
            </a:r>
          </a:p>
          <a:p>
            <a:pPr marL="1073150" lvl="4" indent="-338138">
              <a:lnSpc>
                <a:spcPct val="100000"/>
              </a:lnSpc>
            </a:pPr>
            <a:r>
              <a:rPr lang="fr-FR" sz="1200" smtClean="0"/>
              <a:t>Niveau 3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96347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7" name="Titre 10"/>
          <p:cNvSpPr txBox="1">
            <a:spLocks/>
          </p:cNvSpPr>
          <p:nvPr/>
        </p:nvSpPr>
        <p:spPr>
          <a:xfrm>
            <a:off x="1784238" y="-315416"/>
            <a:ext cx="65527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176431" rtl="0" eaLnBrk="1" latinLnBrk="0" hangingPunct="1">
              <a:spcBef>
                <a:spcPct val="0"/>
              </a:spcBef>
              <a:buNone/>
              <a:defRPr sz="10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2"/>
                </a:solidFill>
              </a:rPr>
              <a:t>WHY Clean room assembly ?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Espace réservé du contenu 11"/>
          <p:cNvSpPr txBox="1">
            <a:spLocks/>
          </p:cNvSpPr>
          <p:nvPr/>
        </p:nvSpPr>
        <p:spPr>
          <a:xfrm>
            <a:off x="426663" y="671897"/>
            <a:ext cx="5015502" cy="5595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219935" indent="0" algn="l" defTabSz="41764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27"/>
              </a:spcAft>
              <a:buFont typeface="Arial" pitchFamily="34" charset="0"/>
              <a:buNone/>
              <a:defRPr sz="10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645922" indent="-1645922" algn="l" defTabSz="4176431" rtl="0" eaLnBrk="1" latinLnBrk="0" hangingPunct="1">
              <a:lnSpc>
                <a:spcPts val="9135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653170" indent="0" algn="l" defTabSz="4176431" rtl="0" eaLnBrk="1" latinLnBrk="0" hangingPunct="1">
              <a:lnSpc>
                <a:spcPts val="9135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4611475" indent="-1087612" algn="l" defTabSz="4176431" rtl="0" eaLnBrk="1" latinLnBrk="0" hangingPunct="1">
              <a:lnSpc>
                <a:spcPts val="9135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5177034" indent="-522054" algn="l" defTabSz="4176431" rtl="0" eaLnBrk="1" latinLnBrk="0" hangingPunct="1">
              <a:lnSpc>
                <a:spcPts val="9135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>
              <a:lnSpc>
                <a:spcPct val="100000"/>
              </a:lnSpc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Field Emission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is often a limiting factor for cavities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dirty="0" smtClean="0">
                <a:solidFill>
                  <a:srgbClr val="C00000"/>
                </a:solidFill>
              </a:rPr>
              <a:t>Polishing to get smoother surface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High Pressure Rinsing with </a:t>
            </a:r>
            <a:r>
              <a:rPr lang="en-US" sz="1800" dirty="0" err="1">
                <a:solidFill>
                  <a:srgbClr val="C00000"/>
                </a:solidFill>
              </a:rPr>
              <a:t>UltraPure</a:t>
            </a:r>
            <a:r>
              <a:rPr lang="en-US" sz="1800" dirty="0">
                <a:solidFill>
                  <a:srgbClr val="C00000"/>
                </a:solidFill>
              </a:rPr>
              <a:t> Water 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Cavity assembly in clean room</a:t>
            </a:r>
          </a:p>
          <a:p>
            <a:pPr marL="355600" lvl="1" indent="-355600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Clean Room</a:t>
            </a:r>
          </a:p>
          <a:p>
            <a:pPr marL="771525" lvl="3" indent="0">
              <a:lnSpc>
                <a:spcPct val="100000"/>
              </a:lnSpc>
              <a:buFontTx/>
              <a:buNone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Low dust environment, pressure,</a:t>
            </a:r>
          </a:p>
          <a:p>
            <a:pPr marL="771525" lvl="3" indent="0">
              <a:lnSpc>
                <a:spcPct val="100000"/>
              </a:lnSpc>
              <a:buFontTx/>
              <a:buNone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temperature et humidity monitored </a:t>
            </a:r>
            <a:b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(ISO4-ISO5-ISO7) </a:t>
            </a:r>
          </a:p>
          <a:p>
            <a:pPr marL="355600" lvl="1" indent="-355600">
              <a:lnSpc>
                <a:spcPct val="100000"/>
              </a:lnSpc>
              <a:buClr>
                <a:srgbClr val="C00000"/>
              </a:buClr>
            </a:pPr>
            <a:r>
              <a:rPr lang="en-US" sz="1800" dirty="0" smtClean="0">
                <a:solidFill>
                  <a:srgbClr val="C00000"/>
                </a:solidFill>
              </a:rPr>
              <a:t>Remove metallic dust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dirty="0" smtClean="0">
                <a:solidFill>
                  <a:srgbClr val="C00000"/>
                </a:solidFill>
              </a:rPr>
              <a:t>Outside </a:t>
            </a:r>
            <a:r>
              <a:rPr lang="en-US" sz="1800" dirty="0">
                <a:solidFill>
                  <a:srgbClr val="C00000"/>
                </a:solidFill>
              </a:rPr>
              <a:t>of component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Fastening (*new *clean)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Gasket (*procurement</a:t>
            </a:r>
            <a:r>
              <a:rPr lang="en-US" sz="1800" dirty="0" smtClean="0">
                <a:solidFill>
                  <a:srgbClr val="C00000"/>
                </a:solidFill>
              </a:rPr>
              <a:t>)</a:t>
            </a:r>
          </a:p>
          <a:p>
            <a:pPr marL="355600" lvl="1" indent="-355600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Components clean on outer surface</a:t>
            </a:r>
          </a:p>
          <a:p>
            <a:pPr lvl="1">
              <a:lnSpc>
                <a:spcPct val="100000"/>
              </a:lnSpc>
            </a:pPr>
            <a:endParaRPr lang="en-US" sz="1800" dirty="0" smtClean="0"/>
          </a:p>
          <a:p>
            <a:pPr lvl="1">
              <a:lnSpc>
                <a:spcPct val="100000"/>
              </a:lnSpc>
            </a:pPr>
            <a:endParaRPr lang="en-US" sz="1800" dirty="0" smtClean="0"/>
          </a:p>
          <a:p>
            <a:pPr lvl="1">
              <a:lnSpc>
                <a:spcPct val="100000"/>
              </a:lnSpc>
            </a:pPr>
            <a:endParaRPr lang="en-US" sz="1800" dirty="0"/>
          </a:p>
        </p:txBody>
      </p:sp>
      <p:grpSp>
        <p:nvGrpSpPr>
          <p:cNvPr id="9" name="Groupe 8"/>
          <p:cNvGrpSpPr/>
          <p:nvPr/>
        </p:nvGrpSpPr>
        <p:grpSpPr>
          <a:xfrm>
            <a:off x="4639063" y="1082571"/>
            <a:ext cx="4508500" cy="3190875"/>
            <a:chOff x="4274692" y="2492896"/>
            <a:chExt cx="4508500" cy="319087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16016" y="2492896"/>
              <a:ext cx="4067176" cy="319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4274692" y="4068495"/>
              <a:ext cx="9383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solidFill>
                    <a:schemeClr val="tx2"/>
                  </a:solidFill>
                </a:rPr>
                <a:t>Class 10</a:t>
              </a:r>
              <a:endParaRPr lang="fr-FR" sz="1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2" name="Picture 2" descr="\\Minxlweise2\d$\DESY Home\My Documents\conferences\linac 2010\talk\P100017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8" y="4971003"/>
            <a:ext cx="1374698" cy="18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32" descr="P1000630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3425" y="4273446"/>
            <a:ext cx="3721100" cy="213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P104037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4" y="4945547"/>
            <a:ext cx="1428869" cy="189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697748" y="4971003"/>
            <a:ext cx="1512168" cy="1843236"/>
            <a:chOff x="107319955" y="108861125"/>
            <a:chExt cx="2570139" cy="3426850"/>
          </a:xfrm>
        </p:grpSpPr>
        <p:pic>
          <p:nvPicPr>
            <p:cNvPr id="16" name="Picture 3" descr="P1130470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9955" y="108861125"/>
              <a:ext cx="2570139" cy="342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algn="in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cxnSp>
          <p:nvCxnSpPr>
            <p:cNvPr id="17" name="AutoShape 4"/>
            <p:cNvCxnSpPr>
              <a:cxnSpLocks noChangeShapeType="1"/>
            </p:cNvCxnSpPr>
            <p:nvPr/>
          </p:nvCxnSpPr>
          <p:spPr bwMode="auto">
            <a:xfrm flipV="1">
              <a:off x="108490564" y="110634585"/>
              <a:ext cx="174544" cy="1745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an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flushing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re</a:t>
            </a:r>
            <a:r>
              <a:rPr lang="fr-FR" dirty="0" smtClean="0"/>
              <a:t>-USED </a:t>
            </a:r>
            <a:r>
              <a:rPr lang="fr-FR" dirty="0" err="1" smtClean="0"/>
              <a:t>aN</a:t>
            </a:r>
            <a:r>
              <a:rPr lang="fr-FR" dirty="0" smtClean="0"/>
              <a:t> </a:t>
            </a:r>
            <a:r>
              <a:rPr lang="fr-FR" dirty="0" err="1" smtClean="0"/>
              <a:t>assembled</a:t>
            </a:r>
            <a:r>
              <a:rPr lang="fr-FR" dirty="0"/>
              <a:t> </a:t>
            </a:r>
            <a:r>
              <a:rPr lang="fr-FR" dirty="0" smtClean="0"/>
              <a:t>cold coupler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 smtClean="0">
                <a:solidFill>
                  <a:schemeClr val="tx1"/>
                </a:solidFill>
              </a:rPr>
              <a:t>CCC564 </a:t>
            </a:r>
            <a:r>
              <a:rPr lang="en-US" dirty="0">
                <a:solidFill>
                  <a:schemeClr val="tx1"/>
                </a:solidFill>
              </a:rPr>
              <a:t>out of XM5 (N2 forgotten) </a:t>
            </a:r>
            <a:r>
              <a:rPr lang="en-US" dirty="0" smtClean="0">
                <a:solidFill>
                  <a:schemeClr val="tx1"/>
                </a:solidFill>
              </a:rPr>
              <a:t>!!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Cold coupler taken out, N2 blown, re-assembled on Cav517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" y="1988840"/>
            <a:ext cx="8906576" cy="3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23298" r="30595" b="53405"/>
          <a:stretch/>
        </p:blipFill>
        <p:spPr bwMode="auto">
          <a:xfrm>
            <a:off x="140391" y="4941168"/>
            <a:ext cx="8407021" cy="170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7664" y="6093296"/>
            <a:ext cx="6336704" cy="2160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4572000" y="2852936"/>
            <a:ext cx="712879" cy="223224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11940" r="13464" b="6251"/>
          <a:stretch/>
        </p:blipFill>
        <p:spPr bwMode="auto">
          <a:xfrm>
            <a:off x="0" y="863221"/>
            <a:ext cx="8939285" cy="59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7" t="11567" r="9687" b="30970"/>
          <a:stretch/>
        </p:blipFill>
        <p:spPr bwMode="auto">
          <a:xfrm>
            <a:off x="323528" y="1124743"/>
            <a:ext cx="8568952" cy="521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07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Wrong</a:t>
            </a:r>
            <a:r>
              <a:rPr lang="fr-FR" dirty="0" smtClean="0"/>
              <a:t> position of </a:t>
            </a:r>
            <a:r>
              <a:rPr lang="fr-FR" dirty="0" err="1" smtClean="0"/>
              <a:t>temporary</a:t>
            </a:r>
            <a:r>
              <a:rPr lang="fr-FR" dirty="0" smtClean="0"/>
              <a:t> </a:t>
            </a:r>
            <a:r>
              <a:rPr lang="fr-FR" dirty="0" err="1" smtClean="0"/>
              <a:t>studs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22948" r="27220" b="14764"/>
          <a:stretch/>
        </p:blipFill>
        <p:spPr bwMode="auto">
          <a:xfrm>
            <a:off x="179513" y="1052737"/>
            <a:ext cx="6780846" cy="455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9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Last </a:t>
            </a:r>
            <a:r>
              <a:rPr lang="fr-FR" dirty="0" err="1" smtClean="0"/>
              <a:t>cleaning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40621" cy="53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1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*  One-week throughput at String </a:t>
            </a:r>
            <a:r>
              <a:rPr lang="en-GB" sz="20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Assembly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8779" y="1173958"/>
            <a:ext cx="868161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smtClean="0"/>
              <a:t>The key </a:t>
            </a:r>
            <a:r>
              <a:rPr lang="fr-FR" sz="1800" b="0" dirty="0" err="1" smtClean="0"/>
              <a:t>it</a:t>
            </a:r>
            <a:r>
              <a:rPr lang="fr-FR" sz="1800" b="0" dirty="0" smtClean="0"/>
              <a:t> to </a:t>
            </a:r>
            <a:r>
              <a:rPr lang="fr-FR" sz="1800" b="0" dirty="0" err="1" smtClean="0"/>
              <a:t>be</a:t>
            </a:r>
            <a:r>
              <a:rPr lang="fr-FR" sz="1800" b="0" dirty="0" smtClean="0"/>
              <a:t> able to </a:t>
            </a:r>
            <a:r>
              <a:rPr lang="fr-FR" sz="1800" b="0" dirty="0" err="1" smtClean="0"/>
              <a:t>work</a:t>
            </a:r>
            <a:r>
              <a:rPr lang="fr-FR" sz="1800" b="0" dirty="0" smtClean="0"/>
              <a:t> out </a:t>
            </a:r>
            <a:r>
              <a:rPr lang="fr-FR" sz="1800" b="0" dirty="0" err="1" smtClean="0"/>
              <a:t>two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cavity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conections</a:t>
            </a:r>
            <a:r>
              <a:rPr lang="fr-FR" sz="1800" b="0" dirty="0" smtClean="0"/>
              <a:t> per </a:t>
            </a:r>
            <a:r>
              <a:rPr lang="fr-FR" sz="1800" b="0" dirty="0" err="1" smtClean="0"/>
              <a:t>day</a:t>
            </a:r>
            <a:r>
              <a:rPr lang="fr-FR" sz="1800" b="0" dirty="0" smtClean="0"/>
              <a:t>.</a:t>
            </a:r>
            <a:endParaRPr lang="fr-FR" sz="1800" b="0" dirty="0"/>
          </a:p>
          <a:p>
            <a:r>
              <a:rPr lang="fr-FR" sz="1800" b="0" dirty="0" smtClean="0"/>
              <a:t>To </a:t>
            </a:r>
            <a:r>
              <a:rPr lang="fr-FR" sz="1800" b="0" dirty="0" err="1" smtClean="0"/>
              <a:t>achieve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this</a:t>
            </a:r>
            <a:r>
              <a:rPr lang="fr-FR" sz="1800" b="0" dirty="0" smtClean="0"/>
              <a:t> CEA and </a:t>
            </a:r>
            <a:r>
              <a:rPr lang="fr-FR" sz="1800" b="0" dirty="0" err="1" smtClean="0"/>
              <a:t>Alsyom</a:t>
            </a:r>
            <a:r>
              <a:rPr lang="fr-FR" sz="1800" b="0" dirty="0" smtClean="0"/>
              <a:t> are </a:t>
            </a:r>
            <a:r>
              <a:rPr lang="fr-FR" sz="1800" b="0" dirty="0" err="1" smtClean="0"/>
              <a:t>working</a:t>
            </a:r>
            <a:r>
              <a:rPr lang="fr-FR" sz="1800" b="0" dirty="0" smtClean="0"/>
              <a:t> on 2 solutions:</a:t>
            </a:r>
          </a:p>
          <a:p>
            <a:endParaRPr lang="fr-FR" sz="1800" b="0" dirty="0" smtClean="0"/>
          </a:p>
          <a:p>
            <a:pPr marL="457200" indent="-457200">
              <a:buAutoNum type="arabicParenR"/>
            </a:pPr>
            <a:r>
              <a:rPr lang="fr-FR" sz="1800" b="0" dirty="0" err="1" smtClean="0"/>
              <a:t>Bringing</a:t>
            </a:r>
            <a:r>
              <a:rPr lang="fr-FR" sz="1800" b="0" dirty="0" smtClean="0"/>
              <a:t> more </a:t>
            </a:r>
            <a:r>
              <a:rPr lang="fr-FR" sz="1800" b="0" dirty="0" err="1" smtClean="0"/>
              <a:t>venting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connection</a:t>
            </a:r>
            <a:r>
              <a:rPr lang="fr-FR" sz="1800" b="0" dirty="0" smtClean="0"/>
              <a:t> services </a:t>
            </a:r>
            <a:r>
              <a:rPr lang="fr-FR" sz="1800" b="0" dirty="0" err="1" smtClean="0"/>
              <a:t>from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three</a:t>
            </a:r>
            <a:r>
              <a:rPr lang="fr-FR" sz="1800" b="0" dirty="0" smtClean="0"/>
              <a:t> underground CEA vacuum </a:t>
            </a:r>
            <a:r>
              <a:rPr lang="fr-FR" sz="1800" b="0" dirty="0" err="1" smtClean="0"/>
              <a:t>systems</a:t>
            </a:r>
            <a:r>
              <a:rPr lang="fr-FR" sz="1800" b="0" dirty="0" smtClean="0"/>
              <a:t> (</a:t>
            </a:r>
            <a:r>
              <a:rPr lang="fr-FR" sz="1800" b="0" dirty="0" err="1" smtClean="0"/>
              <a:t>primary</a:t>
            </a:r>
            <a:r>
              <a:rPr lang="fr-FR" sz="1800" b="0" dirty="0" smtClean="0"/>
              <a:t> + mass </a:t>
            </a:r>
            <a:r>
              <a:rPr lang="fr-FR" sz="1800" b="0" dirty="0" err="1" smtClean="0"/>
              <a:t>spectrometer</a:t>
            </a:r>
            <a:r>
              <a:rPr lang="fr-FR" sz="1800" b="0" dirty="0" smtClean="0"/>
              <a:t>)</a:t>
            </a:r>
          </a:p>
          <a:p>
            <a:pPr marL="457200" indent="-457200">
              <a:buAutoNum type="arabicParenR"/>
            </a:pPr>
            <a:endParaRPr lang="fr-FR" sz="1800" b="0" dirty="0"/>
          </a:p>
          <a:p>
            <a:pPr marL="457200" indent="-457200">
              <a:buAutoNum type="arabicParenR"/>
            </a:pPr>
            <a:r>
              <a:rPr lang="fr-FR" sz="1800" b="0" dirty="0" smtClean="0"/>
              <a:t> </a:t>
            </a:r>
            <a:r>
              <a:rPr lang="fr-FR" sz="1800" b="0" dirty="0" err="1" smtClean="0"/>
              <a:t>Avoiding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cavity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venting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before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connection</a:t>
            </a:r>
            <a:r>
              <a:rPr lang="fr-FR" sz="1800" b="0" dirty="0" smtClean="0"/>
              <a:t> </a:t>
            </a:r>
          </a:p>
          <a:p>
            <a:pPr marL="457200" indent="-457200">
              <a:buAutoNum type="arabicParenR"/>
            </a:pPr>
            <a:endParaRPr lang="fr-FR" sz="1800" b="0" dirty="0"/>
          </a:p>
          <a:p>
            <a:r>
              <a:rPr lang="fr-FR" sz="1800" b="0" dirty="0" smtClean="0"/>
              <a:t>Solution n°1 </a:t>
            </a:r>
            <a:r>
              <a:rPr lang="fr-FR" sz="1800" b="0" dirty="0" err="1" smtClean="0"/>
              <a:t>is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being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implemented</a:t>
            </a:r>
            <a:endParaRPr lang="fr-FR" sz="1800" b="0" dirty="0" smtClean="0"/>
          </a:p>
          <a:p>
            <a:r>
              <a:rPr lang="fr-FR" sz="1800" b="0" dirty="0" smtClean="0"/>
              <a:t>Solution n°2 </a:t>
            </a:r>
            <a:r>
              <a:rPr lang="fr-FR" sz="1800" b="0" dirty="0" err="1" smtClean="0"/>
              <a:t>is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being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tested</a:t>
            </a:r>
            <a:r>
              <a:rPr lang="fr-FR" sz="1800" b="0" dirty="0" smtClean="0"/>
              <a:t>: </a:t>
            </a:r>
            <a:r>
              <a:rPr lang="fr-FR" sz="1800" b="0" dirty="0" err="1" smtClean="0"/>
              <a:t>it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is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superior</a:t>
            </a:r>
            <a:r>
              <a:rPr lang="fr-FR" sz="1800" b="0" dirty="0" smtClean="0"/>
              <a:t> </a:t>
            </a:r>
          </a:p>
          <a:p>
            <a:r>
              <a:rPr lang="fr-FR" sz="1800" b="0" dirty="0" err="1" smtClean="0"/>
              <a:t>because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it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avoids</a:t>
            </a:r>
            <a:r>
              <a:rPr lang="fr-FR" sz="1800" b="0" dirty="0" smtClean="0"/>
              <a:t> 8 valve close/open per </a:t>
            </a:r>
          </a:p>
          <a:p>
            <a:r>
              <a:rPr lang="fr-FR" sz="1800" b="0" dirty="0"/>
              <a:t>m</a:t>
            </a:r>
            <a:r>
              <a:rPr lang="fr-FR" sz="1800" b="0" dirty="0" smtClean="0"/>
              <a:t>odule, but </a:t>
            </a:r>
            <a:r>
              <a:rPr lang="fr-FR" sz="1800" b="0" dirty="0" err="1" smtClean="0"/>
              <a:t>it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requires</a:t>
            </a:r>
            <a:r>
              <a:rPr lang="fr-FR" sz="1800" b="0" dirty="0" smtClean="0"/>
              <a:t> a </a:t>
            </a:r>
            <a:r>
              <a:rPr lang="fr-FR" sz="1800" b="0" dirty="0" err="1" smtClean="0"/>
              <a:t>different</a:t>
            </a:r>
            <a:r>
              <a:rPr lang="fr-FR" sz="1800" b="0" dirty="0" smtClean="0"/>
              <a:t> arrangement</a:t>
            </a:r>
          </a:p>
          <a:p>
            <a:r>
              <a:rPr lang="fr-FR" sz="1800" b="0" dirty="0" err="1"/>
              <a:t>f</a:t>
            </a:r>
            <a:r>
              <a:rPr lang="fr-FR" sz="1800" b="0" dirty="0" err="1" smtClean="0"/>
              <a:t>ilter</a:t>
            </a:r>
            <a:r>
              <a:rPr lang="fr-FR" sz="1800" b="0" dirty="0" smtClean="0"/>
              <a:t> and valve for the </a:t>
            </a:r>
            <a:r>
              <a:rPr lang="fr-FR" sz="1800" b="0" dirty="0" err="1" smtClean="0"/>
              <a:t>flushing</a:t>
            </a:r>
            <a:r>
              <a:rPr lang="fr-FR" sz="1800" b="0" dirty="0" smtClean="0"/>
              <a:t>.</a:t>
            </a:r>
          </a:p>
          <a:p>
            <a:endParaRPr lang="fr-FR" sz="1800" b="0" dirty="0"/>
          </a:p>
          <a:p>
            <a:r>
              <a:rPr lang="fr-FR" sz="1800" b="0" dirty="0" err="1" smtClean="0"/>
              <a:t>Pumping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through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filter</a:t>
            </a:r>
            <a:r>
              <a:rPr lang="fr-FR" sz="1800" b="0" dirty="0" smtClean="0"/>
              <a:t> has been</a:t>
            </a:r>
          </a:p>
          <a:p>
            <a:r>
              <a:rPr lang="fr-FR" sz="1800" b="0" dirty="0" err="1" smtClean="0"/>
              <a:t>successfuly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achieved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with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Swagelock</a:t>
            </a:r>
            <a:endParaRPr lang="fr-FR" sz="1800" b="0" dirty="0" smtClean="0"/>
          </a:p>
          <a:p>
            <a:r>
              <a:rPr lang="fr-FR" sz="1800" b="0" dirty="0" err="1" smtClean="0"/>
              <a:t>filter</a:t>
            </a:r>
            <a:r>
              <a:rPr lang="fr-FR" sz="1800" b="0" dirty="0" smtClean="0"/>
              <a:t> </a:t>
            </a:r>
            <a:r>
              <a:rPr lang="fr-FR" sz="1800" b="0" dirty="0" err="1"/>
              <a:t>reference</a:t>
            </a:r>
            <a:r>
              <a:rPr lang="fr-FR" sz="1800" b="0" dirty="0"/>
              <a:t>: </a:t>
            </a:r>
            <a:r>
              <a:rPr lang="fr-FR" sz="1400" b="0" dirty="0"/>
              <a:t>SS-SCF3-VR4-P-30 </a:t>
            </a:r>
          </a:p>
          <a:p>
            <a:r>
              <a:rPr lang="fr-FR" sz="1400" b="0" dirty="0"/>
              <a:t>HIGH PURITY </a:t>
            </a:r>
            <a:r>
              <a:rPr lang="fr-FR" sz="1400" b="0" dirty="0" smtClean="0"/>
              <a:t>FILTER, 1/4</a:t>
            </a:r>
            <a:r>
              <a:rPr lang="fr-FR" sz="1400" b="0" dirty="0"/>
              <a:t>" MALE VCR</a:t>
            </a:r>
          </a:p>
          <a:p>
            <a:r>
              <a:rPr lang="fr-FR" sz="1400" b="0" dirty="0"/>
              <a:t>ELEMENT FILTRANT CERAMIQUE MEMBRALOX - 10 </a:t>
            </a:r>
            <a:r>
              <a:rPr lang="fr-FR" sz="1400" b="0" dirty="0" smtClean="0"/>
              <a:t>CM2</a:t>
            </a:r>
            <a:endParaRPr lang="fr-FR" sz="1400" b="0" dirty="0"/>
          </a:p>
        </p:txBody>
      </p:sp>
      <p:pic>
        <p:nvPicPr>
          <p:cNvPr id="8" name="Picture 2" descr="C:\Users\on095247\Documents\XFEL gros volumes\iXFEL\Salle Blanche\Solution n°3\déconnex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60" y="3137078"/>
            <a:ext cx="3048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012160" y="2420888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2"/>
                </a:solidFill>
              </a:rPr>
              <a:t>Vacuum </a:t>
            </a:r>
            <a:r>
              <a:rPr lang="fr-FR" sz="1400" dirty="0" err="1" smtClean="0">
                <a:solidFill>
                  <a:schemeClr val="accent2"/>
                </a:solidFill>
              </a:rPr>
              <a:t>process</a:t>
            </a:r>
            <a:r>
              <a:rPr lang="fr-FR" sz="1400" dirty="0" smtClean="0">
                <a:solidFill>
                  <a:schemeClr val="accent2"/>
                </a:solidFill>
              </a:rPr>
              <a:t> time/module</a:t>
            </a:r>
          </a:p>
          <a:p>
            <a:r>
              <a:rPr lang="fr-FR" sz="1400" dirty="0" err="1" smtClean="0">
                <a:solidFill>
                  <a:schemeClr val="bg2"/>
                </a:solidFill>
              </a:rPr>
              <a:t>reduction</a:t>
            </a:r>
            <a:r>
              <a:rPr lang="fr-FR" sz="1400" dirty="0" smtClean="0">
                <a:solidFill>
                  <a:schemeClr val="bg2"/>
                </a:solidFill>
              </a:rPr>
              <a:t> of </a:t>
            </a:r>
            <a:r>
              <a:rPr lang="fr-FR" sz="1400" dirty="0" err="1">
                <a:solidFill>
                  <a:schemeClr val="bg2"/>
                </a:solidFill>
              </a:rPr>
              <a:t>o</a:t>
            </a:r>
            <a:r>
              <a:rPr lang="fr-FR" sz="1400" dirty="0" err="1" smtClean="0">
                <a:solidFill>
                  <a:schemeClr val="bg2"/>
                </a:solidFill>
              </a:rPr>
              <a:t>perator</a:t>
            </a:r>
            <a:r>
              <a:rPr lang="fr-FR" sz="1400" dirty="0" smtClean="0">
                <a:solidFill>
                  <a:schemeClr val="bg2"/>
                </a:solidFill>
              </a:rPr>
              <a:t> time:8H </a:t>
            </a:r>
          </a:p>
          <a:p>
            <a:endParaRPr lang="fr-FR" sz="1400" dirty="0">
              <a:solidFill>
                <a:schemeClr val="bg2"/>
              </a:solidFill>
            </a:endParaRPr>
          </a:p>
          <a:p>
            <a:r>
              <a:rPr lang="fr-FR" sz="1400" dirty="0" smtClean="0">
                <a:solidFill>
                  <a:schemeClr val="bg2"/>
                </a:solidFill>
              </a:rPr>
              <a:t>                   </a:t>
            </a:r>
          </a:p>
          <a:p>
            <a:r>
              <a:rPr lang="fr-FR" sz="1400" dirty="0">
                <a:solidFill>
                  <a:schemeClr val="bg2"/>
                </a:solidFill>
              </a:rPr>
              <a:t> </a:t>
            </a:r>
            <a:r>
              <a:rPr lang="fr-FR" sz="1400" dirty="0" smtClean="0">
                <a:solidFill>
                  <a:schemeClr val="bg2"/>
                </a:solidFill>
              </a:rPr>
              <a:t>                            </a:t>
            </a:r>
            <a:r>
              <a:rPr lang="fr-FR" sz="1400" dirty="0" smtClean="0">
                <a:solidFill>
                  <a:schemeClr val="accent2"/>
                </a:solidFill>
              </a:rPr>
              <a:t>178 H</a:t>
            </a:r>
          </a:p>
          <a:p>
            <a:endParaRPr lang="fr-FR" sz="1400" dirty="0">
              <a:solidFill>
                <a:schemeClr val="accent2"/>
              </a:solidFill>
            </a:endParaRPr>
          </a:p>
          <a:p>
            <a:endParaRPr lang="fr-FR" sz="1400" dirty="0" smtClean="0">
              <a:solidFill>
                <a:schemeClr val="accent2"/>
              </a:solidFill>
            </a:endParaRPr>
          </a:p>
          <a:p>
            <a:endParaRPr lang="fr-FR" sz="1400" dirty="0">
              <a:solidFill>
                <a:schemeClr val="accent2"/>
              </a:solidFill>
            </a:endParaRPr>
          </a:p>
          <a:p>
            <a:endParaRPr lang="fr-FR" sz="1400" dirty="0" smtClean="0">
              <a:solidFill>
                <a:schemeClr val="accent2"/>
              </a:solidFill>
            </a:endParaRPr>
          </a:p>
          <a:p>
            <a:endParaRPr lang="fr-FR" sz="1400" dirty="0">
              <a:solidFill>
                <a:schemeClr val="accent2"/>
              </a:solidFill>
            </a:endParaRPr>
          </a:p>
          <a:p>
            <a:endParaRPr lang="fr-FR" sz="1400" dirty="0" smtClean="0">
              <a:solidFill>
                <a:schemeClr val="accent2"/>
              </a:solidFill>
            </a:endParaRPr>
          </a:p>
          <a:p>
            <a:endParaRPr lang="fr-FR" sz="1400" dirty="0">
              <a:solidFill>
                <a:schemeClr val="accent2"/>
              </a:solidFill>
            </a:endParaRPr>
          </a:p>
          <a:p>
            <a:endParaRPr lang="fr-FR" sz="1400" dirty="0" smtClean="0">
              <a:solidFill>
                <a:schemeClr val="accent2"/>
              </a:solidFill>
            </a:endParaRPr>
          </a:p>
          <a:p>
            <a:r>
              <a:rPr lang="fr-FR" sz="1400" dirty="0" smtClean="0">
                <a:solidFill>
                  <a:schemeClr val="accent2"/>
                </a:solidFill>
              </a:rPr>
              <a:t>                             25H</a:t>
            </a:r>
            <a:endParaRPr lang="fr-FR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7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3 qualification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Cavity08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5 solution 3 </a:t>
            </a:r>
            <a:r>
              <a:rPr lang="fr-FR" dirty="0" err="1" smtClean="0"/>
              <a:t>tested</a:t>
            </a:r>
            <a:r>
              <a:rPr lang="fr-FR" dirty="0" smtClean="0"/>
              <a:t> </a:t>
            </a:r>
            <a:r>
              <a:rPr lang="fr-FR" dirty="0" err="1" smtClean="0"/>
              <a:t>succesfully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91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788024" y="965627"/>
            <a:ext cx="40575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>
              <a:tabLst>
                <a:tab pos="1435100" algn="l"/>
              </a:tabLst>
              <a:defRPr/>
            </a:pPr>
            <a:r>
              <a:rPr lang="fr-FR" sz="1800" u="sng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fr-FR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 </a:t>
            </a:r>
            <a:r>
              <a:rPr lang="en-US" sz="1800" dirty="0">
                <a:solidFill>
                  <a:schemeClr val="dk1"/>
                </a:solidFill>
              </a:rPr>
              <a:t>coupler </a:t>
            </a:r>
            <a:r>
              <a:rPr lang="fr-FR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 </a:t>
            </a:r>
          </a:p>
          <a:p>
            <a:pPr marL="361950">
              <a:tabLst>
                <a:tab pos="1435100" algn="l"/>
              </a:tabLst>
              <a:defRPr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17 </a:t>
            </a:r>
            <a:r>
              <a:rPr lang="en-US" sz="1800" dirty="0">
                <a:solidFill>
                  <a:schemeClr val="dk1"/>
                </a:solidFill>
              </a:rPr>
              <a:t>string </a:t>
            </a:r>
            <a:r>
              <a:rPr lang="fr-FR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endParaRPr lang="fr-FR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tabLst>
                <a:tab pos="1435100" algn="l"/>
              </a:tabLst>
              <a:defRPr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 vacuum connections</a:t>
            </a:r>
          </a:p>
          <a:p>
            <a:pPr marL="361950">
              <a:tabLst>
                <a:tab pos="1435100" algn="l"/>
              </a:tabLst>
              <a:defRPr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 handling</a:t>
            </a:r>
          </a:p>
          <a:p>
            <a:pPr marL="361950">
              <a:tabLst>
                <a:tab pos="1435100" algn="l"/>
              </a:tabLst>
              <a:defRPr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23 </a:t>
            </a:r>
            <a:r>
              <a:rPr lang="fr-FR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</a:t>
            </a: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</a:p>
          <a:p>
            <a:pPr marL="361950">
              <a:tabLst>
                <a:tab pos="1435100" algn="l"/>
              </a:tabLst>
              <a:defRPr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RGA</a:t>
            </a:r>
          </a:p>
          <a:p>
            <a:pPr marL="361950">
              <a:tabLst>
                <a:tab pos="1885950" algn="l"/>
              </a:tabLst>
              <a:defRPr/>
            </a:pPr>
            <a:endParaRPr lang="fr-FR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schemes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979849"/>
            <a:ext cx="914400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defTabSz="4176431">
              <a:defRPr/>
            </a:pPr>
            <a:r>
              <a:rPr lang="en-US" dirty="0" smtClean="0"/>
              <a:t>Tasks </a:t>
            </a:r>
            <a:r>
              <a:rPr lang="en-US" dirty="0"/>
              <a:t>with added value per </a:t>
            </a:r>
            <a:r>
              <a:rPr lang="en-US" dirty="0" err="1"/>
              <a:t>cryomodule</a:t>
            </a:r>
            <a:endParaRPr lang="en-US" dirty="0"/>
          </a:p>
          <a:p>
            <a:pPr marL="361950" defTabSz="4176431">
              <a:tabLst>
                <a:tab pos="1885950" algn="l"/>
              </a:tabLst>
              <a:defRPr/>
            </a:pPr>
            <a:r>
              <a:rPr lang="en-US" u="sng" dirty="0">
                <a:solidFill>
                  <a:schemeClr val="dk1"/>
                </a:solidFill>
              </a:rPr>
              <a:t>Actually done</a:t>
            </a:r>
            <a:r>
              <a:rPr lang="en-US" dirty="0">
                <a:solidFill>
                  <a:schemeClr val="dk1"/>
                </a:solidFill>
              </a:rPr>
              <a:t>: 	8 coupler connections </a:t>
            </a:r>
          </a:p>
          <a:p>
            <a:pPr marL="361950" defTabSz="4176431">
              <a:tabLst>
                <a:tab pos="1885950" algn="l"/>
              </a:tabLst>
              <a:defRPr/>
            </a:pPr>
            <a:r>
              <a:rPr lang="en-US" dirty="0">
                <a:solidFill>
                  <a:schemeClr val="dk1"/>
                </a:solidFill>
              </a:rPr>
              <a:t>                        17 string connections</a:t>
            </a:r>
          </a:p>
          <a:p>
            <a:pPr marL="361950" defTabSz="4176431">
              <a:tabLst>
                <a:tab pos="1885950" algn="l"/>
              </a:tabLst>
              <a:defRPr/>
            </a:pPr>
            <a:r>
              <a:rPr lang="en-US" dirty="0">
                <a:latin typeface="Times New Roman" pitchFamily="18" charset="0"/>
              </a:rPr>
              <a:t>	</a:t>
            </a:r>
            <a:r>
              <a:rPr lang="en-US" dirty="0">
                <a:solidFill>
                  <a:schemeClr val="dk1"/>
                </a:solidFill>
              </a:rPr>
              <a:t>22 vacuum connections</a:t>
            </a:r>
          </a:p>
          <a:p>
            <a:pPr marL="361950" defTabSz="4176431">
              <a:tabLst>
                <a:tab pos="1885950" algn="l"/>
              </a:tabLst>
              <a:defRPr/>
            </a:pPr>
            <a:r>
              <a:rPr lang="en-US" dirty="0">
                <a:latin typeface="Times New Roman" pitchFamily="18" charset="0"/>
              </a:rPr>
              <a:t>	</a:t>
            </a:r>
            <a:r>
              <a:rPr lang="en-US" dirty="0">
                <a:solidFill>
                  <a:schemeClr val="dk1"/>
                </a:solidFill>
              </a:rPr>
              <a:t>29 handling</a:t>
            </a:r>
          </a:p>
          <a:p>
            <a:pPr marL="361950" defTabSz="4176431">
              <a:tabLst>
                <a:tab pos="1885950" algn="l"/>
              </a:tabLst>
              <a:defRPr/>
            </a:pPr>
            <a:r>
              <a:rPr lang="en-US" dirty="0">
                <a:latin typeface="Times New Roman" pitchFamily="18" charset="0"/>
              </a:rPr>
              <a:t>	</a:t>
            </a:r>
            <a:r>
              <a:rPr lang="en-US" dirty="0">
                <a:solidFill>
                  <a:schemeClr val="dk1"/>
                </a:solidFill>
              </a:rPr>
              <a:t>40 leak tests</a:t>
            </a:r>
          </a:p>
          <a:p>
            <a:pPr marL="361950" defTabSz="4176431">
              <a:tabLst>
                <a:tab pos="1885950" algn="l"/>
              </a:tabLst>
              <a:defRPr/>
            </a:pPr>
            <a:r>
              <a:rPr lang="en-US" dirty="0">
                <a:latin typeface="Times New Roman" pitchFamily="18" charset="0"/>
              </a:rPr>
              <a:t>	</a:t>
            </a:r>
            <a:r>
              <a:rPr lang="en-US" dirty="0">
                <a:solidFill>
                  <a:schemeClr val="dk1"/>
                </a:solidFill>
              </a:rPr>
              <a:t>9 </a:t>
            </a:r>
            <a:r>
              <a:rPr lang="en-US" dirty="0" smtClean="0">
                <a:solidFill>
                  <a:schemeClr val="dk1"/>
                </a:solidFill>
              </a:rPr>
              <a:t>RGA</a:t>
            </a:r>
          </a:p>
          <a:p>
            <a:pPr marL="361950" defTabSz="4176431">
              <a:tabLst>
                <a:tab pos="1885950" algn="l"/>
              </a:tabLst>
              <a:defRPr/>
            </a:pPr>
            <a:endParaRPr lang="fr-FR" dirty="0">
              <a:solidFill>
                <a:schemeClr val="dk1"/>
              </a:solidFill>
            </a:endParaRPr>
          </a:p>
          <a:p>
            <a:pPr marL="361950" defTabSz="4176431">
              <a:tabLst>
                <a:tab pos="1885950" algn="l"/>
              </a:tabLst>
              <a:defRPr/>
            </a:pPr>
            <a:endParaRPr lang="en-US" dirty="0">
              <a:solidFill>
                <a:schemeClr val="dk1"/>
              </a:solidFill>
            </a:endParaRPr>
          </a:p>
          <a:p>
            <a:pPr marL="361950" defTabSz="4176431">
              <a:tabLst>
                <a:tab pos="1885950" algn="l"/>
              </a:tabLst>
              <a:defRPr/>
            </a:pPr>
            <a:endParaRPr lang="en-US" dirty="0">
              <a:solidFill>
                <a:schemeClr val="dk1"/>
              </a:solidFill>
            </a:endParaRPr>
          </a:p>
          <a:p>
            <a:pPr marL="361950" defTabSz="4176431">
              <a:tabLst>
                <a:tab pos="1885950" algn="l"/>
              </a:tabLst>
              <a:defRPr/>
            </a:pPr>
            <a:endParaRPr lang="en-US" dirty="0">
              <a:solidFill>
                <a:schemeClr val="dk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100" dirty="0">
              <a:solidFill>
                <a:schemeClr val="accent2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As shown above*  there is room for improvement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46649"/>
              </p:ext>
            </p:extLst>
          </p:nvPr>
        </p:nvGraphicFramePr>
        <p:xfrm>
          <a:off x="216024" y="2924944"/>
          <a:ext cx="8676456" cy="358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Feuille de calcul" r:id="rId3" imgW="10315520" imgH="3057538" progId="Excel.Sheet.12">
                  <p:embed/>
                </p:oleObj>
              </mc:Choice>
              <mc:Fallback>
                <p:oleObj name="Feuille de calcul" r:id="rId3" imgW="10315520" imgH="3057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024" y="2924944"/>
                        <a:ext cx="8676456" cy="3588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782266"/>
      </p:ext>
    </p:extLst>
  </p:cSld>
  <p:clrMapOvr>
    <a:masterClrMapping/>
  </p:clrMapOvr>
</p:sld>
</file>

<file path=ppt/theme/theme1.xml><?xml version="1.0" encoding="utf-8"?>
<a:theme xmlns:a="http://schemas.openxmlformats.org/drawingml/2006/main" name="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</Template>
  <TotalTime>240</TotalTime>
  <Words>336</Words>
  <Application>Microsoft Office PowerPoint</Application>
  <PresentationFormat>Affichage à l'écran (4:3)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Mod_powerpoint_CEA_Irfu</vt:lpstr>
      <vt:lpstr>Microsoft Excel Worksheet</vt:lpstr>
      <vt:lpstr>Clean room specifications for projects</vt:lpstr>
      <vt:lpstr>Test an assembly without flushing re-USED aN assembled cold coupler</vt:lpstr>
      <vt:lpstr>Présentation PowerPoint</vt:lpstr>
      <vt:lpstr>Présentation PowerPoint</vt:lpstr>
      <vt:lpstr>Wrong position of temporary studs</vt:lpstr>
      <vt:lpstr>Last cleaning</vt:lpstr>
      <vt:lpstr>*  One-week throughput at String Assembly</vt:lpstr>
      <vt:lpstr>Solution 3 qualification</vt:lpstr>
      <vt:lpstr>Improved quality schemes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TTC topical meeting on clean room assembly</dc:title>
  <dc:creator>Stéphane BERRY</dc:creator>
  <cp:lastModifiedBy>Stéphane BERRY</cp:lastModifiedBy>
  <cp:revision>18</cp:revision>
  <dcterms:created xsi:type="dcterms:W3CDTF">2014-11-05T23:22:26Z</dcterms:created>
  <dcterms:modified xsi:type="dcterms:W3CDTF">2014-11-13T16:35:51Z</dcterms:modified>
</cp:coreProperties>
</file>