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66" r:id="rId2"/>
    <p:sldId id="257" r:id="rId3"/>
    <p:sldId id="258" r:id="rId4"/>
    <p:sldId id="259" r:id="rId5"/>
    <p:sldId id="260" r:id="rId6"/>
    <p:sldId id="261" r:id="rId7"/>
    <p:sldId id="262" r:id="rId8"/>
    <p:sldId id="267" r:id="rId9"/>
    <p:sldId id="269" r:id="rId10"/>
    <p:sldId id="268" r:id="rId11"/>
    <p:sldId id="270" r:id="rId12"/>
    <p:sldId id="271" r:id="rId13"/>
    <p:sldId id="265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53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9F862B-E967-45A4-8205-7CD1DA37BD59}" type="datetimeFigureOut">
              <a:rPr lang="en-US" smtClean="0"/>
              <a:t>11/11/2014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4FB3D6-6DBF-4EAB-99FB-9530746FBB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3583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B1551A-D377-40BD-8891-C874B97A469E}" type="slidenum">
              <a:rPr lang="en-US" smtClean="0">
                <a:solidFill>
                  <a:prstClr val="black"/>
                </a:solidFill>
              </a:rPr>
              <a:pPr/>
              <a:t>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5512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466078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T.Reilly, SRF Director's Review, 05JUN2014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00763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466078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T.Reilly, SRF Director's Review, 05JUN2014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61212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466078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T.Reilly, SRF Director's Review, 05JUN2014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07724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84629" y="6684547"/>
            <a:ext cx="2895600" cy="165517"/>
          </a:xfrm>
          <a:prstGeom prst="rect">
            <a:avLst/>
          </a:prstGeom>
        </p:spPr>
        <p:txBody>
          <a:bodyPr/>
          <a:lstStyle>
            <a:lvl1pPr algn="ctr">
              <a:defRPr sz="800">
                <a:solidFill>
                  <a:schemeClr val="bg1"/>
                </a:solidFill>
              </a:defRPr>
            </a:lvl1pPr>
          </a:lstStyle>
          <a:p>
            <a:r>
              <a:rPr lang="en-US" smtClean="0">
                <a:solidFill>
                  <a:prstClr val="white"/>
                </a:solidFill>
              </a:rPr>
              <a:t>T.Reilly, SRF Director's Review, 05JUN2014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379029" y="6658500"/>
            <a:ext cx="2133600" cy="190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bg1"/>
                </a:solidFill>
                <a:latin typeface="Minion Pro"/>
              </a:defRPr>
            </a:lvl1pPr>
          </a:lstStyle>
          <a:p>
            <a:pPr defTabSz="457200"/>
            <a:r>
              <a:rPr lang="en-US" smtClean="0">
                <a:solidFill>
                  <a:prstClr val="white"/>
                </a:solidFill>
              </a:rPr>
              <a:t>Slide </a:t>
            </a:r>
            <a:fld id="{B58F48A6-A3E1-4848-9AC3-B43F560BE4FE}" type="slidenum">
              <a:rPr lang="en-US" smtClean="0">
                <a:solidFill>
                  <a:prstClr val="white"/>
                </a:solidFill>
              </a:rPr>
              <a:pPr defTabSz="457200"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08555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defTabSz="457200"/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T.Reilly, SRF Director's Review, 05JUN2014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6187A627-7AC1-4C17-BBCC-25B25E1CDC24}" type="slidenum">
              <a:rPr lang="en-US">
                <a:solidFill>
                  <a:prstClr val="black"/>
                </a:solidFill>
              </a:rPr>
              <a:pPr defTabSz="457200"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09058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914400"/>
            <a:ext cx="3810000" cy="5334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914400"/>
            <a:ext cx="3810000" cy="5334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29981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8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94726"/>
            <a:ext cx="8229600" cy="39793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3"/>
          </p:nvPr>
        </p:nvSpPr>
        <p:spPr>
          <a:xfrm>
            <a:off x="3124200" y="6466078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T.Reilly, SRF Director's Review, 05JUN2014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90650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hf sldNum="0" hdr="0" dt="0"/>
  <p:txStyles>
    <p:titleStyle>
      <a:lvl1pPr algn="ctr" defTabSz="457200" rtl="0" eaLnBrk="1" latinLnBrk="0" hangingPunct="1">
        <a:spcBef>
          <a:spcPct val="0"/>
        </a:spcBef>
        <a:buNone/>
        <a:defRPr sz="4200" kern="1200">
          <a:solidFill>
            <a:schemeClr val="tx1"/>
          </a:solidFill>
          <a:latin typeface="Minion Pro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Minion Pro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Minion Pro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Minion Pro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Minion Pro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Minion Pro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JLab</a:t>
            </a:r>
            <a:r>
              <a:rPr lang="en-US" dirty="0" smtClean="0"/>
              <a:t> SRF Operations Staffing and Training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T.Reilly</a:t>
            </a:r>
            <a:endParaRPr lang="en-US" dirty="0" smtClean="0"/>
          </a:p>
          <a:p>
            <a:r>
              <a:rPr lang="en-US" dirty="0" err="1" smtClean="0"/>
              <a:t>JLab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23731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Approach to Staffing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Often difficult to find people with direct </a:t>
            </a:r>
            <a:r>
              <a:rPr lang="en-US" dirty="0" err="1" smtClean="0"/>
              <a:t>cryomodule</a:t>
            </a:r>
            <a:r>
              <a:rPr lang="en-US" dirty="0" smtClean="0"/>
              <a:t> experience</a:t>
            </a:r>
          </a:p>
          <a:p>
            <a:r>
              <a:rPr lang="en-US" dirty="0" smtClean="0"/>
              <a:t>Hire the best talent available</a:t>
            </a:r>
          </a:p>
          <a:p>
            <a:pPr lvl="1"/>
            <a:r>
              <a:rPr lang="en-US" dirty="0" smtClean="0"/>
              <a:t>Look for people with experience in the traditional trades</a:t>
            </a:r>
          </a:p>
          <a:p>
            <a:pPr lvl="2"/>
            <a:r>
              <a:rPr lang="en-US" dirty="0" smtClean="0"/>
              <a:t>Completed an apprenticeship program</a:t>
            </a:r>
          </a:p>
          <a:p>
            <a:pPr lvl="1"/>
            <a:r>
              <a:rPr lang="en-US" dirty="0" smtClean="0"/>
              <a:t>Machinist, auto/boat mechanics</a:t>
            </a:r>
          </a:p>
          <a:p>
            <a:pPr lvl="1"/>
            <a:r>
              <a:rPr lang="en-US" dirty="0" smtClean="0"/>
              <a:t>Hs diploma, but AA degree is preferred </a:t>
            </a:r>
          </a:p>
          <a:p>
            <a:pPr lvl="1"/>
            <a:r>
              <a:rPr lang="en-US" dirty="0" smtClean="0"/>
              <a:t>Vacuum experience is always a plus</a:t>
            </a:r>
          </a:p>
          <a:p>
            <a:pPr lvl="1"/>
            <a:r>
              <a:rPr lang="en-US" dirty="0" smtClean="0"/>
              <a:t>Experience in a structured environment (procedures)</a:t>
            </a:r>
          </a:p>
          <a:p>
            <a:pPr lvl="1"/>
            <a:r>
              <a:rPr lang="en-US" dirty="0" smtClean="0"/>
              <a:t>Look for balance in hiring (years of experience)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39646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C100 Experience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sz="4600" dirty="0" smtClean="0">
                <a:solidFill>
                  <a:srgbClr val="0070C0"/>
                </a:solidFill>
              </a:rPr>
              <a:t>Cavity Processing and Qualification</a:t>
            </a:r>
          </a:p>
          <a:p>
            <a:r>
              <a:rPr lang="en-US" sz="3400" dirty="0" smtClean="0"/>
              <a:t> Segregated work into 4 Functional area</a:t>
            </a:r>
          </a:p>
          <a:p>
            <a:pPr lvl="1"/>
            <a:r>
              <a:rPr lang="en-US" sz="3400" dirty="0" smtClean="0"/>
              <a:t>QC/CMM, Tuning/Heat Treatment, Chemistry, Assembly (cavity and string)</a:t>
            </a:r>
          </a:p>
          <a:p>
            <a:pPr lvl="1"/>
            <a:r>
              <a:rPr lang="en-US" sz="3400" dirty="0" smtClean="0"/>
              <a:t>Each area had 3-5 full time employees</a:t>
            </a:r>
          </a:p>
          <a:p>
            <a:pPr lvl="1"/>
            <a:r>
              <a:rPr lang="en-US" sz="3400" dirty="0" smtClean="0"/>
              <a:t>Associate coordinators placed as supervisors or WCLs</a:t>
            </a:r>
          </a:p>
          <a:p>
            <a:r>
              <a:rPr lang="en-US" sz="3400" dirty="0" smtClean="0"/>
              <a:t>Developed initial set of processing procedures and travelers early, before arrival of 1</a:t>
            </a:r>
            <a:r>
              <a:rPr lang="en-US" sz="3400" baseline="30000" dirty="0" smtClean="0"/>
              <a:t>st</a:t>
            </a:r>
            <a:r>
              <a:rPr lang="en-US" sz="3400" dirty="0" smtClean="0"/>
              <a:t> cavity</a:t>
            </a:r>
          </a:p>
          <a:p>
            <a:r>
              <a:rPr lang="en-US" sz="3400" dirty="0" smtClean="0"/>
              <a:t>Practiced and further developed processing procedures on available 7-cell cavities</a:t>
            </a:r>
          </a:p>
          <a:p>
            <a:r>
              <a:rPr lang="en-US" sz="3400" dirty="0" smtClean="0"/>
              <a:t>Completed several full loop process and test cycles over an 8 month time period in preparation for 1</a:t>
            </a:r>
            <a:r>
              <a:rPr lang="en-US" sz="3400" baseline="30000" dirty="0" smtClean="0"/>
              <a:t>st</a:t>
            </a:r>
            <a:r>
              <a:rPr lang="en-US" sz="3400" dirty="0" smtClean="0"/>
              <a:t> cavity</a:t>
            </a:r>
          </a:p>
          <a:p>
            <a:r>
              <a:rPr lang="en-US" sz="3400" dirty="0" smtClean="0"/>
              <a:t>Refined procedures and trained staff throughout process</a:t>
            </a:r>
          </a:p>
          <a:p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T.Reilly, SRF Director's Review, 05JUN2014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47455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C100 Experience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sz="4600" dirty="0" err="1" smtClean="0">
                <a:solidFill>
                  <a:srgbClr val="0070C0"/>
                </a:solidFill>
              </a:rPr>
              <a:t>Cryomodule</a:t>
            </a:r>
            <a:r>
              <a:rPr lang="en-US" sz="4600" dirty="0" smtClean="0">
                <a:solidFill>
                  <a:srgbClr val="0070C0"/>
                </a:solidFill>
              </a:rPr>
              <a:t> Assembly </a:t>
            </a:r>
            <a:endParaRPr lang="en-US" sz="4600" dirty="0">
              <a:solidFill>
                <a:srgbClr val="0070C0"/>
              </a:solidFill>
            </a:endParaRPr>
          </a:p>
          <a:p>
            <a:r>
              <a:rPr lang="en-US" sz="3400" dirty="0" smtClean="0"/>
              <a:t>Added 6 term staff members to existing 8 veteran staff 6 months in advance of first unit</a:t>
            </a:r>
          </a:p>
          <a:p>
            <a:r>
              <a:rPr lang="en-US" sz="3400" dirty="0" smtClean="0"/>
              <a:t>Segregated into subgroups of 4 (1 supervisor to 3 technicians)</a:t>
            </a:r>
          </a:p>
          <a:p>
            <a:r>
              <a:rPr lang="en-US" dirty="0" smtClean="0"/>
              <a:t>Started out by “Learning </a:t>
            </a:r>
            <a:r>
              <a:rPr lang="en-US" dirty="0"/>
              <a:t>the Lingo” </a:t>
            </a:r>
            <a:endParaRPr lang="en-US" dirty="0" smtClean="0"/>
          </a:p>
          <a:p>
            <a:pPr lvl="1"/>
            <a:r>
              <a:rPr lang="en-US" dirty="0" smtClean="0"/>
              <a:t>Introduced to SRF Groups</a:t>
            </a:r>
            <a:r>
              <a:rPr lang="en-US" dirty="0"/>
              <a:t>, Project Goals, Components, and </a:t>
            </a:r>
            <a:r>
              <a:rPr lang="en-US" dirty="0" smtClean="0"/>
              <a:t>Structures</a:t>
            </a:r>
            <a:endParaRPr lang="en-US" dirty="0"/>
          </a:p>
          <a:p>
            <a:pPr lvl="1"/>
            <a:r>
              <a:rPr lang="en-US" dirty="0" smtClean="0"/>
              <a:t>Built Mock </a:t>
            </a:r>
            <a:r>
              <a:rPr lang="en-US" dirty="0"/>
              <a:t>Ups</a:t>
            </a:r>
          </a:p>
          <a:p>
            <a:pPr lvl="1"/>
            <a:r>
              <a:rPr lang="en-US" dirty="0" smtClean="0"/>
              <a:t>Exercised </a:t>
            </a:r>
            <a:r>
              <a:rPr lang="en-US" dirty="0"/>
              <a:t>Tooling and any available Assemblies.</a:t>
            </a:r>
          </a:p>
          <a:p>
            <a:pPr lvl="1"/>
            <a:r>
              <a:rPr lang="en-US" dirty="0" smtClean="0"/>
              <a:t>Developed initial set of procedures</a:t>
            </a:r>
            <a:r>
              <a:rPr lang="en-US" dirty="0"/>
              <a:t>, </a:t>
            </a:r>
            <a:r>
              <a:rPr lang="en-US" dirty="0" smtClean="0"/>
              <a:t>travelers</a:t>
            </a:r>
            <a:r>
              <a:rPr lang="en-US" dirty="0"/>
              <a:t>, and </a:t>
            </a:r>
            <a:r>
              <a:rPr lang="en-US" dirty="0" smtClean="0"/>
              <a:t>safety documents</a:t>
            </a:r>
            <a:endParaRPr lang="en-US" dirty="0"/>
          </a:p>
          <a:p>
            <a:r>
              <a:rPr lang="en-US" dirty="0" smtClean="0">
                <a:solidFill>
                  <a:srgbClr val="000000"/>
                </a:solidFill>
              </a:rPr>
              <a:t>For SNS built a Prototype </a:t>
            </a:r>
            <a:r>
              <a:rPr lang="en-US" dirty="0">
                <a:solidFill>
                  <a:srgbClr val="000000"/>
                </a:solidFill>
              </a:rPr>
              <a:t>Unit (SNS not C100)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Excellent Training Platform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Usually at a slower pace, can focus more on the details. </a:t>
            </a:r>
          </a:p>
          <a:p>
            <a:endParaRPr lang="en-US" sz="3400" dirty="0" smtClean="0"/>
          </a:p>
          <a:p>
            <a:endParaRPr lang="en-US" sz="34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T.Reilly, SRF Director's Review, 05JUN2014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31694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C100 Experience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14400"/>
            <a:ext cx="7772400" cy="5334000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sz="3800" dirty="0" err="1">
                <a:solidFill>
                  <a:srgbClr val="0070C0"/>
                </a:solidFill>
              </a:rPr>
              <a:t>Cryomodule</a:t>
            </a:r>
            <a:r>
              <a:rPr lang="en-US" sz="3800" dirty="0">
                <a:solidFill>
                  <a:srgbClr val="0070C0"/>
                </a:solidFill>
              </a:rPr>
              <a:t> Assembly </a:t>
            </a:r>
            <a:endParaRPr lang="en-US" sz="3800" dirty="0" smtClean="0"/>
          </a:p>
          <a:p>
            <a:r>
              <a:rPr lang="en-US" dirty="0" smtClean="0"/>
              <a:t>Developed several revisions of the work control documents which aided in training staff</a:t>
            </a:r>
          </a:p>
          <a:p>
            <a:r>
              <a:rPr lang="en-US" dirty="0" smtClean="0"/>
              <a:t>Developed binders of reference information  and placed at work centers </a:t>
            </a:r>
            <a:endParaRPr lang="en-US" dirty="0" smtClean="0"/>
          </a:p>
          <a:p>
            <a:pPr lvl="1"/>
            <a:r>
              <a:rPr lang="en-US" dirty="0" smtClean="0"/>
              <a:t>Bench Top Assembly Manual</a:t>
            </a:r>
          </a:p>
          <a:p>
            <a:pPr lvl="2"/>
            <a:r>
              <a:rPr lang="en-US" dirty="0" smtClean="0"/>
              <a:t>Contains in </a:t>
            </a:r>
            <a:r>
              <a:rPr lang="en-US" dirty="0"/>
              <a:t>chronological order; </a:t>
            </a:r>
            <a:r>
              <a:rPr lang="en-US" dirty="0" smtClean="0"/>
              <a:t>travelers</a:t>
            </a:r>
            <a:r>
              <a:rPr lang="en-US" dirty="0"/>
              <a:t>, procedures, safety docs, </a:t>
            </a:r>
            <a:r>
              <a:rPr lang="en-US" dirty="0" smtClean="0"/>
              <a:t>modifications, and </a:t>
            </a:r>
            <a:r>
              <a:rPr lang="en-US" dirty="0"/>
              <a:t>applicable </a:t>
            </a:r>
            <a:r>
              <a:rPr lang="en-US" dirty="0" smtClean="0"/>
              <a:t>Drawings.</a:t>
            </a:r>
          </a:p>
          <a:p>
            <a:pPr lvl="1"/>
            <a:r>
              <a:rPr lang="en-US" dirty="0" smtClean="0"/>
              <a:t>Maintained a Document </a:t>
            </a:r>
            <a:r>
              <a:rPr lang="en-US" dirty="0" smtClean="0"/>
              <a:t>Control</a:t>
            </a:r>
          </a:p>
          <a:p>
            <a:pPr lvl="2"/>
            <a:r>
              <a:rPr lang="en-US" dirty="0" smtClean="0"/>
              <a:t>On-line directory of Assembly </a:t>
            </a:r>
            <a:r>
              <a:rPr lang="en-US" dirty="0" smtClean="0"/>
              <a:t>drawings</a:t>
            </a:r>
            <a:endParaRPr lang="en-US" dirty="0" smtClean="0"/>
          </a:p>
          <a:p>
            <a:pPr lvl="0"/>
            <a:r>
              <a:rPr lang="en-US" dirty="0" smtClean="0">
                <a:solidFill>
                  <a:srgbClr val="000000"/>
                </a:solidFill>
              </a:rPr>
              <a:t>Technicians became proficient by ~</a:t>
            </a:r>
            <a:r>
              <a:rPr lang="en-US" dirty="0" smtClean="0">
                <a:solidFill>
                  <a:srgbClr val="000000"/>
                </a:solidFill>
              </a:rPr>
              <a:t>3</a:t>
            </a:r>
            <a:r>
              <a:rPr lang="en-US" baseline="30000" dirty="0" smtClean="0">
                <a:solidFill>
                  <a:srgbClr val="000000"/>
                </a:solidFill>
              </a:rPr>
              <a:t>rd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smtClean="0">
                <a:solidFill>
                  <a:srgbClr val="000000"/>
                </a:solidFill>
              </a:rPr>
              <a:t>unit</a:t>
            </a:r>
          </a:p>
          <a:p>
            <a:pPr lvl="0"/>
            <a:r>
              <a:rPr lang="en-US" dirty="0" smtClean="0">
                <a:solidFill>
                  <a:srgbClr val="000000"/>
                </a:solidFill>
              </a:rPr>
              <a:t>Timeline could have been reduced via a prototype unit, as was done for SNS </a:t>
            </a:r>
            <a:endParaRPr lang="en-US" dirty="0">
              <a:solidFill>
                <a:srgbClr val="000000"/>
              </a:solidFill>
            </a:endParaRPr>
          </a:p>
          <a:p>
            <a:pPr marL="914400" lvl="2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76752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SRF Operations Staff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/>
          </a:bodyPr>
          <a:lstStyle/>
          <a:p>
            <a:r>
              <a:rPr lang="en-US" dirty="0" smtClean="0"/>
              <a:t>Consist of a mix of Engineers, Computer Scientist, Associate Coordinators and Technicians</a:t>
            </a:r>
          </a:p>
          <a:p>
            <a:r>
              <a:rPr lang="en-US" dirty="0" smtClean="0"/>
              <a:t>Technical disciplines include mechanical, electrical and chemical</a:t>
            </a:r>
          </a:p>
          <a:p>
            <a:r>
              <a:rPr lang="en-US" dirty="0" smtClean="0"/>
              <a:t>Years of experience, </a:t>
            </a:r>
            <a:r>
              <a:rPr lang="en-US" dirty="0"/>
              <a:t>both in total and in </a:t>
            </a:r>
            <a:r>
              <a:rPr lang="en-US" dirty="0" smtClean="0"/>
              <a:t>SRF, range from 2 to more than 30 years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3505200" y="6645425"/>
            <a:ext cx="2133600" cy="190125"/>
          </a:xfrm>
          <a:prstGeom prst="rect">
            <a:avLst/>
          </a:prstGeom>
        </p:spPr>
        <p:txBody>
          <a:bodyPr/>
          <a:lstStyle/>
          <a:p>
            <a:fld id="{B58F48A6-A3E1-4848-9AC3-B43F560BE4FE}" type="slidenum">
              <a:rPr lang="en-US">
                <a:solidFill>
                  <a:prstClr val="black"/>
                </a:solidFill>
              </a:rPr>
              <a:pPr/>
              <a:t>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46112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SRF Operations Core Competencies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Areas of Expertise Include</a:t>
            </a:r>
          </a:p>
          <a:p>
            <a:pPr lvl="1"/>
            <a:r>
              <a:rPr lang="en-US" dirty="0" smtClean="0"/>
              <a:t>Cryomodule Engineering and Design</a:t>
            </a:r>
          </a:p>
          <a:p>
            <a:pPr lvl="1"/>
            <a:r>
              <a:rPr lang="en-US" dirty="0" smtClean="0"/>
              <a:t>Cryomodule Operations</a:t>
            </a:r>
          </a:p>
          <a:p>
            <a:pPr lvl="1"/>
            <a:r>
              <a:rPr lang="en-US" dirty="0" smtClean="0"/>
              <a:t>RF Engineering</a:t>
            </a:r>
          </a:p>
          <a:p>
            <a:pPr lvl="1"/>
            <a:r>
              <a:rPr lang="en-US" dirty="0" smtClean="0"/>
              <a:t>Quality Systems and Engineering</a:t>
            </a:r>
          </a:p>
          <a:p>
            <a:pPr lvl="1"/>
            <a:r>
              <a:rPr lang="en-US" dirty="0" smtClean="0"/>
              <a:t>Ultra High Vacuum Systems</a:t>
            </a:r>
          </a:p>
          <a:p>
            <a:pPr lvl="1"/>
            <a:r>
              <a:rPr lang="en-US" dirty="0" smtClean="0"/>
              <a:t>Chemical Process Engineering</a:t>
            </a:r>
          </a:p>
          <a:p>
            <a:pPr lvl="1"/>
            <a:r>
              <a:rPr lang="en-US" dirty="0" smtClean="0"/>
              <a:t>Equipment Engineering</a:t>
            </a:r>
          </a:p>
          <a:p>
            <a:pPr lvl="1"/>
            <a:r>
              <a:rPr lang="en-US" dirty="0" smtClean="0"/>
              <a:t>Electron Beam Welding</a:t>
            </a:r>
          </a:p>
          <a:p>
            <a:pPr lvl="1"/>
            <a:r>
              <a:rPr lang="en-US" dirty="0" smtClean="0"/>
              <a:t>Brazing and Sputtering</a:t>
            </a:r>
          </a:p>
          <a:p>
            <a:pPr lvl="1"/>
            <a:r>
              <a:rPr lang="en-US" dirty="0" smtClean="0"/>
              <a:t>Chemical Wet Etching</a:t>
            </a:r>
          </a:p>
          <a:p>
            <a:pPr lvl="1"/>
            <a:r>
              <a:rPr lang="en-US" dirty="0" smtClean="0"/>
              <a:t>Clean Mechanical Assembly</a:t>
            </a:r>
          </a:p>
          <a:p>
            <a:pPr lvl="1"/>
            <a:r>
              <a:rPr lang="en-US" dirty="0" smtClean="0"/>
              <a:t>Welding and Welding Certification (SS, Al, Ti, CS)</a:t>
            </a:r>
          </a:p>
          <a:p>
            <a:r>
              <a:rPr lang="en-US" dirty="0" smtClean="0"/>
              <a:t>Experience base includes</a:t>
            </a:r>
          </a:p>
          <a:p>
            <a:pPr lvl="1"/>
            <a:r>
              <a:rPr lang="en-US" dirty="0" smtClean="0"/>
              <a:t>SRF (</a:t>
            </a:r>
            <a:r>
              <a:rPr lang="en-US" dirty="0" err="1" smtClean="0"/>
              <a:t>JLab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Automotive Industry</a:t>
            </a:r>
          </a:p>
          <a:p>
            <a:pPr lvl="1"/>
            <a:r>
              <a:rPr lang="en-US" dirty="0" smtClean="0"/>
              <a:t>Semiconductor Industry</a:t>
            </a:r>
          </a:p>
          <a:p>
            <a:pPr lvl="1"/>
            <a:r>
              <a:rPr lang="en-US" dirty="0" smtClean="0"/>
              <a:t>Traditional Trades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3505200" y="6645425"/>
            <a:ext cx="2133600" cy="190125"/>
          </a:xfrm>
          <a:prstGeom prst="rect">
            <a:avLst/>
          </a:prstGeom>
        </p:spPr>
        <p:txBody>
          <a:bodyPr/>
          <a:lstStyle/>
          <a:p>
            <a:fld id="{B58F48A6-A3E1-4848-9AC3-B43F560BE4FE}" type="slidenum">
              <a:rPr lang="en-US">
                <a:solidFill>
                  <a:prstClr val="black"/>
                </a:solidFill>
              </a:rPr>
              <a:pPr/>
              <a:t>3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68713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SRF Operations Staff 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43103265"/>
              </p:ext>
            </p:extLst>
          </p:nvPr>
        </p:nvGraphicFramePr>
        <p:xfrm>
          <a:off x="381000" y="829351"/>
          <a:ext cx="8229599" cy="5608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31088"/>
                <a:gridCol w="1531088"/>
                <a:gridCol w="1339702"/>
                <a:gridCol w="1339702"/>
                <a:gridCol w="1467293"/>
                <a:gridCol w="1020726"/>
              </a:tblGrid>
              <a:tr h="520233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Work</a:t>
                      </a:r>
                      <a:r>
                        <a:rPr lang="en-US" sz="1600" b="1" baseline="0" dirty="0" smtClean="0"/>
                        <a:t> Center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Engineers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Scientist</a:t>
                      </a:r>
                    </a:p>
                    <a:p>
                      <a:pPr algn="ctr"/>
                      <a:r>
                        <a:rPr lang="en-US" sz="1600" b="1" dirty="0" smtClean="0"/>
                        <a:t>(Computer)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Associate Coordinators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Technicians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Total</a:t>
                      </a:r>
                      <a:endParaRPr lang="en-US" sz="1600" b="1" dirty="0"/>
                    </a:p>
                  </a:txBody>
                  <a:tcPr/>
                </a:tc>
              </a:tr>
              <a:tr h="465472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QA/CMM/</a:t>
                      </a:r>
                    </a:p>
                    <a:p>
                      <a:r>
                        <a:rPr lang="en-US" sz="1400" b="1" dirty="0" smtClean="0"/>
                        <a:t>Pansophy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1 </a:t>
                      </a:r>
                      <a:r>
                        <a:rPr lang="en-US" sz="1400" b="1" dirty="0" err="1" smtClean="0"/>
                        <a:t>matrixed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1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1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1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4</a:t>
                      </a:r>
                      <a:endParaRPr lang="en-US" sz="1400" b="1" dirty="0"/>
                    </a:p>
                  </a:txBody>
                  <a:tcPr/>
                </a:tc>
              </a:tr>
              <a:tr h="273807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Fabrication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2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1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3</a:t>
                      </a:r>
                      <a:endParaRPr lang="en-US" sz="1400" b="1" dirty="0"/>
                    </a:p>
                  </a:txBody>
                  <a:tcPr/>
                </a:tc>
              </a:tr>
              <a:tr h="465472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/>
                        <a:t>Tuning</a:t>
                      </a:r>
                      <a:r>
                        <a:rPr lang="en-US" sz="1400" b="1" baseline="0" dirty="0" smtClean="0"/>
                        <a:t>/Heat Treatment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0.5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0.5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1</a:t>
                      </a:r>
                      <a:endParaRPr lang="en-US" sz="1400" b="1" dirty="0"/>
                    </a:p>
                  </a:txBody>
                  <a:tcPr/>
                </a:tc>
              </a:tr>
              <a:tr h="273807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Chemistry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1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3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4</a:t>
                      </a:r>
                      <a:endParaRPr lang="en-US" sz="1400" b="1" dirty="0"/>
                    </a:p>
                  </a:txBody>
                  <a:tcPr/>
                </a:tc>
              </a:tr>
              <a:tr h="465472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Clean</a:t>
                      </a:r>
                      <a:r>
                        <a:rPr lang="en-US" sz="1400" b="1" baseline="0" dirty="0" smtClean="0"/>
                        <a:t> Room Assembly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0.5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1.5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2</a:t>
                      </a:r>
                      <a:endParaRPr lang="en-US" sz="1400" b="1" dirty="0"/>
                    </a:p>
                  </a:txBody>
                  <a:tcPr/>
                </a:tc>
              </a:tr>
              <a:tr h="273807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CM Assembly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1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en-US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  <a:endParaRPr lang="en-US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10</a:t>
                      </a:r>
                      <a:endParaRPr lang="en-US" sz="1400" b="1" dirty="0"/>
                    </a:p>
                  </a:txBody>
                  <a:tcPr/>
                </a:tc>
              </a:tr>
              <a:tr h="465472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Test &amp; Measurement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3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1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3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1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8</a:t>
                      </a:r>
                      <a:endParaRPr lang="en-US" sz="1400" b="1" dirty="0"/>
                    </a:p>
                  </a:txBody>
                  <a:tcPr/>
                </a:tc>
              </a:tr>
              <a:tr h="273807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Ops</a:t>
                      </a:r>
                      <a:r>
                        <a:rPr lang="en-US" sz="1400" b="1" baseline="0" dirty="0" smtClean="0"/>
                        <a:t> Support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1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1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2</a:t>
                      </a:r>
                      <a:endParaRPr lang="en-US" sz="1400" b="1" dirty="0"/>
                    </a:p>
                  </a:txBody>
                  <a:tcPr/>
                </a:tc>
              </a:tr>
              <a:tr h="273807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SRF Engineering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1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1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2</a:t>
                      </a:r>
                      <a:endParaRPr lang="en-US" sz="1400" b="1" dirty="0"/>
                    </a:p>
                  </a:txBody>
                  <a:tcPr/>
                </a:tc>
              </a:tr>
              <a:tr h="465472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Production Support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1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1</a:t>
                      </a:r>
                      <a:endParaRPr lang="en-US" sz="1400" b="1" dirty="0"/>
                    </a:p>
                  </a:txBody>
                  <a:tcPr/>
                </a:tc>
              </a:tr>
              <a:tr h="273807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Technical Support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1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1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3  (1 term)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5</a:t>
                      </a:r>
                      <a:endParaRPr lang="en-US" sz="1400" b="1" dirty="0"/>
                    </a:p>
                  </a:txBody>
                  <a:tcPr/>
                </a:tc>
              </a:tr>
              <a:tr h="273807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Leadership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5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5</a:t>
                      </a:r>
                      <a:endParaRPr lang="en-US" sz="1400" b="1" dirty="0"/>
                    </a:p>
                  </a:txBody>
                  <a:tcPr/>
                </a:tc>
              </a:tr>
              <a:tr h="273807">
                <a:tc>
                  <a:txBody>
                    <a:bodyPr/>
                    <a:lstStyle/>
                    <a:p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9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2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12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23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7315200" y="6128266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prstClr val="black"/>
                </a:solidFill>
              </a:rPr>
              <a:t>47 Total</a:t>
            </a:r>
            <a:endParaRPr lang="en-US" b="1" dirty="0">
              <a:solidFill>
                <a:prstClr val="black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3505200" y="6645425"/>
            <a:ext cx="2133600" cy="190125"/>
          </a:xfrm>
          <a:prstGeom prst="rect">
            <a:avLst/>
          </a:prstGeom>
        </p:spPr>
        <p:txBody>
          <a:bodyPr/>
          <a:lstStyle/>
          <a:p>
            <a:fld id="{B58F48A6-A3E1-4848-9AC3-B43F560BE4FE}" type="slidenum">
              <a:rPr lang="en-US">
                <a:solidFill>
                  <a:prstClr val="black"/>
                </a:solidFill>
              </a:rPr>
              <a:pPr/>
              <a:t>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81483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b="1" dirty="0">
                <a:solidFill>
                  <a:prstClr val="black"/>
                </a:solidFill>
              </a:rPr>
              <a:t>SRF Operations Staff Years of Experience </a:t>
            </a:r>
            <a:r>
              <a:rPr lang="en-US" sz="2400" b="1" dirty="0" smtClean="0">
                <a:solidFill>
                  <a:prstClr val="black"/>
                </a:solidFill>
              </a:rPr>
              <a:t>at </a:t>
            </a:r>
            <a:r>
              <a:rPr lang="en-US" sz="2400" b="1" dirty="0" err="1" smtClean="0">
                <a:solidFill>
                  <a:prstClr val="black"/>
                </a:solidFill>
              </a:rPr>
              <a:t>JLab</a:t>
            </a:r>
            <a:endParaRPr lang="en-US" dirty="0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870575"/>
            <a:ext cx="7834311" cy="5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98241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b="1" dirty="0" smtClean="0"/>
              <a:t>SRF Operations Staff Years of Experience in Total</a:t>
            </a:r>
            <a:endParaRPr lang="en-US" sz="2400" b="1" dirty="0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914400"/>
            <a:ext cx="7529511" cy="54610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73099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SRF Ops Staff Comparison of Years at </a:t>
            </a:r>
            <a:r>
              <a:rPr lang="en-US" sz="2400" dirty="0" err="1" smtClean="0"/>
              <a:t>JLab</a:t>
            </a:r>
            <a:r>
              <a:rPr lang="en-US" sz="2400" dirty="0" smtClean="0"/>
              <a:t> to Total Years</a:t>
            </a:r>
            <a:endParaRPr lang="en-US" sz="24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675" y="1203382"/>
            <a:ext cx="4901726" cy="341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9940" y="2353051"/>
            <a:ext cx="5009260" cy="36331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ectangle 5"/>
          <p:cNvSpPr/>
          <p:nvPr/>
        </p:nvSpPr>
        <p:spPr>
          <a:xfrm>
            <a:off x="368538" y="848170"/>
            <a:ext cx="4572000" cy="33855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600" b="1" dirty="0">
                <a:solidFill>
                  <a:prstClr val="black"/>
                </a:solidFill>
              </a:rPr>
              <a:t>SRF Operations Staff Years of Experience at </a:t>
            </a:r>
            <a:r>
              <a:rPr lang="en-US" sz="1600" b="1" dirty="0" err="1">
                <a:solidFill>
                  <a:prstClr val="black"/>
                </a:solidFill>
              </a:rPr>
              <a:t>JLab</a:t>
            </a:r>
            <a:endParaRPr lang="en-US" sz="1600" dirty="0">
              <a:solidFill>
                <a:prstClr val="black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048570" y="1997839"/>
            <a:ext cx="4572000" cy="338554"/>
          </a:xfrm>
          <a:prstGeom prst="rect">
            <a:avLst/>
          </a:prstGeom>
          <a:solidFill>
            <a:schemeClr val="bg1"/>
          </a:solidFill>
        </p:spPr>
        <p:txBody>
          <a:bodyPr>
            <a:spAutoFit/>
          </a:bodyPr>
          <a:lstStyle/>
          <a:p>
            <a:r>
              <a:rPr lang="en-US" sz="1600" b="1" dirty="0">
                <a:solidFill>
                  <a:prstClr val="black"/>
                </a:solidFill>
              </a:rPr>
              <a:t>SRF Operations Staff Years of Experience in Total</a:t>
            </a:r>
            <a:endParaRPr lang="en-US" sz="1600" dirty="0">
              <a:solidFill>
                <a:prstClr val="black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294967295"/>
          </p:nvPr>
        </p:nvSpPr>
        <p:spPr>
          <a:xfrm>
            <a:off x="3505200" y="6645425"/>
            <a:ext cx="2133600" cy="190125"/>
          </a:xfrm>
          <a:prstGeom prst="rect">
            <a:avLst/>
          </a:prstGeom>
        </p:spPr>
        <p:txBody>
          <a:bodyPr/>
          <a:lstStyle/>
          <a:p>
            <a:fld id="{B58F48A6-A3E1-4848-9AC3-B43F560BE4FE}" type="slidenum">
              <a:rPr lang="en-US">
                <a:solidFill>
                  <a:prstClr val="black"/>
                </a:solidFill>
              </a:rPr>
              <a:pPr/>
              <a:t>7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2139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Complexion of Staff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High ratio of Associate Coordinators to technicians</a:t>
            </a:r>
          </a:p>
          <a:p>
            <a:r>
              <a:rPr lang="en-US" dirty="0" smtClean="0"/>
              <a:t>Many staff members are senior</a:t>
            </a:r>
          </a:p>
          <a:p>
            <a:pPr lvl="1"/>
            <a:r>
              <a:rPr lang="en-US" dirty="0" smtClean="0"/>
              <a:t>All AC have &gt; 25 </a:t>
            </a:r>
            <a:r>
              <a:rPr lang="en-US" dirty="0" err="1" smtClean="0"/>
              <a:t>yrs</a:t>
            </a:r>
            <a:r>
              <a:rPr lang="en-US" dirty="0" smtClean="0"/>
              <a:t> work experience</a:t>
            </a:r>
          </a:p>
          <a:p>
            <a:r>
              <a:rPr lang="en-US" dirty="0" smtClean="0"/>
              <a:t>Much of the existing staff has been through SNS, C50 Rebuild, and C100</a:t>
            </a:r>
          </a:p>
          <a:p>
            <a:r>
              <a:rPr lang="en-US" dirty="0" smtClean="0"/>
              <a:t>The most senior Associate Coordinators have been in SRF since the original CEBAF build</a:t>
            </a:r>
          </a:p>
          <a:p>
            <a:r>
              <a:rPr lang="en-US" dirty="0" smtClean="0"/>
              <a:t>Complexion of staff enables on the job training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2805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Approach to </a:t>
            </a:r>
            <a:r>
              <a:rPr lang="en-US" dirty="0" smtClean="0"/>
              <a:t>Training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>
            <a:normAutofit fontScale="70000" lnSpcReduction="20000"/>
          </a:bodyPr>
          <a:lstStyle/>
          <a:p>
            <a:r>
              <a:rPr lang="en-US" sz="3400" dirty="0"/>
              <a:t>Composition of  our staff enables us to leverage the experienced staff into the development of new or junior </a:t>
            </a:r>
            <a:r>
              <a:rPr lang="en-US" sz="3400" dirty="0" smtClean="0"/>
              <a:t>staff</a:t>
            </a:r>
          </a:p>
          <a:p>
            <a:r>
              <a:rPr lang="en-US" sz="3400" dirty="0" smtClean="0"/>
              <a:t>Emphasize “On the Job Training”</a:t>
            </a:r>
          </a:p>
          <a:p>
            <a:r>
              <a:rPr lang="en-US" sz="3400" dirty="0" smtClean="0"/>
              <a:t>Partner senior staff with junior staff</a:t>
            </a:r>
          </a:p>
          <a:p>
            <a:r>
              <a:rPr lang="en-US" sz="3400" dirty="0" smtClean="0"/>
              <a:t>Create subgroups of 3 to 4 technicians with a mix of senior, junior and new</a:t>
            </a:r>
          </a:p>
          <a:p>
            <a:r>
              <a:rPr lang="en-US" sz="3400" dirty="0" smtClean="0"/>
              <a:t>Group led by a senior AC</a:t>
            </a:r>
          </a:p>
          <a:p>
            <a:pPr lvl="1"/>
            <a:r>
              <a:rPr lang="en-US" sz="3400" dirty="0" smtClean="0"/>
              <a:t>Can be line Supervisors or Work Center Lead</a:t>
            </a:r>
          </a:p>
          <a:p>
            <a:r>
              <a:rPr lang="en-US" sz="3400" dirty="0" smtClean="0"/>
              <a:t>Incorporate the use of manuals, procedures and mockups</a:t>
            </a:r>
          </a:p>
          <a:p>
            <a:pPr lvl="1"/>
            <a:r>
              <a:rPr lang="en-US" sz="3400" dirty="0" smtClean="0"/>
              <a:t>Prepare work control documents in advance to be used as training material</a:t>
            </a:r>
          </a:p>
          <a:p>
            <a:r>
              <a:rPr lang="en-US" sz="3400" dirty="0" smtClean="0"/>
              <a:t>Hire staff as far in advance as budget will allow, consistent with needs of project (of course)</a:t>
            </a:r>
            <a:endParaRPr lang="en-US" sz="3400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T.Reilly, SRF Director's Review, 05JUN2014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8683663"/>
      </p:ext>
    </p:extLst>
  </p:cSld>
  <p:clrMapOvr>
    <a:masterClrMapping/>
  </p:clrMapOvr>
</p:sld>
</file>

<file path=ppt/theme/theme1.xml><?xml version="1.0" encoding="utf-8"?>
<a:theme xmlns:a="http://schemas.openxmlformats.org/drawingml/2006/main" name="JLabPowerpointMai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780</Words>
  <Application>Microsoft Office PowerPoint</Application>
  <PresentationFormat>On-screen Show (4:3)</PresentationFormat>
  <Paragraphs>163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JLabPowerpointMain</vt:lpstr>
      <vt:lpstr>JLab SRF Operations Staffing and Training</vt:lpstr>
      <vt:lpstr>SRF Operations Staff</vt:lpstr>
      <vt:lpstr>SRF Operations Core Competencies</vt:lpstr>
      <vt:lpstr>SRF Operations Staff </vt:lpstr>
      <vt:lpstr>SRF Operations Staff Years of Experience at JLab</vt:lpstr>
      <vt:lpstr>SRF Operations Staff Years of Experience in Total</vt:lpstr>
      <vt:lpstr>SRF Ops Staff Comparison of Years at JLab to Total Years</vt:lpstr>
      <vt:lpstr>Complexion of Staff</vt:lpstr>
      <vt:lpstr>Approach to Training</vt:lpstr>
      <vt:lpstr>Approach to Staffing</vt:lpstr>
      <vt:lpstr>C100 Experience</vt:lpstr>
      <vt:lpstr>C100 Experience</vt:lpstr>
      <vt:lpstr>C100 Experience</vt:lpstr>
    </vt:vector>
  </TitlesOfParts>
  <Company>Jefferson Science Associates, LLC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JLab SRF Operations Staffing and Training</dc:title>
  <dc:creator>Anthony Reilly</dc:creator>
  <cp:lastModifiedBy>Anthony Reilly</cp:lastModifiedBy>
  <cp:revision>9</cp:revision>
  <dcterms:created xsi:type="dcterms:W3CDTF">2014-11-11T23:15:59Z</dcterms:created>
  <dcterms:modified xsi:type="dcterms:W3CDTF">2014-11-12T00:38:54Z</dcterms:modified>
</cp:coreProperties>
</file>