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2" r:id="rId2"/>
    <p:sldId id="271" r:id="rId3"/>
    <p:sldId id="268" r:id="rId4"/>
    <p:sldId id="272" r:id="rId5"/>
    <p:sldId id="287" r:id="rId6"/>
    <p:sldId id="277" r:id="rId7"/>
    <p:sldId id="279" r:id="rId8"/>
    <p:sldId id="276" r:id="rId9"/>
    <p:sldId id="285" r:id="rId10"/>
    <p:sldId id="278" r:id="rId11"/>
    <p:sldId id="283" r:id="rId12"/>
    <p:sldId id="274" r:id="rId13"/>
    <p:sldId id="275" r:id="rId14"/>
    <p:sldId id="273" r:id="rId15"/>
    <p:sldId id="286" r:id="rId16"/>
    <p:sldId id="281" r:id="rId17"/>
    <p:sldId id="282" r:id="rId18"/>
    <p:sldId id="280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80808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0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apnia\data\manip\SACM_Lab_Chimie_SB\EXPLOITATION%20CHIMIE%20SB%20124%20Nord\INSTALLATIONS\SALLE%20BLANCHE\Comptages%20particulaires%20SB\cleanroom%20control%20at%20CEA%20on%2015-06-201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apnia\data\manip\SACM_Lab_Chimie_SB\EXPLOITATION%20CHIMIE%20SB%20124%20Nord\INSTALLATIONS\SALLE%20BLANCHE\Comptages%20particulaires%20SB\cleanroom%20control%20at%20CEA%20on%2015-06-201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dirty="0" smtClean="0"/>
              <a:t>comparison </a:t>
            </a:r>
            <a:r>
              <a:rPr lang="en-US" sz="1200" dirty="0"/>
              <a:t>o</a:t>
            </a:r>
            <a:r>
              <a:rPr lang="en-US" sz="1200" dirty="0" smtClean="0"/>
              <a:t>f </a:t>
            </a:r>
            <a:r>
              <a:rPr lang="en-US" sz="1200" dirty="0"/>
              <a:t>cleanroom walls</a:t>
            </a:r>
          </a:p>
        </c:rich>
      </c:tx>
      <c:layout>
        <c:manualLayout>
          <c:xMode val="edge"/>
          <c:yMode val="edge"/>
          <c:x val="0.23787489063867018"/>
          <c:y val="7.870370370370370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3655074365704292E-2"/>
          <c:y val="6.0659813356663747E-2"/>
          <c:w val="0.74049737532808402"/>
          <c:h val="0.8326195683872849"/>
        </c:manualLayout>
      </c:layout>
      <c:lineChart>
        <c:grouping val="standard"/>
        <c:varyColors val="0"/>
        <c:ser>
          <c:idx val="0"/>
          <c:order val="0"/>
          <c:tx>
            <c:strRef>
              <c:f>surfaces!$C$90</c:f>
              <c:strCache>
                <c:ptCount val="1"/>
                <c:pt idx="0">
                  <c:v>CEA</c:v>
                </c:pt>
              </c:strCache>
            </c:strRef>
          </c:tx>
          <c:marker>
            <c:symbol val="none"/>
          </c:marker>
          <c:val>
            <c:numRef>
              <c:f>surfaces!$D$90:$H$90</c:f>
              <c:numCache>
                <c:formatCode>General</c:formatCode>
                <c:ptCount val="5"/>
                <c:pt idx="0">
                  <c:v>0</c:v>
                </c:pt>
                <c:pt idx="1">
                  <c:v>56</c:v>
                </c:pt>
                <c:pt idx="2">
                  <c:v>3</c:v>
                </c:pt>
                <c:pt idx="3">
                  <c:v>7</c:v>
                </c:pt>
                <c:pt idx="4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surfaces!$C$91</c:f>
              <c:strCache>
                <c:ptCount val="1"/>
                <c:pt idx="0">
                  <c:v>DESY</c:v>
                </c:pt>
              </c:strCache>
            </c:strRef>
          </c:tx>
          <c:marker>
            <c:symbol val="none"/>
          </c:marker>
          <c:val>
            <c:numRef>
              <c:f>surfaces!$D$91:$H$91</c:f>
              <c:numCache>
                <c:formatCode>General</c:formatCode>
                <c:ptCount val="5"/>
                <c:pt idx="0">
                  <c:v>0</c:v>
                </c:pt>
                <c:pt idx="1">
                  <c:v>62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918016"/>
        <c:axId val="131776512"/>
      </c:lineChart>
      <c:catAx>
        <c:axId val="122918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1776512"/>
        <c:crosses val="autoZero"/>
        <c:auto val="1"/>
        <c:lblAlgn val="ctr"/>
        <c:lblOffset val="100"/>
        <c:noMultiLvlLbl val="0"/>
      </c:catAx>
      <c:valAx>
        <c:axId val="131776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9180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dirty="0" smtClean="0"/>
              <a:t>comparison </a:t>
            </a:r>
            <a:r>
              <a:rPr lang="en-US" sz="1200" dirty="0"/>
              <a:t>of glass surfaces</a:t>
            </a:r>
          </a:p>
        </c:rich>
      </c:tx>
      <c:layout>
        <c:manualLayout>
          <c:xMode val="edge"/>
          <c:yMode val="edge"/>
          <c:x val="0.25174300087489065"/>
          <c:y val="5.0925925925925923E-2"/>
        </c:manualLayout>
      </c:layout>
      <c:overlay val="1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surfaces!$J$62</c:f>
              <c:strCache>
                <c:ptCount val="1"/>
                <c:pt idx="0">
                  <c:v>CEA</c:v>
                </c:pt>
              </c:strCache>
            </c:strRef>
          </c:tx>
          <c:marker>
            <c:symbol val="none"/>
          </c:marker>
          <c:val>
            <c:numRef>
              <c:f>surfaces!$K$62:$O$62</c:f>
              <c:numCache>
                <c:formatCode>General</c:formatCode>
                <c:ptCount val="5"/>
                <c:pt idx="0">
                  <c:v>0</c:v>
                </c:pt>
                <c:pt idx="1">
                  <c:v>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surfaces!$J$63</c:f>
              <c:strCache>
                <c:ptCount val="1"/>
                <c:pt idx="0">
                  <c:v>DESY</c:v>
                </c:pt>
              </c:strCache>
            </c:strRef>
          </c:tx>
          <c:marker>
            <c:symbol val="none"/>
          </c:marker>
          <c:val>
            <c:numRef>
              <c:f>surfaces!$K$63:$O$63</c:f>
              <c:numCache>
                <c:formatCode>General</c:formatCode>
                <c:ptCount val="5"/>
                <c:pt idx="0">
                  <c:v>0</c:v>
                </c:pt>
                <c:pt idx="1">
                  <c:v>13</c:v>
                </c:pt>
                <c:pt idx="2">
                  <c:v>0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706560"/>
        <c:axId val="154391680"/>
      </c:lineChart>
      <c:catAx>
        <c:axId val="144706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4391680"/>
        <c:crosses val="autoZero"/>
        <c:auto val="1"/>
        <c:lblAlgn val="ctr"/>
        <c:lblOffset val="100"/>
        <c:noMultiLvlLbl val="0"/>
      </c:catAx>
      <c:valAx>
        <c:axId val="154391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7065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C3DA1-9BFE-4D5D-B25D-7CC592D9C3C5}" type="datetimeFigureOut">
              <a:rPr lang="fr-FR" smtClean="0"/>
              <a:t>12/11/2014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1956D-7473-4ACD-A8EB-84381C2C4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7152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AFE2C-5007-4057-8DFB-EC24DF7E4136}" type="datetimeFigureOut">
              <a:rPr lang="fr-FR" smtClean="0"/>
              <a:pPr/>
              <a:t>12/11/2014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5FE0B-B3A6-4AF6-B265-A109385ED2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897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464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Both</a:t>
            </a:r>
            <a:r>
              <a:rPr lang="fr-FR" dirty="0"/>
              <a:t> have been </a:t>
            </a:r>
            <a:r>
              <a:rPr lang="fr-FR" dirty="0" err="1"/>
              <a:t>built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 multi-</a:t>
            </a:r>
            <a:r>
              <a:rPr lang="fr-FR" dirty="0" err="1"/>
              <a:t>project</a:t>
            </a:r>
            <a:r>
              <a:rPr lang="fr-FR" dirty="0"/>
              <a:t> </a:t>
            </a:r>
            <a:r>
              <a:rPr lang="fr-FR" dirty="0" err="1"/>
              <a:t>approach</a:t>
            </a:r>
            <a:r>
              <a:rPr lang="fr-FR" dirty="0"/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4757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450912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pic>
        <p:nvPicPr>
          <p:cNvPr id="1027" name="Picture 3" descr="C:\Users\eb137366\Downloads\logoirfu02quadri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0886" y="6008003"/>
            <a:ext cx="1305570" cy="5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TTC topical workshop on clean room assembly | Nov 12-14 2014</a:t>
            </a:r>
            <a:endParaRPr lang="fr-FR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486" y="846237"/>
            <a:ext cx="8460000" cy="4156911"/>
          </a:xfrm>
          <a:prstGeom prst="rect">
            <a:avLst/>
          </a:prstGeom>
        </p:spPr>
      </p:pic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TTC topical workshop on clean room assembly | Nov 12-14 2014</a:t>
            </a:r>
            <a:endParaRPr lang="fr-FR" dirty="0"/>
          </a:p>
        </p:txBody>
      </p:sp>
      <p:sp>
        <p:nvSpPr>
          <p:cNvPr id="33" name="Espace réservé du graphique 32"/>
          <p:cNvSpPr>
            <a:spLocks noGrp="1"/>
          </p:cNvSpPr>
          <p:nvPr>
            <p:ph type="chart" sz="quarter" idx="13" hasCustomPrompt="1"/>
          </p:nvPr>
        </p:nvSpPr>
        <p:spPr>
          <a:xfrm>
            <a:off x="899592" y="5157788"/>
            <a:ext cx="3240360" cy="863600"/>
          </a:xfr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10128" y="0"/>
            <a:ext cx="5833872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000" y="5445224"/>
            <a:ext cx="11186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000" y="5877272"/>
            <a:ext cx="26642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TTC topical workshop on clean room assembly | Nov 12-14 2014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16" name="Picture 3" descr="C:\Users\eb137366\Downloads\logoirfu02quadri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0886" y="6008003"/>
            <a:ext cx="1305570" cy="5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19"/>
          <p:cNvGrpSpPr>
            <a:grpSpLocks/>
          </p:cNvGrpSpPr>
          <p:nvPr userDrawn="1"/>
        </p:nvGrpSpPr>
        <p:grpSpPr bwMode="auto">
          <a:xfrm>
            <a:off x="977897" y="3356992"/>
            <a:ext cx="8166103" cy="2117727"/>
            <a:chOff x="528" y="2578"/>
            <a:chExt cx="5144" cy="1334"/>
          </a:xfrm>
        </p:grpSpPr>
        <p:pic>
          <p:nvPicPr>
            <p:cNvPr id="13" name="Picture 5" descr="solenoide_at_100K"/>
            <p:cNvPicPr preferRelativeResize="0"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" y="2578"/>
              <a:ext cx="883" cy="12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4" name="Picture 6" descr="Edelweiss2"/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8" y="2578"/>
              <a:ext cx="836" cy="12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5" name="Text Box 7"/>
            <p:cNvSpPr txBox="1">
              <a:spLocks noChangeArrowheads="1"/>
            </p:cNvSpPr>
            <p:nvPr userDrawn="1"/>
          </p:nvSpPr>
          <p:spPr bwMode="auto">
            <a:xfrm>
              <a:off x="4798" y="3640"/>
              <a:ext cx="32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>
                  <a:solidFill>
                    <a:schemeClr val="bg1"/>
                  </a:solidFill>
                </a:rPr>
                <a:t>CMS</a:t>
              </a:r>
            </a:p>
          </p:txBody>
        </p:sp>
        <p:pic>
          <p:nvPicPr>
            <p:cNvPr id="17" name="Picture 8" descr="DoubleChooz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579"/>
              <a:ext cx="845" cy="12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8" name="Text Box 9"/>
            <p:cNvSpPr txBox="1">
              <a:spLocks noChangeArrowheads="1"/>
            </p:cNvSpPr>
            <p:nvPr userDrawn="1"/>
          </p:nvSpPr>
          <p:spPr bwMode="auto">
            <a:xfrm>
              <a:off x="533" y="3642"/>
              <a:ext cx="76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>
                  <a:solidFill>
                    <a:schemeClr val="bg1"/>
                  </a:solidFill>
                </a:rPr>
                <a:t>Double Chooz</a:t>
              </a:r>
            </a:p>
          </p:txBody>
        </p:sp>
        <p:pic>
          <p:nvPicPr>
            <p:cNvPr id="19" name="Picture 10"/>
            <p:cNvPicPr>
              <a:picLocks noChangeAspect="1" noChangeArrowheads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2" y="2578"/>
              <a:ext cx="845" cy="12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" name="Picture 11" descr="hess-new-small"/>
            <p:cNvPicPr>
              <a:picLocks noChangeAspect="1" noChangeArrowheads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2578"/>
              <a:ext cx="844" cy="12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1" name="Rectangle 20"/>
            <p:cNvSpPr>
              <a:spLocks noChangeArrowheads="1"/>
            </p:cNvSpPr>
            <p:nvPr userDrawn="1"/>
          </p:nvSpPr>
          <p:spPr bwMode="auto">
            <a:xfrm>
              <a:off x="3106" y="3640"/>
              <a:ext cx="377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 dirty="0">
                  <a:solidFill>
                    <a:schemeClr val="bg1"/>
                  </a:solidFill>
                </a:rPr>
                <a:t>HESS</a:t>
              </a:r>
            </a:p>
          </p:txBody>
        </p:sp>
        <p:sp>
          <p:nvSpPr>
            <p:cNvPr id="22" name="Rectangle 21"/>
            <p:cNvSpPr>
              <a:spLocks noChangeArrowheads="1"/>
            </p:cNvSpPr>
            <p:nvPr userDrawn="1"/>
          </p:nvSpPr>
          <p:spPr bwMode="auto">
            <a:xfrm>
              <a:off x="2424" y="3640"/>
              <a:ext cx="580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 dirty="0" smtClean="0">
                  <a:solidFill>
                    <a:schemeClr val="bg1"/>
                  </a:solidFill>
                </a:rPr>
                <a:t>Edelweiss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 userDrawn="1"/>
          </p:nvSpPr>
          <p:spPr bwMode="auto">
            <a:xfrm>
              <a:off x="3953" y="3640"/>
              <a:ext cx="520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 dirty="0">
                  <a:solidFill>
                    <a:schemeClr val="bg1"/>
                  </a:solidFill>
                </a:rPr>
                <a:t>Herschel</a:t>
              </a:r>
            </a:p>
          </p:txBody>
        </p:sp>
        <p:pic>
          <p:nvPicPr>
            <p:cNvPr id="24" name="Picture 15" descr="alice_tracking chamber"/>
            <p:cNvPicPr>
              <a:picLocks noChangeAspect="1" noChangeArrowheads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" y="2578"/>
              <a:ext cx="845" cy="12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5" name="Text Box 16"/>
            <p:cNvSpPr txBox="1">
              <a:spLocks noChangeArrowheads="1"/>
            </p:cNvSpPr>
            <p:nvPr userDrawn="1"/>
          </p:nvSpPr>
          <p:spPr bwMode="auto">
            <a:xfrm>
              <a:off x="1377" y="3641"/>
              <a:ext cx="67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>
                  <a:solidFill>
                    <a:schemeClr val="bg1"/>
                  </a:solidFill>
                </a:rPr>
                <a:t>ALICE</a:t>
              </a:r>
            </a:p>
          </p:txBody>
        </p:sp>
        <p:sp>
          <p:nvSpPr>
            <p:cNvPr id="26" name="Rectangle 25"/>
            <p:cNvSpPr>
              <a:spLocks noChangeArrowheads="1"/>
            </p:cNvSpPr>
            <p:nvPr userDrawn="1"/>
          </p:nvSpPr>
          <p:spPr bwMode="auto">
            <a:xfrm>
              <a:off x="3528" y="3816"/>
              <a:ext cx="2144" cy="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0"/>
                </a:spcBef>
              </a:pPr>
              <a:r>
                <a:rPr lang="en-US" sz="1200" b="1" i="1">
                  <a:solidFill>
                    <a:srgbClr val="000000"/>
                  </a:solidFill>
                </a:rPr>
                <a:t>Detecting radiations from the Universe.  </a:t>
              </a: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3312000" y="3312000"/>
            <a:ext cx="1944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256000" y="3312000"/>
            <a:ext cx="1944000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7200000" y="3312000"/>
            <a:ext cx="1944000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14" name="Picture 3" descr="C:\Users\eb137366\Downloads\logoirfu02quadri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0886" y="6008003"/>
            <a:ext cx="1305570" cy="5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000" y="5877272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000" y="5445224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mtClean="0"/>
              <a:t>TTC topical workshop on clean room assembly | Nov 12-14 2014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TTC topical workshop on clean room assembly | Nov 12-14 2014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TTC topical workshop on clean room assembly | Nov 12-14 2014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TTC topical workshop on clean room assembly | Nov 12-14 2014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/>
              <a:t>TTC topical workshop on clean room assembly | Nov 12-14 2014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TTC topical workshop on clean room assembly | Nov 12-14 2014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exte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55548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TTC topical workshop on clean room assembly | Nov 12-14 2014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050" name="Picture 2" descr="C:\Users\eb137366\Downloads\irfu_signature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155313"/>
            <a:ext cx="646061" cy="64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5" r:id="rId4"/>
    <p:sldLayoutId id="2147483666" r:id="rId5"/>
    <p:sldLayoutId id="2147483650" r:id="rId6"/>
    <p:sldLayoutId id="2147483662" r:id="rId7"/>
    <p:sldLayoutId id="2147483663" r:id="rId8"/>
    <p:sldLayoutId id="2147483664" r:id="rId9"/>
    <p:sldLayoutId id="2147483667" r:id="rId10"/>
    <p:sldLayoutId id="2147483654" r:id="rId11"/>
    <p:sldLayoutId id="2147483668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6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7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9.jpeg"/><Relationship Id="rId7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5" Type="http://schemas.openxmlformats.org/officeDocument/2006/relationships/image" Target="../media/image38.gif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Clean room specifications for projects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900" dirty="0"/>
              <a:t>TTC </a:t>
            </a:r>
            <a:r>
              <a:rPr lang="fr-FR" sz="900" dirty="0" err="1"/>
              <a:t>topical</a:t>
            </a:r>
            <a:r>
              <a:rPr lang="fr-FR" sz="900" dirty="0"/>
              <a:t> </a:t>
            </a:r>
            <a:r>
              <a:rPr lang="fr-FR" sz="900" dirty="0" smtClean="0"/>
              <a:t>workshop on </a:t>
            </a:r>
            <a:r>
              <a:rPr lang="fr-FR" sz="900" dirty="0"/>
              <a:t>clean room </a:t>
            </a:r>
            <a:r>
              <a:rPr lang="fr-FR" sz="900" dirty="0" err="1"/>
              <a:t>assembly</a:t>
            </a:r>
            <a:r>
              <a:rPr lang="fr-FR" sz="900" dirty="0"/>
              <a:t> </a:t>
            </a:r>
            <a:r>
              <a:rPr lang="fr-FR" sz="900" b="1" dirty="0" smtClean="0">
                <a:solidFill>
                  <a:schemeClr val="bg2"/>
                </a:solidFill>
              </a:rPr>
              <a:t>|</a:t>
            </a:r>
            <a:r>
              <a:rPr lang="fr-FR" dirty="0" smtClean="0"/>
              <a:t> Stéphane BERRY</a:t>
            </a:r>
          </a:p>
        </p:txBody>
      </p:sp>
      <p:sp>
        <p:nvSpPr>
          <p:cNvPr id="10" name="Sous-titre 9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/>
          <a:lstStyle/>
          <a:p>
            <a:pPr algn="ctr"/>
            <a:r>
              <a:rPr lang="fr-FR" dirty="0" smtClean="0"/>
              <a:t>XXX</a:t>
            </a:r>
          </a:p>
        </p:txBody>
      </p:sp>
      <p:pic>
        <p:nvPicPr>
          <p:cNvPr id="5" name="Picture 2" descr="http://agenda.infn.it/conferenceDisplay.py/getLogo?confId=30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88640"/>
            <a:ext cx="3600400" cy="154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52752"/>
            <a:ext cx="7236464" cy="908720"/>
          </a:xfrm>
        </p:spPr>
        <p:txBody>
          <a:bodyPr/>
          <a:lstStyle/>
          <a:p>
            <a:pPr lvl="0"/>
            <a:r>
              <a:rPr lang="en-US" dirty="0" smtClean="0"/>
              <a:t>New High Pressure rinsing </a:t>
            </a:r>
            <a:r>
              <a:rPr lang="en-US" dirty="0" err="1" smtClean="0"/>
              <a:t>Characteritics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75856" y="980728"/>
            <a:ext cx="2592288" cy="4968552"/>
          </a:xfrm>
        </p:spPr>
        <p:txBody>
          <a:bodyPr/>
          <a:lstStyle/>
          <a:p>
            <a:pPr marL="0" lvl="2">
              <a:lnSpc>
                <a:spcPct val="100000"/>
              </a:lnSpc>
              <a:spcAft>
                <a:spcPts val="400"/>
              </a:spcAft>
            </a:pPr>
            <a:r>
              <a:rPr lang="en-US" dirty="0" smtClean="0"/>
              <a:t>	</a:t>
            </a:r>
            <a:r>
              <a:rPr lang="en-US" sz="2200" dirty="0" smtClean="0">
                <a:solidFill>
                  <a:srgbClr val="DC0528"/>
                </a:solidFill>
              </a:rPr>
              <a:t>In operation in January 2015: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In a separate ISO5 laminar flow room</a:t>
            </a:r>
          </a:p>
          <a:p>
            <a:pPr marL="0" lvl="1" indent="0">
              <a:buNone/>
            </a:pPr>
            <a:endParaRPr lang="en-US" dirty="0" smtClean="0"/>
          </a:p>
          <a:p>
            <a:pPr lvl="1"/>
            <a:r>
              <a:rPr lang="fr-FR" dirty="0" smtClean="0"/>
              <a:t>No </a:t>
            </a:r>
            <a:r>
              <a:rPr lang="fr-FR" dirty="0" err="1"/>
              <a:t>moving</a:t>
            </a:r>
            <a:r>
              <a:rPr lang="fr-FR" dirty="0"/>
              <a:t> part </a:t>
            </a:r>
            <a:r>
              <a:rPr lang="fr-FR" dirty="0" err="1"/>
              <a:t>between</a:t>
            </a:r>
            <a:r>
              <a:rPr lang="fr-FR" dirty="0"/>
              <a:t> water </a:t>
            </a:r>
            <a:r>
              <a:rPr lang="fr-FR" dirty="0" err="1" smtClean="0"/>
              <a:t>filter</a:t>
            </a:r>
            <a:r>
              <a:rPr lang="fr-FR" dirty="0" smtClean="0"/>
              <a:t> and </a:t>
            </a:r>
            <a:r>
              <a:rPr lang="fr-FR" dirty="0" err="1" smtClean="0"/>
              <a:t>nozzles</a:t>
            </a:r>
            <a:endParaRPr lang="en-US" dirty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No </a:t>
            </a:r>
            <a:r>
              <a:rPr lang="fr-FR" dirty="0" err="1" smtClean="0"/>
              <a:t>mechanic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Cavity</a:t>
            </a:r>
            <a:r>
              <a:rPr lang="fr-FR" dirty="0" smtClean="0"/>
              <a:t> and Final </a:t>
            </a:r>
            <a:r>
              <a:rPr lang="fr-FR" dirty="0" err="1"/>
              <a:t>F</a:t>
            </a:r>
            <a:r>
              <a:rPr lang="fr-FR" dirty="0" err="1" smtClean="0"/>
              <a:t>ilter</a:t>
            </a:r>
            <a:r>
              <a:rPr lang="fr-FR" dirty="0" smtClean="0"/>
              <a:t> Unit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Dissociation of rotation and  translation moves 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Adujstable</a:t>
            </a:r>
            <a:r>
              <a:rPr lang="en-US" dirty="0" smtClean="0"/>
              <a:t> speed of moves</a:t>
            </a:r>
          </a:p>
          <a:p>
            <a:pPr marL="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Maximum capacity :	length 1,70 m </a:t>
            </a:r>
          </a:p>
          <a:p>
            <a:pPr marL="0" lvl="1" indent="0">
              <a:buNone/>
            </a:pPr>
            <a:r>
              <a:rPr lang="en-US" dirty="0"/>
              <a:t>	</a:t>
            </a:r>
            <a:r>
              <a:rPr lang="en-US" dirty="0" smtClean="0"/>
              <a:t>weight 200 Kg</a:t>
            </a:r>
          </a:p>
          <a:p>
            <a:r>
              <a:rPr lang="en-US" dirty="0" smtClean="0"/>
              <a:t>	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TTC topical workshop on clean room assembly | Nov 12-14 2014</a:t>
            </a:r>
            <a:endParaRPr lang="fr-FR" dirty="0"/>
          </a:p>
        </p:txBody>
      </p:sp>
      <p:pic>
        <p:nvPicPr>
          <p:cNvPr id="2050" name="Picture 2" descr="C:\temp\HPR Universel\IMG_969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7" y="2060848"/>
            <a:ext cx="3151062" cy="420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temp\HPR Universel\Détail Coupe implantation Support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8144" y="1455399"/>
            <a:ext cx="3253548" cy="485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208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Water quality </a:t>
            </a:r>
            <a:r>
              <a:rPr lang="en-US" i="1" dirty="0" smtClean="0"/>
              <a:t>control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3925" lvl="2">
              <a:lnSpc>
                <a:spcPct val="100000"/>
              </a:lnSpc>
              <a:spcAft>
                <a:spcPts val="400"/>
              </a:spcAft>
              <a:tabLst/>
            </a:pPr>
            <a:r>
              <a:rPr lang="en-US" dirty="0" smtClean="0">
                <a:solidFill>
                  <a:srgbClr val="DC0528"/>
                </a:solidFill>
              </a:rPr>
              <a:t>Resistivity Measurement:</a:t>
            </a:r>
            <a:endParaRPr lang="en-US" sz="1600" dirty="0" smtClean="0"/>
          </a:p>
          <a:p>
            <a:pPr marL="360363" lvl="1" indent="-360363">
              <a:lnSpc>
                <a:spcPts val="2000"/>
              </a:lnSpc>
              <a:buBlip>
                <a:blip r:embed="rId2"/>
              </a:buBlip>
              <a:tabLst/>
            </a:pPr>
            <a:r>
              <a:rPr lang="en-US" sz="1600" dirty="0" smtClean="0"/>
              <a:t>To control on line the inorganic ions (e.g. Na+, Ca2+, Mg2+, Cl−, SO4 2−)</a:t>
            </a:r>
          </a:p>
          <a:p>
            <a:pPr marL="360363" lvl="1" indent="-360363">
              <a:lnSpc>
                <a:spcPts val="2000"/>
              </a:lnSpc>
              <a:buBlip>
                <a:blip r:embed="rId2"/>
              </a:buBlip>
              <a:tabLst/>
            </a:pPr>
            <a:r>
              <a:rPr lang="fr-FR" sz="1600" dirty="0" smtClean="0"/>
              <a:t>18M</a:t>
            </a:r>
            <a:r>
              <a:rPr lang="fr-FR" sz="1600" dirty="0" smtClean="0">
                <a:latin typeface="Symbol" panose="05050102010706020507" pitchFamily="18" charset="2"/>
              </a:rPr>
              <a:t>W</a:t>
            </a:r>
            <a:endParaRPr lang="en-US" sz="1600" dirty="0" smtClean="0">
              <a:latin typeface="Symbol" panose="05050102010706020507" pitchFamily="18" charset="2"/>
            </a:endParaRPr>
          </a:p>
          <a:p>
            <a:pPr marL="923925" lvl="2">
              <a:lnSpc>
                <a:spcPct val="100000"/>
              </a:lnSpc>
              <a:spcAft>
                <a:spcPts val="400"/>
              </a:spcAft>
              <a:tabLst/>
            </a:pPr>
            <a:endParaRPr lang="en-US" dirty="0" smtClean="0">
              <a:solidFill>
                <a:srgbClr val="DC0528"/>
              </a:solidFill>
            </a:endParaRPr>
          </a:p>
          <a:p>
            <a:pPr marL="923925" lvl="2">
              <a:lnSpc>
                <a:spcPct val="100000"/>
              </a:lnSpc>
              <a:spcAft>
                <a:spcPts val="400"/>
              </a:spcAft>
              <a:tabLst/>
            </a:pPr>
            <a:r>
              <a:rPr lang="en-US" dirty="0" smtClean="0">
                <a:solidFill>
                  <a:srgbClr val="DC0528"/>
                </a:solidFill>
              </a:rPr>
              <a:t>Total Organic Carbon (TOC): </a:t>
            </a:r>
            <a:r>
              <a:rPr lang="en-US" sz="1600" dirty="0" smtClean="0"/>
              <a:t>HACH LANGE PAT700 - SN 1640 </a:t>
            </a:r>
          </a:p>
          <a:p>
            <a:pPr marL="360363" lvl="1" indent="-360363">
              <a:lnSpc>
                <a:spcPts val="2000"/>
              </a:lnSpc>
              <a:buBlip>
                <a:blip r:embed="rId2"/>
              </a:buBlip>
              <a:tabLst/>
            </a:pPr>
            <a:r>
              <a:rPr lang="en-US" sz="1600" dirty="0" smtClean="0"/>
              <a:t>To control on line the organic ions (associated to bacteria development)</a:t>
            </a:r>
          </a:p>
          <a:p>
            <a:pPr marL="360363" lvl="1" indent="-360363">
              <a:lnSpc>
                <a:spcPts val="2000"/>
              </a:lnSpc>
              <a:buBlip>
                <a:blip r:embed="rId2"/>
              </a:buBlip>
              <a:tabLst/>
            </a:pPr>
            <a:r>
              <a:rPr lang="en-US" sz="1600" dirty="0" err="1" smtClean="0"/>
              <a:t>Std</a:t>
            </a:r>
            <a:r>
              <a:rPr lang="en-US" sz="1600" dirty="0" smtClean="0"/>
              <a:t> :  Eur. And US </a:t>
            </a:r>
            <a:r>
              <a:rPr lang="en-US" sz="1600" dirty="0" err="1" smtClean="0"/>
              <a:t>Pharmaopoeia</a:t>
            </a:r>
            <a:r>
              <a:rPr lang="en-US" sz="1600" dirty="0" smtClean="0"/>
              <a:t> &lt;500ppb  // ASTM </a:t>
            </a:r>
            <a:r>
              <a:rPr lang="en-US" sz="1600" dirty="0"/>
              <a:t>(D1193-91) Type I</a:t>
            </a:r>
            <a:r>
              <a:rPr lang="en-US" sz="1600" dirty="0" smtClean="0"/>
              <a:t>* &lt;50</a:t>
            </a:r>
          </a:p>
          <a:p>
            <a:pPr marL="360363" lvl="1" indent="-360363">
              <a:lnSpc>
                <a:spcPts val="2000"/>
              </a:lnSpc>
              <a:buBlip>
                <a:blip r:embed="rId2"/>
              </a:buBlip>
              <a:tabLst/>
            </a:pPr>
            <a:r>
              <a:rPr lang="en-US" sz="1600" dirty="0" smtClean="0"/>
              <a:t>Our initial TOC value≈12ppb tends to decrease</a:t>
            </a:r>
          </a:p>
          <a:p>
            <a:pPr marL="0" lvl="1">
              <a:lnSpc>
                <a:spcPts val="2000"/>
              </a:lnSpc>
              <a:tabLst/>
            </a:pPr>
            <a:endParaRPr lang="en-US" sz="1600" dirty="0" smtClean="0"/>
          </a:p>
          <a:p>
            <a:pPr marL="923925" lvl="2">
              <a:lnSpc>
                <a:spcPct val="100000"/>
              </a:lnSpc>
              <a:spcAft>
                <a:spcPts val="400"/>
              </a:spcAft>
              <a:tabLst/>
            </a:pPr>
            <a:r>
              <a:rPr lang="en-US" dirty="0" smtClean="0">
                <a:solidFill>
                  <a:srgbClr val="DC0528"/>
                </a:solidFill>
              </a:rPr>
              <a:t>Liquid particle counter:</a:t>
            </a:r>
            <a:endParaRPr lang="en-US" sz="1600" dirty="0" smtClean="0"/>
          </a:p>
          <a:p>
            <a:pPr marL="360363" lvl="1" indent="-360363">
              <a:lnSpc>
                <a:spcPts val="2000"/>
              </a:lnSpc>
              <a:buBlip>
                <a:blip r:embed="rId2"/>
              </a:buBlip>
              <a:tabLst/>
            </a:pPr>
            <a:r>
              <a:rPr lang="en-US" sz="1600" dirty="0" smtClean="0"/>
              <a:t>First investigation made on particle in ethanol (12 samples ; 10mL)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TTC topical workshop on clean room assembly | Nov 12-14 2014</a:t>
            </a:r>
            <a:endParaRPr lang="fr-FR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36296" y="4365104"/>
            <a:ext cx="1428750" cy="174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940401"/>
              </p:ext>
            </p:extLst>
          </p:nvPr>
        </p:nvGraphicFramePr>
        <p:xfrm>
          <a:off x="1331640" y="4745503"/>
          <a:ext cx="5715431" cy="13914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04"/>
                <a:gridCol w="1593109"/>
                <a:gridCol w="1593109"/>
                <a:gridCol w="1593109"/>
              </a:tblGrid>
              <a:tr h="216024">
                <a:tc rowSpan="2">
                  <a:txBody>
                    <a:bodyPr/>
                    <a:lstStyle/>
                    <a:p>
                      <a:pPr algn="l" fontAlgn="t"/>
                      <a:endParaRPr lang="fr-FR" sz="825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0,3 </a:t>
                      </a:r>
                      <a:r>
                        <a:rPr lang="fr-FR" sz="1800" u="none" strike="noStrike" dirty="0" smtClean="0">
                          <a:effectLst/>
                        </a:rPr>
                        <a:t>micron</a:t>
                      </a:r>
                      <a:endParaRPr lang="fr-FR" sz="18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 </a:t>
                      </a:r>
                      <a:r>
                        <a:rPr lang="fr-FR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micron</a:t>
                      </a:r>
                      <a:endParaRPr lang="fr-FR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457200" lvl="1" algn="ctr" defTabSz="914400" rtl="0" eaLnBrk="1" fontAlgn="b" latinLnBrk="0" hangingPunct="1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 </a:t>
                      </a:r>
                      <a:r>
                        <a:rPr lang="fr-FR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micron</a:t>
                      </a:r>
                      <a:endParaRPr lang="fr-FR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2160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25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25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25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r" fontAlgn="t"/>
                      <a:r>
                        <a:rPr lang="fr-FR" sz="825" u="none" strike="noStrike" dirty="0" err="1">
                          <a:effectLst/>
                        </a:rPr>
                        <a:t>Average</a:t>
                      </a:r>
                      <a:endParaRPr lang="fr-FR" sz="825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>
                          <a:effectLst/>
                        </a:rPr>
                        <a:t>287,0</a:t>
                      </a:r>
                      <a:endParaRPr lang="fr-FR" sz="1400" b="0" i="0" u="none" strike="noStrike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 dirty="0">
                          <a:effectLst/>
                        </a:rPr>
                        <a:t>111,8</a:t>
                      </a:r>
                      <a:endParaRPr lang="fr-FR" sz="14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>
                          <a:effectLst/>
                        </a:rPr>
                        <a:t>0,0</a:t>
                      </a:r>
                      <a:endParaRPr lang="fr-FR" sz="1400" b="0" i="0" u="none" strike="noStrike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216024">
                <a:tc>
                  <a:txBody>
                    <a:bodyPr/>
                    <a:lstStyle/>
                    <a:p>
                      <a:pPr algn="r" fontAlgn="t"/>
                      <a:r>
                        <a:rPr lang="fr-FR" sz="825" u="none" strike="noStrike">
                          <a:effectLst/>
                        </a:rPr>
                        <a:t>Maximum</a:t>
                      </a:r>
                      <a:endParaRPr lang="fr-FR" sz="825" b="0" i="0" u="none" strike="noStrike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>
                          <a:effectLst/>
                        </a:rPr>
                        <a:t>337</a:t>
                      </a:r>
                      <a:endParaRPr lang="fr-FR" sz="1400" b="0" i="0" u="none" strike="noStrike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 dirty="0">
                          <a:effectLst/>
                        </a:rPr>
                        <a:t>137</a:t>
                      </a:r>
                      <a:endParaRPr lang="fr-FR" sz="14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>
                          <a:effectLst/>
                        </a:rPr>
                        <a:t>0</a:t>
                      </a:r>
                      <a:endParaRPr lang="fr-FR" sz="1400" b="0" i="0" u="none" strike="noStrike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216024">
                <a:tc>
                  <a:txBody>
                    <a:bodyPr/>
                    <a:lstStyle/>
                    <a:p>
                      <a:pPr algn="r" fontAlgn="t"/>
                      <a:r>
                        <a:rPr lang="fr-FR" sz="825" u="none" strike="noStrike">
                          <a:effectLst/>
                        </a:rPr>
                        <a:t>Minimum</a:t>
                      </a:r>
                      <a:endParaRPr lang="fr-FR" sz="825" b="0" i="0" u="none" strike="noStrike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>
                          <a:effectLst/>
                        </a:rPr>
                        <a:t>250</a:t>
                      </a:r>
                      <a:endParaRPr lang="fr-FR" sz="1400" b="0" i="0" u="none" strike="noStrike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 dirty="0">
                          <a:effectLst/>
                        </a:rPr>
                        <a:t>88</a:t>
                      </a:r>
                      <a:endParaRPr lang="fr-FR" sz="14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 dirty="0">
                          <a:effectLst/>
                        </a:rPr>
                        <a:t>0</a:t>
                      </a:r>
                      <a:endParaRPr lang="fr-FR" sz="14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216024">
                <a:tc>
                  <a:txBody>
                    <a:bodyPr/>
                    <a:lstStyle/>
                    <a:p>
                      <a:pPr algn="r" fontAlgn="t"/>
                      <a:r>
                        <a:rPr lang="fr-FR" sz="825" u="none" strike="noStrike" dirty="0">
                          <a:effectLst/>
                        </a:rPr>
                        <a:t>Standard </a:t>
                      </a:r>
                      <a:r>
                        <a:rPr lang="fr-FR" sz="825" u="none" strike="noStrike" dirty="0" err="1">
                          <a:effectLst/>
                        </a:rPr>
                        <a:t>Deviation</a:t>
                      </a:r>
                      <a:endParaRPr lang="fr-FR" sz="825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>
                          <a:effectLst/>
                        </a:rPr>
                        <a:t>24,8</a:t>
                      </a:r>
                      <a:endParaRPr lang="fr-FR" sz="1400" b="0" i="0" u="none" strike="noStrike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>
                          <a:effectLst/>
                        </a:rPr>
                        <a:t>13,3</a:t>
                      </a:r>
                      <a:endParaRPr lang="fr-FR" sz="1400" b="0" i="0" u="none" strike="noStrike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 dirty="0">
                          <a:effectLst/>
                        </a:rPr>
                        <a:t>0,0</a:t>
                      </a:r>
                      <a:endParaRPr lang="fr-FR" sz="14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448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Back-Up slides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TTC topical workshop on clean room assembly | Nov 12-14 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985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TTC topical workshop on clean room assembly | Nov 12-14 2014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16632"/>
            <a:ext cx="9193080" cy="662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14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TTC topical workshop on clean room assembly | Nov 12-14 2014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1826"/>
            <a:ext cx="9143999" cy="646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26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TTC topical workshop on clean room assembly | Nov 12-14 2014</a:t>
            </a:r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5092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75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Surface </a:t>
            </a:r>
            <a:r>
              <a:rPr lang="fr-FR" dirty="0" err="1" smtClean="0"/>
              <a:t>Particle</a:t>
            </a:r>
            <a:r>
              <a:rPr lang="fr-FR" dirty="0" smtClean="0"/>
              <a:t> </a:t>
            </a:r>
            <a:r>
              <a:rPr lang="fr-FR" dirty="0" err="1" smtClean="0"/>
              <a:t>counter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TTC topical workshop on clean room assembly | Nov 12-14 2014</a:t>
            </a:r>
            <a:endParaRPr lang="fr-FR" dirty="0"/>
          </a:p>
        </p:txBody>
      </p:sp>
      <p:graphicFrame>
        <p:nvGraphicFramePr>
          <p:cNvPr id="6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7843906"/>
              </p:ext>
            </p:extLst>
          </p:nvPr>
        </p:nvGraphicFramePr>
        <p:xfrm>
          <a:off x="4572000" y="35010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9446923"/>
              </p:ext>
            </p:extLst>
          </p:nvPr>
        </p:nvGraphicFramePr>
        <p:xfrm>
          <a:off x="107504" y="35010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6112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15250" y="2996952"/>
            <a:ext cx="1428750" cy="174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Ethanol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TTC topical workshop on clean room assembly | Nov 12-14 2014</a:t>
            </a:r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037111"/>
              </p:ext>
            </p:extLst>
          </p:nvPr>
        </p:nvGraphicFramePr>
        <p:xfrm>
          <a:off x="1619672" y="1963197"/>
          <a:ext cx="5715431" cy="40660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04"/>
                <a:gridCol w="1593109"/>
                <a:gridCol w="1593109"/>
                <a:gridCol w="1593109"/>
              </a:tblGrid>
              <a:tr h="216024">
                <a:tc rowSpan="2">
                  <a:txBody>
                    <a:bodyPr/>
                    <a:lstStyle/>
                    <a:p>
                      <a:pPr algn="l" fontAlgn="t"/>
                      <a:endParaRPr lang="fr-FR" sz="825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0,3 </a:t>
                      </a:r>
                      <a:r>
                        <a:rPr lang="fr-FR" sz="1800" u="none" strike="noStrike" dirty="0" smtClean="0">
                          <a:effectLst/>
                        </a:rPr>
                        <a:t>micron</a:t>
                      </a:r>
                      <a:endParaRPr lang="fr-FR" sz="18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 </a:t>
                      </a:r>
                      <a:r>
                        <a:rPr lang="fr-FR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micron</a:t>
                      </a:r>
                      <a:endParaRPr lang="fr-FR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457200" lvl="1" algn="ctr" defTabSz="914400" rtl="0" eaLnBrk="1" fontAlgn="b" latinLnBrk="0" hangingPunct="1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 </a:t>
                      </a:r>
                      <a:r>
                        <a:rPr lang="fr-FR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micron</a:t>
                      </a:r>
                      <a:endParaRPr lang="fr-FR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2160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25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25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25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u="none" strike="noStrike" dirty="0" smtClean="0">
                          <a:effectLst/>
                        </a:rPr>
                        <a:t>15:17:05</a:t>
                      </a:r>
                      <a:endParaRPr lang="fr-FR" sz="11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 dirty="0">
                          <a:effectLst/>
                        </a:rPr>
                        <a:t>250</a:t>
                      </a:r>
                      <a:endParaRPr lang="fr-FR" sz="14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>
                          <a:effectLst/>
                        </a:rPr>
                        <a:t>88</a:t>
                      </a:r>
                      <a:endParaRPr lang="fr-FR" sz="1400" b="0" i="0" u="none" strike="noStrike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>
                          <a:effectLst/>
                        </a:rPr>
                        <a:t>0</a:t>
                      </a:r>
                      <a:endParaRPr lang="fr-FR" sz="1400" b="0" i="0" u="none" strike="noStrike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216024"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u="none" strike="noStrike" dirty="0" smtClean="0">
                          <a:effectLst/>
                        </a:rPr>
                        <a:t>15:17:15</a:t>
                      </a:r>
                      <a:endParaRPr lang="fr-FR" sz="11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>
                          <a:effectLst/>
                        </a:rPr>
                        <a:t>271</a:t>
                      </a:r>
                      <a:endParaRPr lang="fr-FR" sz="1400" b="0" i="0" u="none" strike="noStrike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>
                          <a:effectLst/>
                        </a:rPr>
                        <a:t>115</a:t>
                      </a:r>
                      <a:endParaRPr lang="fr-FR" sz="1400" b="0" i="0" u="none" strike="noStrike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>
                          <a:effectLst/>
                        </a:rPr>
                        <a:t>0</a:t>
                      </a:r>
                      <a:endParaRPr lang="fr-FR" sz="1400" b="0" i="0" u="none" strike="noStrike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216024"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u="none" strike="noStrike" dirty="0" smtClean="0">
                          <a:effectLst/>
                        </a:rPr>
                        <a:t>15:17:25</a:t>
                      </a:r>
                      <a:endParaRPr lang="fr-FR" sz="11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>
                          <a:effectLst/>
                        </a:rPr>
                        <a:t>275</a:t>
                      </a:r>
                      <a:endParaRPr lang="fr-FR" sz="1400" b="0" i="0" u="none" strike="noStrike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 dirty="0">
                          <a:effectLst/>
                        </a:rPr>
                        <a:t>114</a:t>
                      </a:r>
                      <a:endParaRPr lang="fr-FR" sz="14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>
                          <a:effectLst/>
                        </a:rPr>
                        <a:t>0</a:t>
                      </a:r>
                      <a:endParaRPr lang="fr-FR" sz="1400" b="0" i="0" u="none" strike="noStrike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216024"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u="none" strike="noStrike" dirty="0" smtClean="0">
                          <a:effectLst/>
                        </a:rPr>
                        <a:t>15:17:35</a:t>
                      </a:r>
                      <a:endParaRPr lang="fr-FR" sz="11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>
                          <a:effectLst/>
                        </a:rPr>
                        <a:t>312</a:t>
                      </a:r>
                      <a:endParaRPr lang="fr-FR" sz="1400" b="0" i="0" u="none" strike="noStrike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 dirty="0">
                          <a:effectLst/>
                        </a:rPr>
                        <a:t>121</a:t>
                      </a:r>
                      <a:endParaRPr lang="fr-FR" sz="14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>
                          <a:effectLst/>
                        </a:rPr>
                        <a:t>0</a:t>
                      </a:r>
                      <a:endParaRPr lang="fr-FR" sz="1400" b="0" i="0" u="none" strike="noStrike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216024"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u="none" strike="noStrike" dirty="0" smtClean="0">
                          <a:effectLst/>
                        </a:rPr>
                        <a:t>15:17:45</a:t>
                      </a:r>
                      <a:endParaRPr lang="fr-FR" sz="11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>
                          <a:effectLst/>
                        </a:rPr>
                        <a:t>268</a:t>
                      </a:r>
                      <a:endParaRPr lang="fr-FR" sz="1400" b="0" i="0" u="none" strike="noStrike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 dirty="0">
                          <a:effectLst/>
                        </a:rPr>
                        <a:t>108</a:t>
                      </a:r>
                      <a:endParaRPr lang="fr-FR" sz="14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>
                          <a:effectLst/>
                        </a:rPr>
                        <a:t>0</a:t>
                      </a:r>
                      <a:endParaRPr lang="fr-FR" sz="1400" b="0" i="0" u="none" strike="noStrike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216024"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u="none" strike="noStrike" dirty="0" smtClean="0">
                          <a:effectLst/>
                        </a:rPr>
                        <a:t> </a:t>
                      </a:r>
                      <a:r>
                        <a:rPr lang="fr-FR" sz="1100" u="none" strike="noStrike" dirty="0">
                          <a:effectLst/>
                        </a:rPr>
                        <a:t>15:17:55</a:t>
                      </a:r>
                      <a:endParaRPr lang="fr-FR" sz="11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 dirty="0">
                          <a:effectLst/>
                        </a:rPr>
                        <a:t>288</a:t>
                      </a:r>
                      <a:endParaRPr lang="fr-FR" sz="14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 dirty="0">
                          <a:effectLst/>
                        </a:rPr>
                        <a:t>129</a:t>
                      </a:r>
                      <a:endParaRPr lang="fr-FR" sz="14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>
                          <a:effectLst/>
                        </a:rPr>
                        <a:t>0</a:t>
                      </a:r>
                      <a:endParaRPr lang="fr-FR" sz="1400" b="0" i="0" u="none" strike="noStrike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216024"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u="none" strike="noStrike" dirty="0" smtClean="0">
                          <a:effectLst/>
                        </a:rPr>
                        <a:t>15:18:05</a:t>
                      </a:r>
                      <a:endParaRPr lang="fr-FR" sz="11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 dirty="0">
                          <a:effectLst/>
                        </a:rPr>
                        <a:t>298</a:t>
                      </a:r>
                      <a:endParaRPr lang="fr-FR" sz="14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 dirty="0">
                          <a:effectLst/>
                        </a:rPr>
                        <a:t>108</a:t>
                      </a:r>
                      <a:endParaRPr lang="fr-FR" sz="14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>
                          <a:effectLst/>
                        </a:rPr>
                        <a:t>0</a:t>
                      </a:r>
                      <a:endParaRPr lang="fr-FR" sz="1400" b="0" i="0" u="none" strike="noStrike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216024"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u="none" strike="noStrike" dirty="0" smtClean="0">
                          <a:effectLst/>
                        </a:rPr>
                        <a:t>15:18:15</a:t>
                      </a:r>
                      <a:endParaRPr lang="fr-FR" sz="11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 dirty="0">
                          <a:effectLst/>
                        </a:rPr>
                        <a:t>258</a:t>
                      </a:r>
                      <a:endParaRPr lang="fr-FR" sz="14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 dirty="0">
                          <a:effectLst/>
                        </a:rPr>
                        <a:t>102</a:t>
                      </a:r>
                      <a:endParaRPr lang="fr-FR" sz="14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>
                          <a:effectLst/>
                        </a:rPr>
                        <a:t>0</a:t>
                      </a:r>
                      <a:endParaRPr lang="fr-FR" sz="1400" b="0" i="0" u="none" strike="noStrike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216024"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u="none" strike="noStrike" dirty="0" smtClean="0">
                          <a:effectLst/>
                        </a:rPr>
                        <a:t>15:18:25</a:t>
                      </a:r>
                      <a:endParaRPr lang="fr-FR" sz="11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 dirty="0">
                          <a:effectLst/>
                        </a:rPr>
                        <a:t>308</a:t>
                      </a:r>
                      <a:endParaRPr lang="fr-FR" sz="14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 dirty="0">
                          <a:effectLst/>
                        </a:rPr>
                        <a:t>97</a:t>
                      </a:r>
                      <a:endParaRPr lang="fr-FR" sz="14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>
                          <a:effectLst/>
                        </a:rPr>
                        <a:t>0</a:t>
                      </a:r>
                      <a:endParaRPr lang="fr-FR" sz="1400" b="0" i="0" u="none" strike="noStrike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216024"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u="none" strike="noStrike" dirty="0" smtClean="0">
                          <a:effectLst/>
                        </a:rPr>
                        <a:t>15:18:35</a:t>
                      </a:r>
                      <a:endParaRPr lang="fr-FR" sz="11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 dirty="0">
                          <a:effectLst/>
                        </a:rPr>
                        <a:t>297</a:t>
                      </a:r>
                      <a:endParaRPr lang="fr-FR" sz="14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 dirty="0">
                          <a:effectLst/>
                        </a:rPr>
                        <a:t>112</a:t>
                      </a:r>
                      <a:endParaRPr lang="fr-FR" sz="14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 dirty="0">
                          <a:effectLst/>
                        </a:rPr>
                        <a:t>0</a:t>
                      </a:r>
                      <a:endParaRPr lang="fr-FR" sz="14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216024"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u="none" strike="noStrike" dirty="0" smtClean="0">
                          <a:effectLst/>
                        </a:rPr>
                        <a:t>15:18:45</a:t>
                      </a:r>
                      <a:endParaRPr lang="fr-FR" sz="11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>
                          <a:effectLst/>
                        </a:rPr>
                        <a:t>337</a:t>
                      </a:r>
                      <a:endParaRPr lang="fr-FR" sz="1400" b="0" i="0" u="none" strike="noStrike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 dirty="0">
                          <a:effectLst/>
                        </a:rPr>
                        <a:t>137</a:t>
                      </a:r>
                      <a:endParaRPr lang="fr-FR" sz="14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 dirty="0">
                          <a:effectLst/>
                        </a:rPr>
                        <a:t>0</a:t>
                      </a:r>
                      <a:endParaRPr lang="fr-FR" sz="14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216024"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u="none" strike="noStrike" dirty="0" smtClean="0">
                          <a:effectLst/>
                        </a:rPr>
                        <a:t>15:18:55</a:t>
                      </a:r>
                      <a:endParaRPr lang="fr-FR" sz="11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>
                          <a:effectLst/>
                        </a:rPr>
                        <a:t>282</a:t>
                      </a:r>
                      <a:endParaRPr lang="fr-FR" sz="1400" b="0" i="0" u="none" strike="noStrike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 dirty="0">
                          <a:effectLst/>
                        </a:rPr>
                        <a:t>111</a:t>
                      </a:r>
                      <a:endParaRPr lang="fr-FR" sz="14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 dirty="0">
                          <a:effectLst/>
                        </a:rPr>
                        <a:t>0</a:t>
                      </a:r>
                      <a:endParaRPr lang="fr-FR" sz="14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216024">
                <a:tc>
                  <a:txBody>
                    <a:bodyPr/>
                    <a:lstStyle/>
                    <a:p>
                      <a:pPr algn="r" fontAlgn="t"/>
                      <a:r>
                        <a:rPr lang="fr-FR" sz="825" u="none" strike="noStrike">
                          <a:effectLst/>
                        </a:rPr>
                        <a:t>Average</a:t>
                      </a:r>
                      <a:endParaRPr lang="fr-FR" sz="825" b="0" i="0" u="none" strike="noStrike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>
                          <a:effectLst/>
                        </a:rPr>
                        <a:t>287,0</a:t>
                      </a:r>
                      <a:endParaRPr lang="fr-FR" sz="1400" b="0" i="0" u="none" strike="noStrike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 dirty="0">
                          <a:effectLst/>
                        </a:rPr>
                        <a:t>111,8</a:t>
                      </a:r>
                      <a:endParaRPr lang="fr-FR" sz="14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>
                          <a:effectLst/>
                        </a:rPr>
                        <a:t>0,0</a:t>
                      </a:r>
                      <a:endParaRPr lang="fr-FR" sz="1400" b="0" i="0" u="none" strike="noStrike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216024">
                <a:tc>
                  <a:txBody>
                    <a:bodyPr/>
                    <a:lstStyle/>
                    <a:p>
                      <a:pPr algn="r" fontAlgn="t"/>
                      <a:r>
                        <a:rPr lang="fr-FR" sz="825" u="none" strike="noStrike">
                          <a:effectLst/>
                        </a:rPr>
                        <a:t>Maximum</a:t>
                      </a:r>
                      <a:endParaRPr lang="fr-FR" sz="825" b="0" i="0" u="none" strike="noStrike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>
                          <a:effectLst/>
                        </a:rPr>
                        <a:t>337</a:t>
                      </a:r>
                      <a:endParaRPr lang="fr-FR" sz="1400" b="0" i="0" u="none" strike="noStrike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 dirty="0">
                          <a:effectLst/>
                        </a:rPr>
                        <a:t>137</a:t>
                      </a:r>
                      <a:endParaRPr lang="fr-FR" sz="14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>
                          <a:effectLst/>
                        </a:rPr>
                        <a:t>0</a:t>
                      </a:r>
                      <a:endParaRPr lang="fr-FR" sz="1400" b="0" i="0" u="none" strike="noStrike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216024">
                <a:tc>
                  <a:txBody>
                    <a:bodyPr/>
                    <a:lstStyle/>
                    <a:p>
                      <a:pPr algn="r" fontAlgn="t"/>
                      <a:r>
                        <a:rPr lang="fr-FR" sz="825" u="none" strike="noStrike">
                          <a:effectLst/>
                        </a:rPr>
                        <a:t>Minimum</a:t>
                      </a:r>
                      <a:endParaRPr lang="fr-FR" sz="825" b="0" i="0" u="none" strike="noStrike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>
                          <a:effectLst/>
                        </a:rPr>
                        <a:t>250</a:t>
                      </a:r>
                      <a:endParaRPr lang="fr-FR" sz="1400" b="0" i="0" u="none" strike="noStrike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 dirty="0">
                          <a:effectLst/>
                        </a:rPr>
                        <a:t>88</a:t>
                      </a:r>
                      <a:endParaRPr lang="fr-FR" sz="14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 dirty="0">
                          <a:effectLst/>
                        </a:rPr>
                        <a:t>0</a:t>
                      </a:r>
                      <a:endParaRPr lang="fr-FR" sz="14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216024">
                <a:tc>
                  <a:txBody>
                    <a:bodyPr/>
                    <a:lstStyle/>
                    <a:p>
                      <a:pPr algn="r" fontAlgn="t"/>
                      <a:r>
                        <a:rPr lang="fr-FR" sz="825" u="none" strike="noStrike" dirty="0">
                          <a:effectLst/>
                        </a:rPr>
                        <a:t>Standard </a:t>
                      </a:r>
                      <a:r>
                        <a:rPr lang="fr-FR" sz="825" u="none" strike="noStrike" dirty="0" err="1">
                          <a:effectLst/>
                        </a:rPr>
                        <a:t>Deviation</a:t>
                      </a:r>
                      <a:endParaRPr lang="fr-FR" sz="825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>
                          <a:effectLst/>
                        </a:rPr>
                        <a:t>24,8</a:t>
                      </a:r>
                      <a:endParaRPr lang="fr-FR" sz="1400" b="0" i="0" u="none" strike="noStrike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>
                          <a:effectLst/>
                        </a:rPr>
                        <a:t>13,3</a:t>
                      </a:r>
                      <a:endParaRPr lang="fr-FR" sz="1400" b="0" i="0" u="none" strike="noStrike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400" u="none" strike="noStrike" dirty="0">
                          <a:effectLst/>
                        </a:rPr>
                        <a:t>0,0</a:t>
                      </a:r>
                      <a:endParaRPr lang="fr-FR" sz="1400" b="0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323528" y="130389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Nombre de particules dans un </a:t>
            </a:r>
            <a:r>
              <a:rPr lang="fr-FR" u="sng" dirty="0" smtClean="0">
                <a:solidFill>
                  <a:schemeClr val="bg1">
                    <a:lumMod val="50000"/>
                  </a:schemeClr>
                </a:solidFill>
              </a:rPr>
              <a:t>prélèvement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d’une pissette d’éthanol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12360" y="1950223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Volume environ : 10mL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76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outils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TTC topical workshop on clean room assembly | Nov 12-14 2014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-2268760" y="0"/>
            <a:ext cx="2160240" cy="101566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Pour insérer une image :</a:t>
            </a:r>
          </a:p>
          <a:p>
            <a:pPr algn="ctr"/>
            <a:r>
              <a:rPr lang="fr-FR" sz="1200" dirty="0" smtClean="0"/>
              <a:t>Menu « Insertion  / Image »</a:t>
            </a:r>
          </a:p>
          <a:p>
            <a:pPr algn="ctr"/>
            <a:r>
              <a:rPr lang="fr-FR" sz="1200" b="1" dirty="0" smtClean="0"/>
              <a:t>ou</a:t>
            </a:r>
          </a:p>
          <a:p>
            <a:pPr algn="ctr"/>
            <a:r>
              <a:rPr lang="fr-FR" sz="1200" dirty="0" smtClean="0"/>
              <a:t>Cliquer sur l’icône de la zone image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124744"/>
            <a:ext cx="6912768" cy="5184577"/>
          </a:xfrm>
        </p:spPr>
      </p:pic>
    </p:spTree>
    <p:extLst>
      <p:ext uri="{BB962C8B-B14F-4D97-AF65-F5344CB8AC3E}">
        <p14:creationId xmlns:p14="http://schemas.microsoft.com/office/powerpoint/2010/main" val="49141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TTC topical workshop on clean room assembly | Nov 12-14 2014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Specifications of clean room infrastructure (ISO4 5, utilities), tools and consumables</a:t>
            </a:r>
            <a:endParaRPr lang="en-US" dirty="0" smtClean="0"/>
          </a:p>
          <a:p>
            <a:r>
              <a:rPr lang="en-US" dirty="0" smtClean="0"/>
              <a:t>Why clean environment ?</a:t>
            </a:r>
            <a:br>
              <a:rPr lang="en-US" dirty="0" smtClean="0"/>
            </a:br>
            <a:r>
              <a:rPr lang="en-US" dirty="0" smtClean="0"/>
              <a:t>Projects and R&amp;D</a:t>
            </a:r>
            <a:br>
              <a:rPr lang="en-US" dirty="0" smtClean="0"/>
            </a:br>
            <a:r>
              <a:rPr lang="en-US" dirty="0" smtClean="0"/>
              <a:t>Tools to control environment</a:t>
            </a:r>
            <a:br>
              <a:rPr lang="en-US" dirty="0" smtClean="0"/>
            </a:br>
            <a:r>
              <a:rPr lang="en-US" dirty="0" smtClean="0"/>
              <a:t>Consumables controls</a:t>
            </a:r>
            <a:br>
              <a:rPr lang="en-US" dirty="0" smtClean="0"/>
            </a:br>
            <a:r>
              <a:rPr lang="en-US" dirty="0" smtClean="0"/>
              <a:t>IEST-RP-CC003 garment &amp; change frequency</a:t>
            </a:r>
            <a:br>
              <a:rPr lang="en-US" dirty="0" smtClean="0"/>
            </a:br>
            <a:r>
              <a:rPr lang="en-US" dirty="0" smtClean="0"/>
              <a:t>ISO 14644 certification (air velocity &amp; particles)</a:t>
            </a:r>
            <a:br>
              <a:rPr lang="en-US" dirty="0" smtClean="0"/>
            </a:br>
            <a:r>
              <a:rPr lang="en-US" dirty="0" smtClean="0"/>
              <a:t>High Pressure Rinsing (New design)</a:t>
            </a:r>
            <a:br>
              <a:rPr lang="en-US" dirty="0" smtClean="0"/>
            </a:br>
            <a:r>
              <a:rPr lang="en-US" dirty="0" smtClean="0"/>
              <a:t>Water quality control (TOC, resist, particles)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2"/>
                </a:solidFill>
              </a:rPr>
              <a:t>WHY a Clean room for cavities ?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TTC topical workshop on clean room assembly | Nov 12-14 2014</a:t>
            </a:r>
            <a:endParaRPr lang="fr-F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6"/>
          <a:stretch/>
        </p:blipFill>
        <p:spPr bwMode="auto">
          <a:xfrm>
            <a:off x="5253424" y="1082571"/>
            <a:ext cx="38905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4672012" y="2658170"/>
            <a:ext cx="9383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tx2"/>
                </a:solidFill>
              </a:rPr>
              <a:t>Class 10</a:t>
            </a:r>
            <a:endParaRPr lang="fr-FR" sz="1000" dirty="0">
              <a:solidFill>
                <a:schemeClr val="tx2"/>
              </a:solidFill>
            </a:endParaRPr>
          </a:p>
        </p:txBody>
      </p:sp>
      <p:pic>
        <p:nvPicPr>
          <p:cNvPr id="12" name="Picture 2" descr="\\Minxlweise2\d$\DESY Home\My Documents\conferences\linac 2010\talk\P100017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588" y="5275669"/>
            <a:ext cx="1146060" cy="152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32" descr="P1000630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53425" y="4273446"/>
            <a:ext cx="3721100" cy="213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P104037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0988" y="5275669"/>
            <a:ext cx="1179805" cy="15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1979712" y="5275669"/>
            <a:ext cx="1230204" cy="1538570"/>
            <a:chOff x="107319955" y="108861125"/>
            <a:chExt cx="2570139" cy="3426850"/>
          </a:xfrm>
        </p:grpSpPr>
        <p:pic>
          <p:nvPicPr>
            <p:cNvPr id="16" name="Picture 3" descr="P1130470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19955" y="108861125"/>
              <a:ext cx="2570139" cy="3426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 algn="in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cxnSp>
          <p:nvCxnSpPr>
            <p:cNvPr id="17" name="AutoShape 4"/>
            <p:cNvCxnSpPr>
              <a:cxnSpLocks noChangeShapeType="1"/>
            </p:cNvCxnSpPr>
            <p:nvPr/>
          </p:nvCxnSpPr>
          <p:spPr bwMode="auto">
            <a:xfrm flipV="1">
              <a:off x="108490564" y="110634585"/>
              <a:ext cx="174544" cy="174543"/>
            </a:xfrm>
            <a:prstGeom prst="straightConnector1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cxnSp>
      </p:grpSp>
      <p:sp>
        <p:nvSpPr>
          <p:cNvPr id="8" name="Espace réservé du contenu 11"/>
          <p:cNvSpPr txBox="1">
            <a:spLocks/>
          </p:cNvSpPr>
          <p:nvPr/>
        </p:nvSpPr>
        <p:spPr>
          <a:xfrm>
            <a:off x="251520" y="1074110"/>
            <a:ext cx="5015502" cy="5595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219935" indent="0" algn="l" defTabSz="41764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27"/>
              </a:spcAft>
              <a:buFont typeface="Arial" pitchFamily="34" charset="0"/>
              <a:buNone/>
              <a:defRPr sz="10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645922" indent="-1645922" algn="l" defTabSz="4176431" rtl="0" eaLnBrk="1" latinLnBrk="0" hangingPunct="1">
              <a:lnSpc>
                <a:spcPts val="9135"/>
              </a:lnSpc>
              <a:spcBef>
                <a:spcPts val="0"/>
              </a:spcBef>
              <a:buSzPct val="90000"/>
              <a:buFontTx/>
              <a:buBlip>
                <a:blip r:embed="rId7"/>
              </a:buBlip>
              <a:defRPr sz="73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1653170" indent="0" algn="l" defTabSz="4176431" rtl="0" eaLnBrk="1" latinLnBrk="0" hangingPunct="1">
              <a:lnSpc>
                <a:spcPts val="9135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73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4611475" indent="-1087612" algn="l" defTabSz="4176431" rtl="0" eaLnBrk="1" latinLnBrk="0" hangingPunct="1">
              <a:lnSpc>
                <a:spcPts val="9135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8"/>
              </a:buBlip>
              <a:defRPr sz="73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5177034" indent="-522054" algn="l" defTabSz="4176431" rtl="0" eaLnBrk="1" latinLnBrk="0" hangingPunct="1">
              <a:lnSpc>
                <a:spcPts val="9135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73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11485184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3399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1615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9830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1" indent="-355600">
              <a:lnSpc>
                <a:spcPct val="100000"/>
              </a:lnSpc>
            </a:pP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</a:rPr>
              <a:t>Field Emission 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is often a limiting factor for cavities</a:t>
            </a:r>
          </a:p>
          <a:p>
            <a:pPr marL="723900" lvl="3" indent="-368300">
              <a:lnSpc>
                <a:spcPct val="100000"/>
              </a:lnSpc>
              <a:buClr>
                <a:srgbClr val="C00000"/>
              </a:buClr>
            </a:pPr>
            <a:r>
              <a:rPr lang="en-US" sz="1800" dirty="0" smtClean="0">
                <a:solidFill>
                  <a:srgbClr val="C00000"/>
                </a:solidFill>
              </a:rPr>
              <a:t>Polishing to get smoother surface</a:t>
            </a:r>
          </a:p>
          <a:p>
            <a:pPr marL="723900" lvl="3" indent="-368300">
              <a:lnSpc>
                <a:spcPct val="100000"/>
              </a:lnSpc>
              <a:buClr>
                <a:srgbClr val="C00000"/>
              </a:buClr>
            </a:pPr>
            <a:r>
              <a:rPr lang="en-US" sz="1800" b="1" dirty="0">
                <a:solidFill>
                  <a:srgbClr val="C00000"/>
                </a:solidFill>
              </a:rPr>
              <a:t>High Pressure Rinsing with </a:t>
            </a:r>
            <a:r>
              <a:rPr lang="en-US" sz="1800" b="1" dirty="0" smtClean="0">
                <a:solidFill>
                  <a:srgbClr val="C00000"/>
                </a:solidFill>
              </a:rPr>
              <a:t>Ultra </a:t>
            </a:r>
            <a:br>
              <a:rPr lang="en-US" sz="1800" b="1" dirty="0" smtClean="0">
                <a:solidFill>
                  <a:srgbClr val="C00000"/>
                </a:solidFill>
              </a:rPr>
            </a:br>
            <a:r>
              <a:rPr lang="en-US" sz="1800" b="1" dirty="0" smtClean="0">
                <a:solidFill>
                  <a:srgbClr val="C00000"/>
                </a:solidFill>
              </a:rPr>
              <a:t>Pure </a:t>
            </a:r>
            <a:r>
              <a:rPr lang="en-US" sz="1800" b="1" dirty="0">
                <a:solidFill>
                  <a:srgbClr val="C00000"/>
                </a:solidFill>
              </a:rPr>
              <a:t>Water </a:t>
            </a:r>
          </a:p>
          <a:p>
            <a:pPr marL="723900" lvl="3" indent="-368300">
              <a:lnSpc>
                <a:spcPct val="100000"/>
              </a:lnSpc>
              <a:buClr>
                <a:srgbClr val="C00000"/>
              </a:buClr>
            </a:pPr>
            <a:r>
              <a:rPr lang="en-US" sz="1800" dirty="0">
                <a:solidFill>
                  <a:srgbClr val="C00000"/>
                </a:solidFill>
              </a:rPr>
              <a:t>Cavity assembly in clean room</a:t>
            </a:r>
          </a:p>
          <a:p>
            <a:pPr marL="355600" lvl="1" indent="-355600">
              <a:lnSpc>
                <a:spcPct val="100000"/>
              </a:lnSpc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Clean Room</a:t>
            </a:r>
          </a:p>
          <a:p>
            <a:pPr marL="771525" lvl="3" indent="0">
              <a:lnSpc>
                <a:spcPct val="100000"/>
              </a:lnSpc>
              <a:buFontTx/>
              <a:buNone/>
            </a:pP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Low dust environment, pressure,</a:t>
            </a:r>
          </a:p>
          <a:p>
            <a:pPr marL="771525" lvl="3" indent="0">
              <a:lnSpc>
                <a:spcPct val="100000"/>
              </a:lnSpc>
              <a:buFontTx/>
              <a:buNone/>
            </a:pP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temperature et humidity monitored </a:t>
            </a:r>
            <a:b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(ISO4-ISO5-ISO7) </a:t>
            </a:r>
          </a:p>
          <a:p>
            <a:pPr marL="355600" lvl="1" indent="-355600">
              <a:lnSpc>
                <a:spcPct val="100000"/>
              </a:lnSpc>
              <a:buClr>
                <a:srgbClr val="C00000"/>
              </a:buClr>
            </a:pPr>
            <a:r>
              <a:rPr lang="en-US" sz="1800" dirty="0" smtClean="0">
                <a:solidFill>
                  <a:srgbClr val="C00000"/>
                </a:solidFill>
              </a:rPr>
              <a:t>Remove metallic dust, keep away human one</a:t>
            </a:r>
          </a:p>
          <a:p>
            <a:pPr marL="723900" lvl="3" indent="-368300">
              <a:lnSpc>
                <a:spcPct val="100000"/>
              </a:lnSpc>
              <a:buClr>
                <a:srgbClr val="C00000"/>
              </a:buClr>
            </a:pPr>
            <a:r>
              <a:rPr lang="en-US" sz="1800" dirty="0" smtClean="0">
                <a:solidFill>
                  <a:srgbClr val="C00000"/>
                </a:solidFill>
              </a:rPr>
              <a:t>Outside </a:t>
            </a:r>
            <a:r>
              <a:rPr lang="en-US" sz="1800" dirty="0">
                <a:solidFill>
                  <a:srgbClr val="C00000"/>
                </a:solidFill>
              </a:rPr>
              <a:t>of component</a:t>
            </a:r>
          </a:p>
          <a:p>
            <a:pPr marL="723900" lvl="3" indent="-368300">
              <a:lnSpc>
                <a:spcPct val="100000"/>
              </a:lnSpc>
              <a:buClr>
                <a:srgbClr val="C00000"/>
              </a:buClr>
            </a:pPr>
            <a:r>
              <a:rPr lang="en-US" sz="1800" dirty="0">
                <a:solidFill>
                  <a:srgbClr val="C00000"/>
                </a:solidFill>
              </a:rPr>
              <a:t>Fastening (*new *clean)</a:t>
            </a:r>
          </a:p>
          <a:p>
            <a:pPr marL="723900" lvl="3" indent="-368300">
              <a:lnSpc>
                <a:spcPct val="100000"/>
              </a:lnSpc>
              <a:buClr>
                <a:srgbClr val="C00000"/>
              </a:buClr>
            </a:pPr>
            <a:r>
              <a:rPr lang="en-US" sz="1800" dirty="0">
                <a:solidFill>
                  <a:srgbClr val="C00000"/>
                </a:solidFill>
              </a:rPr>
              <a:t>Gasket (*procurement</a:t>
            </a:r>
            <a:r>
              <a:rPr lang="en-US" sz="1800" dirty="0" smtClean="0">
                <a:solidFill>
                  <a:srgbClr val="C00000"/>
                </a:solidFill>
              </a:rPr>
              <a:t>)</a:t>
            </a:r>
          </a:p>
          <a:p>
            <a:pPr marL="355600" lvl="1" indent="-355600">
              <a:lnSpc>
                <a:spcPct val="100000"/>
              </a:lnSpc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Components clean on outer surface</a:t>
            </a:r>
          </a:p>
          <a:p>
            <a:pPr lvl="1">
              <a:lnSpc>
                <a:spcPct val="100000"/>
              </a:lnSpc>
            </a:pPr>
            <a:endParaRPr lang="en-US" sz="1800" dirty="0" smtClean="0"/>
          </a:p>
          <a:p>
            <a:pPr lvl="1">
              <a:lnSpc>
                <a:spcPct val="100000"/>
              </a:lnSpc>
            </a:pPr>
            <a:endParaRPr lang="en-US" sz="1800" dirty="0" smtClean="0"/>
          </a:p>
          <a:p>
            <a:pPr lvl="1">
              <a:lnSpc>
                <a:spcPct val="100000"/>
              </a:lnSpc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CEA-</a:t>
            </a:r>
            <a:r>
              <a:rPr lang="en-US" dirty="0" err="1" smtClean="0"/>
              <a:t>Saclay</a:t>
            </a:r>
            <a:r>
              <a:rPr lang="en-US" dirty="0" smtClean="0"/>
              <a:t> experience in building CR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dirty="0" smtClean="0"/>
              <a:t>|  PAGE </a:t>
            </a:r>
            <a:fld id="{AEFB9B6D-867A-40B8-ACB0-35CC9F272C9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TTC topical workshop on clean room assembly | Nov 12-14 2014</a:t>
            </a:r>
            <a:endParaRPr lang="en-US" dirty="0"/>
          </a:p>
        </p:txBody>
      </p:sp>
      <p:sp>
        <p:nvSpPr>
          <p:cNvPr id="1030" name="Espace réservé du contenu 1029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08012" y="4048968"/>
            <a:ext cx="8856000" cy="2692400"/>
            <a:chOff x="-38" y="1985"/>
            <a:chExt cx="5671" cy="1696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-38" y="1985"/>
              <a:ext cx="5671" cy="1696"/>
              <a:chOff x="-130" y="2302"/>
              <a:chExt cx="5760" cy="1578"/>
            </a:xfrm>
          </p:grpSpPr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7891"/>
              <a:stretch>
                <a:fillRect/>
              </a:stretch>
            </p:blipFill>
            <p:spPr bwMode="auto">
              <a:xfrm>
                <a:off x="-130" y="2302"/>
                <a:ext cx="5760" cy="15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2575" y="3664"/>
                <a:ext cx="1361" cy="20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79" y="2126"/>
              <a:ext cx="1064" cy="978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9525">
              <a:solidFill>
                <a:srgbClr val="A7C1DD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en-US" sz="1600" dirty="0" smtClean="0"/>
            </a:p>
            <a:p>
              <a:pPr algn="ctr"/>
              <a:r>
                <a:rPr lang="en-US" sz="1800" dirty="0" smtClean="0"/>
                <a:t>ISO 7 </a:t>
              </a:r>
            </a:p>
            <a:p>
              <a:pPr algn="ctr"/>
              <a:r>
                <a:rPr lang="en-US" sz="1800" dirty="0" smtClean="0"/>
                <a:t>(class 10 000)</a:t>
              </a:r>
            </a:p>
            <a:p>
              <a:pPr algn="ctr"/>
              <a:r>
                <a:rPr lang="en-US" sz="1600" dirty="0" smtClean="0"/>
                <a:t>28 m</a:t>
              </a:r>
              <a:r>
                <a:rPr lang="en-US" sz="1600" baseline="30000" dirty="0" smtClean="0"/>
                <a:t>2</a:t>
              </a:r>
              <a:endParaRPr lang="en-US" sz="1800" dirty="0" smtClean="0"/>
            </a:p>
            <a:p>
              <a:pPr algn="ctr"/>
              <a:r>
                <a:rPr lang="en-US" sz="1600" b="0" dirty="0" smtClean="0"/>
                <a:t>5.92 m x 4.72 m</a:t>
              </a:r>
            </a:p>
            <a:p>
              <a:pPr algn="ctr"/>
              <a:endParaRPr lang="en-US" sz="1600" baseline="30000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143" y="2108"/>
              <a:ext cx="1373" cy="997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50195"/>
              </a:schemeClr>
            </a:solidFill>
            <a:ln w="9525">
              <a:solidFill>
                <a:srgbClr val="A7C1DD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en-US" sz="1600" dirty="0" smtClean="0"/>
            </a:p>
            <a:p>
              <a:pPr algn="ctr"/>
              <a:r>
                <a:rPr lang="en-US" sz="1800" dirty="0" smtClean="0"/>
                <a:t>ISO 5 </a:t>
              </a:r>
            </a:p>
            <a:p>
              <a:pPr algn="ctr"/>
              <a:r>
                <a:rPr lang="en-US" sz="1800" dirty="0" smtClean="0"/>
                <a:t>(class 100)</a:t>
              </a:r>
            </a:p>
            <a:p>
              <a:pPr algn="ctr"/>
              <a:r>
                <a:rPr lang="en-US" sz="1800" dirty="0" smtClean="0"/>
                <a:t>38 m</a:t>
              </a:r>
              <a:r>
                <a:rPr lang="en-US" sz="1800" baseline="30000" dirty="0" smtClean="0"/>
                <a:t>2</a:t>
              </a:r>
              <a:endParaRPr lang="en-US" sz="1800" dirty="0" smtClean="0"/>
            </a:p>
            <a:p>
              <a:pPr algn="ctr"/>
              <a:r>
                <a:rPr lang="en-US" sz="1600" b="0" dirty="0" smtClean="0"/>
                <a:t>7.72 m x 4.72 m</a:t>
              </a:r>
              <a:endParaRPr lang="en-US" sz="1600" b="0" baseline="30000" dirty="0" smtClean="0"/>
            </a:p>
            <a:p>
              <a:pPr algn="ctr"/>
              <a:endParaRPr lang="en-US" sz="1600" b="0" baseline="30000" dirty="0"/>
            </a:p>
          </p:txBody>
        </p:sp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2518" y="2100"/>
              <a:ext cx="2747" cy="1548"/>
              <a:chOff x="2727" y="2100"/>
              <a:chExt cx="2976" cy="1548"/>
            </a:xfrm>
          </p:grpSpPr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2727" y="2100"/>
                <a:ext cx="2976" cy="1325"/>
              </a:xfrm>
              <a:prstGeom prst="rect">
                <a:avLst/>
              </a:prstGeom>
              <a:solidFill>
                <a:srgbClr val="00CCFF">
                  <a:alpha val="50195"/>
                </a:srgbClr>
              </a:solidFill>
              <a:ln w="9525">
                <a:solidFill>
                  <a:srgbClr val="A7C1DD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1600" dirty="0" smtClean="0"/>
              </a:p>
              <a:p>
                <a:pPr algn="ctr">
                  <a:spcBef>
                    <a:spcPct val="20000"/>
                  </a:spcBef>
                </a:pPr>
                <a:r>
                  <a:rPr lang="en-US" sz="1800" dirty="0" smtClean="0"/>
                  <a:t>ISO4 (Class 10) </a:t>
                </a:r>
              </a:p>
              <a:p>
                <a:pPr algn="ctr">
                  <a:spcBef>
                    <a:spcPct val="20000"/>
                  </a:spcBef>
                </a:pPr>
                <a:r>
                  <a:rPr lang="en-US" sz="2000" dirty="0" smtClean="0"/>
                  <a:t>112 m²</a:t>
                </a:r>
              </a:p>
              <a:p>
                <a:pPr algn="ctr">
                  <a:spcBef>
                    <a:spcPct val="20000"/>
                  </a:spcBef>
                </a:pPr>
                <a:r>
                  <a:rPr lang="en-US" sz="1600" b="0" dirty="0" smtClean="0"/>
                  <a:t>7.8 m x (6.6+7.8) m</a:t>
                </a:r>
                <a:r>
                  <a:rPr lang="en-US" sz="1800" baseline="30000" dirty="0" smtClean="0"/>
                  <a:t> </a:t>
                </a:r>
              </a:p>
              <a:p>
                <a:pPr algn="ctr">
                  <a:spcBef>
                    <a:spcPct val="20000"/>
                  </a:spcBef>
                </a:pPr>
                <a:endParaRPr lang="en-US" sz="1800" baseline="30000" dirty="0" smtClean="0"/>
              </a:p>
              <a:p>
                <a:pPr algn="ctr">
                  <a:spcBef>
                    <a:spcPct val="20000"/>
                  </a:spcBef>
                </a:pPr>
                <a:endParaRPr lang="en-US" sz="1800" baseline="30000" dirty="0" smtClean="0"/>
              </a:p>
              <a:p>
                <a:pPr algn="ctr">
                  <a:spcBef>
                    <a:spcPct val="20000"/>
                  </a:spcBef>
                </a:pPr>
                <a:endParaRPr lang="en-US" sz="1800" b="0" dirty="0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4215" y="3408"/>
                <a:ext cx="1488" cy="240"/>
              </a:xfrm>
              <a:prstGeom prst="rect">
                <a:avLst/>
              </a:prstGeom>
              <a:solidFill>
                <a:srgbClr val="00CCFF">
                  <a:alpha val="50195"/>
                </a:srgbClr>
              </a:solidFill>
              <a:ln w="9525">
                <a:solidFill>
                  <a:srgbClr val="A7C1DD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2516" y="3024"/>
              <a:ext cx="274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3694" y="3024"/>
              <a:ext cx="57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="0" dirty="0" smtClean="0"/>
                <a:t>15.6 m</a:t>
              </a:r>
              <a:endParaRPr lang="en-US" sz="1800" b="0" dirty="0"/>
            </a:p>
          </p:txBody>
        </p:sp>
      </p:grpSp>
      <p:grpSp>
        <p:nvGrpSpPr>
          <p:cNvPr id="1032" name="Groupe 1031"/>
          <p:cNvGrpSpPr/>
          <p:nvPr/>
        </p:nvGrpSpPr>
        <p:grpSpPr>
          <a:xfrm>
            <a:off x="4572000" y="959570"/>
            <a:ext cx="4697683" cy="3113877"/>
            <a:chOff x="4572000" y="959570"/>
            <a:chExt cx="4697683" cy="3113877"/>
          </a:xfrm>
        </p:grpSpPr>
        <p:grpSp>
          <p:nvGrpSpPr>
            <p:cNvPr id="31" name="Groupe 30"/>
            <p:cNvGrpSpPr/>
            <p:nvPr/>
          </p:nvGrpSpPr>
          <p:grpSpPr>
            <a:xfrm>
              <a:off x="4572000" y="959570"/>
              <a:ext cx="4697683" cy="3113877"/>
              <a:chOff x="752061" y="3436419"/>
              <a:chExt cx="4697683" cy="3113877"/>
            </a:xfrm>
          </p:grpSpPr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52061" y="3436419"/>
                <a:ext cx="4697683" cy="3113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8" name="Groupe 27"/>
              <p:cNvGrpSpPr/>
              <p:nvPr/>
            </p:nvGrpSpPr>
            <p:grpSpPr>
              <a:xfrm>
                <a:off x="2744905" y="4005064"/>
                <a:ext cx="1791107" cy="2318886"/>
                <a:chOff x="2744905" y="4005064"/>
                <a:chExt cx="1791107" cy="2318886"/>
              </a:xfrm>
            </p:grpSpPr>
            <p:sp>
              <p:nvSpPr>
                <p:cNvPr id="22" name="Rectangle 7"/>
                <p:cNvSpPr>
                  <a:spLocks noChangeArrowheads="1"/>
                </p:cNvSpPr>
                <p:nvPr/>
              </p:nvSpPr>
              <p:spPr bwMode="auto">
                <a:xfrm>
                  <a:off x="2744905" y="4005064"/>
                  <a:ext cx="1791107" cy="1994853"/>
                </a:xfrm>
                <a:prstGeom prst="rect">
                  <a:avLst/>
                </a:prstGeom>
                <a:solidFill>
                  <a:schemeClr val="bg2">
                    <a:lumMod val="60000"/>
                    <a:lumOff val="40000"/>
                    <a:alpha val="50195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anchor="ctr">
                  <a:noAutofit/>
                </a:bodyPr>
                <a:lstStyle/>
                <a:p>
                  <a:pPr algn="ctr"/>
                  <a:endParaRPr lang="en-US" sz="1600" dirty="0" smtClean="0"/>
                </a:p>
                <a:p>
                  <a:pPr algn="ctr"/>
                  <a:r>
                    <a:rPr lang="en-US" sz="1800" dirty="0" smtClean="0"/>
                    <a:t>ISO 5 </a:t>
                  </a:r>
                </a:p>
                <a:p>
                  <a:pPr algn="ctr"/>
                  <a:r>
                    <a:rPr lang="en-US" sz="1800" dirty="0" smtClean="0"/>
                    <a:t>(class 100)</a:t>
                  </a:r>
                </a:p>
                <a:p>
                  <a:pPr algn="ctr"/>
                  <a:r>
                    <a:rPr lang="en-US" sz="1800" dirty="0" smtClean="0"/>
                    <a:t>53 m</a:t>
                  </a:r>
                  <a:r>
                    <a:rPr lang="en-US" sz="1800" baseline="30000" dirty="0" smtClean="0"/>
                    <a:t>2</a:t>
                  </a:r>
                  <a:endParaRPr lang="en-US" sz="1800" dirty="0" smtClean="0"/>
                </a:p>
                <a:p>
                  <a:pPr algn="ctr"/>
                  <a:endParaRPr lang="en-US" sz="1600" b="0" baseline="30000" dirty="0" smtClean="0"/>
                </a:p>
                <a:p>
                  <a:pPr algn="ctr"/>
                  <a:endParaRPr lang="en-US" sz="1600" b="0" baseline="30000" dirty="0" smtClean="0"/>
                </a:p>
                <a:p>
                  <a:pPr algn="ctr"/>
                  <a:endParaRPr lang="en-US" sz="1600" baseline="30000" dirty="0" smtClean="0"/>
                </a:p>
                <a:p>
                  <a:pPr algn="ctr"/>
                  <a:endParaRPr lang="en-US" sz="1600" b="0" baseline="30000" dirty="0"/>
                </a:p>
              </p:txBody>
            </p:sp>
            <p:sp>
              <p:nvSpPr>
                <p:cNvPr id="23" name="Rectangle 7"/>
                <p:cNvSpPr>
                  <a:spLocks noChangeArrowheads="1"/>
                </p:cNvSpPr>
                <p:nvPr/>
              </p:nvSpPr>
              <p:spPr bwMode="auto">
                <a:xfrm>
                  <a:off x="3563888" y="5999917"/>
                  <a:ext cx="972124" cy="324033"/>
                </a:xfrm>
                <a:prstGeom prst="rect">
                  <a:avLst/>
                </a:prstGeom>
                <a:solidFill>
                  <a:schemeClr val="bg2">
                    <a:lumMod val="60000"/>
                    <a:lumOff val="40000"/>
                    <a:alpha val="50195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anchor="ctr">
                  <a:noAutofit/>
                </a:bodyPr>
                <a:lstStyle/>
                <a:p>
                  <a:pPr algn="ctr"/>
                  <a:endParaRPr lang="en-US" sz="1600" dirty="0"/>
                </a:p>
              </p:txBody>
            </p:sp>
          </p:grpSp>
          <p:sp>
            <p:nvSpPr>
              <p:cNvPr id="25" name="Rectangle 6"/>
              <p:cNvSpPr>
                <a:spLocks noChangeArrowheads="1"/>
              </p:cNvSpPr>
              <p:nvPr/>
            </p:nvSpPr>
            <p:spPr bwMode="auto">
              <a:xfrm>
                <a:off x="1259632" y="4402375"/>
                <a:ext cx="1454404" cy="1597542"/>
              </a:xfrm>
              <a:prstGeom prst="rect">
                <a:avLst/>
              </a:prstGeom>
              <a:solidFill>
                <a:srgbClr val="00CCFF">
                  <a:alpha val="50195"/>
                </a:srgbClr>
              </a:solidFill>
              <a:ln w="9525">
                <a:solidFill>
                  <a:srgbClr val="A7C1DD"/>
                </a:solidFill>
                <a:miter lim="800000"/>
                <a:headEnd/>
                <a:tailEnd/>
              </a:ln>
            </p:spPr>
            <p:txBody>
              <a:bodyPr wrap="square" anchor="ctr">
                <a:noAutofit/>
              </a:bodyPr>
              <a:lstStyle/>
              <a:p>
                <a:pPr algn="ctr"/>
                <a:endParaRPr lang="en-US" sz="1600" dirty="0" smtClean="0"/>
              </a:p>
              <a:p>
                <a:pPr algn="ctr"/>
                <a:r>
                  <a:rPr lang="en-US" sz="1800" dirty="0" smtClean="0"/>
                  <a:t>ISO 7 </a:t>
                </a:r>
              </a:p>
              <a:p>
                <a:pPr algn="ctr"/>
                <a:r>
                  <a:rPr lang="en-US" sz="1800" dirty="0" smtClean="0"/>
                  <a:t>(class 10000)</a:t>
                </a:r>
              </a:p>
              <a:p>
                <a:pPr algn="ctr"/>
                <a:r>
                  <a:rPr lang="en-US" sz="1600" dirty="0" smtClean="0"/>
                  <a:t>27 m</a:t>
                </a:r>
                <a:r>
                  <a:rPr lang="en-US" sz="1600" baseline="30000" dirty="0" smtClean="0"/>
                  <a:t>2</a:t>
                </a:r>
                <a:endParaRPr lang="en-US" sz="1800" dirty="0" smtClean="0"/>
              </a:p>
              <a:p>
                <a:pPr algn="ctr"/>
                <a:endParaRPr lang="en-US" sz="1600" baseline="30000" dirty="0"/>
              </a:p>
            </p:txBody>
          </p:sp>
          <p:sp>
            <p:nvSpPr>
              <p:cNvPr id="26" name="Rectangle 7"/>
              <p:cNvSpPr>
                <a:spLocks noChangeArrowheads="1"/>
              </p:cNvSpPr>
              <p:nvPr/>
            </p:nvSpPr>
            <p:spPr bwMode="auto">
              <a:xfrm>
                <a:off x="4542425" y="4007599"/>
                <a:ext cx="533631" cy="789553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en-US" sz="1600" dirty="0" smtClean="0"/>
                  <a:t>H</a:t>
                </a:r>
                <a:br>
                  <a:rPr lang="en-US" sz="1600" dirty="0" smtClean="0"/>
                </a:br>
                <a:r>
                  <a:rPr lang="en-US" sz="1600" dirty="0" smtClean="0"/>
                  <a:t>P</a:t>
                </a:r>
                <a:br>
                  <a:rPr lang="en-US" sz="1600" dirty="0" smtClean="0"/>
                </a:br>
                <a:r>
                  <a:rPr lang="en-US" sz="1600" dirty="0" smtClean="0"/>
                  <a:t>R</a:t>
                </a:r>
                <a:endParaRPr lang="en-US" sz="1600" dirty="0"/>
              </a:p>
            </p:txBody>
          </p:sp>
        </p:grpSp>
        <p:sp>
          <p:nvSpPr>
            <p:cNvPr id="1031" name="ZoneTexte 1030"/>
            <p:cNvSpPr txBox="1"/>
            <p:nvPr/>
          </p:nvSpPr>
          <p:spPr>
            <a:xfrm>
              <a:off x="8310142" y="2276872"/>
              <a:ext cx="654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 m</a:t>
              </a:r>
              <a:r>
                <a:rPr lang="en-US" baseline="30000" dirty="0" smtClean="0"/>
                <a:t>2</a:t>
              </a:r>
              <a:endParaRPr lang="en-US" baseline="30000" dirty="0"/>
            </a:p>
          </p:txBody>
        </p:sp>
      </p:grpSp>
      <p:sp>
        <p:nvSpPr>
          <p:cNvPr id="29" name="Espace réservé du contenu 28"/>
          <p:cNvSpPr>
            <a:spLocks noGrp="1"/>
          </p:cNvSpPr>
          <p:nvPr>
            <p:ph idx="1"/>
          </p:nvPr>
        </p:nvSpPr>
        <p:spPr>
          <a:xfrm>
            <a:off x="576000" y="1268760"/>
            <a:ext cx="4140016" cy="4968552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DC0528"/>
                </a:solidFill>
              </a:rPr>
              <a:t>Two clean rooms</a:t>
            </a:r>
            <a:endParaRPr lang="en-US" dirty="0">
              <a:solidFill>
                <a:srgbClr val="DC0528"/>
              </a:solidFill>
            </a:endParaRPr>
          </a:p>
          <a:p>
            <a:pPr lvl="1"/>
            <a:r>
              <a:rPr lang="en-US" dirty="0" smtClean="0"/>
              <a:t>Both have been built with a MULTI-PROJECT approach:</a:t>
            </a:r>
          </a:p>
          <a:p>
            <a:pPr marL="0" lvl="1" indent="0">
              <a:buNone/>
            </a:pPr>
            <a:r>
              <a:rPr lang="en-US" dirty="0" smtClean="0"/>
              <a:t>R&amp;D</a:t>
            </a:r>
            <a:r>
              <a:rPr lang="en-US" dirty="0"/>
              <a:t>, </a:t>
            </a:r>
            <a:r>
              <a:rPr lang="en-US" dirty="0" smtClean="0"/>
              <a:t>SOLEIL (in case of repair), </a:t>
            </a:r>
            <a:r>
              <a:rPr lang="en-US" dirty="0"/>
              <a:t>SPIRAL2, </a:t>
            </a:r>
            <a:r>
              <a:rPr lang="en-US" dirty="0" smtClean="0"/>
              <a:t>HIPPI, SPL, XFEL</a:t>
            </a:r>
            <a:r>
              <a:rPr lang="en-US" dirty="0"/>
              <a:t>, IFMIF, ESS,</a:t>
            </a:r>
          </a:p>
          <a:p>
            <a:endParaRPr lang="en-US" dirty="0" smtClean="0"/>
          </a:p>
          <a:p>
            <a:r>
              <a:rPr lang="en-US" dirty="0" smtClean="0"/>
              <a:t>Construction phase ends on May 13</a:t>
            </a:r>
            <a:r>
              <a:rPr lang="en-US" baseline="30000" dirty="0" smtClean="0"/>
              <a:t>th</a:t>
            </a:r>
            <a:r>
              <a:rPr lang="en-US" dirty="0" smtClean="0"/>
              <a:t> 2014 and Nov 24</a:t>
            </a:r>
            <a:r>
              <a:rPr lang="en-US" baseline="30000" dirty="0" smtClean="0"/>
              <a:t>th</a:t>
            </a:r>
            <a:r>
              <a:rPr lang="en-US" dirty="0" smtClean="0"/>
              <a:t> 2009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0" lvl="1" indent="0">
              <a:buNone/>
            </a:pPr>
            <a:r>
              <a:rPr lang="fr-FR" dirty="0" smtClean="0"/>
              <a:t>                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scale</a:t>
            </a:r>
            <a:endParaRPr lang="en-US" dirty="0"/>
          </a:p>
          <a:p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6516216" y="2852936"/>
            <a:ext cx="1898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 smtClean="0"/>
              <a:t>Measured</a:t>
            </a:r>
            <a:r>
              <a:rPr lang="fr-FR" dirty="0" smtClean="0"/>
              <a:t> ISO4 for 0.3µm</a:t>
            </a:r>
          </a:p>
          <a:p>
            <a:pPr algn="r"/>
            <a:r>
              <a:rPr lang="fr-FR" dirty="0"/>
              <a:t>i</a:t>
            </a:r>
            <a:r>
              <a:rPr lang="fr-FR" dirty="0" smtClean="0"/>
              <a:t>n </a:t>
            </a:r>
            <a:r>
              <a:rPr lang="fr-FR" dirty="0" err="1" smtClean="0"/>
              <a:t>may</a:t>
            </a:r>
            <a:r>
              <a:rPr lang="fr-FR" dirty="0" smtClean="0"/>
              <a:t> 2014</a:t>
            </a:r>
            <a:endParaRPr lang="en-US" dirty="0"/>
          </a:p>
        </p:txBody>
      </p:sp>
      <p:sp>
        <p:nvSpPr>
          <p:cNvPr id="32" name="ZoneTexte 31"/>
          <p:cNvSpPr txBox="1"/>
          <p:nvPr/>
        </p:nvSpPr>
        <p:spPr>
          <a:xfrm>
            <a:off x="4099537" y="5984700"/>
            <a:ext cx="425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 smtClean="0"/>
              <a:t>Measured</a:t>
            </a:r>
            <a:r>
              <a:rPr lang="fr-FR" dirty="0" smtClean="0"/>
              <a:t> ISO1 for 0.1µm in feb.2013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2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TTC topical workshop on clean room assembly | Nov 12-14 2014</a:t>
            </a:r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0841" y="5264347"/>
            <a:ext cx="2271739" cy="1333005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12902" y="4581128"/>
            <a:ext cx="914136" cy="53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CEA-Saclay </a:t>
            </a:r>
            <a:r>
              <a:rPr lang="fr-FR" dirty="0" err="1" smtClean="0"/>
              <a:t>Cleanroom</a:t>
            </a:r>
            <a:r>
              <a:rPr lang="fr-FR" dirty="0" smtClean="0"/>
              <a:t> </a:t>
            </a:r>
            <a:r>
              <a:rPr lang="fr-FR" dirty="0" err="1" smtClean="0"/>
              <a:t>Activities</a:t>
            </a:r>
            <a:endParaRPr lang="fr-FR" dirty="0"/>
          </a:p>
        </p:txBody>
      </p:sp>
      <p:grpSp>
        <p:nvGrpSpPr>
          <p:cNvPr id="26" name="Groupe 25"/>
          <p:cNvGrpSpPr/>
          <p:nvPr/>
        </p:nvGrpSpPr>
        <p:grpSpPr>
          <a:xfrm>
            <a:off x="3419873" y="5123332"/>
            <a:ext cx="3168352" cy="1641205"/>
            <a:chOff x="3293821" y="5337112"/>
            <a:chExt cx="2970167" cy="1427425"/>
          </a:xfrm>
        </p:grpSpPr>
        <p:pic>
          <p:nvPicPr>
            <p:cNvPr id="8" name="Picture 2" descr="\\Dapdc5\nbazin\My Documents\IFMIF-Integration\test_rails_auxilliaires\photos_montage\montage-11122013\IMG_4584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3821" y="5669663"/>
              <a:ext cx="1459832" cy="1094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e 8"/>
            <p:cNvGrpSpPr/>
            <p:nvPr/>
          </p:nvGrpSpPr>
          <p:grpSpPr>
            <a:xfrm>
              <a:off x="4767525" y="5337112"/>
              <a:ext cx="1488581" cy="1368152"/>
              <a:chOff x="6444441" y="1052736"/>
              <a:chExt cx="2259160" cy="2232248"/>
            </a:xfrm>
          </p:grpSpPr>
          <p:pic>
            <p:nvPicPr>
              <p:cNvPr id="10" name="Picture 2" descr="G:\PROJETS\IFMIF\DDR\images\pour rapport\01.jpg"/>
              <p:cNvPicPr>
                <a:picLocks noChangeAspect="1" noChangeArrowheads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568733" y="1052736"/>
                <a:ext cx="2134868" cy="22322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ZoneTexte 10"/>
              <p:cNvSpPr txBox="1"/>
              <p:nvPr/>
            </p:nvSpPr>
            <p:spPr>
              <a:xfrm>
                <a:off x="6444441" y="1975319"/>
                <a:ext cx="953556" cy="908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Cavity and coupler </a:t>
                </a:r>
                <a:endParaRPr lang="en-US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54320" y="5757547"/>
              <a:ext cx="409668" cy="87785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4" name="Picture 9" descr="ifmif-logo-large2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1856" y="5401283"/>
              <a:ext cx="755485" cy="35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291" y="1340768"/>
            <a:ext cx="1143000" cy="3305175"/>
          </a:xfrm>
          <a:prstGeom prst="rect">
            <a:avLst/>
          </a:prstGeom>
        </p:spPr>
      </p:pic>
      <p:pic>
        <p:nvPicPr>
          <p:cNvPr id="21" name="Picture 3" descr="D:\conf seminaires doc\IPAC11\poster\SB montage coupleur.JP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5041" y="3410170"/>
            <a:ext cx="1261428" cy="12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logo SPIRAL2 CEA CNRS-1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3059" y="1055881"/>
            <a:ext cx="11430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6470" y="1268760"/>
            <a:ext cx="6951996" cy="4968552"/>
          </a:xfrm>
        </p:spPr>
        <p:txBody>
          <a:bodyPr/>
          <a:lstStyle/>
          <a:p>
            <a:pPr lvl="1"/>
            <a:r>
              <a:rPr lang="fr-FR" sz="2000" dirty="0"/>
              <a:t>SPIRAL2 </a:t>
            </a:r>
            <a:r>
              <a:rPr lang="fr-FR" sz="2000" dirty="0" smtClean="0"/>
              <a:t>: RF test </a:t>
            </a:r>
            <a:r>
              <a:rPr lang="fr-FR" sz="2000" dirty="0" err="1" smtClean="0"/>
              <a:t>preparation</a:t>
            </a:r>
            <a:r>
              <a:rPr lang="fr-FR" sz="2000" dirty="0" smtClean="0"/>
              <a:t> of QWR and final </a:t>
            </a:r>
            <a:r>
              <a:rPr lang="fr-FR" sz="2000" dirty="0" err="1" smtClean="0"/>
              <a:t>assembly</a:t>
            </a:r>
            <a:r>
              <a:rPr lang="fr-FR" sz="2000" dirty="0" smtClean="0"/>
              <a:t> of HPC </a:t>
            </a:r>
            <a:r>
              <a:rPr lang="fr-FR" sz="2000" dirty="0" err="1" smtClean="0"/>
              <a:t>after</a:t>
            </a:r>
            <a:r>
              <a:rPr lang="fr-FR" sz="2000" dirty="0" smtClean="0"/>
              <a:t> QWR qualification</a:t>
            </a:r>
          </a:p>
          <a:p>
            <a:pPr marL="0" lvl="1" indent="0">
              <a:buNone/>
            </a:pPr>
            <a:endParaRPr lang="fr-FR" sz="2000" dirty="0"/>
          </a:p>
          <a:p>
            <a:pPr lvl="1"/>
            <a:r>
              <a:rPr lang="fr-FR" sz="2000" dirty="0" smtClean="0"/>
              <a:t>XFEL </a:t>
            </a:r>
            <a:r>
              <a:rPr lang="fr-FR" sz="2000" dirty="0" err="1" smtClean="0"/>
              <a:t>Ell</a:t>
            </a:r>
            <a:r>
              <a:rPr lang="fr-FR" sz="2000" dirty="0" smtClean="0"/>
              <a:t>. 1.3GHz: final </a:t>
            </a:r>
            <a:r>
              <a:rPr lang="fr-FR" sz="2000" dirty="0" err="1" smtClean="0"/>
              <a:t>assembly</a:t>
            </a:r>
            <a:r>
              <a:rPr lang="fr-FR" sz="2000" dirty="0" smtClean="0"/>
              <a:t> of Cold Coupler and String </a:t>
            </a:r>
            <a:r>
              <a:rPr lang="fr-FR" sz="2000" dirty="0" err="1" smtClean="0"/>
              <a:t>Assembly</a:t>
            </a:r>
            <a:r>
              <a:rPr lang="fr-FR" sz="2000" dirty="0" smtClean="0"/>
              <a:t> (3 prototypes and 103 </a:t>
            </a:r>
            <a:r>
              <a:rPr lang="fr-FR" sz="2000" dirty="0" err="1" smtClean="0"/>
              <a:t>series</a:t>
            </a:r>
            <a:r>
              <a:rPr lang="fr-FR" sz="2000" dirty="0" smtClean="0"/>
              <a:t> )</a:t>
            </a:r>
            <a:endParaRPr lang="fr-FR" sz="2000" dirty="0"/>
          </a:p>
          <a:p>
            <a:pPr marL="0" lvl="1" indent="0">
              <a:buNone/>
            </a:pPr>
            <a:endParaRPr lang="fr-FR" sz="2000" dirty="0" smtClean="0"/>
          </a:p>
          <a:p>
            <a:pPr lvl="1"/>
            <a:r>
              <a:rPr lang="fr-FR" sz="2000" dirty="0" smtClean="0"/>
              <a:t>IFMIF HPC&amp;HWR : RF test </a:t>
            </a:r>
            <a:r>
              <a:rPr lang="fr-FR" sz="2000" dirty="0" err="1" smtClean="0"/>
              <a:t>preparation</a:t>
            </a:r>
            <a:r>
              <a:rPr lang="fr-FR" sz="2000" dirty="0" smtClean="0"/>
              <a:t> of </a:t>
            </a:r>
            <a:r>
              <a:rPr lang="fr-FR" sz="2000" dirty="0" err="1" smtClean="0"/>
              <a:t>preserie</a:t>
            </a:r>
            <a:r>
              <a:rPr lang="fr-FR" sz="2000" dirty="0" smtClean="0"/>
              <a:t> </a:t>
            </a:r>
            <a:r>
              <a:rPr lang="fr-FR" sz="2000" dirty="0" err="1"/>
              <a:t>cavity</a:t>
            </a:r>
            <a:r>
              <a:rPr lang="fr-FR" sz="2000" dirty="0"/>
              <a:t> and HPC for horizontal test (SATHORI) </a:t>
            </a:r>
          </a:p>
          <a:p>
            <a:pPr marL="0" lvl="1" indent="0">
              <a:buNone/>
            </a:pPr>
            <a:endParaRPr lang="fr-FR" sz="2000" dirty="0" smtClean="0"/>
          </a:p>
          <a:p>
            <a:pPr lvl="1"/>
            <a:r>
              <a:rPr lang="fr-FR" sz="2000" dirty="0" smtClean="0"/>
              <a:t>ESS </a:t>
            </a:r>
            <a:r>
              <a:rPr lang="fr-FR" sz="2000" dirty="0"/>
              <a:t>: </a:t>
            </a:r>
            <a:r>
              <a:rPr lang="en-US" sz="2000" dirty="0"/>
              <a:t>Elliptical cavity </a:t>
            </a:r>
            <a:r>
              <a:rPr lang="en-US" sz="2000" dirty="0" err="1"/>
              <a:t>cryomodule</a:t>
            </a:r>
            <a:r>
              <a:rPr lang="en-US" sz="2000" dirty="0"/>
              <a:t> Technology </a:t>
            </a:r>
            <a:r>
              <a:rPr lang="en-US" sz="2000" dirty="0" smtClean="0"/>
              <a:t>Demonstrator </a:t>
            </a:r>
            <a:r>
              <a:rPr lang="fr-FR" sz="2000" dirty="0" smtClean="0"/>
              <a:t>(ECCTD)</a:t>
            </a:r>
          </a:p>
          <a:p>
            <a:pPr marL="0" lvl="1" indent="0">
              <a:buNone/>
            </a:pPr>
            <a:endParaRPr lang="fr-FR" sz="2000" dirty="0" smtClean="0"/>
          </a:p>
          <a:p>
            <a:pPr marL="0" lvl="1"/>
            <a:r>
              <a:rPr lang="fr-FR" sz="2000" dirty="0" smtClean="0"/>
              <a:t>R&amp;D </a:t>
            </a:r>
            <a:r>
              <a:rPr lang="fr-FR" sz="2000" dirty="0" err="1" smtClean="0"/>
              <a:t>Activities</a:t>
            </a:r>
            <a:r>
              <a:rPr lang="fr-FR" sz="2000" dirty="0" smtClean="0"/>
              <a:t> </a:t>
            </a:r>
            <a:endParaRPr lang="fr-FR" sz="2000" dirty="0"/>
          </a:p>
          <a:p>
            <a:endParaRPr lang="fr-FR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3875514"/>
            <a:ext cx="1256888" cy="1114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Image 4" descr="DSC_0359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27037" y="3318789"/>
            <a:ext cx="1216963" cy="183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40" y="5123332"/>
            <a:ext cx="3251116" cy="1657817"/>
          </a:xfrm>
          <a:prstGeom prst="rect">
            <a:avLst/>
          </a:prstGeom>
        </p:spPr>
      </p:pic>
      <p:sp>
        <p:nvSpPr>
          <p:cNvPr id="28" name="AutoShape 2" descr="data:image/png;base64,iVBORw0KGgoAAAANSUhEUgAAAEwAAABMCAMAAADwSaEZAAAAwFBMVEUmF0j///8AADMkFUfyjgDy8fMAADARAD0jE0atqbgbAkGloq44LFW2scJ1cIUvIFGQi5+qpLjxhAA8Mljc2eLr6u8gDkQAADbg3+NmXXweCkNLQWXIxNCSiqPBvslXTW8/MF9bU3BJO2eZk6dFOmChnK5uZYIzJVQAACl4b4wcBkKDfJRhV3qak6rV0tqCeZUMADtVTWsrGFAhCElxaoRSSmedmqhjXHYAABfweQCCfZJwZodQRWovH1JfWHQ3KFi46LrUAAAEFklEQVRYhe2YfVejOBTGE7NIoElTphBioGClFPsi7eis7jqs/f7fapJAwSpyjnP8a7bP0bY3TX/kcp+bVAH4hEIBXfRm7MKC3/5q9BnWGfb/gl1+Qv8IePtuzIL/fmsE4BcKWF8ocPGF+lQBzjrrrLPOOussJYSN3n4p+T0WuzE6fAVNLgPzxSO3EULA/CC9TszNYlXMzbNZO8JcR2oW701FXgXlbrVapbwgAKtfQAoSMVlEEeOAEUAiwgEm0YKrq0yjBcOIEBRNQQ9NwSiTnHM28yJ7Rg+Rl9M4mjt+mUX2km484RE5d8p4w8FT4pcTsqd0E8dL9J6mYMJxnKwo4uDlIobX8wAKGgnLSSzqZjBwYpiTROQlrIpEPArr6RZC6sB4gXtgwvJ9PzkUiYIlGiaW/83g3aUipBn0bGKJDaTVDnruarcs4VjB3EVcprxvZck8TSvQwZJD6MBUgtwaT+BKMl/k0KdJQPmoLAMDu/0Q5rlhGNoKNr81aSaFncOfe+YEywmcuSAQz5A+La+qOYxfEgO7/Agm9D1zJm4CN1urhskUipudFd9nllXNIE39snKC6gom23IYVvusvNxYkJbw+sWKD1iu1JCf7jOYQMWVEwvCBE9LaJUwDw1M9MAAlkYccVKBtcS1L6XcVi63M7g7pK56j1U3HGFQET1DSoQ4f19MoP1spO2tnxozIs1U1tjVnq8bQj/WfQL6PNuw3gQNH62XToq78HjZZmIPi2k1nYYAYwUDgB11vwZMjRbsRMh8qGdtqMhULTe2CVzzev2UO53o1v1OnddaAbBynPx7XwEcVTgR6XfsnXppbfa6dp124fj0LxsPAE/NG7vvYZyUakLyoLaVha+nSvsUtumHBX0w4G71eiZ74FK9RsJdDfPpUVtbw7qYrgZgyL0zDg2f9YK2a2Bgd4w0Yq6G5aRVgT6GAbQXOtGbst5wa9jMxo2AgWXgGCurDcAAP+hEdVsFoap3A+vuwxsYGISh9ay5t5UER5h7CnuV5jBMbfGxYWXm8DCweDYxyhbYPS1APsWDMHVGaZZv3FbDWl1J99Qa2pODMDzWnxfVV8Dw1DfzKG7TFHGjihtY2XZTRobTtGlz1ZV9hOWLqBZrCtA1+3AB3J969bFCWA+tNfa8Fmqt0W5Bg6a1tcWca9Ojlx/6rNtxBmAo1EmWB9ucBirRfhjiXQs0sC7u5urDI1i6IMx1Iyx4Lyyfdqphz+QYF+1UvtCd6aieRA8mUWz3wQK/lSDIOxmZsWYmZjpJ/16fNevUMptRH+y1alinnB0PIePQbX0zw0xfcf5ZmHeE4fFoNMqawiCpgsenl8fR6Krb4fnfoxM5BfpxMvCjreXatu3232xIBbbk6uH1aaHj10JInsSyxyN/qH4BFCN1P7Zp2bwAAAAASUVORK5CYII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4" descr="data:image/png;base64,iVBORw0KGgoAAAANSUhEUgAAAEwAAABMCAMAAADwSaEZAAAAwFBMVEUmF0j///8AADMkFUfyjgDy8fMAADARAD0jE0atqbgbAkGloq44LFW2scJ1cIUvIFGQi5+qpLjxhAA8Mljc2eLr6u8gDkQAADbg3+NmXXweCkNLQWXIxNCSiqPBvslXTW8/MF9bU3BJO2eZk6dFOmChnK5uZYIzJVQAACl4b4wcBkKDfJRhV3qak6rV0tqCeZUMADtVTWsrGFAhCElxaoRSSmedmqhjXHYAABfweQCCfZJwZodQRWovH1JfWHQ3KFi46LrUAAAEFklEQVRYhe2YfVejOBTGE7NIoElTphBioGClFPsi7eis7jqs/f7fapJAwSpyjnP8a7bP0bY3TX/kcp+bVAH4hEIBXfRm7MKC3/5q9BnWGfb/gl1+Qv8IePtuzIL/fmsE4BcKWF8ocPGF+lQBzjrrrLPOOussJYSN3n4p+T0WuzE6fAVNLgPzxSO3EULA/CC9TszNYlXMzbNZO8JcR2oW701FXgXlbrVapbwgAKtfQAoSMVlEEeOAEUAiwgEm0YKrq0yjBcOIEBRNQQ9NwSiTnHM28yJ7Rg+Rl9M4mjt+mUX2km484RE5d8p4w8FT4pcTsqd0E8dL9J6mYMJxnKwo4uDlIobX8wAKGgnLSSzqZjBwYpiTROQlrIpEPArr6RZC6sB4gXtgwvJ9PzkUiYIlGiaW/83g3aUipBn0bGKJDaTVDnruarcs4VjB3EVcprxvZck8TSvQwZJD6MBUgtwaT+BKMl/k0KdJQPmoLAMDu/0Q5rlhGNoKNr81aSaFncOfe+YEywmcuSAQz5A+La+qOYxfEgO7/Agm9D1zJm4CN1urhskUipudFd9nllXNIE39snKC6gom23IYVvusvNxYkJbw+sWKD1iu1JCf7jOYQMWVEwvCBE9LaJUwDw1M9MAAlkYccVKBtcS1L6XcVi63M7g7pK56j1U3HGFQET1DSoQ4f19MoP1spO2tnxozIs1U1tjVnq8bQj/WfQL6PNuw3gQNH62XToq78HjZZmIPi2k1nYYAYwUDgB11vwZMjRbsRMh8qGdtqMhULTe2CVzzev2UO53o1v1OnddaAbBynPx7XwEcVTgR6XfsnXppbfa6dp124fj0LxsPAE/NG7vvYZyUakLyoLaVha+nSvsUtumHBX0w4G71eiZ74FK9RsJdDfPpUVtbw7qYrgZgyL0zDg2f9YK2a2Bgd4w0Yq6G5aRVgT6GAbQXOtGbst5wa9jMxo2AgWXgGCurDcAAP+hEdVsFoap3A+vuwxsYGISh9ay5t5UER5h7CnuV5jBMbfGxYWXm8DCweDYxyhbYPS1APsWDMHVGaZZv3FbDWl1J99Qa2pODMDzWnxfVV8Dw1DfzKG7TFHGjihtY2XZTRobTtGlz1ZV9hOWLqBZrCtA1+3AB3J969bFCWA+tNfa8Fmqt0W5Bg6a1tcWca9Ojlx/6rNtxBmAo1EmWB9ucBirRfhjiXQs0sC7u5urDI1i6IMx1Iyx4Lyyfdqphz+QYF+1UvtCd6aieRA8mUWz3wQK/lSDIOxmZsWYmZjpJ/16fNevUMptRH+y1alinnB0PIePQbX0zw0xfcf5ZmHeE4fFoNMqawiCpgsenl8fR6Krb4fnfoxM5BfpxMvCjreXatu3232xIBbbk6uH1aaHj10JInsSyxyN/qH4BFCN1P7Zp2bwAAAAASUVORK5CYII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3768" y="5807925"/>
            <a:ext cx="654504" cy="63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0342" y="6160343"/>
            <a:ext cx="576064" cy="373448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513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Controlling</a:t>
            </a:r>
            <a:r>
              <a:rPr lang="fr-FR" dirty="0" smtClean="0"/>
              <a:t> Tools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Airbone</a:t>
            </a:r>
            <a:r>
              <a:rPr lang="en-US" dirty="0" smtClean="0"/>
              <a:t> particle counter: </a:t>
            </a:r>
            <a:r>
              <a:rPr lang="en-US" sz="1600" dirty="0" smtClean="0">
                <a:solidFill>
                  <a:srgbClr val="666666"/>
                </a:solidFill>
              </a:rPr>
              <a:t>LIGHTHOUSE SOLAIR </a:t>
            </a:r>
            <a:endParaRPr lang="en-US" dirty="0" smtClean="0"/>
          </a:p>
          <a:p>
            <a:pPr lvl="1"/>
            <a:r>
              <a:rPr lang="en-US" dirty="0" smtClean="0"/>
              <a:t>6 counters with min. channel size 0.3 µm, flow 28.3 L/min (1CFM) (model 3100)</a:t>
            </a:r>
          </a:p>
          <a:p>
            <a:pPr lvl="2"/>
            <a:r>
              <a:rPr lang="en-US" dirty="0" smtClean="0"/>
              <a:t>	To measure routinely particle on components to be assembled</a:t>
            </a:r>
          </a:p>
          <a:p>
            <a:pPr lvl="1"/>
            <a:r>
              <a:rPr lang="en-US" dirty="0" smtClean="0"/>
              <a:t>1 counter with min. channel size 0.1 µm, flow 28.3 L/min (1CFM) (model1100)</a:t>
            </a:r>
          </a:p>
          <a:p>
            <a:pPr marL="0" lvl="1" indent="0">
              <a:buNone/>
            </a:pPr>
            <a:r>
              <a:rPr lang="en-US" dirty="0"/>
              <a:t>	</a:t>
            </a:r>
            <a:r>
              <a:rPr lang="en-US" dirty="0" smtClean="0"/>
              <a:t>To measure routinely </a:t>
            </a:r>
            <a:r>
              <a:rPr lang="en-US" dirty="0"/>
              <a:t>particle on </a:t>
            </a:r>
            <a:r>
              <a:rPr lang="en-US" dirty="0" smtClean="0"/>
              <a:t>flushing/pumping lines</a:t>
            </a:r>
          </a:p>
          <a:p>
            <a:pPr marL="0" lvl="1" indent="0">
              <a:buNone/>
            </a:pPr>
            <a:endParaRPr lang="en-US" dirty="0"/>
          </a:p>
          <a:p>
            <a:pPr marL="923925" lvl="2">
              <a:lnSpc>
                <a:spcPct val="100000"/>
              </a:lnSpc>
              <a:spcAft>
                <a:spcPts val="400"/>
              </a:spcAft>
            </a:pPr>
            <a:r>
              <a:rPr lang="en-US" sz="2200" dirty="0" smtClean="0">
                <a:solidFill>
                  <a:schemeClr val="tx2"/>
                </a:solidFill>
              </a:rPr>
              <a:t>Fog generator:</a:t>
            </a:r>
            <a:endParaRPr lang="en-US" dirty="0" smtClean="0"/>
          </a:p>
          <a:p>
            <a:pPr lvl="1"/>
            <a:r>
              <a:rPr lang="en-US" dirty="0"/>
              <a:t>To check </a:t>
            </a:r>
            <a:r>
              <a:rPr lang="en-US" dirty="0" err="1"/>
              <a:t>laminarity</a:t>
            </a:r>
            <a:r>
              <a:rPr lang="en-US" dirty="0"/>
              <a:t> of the air flow </a:t>
            </a:r>
            <a:endParaRPr lang="en-US" dirty="0" smtClean="0"/>
          </a:p>
          <a:p>
            <a:pPr lvl="1"/>
            <a:r>
              <a:rPr lang="en-US" dirty="0"/>
              <a:t>To check </a:t>
            </a:r>
            <a:r>
              <a:rPr lang="en-US" dirty="0" smtClean="0"/>
              <a:t>pressure </a:t>
            </a:r>
            <a:r>
              <a:rPr lang="en-US" dirty="0"/>
              <a:t>difference between rooms</a:t>
            </a:r>
          </a:p>
          <a:p>
            <a:pPr lvl="1"/>
            <a:r>
              <a:rPr lang="en-US" dirty="0" smtClean="0"/>
              <a:t>To evaluate cross contamination during SPIRAL2 and </a:t>
            </a:r>
            <a:r>
              <a:rPr lang="en-US" dirty="0" err="1" smtClean="0"/>
              <a:t>protoXFEL</a:t>
            </a:r>
            <a:r>
              <a:rPr lang="en-US" dirty="0" smtClean="0"/>
              <a:t> co-activities</a:t>
            </a:r>
          </a:p>
          <a:p>
            <a:pPr marL="0" lvl="1" indent="0">
              <a:buNone/>
            </a:pPr>
            <a:endParaRPr lang="en-US" sz="2200" dirty="0" smtClean="0">
              <a:solidFill>
                <a:schemeClr val="tx2"/>
              </a:solidFill>
            </a:endParaRPr>
          </a:p>
          <a:p>
            <a:pPr marL="923925" lvl="2">
              <a:lnSpc>
                <a:spcPct val="100000"/>
              </a:lnSpc>
              <a:spcAft>
                <a:spcPts val="400"/>
              </a:spcAft>
            </a:pPr>
            <a:r>
              <a:rPr lang="en-US" sz="2200" dirty="0" smtClean="0">
                <a:solidFill>
                  <a:schemeClr val="tx2"/>
                </a:solidFill>
              </a:rPr>
              <a:t>UV light control:</a:t>
            </a:r>
            <a:r>
              <a:rPr lang="en-US" dirty="0" smtClean="0"/>
              <a:t> TECHNIFRANCE UV AHAND 250 GS H1/BL</a:t>
            </a:r>
          </a:p>
          <a:p>
            <a:pPr lvl="1"/>
            <a:r>
              <a:rPr lang="en-US" dirty="0" smtClean="0"/>
              <a:t>To investigate quality of consumables</a:t>
            </a:r>
          </a:p>
          <a:p>
            <a:pPr lvl="1"/>
            <a:r>
              <a:rPr lang="en-US" dirty="0" smtClean="0"/>
              <a:t>To control work of cleaning company</a:t>
            </a:r>
          </a:p>
          <a:p>
            <a:pPr marL="0" lvl="1" indent="0">
              <a:buNone/>
            </a:pPr>
            <a:endParaRPr lang="en-US" sz="2200" dirty="0" smtClean="0">
              <a:solidFill>
                <a:schemeClr val="tx2"/>
              </a:solidFill>
            </a:endParaRPr>
          </a:p>
          <a:p>
            <a:pPr marL="923925" lvl="2">
              <a:lnSpc>
                <a:spcPct val="100000"/>
              </a:lnSpc>
              <a:spcAft>
                <a:spcPts val="400"/>
              </a:spcAft>
            </a:pPr>
            <a:r>
              <a:rPr lang="en-US" sz="2200" dirty="0" smtClean="0">
                <a:solidFill>
                  <a:schemeClr val="tx2"/>
                </a:solidFill>
              </a:rPr>
              <a:t>Air Flow Meter: </a:t>
            </a:r>
            <a:r>
              <a:rPr lang="en-US" dirty="0" smtClean="0"/>
              <a:t>Thermal anemometer TESTO 425</a:t>
            </a:r>
          </a:p>
          <a:p>
            <a:pPr lvl="1"/>
            <a:r>
              <a:rPr lang="en-US" dirty="0" smtClean="0"/>
              <a:t>To measure the velocity of nitrogen flow out of flushing lines</a:t>
            </a:r>
          </a:p>
          <a:p>
            <a:pPr lvl="1"/>
            <a:r>
              <a:rPr lang="en-US" dirty="0" smtClean="0"/>
              <a:t>To measure the air flow according to ISO14644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TTC topical workshop on clean room assembly | Nov 12-14 2014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6143" y="2393592"/>
            <a:ext cx="1692361" cy="145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53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Consumables: contamination controls</a:t>
            </a: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TTC topical workshop on clean room assembly | Nov 12-14 2014</a:t>
            </a:r>
            <a:endParaRPr lang="fr-FR" dirty="0"/>
          </a:p>
        </p:txBody>
      </p:sp>
      <p:pic>
        <p:nvPicPr>
          <p:cNvPr id="12" name="Espace réservé du contenu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9929" y="1809183"/>
            <a:ext cx="4426527" cy="3320935"/>
          </a:xfrm>
          <a:prstGeom prst="rect">
            <a:avLst/>
          </a:prstGeom>
        </p:spPr>
      </p:pic>
      <p:sp>
        <p:nvSpPr>
          <p:cNvPr id="15" name="Espace réservé du contenu 14"/>
          <p:cNvSpPr>
            <a:spLocks noGrp="1"/>
          </p:cNvSpPr>
          <p:nvPr>
            <p:ph idx="1"/>
          </p:nvPr>
        </p:nvSpPr>
        <p:spPr>
          <a:xfrm>
            <a:off x="4283968" y="1124745"/>
            <a:ext cx="4428048" cy="4968552"/>
          </a:xfrm>
        </p:spPr>
        <p:txBody>
          <a:bodyPr/>
          <a:lstStyle/>
          <a:p>
            <a:r>
              <a:rPr lang="en-US" dirty="0"/>
              <a:t>UV light control</a:t>
            </a:r>
          </a:p>
          <a:p>
            <a:pPr lvl="1"/>
            <a:r>
              <a:rPr lang="en-US" dirty="0"/>
              <a:t>	 Assembly </a:t>
            </a:r>
            <a:r>
              <a:rPr lang="en-US" dirty="0" smtClean="0"/>
              <a:t>with </a:t>
            </a:r>
            <a:r>
              <a:rPr lang="en-US" dirty="0"/>
              <a:t>LATEX </a:t>
            </a:r>
            <a:r>
              <a:rPr lang="en-US" dirty="0" smtClean="0"/>
              <a:t>Gloves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Particles counting have been performed : As-received and with small friction between fingers </a:t>
            </a:r>
          </a:p>
          <a:p>
            <a:pPr marL="0" lvl="1" indent="0">
              <a:buNone/>
            </a:pPr>
            <a:r>
              <a:rPr lang="en-US" dirty="0" smtClean="0"/>
              <a:t>(courtesy of C. </a:t>
            </a:r>
            <a:r>
              <a:rPr lang="en-US" dirty="0" err="1" smtClean="0"/>
              <a:t>Servouin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17" name="Espace réservé du contenu 14"/>
          <p:cNvSpPr txBox="1">
            <a:spLocks/>
          </p:cNvSpPr>
          <p:nvPr/>
        </p:nvSpPr>
        <p:spPr>
          <a:xfrm>
            <a:off x="755576" y="1124744"/>
            <a:ext cx="4104456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UV light control</a:t>
            </a:r>
            <a:endParaRPr lang="en-US" dirty="0" smtClean="0"/>
          </a:p>
          <a:p>
            <a:pPr lvl="1"/>
            <a:r>
              <a:rPr lang="en-US" dirty="0" smtClean="0"/>
              <a:t>	Assembly with PVC Gloves</a:t>
            </a:r>
          </a:p>
          <a:p>
            <a:endParaRPr lang="en-US" dirty="0"/>
          </a:p>
        </p:txBody>
      </p:sp>
      <p:pic>
        <p:nvPicPr>
          <p:cNvPr id="19" name="Espace réservé du contenu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72940" y="2364164"/>
            <a:ext cx="4439854" cy="33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0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i="1" dirty="0"/>
              <a:t>IEST-RP-CC003 </a:t>
            </a:r>
            <a:r>
              <a:rPr lang="en-US" i="1" dirty="0" smtClean="0"/>
              <a:t>garment &amp;</a:t>
            </a:r>
            <a:r>
              <a:rPr lang="fr-FR" i="1" dirty="0" smtClean="0"/>
              <a:t> change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11960" y="1268760"/>
            <a:ext cx="4428048" cy="4968552"/>
          </a:xfrm>
        </p:spPr>
        <p:txBody>
          <a:bodyPr/>
          <a:lstStyle/>
          <a:p>
            <a:r>
              <a:rPr lang="fr-FR" dirty="0" smtClean="0"/>
              <a:t>Image des tenues en salle et tableau de </a:t>
            </a:r>
            <a:r>
              <a:rPr lang="fr-FR" dirty="0" err="1" smtClean="0"/>
              <a:t>fréqunece</a:t>
            </a:r>
            <a:r>
              <a:rPr lang="fr-FR" dirty="0" smtClean="0"/>
              <a:t> de changement       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COMPLETER </a:t>
            </a:r>
            <a:r>
              <a:rPr lang="fr-FR" dirty="0" err="1" smtClean="0"/>
              <a:t>cf</a:t>
            </a:r>
            <a:r>
              <a:rPr lang="fr-FR" dirty="0" smtClean="0"/>
              <a:t> fichier de formation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TTC topical workshop on clean room assembly | Nov 12-14 2014</a:t>
            </a:r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49015"/>
              </p:ext>
            </p:extLst>
          </p:nvPr>
        </p:nvGraphicFramePr>
        <p:xfrm>
          <a:off x="4588711" y="1052736"/>
          <a:ext cx="4555289" cy="3015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7089"/>
                <a:gridCol w="1157954"/>
                <a:gridCol w="1221729"/>
                <a:gridCol w="1418517"/>
              </a:tblGrid>
              <a:tr h="550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noProof="0" dirty="0" smtClean="0">
                          <a:effectLst/>
                        </a:rPr>
                        <a:t>Contamination source </a:t>
                      </a:r>
                      <a:endParaRPr lang="en-US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defTabSz="98583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solidFill>
                            <a:schemeClr val="tx1"/>
                          </a:solidFill>
                          <a:effectLst/>
                        </a:rPr>
                        <a:t>ISO 7</a:t>
                      </a:r>
                      <a:r>
                        <a:rPr lang="en-US" sz="1200" baseline="0" noProof="0" dirty="0" smtClean="0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r>
                        <a:rPr lang="en-US" sz="12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200" b="0" noProof="0" dirty="0" err="1" smtClean="0">
                          <a:solidFill>
                            <a:schemeClr val="tx1"/>
                          </a:solidFill>
                          <a:effectLst/>
                        </a:rPr>
                        <a:t>classe</a:t>
                      </a:r>
                      <a:r>
                        <a:rPr lang="en-US" sz="12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10000</a:t>
                      </a:r>
                      <a:r>
                        <a:rPr lang="en-US" sz="12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100" b="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solidFill>
                            <a:schemeClr val="tx1"/>
                          </a:solidFill>
                          <a:effectLst/>
                        </a:rPr>
                        <a:t>ISO 5</a:t>
                      </a:r>
                      <a:br>
                        <a:rPr lang="en-US" sz="1200" noProof="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2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200" b="0" noProof="0" dirty="0" err="1" smtClean="0">
                          <a:solidFill>
                            <a:schemeClr val="tx1"/>
                          </a:solidFill>
                          <a:effectLst/>
                        </a:rPr>
                        <a:t>classe</a:t>
                      </a:r>
                      <a:r>
                        <a:rPr lang="en-US" sz="12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r>
                        <a:rPr lang="en-US" sz="12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100" b="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solidFill>
                            <a:schemeClr val="tx1"/>
                          </a:solidFill>
                          <a:effectLst/>
                        </a:rPr>
                        <a:t>ISO 4</a:t>
                      </a:r>
                      <a:br>
                        <a:rPr lang="en-US" sz="1200" noProof="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2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200" b="0" noProof="0" dirty="0" err="1" smtClean="0">
                          <a:solidFill>
                            <a:schemeClr val="tx1"/>
                          </a:solidFill>
                          <a:effectLst/>
                        </a:rPr>
                        <a:t>classe</a:t>
                      </a:r>
                      <a:r>
                        <a:rPr lang="en-US" sz="12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12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100" b="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</a:tr>
              <a:tr h="267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effectLst/>
                        </a:rPr>
                        <a:t>Body</a:t>
                      </a:r>
                      <a:endParaRPr lang="en-US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strike="sngStrike" noProof="0" dirty="0" smtClean="0">
                          <a:effectLst/>
                        </a:rPr>
                        <a:t>Inner suit </a:t>
                      </a:r>
                      <a:r>
                        <a:rPr lang="en-US" sz="1200" strike="sngStrike" baseline="30000" noProof="0" dirty="0" smtClean="0">
                          <a:effectLst/>
                        </a:rPr>
                        <a:t>*</a:t>
                      </a:r>
                      <a:endParaRPr lang="en-US" sz="1100" strike="sngStrike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strike="sngStrike" noProof="0" dirty="0" smtClean="0">
                          <a:effectLst/>
                        </a:rPr>
                        <a:t>Inner suit </a:t>
                      </a:r>
                      <a:r>
                        <a:rPr lang="en-US" sz="1200" strike="sngStrike" baseline="30000" noProof="0" dirty="0" smtClean="0">
                          <a:effectLst/>
                        </a:rPr>
                        <a:t>*</a:t>
                      </a:r>
                      <a:endParaRPr lang="en-US" sz="1100" strike="sngStrike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strike="sngStrike" noProof="0" dirty="0" smtClean="0">
                          <a:effectLst/>
                        </a:rPr>
                        <a:t>Inner suit  </a:t>
                      </a:r>
                      <a:r>
                        <a:rPr lang="en-US" sz="1200" strike="sngStrike" baseline="30000" noProof="0" dirty="0" smtClean="0">
                          <a:effectLst/>
                        </a:rPr>
                        <a:t>*</a:t>
                      </a:r>
                      <a:endParaRPr lang="en-US" sz="1100" strike="sngStrike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7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effectLst/>
                        </a:rPr>
                        <a:t>Head</a:t>
                      </a:r>
                      <a:endParaRPr lang="en-US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effectLst/>
                        </a:rPr>
                        <a:t>Hair cover</a:t>
                      </a:r>
                      <a:endParaRPr lang="en-US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>
                          <a:effectLst/>
                        </a:rPr>
                        <a:t>Hair cover</a:t>
                      </a:r>
                      <a:endParaRPr lang="en-US" sz="1100" noProof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effectLst/>
                        </a:rPr>
                        <a:t>Hair cover</a:t>
                      </a:r>
                      <a:endParaRPr lang="en-US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7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effectLst/>
                        </a:rPr>
                        <a:t>Face</a:t>
                      </a:r>
                      <a:endParaRPr lang="en-US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effectLst/>
                        </a:rPr>
                        <a:t>Masks</a:t>
                      </a:r>
                      <a:endParaRPr lang="en-US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effectLst/>
                        </a:rPr>
                        <a:t>Masks</a:t>
                      </a:r>
                      <a:endParaRPr lang="en-US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0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effectLst/>
                        </a:rPr>
                        <a:t>Body+ Head</a:t>
                      </a:r>
                      <a:endParaRPr lang="en-US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Frock</a:t>
                      </a:r>
                      <a:endParaRPr lang="en-US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effectLst/>
                        </a:rPr>
                        <a:t>Coveralls</a:t>
                      </a:r>
                      <a:r>
                        <a:rPr lang="en-US" sz="1200" baseline="0" noProof="0" dirty="0" smtClean="0">
                          <a:effectLst/>
                        </a:rPr>
                        <a:t> with hood</a:t>
                      </a:r>
                      <a:endParaRPr lang="en-US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effectLst/>
                        </a:rPr>
                        <a:t>Coveralls</a:t>
                      </a:r>
                      <a:r>
                        <a:rPr lang="en-US" sz="1200" baseline="0" noProof="0" dirty="0" smtClean="0">
                          <a:effectLst/>
                        </a:rPr>
                        <a:t> with hood</a:t>
                      </a:r>
                      <a:endParaRPr lang="en-US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0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effectLst/>
                        </a:rPr>
                        <a:t>Feet</a:t>
                      </a:r>
                      <a:endParaRPr lang="en-US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effectLst/>
                        </a:rPr>
                        <a:t>Dedicated shoes</a:t>
                      </a:r>
                      <a:endParaRPr lang="en-US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effectLst/>
                        </a:rPr>
                        <a:t>Dedicated shoes</a:t>
                      </a:r>
                      <a:endParaRPr lang="en-US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effectLst/>
                        </a:rPr>
                        <a:t>New shoes &amp;</a:t>
                      </a:r>
                      <a:br>
                        <a:rPr lang="en-US" sz="1200" noProof="0" dirty="0" smtClean="0">
                          <a:effectLst/>
                        </a:rPr>
                      </a:br>
                      <a:r>
                        <a:rPr lang="en-US" sz="1200" noProof="0" dirty="0" smtClean="0">
                          <a:effectLst/>
                        </a:rPr>
                        <a:t>shoe covers</a:t>
                      </a:r>
                      <a:endParaRPr lang="en-US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7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effectLst/>
                        </a:rPr>
                        <a:t>Hands</a:t>
                      </a:r>
                      <a:endParaRPr lang="en-US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effectLst/>
                        </a:rPr>
                        <a:t>Gloves (12’’)</a:t>
                      </a:r>
                      <a:endParaRPr lang="en-US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effectLst/>
                        </a:rPr>
                        <a:t>Gloves (12’’)</a:t>
                      </a:r>
                      <a:endParaRPr lang="en-US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effectLst/>
                        </a:rPr>
                        <a:t>Gloves (12’’)</a:t>
                      </a:r>
                      <a:endParaRPr lang="en-US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7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Eyes</a:t>
                      </a:r>
                      <a:endParaRPr lang="en-US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effectLst/>
                        </a:rPr>
                        <a:t> </a:t>
                      </a:r>
                      <a:endParaRPr lang="en-US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effectLst/>
                        </a:rPr>
                        <a:t> </a:t>
                      </a:r>
                      <a:endParaRPr lang="en-US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strike="sngStrike" noProof="0" dirty="0" smtClean="0">
                          <a:effectLst/>
                        </a:rPr>
                        <a:t>Goggles </a:t>
                      </a:r>
                      <a:r>
                        <a:rPr lang="en-US" sz="1200" strike="sngStrike" baseline="30000" noProof="0" dirty="0" smtClean="0">
                          <a:effectLst/>
                        </a:rPr>
                        <a:t>$</a:t>
                      </a:r>
                      <a:endParaRPr lang="en-US" sz="1100" strike="sngStrike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8" name="Image 7" descr="image_18094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7978" y="4509120"/>
            <a:ext cx="976510" cy="235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blouse chauss rou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5538" y="4536053"/>
            <a:ext cx="949708" cy="227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emme_combi2 chauss rouges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87238" y="4509120"/>
            <a:ext cx="898922" cy="235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 flipH="1">
            <a:off x="5148064" y="5929535"/>
            <a:ext cx="1227182" cy="307777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accent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fr-FR" sz="1400" dirty="0" smtClean="0"/>
              <a:t>1 per </a:t>
            </a:r>
            <a:r>
              <a:rPr lang="fr-FR" sz="1400" dirty="0" err="1" smtClean="0"/>
              <a:t>week</a:t>
            </a:r>
            <a:endParaRPr lang="fr-FR" sz="1400" dirty="0"/>
          </a:p>
        </p:txBody>
      </p:sp>
      <p:sp>
        <p:nvSpPr>
          <p:cNvPr id="12" name="ZoneTexte 11"/>
          <p:cNvSpPr txBox="1"/>
          <p:nvPr/>
        </p:nvSpPr>
        <p:spPr>
          <a:xfrm flipH="1">
            <a:off x="6519126" y="5929537"/>
            <a:ext cx="1149217" cy="30777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accent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fr-FR" sz="1400" dirty="0"/>
              <a:t>2 per </a:t>
            </a:r>
            <a:r>
              <a:rPr lang="fr-FR" sz="1400" dirty="0" err="1" smtClean="0"/>
              <a:t>week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 flipH="1">
            <a:off x="7968940" y="5929537"/>
            <a:ext cx="1136802" cy="307775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chemeClr val="accent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fr-FR" sz="1400" dirty="0" smtClean="0"/>
              <a:t>5 per </a:t>
            </a:r>
            <a:r>
              <a:rPr lang="fr-FR" sz="1400" dirty="0" err="1" smtClean="0"/>
              <a:t>week</a:t>
            </a:r>
            <a:endParaRPr lang="fr-FR" sz="1400" dirty="0"/>
          </a:p>
        </p:txBody>
      </p:sp>
      <p:pic>
        <p:nvPicPr>
          <p:cNvPr id="4098" name="Picture 2" descr="\\dapnia\data\manip\SACM_Lab_Chimie_SB\EXPLOITATION CHIMIE SB 124 Nord\NORMES propreté\IEST-RP-CC003.4 Annexe 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4248472" cy="543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737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52752"/>
            <a:ext cx="7236464" cy="908720"/>
          </a:xfrm>
        </p:spPr>
        <p:txBody>
          <a:bodyPr/>
          <a:lstStyle/>
          <a:p>
            <a:pPr lvl="0"/>
            <a:r>
              <a:rPr lang="en-US" i="1" dirty="0"/>
              <a:t>ISO </a:t>
            </a:r>
            <a:r>
              <a:rPr lang="en-US" i="1" dirty="0" smtClean="0"/>
              <a:t>certification (Air velocity and particles)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052736"/>
            <a:ext cx="8172464" cy="5256584"/>
          </a:xfrm>
        </p:spPr>
        <p:txBody>
          <a:bodyPr/>
          <a:lstStyle/>
          <a:p>
            <a:pPr marL="0"/>
            <a:r>
              <a:rPr lang="fr-FR" dirty="0" smtClean="0"/>
              <a:t>Large CR: 1FFU </a:t>
            </a:r>
            <a:r>
              <a:rPr lang="fr-FR" dirty="0" err="1" smtClean="0"/>
              <a:t>damaged</a:t>
            </a:r>
            <a:r>
              <a:rPr lang="fr-FR" dirty="0" smtClean="0"/>
              <a:t> by </a:t>
            </a:r>
            <a:r>
              <a:rPr lang="fr-FR" dirty="0" err="1" smtClean="0"/>
              <a:t>overvoltage</a:t>
            </a:r>
            <a:r>
              <a:rPr lang="fr-FR" dirty="0" smtClean="0"/>
              <a:t> on 16/04 </a:t>
            </a:r>
            <a:r>
              <a:rPr lang="fr-FR" dirty="0" err="1" smtClean="0"/>
              <a:t>repaired</a:t>
            </a:r>
            <a:r>
              <a:rPr lang="fr-FR" dirty="0" smtClean="0"/>
              <a:t> on 8/07 (</a:t>
            </a:r>
            <a:r>
              <a:rPr lang="fr-FR" dirty="0" err="1" smtClean="0"/>
              <a:t>delivery</a:t>
            </a:r>
            <a:r>
              <a:rPr lang="fr-FR" dirty="0" smtClean="0"/>
              <a:t> </a:t>
            </a:r>
            <a:r>
              <a:rPr lang="fr-FR" dirty="0" err="1" smtClean="0"/>
              <a:t>pb</a:t>
            </a:r>
            <a:r>
              <a:rPr lang="fr-FR" dirty="0" smtClean="0"/>
              <a:t>)</a:t>
            </a:r>
          </a:p>
          <a:p>
            <a:pPr marL="0"/>
            <a:endParaRPr lang="fr-FR" dirty="0" smtClean="0"/>
          </a:p>
          <a:p>
            <a:pPr marL="0"/>
            <a:endParaRPr lang="fr-FR" dirty="0"/>
          </a:p>
          <a:p>
            <a:pPr marL="0"/>
            <a:endParaRPr lang="fr-FR" dirty="0" smtClean="0"/>
          </a:p>
          <a:p>
            <a:pPr marL="0"/>
            <a:endParaRPr lang="fr-FR" dirty="0"/>
          </a:p>
          <a:p>
            <a:pPr marL="0"/>
            <a:endParaRPr lang="fr-FR" dirty="0"/>
          </a:p>
          <a:p>
            <a:pPr marL="0"/>
            <a:r>
              <a:rPr lang="fr-FR" dirty="0" smtClean="0"/>
              <a:t>1 </a:t>
            </a:r>
            <a:r>
              <a:rPr lang="fr-FR" dirty="0" err="1" smtClean="0"/>
              <a:t>laminar</a:t>
            </a:r>
            <a:r>
              <a:rPr lang="fr-FR" dirty="0" smtClean="0"/>
              <a:t> flow </a:t>
            </a:r>
            <a:r>
              <a:rPr lang="fr-FR" dirty="0" err="1" smtClean="0"/>
              <a:t>repaired</a:t>
            </a:r>
            <a:r>
              <a:rPr lang="fr-FR" dirty="0" smtClean="0"/>
              <a:t> </a:t>
            </a:r>
            <a:r>
              <a:rPr lang="fr-FR" dirty="0" err="1" smtClean="0"/>
              <a:t>among</a:t>
            </a:r>
            <a:r>
              <a:rPr lang="fr-FR" dirty="0" smtClean="0"/>
              <a:t> 4 (</a:t>
            </a:r>
            <a:r>
              <a:rPr lang="fr-FR" dirty="0" err="1" smtClean="0"/>
              <a:t>delay</a:t>
            </a:r>
            <a:r>
              <a:rPr lang="fr-FR" dirty="0" smtClean="0"/>
              <a:t> 1 </a:t>
            </a:r>
            <a:r>
              <a:rPr lang="fr-FR" dirty="0" err="1" smtClean="0"/>
              <a:t>day</a:t>
            </a:r>
            <a:r>
              <a:rPr lang="fr-FR" dirty="0" smtClean="0"/>
              <a:t>)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TTC topical workshop on clean room assembly | Nov 12-14 2014</a:t>
            </a:r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3581325" y="1553509"/>
            <a:ext cx="5704706" cy="2042230"/>
            <a:chOff x="955343" y="3863093"/>
            <a:chExt cx="6821898" cy="244217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55343" y="3863093"/>
              <a:ext cx="6424969" cy="2442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ZoneTexte 5"/>
            <p:cNvSpPr txBox="1"/>
            <p:nvPr/>
          </p:nvSpPr>
          <p:spPr>
            <a:xfrm>
              <a:off x="6320988" y="3863093"/>
              <a:ext cx="1456253" cy="699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11-07-2014</a:t>
              </a:r>
            </a:p>
            <a:p>
              <a:r>
                <a:rPr lang="fr-FR" sz="1600" b="1" dirty="0" smtClean="0">
                  <a:solidFill>
                    <a:schemeClr val="bg2"/>
                  </a:solidFill>
                </a:rPr>
                <a:t>OK</a:t>
              </a:r>
              <a:endParaRPr lang="en-US" sz="1600" b="1" dirty="0">
                <a:solidFill>
                  <a:schemeClr val="bg2"/>
                </a:solidFill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3648" y="4311722"/>
            <a:ext cx="4364467" cy="20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sberry\AppData\Local\Microsoft\Windows\Temporary Internet Files\Content.Outlook\FZ6K9X21\IMG_0048 (3)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19931" y="4805011"/>
            <a:ext cx="3330116" cy="157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695064"/>
            <a:ext cx="3229000" cy="202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avec flèche 8"/>
          <p:cNvCxnSpPr>
            <a:stCxn id="1029" idx="0"/>
          </p:cNvCxnSpPr>
          <p:nvPr/>
        </p:nvCxnSpPr>
        <p:spPr>
          <a:xfrm>
            <a:off x="7484989" y="4805011"/>
            <a:ext cx="183355" cy="5540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6469326" y="431172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Peripheral</a:t>
            </a:r>
            <a:r>
              <a:rPr lang="fr-FR" dirty="0" smtClean="0"/>
              <a:t> </a:t>
            </a:r>
            <a:r>
              <a:rPr lang="fr-FR" dirty="0" err="1" smtClean="0"/>
              <a:t>sealing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057707"/>
      </p:ext>
    </p:extLst>
  </p:cSld>
  <p:clrMapOvr>
    <a:masterClrMapping/>
  </p:clrMapOvr>
</p:sld>
</file>

<file path=ppt/theme/theme1.xml><?xml version="1.0" encoding="utf-8"?>
<a:theme xmlns:a="http://schemas.openxmlformats.org/drawingml/2006/main" name="Mod_powerpoint_CEA_Irfu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Mod_powerpoint_CEA_Irfu</Template>
  <TotalTime>1115</TotalTime>
  <Words>913</Words>
  <Application>Microsoft Office PowerPoint</Application>
  <PresentationFormat>Affichage à l'écran (4:3)</PresentationFormat>
  <Paragraphs>329</Paragraphs>
  <Slides>18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Mod_powerpoint_CEA_Irfu</vt:lpstr>
      <vt:lpstr>Clean room specifications for projects</vt:lpstr>
      <vt:lpstr>sommaire</vt:lpstr>
      <vt:lpstr>WHY a Clean room for cavities ?</vt:lpstr>
      <vt:lpstr>CEA-Saclay experience in building CR</vt:lpstr>
      <vt:lpstr>CEA-Saclay Cleanroom Activities</vt:lpstr>
      <vt:lpstr>Controlling Tools</vt:lpstr>
      <vt:lpstr>Consumables: contamination controls</vt:lpstr>
      <vt:lpstr>IEST-RP-CC003 garment &amp; change</vt:lpstr>
      <vt:lpstr>ISO certification (Air velocity and particles) </vt:lpstr>
      <vt:lpstr>New High Pressure rinsing Characteritics</vt:lpstr>
      <vt:lpstr>Water quality control</vt:lpstr>
      <vt:lpstr>Back-Up slides</vt:lpstr>
      <vt:lpstr>Présentation PowerPoint</vt:lpstr>
      <vt:lpstr>Présentation PowerPoint</vt:lpstr>
      <vt:lpstr>Présentation PowerPoint</vt:lpstr>
      <vt:lpstr>Surface Particle counter</vt:lpstr>
      <vt:lpstr>Ethanol</vt:lpstr>
      <vt:lpstr>outils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TTC topical meeting on clean room assembly</dc:title>
  <dc:creator>Stéphane BERRY</dc:creator>
  <cp:lastModifiedBy>Stéphane BERRY</cp:lastModifiedBy>
  <cp:revision>90</cp:revision>
  <dcterms:created xsi:type="dcterms:W3CDTF">2014-11-05T23:22:26Z</dcterms:created>
  <dcterms:modified xsi:type="dcterms:W3CDTF">2014-11-11T23:57:04Z</dcterms:modified>
</cp:coreProperties>
</file>