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5" r:id="rId9"/>
    <p:sldId id="302" r:id="rId10"/>
    <p:sldId id="304" r:id="rId1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455"/>
    <a:srgbClr val="E0E0E0"/>
    <a:srgbClr val="FD930A"/>
    <a:srgbClr val="261748"/>
    <a:srgbClr val="251555"/>
    <a:srgbClr val="626262"/>
    <a:srgbClr val="1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13" autoAdjust="0"/>
    <p:restoredTop sz="89950" autoAdjust="0"/>
  </p:normalViewPr>
  <p:slideViewPr>
    <p:cSldViewPr snapToGrid="0" showGuides="1">
      <p:cViewPr varScale="1">
        <p:scale>
          <a:sx n="132" d="100"/>
          <a:sy n="132" d="100"/>
        </p:scale>
        <p:origin x="-1338" y="-84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540" y="-120"/>
      </p:cViewPr>
      <p:guideLst>
        <p:guide orient="horz" pos="3224"/>
        <p:guide pos="22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47620" indent="-247620">
              <a:spcBef>
                <a:spcPct val="0"/>
              </a:spcBef>
              <a:spcAft>
                <a:spcPct val="20000"/>
              </a:spcAft>
            </a:pP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C7CC0-28E8-4ADD-AA9E-883AC03934B9}" type="slidenum">
              <a:rPr lang="de-DE" altLang="en-US"/>
              <a:pPr/>
              <a:t>10</a:t>
            </a:fld>
            <a:endParaRPr lang="de-DE" altLang="en-US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b="1" dirty="0"/>
              <a:t>   </a:t>
            </a:r>
            <a:r>
              <a:rPr lang="en-GB" altLang="en-US" sz="1100" b="1" dirty="0"/>
              <a:t>Before you start</a:t>
            </a:r>
            <a:r>
              <a:rPr lang="en-GB" altLang="en-US" sz="1100" dirty="0"/>
              <a:t> editing the slides of your talk change to the </a:t>
            </a:r>
            <a:r>
              <a:rPr lang="en-GB" altLang="en-US" sz="1100" b="1" dirty="0"/>
              <a:t>Master Slide view</a:t>
            </a:r>
            <a:r>
              <a:rPr lang="en-GB" altLang="en-US" sz="1100" dirty="0"/>
              <a:t>:   </a:t>
            </a:r>
            <a:br>
              <a:rPr lang="en-GB" altLang="en-US" sz="1100" dirty="0"/>
            </a:br>
            <a:r>
              <a:rPr lang="en-GB" altLang="en-US" sz="1100" dirty="0"/>
              <a:t>   Menu button “View”,</a:t>
            </a:r>
            <a:r>
              <a:rPr lang="en-GB" altLang="en-US" sz="1100" dirty="0">
                <a:sym typeface="Wingdings" pitchFamily="2" charset="2"/>
              </a:rPr>
              <a:t> Master, Slide Master: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Edit the following 2 items in the 1st slide:</a:t>
            </a:r>
            <a:r>
              <a:rPr lang="en-GB" altLang="en-US" sz="1100" dirty="0">
                <a:sym typeface="Wingdings" pitchFamily="2" charset="2"/>
              </a:rPr>
              <a:t/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1)  1st row in the violet header: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If you want to use more </a:t>
            </a:r>
            <a:r>
              <a:rPr lang="en-GB" altLang="en-US" sz="1100" b="1" dirty="0">
                <a:sym typeface="Wingdings" pitchFamily="2" charset="2"/>
              </a:rPr>
              <a:t>partner logos</a:t>
            </a:r>
            <a:r>
              <a:rPr lang="en-GB" altLang="en-US" sz="1100" dirty="0">
                <a:sym typeface="Wingdings" pitchFamily="2" charset="2"/>
              </a:rPr>
              <a:t> position them left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beside the DESY logo in the footer area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Close Master View</a:t>
            </a:r>
            <a:endParaRPr lang="en-GB" altLang="en-US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C7CC0-28E8-4ADD-AA9E-883AC03934B9}" type="slidenum">
              <a:rPr lang="de-DE" altLang="en-US"/>
              <a:pPr/>
              <a:t>2</a:t>
            </a:fld>
            <a:endParaRPr lang="de-DE" altLang="en-US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b="1" dirty="0"/>
              <a:t>   </a:t>
            </a:r>
            <a:r>
              <a:rPr lang="en-GB" altLang="en-US" sz="1100" b="1" dirty="0"/>
              <a:t>Before you start</a:t>
            </a:r>
            <a:r>
              <a:rPr lang="en-GB" altLang="en-US" sz="1100" dirty="0"/>
              <a:t> editing the slides of your talk change to the </a:t>
            </a:r>
            <a:r>
              <a:rPr lang="en-GB" altLang="en-US" sz="1100" b="1" dirty="0"/>
              <a:t>Master Slide view</a:t>
            </a:r>
            <a:r>
              <a:rPr lang="en-GB" altLang="en-US" sz="1100" dirty="0"/>
              <a:t>:   </a:t>
            </a:r>
            <a:br>
              <a:rPr lang="en-GB" altLang="en-US" sz="1100" dirty="0"/>
            </a:br>
            <a:r>
              <a:rPr lang="en-GB" altLang="en-US" sz="1100" dirty="0"/>
              <a:t>   Menu button “View”,</a:t>
            </a:r>
            <a:r>
              <a:rPr lang="en-GB" altLang="en-US" sz="1100" dirty="0">
                <a:sym typeface="Wingdings" pitchFamily="2" charset="2"/>
              </a:rPr>
              <a:t> Master, Slide Master: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Edit the following 2 items in the 1st slide:</a:t>
            </a:r>
            <a:r>
              <a:rPr lang="en-GB" altLang="en-US" sz="1100" dirty="0">
                <a:sym typeface="Wingdings" pitchFamily="2" charset="2"/>
              </a:rPr>
              <a:t/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1)  1st row in the violet header: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If you want to use more </a:t>
            </a:r>
            <a:r>
              <a:rPr lang="en-GB" altLang="en-US" sz="1100" b="1" dirty="0">
                <a:sym typeface="Wingdings" pitchFamily="2" charset="2"/>
              </a:rPr>
              <a:t>partner logos</a:t>
            </a:r>
            <a:r>
              <a:rPr lang="en-GB" altLang="en-US" sz="1100" dirty="0">
                <a:sym typeface="Wingdings" pitchFamily="2" charset="2"/>
              </a:rPr>
              <a:t> position them left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beside the DESY logo in the footer area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Close Master View</a:t>
            </a:r>
            <a:endParaRPr lang="en-GB" altLang="en-US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C7CC0-28E8-4ADD-AA9E-883AC03934B9}" type="slidenum">
              <a:rPr lang="de-DE" altLang="en-US"/>
              <a:pPr/>
              <a:t>3</a:t>
            </a:fld>
            <a:endParaRPr lang="de-DE" altLang="en-US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b="1" dirty="0"/>
              <a:t>   </a:t>
            </a:r>
            <a:r>
              <a:rPr lang="en-GB" altLang="en-US" sz="1100" b="1" dirty="0"/>
              <a:t>Before you start</a:t>
            </a:r>
            <a:r>
              <a:rPr lang="en-GB" altLang="en-US" sz="1100" dirty="0"/>
              <a:t> editing the slides of your talk change to the </a:t>
            </a:r>
            <a:r>
              <a:rPr lang="en-GB" altLang="en-US" sz="1100" b="1" dirty="0"/>
              <a:t>Master Slide view</a:t>
            </a:r>
            <a:r>
              <a:rPr lang="en-GB" altLang="en-US" sz="1100" dirty="0"/>
              <a:t>:   </a:t>
            </a:r>
            <a:br>
              <a:rPr lang="en-GB" altLang="en-US" sz="1100" dirty="0"/>
            </a:br>
            <a:r>
              <a:rPr lang="en-GB" altLang="en-US" sz="1100" dirty="0"/>
              <a:t>   Menu button “View”,</a:t>
            </a:r>
            <a:r>
              <a:rPr lang="en-GB" altLang="en-US" sz="1100" dirty="0">
                <a:sym typeface="Wingdings" pitchFamily="2" charset="2"/>
              </a:rPr>
              <a:t> Master, Slide Master: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Edit the following 2 items in the 1st slide:</a:t>
            </a:r>
            <a:r>
              <a:rPr lang="en-GB" altLang="en-US" sz="1100" dirty="0">
                <a:sym typeface="Wingdings" pitchFamily="2" charset="2"/>
              </a:rPr>
              <a:t/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1)  1st row in the violet header: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If you want to use more </a:t>
            </a:r>
            <a:r>
              <a:rPr lang="en-GB" altLang="en-US" sz="1100" b="1" dirty="0">
                <a:sym typeface="Wingdings" pitchFamily="2" charset="2"/>
              </a:rPr>
              <a:t>partner logos</a:t>
            </a:r>
            <a:r>
              <a:rPr lang="en-GB" altLang="en-US" sz="1100" dirty="0">
                <a:sym typeface="Wingdings" pitchFamily="2" charset="2"/>
              </a:rPr>
              <a:t> position them left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beside the DESY logo in the footer area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Close Master View</a:t>
            </a:r>
            <a:endParaRPr lang="en-GB" altLang="en-US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C7CC0-28E8-4ADD-AA9E-883AC03934B9}" type="slidenum">
              <a:rPr lang="de-DE" altLang="en-US"/>
              <a:pPr/>
              <a:t>4</a:t>
            </a:fld>
            <a:endParaRPr lang="de-DE" altLang="en-US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b="1" dirty="0"/>
              <a:t>   </a:t>
            </a:r>
            <a:r>
              <a:rPr lang="en-GB" altLang="en-US" sz="1100" b="1" dirty="0"/>
              <a:t>Before you start</a:t>
            </a:r>
            <a:r>
              <a:rPr lang="en-GB" altLang="en-US" sz="1100" dirty="0"/>
              <a:t> editing the slides of your talk change to the </a:t>
            </a:r>
            <a:r>
              <a:rPr lang="en-GB" altLang="en-US" sz="1100" b="1" dirty="0"/>
              <a:t>Master Slide view</a:t>
            </a:r>
            <a:r>
              <a:rPr lang="en-GB" altLang="en-US" sz="1100" dirty="0"/>
              <a:t>:   </a:t>
            </a:r>
            <a:br>
              <a:rPr lang="en-GB" altLang="en-US" sz="1100" dirty="0"/>
            </a:br>
            <a:r>
              <a:rPr lang="en-GB" altLang="en-US" sz="1100" dirty="0"/>
              <a:t>   Menu button “View”,</a:t>
            </a:r>
            <a:r>
              <a:rPr lang="en-GB" altLang="en-US" sz="1100" dirty="0">
                <a:sym typeface="Wingdings" pitchFamily="2" charset="2"/>
              </a:rPr>
              <a:t> Master, Slide Master: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Edit the following 2 items in the 1st slide:</a:t>
            </a:r>
            <a:r>
              <a:rPr lang="en-GB" altLang="en-US" sz="1100" dirty="0">
                <a:sym typeface="Wingdings" pitchFamily="2" charset="2"/>
              </a:rPr>
              <a:t/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1)  1st row in the violet header: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If you want to use more </a:t>
            </a:r>
            <a:r>
              <a:rPr lang="en-GB" altLang="en-US" sz="1100" b="1" dirty="0">
                <a:sym typeface="Wingdings" pitchFamily="2" charset="2"/>
              </a:rPr>
              <a:t>partner logos</a:t>
            </a:r>
            <a:r>
              <a:rPr lang="en-GB" altLang="en-US" sz="1100" dirty="0">
                <a:sym typeface="Wingdings" pitchFamily="2" charset="2"/>
              </a:rPr>
              <a:t> position them left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beside the DESY logo in the footer area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Close Master View</a:t>
            </a:r>
            <a:endParaRPr lang="en-GB" altLang="en-US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C7CC0-28E8-4ADD-AA9E-883AC03934B9}" type="slidenum">
              <a:rPr lang="de-DE" altLang="en-US"/>
              <a:pPr/>
              <a:t>5</a:t>
            </a:fld>
            <a:endParaRPr lang="de-DE" altLang="en-US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b="1" dirty="0"/>
              <a:t>   </a:t>
            </a:r>
            <a:r>
              <a:rPr lang="en-GB" altLang="en-US" sz="1100" b="1" dirty="0"/>
              <a:t>Before you start</a:t>
            </a:r>
            <a:r>
              <a:rPr lang="en-GB" altLang="en-US" sz="1100" dirty="0"/>
              <a:t> editing the slides of your talk change to the </a:t>
            </a:r>
            <a:r>
              <a:rPr lang="en-GB" altLang="en-US" sz="1100" b="1" dirty="0"/>
              <a:t>Master Slide view</a:t>
            </a:r>
            <a:r>
              <a:rPr lang="en-GB" altLang="en-US" sz="1100" dirty="0"/>
              <a:t>:   </a:t>
            </a:r>
            <a:br>
              <a:rPr lang="en-GB" altLang="en-US" sz="1100" dirty="0"/>
            </a:br>
            <a:r>
              <a:rPr lang="en-GB" altLang="en-US" sz="1100" dirty="0"/>
              <a:t>   Menu button “View”,</a:t>
            </a:r>
            <a:r>
              <a:rPr lang="en-GB" altLang="en-US" sz="1100" dirty="0">
                <a:sym typeface="Wingdings" pitchFamily="2" charset="2"/>
              </a:rPr>
              <a:t> Master, Slide Master: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Edit the following 2 items in the 1st slide:</a:t>
            </a:r>
            <a:r>
              <a:rPr lang="en-GB" altLang="en-US" sz="1100" dirty="0">
                <a:sym typeface="Wingdings" pitchFamily="2" charset="2"/>
              </a:rPr>
              <a:t/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1)  1st row in the violet header: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If you want to use more </a:t>
            </a:r>
            <a:r>
              <a:rPr lang="en-GB" altLang="en-US" sz="1100" b="1" dirty="0">
                <a:sym typeface="Wingdings" pitchFamily="2" charset="2"/>
              </a:rPr>
              <a:t>partner logos</a:t>
            </a:r>
            <a:r>
              <a:rPr lang="en-GB" altLang="en-US" sz="1100" dirty="0">
                <a:sym typeface="Wingdings" pitchFamily="2" charset="2"/>
              </a:rPr>
              <a:t> position them left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beside the DESY logo in the footer area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Close Master View</a:t>
            </a:r>
            <a:endParaRPr lang="en-GB" altLang="en-US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C7CC0-28E8-4ADD-AA9E-883AC03934B9}" type="slidenum">
              <a:rPr lang="de-DE" altLang="en-US"/>
              <a:pPr/>
              <a:t>6</a:t>
            </a:fld>
            <a:endParaRPr lang="de-DE" altLang="en-US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b="1" dirty="0"/>
              <a:t>   </a:t>
            </a:r>
            <a:r>
              <a:rPr lang="en-GB" altLang="en-US" sz="1100" b="1" dirty="0"/>
              <a:t>Before you start</a:t>
            </a:r>
            <a:r>
              <a:rPr lang="en-GB" altLang="en-US" sz="1100" dirty="0"/>
              <a:t> editing the slides of your talk change to the </a:t>
            </a:r>
            <a:r>
              <a:rPr lang="en-GB" altLang="en-US" sz="1100" b="1" dirty="0"/>
              <a:t>Master Slide view</a:t>
            </a:r>
            <a:r>
              <a:rPr lang="en-GB" altLang="en-US" sz="1100" dirty="0"/>
              <a:t>:   </a:t>
            </a:r>
            <a:br>
              <a:rPr lang="en-GB" altLang="en-US" sz="1100" dirty="0"/>
            </a:br>
            <a:r>
              <a:rPr lang="en-GB" altLang="en-US" sz="1100" dirty="0"/>
              <a:t>   Menu button “View”,</a:t>
            </a:r>
            <a:r>
              <a:rPr lang="en-GB" altLang="en-US" sz="1100" dirty="0">
                <a:sym typeface="Wingdings" pitchFamily="2" charset="2"/>
              </a:rPr>
              <a:t> Master, Slide Master: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Edit the following 2 items in the 1st slide:</a:t>
            </a:r>
            <a:r>
              <a:rPr lang="en-GB" altLang="en-US" sz="1100" dirty="0">
                <a:sym typeface="Wingdings" pitchFamily="2" charset="2"/>
              </a:rPr>
              <a:t/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1)  1st row in the violet header: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If you want to use more </a:t>
            </a:r>
            <a:r>
              <a:rPr lang="en-GB" altLang="en-US" sz="1100" b="1" dirty="0">
                <a:sym typeface="Wingdings" pitchFamily="2" charset="2"/>
              </a:rPr>
              <a:t>partner logos</a:t>
            </a:r>
            <a:r>
              <a:rPr lang="en-GB" altLang="en-US" sz="1100" dirty="0">
                <a:sym typeface="Wingdings" pitchFamily="2" charset="2"/>
              </a:rPr>
              <a:t> position them left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beside the DESY logo in the footer area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Close Master View</a:t>
            </a:r>
            <a:endParaRPr lang="en-GB" altLang="en-US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C7CC0-28E8-4ADD-AA9E-883AC03934B9}" type="slidenum">
              <a:rPr lang="de-DE" altLang="en-US"/>
              <a:pPr/>
              <a:t>7</a:t>
            </a:fld>
            <a:endParaRPr lang="de-DE" altLang="en-US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b="1" dirty="0"/>
              <a:t>   </a:t>
            </a:r>
            <a:r>
              <a:rPr lang="en-GB" altLang="en-US" sz="1100" b="1" dirty="0"/>
              <a:t>Before you start</a:t>
            </a:r>
            <a:r>
              <a:rPr lang="en-GB" altLang="en-US" sz="1100" dirty="0"/>
              <a:t> editing the slides of your talk change to the </a:t>
            </a:r>
            <a:r>
              <a:rPr lang="en-GB" altLang="en-US" sz="1100" b="1" dirty="0"/>
              <a:t>Master Slide view</a:t>
            </a:r>
            <a:r>
              <a:rPr lang="en-GB" altLang="en-US" sz="1100" dirty="0"/>
              <a:t>:   </a:t>
            </a:r>
            <a:br>
              <a:rPr lang="en-GB" altLang="en-US" sz="1100" dirty="0"/>
            </a:br>
            <a:r>
              <a:rPr lang="en-GB" altLang="en-US" sz="1100" dirty="0"/>
              <a:t>   Menu button “View”,</a:t>
            </a:r>
            <a:r>
              <a:rPr lang="en-GB" altLang="en-US" sz="1100" dirty="0">
                <a:sym typeface="Wingdings" pitchFamily="2" charset="2"/>
              </a:rPr>
              <a:t> Master, Slide Master: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Edit the following 2 items in the 1st slide:</a:t>
            </a:r>
            <a:r>
              <a:rPr lang="en-GB" altLang="en-US" sz="1100" dirty="0">
                <a:sym typeface="Wingdings" pitchFamily="2" charset="2"/>
              </a:rPr>
              <a:t/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1)  1st row in the violet header: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If you want to use more </a:t>
            </a:r>
            <a:r>
              <a:rPr lang="en-GB" altLang="en-US" sz="1100" b="1" dirty="0">
                <a:sym typeface="Wingdings" pitchFamily="2" charset="2"/>
              </a:rPr>
              <a:t>partner logos</a:t>
            </a:r>
            <a:r>
              <a:rPr lang="en-GB" altLang="en-US" sz="1100" dirty="0">
                <a:sym typeface="Wingdings" pitchFamily="2" charset="2"/>
              </a:rPr>
              <a:t> position them left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beside the DESY logo in the footer area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Close Master View</a:t>
            </a:r>
            <a:endParaRPr lang="en-GB" altLang="en-US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C7CC0-28E8-4ADD-AA9E-883AC03934B9}" type="slidenum">
              <a:rPr lang="de-DE" altLang="en-US"/>
              <a:pPr/>
              <a:t>8</a:t>
            </a:fld>
            <a:endParaRPr lang="de-DE" altLang="en-US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b="1" dirty="0"/>
              <a:t>   </a:t>
            </a:r>
            <a:r>
              <a:rPr lang="en-GB" altLang="en-US" sz="1100" b="1" dirty="0"/>
              <a:t>Before you start</a:t>
            </a:r>
            <a:r>
              <a:rPr lang="en-GB" altLang="en-US" sz="1100" dirty="0"/>
              <a:t> editing the slides of your talk change to the </a:t>
            </a:r>
            <a:r>
              <a:rPr lang="en-GB" altLang="en-US" sz="1100" b="1" dirty="0"/>
              <a:t>Master Slide view</a:t>
            </a:r>
            <a:r>
              <a:rPr lang="en-GB" altLang="en-US" sz="1100" dirty="0"/>
              <a:t>:   </a:t>
            </a:r>
            <a:br>
              <a:rPr lang="en-GB" altLang="en-US" sz="1100" dirty="0"/>
            </a:br>
            <a:r>
              <a:rPr lang="en-GB" altLang="en-US" sz="1100" dirty="0"/>
              <a:t>   Menu button “View”,</a:t>
            </a:r>
            <a:r>
              <a:rPr lang="en-GB" altLang="en-US" sz="1100" dirty="0">
                <a:sym typeface="Wingdings" pitchFamily="2" charset="2"/>
              </a:rPr>
              <a:t> Master, Slide Master: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Edit the following 2 items in the 1st slide:</a:t>
            </a:r>
            <a:r>
              <a:rPr lang="en-GB" altLang="en-US" sz="1100" dirty="0">
                <a:sym typeface="Wingdings" pitchFamily="2" charset="2"/>
              </a:rPr>
              <a:t/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1)  1st row in the violet header: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If you want to use more </a:t>
            </a:r>
            <a:r>
              <a:rPr lang="en-GB" altLang="en-US" sz="1100" b="1" dirty="0">
                <a:sym typeface="Wingdings" pitchFamily="2" charset="2"/>
              </a:rPr>
              <a:t>partner logos</a:t>
            </a:r>
            <a:r>
              <a:rPr lang="en-GB" altLang="en-US" sz="1100" dirty="0">
                <a:sym typeface="Wingdings" pitchFamily="2" charset="2"/>
              </a:rPr>
              <a:t> position them left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beside the DESY logo in the footer area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Close Master View</a:t>
            </a:r>
            <a:endParaRPr lang="en-GB" altLang="en-US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C7CC0-28E8-4ADD-AA9E-883AC03934B9}" type="slidenum">
              <a:rPr lang="de-DE" altLang="en-US"/>
              <a:pPr/>
              <a:t>9</a:t>
            </a:fld>
            <a:endParaRPr lang="de-DE" altLang="en-US" dirty="0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b="1" dirty="0"/>
              <a:t>   </a:t>
            </a:r>
            <a:r>
              <a:rPr lang="en-GB" altLang="en-US" sz="1100" b="1" dirty="0"/>
              <a:t>Before you start</a:t>
            </a:r>
            <a:r>
              <a:rPr lang="en-GB" altLang="en-US" sz="1100" dirty="0"/>
              <a:t> editing the slides of your talk change to the </a:t>
            </a:r>
            <a:r>
              <a:rPr lang="en-GB" altLang="en-US" sz="1100" b="1" dirty="0"/>
              <a:t>Master Slide view</a:t>
            </a:r>
            <a:r>
              <a:rPr lang="en-GB" altLang="en-US" sz="1100" dirty="0"/>
              <a:t>:   </a:t>
            </a:r>
            <a:br>
              <a:rPr lang="en-GB" altLang="en-US" sz="1100" dirty="0"/>
            </a:br>
            <a:r>
              <a:rPr lang="en-GB" altLang="en-US" sz="1100" dirty="0"/>
              <a:t>   Menu button “View”,</a:t>
            </a:r>
            <a:r>
              <a:rPr lang="en-GB" altLang="en-US" sz="1100" dirty="0">
                <a:sym typeface="Wingdings" pitchFamily="2" charset="2"/>
              </a:rPr>
              <a:t> Master, Slide Master: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Edit the following 2 items in the 1st slide:</a:t>
            </a:r>
            <a:r>
              <a:rPr lang="en-GB" altLang="en-US" sz="1100" dirty="0">
                <a:sym typeface="Wingdings" pitchFamily="2" charset="2"/>
              </a:rPr>
              <a:t/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1)  1st row in the violet header: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en-US" sz="1100" dirty="0">
                <a:sym typeface="Wingdings" pitchFamily="2" charset="2"/>
              </a:rPr>
            </a:br>
            <a:endParaRPr lang="en-GB" altLang="en-US" sz="1100" dirty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en-US" sz="1100" dirty="0">
                <a:sym typeface="Wingdings" pitchFamily="2" charset="2"/>
              </a:rPr>
              <a:t>   If you want to use more </a:t>
            </a:r>
            <a:r>
              <a:rPr lang="en-GB" altLang="en-US" sz="1100" b="1" dirty="0">
                <a:sym typeface="Wingdings" pitchFamily="2" charset="2"/>
              </a:rPr>
              <a:t>partner logos</a:t>
            </a:r>
            <a:r>
              <a:rPr lang="en-GB" altLang="en-US" sz="1100" dirty="0">
                <a:sym typeface="Wingdings" pitchFamily="2" charset="2"/>
              </a:rPr>
              <a:t> position them left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beside the DESY logo in the footer area </a:t>
            </a:r>
            <a:br>
              <a:rPr lang="en-GB" altLang="en-US" sz="1100" dirty="0">
                <a:sym typeface="Wingdings" pitchFamily="2" charset="2"/>
              </a:rPr>
            </a:br>
            <a:r>
              <a:rPr lang="en-GB" altLang="en-US" sz="1100" dirty="0">
                <a:sym typeface="Wingdings" pitchFamily="2" charset="2"/>
              </a:rPr>
              <a:t>   </a:t>
            </a:r>
            <a:r>
              <a:rPr lang="en-GB" altLang="en-US" sz="1100" b="1" dirty="0">
                <a:sym typeface="Wingdings" pitchFamily="2" charset="2"/>
              </a:rPr>
              <a:t>Close Master View</a:t>
            </a:r>
            <a:endParaRPr lang="en-GB" altLang="en-US" sz="1100" b="1" dirty="0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11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 dirty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noProof="0" dirty="0" smtClean="0">
                <a:solidFill>
                  <a:schemeClr val="bg1"/>
                </a:solidFill>
              </a:rPr>
              <a:t>Cavity Gradient Degradation</a:t>
            </a:r>
            <a:r>
              <a:rPr lang="en-US" sz="10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000" noProof="0" dirty="0" smtClean="0">
                <a:solidFill>
                  <a:schemeClr val="bg1"/>
                </a:solidFill>
              </a:rPr>
              <a:t>in XFEL Cryomodule Tests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dirty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sz="1200" noProof="0" dirty="0" smtClean="0"/>
              <a:t>Denis Kostin,</a:t>
            </a:r>
            <a:r>
              <a:rPr lang="en-GB" sz="1200" baseline="0" noProof="0" dirty="0" smtClean="0"/>
              <a:t> </a:t>
            </a:r>
            <a:r>
              <a:rPr lang="en-GB" sz="1200" noProof="0" dirty="0" smtClean="0"/>
              <a:t>DESY.             </a:t>
            </a:r>
            <a:r>
              <a:rPr lang="en-US" sz="1200" b="1" noProof="0" dirty="0" smtClean="0">
                <a:solidFill>
                  <a:schemeClr val="tx1"/>
                </a:solidFill>
              </a:rPr>
              <a:t>TTC Topical Meeting on SRF Cryomodule Clean Room Assembly</a:t>
            </a:r>
            <a:r>
              <a:rPr lang="en-US" sz="1200" noProof="0" dirty="0" smtClean="0"/>
              <a:t>. </a:t>
            </a:r>
            <a:r>
              <a:rPr lang="en-GB" sz="1200" noProof="0" dirty="0" smtClean="0"/>
              <a:t>12-14.11.2014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ESLA\XFEL\Modules\XM5\XM5_XATB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7" y="2546518"/>
            <a:ext cx="8880674" cy="3810617"/>
          </a:xfrm>
          <a:prstGeom prst="rect">
            <a:avLst/>
          </a:prstGeom>
          <a:noFill/>
          <a:ln w="317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440813" y="1080000"/>
            <a:ext cx="8331200" cy="1303199"/>
          </a:xfrm>
        </p:spPr>
        <p:txBody>
          <a:bodyPr/>
          <a:lstStyle/>
          <a:p>
            <a:r>
              <a:rPr lang="en-US" sz="4000" dirty="0"/>
              <a:t>Cavity </a:t>
            </a:r>
            <a:r>
              <a:rPr lang="en-US" sz="4000" dirty="0" smtClean="0"/>
              <a:t>Gradient Degradation</a:t>
            </a:r>
            <a:br>
              <a:rPr lang="en-US" sz="4000" dirty="0" smtClean="0"/>
            </a:br>
            <a:r>
              <a:rPr lang="en-US" sz="4000" dirty="0" smtClean="0"/>
              <a:t>in </a:t>
            </a:r>
            <a:r>
              <a:rPr lang="en-US" sz="4000" dirty="0"/>
              <a:t>XFEL </a:t>
            </a:r>
            <a:r>
              <a:rPr lang="en-US" sz="4000" dirty="0" smtClean="0"/>
              <a:t>Cryomodule Tests</a:t>
            </a:r>
            <a:endParaRPr lang="en-GB" sz="4000" dirty="0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107625" y="445025"/>
            <a:ext cx="6912790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Denis Kostin, </a:t>
            </a:r>
            <a:r>
              <a:rPr lang="en-US" altLang="en-US" sz="1400" dirty="0" smtClean="0">
                <a:solidFill>
                  <a:schemeClr val="bg1"/>
                </a:solidFill>
              </a:rPr>
              <a:t>DESY</a:t>
            </a:r>
            <a:r>
              <a:rPr lang="en-US" altLang="en-US" sz="1400" dirty="0">
                <a:solidFill>
                  <a:schemeClr val="bg1"/>
                </a:solidFill>
              </a:rPr>
              <a:t>. 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TTC Topical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Meeting </a:t>
            </a:r>
            <a:r>
              <a:rPr lang="en-US" altLang="en-US" sz="1400" b="1" dirty="0">
                <a:solidFill>
                  <a:schemeClr val="bg1"/>
                </a:solidFill>
              </a:rPr>
              <a:t>on SRF Cryomodule Clean Room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Assembly</a:t>
            </a:r>
            <a:r>
              <a:rPr lang="en-US" altLang="en-US" sz="1400" dirty="0" smtClean="0">
                <a:solidFill>
                  <a:schemeClr val="bg1"/>
                </a:solidFill>
              </a:rPr>
              <a:t>. 12-14.11.2014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26" descr="DESY-Logo-cyan-RGB_t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63" y="4709888"/>
            <a:ext cx="15494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altLang="en-US" dirty="0" smtClean="0"/>
              <a:t>Summary</a:t>
            </a:r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7200" y="1461600"/>
            <a:ext cx="76320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600" smtClean="0">
                <a:solidFill>
                  <a:schemeClr val="accent3"/>
                </a:solidFill>
              </a:rPr>
              <a:t>Cavity gradient degradation was observed in </a:t>
            </a:r>
            <a:r>
              <a:rPr lang="en-GB" sz="1600" smtClean="0">
                <a:solidFill>
                  <a:schemeClr val="accent3"/>
                </a:solidFill>
              </a:rPr>
              <a:t>AMTF XFEL </a:t>
            </a:r>
            <a:r>
              <a:rPr lang="en-GB" sz="1600" smtClean="0">
                <a:solidFill>
                  <a:schemeClr val="accent3"/>
                </a:solidFill>
              </a:rPr>
              <a:t>cryomodule tests.</a:t>
            </a:r>
          </a:p>
          <a:p>
            <a:pPr marL="268288" indent="-268288" algn="just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600" smtClean="0">
                <a:solidFill>
                  <a:schemeClr val="accent3"/>
                </a:solidFill>
              </a:rPr>
              <a:t>11 XFEL modules: XM-2, XM-1, XM1, XM2, XM3, XM4, XM5, XM6, XM7, XM9 and XM10 were tested to this date. </a:t>
            </a:r>
            <a:r>
              <a:rPr lang="en-GB" sz="1600" smtClean="0">
                <a:solidFill>
                  <a:schemeClr val="accent3"/>
                </a:solidFill>
              </a:rPr>
              <a:t>10 of </a:t>
            </a:r>
            <a:r>
              <a:rPr lang="en-GB" sz="1600" smtClean="0">
                <a:solidFill>
                  <a:schemeClr val="accent3"/>
                </a:solidFill>
              </a:rPr>
              <a:t>them did show the cavity gradient degradation with E</a:t>
            </a:r>
            <a:r>
              <a:rPr lang="en-GB" sz="1600" baseline="-25000" smtClean="0">
                <a:solidFill>
                  <a:schemeClr val="accent3"/>
                </a:solidFill>
              </a:rPr>
              <a:t>acc.VT</a:t>
            </a:r>
            <a:r>
              <a:rPr lang="en-GB" sz="1600" smtClean="0">
                <a:solidFill>
                  <a:schemeClr val="accent3"/>
                </a:solidFill>
              </a:rPr>
              <a:t> ─ E</a:t>
            </a:r>
            <a:r>
              <a:rPr lang="en-GB" sz="1600" baseline="-25000" smtClean="0">
                <a:solidFill>
                  <a:schemeClr val="accent3"/>
                </a:solidFill>
              </a:rPr>
              <a:t>acc.MOD</a:t>
            </a:r>
            <a:r>
              <a:rPr lang="en-GB" sz="1600" smtClean="0">
                <a:solidFill>
                  <a:schemeClr val="accent3"/>
                </a:solidFill>
              </a:rPr>
              <a:t> &gt; </a:t>
            </a:r>
            <a:r>
              <a:rPr lang="en-GB" sz="1600" smtClean="0">
                <a:solidFill>
                  <a:schemeClr val="accent3"/>
                </a:solidFill>
              </a:rPr>
              <a:t>5 </a:t>
            </a:r>
            <a:r>
              <a:rPr lang="en-GB" sz="1600" smtClean="0">
                <a:solidFill>
                  <a:schemeClr val="accent3"/>
                </a:solidFill>
              </a:rPr>
              <a:t>MV/m.</a:t>
            </a:r>
          </a:p>
          <a:p>
            <a:pPr marL="268288" indent="-268288" algn="just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600" smtClean="0">
                <a:solidFill>
                  <a:schemeClr val="accent3"/>
                </a:solidFill>
              </a:rPr>
              <a:t>Total number of degraded cavities is </a:t>
            </a:r>
            <a:r>
              <a:rPr lang="en-GB" sz="1600" smtClean="0">
                <a:solidFill>
                  <a:schemeClr val="accent3"/>
                </a:solidFill>
              </a:rPr>
              <a:t>23, </a:t>
            </a:r>
            <a:r>
              <a:rPr lang="en-GB" sz="1600" smtClean="0">
                <a:solidFill>
                  <a:schemeClr val="accent3"/>
                </a:solidFill>
              </a:rPr>
              <a:t>or </a:t>
            </a:r>
            <a:r>
              <a:rPr lang="en-GB" sz="1600" smtClean="0">
                <a:solidFill>
                  <a:schemeClr val="accent3"/>
                </a:solidFill>
              </a:rPr>
              <a:t>26% </a:t>
            </a:r>
            <a:r>
              <a:rPr lang="en-GB" sz="1600" smtClean="0">
                <a:solidFill>
                  <a:schemeClr val="accent3"/>
                </a:solidFill>
              </a:rPr>
              <a:t>(out of 88 cavities).</a:t>
            </a:r>
          </a:p>
          <a:p>
            <a:pPr marL="268288" indent="-268288" algn="just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600" smtClean="0">
                <a:solidFill>
                  <a:schemeClr val="accent3"/>
                </a:solidFill>
              </a:rPr>
              <a:t>Critical cavity </a:t>
            </a:r>
            <a:r>
              <a:rPr lang="en-GB" sz="1600" smtClean="0">
                <a:solidFill>
                  <a:schemeClr val="accent3"/>
                </a:solidFill>
              </a:rPr>
              <a:t>degradation </a:t>
            </a:r>
            <a:r>
              <a:rPr lang="en-GB" sz="1600" smtClean="0">
                <a:solidFill>
                  <a:schemeClr val="accent3"/>
                </a:solidFill>
              </a:rPr>
              <a:t>to a gradient </a:t>
            </a:r>
            <a:r>
              <a:rPr lang="en-GB" sz="1600" smtClean="0">
                <a:solidFill>
                  <a:schemeClr val="accent3"/>
                </a:solidFill>
              </a:rPr>
              <a:t>in </a:t>
            </a:r>
            <a:r>
              <a:rPr lang="en-GB" sz="1600" smtClean="0">
                <a:solidFill>
                  <a:schemeClr val="accent3"/>
                </a:solidFill>
              </a:rPr>
              <a:t>a </a:t>
            </a:r>
            <a:r>
              <a:rPr lang="en-GB" sz="1600" smtClean="0">
                <a:solidFill>
                  <a:schemeClr val="accent3"/>
                </a:solidFill>
              </a:rPr>
              <a:t>module less than 25 MV/m </a:t>
            </a:r>
            <a:r>
              <a:rPr lang="en-GB" sz="1600" smtClean="0">
                <a:solidFill>
                  <a:schemeClr val="accent3"/>
                </a:solidFill>
              </a:rPr>
              <a:t>happened to 17 cavities, </a:t>
            </a:r>
            <a:r>
              <a:rPr lang="en-GB" sz="1600" smtClean="0">
                <a:solidFill>
                  <a:schemeClr val="accent3"/>
                </a:solidFill>
              </a:rPr>
              <a:t>or </a:t>
            </a:r>
            <a:r>
              <a:rPr lang="en-GB" sz="1600" smtClean="0">
                <a:solidFill>
                  <a:schemeClr val="accent3"/>
                </a:solidFill>
              </a:rPr>
              <a:t>19</a:t>
            </a:r>
            <a:r>
              <a:rPr lang="en-GB" sz="1600" smtClean="0">
                <a:solidFill>
                  <a:schemeClr val="accent3"/>
                </a:solidFill>
              </a:rPr>
              <a:t>% (out of 88 cavities).</a:t>
            </a:r>
            <a:endParaRPr lang="en-GB" sz="1600" smtClean="0">
              <a:solidFill>
                <a:schemeClr val="accent3"/>
              </a:solidFill>
            </a:endParaRPr>
          </a:p>
          <a:p>
            <a:pPr marL="268288" indent="-268288" algn="just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600" smtClean="0">
                <a:solidFill>
                  <a:schemeClr val="accent3"/>
                </a:solidFill>
              </a:rPr>
              <a:t>Most degraded cavities are found in module </a:t>
            </a:r>
            <a:r>
              <a:rPr lang="en-GB" sz="1600" smtClean="0">
                <a:solidFill>
                  <a:schemeClr val="accent3"/>
                </a:solidFill>
              </a:rPr>
              <a:t>XM4. Modules XM9 and XM10 having most of critically degraded cavities, </a:t>
            </a:r>
            <a:r>
              <a:rPr lang="en-GB" sz="1600" smtClean="0">
                <a:solidFill>
                  <a:schemeClr val="accent3"/>
                </a:solidFill>
              </a:rPr>
              <a:t>while module XM9 presented strongest field emission related degradation and is parked now.</a:t>
            </a:r>
          </a:p>
          <a:p>
            <a:pPr marL="268288" indent="-268288" algn="just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600" smtClean="0">
                <a:solidFill>
                  <a:schemeClr val="accent3"/>
                </a:solidFill>
              </a:rPr>
              <a:t>65% </a:t>
            </a:r>
            <a:r>
              <a:rPr lang="en-GB" sz="1600" smtClean="0">
                <a:solidFill>
                  <a:schemeClr val="accent3"/>
                </a:solidFill>
              </a:rPr>
              <a:t>of degradations results in a cavity breakdown without field emission, rest are cavities with field emission caused degradation.</a:t>
            </a:r>
          </a:p>
          <a:p>
            <a:pPr marL="268288" indent="-268288" algn="just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600" smtClean="0">
                <a:solidFill>
                  <a:schemeClr val="accent3"/>
                </a:solidFill>
              </a:rPr>
              <a:t>Cavities did degrade in every position in the module, but </a:t>
            </a:r>
            <a:r>
              <a:rPr lang="en-GB" sz="1600" smtClean="0">
                <a:solidFill>
                  <a:schemeClr val="accent3"/>
                </a:solidFill>
              </a:rPr>
              <a:t>cavities </a:t>
            </a:r>
            <a:r>
              <a:rPr lang="en-GB" sz="1600">
                <a:solidFill>
                  <a:schemeClr val="accent3"/>
                </a:solidFill>
              </a:rPr>
              <a:t>i</a:t>
            </a:r>
            <a:r>
              <a:rPr lang="en-GB" sz="1600" smtClean="0">
                <a:solidFill>
                  <a:schemeClr val="accent3"/>
                </a:solidFill>
              </a:rPr>
              <a:t>n </a:t>
            </a:r>
            <a:r>
              <a:rPr lang="en-GB" sz="1600" smtClean="0">
                <a:solidFill>
                  <a:schemeClr val="accent3"/>
                </a:solidFill>
              </a:rPr>
              <a:t>position </a:t>
            </a:r>
            <a:r>
              <a:rPr lang="en-GB" sz="1600" smtClean="0">
                <a:solidFill>
                  <a:schemeClr val="accent3"/>
                </a:solidFill>
              </a:rPr>
              <a:t>4 were </a:t>
            </a:r>
            <a:r>
              <a:rPr lang="en-GB" sz="1600" smtClean="0">
                <a:solidFill>
                  <a:schemeClr val="accent3"/>
                </a:solidFill>
              </a:rPr>
              <a:t>degraded more often</a:t>
            </a:r>
            <a:r>
              <a:rPr lang="en-GB" sz="1600" smtClean="0">
                <a:solidFill>
                  <a:schemeClr val="accent3"/>
                </a:solidFill>
              </a:rPr>
              <a:t>.</a:t>
            </a:r>
          </a:p>
          <a:p>
            <a:pPr marL="268288" indent="-268288" algn="just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1600" smtClean="0">
                <a:solidFill>
                  <a:schemeClr val="accent3"/>
                </a:solidFill>
              </a:rPr>
              <a:t>Inspite degraded cavities 11 tested in AMTF XFEL modules did show good average accelerating gradient ia range of 25 .. 30 MV/m.</a:t>
            </a:r>
            <a:endParaRPr lang="en-US" sz="160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altLang="en-US" dirty="0" smtClean="0"/>
              <a:t>Outline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9599" y="2635200"/>
            <a:ext cx="6571030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GB" sz="2400" dirty="0" smtClean="0">
                <a:solidFill>
                  <a:schemeClr val="accent3"/>
                </a:solidFill>
              </a:rPr>
              <a:t>Cavity Operating Gradient and Degradation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XFEL Module AMTF Test </a:t>
            </a:r>
            <a:r>
              <a:rPr lang="en-US" sz="2400" dirty="0" smtClean="0">
                <a:solidFill>
                  <a:schemeClr val="accent3"/>
                </a:solidFill>
              </a:rPr>
              <a:t>Data</a:t>
            </a:r>
            <a:endParaRPr lang="en-GB" sz="2400" dirty="0" smtClean="0">
              <a:solidFill>
                <a:schemeClr val="accent3"/>
              </a:solidFill>
            </a:endParaRP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Cavity Gradient Degradation </a:t>
            </a:r>
            <a:r>
              <a:rPr lang="en-GB" sz="2400" dirty="0" smtClean="0">
                <a:solidFill>
                  <a:schemeClr val="accent3"/>
                </a:solidFill>
              </a:rPr>
              <a:t>Statistics</a:t>
            </a:r>
            <a:endParaRPr lang="en-GB" sz="2400" dirty="0">
              <a:solidFill>
                <a:schemeClr val="accent3"/>
              </a:solidFill>
            </a:endParaRP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GB" sz="2400" dirty="0" smtClean="0">
                <a:solidFill>
                  <a:schemeClr val="accent3"/>
                </a:solidFill>
              </a:rPr>
              <a:t>Summary</a:t>
            </a:r>
            <a:endParaRPr lang="en-US" sz="24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7279812" cy="481012"/>
          </a:xfrm>
        </p:spPr>
        <p:txBody>
          <a:bodyPr/>
          <a:lstStyle/>
          <a:p>
            <a:r>
              <a:rPr lang="en-GB" altLang="en-US" dirty="0" smtClean="0"/>
              <a:t>Cavity Operating Gradient and Degradation</a:t>
            </a:r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9200" y="1756800"/>
            <a:ext cx="744293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2400" dirty="0" smtClean="0">
                <a:solidFill>
                  <a:srgbClr val="231455"/>
                </a:solidFill>
              </a:rPr>
              <a:t>Cavity Operating Gradient Definition: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2400" smtClean="0">
                <a:solidFill>
                  <a:schemeClr val="accent3"/>
                </a:solidFill>
              </a:rPr>
              <a:t>E</a:t>
            </a:r>
            <a:r>
              <a:rPr lang="en-GB" sz="2400" baseline="-25000" smtClean="0">
                <a:solidFill>
                  <a:schemeClr val="accent3"/>
                </a:solidFill>
              </a:rPr>
              <a:t>acc.op </a:t>
            </a:r>
            <a:r>
              <a:rPr lang="en-GB" sz="2400" dirty="0" smtClean="0">
                <a:solidFill>
                  <a:schemeClr val="accent3"/>
                </a:solidFill>
              </a:rPr>
              <a:t>= min{E</a:t>
            </a:r>
            <a:r>
              <a:rPr lang="en-GB" sz="2400" baseline="-25000" dirty="0" smtClean="0">
                <a:solidFill>
                  <a:schemeClr val="accent3"/>
                </a:solidFill>
              </a:rPr>
              <a:t>acc.BD</a:t>
            </a:r>
            <a:r>
              <a:rPr lang="en-GB" sz="2400" dirty="0" smtClean="0">
                <a:solidFill>
                  <a:schemeClr val="accent3"/>
                </a:solidFill>
              </a:rPr>
              <a:t>-0.5[MV/m], E</a:t>
            </a:r>
            <a:r>
              <a:rPr lang="en-GB" sz="2400" baseline="-25000" dirty="0" smtClean="0">
                <a:solidFill>
                  <a:schemeClr val="accent3"/>
                </a:solidFill>
              </a:rPr>
              <a:t>acc.PWR</a:t>
            </a:r>
            <a:r>
              <a:rPr lang="en-GB" sz="2400" dirty="0" smtClean="0">
                <a:solidFill>
                  <a:schemeClr val="accent3"/>
                </a:solidFill>
              </a:rPr>
              <a:t>, E</a:t>
            </a:r>
            <a:r>
              <a:rPr lang="en-GB" sz="2400" baseline="-25000" dirty="0" smtClean="0">
                <a:solidFill>
                  <a:schemeClr val="accent3"/>
                </a:solidFill>
              </a:rPr>
              <a:t>acc.FE</a:t>
            </a:r>
            <a:r>
              <a:rPr lang="en-GB" sz="2400" dirty="0" smtClean="0">
                <a:solidFill>
                  <a:schemeClr val="accent3"/>
                </a:solidFill>
              </a:rPr>
              <a:t>}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2400" dirty="0" smtClean="0">
                <a:solidFill>
                  <a:schemeClr val="accent3"/>
                </a:solidFill>
              </a:rPr>
              <a:t>E</a:t>
            </a:r>
            <a:r>
              <a:rPr lang="en-GB" sz="2400" baseline="-25000" dirty="0" smtClean="0">
                <a:solidFill>
                  <a:schemeClr val="accent3"/>
                </a:solidFill>
              </a:rPr>
              <a:t>acc.FE</a:t>
            </a:r>
            <a:r>
              <a:rPr lang="en-GB" sz="2400" dirty="0" smtClean="0">
                <a:solidFill>
                  <a:schemeClr val="accent3"/>
                </a:solidFill>
              </a:rPr>
              <a:t> = E</a:t>
            </a:r>
            <a:r>
              <a:rPr lang="en-GB" sz="2400" baseline="-25000" dirty="0" smtClean="0">
                <a:solidFill>
                  <a:schemeClr val="accent3"/>
                </a:solidFill>
              </a:rPr>
              <a:t>acc</a:t>
            </a:r>
            <a:r>
              <a:rPr lang="en-GB" sz="2400" dirty="0" smtClean="0">
                <a:solidFill>
                  <a:schemeClr val="accent3"/>
                </a:solidFill>
              </a:rPr>
              <a:t>(X-ray ≤ 10</a:t>
            </a:r>
            <a:r>
              <a:rPr lang="en-GB" sz="2400" baseline="30000" dirty="0" smtClean="0">
                <a:solidFill>
                  <a:schemeClr val="accent3"/>
                </a:solidFill>
              </a:rPr>
              <a:t>-2</a:t>
            </a:r>
            <a:r>
              <a:rPr lang="en-GB" sz="2400" dirty="0" smtClean="0">
                <a:solidFill>
                  <a:schemeClr val="accent3"/>
                </a:solidFill>
              </a:rPr>
              <a:t> mGy/min)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800" dirty="0" smtClean="0">
                <a:solidFill>
                  <a:schemeClr val="accent3"/>
                </a:solidFill>
              </a:rPr>
              <a:t>in a vertical cryostat test additional </a:t>
            </a:r>
            <a:r>
              <a:rPr lang="en-GB" sz="1800" smtClean="0">
                <a:solidFill>
                  <a:schemeClr val="accent3"/>
                </a:solidFill>
              </a:rPr>
              <a:t>criteria Q</a:t>
            </a:r>
            <a:r>
              <a:rPr lang="en-GB" sz="1800" baseline="-25000" smtClean="0">
                <a:solidFill>
                  <a:schemeClr val="accent3"/>
                </a:solidFill>
              </a:rPr>
              <a:t>0</a:t>
            </a:r>
            <a:r>
              <a:rPr lang="en-GB" sz="1800" smtClean="0">
                <a:solidFill>
                  <a:schemeClr val="accent3"/>
                </a:solidFill>
              </a:rPr>
              <a:t>≥10</a:t>
            </a:r>
            <a:r>
              <a:rPr lang="en-GB" sz="1800" baseline="30000" smtClean="0">
                <a:solidFill>
                  <a:schemeClr val="accent3"/>
                </a:solidFill>
              </a:rPr>
              <a:t>10</a:t>
            </a:r>
            <a:r>
              <a:rPr lang="en-GB" sz="1800" smtClean="0">
                <a:solidFill>
                  <a:schemeClr val="accent3"/>
                </a:solidFill>
              </a:rPr>
              <a:t> is used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800" smtClean="0">
                <a:solidFill>
                  <a:schemeClr val="accent3"/>
                </a:solidFill>
              </a:rPr>
              <a:t>in a module test single cavity Q</a:t>
            </a:r>
            <a:r>
              <a:rPr lang="en-GB" sz="1800" baseline="-25000" smtClean="0">
                <a:solidFill>
                  <a:schemeClr val="accent3"/>
                </a:solidFill>
              </a:rPr>
              <a:t>0</a:t>
            </a:r>
            <a:r>
              <a:rPr lang="en-GB" sz="1800" smtClean="0">
                <a:solidFill>
                  <a:schemeClr val="accent3"/>
                </a:solidFill>
              </a:rPr>
              <a:t> mesurement is not possible</a:t>
            </a:r>
            <a:endParaRPr lang="en-GB" sz="1800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GB" sz="1000" dirty="0" smtClean="0">
              <a:solidFill>
                <a:schemeClr val="accent3"/>
              </a:solidFill>
            </a:endParaRP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GB" sz="2400" dirty="0" smtClean="0">
                <a:solidFill>
                  <a:srgbClr val="231455"/>
                </a:solidFill>
              </a:rPr>
              <a:t>Cavity Gradient Degradation Definition: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800" smtClean="0">
                <a:solidFill>
                  <a:schemeClr val="accent3"/>
                </a:solidFill>
              </a:rPr>
              <a:t>Module Test Gradient Measurement Error → 8.9%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800" smtClean="0">
                <a:solidFill>
                  <a:schemeClr val="accent3"/>
                </a:solidFill>
              </a:rPr>
              <a:t>2×∆E(25 MV/m) → 5 MV/m, sure degradation limit.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2400" smtClean="0">
                <a:solidFill>
                  <a:schemeClr val="accent3"/>
                </a:solidFill>
              </a:rPr>
              <a:t>∆</a:t>
            </a:r>
            <a:r>
              <a:rPr lang="en-GB" sz="2400" smtClean="0">
                <a:solidFill>
                  <a:schemeClr val="accent3"/>
                </a:solidFill>
              </a:rPr>
              <a:t>E</a:t>
            </a:r>
            <a:r>
              <a:rPr lang="en-GB" sz="2400" baseline="-25000" smtClean="0">
                <a:solidFill>
                  <a:schemeClr val="accent3"/>
                </a:solidFill>
              </a:rPr>
              <a:t>acc</a:t>
            </a:r>
            <a:r>
              <a:rPr lang="en-GB" sz="2400" smtClean="0">
                <a:solidFill>
                  <a:schemeClr val="accent3"/>
                </a:solidFill>
              </a:rPr>
              <a:t> = E</a:t>
            </a:r>
            <a:r>
              <a:rPr lang="en-GB" sz="2400" baseline="-25000" smtClean="0">
                <a:solidFill>
                  <a:schemeClr val="accent3"/>
                </a:solidFill>
              </a:rPr>
              <a:t>acc.VT </a:t>
            </a:r>
            <a:r>
              <a:rPr lang="en-GB" sz="2400" smtClean="0">
                <a:solidFill>
                  <a:schemeClr val="accent3"/>
                </a:solidFill>
              </a:rPr>
              <a:t>─ E</a:t>
            </a:r>
            <a:r>
              <a:rPr lang="en-GB" sz="2400" baseline="-25000" smtClean="0">
                <a:solidFill>
                  <a:schemeClr val="accent3"/>
                </a:solidFill>
              </a:rPr>
              <a:t>acc.MODULE</a:t>
            </a:r>
            <a:r>
              <a:rPr lang="en-GB" sz="2400" smtClean="0">
                <a:solidFill>
                  <a:schemeClr val="accent3"/>
                </a:solidFill>
              </a:rPr>
              <a:t> ≥ </a:t>
            </a:r>
            <a:r>
              <a:rPr lang="en-GB" sz="2400" smtClean="0">
                <a:solidFill>
                  <a:schemeClr val="accent3"/>
                </a:solidFill>
              </a:rPr>
              <a:t>5 </a:t>
            </a:r>
            <a:r>
              <a:rPr lang="en-GB" sz="2400" smtClean="0">
                <a:solidFill>
                  <a:schemeClr val="accent3"/>
                </a:solidFill>
              </a:rPr>
              <a:t>MV/m</a:t>
            </a:r>
          </a:p>
          <a:p>
            <a:pPr lvl="1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800" smtClean="0">
                <a:solidFill>
                  <a:schemeClr val="accent3"/>
                </a:solidFill>
              </a:rPr>
              <a:t>XFEL performance critical gradient degradation: E</a:t>
            </a:r>
            <a:r>
              <a:rPr lang="en-GB" sz="1800" baseline="-25000" smtClean="0">
                <a:solidFill>
                  <a:schemeClr val="accent3"/>
                </a:solidFill>
              </a:rPr>
              <a:t>acc.OP</a:t>
            </a:r>
            <a:r>
              <a:rPr lang="en-GB" sz="1800" smtClean="0">
                <a:solidFill>
                  <a:schemeClr val="accent3"/>
                </a:solidFill>
              </a:rPr>
              <a:t> &lt; 25 MV/m</a:t>
            </a:r>
            <a:endParaRPr lang="en-US" sz="1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altLang="en-US" dirty="0" smtClean="0"/>
              <a:t>XFEL Module AMTF Test Data (1)</a:t>
            </a:r>
            <a:endParaRPr lang="en-GB" alt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18338" y="4810804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degraded cavities</a:t>
            </a:r>
            <a:r>
              <a:rPr lang="en-GB" sz="1400" smtClean="0">
                <a:solidFill>
                  <a:schemeClr val="accent2"/>
                </a:solidFill>
              </a:rPr>
              <a:t>: </a:t>
            </a:r>
            <a:r>
              <a:rPr lang="en-GB" sz="1400" smtClean="0">
                <a:solidFill>
                  <a:schemeClr val="accent2"/>
                </a:solidFill>
              </a:rPr>
              <a:t>2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644065" y="2260505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degraded cavities</a:t>
            </a:r>
            <a:r>
              <a:rPr lang="en-GB" sz="1400" smtClean="0">
                <a:solidFill>
                  <a:schemeClr val="accent2"/>
                </a:solidFill>
              </a:rPr>
              <a:t>: </a:t>
            </a:r>
            <a:r>
              <a:rPr lang="en-GB" sz="1400" smtClean="0">
                <a:solidFill>
                  <a:schemeClr val="accent2"/>
                </a:solidFill>
              </a:rPr>
              <a:t>1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643033" y="4954266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degraded cavities</a:t>
            </a:r>
            <a:r>
              <a:rPr lang="en-GB" sz="1400" smtClean="0">
                <a:solidFill>
                  <a:schemeClr val="accent2"/>
                </a:solidFill>
              </a:rPr>
              <a:t>: </a:t>
            </a:r>
            <a:r>
              <a:rPr lang="en-GB" sz="1400">
                <a:solidFill>
                  <a:schemeClr val="accent2"/>
                </a:solidFill>
              </a:rPr>
              <a:t>3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8" y="1070709"/>
            <a:ext cx="3788183" cy="26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6" y="3755772"/>
            <a:ext cx="3864376" cy="270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82" y="1102466"/>
            <a:ext cx="3818818" cy="26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83" y="3770094"/>
            <a:ext cx="3818818" cy="267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3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US" altLang="en-US" dirty="0"/>
              <a:t>XFEL Module AMTF Test Data </a:t>
            </a:r>
            <a:r>
              <a:rPr lang="en-US" altLang="en-US" dirty="0" smtClean="0"/>
              <a:t>(2)</a:t>
            </a:r>
            <a:endParaRPr lang="en-GB" alt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53350" y="3421204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degraded cavities: 1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652356" y="2232002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degraded cavities</a:t>
            </a:r>
            <a:r>
              <a:rPr lang="en-GB" sz="1400" smtClean="0">
                <a:solidFill>
                  <a:schemeClr val="accent2"/>
                </a:solidFill>
              </a:rPr>
              <a:t>: </a:t>
            </a:r>
            <a:r>
              <a:rPr lang="en-GB" sz="1400" smtClean="0">
                <a:solidFill>
                  <a:schemeClr val="accent2"/>
                </a:solidFill>
              </a:rPr>
              <a:t>4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647917" y="4896002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degraded cavities</a:t>
            </a:r>
            <a:r>
              <a:rPr lang="en-GB" sz="1400" smtClean="0">
                <a:solidFill>
                  <a:schemeClr val="accent2"/>
                </a:solidFill>
              </a:rPr>
              <a:t>: </a:t>
            </a:r>
            <a:r>
              <a:rPr lang="en-GB" sz="1400" smtClean="0">
                <a:solidFill>
                  <a:schemeClr val="accent2"/>
                </a:solidFill>
              </a:rPr>
              <a:t>1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2" y="1087897"/>
            <a:ext cx="3813159" cy="267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2" y="3761630"/>
            <a:ext cx="3813159" cy="267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97" y="1087896"/>
            <a:ext cx="3833940" cy="268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98" y="3761459"/>
            <a:ext cx="3833364" cy="268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3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US" altLang="en-US" dirty="0"/>
              <a:t>XFEL Module AMTF Test Data </a:t>
            </a:r>
            <a:r>
              <a:rPr lang="en-US" altLang="en-US" dirty="0" smtClean="0"/>
              <a:t>(3)</a:t>
            </a:r>
            <a:endParaRPr lang="en-GB" alt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304736" y="2167202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degraded cavities: 3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02951" y="4875603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degraded cavities</a:t>
            </a:r>
            <a:r>
              <a:rPr lang="en-GB" sz="1400" smtClean="0">
                <a:solidFill>
                  <a:schemeClr val="accent2"/>
                </a:solidFill>
              </a:rPr>
              <a:t>: </a:t>
            </a:r>
            <a:r>
              <a:rPr lang="en-GB" sz="1400" smtClean="0">
                <a:solidFill>
                  <a:schemeClr val="accent2"/>
                </a:solidFill>
              </a:rPr>
              <a:t>2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652695" y="2167203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degraded cavities</a:t>
            </a:r>
            <a:r>
              <a:rPr lang="en-GB" sz="1400" smtClean="0">
                <a:solidFill>
                  <a:schemeClr val="accent2"/>
                </a:solidFill>
              </a:rPr>
              <a:t>: </a:t>
            </a:r>
            <a:r>
              <a:rPr lang="en-GB" sz="1400" smtClean="0">
                <a:solidFill>
                  <a:schemeClr val="accent2"/>
                </a:solidFill>
              </a:rPr>
              <a:t>3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652694" y="4875604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degraded cavities</a:t>
            </a:r>
            <a:r>
              <a:rPr lang="en-GB" sz="1400" smtClean="0">
                <a:solidFill>
                  <a:schemeClr val="accent2"/>
                </a:solidFill>
              </a:rPr>
              <a:t>: </a:t>
            </a:r>
            <a:r>
              <a:rPr lang="en-GB" sz="1400" smtClean="0">
                <a:solidFill>
                  <a:schemeClr val="accent2"/>
                </a:solidFill>
              </a:rPr>
              <a:t>3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2" y="1096421"/>
            <a:ext cx="3837467" cy="269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3" y="3761228"/>
            <a:ext cx="3856290" cy="271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21" y="1096420"/>
            <a:ext cx="3830518" cy="268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69" y="3767925"/>
            <a:ext cx="3868069" cy="270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3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altLang="en-US" dirty="0" smtClean="0"/>
              <a:t>Cavity Gradient Degradation Statistics (1)</a:t>
            </a:r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97335" y="1196745"/>
            <a:ext cx="5697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2400" smtClean="0">
                <a:solidFill>
                  <a:srgbClr val="231455"/>
                </a:solidFill>
              </a:rPr>
              <a:t>Number of degraded cavities vs module:</a:t>
            </a:r>
            <a:endParaRPr lang="en-US" sz="2400" smtClean="0">
              <a:solidFill>
                <a:srgbClr val="23145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7131" y="1874745"/>
            <a:ext cx="255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600" smtClean="0">
                <a:solidFill>
                  <a:srgbClr val="231455"/>
                </a:solidFill>
              </a:rPr>
              <a:t>E</a:t>
            </a:r>
            <a:r>
              <a:rPr lang="en-GB" sz="1600" baseline="-25000" smtClean="0">
                <a:solidFill>
                  <a:srgbClr val="231455"/>
                </a:solidFill>
              </a:rPr>
              <a:t>acc.op</a:t>
            </a:r>
            <a:r>
              <a:rPr lang="en-GB" sz="1600" smtClean="0">
                <a:solidFill>
                  <a:srgbClr val="231455"/>
                </a:solidFill>
              </a:rPr>
              <a:t> &lt; 25 MV/m </a:t>
            </a:r>
            <a:r>
              <a:rPr lang="en-GB" sz="1600" smtClean="0">
                <a:solidFill>
                  <a:srgbClr val="231455"/>
                </a:solidFill>
              </a:rPr>
              <a:t>(critical)</a:t>
            </a:r>
            <a:endParaRPr lang="en-US" sz="1600" smtClean="0">
              <a:solidFill>
                <a:srgbClr val="231455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4" y="2136383"/>
            <a:ext cx="4446933" cy="327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99" y="2167774"/>
            <a:ext cx="4414653" cy="324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3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altLang="en-US" dirty="0" smtClean="0"/>
              <a:t>Cavity Gradient Degradation </a:t>
            </a:r>
            <a:r>
              <a:rPr lang="en-GB" altLang="en-US" smtClean="0"/>
              <a:t>Statistics (2)</a:t>
            </a:r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8935" y="1196745"/>
            <a:ext cx="829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2400" smtClean="0">
                <a:solidFill>
                  <a:srgbClr val="231455"/>
                </a:solidFill>
              </a:rPr>
              <a:t>Number of degraded cavities vs cavity position in a module:</a:t>
            </a:r>
            <a:endParaRPr lang="en-US" sz="2400" smtClean="0">
              <a:solidFill>
                <a:srgbClr val="23145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5931" y="1939545"/>
            <a:ext cx="255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600" smtClean="0">
                <a:solidFill>
                  <a:srgbClr val="231455"/>
                </a:solidFill>
              </a:rPr>
              <a:t>E</a:t>
            </a:r>
            <a:r>
              <a:rPr lang="en-GB" sz="1600" baseline="-25000" smtClean="0">
                <a:solidFill>
                  <a:srgbClr val="231455"/>
                </a:solidFill>
              </a:rPr>
              <a:t>acc.op</a:t>
            </a:r>
            <a:r>
              <a:rPr lang="en-GB" sz="1600" smtClean="0">
                <a:solidFill>
                  <a:srgbClr val="231455"/>
                </a:solidFill>
              </a:rPr>
              <a:t> &lt; 25 MV/m </a:t>
            </a:r>
            <a:r>
              <a:rPr lang="en-GB" sz="1600" smtClean="0">
                <a:solidFill>
                  <a:srgbClr val="231455"/>
                </a:solidFill>
              </a:rPr>
              <a:t>(critical)</a:t>
            </a:r>
            <a:endParaRPr lang="en-US" sz="1600" smtClean="0">
              <a:solidFill>
                <a:srgbClr val="231455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" y="2188022"/>
            <a:ext cx="4520329" cy="333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53" y="2222601"/>
            <a:ext cx="4468216" cy="329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21" y="1523039"/>
            <a:ext cx="4445279" cy="423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7" y="1523038"/>
            <a:ext cx="4389500" cy="423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altLang="en-US" dirty="0"/>
              <a:t>Cavity Gradient Degradation </a:t>
            </a:r>
            <a:r>
              <a:rPr lang="en-GB" altLang="en-US"/>
              <a:t>Statistics </a:t>
            </a:r>
            <a:r>
              <a:rPr lang="en-GB" altLang="en-US" smtClean="0"/>
              <a:t>(3)</a:t>
            </a:r>
            <a:endParaRPr lang="en-GB" alt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322920" y="3419230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smtClean="0">
                <a:solidFill>
                  <a:srgbClr val="231455"/>
                </a:solidFill>
              </a:rPr>
              <a:t>module test</a:t>
            </a:r>
            <a:endParaRPr lang="en-US" sz="1400" dirty="0" smtClean="0">
              <a:solidFill>
                <a:srgbClr val="23145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137206" y="3419229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smtClean="0">
                <a:solidFill>
                  <a:srgbClr val="231455"/>
                </a:solidFill>
              </a:rPr>
              <a:t>module test</a:t>
            </a:r>
            <a:endParaRPr lang="en-US" sz="1400" dirty="0" smtClean="0">
              <a:solidFill>
                <a:srgbClr val="23145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0701" y="5738400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smtClean="0">
                <a:solidFill>
                  <a:srgbClr val="231455"/>
                </a:solidFill>
              </a:rPr>
              <a:t>vertical test</a:t>
            </a:r>
            <a:endParaRPr lang="en-US" sz="1400" dirty="0" smtClean="0">
              <a:solidFill>
                <a:srgbClr val="23145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0926" y="5736911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400" smtClean="0">
                <a:solidFill>
                  <a:srgbClr val="231455"/>
                </a:solidFill>
              </a:rPr>
              <a:t>vertical test</a:t>
            </a:r>
            <a:endParaRPr lang="en-US" sz="1400" dirty="0" smtClean="0">
              <a:solidFill>
                <a:srgbClr val="23145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526" y="3068719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200" smtClean="0">
                <a:solidFill>
                  <a:srgbClr val="00B050"/>
                </a:solidFill>
              </a:rPr>
              <a:t>AMTF power limit</a:t>
            </a:r>
            <a:endParaRPr lang="en-US" sz="1200" dirty="0" smtClean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0926" y="2702719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200" smtClean="0">
                <a:solidFill>
                  <a:srgbClr val="00B050"/>
                </a:solidFill>
              </a:rPr>
              <a:t>AMTF power limit</a:t>
            </a:r>
            <a:endParaRPr lang="en-US" sz="1200" dirty="0" smtClean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2037" y="5144687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200" smtClean="0">
                <a:solidFill>
                  <a:srgbClr val="00B0F0"/>
                </a:solidFill>
              </a:rPr>
              <a:t>degradation/error limit</a:t>
            </a:r>
            <a:endParaRPr lang="en-US" sz="1200" dirty="0" smtClean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4037" y="5123086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200" smtClean="0">
                <a:solidFill>
                  <a:srgbClr val="00B0F0"/>
                </a:solidFill>
              </a:rPr>
              <a:t>degradation/error limit</a:t>
            </a:r>
            <a:endParaRPr lang="en-US" sz="12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1297</TotalTime>
  <Words>630</Words>
  <Application>Microsoft Office PowerPoint</Application>
  <PresentationFormat>On-screen Show (4:3)</PresentationFormat>
  <Paragraphs>94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template-european-xfel-gmbh_presentation-with-partner-logos</vt:lpstr>
      <vt:lpstr>Cavity Gradient Degradation in XFEL Cryomodule Tests</vt:lpstr>
      <vt:lpstr>Outline</vt:lpstr>
      <vt:lpstr>Cavity Operating Gradient and Degradation</vt:lpstr>
      <vt:lpstr>XFEL Module AMTF Test Data (1)</vt:lpstr>
      <vt:lpstr>XFEL Module AMTF Test Data (2)</vt:lpstr>
      <vt:lpstr>XFEL Module AMTF Test Data (3)</vt:lpstr>
      <vt:lpstr>Cavity Gradient Degradation Statistics (1)</vt:lpstr>
      <vt:lpstr>Cavity Gradient Degradation Statistics (2)</vt:lpstr>
      <vt:lpstr>Cavity Gradient Degradation Statistics (3)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Cavity Gradient Degradation in XFEL Cryomodule Tests</dc:title>
  <dc:subject>module test</dc:subject>
  <dc:creator>Denis Kostin</dc:creator>
  <cp:lastModifiedBy>Denis Kostin</cp:lastModifiedBy>
  <cp:revision>104</cp:revision>
  <cp:lastPrinted>2014-09-24T16:53:19Z</cp:lastPrinted>
  <dcterms:created xsi:type="dcterms:W3CDTF">2012-08-22T12:02:11Z</dcterms:created>
  <dcterms:modified xsi:type="dcterms:W3CDTF">2014-11-07T12:06:55Z</dcterms:modified>
</cp:coreProperties>
</file>