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Default Extension="wdp" ContentType="image/vnd.ms-photo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2" r:id="rId1"/>
    <p:sldMasterId id="2147483653" r:id="rId2"/>
  </p:sldMasterIdLst>
  <p:notesMasterIdLst>
    <p:notesMasterId r:id="rId26"/>
  </p:notesMasterIdLst>
  <p:handoutMasterIdLst>
    <p:handoutMasterId r:id="rId27"/>
  </p:handoutMasterIdLst>
  <p:sldIdLst>
    <p:sldId id="857" r:id="rId3"/>
    <p:sldId id="858" r:id="rId4"/>
    <p:sldId id="859" r:id="rId5"/>
    <p:sldId id="860" r:id="rId6"/>
    <p:sldId id="861" r:id="rId7"/>
    <p:sldId id="862" r:id="rId8"/>
    <p:sldId id="863" r:id="rId9"/>
    <p:sldId id="864" r:id="rId10"/>
    <p:sldId id="865" r:id="rId11"/>
    <p:sldId id="866" r:id="rId12"/>
    <p:sldId id="880" r:id="rId13"/>
    <p:sldId id="868" r:id="rId14"/>
    <p:sldId id="869" r:id="rId15"/>
    <p:sldId id="870" r:id="rId16"/>
    <p:sldId id="871" r:id="rId17"/>
    <p:sldId id="883" r:id="rId18"/>
    <p:sldId id="881" r:id="rId19"/>
    <p:sldId id="886" r:id="rId20"/>
    <p:sldId id="872" r:id="rId21"/>
    <p:sldId id="884" r:id="rId22"/>
    <p:sldId id="873" r:id="rId23"/>
    <p:sldId id="879" r:id="rId24"/>
    <p:sldId id="874" r:id="rId25"/>
  </p:sldIdLst>
  <p:sldSz cx="9144000" cy="6858000" type="screen4x3"/>
  <p:notesSz cx="6797675" cy="9926638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A7350"/>
    <a:srgbClr val="D67C6A"/>
    <a:srgbClr val="53EFCE"/>
    <a:srgbClr val="1D3F13"/>
    <a:srgbClr val="000066"/>
    <a:srgbClr val="660033"/>
    <a:srgbClr val="6600CC"/>
    <a:srgbClr val="33333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05" autoAdjust="0"/>
    <p:restoredTop sz="96860" autoAdjust="0"/>
  </p:normalViewPr>
  <p:slideViewPr>
    <p:cSldViewPr showGuides="1">
      <p:cViewPr varScale="1">
        <p:scale>
          <a:sx n="71" d="100"/>
          <a:sy n="71" d="100"/>
        </p:scale>
        <p:origin x="-1062" y="-96"/>
      </p:cViewPr>
      <p:guideLst>
        <p:guide orient="horz" pos="2160"/>
        <p:guide pos="2880"/>
      </p:guideLst>
    </p:cSldViewPr>
  </p:slideViewPr>
  <p:outlineViewPr>
    <p:cViewPr>
      <p:scale>
        <a:sx n="100" d="100"/>
        <a:sy n="100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60"/>
    </p:cViewPr>
  </p:sorterViewPr>
  <p:notesViewPr>
    <p:cSldViewPr showGuides="1">
      <p:cViewPr varScale="1">
        <p:scale>
          <a:sx n="94" d="100"/>
          <a:sy n="94" d="100"/>
        </p:scale>
        <p:origin x="-3462" y="-108"/>
      </p:cViewPr>
      <p:guideLst>
        <p:guide orient="horz" pos="3126"/>
        <p:guide pos="2141"/>
      </p:guideLst>
    </p:cSldViewPr>
  </p:notes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81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1338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fr-FR"/>
              <a:t>CYCLOPE 13 mars 2002</a:t>
            </a:r>
          </a:p>
        </p:txBody>
      </p:sp>
      <p:sp>
        <p:nvSpPr>
          <p:cNvPr id="481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31338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fld id="{9CA58C69-58D5-41C7-8344-B300109D50C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42642648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4113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99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4875"/>
            <a:ext cx="4984750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399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338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fr-FR"/>
              <a:t>CYCLOPE 13 mars 2002</a:t>
            </a:r>
          </a:p>
        </p:txBody>
      </p:sp>
      <p:sp>
        <p:nvSpPr>
          <p:cNvPr id="399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31338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fld id="{35A76E1C-196C-4142-ADFC-7C09EF398EA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534003014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6ABCDC9-C399-464D-8BCF-4333186ECBE0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292146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6ABCDC9-C399-464D-8BCF-4333186ECBE0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876969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8310004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9530069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26213" y="188913"/>
            <a:ext cx="2160587" cy="5937250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9688" y="188913"/>
            <a:ext cx="6334125" cy="59372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5607641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re. Texte et 2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688" y="188913"/>
            <a:ext cx="6657975" cy="1143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6131078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re. Contenu et 2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688" y="188913"/>
            <a:ext cx="6657975" cy="1143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7751695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re et 4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sz="quarter"/>
          </p:nvPr>
        </p:nvSpPr>
        <p:spPr>
          <a:xfrm>
            <a:off x="39688" y="188913"/>
            <a:ext cx="6657975" cy="1143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3910112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/>
          </p:nvPr>
        </p:nvSpPr>
        <p:spPr>
          <a:xfrm>
            <a:off x="39688" y="188913"/>
            <a:ext cx="8647112" cy="59372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4498251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895632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40987357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xmlns="" val="24268343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1008209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1710212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7059754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8301377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 userDrawn="1"/>
        </p:nvSpPr>
        <p:spPr>
          <a:xfrm>
            <a:off x="1295636" y="6633356"/>
            <a:ext cx="10081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b="0" dirty="0" smtClean="0"/>
              <a:t>K. TAVAKOLI</a:t>
            </a:r>
            <a:endParaRPr lang="fr-FR" sz="1000" b="0" dirty="0"/>
          </a:p>
        </p:txBody>
      </p:sp>
    </p:spTree>
    <p:extLst>
      <p:ext uri="{BB962C8B-B14F-4D97-AF65-F5344CB8AC3E}">
        <p14:creationId xmlns:p14="http://schemas.microsoft.com/office/powerpoint/2010/main" xmlns="" val="5049414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xmlns="" val="287451745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xmlns="" val="168885044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52092824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24625" y="188913"/>
            <a:ext cx="2162175" cy="5937250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8100" y="188913"/>
            <a:ext cx="6334125" cy="59372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98123921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re et 4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sz="quarter"/>
          </p:nvPr>
        </p:nvSpPr>
        <p:spPr>
          <a:xfrm>
            <a:off x="38100" y="188913"/>
            <a:ext cx="6626225" cy="1143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04254402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re. Texte et 2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8100" y="188913"/>
            <a:ext cx="6626225" cy="1143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ZoneTexte 5"/>
          <p:cNvSpPr txBox="1"/>
          <p:nvPr userDrawn="1"/>
        </p:nvSpPr>
        <p:spPr>
          <a:xfrm>
            <a:off x="1295636" y="6633356"/>
            <a:ext cx="10081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b="0" dirty="0" smtClean="0"/>
              <a:t>K. TAVAKOLI</a:t>
            </a:r>
            <a:endParaRPr lang="fr-FR" sz="1000" b="0" dirty="0"/>
          </a:p>
        </p:txBody>
      </p:sp>
    </p:spTree>
    <p:extLst>
      <p:ext uri="{BB962C8B-B14F-4D97-AF65-F5344CB8AC3E}">
        <p14:creationId xmlns:p14="http://schemas.microsoft.com/office/powerpoint/2010/main" xmlns="" val="11722286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xmlns="" val="3519987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9854473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4170796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858646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 userDrawn="1"/>
        </p:nvSpPr>
        <p:spPr>
          <a:xfrm>
            <a:off x="1295636" y="6633356"/>
            <a:ext cx="10081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b="0" dirty="0" smtClean="0"/>
              <a:t>K. TAVAKOLI</a:t>
            </a:r>
            <a:endParaRPr lang="fr-FR" sz="1000" b="0" dirty="0"/>
          </a:p>
        </p:txBody>
      </p:sp>
    </p:spTree>
    <p:extLst>
      <p:ext uri="{BB962C8B-B14F-4D97-AF65-F5344CB8AC3E}">
        <p14:creationId xmlns:p14="http://schemas.microsoft.com/office/powerpoint/2010/main" xmlns="" val="9401613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xmlns="" val="12720960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xmlns="" val="14154049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4" descr="Fd-diapo-4"/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688" y="188913"/>
            <a:ext cx="66579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 style du titre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  <p:sldLayoutId id="2147483665" r:id="rId12"/>
    <p:sldLayoutId id="2147483666" r:id="rId13"/>
    <p:sldLayoutId id="2147483667" r:id="rId14"/>
    <p:sldLayoutId id="2147483668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500" b="1">
          <a:solidFill>
            <a:srgbClr val="333333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500" b="1">
          <a:solidFill>
            <a:srgbClr val="333333"/>
          </a:solidFill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500" b="1">
          <a:solidFill>
            <a:srgbClr val="333333"/>
          </a:solidFill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500" b="1">
          <a:solidFill>
            <a:srgbClr val="333333"/>
          </a:solidFill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500" b="1">
          <a:solidFill>
            <a:srgbClr val="333333"/>
          </a:solidFill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500" b="1">
          <a:solidFill>
            <a:srgbClr val="135A17"/>
          </a:solidFill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500" b="1">
          <a:solidFill>
            <a:srgbClr val="135A17"/>
          </a:solidFill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500" b="1">
          <a:solidFill>
            <a:srgbClr val="135A17"/>
          </a:solidFill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500" b="1">
          <a:solidFill>
            <a:srgbClr val="135A17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 descr="Fd-diapo-5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" y="188913"/>
            <a:ext cx="66262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 style du titre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500" b="1">
          <a:solidFill>
            <a:srgbClr val="333333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500" b="1">
          <a:solidFill>
            <a:srgbClr val="333333"/>
          </a:solidFill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500" b="1">
          <a:solidFill>
            <a:srgbClr val="333333"/>
          </a:solidFill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500" b="1">
          <a:solidFill>
            <a:srgbClr val="333333"/>
          </a:solidFill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500" b="1">
          <a:solidFill>
            <a:srgbClr val="333333"/>
          </a:solidFill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500" b="1">
          <a:solidFill>
            <a:srgbClr val="135A17"/>
          </a:solidFill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500" b="1">
          <a:solidFill>
            <a:srgbClr val="135A17"/>
          </a:solidFill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500" b="1">
          <a:solidFill>
            <a:srgbClr val="135A17"/>
          </a:solidFill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500" b="1">
          <a:solidFill>
            <a:srgbClr val="135A17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2.xml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40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2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microsoft.com/office/2007/relationships/hdphoto" Target="../media/hdphoto4.wdp"/><Relationship Id="rId7" Type="http://schemas.openxmlformats.org/officeDocument/2006/relationships/image" Target="../media/image46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45.jpeg"/><Relationship Id="rId5" Type="http://schemas.microsoft.com/office/2007/relationships/hdphoto" Target="../media/hdphoto5.wdp"/><Relationship Id="rId4" Type="http://schemas.openxmlformats.org/officeDocument/2006/relationships/image" Target="../media/image4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2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7" Type="http://schemas.microsoft.com/office/2007/relationships/hdphoto" Target="../media/hdphoto10.wdp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56.jpeg"/><Relationship Id="rId5" Type="http://schemas.microsoft.com/office/2007/relationships/hdphoto" Target="../media/hdphoto9.wdp"/><Relationship Id="rId4" Type="http://schemas.openxmlformats.org/officeDocument/2006/relationships/image" Target="../media/image5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59.png"/><Relationship Id="rId5" Type="http://schemas.microsoft.com/office/2007/relationships/hdphoto" Target="../media/hdphoto12.wdp"/><Relationship Id="rId4" Type="http://schemas.openxmlformats.org/officeDocument/2006/relationships/image" Target="../media/image58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6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5.jpeg"/><Relationship Id="rId5" Type="http://schemas.microsoft.com/office/2007/relationships/hdphoto" Target="../media/hdphoto1.wdp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31.gif"/><Relationship Id="rId4" Type="http://schemas.openxmlformats.org/officeDocument/2006/relationships/image" Target="../media/image3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ZoneTexte 3"/>
          <p:cNvSpPr txBox="1">
            <a:spLocks noChangeArrowheads="1"/>
          </p:cNvSpPr>
          <p:nvPr/>
        </p:nvSpPr>
        <p:spPr bwMode="auto">
          <a:xfrm>
            <a:off x="576257" y="948615"/>
            <a:ext cx="799147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>
              <a:buNone/>
            </a:pPr>
            <a:r>
              <a:rPr lang="en-GB" sz="3600" b="1" dirty="0">
                <a:solidFill>
                  <a:srgbClr val="0070C0"/>
                </a:solidFill>
                <a:cs typeface="Consolas" panose="020B0609020204030204" pitchFamily="49" charset="0"/>
              </a:rPr>
              <a:t>Upgrade of the superconducting RF cavities at soleil</a:t>
            </a:r>
            <a:endParaRPr lang="fr-FR" sz="3600" b="1" dirty="0">
              <a:solidFill>
                <a:srgbClr val="0070C0"/>
              </a:solidFill>
              <a:cs typeface="Consolas" panose="020B0609020204030204" pitchFamily="49" charset="0"/>
            </a:endParaRPr>
          </a:p>
        </p:txBody>
      </p:sp>
      <p:sp>
        <p:nvSpPr>
          <p:cNvPr id="6148" name="ZoneTexte 5"/>
          <p:cNvSpPr txBox="1">
            <a:spLocks noChangeArrowheads="1"/>
          </p:cNvSpPr>
          <p:nvPr/>
        </p:nvSpPr>
        <p:spPr bwMode="auto">
          <a:xfrm>
            <a:off x="689574" y="5378841"/>
            <a:ext cx="7764849" cy="710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 eaLnBrk="1" hangingPunct="1">
              <a:spcBef>
                <a:spcPts val="500"/>
              </a:spcBef>
              <a:buClrTx/>
              <a:buSzTx/>
              <a:buFontTx/>
              <a:buNone/>
            </a:pPr>
            <a:r>
              <a:rPr lang="en-US" altLang="fr-FR" sz="1800" b="1" dirty="0">
                <a:solidFill>
                  <a:srgbClr val="0070C0"/>
                </a:solidFill>
              </a:rPr>
              <a:t>K. </a:t>
            </a:r>
            <a:r>
              <a:rPr lang="en-US" altLang="fr-FR" sz="1800" b="1" dirty="0" smtClean="0">
                <a:solidFill>
                  <a:srgbClr val="0070C0"/>
                </a:solidFill>
              </a:rPr>
              <a:t>Tavakoli</a:t>
            </a:r>
          </a:p>
          <a:p>
            <a:pPr algn="ctr" eaLnBrk="1" hangingPunct="1">
              <a:spcBef>
                <a:spcPts val="500"/>
              </a:spcBef>
              <a:buClrTx/>
              <a:buSzTx/>
              <a:buFontTx/>
              <a:buNone/>
            </a:pPr>
            <a:r>
              <a:rPr lang="en-US" altLang="fr-FR" sz="1800" b="1" dirty="0" smtClean="0">
                <a:solidFill>
                  <a:srgbClr val="0070C0"/>
                </a:solidFill>
              </a:rPr>
              <a:t>SOLEIL </a:t>
            </a:r>
            <a:r>
              <a:rPr lang="en-US" altLang="fr-FR" sz="1800" b="1" dirty="0">
                <a:solidFill>
                  <a:srgbClr val="0070C0"/>
                </a:solidFill>
              </a:rPr>
              <a:t>Synchrotron, </a:t>
            </a:r>
            <a:r>
              <a:rPr lang="en-US" altLang="fr-FR" sz="1800" b="1" dirty="0" smtClean="0">
                <a:solidFill>
                  <a:srgbClr val="0070C0"/>
                </a:solidFill>
              </a:rPr>
              <a:t>France</a:t>
            </a:r>
            <a:endParaRPr lang="en-US" altLang="fr-FR" sz="1800" b="1" dirty="0">
              <a:solidFill>
                <a:srgbClr val="0070C0"/>
              </a:solidFill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560582" y="2230406"/>
            <a:ext cx="8022835" cy="3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 descr="http://agenda.infn.it/conferenceDisplay.py/getLogo?confId=308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927273" y="1"/>
            <a:ext cx="2216726" cy="948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X:\Logo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-3674" y="8620"/>
            <a:ext cx="2051720" cy="1093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90421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X:\General\Conferences\2014_MEDSI\Presentations\Keihan\Photos\Coupleur_V1_02092013_02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82522" y="800708"/>
            <a:ext cx="3947161" cy="2271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0" y="85123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70C0"/>
                </a:solidFill>
                <a:latin typeface="Times" pitchFamily="18" charset="0"/>
              </a:rPr>
              <a:t>IPC upgrade</a:t>
            </a:r>
            <a:endParaRPr lang="en-US" sz="3200" b="1" dirty="0">
              <a:solidFill>
                <a:srgbClr val="0070C0"/>
              </a:solidFill>
              <a:latin typeface="Times" pitchFamily="18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4860032" y="1067701"/>
            <a:ext cx="399644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70C0"/>
                </a:solidFill>
                <a:latin typeface="Times" pitchFamily="18" charset="0"/>
              </a:rPr>
              <a:t>Conclusion of</a:t>
            </a:r>
            <a:r>
              <a:rPr lang="en-GB" sz="2000" b="1" dirty="0" smtClean="0">
                <a:solidFill>
                  <a:srgbClr val="0070C0"/>
                </a:solidFill>
                <a:latin typeface="Times" pitchFamily="18" charset="0"/>
              </a:rPr>
              <a:t> </a:t>
            </a:r>
            <a:r>
              <a:rPr lang="en-GB" sz="2000" b="1" dirty="0">
                <a:solidFill>
                  <a:srgbClr val="0070C0"/>
                </a:solidFill>
                <a:latin typeface="Times" pitchFamily="18" charset="0"/>
              </a:rPr>
              <a:t>a </a:t>
            </a:r>
            <a:r>
              <a:rPr lang="en-GB" sz="20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18" charset="0"/>
              </a:rPr>
              <a:t>collaboration agreement with CERN and ESRF </a:t>
            </a:r>
            <a:r>
              <a:rPr lang="en-GB" sz="2000" b="1" dirty="0" smtClean="0">
                <a:solidFill>
                  <a:srgbClr val="0070C0"/>
                </a:solidFill>
                <a:latin typeface="Times" pitchFamily="18" charset="0"/>
              </a:rPr>
              <a:t>in order to </a:t>
            </a:r>
            <a:r>
              <a:rPr lang="en-GB" sz="2000" b="1" dirty="0">
                <a:solidFill>
                  <a:srgbClr val="0070C0"/>
                </a:solidFill>
                <a:latin typeface="Times" pitchFamily="18" charset="0"/>
              </a:rPr>
              <a:t>develop a new 352 MHz </a:t>
            </a:r>
            <a:r>
              <a:rPr lang="en-GB" sz="2000" b="1" dirty="0" smtClean="0">
                <a:solidFill>
                  <a:srgbClr val="0070C0"/>
                </a:solidFill>
                <a:latin typeface="Times" pitchFamily="18" charset="0"/>
              </a:rPr>
              <a:t>IPC, </a:t>
            </a:r>
            <a:r>
              <a:rPr lang="en-GB" sz="2000" b="1" dirty="0">
                <a:solidFill>
                  <a:srgbClr val="0070C0"/>
                </a:solidFill>
                <a:latin typeface="Times" pitchFamily="18" charset="0"/>
              </a:rPr>
              <a:t>based on the LHC </a:t>
            </a:r>
            <a:r>
              <a:rPr lang="en-GB" sz="2000" b="1" dirty="0" smtClean="0">
                <a:solidFill>
                  <a:srgbClr val="0070C0"/>
                </a:solidFill>
                <a:latin typeface="Times" pitchFamily="18" charset="0"/>
              </a:rPr>
              <a:t>design, capable </a:t>
            </a:r>
            <a:r>
              <a:rPr lang="en-GB" sz="2000" b="1" dirty="0">
                <a:solidFill>
                  <a:srgbClr val="0070C0"/>
                </a:solidFill>
                <a:latin typeface="Times" pitchFamily="18" charset="0"/>
              </a:rPr>
              <a:t>of handling up to </a:t>
            </a:r>
            <a:r>
              <a:rPr lang="en-GB" sz="20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18" charset="0"/>
              </a:rPr>
              <a:t>300 </a:t>
            </a:r>
            <a:r>
              <a:rPr lang="en-GB" sz="20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18" charset="0"/>
              </a:rPr>
              <a:t>kW </a:t>
            </a:r>
            <a:endParaRPr lang="en-US" sz="2000" b="1" dirty="0">
              <a:solidFill>
                <a:srgbClr val="0070C0"/>
              </a:solidFill>
              <a:latin typeface="Times" pitchFamily="18" charset="0"/>
            </a:endParaRPr>
          </a:p>
        </p:txBody>
      </p:sp>
      <p:pic>
        <p:nvPicPr>
          <p:cNvPr id="7169" name="Picture 1" descr="X:\General\Conferences\2014_MEDSI\Presentations\Keihan\Photos\05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136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3281585" y="3165647"/>
            <a:ext cx="5790915" cy="3539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Virage 13"/>
          <p:cNvSpPr/>
          <p:nvPr/>
        </p:nvSpPr>
        <p:spPr bwMode="auto">
          <a:xfrm rot="10800000" flipH="1">
            <a:off x="1691680" y="3421146"/>
            <a:ext cx="1115121" cy="1137424"/>
          </a:xfrm>
          <a:prstGeom prst="bentArrow">
            <a:avLst>
              <a:gd name="adj1" fmla="val 24333"/>
              <a:gd name="adj2" fmla="val 27333"/>
              <a:gd name="adj3" fmla="val 25000"/>
              <a:gd name="adj4" fmla="val 4375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59386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1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0" y="85123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70C0"/>
                </a:solidFill>
                <a:latin typeface="Times" pitchFamily="18" charset="0"/>
              </a:rPr>
              <a:t>IPC upgrade</a:t>
            </a:r>
            <a:endParaRPr lang="en-US" sz="3200" b="1" dirty="0">
              <a:solidFill>
                <a:srgbClr val="0070C0"/>
              </a:solidFill>
              <a:latin typeface="Times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361" y="871558"/>
            <a:ext cx="91416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b="1" i="1" dirty="0">
                <a:solidFill>
                  <a:srgbClr val="00B050"/>
                </a:solidFill>
                <a:latin typeface="Times" pitchFamily="18" charset="0"/>
              </a:rPr>
              <a:t>April </a:t>
            </a:r>
            <a:r>
              <a:rPr lang="en-GB" sz="2000" b="1" i="1" dirty="0" smtClean="0">
                <a:solidFill>
                  <a:srgbClr val="00B050"/>
                </a:solidFill>
                <a:latin typeface="Times" pitchFamily="18" charset="0"/>
              </a:rPr>
              <a:t>2013: the </a:t>
            </a:r>
            <a:r>
              <a:rPr lang="en-GB" sz="2000" b="1" i="1" dirty="0">
                <a:solidFill>
                  <a:srgbClr val="00B050"/>
                </a:solidFill>
                <a:latin typeface="Times" pitchFamily="18" charset="0"/>
              </a:rPr>
              <a:t>1st pair of upgraded IPC, built at CERN for SOLEIL, is successfully conditioned @300 kW CW </a:t>
            </a:r>
            <a:r>
              <a:rPr lang="en-GB" sz="2000" b="1" i="1" dirty="0" smtClean="0">
                <a:solidFill>
                  <a:srgbClr val="00B050"/>
                </a:solidFill>
                <a:latin typeface="Times" pitchFamily="18" charset="0"/>
              </a:rPr>
              <a:t>in </a:t>
            </a:r>
            <a:r>
              <a:rPr lang="en-GB" sz="2000" b="1" i="1" dirty="0">
                <a:solidFill>
                  <a:srgbClr val="00B050"/>
                </a:solidFill>
                <a:latin typeface="Times" pitchFamily="18" charset="0"/>
              </a:rPr>
              <a:t>the ESRF </a:t>
            </a:r>
            <a:r>
              <a:rPr lang="en-GB" sz="2000" b="1" i="1" dirty="0" smtClean="0">
                <a:solidFill>
                  <a:srgbClr val="00B050"/>
                </a:solidFill>
                <a:latin typeface="Times" pitchFamily="18" charset="0"/>
              </a:rPr>
              <a:t>test-stand </a:t>
            </a:r>
            <a:r>
              <a:rPr lang="en-GB" sz="2000" b="1" i="1" dirty="0">
                <a:solidFill>
                  <a:srgbClr val="00B050"/>
                </a:solidFill>
                <a:latin typeface="Times" pitchFamily="18" charset="0"/>
              </a:rPr>
              <a:t>using a Cu cavity from </a:t>
            </a:r>
            <a:r>
              <a:rPr lang="en-GB" sz="2000" b="1" i="1" dirty="0" smtClean="0">
                <a:solidFill>
                  <a:srgbClr val="00B050"/>
                </a:solidFill>
                <a:latin typeface="Times" pitchFamily="18" charset="0"/>
              </a:rPr>
              <a:t>CERN.</a:t>
            </a:r>
            <a:endParaRPr lang="en-GB" sz="2000" b="1" i="1" dirty="0">
              <a:solidFill>
                <a:srgbClr val="00B050"/>
              </a:solidFill>
              <a:latin typeface="Times" pitchFamily="18" charset="0"/>
            </a:endParaRPr>
          </a:p>
        </p:txBody>
      </p:sp>
      <p:pic>
        <p:nvPicPr>
          <p:cNvPr id="6145" name="Picture 1" descr="X:\General\Conferences\2014_MEDSI\Presentations\Keihan\Photos\DSCF0779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5342763" y="3876428"/>
            <a:ext cx="3635298" cy="2813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Groupe 14"/>
          <p:cNvGrpSpPr/>
          <p:nvPr/>
        </p:nvGrpSpPr>
        <p:grpSpPr>
          <a:xfrm>
            <a:off x="37170" y="1723673"/>
            <a:ext cx="6748343" cy="4120051"/>
            <a:chOff x="37170" y="1701371"/>
            <a:chExt cx="6748343" cy="4120051"/>
          </a:xfrm>
        </p:grpSpPr>
        <p:grpSp>
          <p:nvGrpSpPr>
            <p:cNvPr id="4" name="Groupe 3"/>
            <p:cNvGrpSpPr/>
            <p:nvPr/>
          </p:nvGrpSpPr>
          <p:grpSpPr>
            <a:xfrm>
              <a:off x="37170" y="1701371"/>
              <a:ext cx="5884585" cy="4120051"/>
              <a:chOff x="5616560" y="802804"/>
              <a:chExt cx="4287513" cy="3124685"/>
            </a:xfrm>
          </p:grpSpPr>
          <p:pic>
            <p:nvPicPr>
              <p:cNvPr id="5" name="Image 4"/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 xmlns=""/>
                  </a:ext>
                </a:extLst>
              </a:blip>
              <a:stretch>
                <a:fillRect/>
              </a:stretch>
            </p:blipFill>
            <p:spPr>
              <a:xfrm>
                <a:off x="6590188" y="1091335"/>
                <a:ext cx="2819816" cy="2836154"/>
              </a:xfrm>
              <a:prstGeom prst="rect">
                <a:avLst/>
              </a:prstGeom>
            </p:spPr>
          </p:pic>
          <p:sp>
            <p:nvSpPr>
              <p:cNvPr id="6" name="Zone de texte 394261"/>
              <p:cNvSpPr txBox="1"/>
              <p:nvPr/>
            </p:nvSpPr>
            <p:spPr>
              <a:xfrm>
                <a:off x="8995368" y="802804"/>
                <a:ext cx="908705" cy="405243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fr-FR" sz="1400" b="1" dirty="0" smtClean="0">
                    <a:effectLst/>
                    <a:latin typeface="Times"/>
                    <a:ea typeface="Times New Roman"/>
                    <a:cs typeface="Times New Roman"/>
                  </a:rPr>
                  <a:t>Coupler 1 : P</a:t>
                </a:r>
                <a:r>
                  <a:rPr lang="fr-FR" sz="1400" b="1" baseline="-25000" dirty="0" smtClean="0">
                    <a:effectLst/>
                    <a:latin typeface="Times"/>
                    <a:ea typeface="Times New Roman"/>
                    <a:cs typeface="Times New Roman"/>
                  </a:rPr>
                  <a:t>in</a:t>
                </a:r>
                <a:endParaRPr lang="fr-FR" sz="1400" b="1" dirty="0">
                  <a:effectLst/>
                  <a:latin typeface="Times"/>
                  <a:ea typeface="Times New Roman"/>
                  <a:cs typeface="Times New Roman"/>
                </a:endParaRPr>
              </a:p>
            </p:txBody>
          </p:sp>
          <p:sp>
            <p:nvSpPr>
              <p:cNvPr id="7" name="Zone de texte 394264"/>
              <p:cNvSpPr txBox="1"/>
              <p:nvPr/>
            </p:nvSpPr>
            <p:spPr>
              <a:xfrm>
                <a:off x="5835631" y="836712"/>
                <a:ext cx="1270474" cy="827994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en-US" sz="1400" b="1" dirty="0">
                    <a:effectLst/>
                    <a:latin typeface="Times"/>
                    <a:ea typeface="Times New Roman"/>
                    <a:cs typeface="Times New Roman"/>
                  </a:rPr>
                  <a:t>Coupler 2 : P</a:t>
                </a:r>
                <a:r>
                  <a:rPr lang="en-US" sz="1400" b="1" baseline="-25000" dirty="0">
                    <a:effectLst/>
                    <a:latin typeface="Times"/>
                    <a:ea typeface="Times New Roman"/>
                    <a:cs typeface="Times New Roman"/>
                  </a:rPr>
                  <a:t>out  </a:t>
                </a:r>
                <a:r>
                  <a:rPr lang="en-US" sz="1400" b="1" dirty="0">
                    <a:effectLst/>
                    <a:latin typeface="Times"/>
                    <a:ea typeface="Times New Roman"/>
                    <a:cs typeface="Times New Roman"/>
                  </a:rPr>
                  <a:t>toward dummy load or short circuit</a:t>
                </a:r>
                <a:endParaRPr lang="fr-FR" sz="1400" b="1" dirty="0">
                  <a:effectLst/>
                  <a:latin typeface="Times"/>
                  <a:ea typeface="Times New Roman"/>
                  <a:cs typeface="Times New Roman"/>
                </a:endParaRPr>
              </a:p>
            </p:txBody>
          </p:sp>
          <p:sp>
            <p:nvSpPr>
              <p:cNvPr id="8" name="Virage 7"/>
              <p:cNvSpPr/>
              <p:nvPr/>
            </p:nvSpPr>
            <p:spPr>
              <a:xfrm flipH="1">
                <a:off x="7134684" y="1084563"/>
                <a:ext cx="218963" cy="280588"/>
              </a:xfrm>
              <a:prstGeom prst="ben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fr-FR"/>
              </a:p>
            </p:txBody>
          </p:sp>
          <p:sp>
            <p:nvSpPr>
              <p:cNvPr id="9" name="Flèche vers le bas 8"/>
              <p:cNvSpPr/>
              <p:nvPr/>
            </p:nvSpPr>
            <p:spPr>
              <a:xfrm>
                <a:off x="8846141" y="889670"/>
                <a:ext cx="113748" cy="170518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fr-FR"/>
              </a:p>
            </p:txBody>
          </p:sp>
          <p:pic>
            <p:nvPicPr>
              <p:cNvPr id="10" name="Picture 17"/>
              <p:cNvPicPr/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 xmlns=""/>
                  </a:ext>
                </a:extLst>
              </a:blip>
              <a:stretch>
                <a:fillRect/>
              </a:stretch>
            </p:blipFill>
            <p:spPr bwMode="auto">
              <a:xfrm>
                <a:off x="5616560" y="1443563"/>
                <a:ext cx="1049457" cy="1298908"/>
              </a:xfrm>
              <a:prstGeom prst="rect">
                <a:avLst/>
              </a:prstGeom>
              <a:noFill/>
              <a:ln>
                <a:noFill/>
              </a:ln>
              <a:effectLst/>
              <a:extLst/>
            </p:spPr>
          </p:pic>
          <p:cxnSp>
            <p:nvCxnSpPr>
              <p:cNvPr id="11" name="Connecteur droit avec flèche 10"/>
              <p:cNvCxnSpPr/>
              <p:nvPr/>
            </p:nvCxnSpPr>
            <p:spPr>
              <a:xfrm>
                <a:off x="6704809" y="1844824"/>
                <a:ext cx="243160" cy="0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Zone de texte 394254"/>
              <p:cNvSpPr txBox="1"/>
              <p:nvPr/>
            </p:nvSpPr>
            <p:spPr>
              <a:xfrm>
                <a:off x="7549480" y="874813"/>
                <a:ext cx="914093" cy="391218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ts val="1200"/>
                  </a:lnSpc>
                  <a:spcAft>
                    <a:spcPts val="0"/>
                  </a:spcAft>
                </a:pPr>
                <a:r>
                  <a:rPr lang="fr-FR" sz="1400" b="1" dirty="0">
                    <a:effectLst/>
                    <a:latin typeface="Times"/>
                    <a:ea typeface="Times New Roman"/>
                    <a:cs typeface="Times New Roman"/>
                  </a:rPr>
                  <a:t>352 MHz</a:t>
                </a:r>
              </a:p>
              <a:p>
                <a:pPr algn="ctr">
                  <a:lnSpc>
                    <a:spcPts val="1200"/>
                  </a:lnSpc>
                  <a:spcAft>
                    <a:spcPts val="0"/>
                  </a:spcAft>
                </a:pPr>
                <a:r>
                  <a:rPr lang="fr-FR" sz="1400" b="1" dirty="0">
                    <a:effectLst/>
                    <a:latin typeface="Times"/>
                    <a:ea typeface="Times New Roman"/>
                    <a:cs typeface="Times New Roman"/>
                  </a:rPr>
                  <a:t>cavity</a:t>
                </a:r>
              </a:p>
            </p:txBody>
          </p:sp>
        </p:grpSp>
        <p:pic>
          <p:nvPicPr>
            <p:cNvPr id="16" name="Picture 17"/>
            <p:cNvPicPr/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 bwMode="auto">
            <a:xfrm flipH="1">
              <a:off x="5458518" y="2096681"/>
              <a:ext cx="1326995" cy="1712674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</p:pic>
        <p:cxnSp>
          <p:nvCxnSpPr>
            <p:cNvPr id="17" name="Connecteur droit avec flèche 16"/>
            <p:cNvCxnSpPr/>
            <p:nvPr/>
          </p:nvCxnSpPr>
          <p:spPr>
            <a:xfrm flipH="1">
              <a:off x="5078576" y="2788407"/>
              <a:ext cx="379942" cy="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522803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7" descr="Image2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941328" y="1628036"/>
            <a:ext cx="3725819" cy="4962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4455766" y="828925"/>
            <a:ext cx="432289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b="1" i="1" dirty="0" smtClean="0">
                <a:solidFill>
                  <a:srgbClr val="00B050"/>
                </a:solidFill>
                <a:latin typeface="Times" pitchFamily="18" charset="0"/>
              </a:rPr>
              <a:t>The initial assembly was done in a ISO-5 (US 100) clean room at CERN</a:t>
            </a:r>
            <a:endParaRPr lang="en-GB" sz="2000" b="1" i="1" dirty="0">
              <a:solidFill>
                <a:srgbClr val="00B050"/>
              </a:solidFill>
              <a:latin typeface="Times" pitchFamily="18" charset="0"/>
            </a:endParaRPr>
          </a:p>
        </p:txBody>
      </p:sp>
      <p:pic>
        <p:nvPicPr>
          <p:cNvPr id="3076" name="Picture 4" descr="X:\General\Conferences\2014_MEDSI\Presentations\Keihan\Photos\DSC00563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234652" y="948684"/>
            <a:ext cx="4221114" cy="4072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ZoneTexte 8"/>
          <p:cNvSpPr txBox="1"/>
          <p:nvPr/>
        </p:nvSpPr>
        <p:spPr>
          <a:xfrm>
            <a:off x="0" y="85123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70C0"/>
                </a:solidFill>
                <a:latin typeface="Times" pitchFamily="18" charset="0"/>
              </a:rPr>
              <a:t>IPC upgrade</a:t>
            </a:r>
            <a:endParaRPr lang="en-US" sz="3200" b="1" dirty="0">
              <a:solidFill>
                <a:srgbClr val="0070C0"/>
              </a:solidFill>
              <a:latin typeface="Times" pitchFamily="18" charset="0"/>
            </a:endParaRPr>
          </a:p>
        </p:txBody>
      </p:sp>
      <p:pic>
        <p:nvPicPr>
          <p:cNvPr id="11" name="Picture 2" descr="Comparison of CR Standard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4023580"/>
            <a:ext cx="4750422" cy="2834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à coins arrondis 9"/>
          <p:cNvSpPr/>
          <p:nvPr/>
        </p:nvSpPr>
        <p:spPr bwMode="auto">
          <a:xfrm>
            <a:off x="140010" y="5802013"/>
            <a:ext cx="4393581" cy="323272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3599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U:\Cryomodule\Coupleur600Kw\Photos\Preparation_Operation_100511\IMG_3736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714927" y="0"/>
            <a:ext cx="6429073" cy="4821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U:\Cryomodule\Coupleur600Kw\Photos\Preparation_Operation_100511\IMG_3766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-1" y="1302969"/>
            <a:ext cx="6348761" cy="4761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62908" y="979803"/>
            <a:ext cx="23093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b="1" i="1" dirty="0" smtClean="0">
                <a:solidFill>
                  <a:srgbClr val="FF0000"/>
                </a:solidFill>
                <a:latin typeface="Times" pitchFamily="18" charset="0"/>
              </a:rPr>
              <a:t>INSIDE</a:t>
            </a:r>
            <a:endParaRPr lang="en-GB" sz="2000" b="1" i="1" dirty="0">
              <a:solidFill>
                <a:srgbClr val="FF0000"/>
              </a:solidFill>
              <a:latin typeface="Times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423102" y="5241328"/>
            <a:ext cx="239007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b="1" i="1" dirty="0" smtClean="0">
                <a:solidFill>
                  <a:srgbClr val="FF0000"/>
                </a:solidFill>
                <a:latin typeface="Times" pitchFamily="18" charset="0"/>
              </a:rPr>
              <a:t>OUTSIDE</a:t>
            </a:r>
          </a:p>
        </p:txBody>
      </p:sp>
      <p:sp>
        <p:nvSpPr>
          <p:cNvPr id="6" name="Rectangle 5"/>
          <p:cNvSpPr/>
          <p:nvPr/>
        </p:nvSpPr>
        <p:spPr>
          <a:xfrm>
            <a:off x="893104" y="2218283"/>
            <a:ext cx="731334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b="1" i="1" dirty="0" smtClean="0">
                <a:solidFill>
                  <a:srgbClr val="FF0000"/>
                </a:solidFill>
                <a:latin typeface="Times" pitchFamily="18" charset="0"/>
              </a:rPr>
              <a:t>If we can not get the CM to the cleanroom, so we get the cleanroom to the CM !!</a:t>
            </a:r>
            <a:endParaRPr lang="en-GB" sz="2000" b="1" i="1" dirty="0">
              <a:solidFill>
                <a:srgbClr val="FF0000"/>
              </a:solidFill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10218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X:\General\Conferences\2014_MEDSI\Presentations\Keihan\Photos\Hotte_1500_950_600_22052013_02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118948" y="1021139"/>
            <a:ext cx="2958790" cy="4799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X:\General\Conferences\2014_MEDSI\Presentations\Keihan\Photos\P1000277.JP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5028567" y="826976"/>
            <a:ext cx="3602500" cy="2430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0" y="85123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70C0"/>
                </a:solidFill>
                <a:latin typeface="Times" pitchFamily="18" charset="0"/>
              </a:rPr>
              <a:t>IPC upgrade</a:t>
            </a:r>
            <a:endParaRPr lang="en-US" sz="3200" b="1" dirty="0">
              <a:solidFill>
                <a:srgbClr val="0070C0"/>
              </a:solidFill>
              <a:latin typeface="Times" pitchFamily="18" charset="0"/>
            </a:endParaRPr>
          </a:p>
        </p:txBody>
      </p:sp>
      <p:sp>
        <p:nvSpPr>
          <p:cNvPr id="4" name="Flèche droite 3"/>
          <p:cNvSpPr/>
          <p:nvPr/>
        </p:nvSpPr>
        <p:spPr bwMode="auto">
          <a:xfrm>
            <a:off x="3357227" y="1915703"/>
            <a:ext cx="1192548" cy="587298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6148" name="Picture 4" descr="X:\General\Conferences\2014_MEDSI\Presentations\Keihan\Photos\P1000272.JPG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 rot="16200000">
            <a:off x="2912553" y="3676355"/>
            <a:ext cx="2910468" cy="2399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X:\General\Conferences\2014_MEDSI\Presentations\Keihan\Photos\20130726_103453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672252" y="3569242"/>
            <a:ext cx="3404839" cy="2553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70657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4283968" y="1628800"/>
            <a:ext cx="4826000" cy="360040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71500" y="1257277"/>
            <a:ext cx="4133929" cy="4367967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0" y="85123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70C0"/>
                </a:solidFill>
                <a:latin typeface="Times" pitchFamily="18" charset="0"/>
              </a:rPr>
              <a:t>IPC upgrade</a:t>
            </a:r>
            <a:endParaRPr lang="en-US" sz="3200" b="1" dirty="0">
              <a:solidFill>
                <a:srgbClr val="0070C0"/>
              </a:solidFill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55085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X:\RF\Coupleur_CERN-ESRF\Photos\2014_08_Operation_CM1_CAV1\IMG_093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7504" y="80628"/>
            <a:ext cx="5534506" cy="4150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X:\RF\Coupleur_CERN-ESRF\Photos\2014_08_Operation_CM1_CAV1\IMG_0944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4716016" y="3861048"/>
            <a:ext cx="4354287" cy="2906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77175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X:\General\Conferences\2014_MEDSI\Presentations\Keihan\Photos\IMG_145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47564" y="133214"/>
            <a:ext cx="7995078" cy="5996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43675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X:\RF\Coupleur_CERN-ESRF\Photos\2013_08_Operation_CM1_CAV2\IMG_3887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7664" y="36004"/>
            <a:ext cx="4570340" cy="6093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X:\RF\Coupleur_CERN-ESRF\Photos\2013_08_Operation_CM1_CAV2\IMG_7670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319972" y="332656"/>
            <a:ext cx="4752352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26592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X:\General\Conferences\2014_MEDSI\Presentations\Keihan\Photos\IMG_1461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4508073" y="66907"/>
            <a:ext cx="4561586" cy="3153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X:\General\Conferences\2014_MEDSI\Presentations\Keihan\Photos\IMG_1458.JP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4508073" y="3281560"/>
            <a:ext cx="4561586" cy="3452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X:\General\Conferences\2014_MEDSI\Presentations\Keihan\Photos\IMG_1457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saturation sat="66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18947" y="548680"/>
            <a:ext cx="4304448" cy="5739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95184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27"/>
          <p:cNvPicPr>
            <a:picLocks noChangeAspect="1" noChangeArrowheads="1"/>
          </p:cNvPicPr>
          <p:nvPr/>
        </p:nvPicPr>
        <p:blipFill>
          <a:blip r:embed="rId2" cstate="screen">
            <a:lum bright="6000" contrast="6000"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243512" y="791034"/>
            <a:ext cx="3900488" cy="2855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1028"/>
          <p:cNvPicPr>
            <a:picLocks noChangeAspect="1" noChangeArrowheads="1"/>
          </p:cNvPicPr>
          <p:nvPr/>
        </p:nvPicPr>
        <p:blipFill>
          <a:blip r:embed="rId3" cstate="screen">
            <a:lum bright="6000"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46997" y="3247479"/>
            <a:ext cx="4213490" cy="291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1029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243512" y="3965575"/>
            <a:ext cx="3900488" cy="289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 Box 1030"/>
          <p:cNvSpPr txBox="1">
            <a:spLocks noChangeArrowheads="1"/>
          </p:cNvSpPr>
          <p:nvPr/>
        </p:nvSpPr>
        <p:spPr bwMode="auto">
          <a:xfrm>
            <a:off x="0" y="791034"/>
            <a:ext cx="5107781" cy="2376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lIns="91438" tIns="45719" rIns="91438" bIns="45719">
            <a:spAutoFit/>
          </a:bodyPr>
          <a:lstStyle>
            <a:lvl1pPr marL="266700" indent="-266700" algn="l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877888" indent="-342900" algn="l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400175" indent="-342900" algn="l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922463" indent="-342900" algn="l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444750" indent="-342900" algn="l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90195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35915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81635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27355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30000"/>
              </a:spcBef>
              <a:buFont typeface="Wingdings" pitchFamily="2" charset="2"/>
              <a:buChar char="Ø"/>
              <a:defRPr/>
            </a:pPr>
            <a:r>
              <a:rPr lang="en-US" sz="1600" dirty="0" smtClean="0">
                <a:latin typeface="Helvetica" pitchFamily="34" charset="0"/>
                <a:cs typeface="Helvetica" pitchFamily="34" charset="0"/>
              </a:rPr>
              <a:t>E = 2.75 </a:t>
            </a:r>
            <a:r>
              <a:rPr lang="en-US" sz="1600" dirty="0" err="1" smtClean="0">
                <a:latin typeface="Helvetica" pitchFamily="34" charset="0"/>
                <a:cs typeface="Helvetica" pitchFamily="34" charset="0"/>
              </a:rPr>
              <a:t>GeV</a:t>
            </a:r>
            <a:r>
              <a:rPr lang="en-US" sz="1600" dirty="0" smtClean="0">
                <a:latin typeface="Helvetica" pitchFamily="34" charset="0"/>
                <a:cs typeface="Helvetica" pitchFamily="34" charset="0"/>
              </a:rPr>
              <a:t>, </a:t>
            </a:r>
            <a:r>
              <a:rPr lang="en-US" sz="1600" dirty="0" err="1" smtClean="0">
                <a:latin typeface="Helvetica" pitchFamily="34" charset="0"/>
                <a:cs typeface="Helvetica" pitchFamily="34" charset="0"/>
              </a:rPr>
              <a:t>I</a:t>
            </a:r>
            <a:r>
              <a:rPr lang="en-US" sz="1600" baseline="-25000" dirty="0" err="1" smtClean="0">
                <a:latin typeface="Helvetica" pitchFamily="34" charset="0"/>
                <a:cs typeface="Helvetica" pitchFamily="34" charset="0"/>
              </a:rPr>
              <a:t>b</a:t>
            </a:r>
            <a:r>
              <a:rPr lang="en-US" sz="1600" dirty="0" smtClean="0">
                <a:latin typeface="Helvetica" pitchFamily="34" charset="0"/>
                <a:cs typeface="Helvetica" pitchFamily="34" charset="0"/>
              </a:rPr>
              <a:t> = 500 mA</a:t>
            </a:r>
          </a:p>
          <a:p>
            <a:pPr>
              <a:spcBef>
                <a:spcPct val="10000"/>
              </a:spcBef>
              <a:buFont typeface="Wingdings" pitchFamily="2" charset="2"/>
              <a:buNone/>
              <a:defRPr/>
            </a:pPr>
            <a:r>
              <a:rPr lang="en-US" sz="1600" dirty="0" smtClean="0">
                <a:latin typeface="Helvetica" pitchFamily="34" charset="0"/>
                <a:cs typeface="Helvetica" pitchFamily="34" charset="0"/>
              </a:rPr>
              <a:t>    </a:t>
            </a:r>
            <a:r>
              <a:rPr lang="en-US" sz="1600" dirty="0" smtClean="0">
                <a:latin typeface="Helvetica" pitchFamily="34" charset="0"/>
                <a:cs typeface="Helvetica" pitchFamily="34" charset="0"/>
                <a:sym typeface="Wingdings" pitchFamily="2" charset="2"/>
              </a:rPr>
              <a:t></a:t>
            </a:r>
            <a:r>
              <a:rPr lang="en-US" sz="1600" dirty="0" smtClean="0">
                <a:latin typeface="Helvetica" pitchFamily="34" charset="0"/>
                <a:cs typeface="Helvetica" pitchFamily="34" charset="0"/>
              </a:rPr>
              <a:t> P</a:t>
            </a:r>
            <a:r>
              <a:rPr lang="en-US" sz="1600" baseline="-25000" dirty="0" smtClean="0">
                <a:latin typeface="Helvetica" pitchFamily="34" charset="0"/>
                <a:cs typeface="Helvetica" pitchFamily="34" charset="0"/>
              </a:rPr>
              <a:t>RF</a:t>
            </a:r>
            <a:r>
              <a:rPr lang="en-US" sz="1600" dirty="0" smtClean="0">
                <a:latin typeface="Helvetica" pitchFamily="34" charset="0"/>
                <a:cs typeface="Helvetica" pitchFamily="34" charset="0"/>
              </a:rPr>
              <a:t> = 600 kW</a:t>
            </a:r>
            <a:r>
              <a:rPr lang="en-US" sz="1600" b="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Helvetica" pitchFamily="34" charset="0"/>
                <a:cs typeface="Helvetica" pitchFamily="34" charset="0"/>
              </a:rPr>
              <a:t>  </a:t>
            </a:r>
            <a:r>
              <a:rPr lang="en-US" sz="1600" dirty="0" smtClean="0">
                <a:latin typeface="Helvetica" pitchFamily="34" charset="0"/>
                <a:cs typeface="Helvetica" pitchFamily="34" charset="0"/>
              </a:rPr>
              <a:t>&amp; V</a:t>
            </a:r>
            <a:r>
              <a:rPr lang="en-US" sz="1600" baseline="-25000" dirty="0" smtClean="0">
                <a:latin typeface="Helvetica" pitchFamily="34" charset="0"/>
                <a:cs typeface="Helvetica" pitchFamily="34" charset="0"/>
              </a:rPr>
              <a:t>RF</a:t>
            </a:r>
            <a:r>
              <a:rPr lang="en-US" sz="1600" dirty="0" smtClean="0">
                <a:latin typeface="Helvetica" pitchFamily="34" charset="0"/>
                <a:cs typeface="Helvetica" pitchFamily="34" charset="0"/>
              </a:rPr>
              <a:t> = 4 MV</a:t>
            </a:r>
            <a:r>
              <a:rPr lang="en-US" sz="1600" b="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Helvetica" pitchFamily="34" charset="0"/>
                <a:cs typeface="Helvetica" pitchFamily="34" charset="0"/>
              </a:rPr>
              <a:t> </a:t>
            </a:r>
            <a:r>
              <a:rPr lang="en-US" sz="1600" dirty="0" smtClean="0">
                <a:latin typeface="Helvetica" pitchFamily="34" charset="0"/>
                <a:cs typeface="Helvetica" pitchFamily="34" charset="0"/>
              </a:rPr>
              <a:t>@ 352 MHz</a:t>
            </a:r>
          </a:p>
          <a:p>
            <a:pPr>
              <a:spcBef>
                <a:spcPct val="35000"/>
              </a:spcBef>
              <a:buFont typeface="Wingdings" pitchFamily="2" charset="2"/>
              <a:buChar char="Ø"/>
              <a:defRPr/>
            </a:pPr>
            <a:r>
              <a:rPr lang="en-US" sz="1600" dirty="0" smtClean="0">
                <a:solidFill>
                  <a:srgbClr val="990099"/>
                </a:solidFill>
                <a:latin typeface="Helvetica" pitchFamily="34" charset="0"/>
                <a:cs typeface="Helvetica" pitchFamily="34" charset="0"/>
              </a:rPr>
              <a:t>2 cryomodules (CM), each containing a pair of single-cell </a:t>
            </a:r>
            <a:r>
              <a:rPr lang="en-US" sz="1600" dirty="0" err="1" smtClean="0">
                <a:solidFill>
                  <a:srgbClr val="990099"/>
                </a:solidFill>
                <a:latin typeface="Helvetica" pitchFamily="34" charset="0"/>
                <a:cs typeface="Helvetica" pitchFamily="34" charset="0"/>
              </a:rPr>
              <a:t>s.c.</a:t>
            </a:r>
            <a:r>
              <a:rPr lang="en-US" sz="1600" dirty="0" smtClean="0">
                <a:solidFill>
                  <a:srgbClr val="990099"/>
                </a:solidFill>
                <a:latin typeface="Helvetica" pitchFamily="34" charset="0"/>
                <a:cs typeface="Helvetica" pitchFamily="34" charset="0"/>
              </a:rPr>
              <a:t> cavities</a:t>
            </a:r>
            <a:r>
              <a:rPr lang="en-US" sz="1600" dirty="0" smtClean="0">
                <a:solidFill>
                  <a:srgbClr val="0000FF"/>
                </a:solidFill>
                <a:latin typeface="Helvetica" pitchFamily="34" charset="0"/>
                <a:cs typeface="Helvetica" pitchFamily="34" charset="0"/>
              </a:rPr>
              <a:t> </a:t>
            </a:r>
            <a:r>
              <a:rPr lang="en-US" sz="1600" dirty="0" smtClean="0">
                <a:solidFill>
                  <a:srgbClr val="990099"/>
                </a:solidFill>
                <a:latin typeface="Helvetica" pitchFamily="34" charset="0"/>
                <a:cs typeface="Helvetica" pitchFamily="34" charset="0"/>
              </a:rPr>
              <a:t>(</a:t>
            </a:r>
            <a:r>
              <a:rPr lang="en-US" sz="1600" dirty="0" err="1" smtClean="0">
                <a:solidFill>
                  <a:srgbClr val="990099"/>
                </a:solidFill>
                <a:latin typeface="Helvetica" pitchFamily="34" charset="0"/>
                <a:cs typeface="Helvetica" pitchFamily="34" charset="0"/>
              </a:rPr>
              <a:t>Nb</a:t>
            </a:r>
            <a:r>
              <a:rPr lang="en-US" sz="1600" dirty="0" smtClean="0">
                <a:solidFill>
                  <a:srgbClr val="990099"/>
                </a:solidFill>
                <a:latin typeface="Helvetica" pitchFamily="34" charset="0"/>
                <a:cs typeface="Helvetica" pitchFamily="34" charset="0"/>
              </a:rPr>
              <a:t>/Cu)</a:t>
            </a:r>
            <a:endParaRPr lang="en-US" sz="1600" dirty="0" smtClean="0">
              <a:solidFill>
                <a:srgbClr val="990099"/>
              </a:solidFill>
              <a:latin typeface="Helvetica" pitchFamily="34" charset="0"/>
              <a:cs typeface="Helvetica" pitchFamily="34" charset="0"/>
              <a:sym typeface="Wingdings" pitchFamily="2" charset="2"/>
            </a:endParaRPr>
          </a:p>
          <a:p>
            <a:pPr>
              <a:spcBef>
                <a:spcPct val="35000"/>
              </a:spcBef>
              <a:buFont typeface="Wingdings" pitchFamily="2" charset="2"/>
              <a:buChar char="Ø"/>
              <a:defRPr/>
            </a:pPr>
            <a:r>
              <a:rPr lang="en-US" sz="1600" dirty="0" smtClean="0">
                <a:solidFill>
                  <a:srgbClr val="33CC33"/>
                </a:solidFill>
                <a:latin typeface="Helvetica" pitchFamily="34" charset="0"/>
                <a:cs typeface="Helvetica" pitchFamily="34" charset="0"/>
              </a:rPr>
              <a:t>Each of the 4 cavities is powered with a 180 kW  solid state amplifier</a:t>
            </a:r>
            <a:r>
              <a:rPr lang="en-US" sz="1600" dirty="0" smtClean="0">
                <a:solidFill>
                  <a:srgbClr val="0000FF"/>
                </a:solidFill>
                <a:latin typeface="Helvetica" pitchFamily="34" charset="0"/>
                <a:cs typeface="Helvetica" pitchFamily="34" charset="0"/>
              </a:rPr>
              <a:t> </a:t>
            </a:r>
          </a:p>
          <a:p>
            <a:pPr>
              <a:spcBef>
                <a:spcPct val="35000"/>
              </a:spcBef>
              <a:buFont typeface="Wingdings" pitchFamily="2" charset="2"/>
              <a:buChar char="Ø"/>
              <a:defRPr/>
            </a:pPr>
            <a:r>
              <a:rPr lang="en-US" sz="1600" dirty="0" smtClean="0">
                <a:solidFill>
                  <a:srgbClr val="0000FF"/>
                </a:solidFill>
                <a:latin typeface="Helvetica" pitchFamily="34" charset="0"/>
                <a:cs typeface="Helvetica" pitchFamily="34" charset="0"/>
              </a:rPr>
              <a:t>Both CM’s are supplied with </a:t>
            </a:r>
            <a:r>
              <a:rPr lang="en-US" sz="1600" dirty="0" err="1" smtClean="0">
                <a:solidFill>
                  <a:srgbClr val="0000FF"/>
                </a:solidFill>
                <a:latin typeface="Helvetica" pitchFamily="34" charset="0"/>
                <a:cs typeface="Helvetica" pitchFamily="34" charset="0"/>
              </a:rPr>
              <a:t>LHe</a:t>
            </a:r>
            <a:r>
              <a:rPr lang="en-US" sz="1600" dirty="0" smtClean="0">
                <a:solidFill>
                  <a:srgbClr val="0000FF"/>
                </a:solidFill>
                <a:latin typeface="Helvetica" pitchFamily="34" charset="0"/>
                <a:cs typeface="Helvetica" pitchFamily="34" charset="0"/>
              </a:rPr>
              <a:t> (4.</a:t>
            </a:r>
            <a:r>
              <a:rPr lang="fr-FR" sz="1600" dirty="0" smtClean="0">
                <a:solidFill>
                  <a:srgbClr val="0000FF"/>
                </a:solidFill>
                <a:latin typeface="Helvetica" pitchFamily="34" charset="0"/>
                <a:cs typeface="Helvetica" pitchFamily="34" charset="0"/>
              </a:rPr>
              <a:t>2</a:t>
            </a:r>
            <a:r>
              <a:rPr lang="en-US" sz="1600" dirty="0" smtClean="0">
                <a:solidFill>
                  <a:srgbClr val="0000FF"/>
                </a:solidFill>
                <a:latin typeface="Helvetica" pitchFamily="34" charset="0"/>
                <a:cs typeface="Helvetica" pitchFamily="34" charset="0"/>
              </a:rPr>
              <a:t> K) from a single cryogenic plant </a:t>
            </a:r>
          </a:p>
        </p:txBody>
      </p:sp>
      <p:sp>
        <p:nvSpPr>
          <p:cNvPr id="8" name="Line 1032"/>
          <p:cNvSpPr>
            <a:spLocks noChangeShapeType="1"/>
          </p:cNvSpPr>
          <p:nvPr/>
        </p:nvSpPr>
        <p:spPr bwMode="auto">
          <a:xfrm>
            <a:off x="4717983" y="2272537"/>
            <a:ext cx="1294178" cy="2092567"/>
          </a:xfrm>
          <a:prstGeom prst="line">
            <a:avLst/>
          </a:prstGeom>
          <a:noFill/>
          <a:ln w="28575">
            <a:solidFill>
              <a:srgbClr val="33CC33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fr-FR">
              <a:ln w="38100"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9" name="Line 1033"/>
          <p:cNvSpPr>
            <a:spLocks noChangeShapeType="1"/>
          </p:cNvSpPr>
          <p:nvPr/>
        </p:nvSpPr>
        <p:spPr bwMode="auto">
          <a:xfrm>
            <a:off x="4677596" y="1700808"/>
            <a:ext cx="902516" cy="362621"/>
          </a:xfrm>
          <a:prstGeom prst="line">
            <a:avLst/>
          </a:prstGeom>
          <a:noFill/>
          <a:ln w="28575">
            <a:solidFill>
              <a:srgbClr val="9900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fr-FR">
              <a:ln w="57150">
                <a:solidFill>
                  <a:schemeClr val="tx1"/>
                </a:solidFill>
                <a:prstDash val="dash"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10" name="Line 1035"/>
          <p:cNvSpPr>
            <a:spLocks noChangeShapeType="1"/>
          </p:cNvSpPr>
          <p:nvPr/>
        </p:nvSpPr>
        <p:spPr bwMode="auto">
          <a:xfrm>
            <a:off x="2524996" y="3063706"/>
            <a:ext cx="606844" cy="1013365"/>
          </a:xfrm>
          <a:prstGeom prst="line">
            <a:avLst/>
          </a:prstGeom>
          <a:noFill/>
          <a:ln w="38100">
            <a:solidFill>
              <a:srgbClr val="3333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fr-F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0" y="85123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70C0"/>
                </a:solidFill>
                <a:latin typeface="Times" pitchFamily="18" charset="0"/>
              </a:rPr>
              <a:t>SOLEIL Cryomodule</a:t>
            </a:r>
            <a:endParaRPr lang="en-US" sz="3000" b="1" dirty="0">
              <a:solidFill>
                <a:srgbClr val="0070C0"/>
              </a:solidFill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72615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223628" y="6075715"/>
            <a:ext cx="21602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Remove</a:t>
            </a:r>
            <a:r>
              <a:rPr lang="fr-FR" sz="1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the « </a:t>
            </a:r>
            <a:r>
              <a:rPr lang="fr-FR" sz="1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old</a:t>
            </a:r>
            <a:r>
              <a:rPr lang="fr-FR" sz="1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one »</a:t>
            </a:r>
            <a:endParaRPr lang="fr-FR" sz="14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5724128" y="6075715"/>
            <a:ext cx="23042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Put on the « new one »</a:t>
            </a:r>
            <a:endParaRPr lang="fr-FR" sz="14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X:\General\Conferences\2014_MEDSI\Presentations\Keihan\Photos\IMG_7695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0107" y="44624"/>
            <a:ext cx="4482498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X:\General\Conferences\2014_MEDSI\Presentations\Keihan\Photos\IMG_7807.JP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4653707" y="44624"/>
            <a:ext cx="4382789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562225" y="1401763"/>
            <a:ext cx="4017963" cy="405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477175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4294967295"/>
          </p:nvPr>
        </p:nvSpPr>
        <p:spPr>
          <a:xfrm>
            <a:off x="8493667" y="6525391"/>
            <a:ext cx="598220" cy="268139"/>
          </a:xfrm>
          <a:prstGeom prst="rect">
            <a:avLst/>
          </a:prstGeom>
        </p:spPr>
        <p:txBody>
          <a:bodyPr/>
          <a:lstStyle/>
          <a:p>
            <a:fld id="{8DB15611-3EB5-4A9B-9A04-D08D95F5E4BF}" type="slidenum">
              <a:rPr lang="fr-FR" smtClean="0"/>
              <a:pPr/>
              <a:t>21</a:t>
            </a:fld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755576" y="731597"/>
            <a:ext cx="741682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800" u="sng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August </a:t>
            </a:r>
            <a:r>
              <a:rPr lang="en-GB" sz="2800" u="sng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2013:</a:t>
            </a:r>
            <a:r>
              <a:rPr lang="en-GB" sz="2800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one of the pre-conditioned IPC is mounted on CM1, under laminar air flow and slight N2 gas overpressure inside the </a:t>
            </a:r>
            <a:r>
              <a:rPr lang="en-GB" sz="2800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cavity.</a:t>
            </a:r>
            <a:endParaRPr lang="en-GB" sz="2800" dirty="0"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GB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800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After </a:t>
            </a:r>
            <a:r>
              <a:rPr lang="en-GB" sz="2800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only few days of RF </a:t>
            </a:r>
            <a:r>
              <a:rPr lang="en-GB" sz="2800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conditioning, we </a:t>
            </a:r>
            <a:r>
              <a:rPr lang="en-GB" sz="2800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could </a:t>
            </a:r>
            <a:r>
              <a:rPr lang="en-GB" sz="2800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store </a:t>
            </a:r>
            <a:r>
              <a:rPr lang="en-GB" sz="2800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up to 500 </a:t>
            </a:r>
            <a:r>
              <a:rPr lang="en-GB" sz="2800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mA.</a:t>
            </a:r>
          </a:p>
          <a:p>
            <a:pPr marL="34290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GB" sz="2000" b="1" dirty="0" smtClean="0"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800" b="1" u="sng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August 2014</a:t>
            </a:r>
            <a:r>
              <a:rPr lang="en-GB" sz="2800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: The 2</a:t>
            </a:r>
            <a:r>
              <a:rPr lang="en-GB" sz="2800" b="1" baseline="30000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nd</a:t>
            </a:r>
            <a:r>
              <a:rPr lang="en-GB" sz="2800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IPC has been changes.</a:t>
            </a:r>
          </a:p>
          <a:p>
            <a:pPr marL="34290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GB" sz="2000" b="1" dirty="0" smtClean="0"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8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January 2015</a:t>
            </a:r>
            <a:r>
              <a:rPr lang="en-GB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Both IPCs on the CM2 will be changed at the same time!</a:t>
            </a:r>
            <a:endParaRPr lang="en-GB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1033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 txBox="1">
            <a:spLocks noChangeArrowheads="1"/>
          </p:cNvSpPr>
          <p:nvPr/>
        </p:nvSpPr>
        <p:spPr bwMode="auto">
          <a:xfrm>
            <a:off x="296274" y="1722711"/>
            <a:ext cx="8668214" cy="3412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marL="342900" indent="-342900" eaLnBrk="1" hangingPunct="1">
              <a:buFont typeface="Wingdings" panose="05000000000000000000" pitchFamily="2" charset="2"/>
              <a:buChar char="v"/>
            </a:pPr>
            <a:r>
              <a:rPr lang="en-US" altLang="fr-FR" sz="2400" b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is really important to have a deep understanding of the mechanical structure of the Cryomodule,</a:t>
            </a:r>
          </a:p>
          <a:p>
            <a:pPr eaLnBrk="1" hangingPunct="1">
              <a:buNone/>
            </a:pPr>
            <a:endParaRPr lang="en-US" altLang="fr-FR" sz="2400" b="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eaLnBrk="1" hangingPunct="1">
              <a:buFont typeface="Wingdings" panose="05000000000000000000" pitchFamily="2" charset="2"/>
              <a:buChar char="v"/>
            </a:pPr>
            <a:r>
              <a:rPr lang="en-US" altLang="fr-FR" sz="2400" b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 the cavity works at ~2-3 MV/m, it would be possible to use standard laminar flow tent for some operations,</a:t>
            </a:r>
          </a:p>
          <a:p>
            <a:pPr eaLnBrk="1" hangingPunct="1">
              <a:buNone/>
            </a:pPr>
            <a:endParaRPr lang="en-US" altLang="fr-FR" sz="2400" b="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eaLnBrk="1" hangingPunct="1">
              <a:buFont typeface="Wingdings" panose="05000000000000000000" pitchFamily="2" charset="2"/>
              <a:buChar char="v"/>
            </a:pPr>
            <a:r>
              <a:rPr lang="en-US" altLang="fr-FR" sz="2400" b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Keep the cavity under filtered dry Nitrogen overpressure during the operation and do it </a:t>
            </a:r>
            <a:r>
              <a:rPr lang="en-US" altLang="fr-FR" sz="2400" b="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 fast as </a:t>
            </a:r>
            <a:r>
              <a:rPr lang="en-US" altLang="fr-FR" sz="2400" b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possible but without </a:t>
            </a:r>
            <a:r>
              <a:rPr lang="en-US" altLang="fr-FR" sz="2400" b="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hurrying</a:t>
            </a:r>
            <a:r>
              <a:rPr lang="en-US" altLang="fr-FR" sz="2400" b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marL="457200" indent="-457200" eaLnBrk="1" hangingPunct="1"/>
            <a:endParaRPr lang="en-US" altLang="fr-FR" sz="2400" b="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eaLnBrk="1" hangingPunct="1"/>
            <a:endParaRPr lang="en-US" altLang="fr-FR" sz="2400" b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0" y="275063"/>
            <a:ext cx="9144000" cy="5872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70C0"/>
                </a:solidFill>
                <a:latin typeface="Times" pitchFamily="18" charset="0"/>
              </a:rPr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xmlns="" val="452531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 txBox="1">
            <a:spLocks noChangeArrowheads="1"/>
          </p:cNvSpPr>
          <p:nvPr/>
        </p:nvSpPr>
        <p:spPr bwMode="auto">
          <a:xfrm>
            <a:off x="237892" y="1002137"/>
            <a:ext cx="8668214" cy="3376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 eaLnBrk="1" hangingPunct="1">
              <a:buFont typeface="Wingdings 2" pitchFamily="18" charset="2"/>
              <a:buNone/>
            </a:pPr>
            <a:r>
              <a:rPr lang="en-US" altLang="fr-FR" sz="2800" dirty="0">
                <a:solidFill>
                  <a:srgbClr val="FF0000"/>
                </a:solidFill>
              </a:rPr>
              <a:t>All these results have been possible by a strong involvement of all </a:t>
            </a:r>
            <a:r>
              <a:rPr lang="en-US" altLang="fr-FR" sz="2800" dirty="0" smtClean="0">
                <a:solidFill>
                  <a:srgbClr val="FF0000"/>
                </a:solidFill>
              </a:rPr>
              <a:t>the SOLEIL </a:t>
            </a:r>
            <a:r>
              <a:rPr lang="en-US" altLang="fr-FR" sz="2800" dirty="0">
                <a:solidFill>
                  <a:srgbClr val="FF0000"/>
                </a:solidFill>
              </a:rPr>
              <a:t>team: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fr-FR" sz="2000" dirty="0">
              <a:latin typeface="Times" pitchFamily="18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dirty="0" err="1">
                <a:solidFill>
                  <a:srgbClr val="0070C0"/>
                </a:solidFill>
                <a:latin typeface="Times" pitchFamily="18" charset="0"/>
              </a:rPr>
              <a:t>P.Marchand</a:t>
            </a:r>
            <a:r>
              <a:rPr lang="en-US" altLang="fr-FR" dirty="0">
                <a:solidFill>
                  <a:srgbClr val="0070C0"/>
                </a:solidFill>
                <a:latin typeface="Times" pitchFamily="18" charset="0"/>
              </a:rPr>
              <a:t>, </a:t>
            </a:r>
            <a:r>
              <a:rPr lang="en-US" altLang="fr-FR" dirty="0" err="1">
                <a:solidFill>
                  <a:srgbClr val="0070C0"/>
                </a:solidFill>
                <a:latin typeface="Times" pitchFamily="18" charset="0"/>
              </a:rPr>
              <a:t>M.Diop</a:t>
            </a:r>
            <a:r>
              <a:rPr lang="en-US" altLang="fr-FR" dirty="0">
                <a:solidFill>
                  <a:srgbClr val="0070C0"/>
                </a:solidFill>
                <a:latin typeface="Times" pitchFamily="18" charset="0"/>
              </a:rPr>
              <a:t>, </a:t>
            </a:r>
            <a:r>
              <a:rPr lang="en-US" altLang="fr-FR" dirty="0" err="1">
                <a:solidFill>
                  <a:srgbClr val="0070C0"/>
                </a:solidFill>
                <a:latin typeface="Times" pitchFamily="18" charset="0"/>
              </a:rPr>
              <a:t>A.Mary</a:t>
            </a:r>
            <a:r>
              <a:rPr lang="en-US" altLang="fr-FR" dirty="0">
                <a:solidFill>
                  <a:srgbClr val="0070C0"/>
                </a:solidFill>
                <a:latin typeface="Times" pitchFamily="18" charset="0"/>
              </a:rPr>
              <a:t>, </a:t>
            </a:r>
            <a:r>
              <a:rPr lang="en-US" altLang="fr-FR" dirty="0" err="1">
                <a:solidFill>
                  <a:srgbClr val="0070C0"/>
                </a:solidFill>
                <a:latin typeface="Times" pitchFamily="18" charset="0"/>
              </a:rPr>
              <a:t>H.Dias</a:t>
            </a:r>
            <a:r>
              <a:rPr lang="en-US" altLang="fr-FR" dirty="0">
                <a:solidFill>
                  <a:srgbClr val="0070C0"/>
                </a:solidFill>
                <a:latin typeface="Times" pitchFamily="18" charset="0"/>
              </a:rPr>
              <a:t>, </a:t>
            </a:r>
            <a:r>
              <a:rPr lang="en-GB" altLang="fr-FR" dirty="0" err="1" smtClean="0">
                <a:solidFill>
                  <a:srgbClr val="0070C0"/>
                </a:solidFill>
                <a:latin typeface="Times" pitchFamily="18" charset="0"/>
              </a:rPr>
              <a:t>F.Ribeiro</a:t>
            </a:r>
            <a:r>
              <a:rPr lang="en-GB" altLang="fr-FR" dirty="0">
                <a:solidFill>
                  <a:srgbClr val="0070C0"/>
                </a:solidFill>
                <a:latin typeface="Times" pitchFamily="18" charset="0"/>
              </a:rPr>
              <a:t>, </a:t>
            </a:r>
            <a:r>
              <a:rPr lang="fr-FR" altLang="fr-FR" dirty="0" err="1" smtClean="0">
                <a:solidFill>
                  <a:srgbClr val="0070C0"/>
                </a:solidFill>
                <a:latin typeface="Times" pitchFamily="18" charset="0"/>
              </a:rPr>
              <a:t>J.Labelle</a:t>
            </a:r>
            <a:r>
              <a:rPr lang="fr-FR" altLang="fr-FR" dirty="0">
                <a:solidFill>
                  <a:srgbClr val="0070C0"/>
                </a:solidFill>
                <a:latin typeface="Times" pitchFamily="18" charset="0"/>
              </a:rPr>
              <a:t>, </a:t>
            </a:r>
            <a:r>
              <a:rPr lang="fr-FR" altLang="fr-FR" dirty="0" err="1" smtClean="0">
                <a:solidFill>
                  <a:srgbClr val="0070C0"/>
                </a:solidFill>
                <a:latin typeface="Times" pitchFamily="18" charset="0"/>
              </a:rPr>
              <a:t>R.Lopes</a:t>
            </a:r>
            <a:r>
              <a:rPr lang="fr-FR" altLang="fr-FR" dirty="0">
                <a:solidFill>
                  <a:srgbClr val="0070C0"/>
                </a:solidFill>
                <a:latin typeface="Times" pitchFamily="18" charset="0"/>
              </a:rPr>
              <a:t>, </a:t>
            </a:r>
            <a:r>
              <a:rPr lang="fr-FR" altLang="fr-FR" dirty="0" err="1" smtClean="0">
                <a:solidFill>
                  <a:srgbClr val="0070C0"/>
                </a:solidFill>
                <a:latin typeface="Times" pitchFamily="18" charset="0"/>
              </a:rPr>
              <a:t>M.Louvet</a:t>
            </a:r>
            <a:r>
              <a:rPr lang="fr-FR" altLang="fr-FR" dirty="0">
                <a:solidFill>
                  <a:srgbClr val="0070C0"/>
                </a:solidFill>
                <a:latin typeface="Times" pitchFamily="18" charset="0"/>
              </a:rPr>
              <a:t>, </a:t>
            </a:r>
            <a:r>
              <a:rPr lang="en-GB" altLang="fr-FR" dirty="0" err="1" smtClean="0">
                <a:solidFill>
                  <a:srgbClr val="0070C0"/>
                </a:solidFill>
                <a:latin typeface="Times" pitchFamily="18" charset="0"/>
              </a:rPr>
              <a:t>C.Monnot</a:t>
            </a:r>
            <a:r>
              <a:rPr lang="en-GB" altLang="fr-FR" dirty="0" smtClean="0">
                <a:solidFill>
                  <a:srgbClr val="0070C0"/>
                </a:solidFill>
                <a:latin typeface="Times" pitchFamily="18" charset="0"/>
              </a:rPr>
              <a:t>, </a:t>
            </a:r>
            <a:r>
              <a:rPr lang="en-GB" altLang="fr-FR" dirty="0" err="1" smtClean="0">
                <a:solidFill>
                  <a:srgbClr val="0070C0"/>
                </a:solidFill>
                <a:latin typeface="Times" pitchFamily="18" charset="0"/>
              </a:rPr>
              <a:t>S.Morand</a:t>
            </a:r>
            <a:r>
              <a:rPr lang="en-GB" altLang="fr-FR" dirty="0" smtClean="0">
                <a:solidFill>
                  <a:srgbClr val="0070C0"/>
                </a:solidFill>
                <a:latin typeface="Times" pitchFamily="18" charset="0"/>
              </a:rPr>
              <a:t> &amp; al.</a:t>
            </a:r>
            <a:endParaRPr lang="en-GB" altLang="fr-FR" dirty="0">
              <a:solidFill>
                <a:srgbClr val="0070C0"/>
              </a:solidFill>
              <a:latin typeface="Times" pitchFamily="18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GB" altLang="fr-FR" sz="1500" dirty="0"/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2500" dirty="0">
                <a:solidFill>
                  <a:srgbClr val="FF0000"/>
                </a:solidFill>
              </a:rPr>
              <a:t>And also: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fr-FR" sz="1000" dirty="0">
              <a:solidFill>
                <a:srgbClr val="FF0000"/>
              </a:solidFill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2300" dirty="0" err="1" smtClean="0">
                <a:solidFill>
                  <a:srgbClr val="0070C0"/>
                </a:solidFill>
                <a:latin typeface="Times" pitchFamily="18" charset="0"/>
              </a:rPr>
              <a:t>E.Montesinos</a:t>
            </a:r>
            <a:r>
              <a:rPr lang="en-US" altLang="fr-FR" sz="2300" dirty="0" smtClean="0">
                <a:solidFill>
                  <a:srgbClr val="0070C0"/>
                </a:solidFill>
                <a:latin typeface="Times" pitchFamily="18" charset="0"/>
              </a:rPr>
              <a:t>, </a:t>
            </a:r>
            <a:r>
              <a:rPr lang="en-US" altLang="fr-FR" sz="2300" dirty="0" err="1">
                <a:solidFill>
                  <a:srgbClr val="0070C0"/>
                </a:solidFill>
                <a:latin typeface="Times" pitchFamily="18" charset="0"/>
              </a:rPr>
              <a:t>S.Calvo</a:t>
            </a:r>
            <a:r>
              <a:rPr lang="en-US" altLang="fr-FR" sz="2300" dirty="0">
                <a:solidFill>
                  <a:srgbClr val="0070C0"/>
                </a:solidFill>
                <a:latin typeface="Times" pitchFamily="18" charset="0"/>
              </a:rPr>
              <a:t> (CERN), </a:t>
            </a:r>
            <a:r>
              <a:rPr lang="en-US" altLang="fr-FR" sz="2300" dirty="0" err="1" smtClean="0">
                <a:solidFill>
                  <a:srgbClr val="0070C0"/>
                </a:solidFill>
                <a:latin typeface="Times" pitchFamily="18" charset="0"/>
              </a:rPr>
              <a:t>V.Serriere</a:t>
            </a:r>
            <a:r>
              <a:rPr lang="en-US" altLang="fr-FR" sz="2300" dirty="0" smtClean="0">
                <a:solidFill>
                  <a:srgbClr val="0070C0"/>
                </a:solidFill>
                <a:latin typeface="Times" pitchFamily="18" charset="0"/>
              </a:rPr>
              <a:t> </a:t>
            </a:r>
            <a:r>
              <a:rPr lang="en-US" altLang="fr-FR" sz="2300" dirty="0">
                <a:solidFill>
                  <a:srgbClr val="0070C0"/>
                </a:solidFill>
                <a:latin typeface="Times" pitchFamily="18" charset="0"/>
              </a:rPr>
              <a:t>(ESRF</a:t>
            </a:r>
            <a:r>
              <a:rPr lang="en-US" altLang="fr-FR" sz="2300" dirty="0" smtClean="0">
                <a:solidFill>
                  <a:srgbClr val="0070C0"/>
                </a:solidFill>
                <a:latin typeface="Times" pitchFamily="18" charset="0"/>
              </a:rPr>
              <a:t>), </a:t>
            </a:r>
            <a:r>
              <a:rPr lang="en-US" altLang="fr-FR" sz="2300" dirty="0" err="1" smtClean="0">
                <a:solidFill>
                  <a:srgbClr val="0070C0"/>
                </a:solidFill>
                <a:latin typeface="Times" pitchFamily="18" charset="0"/>
              </a:rPr>
              <a:t>G.Devanz</a:t>
            </a:r>
            <a:r>
              <a:rPr lang="en-US" altLang="fr-FR" sz="2300" dirty="0" smtClean="0">
                <a:solidFill>
                  <a:srgbClr val="0070C0"/>
                </a:solidFill>
                <a:latin typeface="Times" pitchFamily="18" charset="0"/>
              </a:rPr>
              <a:t> (CEA)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75063"/>
            <a:ext cx="9144000" cy="5872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70C0"/>
                </a:solidFill>
                <a:latin typeface="Times" pitchFamily="18" charset="0"/>
              </a:rPr>
              <a:t>A</a:t>
            </a:r>
            <a:r>
              <a:rPr lang="en-US" sz="3200" b="1" dirty="0" smtClean="0">
                <a:solidFill>
                  <a:srgbClr val="0070C0"/>
                </a:solidFill>
                <a:latin typeface="Times" pitchFamily="18" charset="0"/>
              </a:rPr>
              <a:t>cknowledgement</a:t>
            </a:r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54566" y="4529549"/>
            <a:ext cx="8034867" cy="141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802200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0" y="85123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70C0"/>
                </a:solidFill>
                <a:latin typeface="Times" pitchFamily="18" charset="0"/>
              </a:rPr>
              <a:t>SOLEIL Cryomodule</a:t>
            </a:r>
            <a:endParaRPr lang="en-US" sz="3000" b="1" dirty="0">
              <a:solidFill>
                <a:srgbClr val="0070C0"/>
              </a:solidFill>
              <a:latin typeface="Times" pitchFamily="18" charset="0"/>
            </a:endParaRPr>
          </a:p>
        </p:txBody>
      </p:sp>
      <p:graphicFrame>
        <p:nvGraphicFramePr>
          <p:cNvPr id="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86432499"/>
              </p:ext>
            </p:extLst>
          </p:nvPr>
        </p:nvGraphicFramePr>
        <p:xfrm>
          <a:off x="635328" y="838200"/>
          <a:ext cx="7021910" cy="5803900"/>
        </p:xfrm>
        <a:graphic>
          <a:graphicData uri="http://schemas.openxmlformats.org/presentationml/2006/ole">
            <p:oleObj spid="_x0000_s7186" name="Photo Editor Photo" r:id="rId3" imgW="13003440" imgH="11533333" progId="">
              <p:embed/>
            </p:oleObj>
          </a:graphicData>
        </a:graphic>
      </p:graphicFrame>
      <p:grpSp>
        <p:nvGrpSpPr>
          <p:cNvPr id="8" name="Group 6"/>
          <p:cNvGrpSpPr>
            <a:grpSpLocks/>
          </p:cNvGrpSpPr>
          <p:nvPr/>
        </p:nvGrpSpPr>
        <p:grpSpPr bwMode="auto">
          <a:xfrm>
            <a:off x="3839311" y="5029239"/>
            <a:ext cx="1124744" cy="998539"/>
            <a:chOff x="2535" y="3168"/>
            <a:chExt cx="654" cy="629"/>
          </a:xfrm>
        </p:grpSpPr>
        <p:sp>
          <p:nvSpPr>
            <p:cNvPr id="9" name="Line 7"/>
            <p:cNvSpPr>
              <a:spLocks noChangeShapeType="1"/>
            </p:cNvSpPr>
            <p:nvPr/>
          </p:nvSpPr>
          <p:spPr bwMode="auto">
            <a:xfrm flipH="1">
              <a:off x="2817" y="3168"/>
              <a:ext cx="181" cy="40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fr-FR">
                <a:solidFill>
                  <a:srgbClr val="000000"/>
                </a:solidFill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0" name="Text Box 8"/>
            <p:cNvSpPr txBox="1">
              <a:spLocks noChangeArrowheads="1"/>
            </p:cNvSpPr>
            <p:nvPr/>
          </p:nvSpPr>
          <p:spPr bwMode="auto">
            <a:xfrm>
              <a:off x="2535" y="3564"/>
              <a:ext cx="654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dirty="0" smtClean="0">
                  <a:solidFill>
                    <a:srgbClr val="000000"/>
                  </a:solidFill>
                  <a:latin typeface="Helvetica" pitchFamily="34" charset="0"/>
                  <a:cs typeface="Helvetica" pitchFamily="34" charset="0"/>
                </a:rPr>
                <a:t>Cavity 1</a:t>
              </a:r>
              <a:endParaRPr lang="fr-FR" dirty="0">
                <a:solidFill>
                  <a:srgbClr val="000000"/>
                </a:solidFill>
                <a:latin typeface="Helvetica" pitchFamily="34" charset="0"/>
                <a:cs typeface="Helvetica" pitchFamily="34" charset="0"/>
              </a:endParaRPr>
            </a:p>
          </p:txBody>
        </p:sp>
      </p:grpSp>
      <p:grpSp>
        <p:nvGrpSpPr>
          <p:cNvPr id="11" name="Group 9"/>
          <p:cNvGrpSpPr>
            <a:grpSpLocks/>
          </p:cNvGrpSpPr>
          <p:nvPr/>
        </p:nvGrpSpPr>
        <p:grpSpPr bwMode="auto">
          <a:xfrm>
            <a:off x="999933" y="3573464"/>
            <a:ext cx="1148822" cy="1017588"/>
            <a:chOff x="884" y="2251"/>
            <a:chExt cx="668" cy="641"/>
          </a:xfrm>
        </p:grpSpPr>
        <p:sp>
          <p:nvSpPr>
            <p:cNvPr id="12" name="Line 10"/>
            <p:cNvSpPr>
              <a:spLocks noChangeShapeType="1"/>
            </p:cNvSpPr>
            <p:nvPr/>
          </p:nvSpPr>
          <p:spPr bwMode="auto">
            <a:xfrm flipH="1">
              <a:off x="1202" y="2251"/>
              <a:ext cx="181" cy="40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3" name="Text Box 11"/>
            <p:cNvSpPr txBox="1">
              <a:spLocks noChangeArrowheads="1"/>
            </p:cNvSpPr>
            <p:nvPr/>
          </p:nvSpPr>
          <p:spPr bwMode="auto">
            <a:xfrm>
              <a:off x="884" y="2659"/>
              <a:ext cx="668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dirty="0" smtClean="0">
                  <a:solidFill>
                    <a:srgbClr val="000000"/>
                  </a:solidFill>
                  <a:latin typeface="Helvetica" pitchFamily="34" charset="0"/>
                  <a:cs typeface="Helvetica" pitchFamily="34" charset="0"/>
                </a:rPr>
                <a:t>Cavity 2</a:t>
              </a:r>
              <a:endParaRPr lang="fr-FR" dirty="0">
                <a:solidFill>
                  <a:srgbClr val="000000"/>
                </a:solidFill>
                <a:latin typeface="Helvetica" pitchFamily="34" charset="0"/>
                <a:cs typeface="Helvetica" pitchFamily="34" charset="0"/>
              </a:endParaRPr>
            </a:p>
          </p:txBody>
        </p:sp>
      </p:grpSp>
      <p:grpSp>
        <p:nvGrpSpPr>
          <p:cNvPr id="14" name="Group 12"/>
          <p:cNvGrpSpPr>
            <a:grpSpLocks/>
          </p:cNvGrpSpPr>
          <p:nvPr/>
        </p:nvGrpSpPr>
        <p:grpSpPr bwMode="auto">
          <a:xfrm>
            <a:off x="4743904" y="2279683"/>
            <a:ext cx="1257167" cy="1509713"/>
            <a:chOff x="3061" y="1436"/>
            <a:chExt cx="731" cy="951"/>
          </a:xfrm>
        </p:grpSpPr>
        <p:sp>
          <p:nvSpPr>
            <p:cNvPr id="15" name="Line 13"/>
            <p:cNvSpPr>
              <a:spLocks noChangeShapeType="1"/>
            </p:cNvSpPr>
            <p:nvPr/>
          </p:nvSpPr>
          <p:spPr bwMode="auto">
            <a:xfrm flipV="1">
              <a:off x="3061" y="1842"/>
              <a:ext cx="0" cy="545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fr-FR">
                <a:solidFill>
                  <a:srgbClr val="000000"/>
                </a:solidFill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6" name="Line 14"/>
            <p:cNvSpPr>
              <a:spLocks noChangeShapeType="1"/>
            </p:cNvSpPr>
            <p:nvPr/>
          </p:nvSpPr>
          <p:spPr bwMode="auto">
            <a:xfrm flipV="1">
              <a:off x="3061" y="1570"/>
              <a:ext cx="273" cy="27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fr-FR">
                <a:solidFill>
                  <a:srgbClr val="000000"/>
                </a:solidFill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17" name="Text Box 15"/>
            <p:cNvSpPr txBox="1">
              <a:spLocks noChangeArrowheads="1"/>
            </p:cNvSpPr>
            <p:nvPr/>
          </p:nvSpPr>
          <p:spPr bwMode="auto">
            <a:xfrm>
              <a:off x="3315" y="1436"/>
              <a:ext cx="477" cy="1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lnSpc>
                  <a:spcPct val="80000"/>
                </a:lnSpc>
              </a:pPr>
              <a:r>
                <a:rPr lang="en-US">
                  <a:solidFill>
                    <a:srgbClr val="FF0000"/>
                  </a:solidFill>
                  <a:latin typeface="Helvetica" pitchFamily="34" charset="0"/>
                  <a:cs typeface="Helvetica" pitchFamily="34" charset="0"/>
                </a:rPr>
                <a:t>IPC1</a:t>
              </a:r>
            </a:p>
          </p:txBody>
        </p:sp>
      </p:grpSp>
      <p:grpSp>
        <p:nvGrpSpPr>
          <p:cNvPr id="18" name="Group 16"/>
          <p:cNvGrpSpPr>
            <a:grpSpLocks/>
          </p:cNvGrpSpPr>
          <p:nvPr/>
        </p:nvGrpSpPr>
        <p:grpSpPr bwMode="auto">
          <a:xfrm>
            <a:off x="2716268" y="1219200"/>
            <a:ext cx="779066" cy="1704975"/>
            <a:chOff x="1882" y="768"/>
            <a:chExt cx="453" cy="1074"/>
          </a:xfrm>
        </p:grpSpPr>
        <p:sp>
          <p:nvSpPr>
            <p:cNvPr id="19" name="Line 17"/>
            <p:cNvSpPr>
              <a:spLocks noChangeShapeType="1"/>
            </p:cNvSpPr>
            <p:nvPr/>
          </p:nvSpPr>
          <p:spPr bwMode="auto">
            <a:xfrm flipV="1">
              <a:off x="2082" y="981"/>
              <a:ext cx="0" cy="86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20" name="Text Box 18"/>
            <p:cNvSpPr txBox="1">
              <a:spLocks noChangeArrowheads="1"/>
            </p:cNvSpPr>
            <p:nvPr/>
          </p:nvSpPr>
          <p:spPr bwMode="auto">
            <a:xfrm>
              <a:off x="1882" y="768"/>
              <a:ext cx="453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dirty="0">
                  <a:solidFill>
                    <a:srgbClr val="FF0000"/>
                  </a:solidFill>
                  <a:latin typeface="Helvetica" pitchFamily="34" charset="0"/>
                  <a:cs typeface="Helvetica" pitchFamily="34" charset="0"/>
                </a:rPr>
                <a:t>IPC2</a:t>
              </a:r>
            </a:p>
          </p:txBody>
        </p:sp>
      </p:grpSp>
      <p:sp>
        <p:nvSpPr>
          <p:cNvPr id="21" name="Line 19"/>
          <p:cNvSpPr>
            <a:spLocks noChangeShapeType="1"/>
          </p:cNvSpPr>
          <p:nvPr/>
        </p:nvSpPr>
        <p:spPr bwMode="auto">
          <a:xfrm flipH="1">
            <a:off x="2547728" y="3457608"/>
            <a:ext cx="233892" cy="1800225"/>
          </a:xfrm>
          <a:prstGeom prst="line">
            <a:avLst/>
          </a:prstGeom>
          <a:noFill/>
          <a:ln w="28575">
            <a:solidFill>
              <a:srgbClr val="33CC33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22" name="Line 20"/>
          <p:cNvSpPr>
            <a:spLocks noChangeShapeType="1"/>
          </p:cNvSpPr>
          <p:nvPr/>
        </p:nvSpPr>
        <p:spPr bwMode="auto">
          <a:xfrm flipH="1">
            <a:off x="2559770" y="3860833"/>
            <a:ext cx="937286" cy="1368425"/>
          </a:xfrm>
          <a:prstGeom prst="line">
            <a:avLst/>
          </a:prstGeom>
          <a:noFill/>
          <a:ln w="28575">
            <a:solidFill>
              <a:srgbClr val="33CC33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23" name="Text Box 21"/>
          <p:cNvSpPr txBox="1">
            <a:spLocks noChangeArrowheads="1"/>
          </p:cNvSpPr>
          <p:nvPr/>
        </p:nvSpPr>
        <p:spPr bwMode="auto">
          <a:xfrm>
            <a:off x="1938892" y="5235607"/>
            <a:ext cx="142877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 smtClean="0">
                <a:solidFill>
                  <a:srgbClr val="33CC33"/>
                </a:solidFill>
                <a:latin typeface="Helvetica" pitchFamily="34" charset="0"/>
                <a:cs typeface="Helvetica" pitchFamily="34" charset="0"/>
              </a:rPr>
              <a:t>HOM </a:t>
            </a:r>
            <a:r>
              <a:rPr lang="en-US" dirty="0">
                <a:solidFill>
                  <a:srgbClr val="33CC33"/>
                </a:solidFill>
                <a:latin typeface="Helvetica" pitchFamily="34" charset="0"/>
                <a:cs typeface="Helvetica" pitchFamily="34" charset="0"/>
              </a:rPr>
              <a:t>1 &amp; </a:t>
            </a:r>
            <a:r>
              <a:rPr lang="en-US" dirty="0" smtClean="0">
                <a:solidFill>
                  <a:srgbClr val="33CC33"/>
                </a:solidFill>
                <a:latin typeface="Helvetica" pitchFamily="34" charset="0"/>
                <a:cs typeface="Helvetica" pitchFamily="34" charset="0"/>
              </a:rPr>
              <a:t>2</a:t>
            </a:r>
            <a:endParaRPr lang="en-US" dirty="0">
              <a:solidFill>
                <a:srgbClr val="33CC33"/>
              </a:solidFill>
              <a:latin typeface="Helvetica" pitchFamily="34" charset="0"/>
              <a:cs typeface="Helvetica" pitchFamily="34" charset="0"/>
            </a:endParaRPr>
          </a:p>
        </p:txBody>
      </p:sp>
      <p:grpSp>
        <p:nvGrpSpPr>
          <p:cNvPr id="24" name="Group 47"/>
          <p:cNvGrpSpPr>
            <a:grpSpLocks/>
          </p:cNvGrpSpPr>
          <p:nvPr/>
        </p:nvGrpSpPr>
        <p:grpSpPr bwMode="auto">
          <a:xfrm>
            <a:off x="4113607" y="1169600"/>
            <a:ext cx="4839499" cy="473073"/>
            <a:chOff x="2699" y="740"/>
            <a:chExt cx="2814" cy="298"/>
          </a:xfrm>
        </p:grpSpPr>
        <p:sp>
          <p:nvSpPr>
            <p:cNvPr id="25" name="Line 23"/>
            <p:cNvSpPr>
              <a:spLocks noChangeShapeType="1"/>
            </p:cNvSpPr>
            <p:nvPr/>
          </p:nvSpPr>
          <p:spPr bwMode="auto">
            <a:xfrm flipV="1">
              <a:off x="2699" y="837"/>
              <a:ext cx="317" cy="201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26" name="Text Box 24"/>
            <p:cNvSpPr txBox="1">
              <a:spLocks noChangeArrowheads="1"/>
            </p:cNvSpPr>
            <p:nvPr/>
          </p:nvSpPr>
          <p:spPr bwMode="auto">
            <a:xfrm>
              <a:off x="3002" y="740"/>
              <a:ext cx="2511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1400" dirty="0" err="1" smtClean="0">
                  <a:solidFill>
                    <a:srgbClr val="0000FF"/>
                  </a:solidFill>
                  <a:latin typeface="Helvetica" pitchFamily="34" charset="0"/>
                  <a:cs typeface="Helvetica" pitchFamily="34" charset="0"/>
                </a:rPr>
                <a:t>LHe</a:t>
              </a:r>
              <a:r>
                <a:rPr lang="en-US" sz="1400" dirty="0" smtClean="0">
                  <a:solidFill>
                    <a:srgbClr val="0000FF"/>
                  </a:solidFill>
                  <a:latin typeface="Helvetica" pitchFamily="34" charset="0"/>
                  <a:cs typeface="Helvetica" pitchFamily="34" charset="0"/>
                </a:rPr>
                <a:t> cryogenic transfer line</a:t>
              </a:r>
              <a:endParaRPr lang="en-US" sz="1400" dirty="0">
                <a:solidFill>
                  <a:srgbClr val="0000FF"/>
                </a:solidFill>
                <a:latin typeface="Helvetica" pitchFamily="34" charset="0"/>
                <a:cs typeface="Helvetica" pitchFamily="34" charset="0"/>
              </a:endParaRPr>
            </a:p>
          </p:txBody>
        </p:sp>
      </p:grpSp>
      <p:grpSp>
        <p:nvGrpSpPr>
          <p:cNvPr id="27" name="Group 25"/>
          <p:cNvGrpSpPr>
            <a:grpSpLocks/>
          </p:cNvGrpSpPr>
          <p:nvPr/>
        </p:nvGrpSpPr>
        <p:grpSpPr bwMode="auto">
          <a:xfrm>
            <a:off x="4978037" y="1805306"/>
            <a:ext cx="1434306" cy="434974"/>
            <a:chOff x="2958" y="1161"/>
            <a:chExt cx="834" cy="274"/>
          </a:xfrm>
        </p:grpSpPr>
        <p:sp>
          <p:nvSpPr>
            <p:cNvPr id="28" name="Line 26"/>
            <p:cNvSpPr>
              <a:spLocks noChangeShapeType="1"/>
            </p:cNvSpPr>
            <p:nvPr/>
          </p:nvSpPr>
          <p:spPr bwMode="auto">
            <a:xfrm flipV="1">
              <a:off x="2958" y="1288"/>
              <a:ext cx="277" cy="147"/>
            </a:xfrm>
            <a:prstGeom prst="line">
              <a:avLst/>
            </a:prstGeom>
            <a:noFill/>
            <a:ln w="28575">
              <a:solidFill>
                <a:srgbClr val="33CC33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fr-FR">
                <a:solidFill>
                  <a:srgbClr val="000000"/>
                </a:solidFill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29" name="Text Box 27"/>
            <p:cNvSpPr txBox="1">
              <a:spLocks noChangeArrowheads="1"/>
            </p:cNvSpPr>
            <p:nvPr/>
          </p:nvSpPr>
          <p:spPr bwMode="auto">
            <a:xfrm>
              <a:off x="3202" y="1161"/>
              <a:ext cx="590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dirty="0">
                  <a:solidFill>
                    <a:srgbClr val="33CC33"/>
                  </a:solidFill>
                  <a:latin typeface="Helvetica" pitchFamily="34" charset="0"/>
                  <a:cs typeface="Helvetica" pitchFamily="34" charset="0"/>
                </a:rPr>
                <a:t>HOM 4</a:t>
              </a:r>
            </a:p>
          </p:txBody>
        </p:sp>
      </p:grpSp>
      <p:grpSp>
        <p:nvGrpSpPr>
          <p:cNvPr id="30" name="Group 28"/>
          <p:cNvGrpSpPr>
            <a:grpSpLocks/>
          </p:cNvGrpSpPr>
          <p:nvPr/>
        </p:nvGrpSpPr>
        <p:grpSpPr bwMode="auto">
          <a:xfrm>
            <a:off x="5863491" y="2589210"/>
            <a:ext cx="1620044" cy="292100"/>
            <a:chOff x="3520" y="1728"/>
            <a:chExt cx="942" cy="184"/>
          </a:xfrm>
        </p:grpSpPr>
        <p:sp>
          <p:nvSpPr>
            <p:cNvPr id="31" name="Line 29"/>
            <p:cNvSpPr>
              <a:spLocks noChangeShapeType="1"/>
            </p:cNvSpPr>
            <p:nvPr/>
          </p:nvSpPr>
          <p:spPr bwMode="auto">
            <a:xfrm>
              <a:off x="3520" y="1831"/>
              <a:ext cx="363" cy="0"/>
            </a:xfrm>
            <a:prstGeom prst="line">
              <a:avLst/>
            </a:prstGeom>
            <a:noFill/>
            <a:ln w="28575">
              <a:solidFill>
                <a:srgbClr val="33CC33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fr-FR">
                <a:solidFill>
                  <a:srgbClr val="000000"/>
                </a:solidFill>
                <a:latin typeface="Helvetica" pitchFamily="34" charset="0"/>
                <a:cs typeface="Helvetica" pitchFamily="34" charset="0"/>
              </a:endParaRPr>
            </a:p>
          </p:txBody>
        </p:sp>
        <p:sp>
          <p:nvSpPr>
            <p:cNvPr id="32" name="Text Box 30"/>
            <p:cNvSpPr txBox="1">
              <a:spLocks noChangeArrowheads="1"/>
            </p:cNvSpPr>
            <p:nvPr/>
          </p:nvSpPr>
          <p:spPr bwMode="auto">
            <a:xfrm>
              <a:off x="3872" y="1728"/>
              <a:ext cx="590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>
                  <a:solidFill>
                    <a:srgbClr val="33CC33"/>
                  </a:solidFill>
                  <a:latin typeface="Helvetica" pitchFamily="34" charset="0"/>
                  <a:cs typeface="Helvetica" pitchFamily="34" charset="0"/>
                </a:rPr>
                <a:t>HOM 3</a:t>
              </a:r>
              <a:endParaRPr lang="en-US" b="0">
                <a:solidFill>
                  <a:srgbClr val="000000"/>
                </a:solidFill>
                <a:latin typeface="Helvetica" pitchFamily="34" charset="0"/>
                <a:cs typeface="Helvetica" pitchFamily="34" charset="0"/>
              </a:endParaRPr>
            </a:p>
          </p:txBody>
        </p:sp>
      </p:grpSp>
      <p:sp>
        <p:nvSpPr>
          <p:cNvPr id="33" name="Line 31"/>
          <p:cNvSpPr>
            <a:spLocks noChangeShapeType="1"/>
          </p:cNvSpPr>
          <p:nvPr/>
        </p:nvSpPr>
        <p:spPr bwMode="auto">
          <a:xfrm flipH="1">
            <a:off x="616196" y="2852738"/>
            <a:ext cx="540222" cy="504032"/>
          </a:xfrm>
          <a:prstGeom prst="line">
            <a:avLst/>
          </a:prstGeom>
          <a:noFill/>
          <a:ln w="28575">
            <a:solidFill>
              <a:srgbClr val="D60093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fr-FR">
              <a:solidFill>
                <a:srgbClr val="000000"/>
              </a:solidFill>
            </a:endParaRPr>
          </a:p>
        </p:txBody>
      </p:sp>
      <p:sp>
        <p:nvSpPr>
          <p:cNvPr id="34" name="Line 32"/>
          <p:cNvSpPr>
            <a:spLocks noChangeShapeType="1"/>
          </p:cNvSpPr>
          <p:nvPr/>
        </p:nvSpPr>
        <p:spPr bwMode="auto">
          <a:xfrm flipH="1">
            <a:off x="5134295" y="5373688"/>
            <a:ext cx="467783" cy="647700"/>
          </a:xfrm>
          <a:prstGeom prst="line">
            <a:avLst/>
          </a:prstGeom>
          <a:noFill/>
          <a:ln w="28575">
            <a:solidFill>
              <a:srgbClr val="D60093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fr-FR">
              <a:solidFill>
                <a:srgbClr val="000000"/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35" name="Text Box 33"/>
          <p:cNvSpPr txBox="1">
            <a:spLocks noChangeArrowheads="1"/>
          </p:cNvSpPr>
          <p:nvPr/>
        </p:nvSpPr>
        <p:spPr bwMode="auto">
          <a:xfrm>
            <a:off x="4655378" y="6004900"/>
            <a:ext cx="1169458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>
                <a:solidFill>
                  <a:srgbClr val="990099"/>
                </a:solidFill>
                <a:latin typeface="Helvetica" pitchFamily="34" charset="0"/>
                <a:cs typeface="Helvetica" pitchFamily="34" charset="0"/>
              </a:rPr>
              <a:t>Tuner 1</a:t>
            </a:r>
          </a:p>
        </p:txBody>
      </p:sp>
      <p:sp>
        <p:nvSpPr>
          <p:cNvPr id="36" name="Text Box 34"/>
          <p:cNvSpPr txBox="1">
            <a:spLocks noChangeArrowheads="1"/>
          </p:cNvSpPr>
          <p:nvPr/>
        </p:nvSpPr>
        <p:spPr bwMode="auto">
          <a:xfrm>
            <a:off x="-85998" y="3261229"/>
            <a:ext cx="1171178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>
                <a:solidFill>
                  <a:srgbClr val="990099"/>
                </a:solidFill>
                <a:latin typeface="Helvetica" pitchFamily="34" charset="0"/>
                <a:cs typeface="Helvetica" pitchFamily="34" charset="0"/>
              </a:rPr>
              <a:t>Tuner 2</a:t>
            </a:r>
          </a:p>
        </p:txBody>
      </p:sp>
      <p:grpSp>
        <p:nvGrpSpPr>
          <p:cNvPr id="37" name="Group 35"/>
          <p:cNvGrpSpPr>
            <a:grpSpLocks/>
          </p:cNvGrpSpPr>
          <p:nvPr/>
        </p:nvGrpSpPr>
        <p:grpSpPr bwMode="auto">
          <a:xfrm>
            <a:off x="57470" y="5118100"/>
            <a:ext cx="1881452" cy="1524000"/>
            <a:chOff x="336" y="3224"/>
            <a:chExt cx="1094" cy="960"/>
          </a:xfrm>
        </p:grpSpPr>
        <p:pic>
          <p:nvPicPr>
            <p:cNvPr id="38" name="Picture 36" descr="Image30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" y="3224"/>
              <a:ext cx="1021" cy="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" name="Line 37"/>
            <p:cNvSpPr>
              <a:spLocks noChangeShapeType="1"/>
            </p:cNvSpPr>
            <p:nvPr/>
          </p:nvSpPr>
          <p:spPr bwMode="auto">
            <a:xfrm flipV="1">
              <a:off x="912" y="3500"/>
              <a:ext cx="518" cy="188"/>
            </a:xfrm>
            <a:prstGeom prst="line">
              <a:avLst/>
            </a:prstGeom>
            <a:noFill/>
            <a:ln w="28575">
              <a:solidFill>
                <a:srgbClr val="33CC33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fr-FR">
                <a:solidFill>
                  <a:srgbClr val="000000"/>
                </a:solidFill>
              </a:endParaRPr>
            </a:p>
          </p:txBody>
        </p:sp>
      </p:grpSp>
      <p:grpSp>
        <p:nvGrpSpPr>
          <p:cNvPr id="40" name="Group 38"/>
          <p:cNvGrpSpPr>
            <a:grpSpLocks/>
          </p:cNvGrpSpPr>
          <p:nvPr/>
        </p:nvGrpSpPr>
        <p:grpSpPr bwMode="auto">
          <a:xfrm rot="5400000">
            <a:off x="5786367" y="1300670"/>
            <a:ext cx="3095627" cy="3019427"/>
            <a:chOff x="3830" y="830"/>
            <a:chExt cx="1800" cy="1902"/>
          </a:xfrm>
        </p:grpSpPr>
        <p:pic>
          <p:nvPicPr>
            <p:cNvPr id="41" name="Picture 39" descr="Image27"/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30" y="830"/>
              <a:ext cx="1800" cy="6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2" name="Line 40"/>
            <p:cNvSpPr>
              <a:spLocks noChangeShapeType="1"/>
            </p:cNvSpPr>
            <p:nvPr/>
          </p:nvSpPr>
          <p:spPr bwMode="auto">
            <a:xfrm flipH="1" flipV="1">
              <a:off x="4168" y="1446"/>
              <a:ext cx="301" cy="128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fr-FR">
                <a:solidFill>
                  <a:srgbClr val="000000"/>
                </a:solidFill>
              </a:endParaRPr>
            </a:p>
          </p:txBody>
        </p:sp>
      </p:grpSp>
      <p:sp>
        <p:nvSpPr>
          <p:cNvPr id="46" name="Text Box 41"/>
          <p:cNvSpPr txBox="1">
            <a:spLocks noChangeArrowheads="1"/>
          </p:cNvSpPr>
          <p:nvPr/>
        </p:nvSpPr>
        <p:spPr bwMode="auto">
          <a:xfrm>
            <a:off x="7588994" y="4399756"/>
            <a:ext cx="1555006" cy="447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sz="1100" dirty="0">
                <a:solidFill>
                  <a:srgbClr val="FF0000"/>
                </a:solidFill>
                <a:latin typeface="Helvetica" pitchFamily="34" charset="0"/>
                <a:cs typeface="Helvetica" pitchFamily="34" charset="0"/>
              </a:rPr>
              <a:t>IPC : </a:t>
            </a:r>
            <a:endParaRPr lang="en-US" sz="1100" dirty="0" smtClean="0">
              <a:solidFill>
                <a:srgbClr val="FF0000"/>
              </a:solidFill>
              <a:latin typeface="Helvetica" pitchFamily="34" charset="0"/>
              <a:cs typeface="Helvetica" pitchFamily="34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sz="1100" dirty="0" smtClean="0">
                <a:solidFill>
                  <a:srgbClr val="FF0000"/>
                </a:solidFill>
                <a:latin typeface="Helvetica" pitchFamily="34" charset="0"/>
                <a:cs typeface="Helvetica" pitchFamily="34" charset="0"/>
              </a:rPr>
              <a:t>Input </a:t>
            </a:r>
            <a:r>
              <a:rPr lang="en-US" sz="1100" dirty="0">
                <a:solidFill>
                  <a:srgbClr val="FF0000"/>
                </a:solidFill>
                <a:latin typeface="Helvetica" pitchFamily="34" charset="0"/>
                <a:cs typeface="Helvetica" pitchFamily="34" charset="0"/>
              </a:rPr>
              <a:t>P</a:t>
            </a:r>
            <a:r>
              <a:rPr lang="en-US" sz="1100" dirty="0" smtClean="0">
                <a:solidFill>
                  <a:srgbClr val="FF0000"/>
                </a:solidFill>
                <a:latin typeface="Helvetica" pitchFamily="34" charset="0"/>
                <a:cs typeface="Helvetica" pitchFamily="34" charset="0"/>
              </a:rPr>
              <a:t>ower </a:t>
            </a:r>
            <a:r>
              <a:rPr lang="en-US" sz="1100" dirty="0">
                <a:solidFill>
                  <a:srgbClr val="FF0000"/>
                </a:solidFill>
                <a:latin typeface="Helvetica" pitchFamily="34" charset="0"/>
                <a:cs typeface="Helvetica" pitchFamily="34" charset="0"/>
              </a:rPr>
              <a:t>C</a:t>
            </a:r>
            <a:r>
              <a:rPr lang="en-US" sz="1100" dirty="0" smtClean="0">
                <a:solidFill>
                  <a:srgbClr val="FF0000"/>
                </a:solidFill>
                <a:latin typeface="Helvetica" pitchFamily="34" charset="0"/>
                <a:cs typeface="Helvetica" pitchFamily="34" charset="0"/>
              </a:rPr>
              <a:t>oupler</a:t>
            </a:r>
            <a:endParaRPr lang="en-US" dirty="0" smtClean="0">
              <a:solidFill>
                <a:srgbClr val="FF0000"/>
              </a:solidFill>
              <a:latin typeface="Helvetica" pitchFamily="34" charset="0"/>
              <a:cs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78971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500"/>
                            </p:stCondLst>
                            <p:childTnLst>
                              <p:par>
                                <p:cTn id="5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5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utoUpdateAnimBg="0"/>
      <p:bldP spid="33" grpId="0" animBg="1"/>
      <p:bldP spid="34" grpId="0" animBg="1"/>
      <p:bldP spid="35" grpId="0" autoUpdateAnimBg="0"/>
      <p:bldP spid="36" grpId="0" autoUpdateAnimBg="0"/>
      <p:bldP spid="4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0" y="85123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70C0"/>
                </a:solidFill>
                <a:latin typeface="Times" pitchFamily="18" charset="0"/>
              </a:rPr>
              <a:t>SOLEIL Cryomodule</a:t>
            </a:r>
            <a:endParaRPr lang="en-US" sz="3000" b="1" dirty="0">
              <a:solidFill>
                <a:srgbClr val="0070C0"/>
              </a:solidFill>
              <a:latin typeface="Times" pitchFamily="18" charset="0"/>
            </a:endParaRPr>
          </a:p>
        </p:txBody>
      </p:sp>
      <p:pic>
        <p:nvPicPr>
          <p:cNvPr id="1027" name="Picture 3" descr="X:\General\Conferences\2014_MEDSI\Presentations\Keihan\Photos\cavity_after_welding2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3619988" y="983988"/>
            <a:ext cx="2416098" cy="4775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X:\General\Conferences\2014_MEDSI\Presentations\Keihan\Photos\half cell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6036086" y="983988"/>
            <a:ext cx="3107914" cy="2231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X:\General\Conferences\2014_MEDSI\Presentations\Keihan\Photos\DSC00500.JP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0" y="983988"/>
            <a:ext cx="3619988" cy="2362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X:\General\Conferences\2014_MEDSI\Presentations\Keihan\Photos\DSC00586.JPG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0" y="3346189"/>
            <a:ext cx="3619988" cy="2406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X:\RF\Cryo_1\photos\CERN_98\Depot Cav2\AGF00007.JPG"/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6036086" y="3199318"/>
            <a:ext cx="3107914" cy="2560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12541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0" y="85123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70C0"/>
                </a:solidFill>
                <a:latin typeface="Times" pitchFamily="18" charset="0"/>
              </a:rPr>
              <a:t>Frequency tuner system</a:t>
            </a:r>
            <a:endParaRPr lang="en-US" sz="3200" b="1" dirty="0">
              <a:solidFill>
                <a:srgbClr val="0070C0"/>
              </a:solidFill>
              <a:latin typeface="Times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0" y="860203"/>
            <a:ext cx="4292025" cy="3551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ZoneTexte 10"/>
          <p:cNvSpPr txBox="1"/>
          <p:nvPr/>
        </p:nvSpPr>
        <p:spPr>
          <a:xfrm>
            <a:off x="3168463" y="2694852"/>
            <a:ext cx="8117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Times" pitchFamily="18" charset="0"/>
              </a:rPr>
              <a:t>s</a:t>
            </a:r>
            <a:r>
              <a:rPr lang="en-US" sz="1600" b="1" dirty="0" smtClean="0">
                <a:solidFill>
                  <a:schemeClr val="bg1"/>
                </a:solidFill>
                <a:latin typeface="Times" pitchFamily="18" charset="0"/>
              </a:rPr>
              <a:t>tep</a:t>
            </a:r>
          </a:p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Times" pitchFamily="18" charset="0"/>
              </a:rPr>
              <a:t>motor</a:t>
            </a:r>
            <a:endParaRPr lang="en-US" sz="1600" b="1" dirty="0">
              <a:solidFill>
                <a:schemeClr val="bg1"/>
              </a:solidFill>
              <a:latin typeface="Times" pitchFamily="18" charset="0"/>
            </a:endParaRPr>
          </a:p>
        </p:txBody>
      </p:sp>
      <p:cxnSp>
        <p:nvCxnSpPr>
          <p:cNvPr id="14" name="Connecteur droit avec flèche 13"/>
          <p:cNvCxnSpPr/>
          <p:nvPr/>
        </p:nvCxnSpPr>
        <p:spPr bwMode="auto">
          <a:xfrm>
            <a:off x="3282763" y="2260384"/>
            <a:ext cx="183320" cy="478795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bg1"/>
            </a:solidFill>
            <a:prstDash val="solid"/>
            <a:round/>
            <a:headEnd type="arrow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ZoneTexte 14"/>
          <p:cNvSpPr txBox="1"/>
          <p:nvPr/>
        </p:nvSpPr>
        <p:spPr>
          <a:xfrm>
            <a:off x="3189874" y="1533200"/>
            <a:ext cx="9771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Times" pitchFamily="18" charset="0"/>
              </a:rPr>
              <a:t>g</a:t>
            </a:r>
            <a:r>
              <a:rPr lang="en-US" sz="1600" b="1" dirty="0" smtClean="0">
                <a:solidFill>
                  <a:schemeClr val="bg1"/>
                </a:solidFill>
                <a:latin typeface="Times" pitchFamily="18" charset="0"/>
              </a:rPr>
              <a:t>ear box</a:t>
            </a:r>
            <a:endParaRPr lang="en-US" sz="1600" b="1" dirty="0">
              <a:solidFill>
                <a:schemeClr val="bg1"/>
              </a:solidFill>
              <a:latin typeface="Times" pitchFamily="18" charset="0"/>
            </a:endParaRPr>
          </a:p>
        </p:txBody>
      </p:sp>
      <p:cxnSp>
        <p:nvCxnSpPr>
          <p:cNvPr id="16" name="Connecteur droit avec flèche 15"/>
          <p:cNvCxnSpPr/>
          <p:nvPr/>
        </p:nvCxnSpPr>
        <p:spPr bwMode="auto">
          <a:xfrm flipV="1">
            <a:off x="3077410" y="1841560"/>
            <a:ext cx="153541" cy="283181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bg1"/>
            </a:solidFill>
            <a:prstDash val="solid"/>
            <a:round/>
            <a:headEnd type="arrow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Connecteur droit avec flèche 16"/>
          <p:cNvCxnSpPr/>
          <p:nvPr/>
        </p:nvCxnSpPr>
        <p:spPr bwMode="auto">
          <a:xfrm flipV="1">
            <a:off x="2251415" y="1655729"/>
            <a:ext cx="236743" cy="33614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bg1"/>
            </a:solidFill>
            <a:prstDash val="solid"/>
            <a:round/>
            <a:headEnd type="arrow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" name="ZoneTexte 17"/>
          <p:cNvSpPr txBox="1"/>
          <p:nvPr/>
        </p:nvSpPr>
        <p:spPr>
          <a:xfrm>
            <a:off x="2150826" y="1348655"/>
            <a:ext cx="11319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  <a:latin typeface="Times" pitchFamily="18" charset="0"/>
              </a:rPr>
              <a:t>Nut-screw</a:t>
            </a:r>
            <a:endParaRPr lang="en-US" sz="1600" b="1" dirty="0">
              <a:solidFill>
                <a:schemeClr val="bg1"/>
              </a:solidFill>
              <a:latin typeface="Times" pitchFamily="18" charset="0"/>
            </a:endParaRPr>
          </a:p>
        </p:txBody>
      </p:sp>
      <p:cxnSp>
        <p:nvCxnSpPr>
          <p:cNvPr id="19" name="Connecteur droit avec flèche 18"/>
          <p:cNvCxnSpPr/>
          <p:nvPr/>
        </p:nvCxnSpPr>
        <p:spPr bwMode="auto">
          <a:xfrm>
            <a:off x="507412" y="1517926"/>
            <a:ext cx="2224819" cy="981841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Connecteur droit avec flèche 19"/>
          <p:cNvCxnSpPr/>
          <p:nvPr/>
        </p:nvCxnSpPr>
        <p:spPr bwMode="auto">
          <a:xfrm>
            <a:off x="507404" y="1533199"/>
            <a:ext cx="347278" cy="45867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" name="ZoneTexte 20"/>
          <p:cNvSpPr txBox="1"/>
          <p:nvPr/>
        </p:nvSpPr>
        <p:spPr>
          <a:xfrm>
            <a:off x="40291" y="911031"/>
            <a:ext cx="9112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Times" pitchFamily="18" charset="0"/>
              </a:rPr>
              <a:t>Double lever</a:t>
            </a:r>
            <a:endParaRPr lang="en-US" b="1" dirty="0">
              <a:solidFill>
                <a:schemeClr val="bg1"/>
              </a:solidFill>
              <a:latin typeface="Times" pitchFamily="18" charset="0"/>
            </a:endParaRPr>
          </a:p>
        </p:txBody>
      </p:sp>
      <p:pic>
        <p:nvPicPr>
          <p:cNvPr id="3074" name="Picture 2" descr="X:\General\Conferences\2014_MEDSI\Presentations\Keihan\Photos\IMG_5549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4073912" y="2499767"/>
            <a:ext cx="5070088" cy="4363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ZoneTexte 23"/>
          <p:cNvSpPr txBox="1"/>
          <p:nvPr/>
        </p:nvSpPr>
        <p:spPr>
          <a:xfrm>
            <a:off x="7947101" y="1486452"/>
            <a:ext cx="11968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002060"/>
                </a:solidFill>
                <a:latin typeface="Times" pitchFamily="18" charset="0"/>
              </a:rPr>
              <a:t>Step motor</a:t>
            </a:r>
            <a:endParaRPr lang="en-US" sz="1600" b="1" dirty="0">
              <a:solidFill>
                <a:srgbClr val="002060"/>
              </a:solidFill>
              <a:latin typeface="Times" pitchFamily="18" charset="0"/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5869257" y="841503"/>
            <a:ext cx="13530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002060"/>
                </a:solidFill>
                <a:latin typeface="Times" pitchFamily="18" charset="0"/>
              </a:rPr>
              <a:t>Helium tank</a:t>
            </a:r>
            <a:endParaRPr lang="en-US" sz="1600" b="1" dirty="0">
              <a:solidFill>
                <a:srgbClr val="002060"/>
              </a:solidFill>
              <a:latin typeface="Times" pitchFamily="18" charset="0"/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2322547" y="4759461"/>
            <a:ext cx="13530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002060"/>
                </a:solidFill>
                <a:latin typeface="Times" pitchFamily="18" charset="0"/>
              </a:rPr>
              <a:t>Thermal shield</a:t>
            </a:r>
            <a:endParaRPr lang="en-US" sz="1600" b="1" dirty="0">
              <a:solidFill>
                <a:srgbClr val="002060"/>
              </a:solidFill>
              <a:latin typeface="Times" pitchFamily="18" charset="0"/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4292025" y="1593257"/>
            <a:ext cx="8747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002060"/>
                </a:solidFill>
                <a:latin typeface="Times" pitchFamily="18" charset="0"/>
              </a:rPr>
              <a:t>Lever</a:t>
            </a:r>
            <a:endParaRPr lang="en-US" sz="1600" b="1" dirty="0">
              <a:solidFill>
                <a:srgbClr val="002060"/>
              </a:solidFill>
              <a:latin typeface="Times" pitchFamily="18" charset="0"/>
            </a:endParaRPr>
          </a:p>
        </p:txBody>
      </p:sp>
      <p:sp>
        <p:nvSpPr>
          <p:cNvPr id="29" name="ZoneTexte 28"/>
          <p:cNvSpPr txBox="1"/>
          <p:nvPr/>
        </p:nvSpPr>
        <p:spPr>
          <a:xfrm>
            <a:off x="4999461" y="1347474"/>
            <a:ext cx="13530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002060"/>
                </a:solidFill>
                <a:latin typeface="Times" pitchFamily="18" charset="0"/>
              </a:rPr>
              <a:t>Nut-screw</a:t>
            </a:r>
            <a:endParaRPr lang="en-US" sz="1600" b="1" dirty="0">
              <a:solidFill>
                <a:srgbClr val="002060"/>
              </a:solidFill>
              <a:latin typeface="Times" pitchFamily="18" charset="0"/>
            </a:endParaRPr>
          </a:p>
        </p:txBody>
      </p:sp>
      <p:sp>
        <p:nvSpPr>
          <p:cNvPr id="30" name="ZoneTexte 29"/>
          <p:cNvSpPr txBox="1"/>
          <p:nvPr/>
        </p:nvSpPr>
        <p:spPr>
          <a:xfrm>
            <a:off x="7010399" y="1180057"/>
            <a:ext cx="13530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002060"/>
                </a:solidFill>
                <a:latin typeface="Times" pitchFamily="18" charset="0"/>
              </a:rPr>
              <a:t>Gearbox</a:t>
            </a:r>
            <a:endParaRPr lang="en-US" sz="1600" b="1" dirty="0">
              <a:solidFill>
                <a:srgbClr val="002060"/>
              </a:solidFill>
              <a:latin typeface="Times" pitchFamily="18" charset="0"/>
            </a:endParaRPr>
          </a:p>
        </p:txBody>
      </p:sp>
      <p:cxnSp>
        <p:nvCxnSpPr>
          <p:cNvPr id="31" name="Connecteur droit avec flèche 30"/>
          <p:cNvCxnSpPr/>
          <p:nvPr/>
        </p:nvCxnSpPr>
        <p:spPr bwMode="auto">
          <a:xfrm flipH="1">
            <a:off x="8363415" y="1825006"/>
            <a:ext cx="297366" cy="1162233"/>
          </a:xfrm>
          <a:prstGeom prst="straightConnector1">
            <a:avLst/>
          </a:prstGeom>
          <a:ln>
            <a:solidFill>
              <a:srgbClr val="00B0F0"/>
            </a:solidFill>
            <a:headEnd type="none" w="med" len="med"/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4" name="Connecteur droit avec flèche 33"/>
          <p:cNvCxnSpPr/>
          <p:nvPr/>
        </p:nvCxnSpPr>
        <p:spPr bwMode="auto">
          <a:xfrm>
            <a:off x="5694555" y="1631229"/>
            <a:ext cx="1315844" cy="1282956"/>
          </a:xfrm>
          <a:prstGeom prst="straightConnector1">
            <a:avLst/>
          </a:prstGeom>
          <a:ln>
            <a:solidFill>
              <a:srgbClr val="00B0F0"/>
            </a:solidFill>
            <a:headEnd type="none" w="med" len="med"/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8" name="Connecteur droit avec flèche 37"/>
          <p:cNvCxnSpPr/>
          <p:nvPr/>
        </p:nvCxnSpPr>
        <p:spPr bwMode="auto">
          <a:xfrm>
            <a:off x="6664712" y="1166815"/>
            <a:ext cx="1022195" cy="1469228"/>
          </a:xfrm>
          <a:prstGeom prst="straightConnector1">
            <a:avLst/>
          </a:prstGeom>
          <a:ln>
            <a:solidFill>
              <a:srgbClr val="00B0F0"/>
            </a:solidFill>
            <a:headEnd type="none" w="med" len="med"/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9" name="Connecteur droit avec flèche 38"/>
          <p:cNvCxnSpPr/>
          <p:nvPr/>
        </p:nvCxnSpPr>
        <p:spPr bwMode="auto">
          <a:xfrm>
            <a:off x="7549374" y="1516751"/>
            <a:ext cx="587298" cy="1442602"/>
          </a:xfrm>
          <a:prstGeom prst="straightConnector1">
            <a:avLst/>
          </a:prstGeom>
          <a:ln>
            <a:solidFill>
              <a:srgbClr val="00B0F0"/>
            </a:solidFill>
            <a:headEnd type="none" w="med" len="med"/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0" name="Connecteur droit avec flèche 39"/>
          <p:cNvCxnSpPr/>
          <p:nvPr/>
        </p:nvCxnSpPr>
        <p:spPr bwMode="auto">
          <a:xfrm>
            <a:off x="4705812" y="1871754"/>
            <a:ext cx="587298" cy="1209700"/>
          </a:xfrm>
          <a:prstGeom prst="straightConnector1">
            <a:avLst/>
          </a:prstGeom>
          <a:ln>
            <a:solidFill>
              <a:srgbClr val="00B0F0"/>
            </a:solidFill>
            <a:headEnd type="none" w="med" len="med"/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4" name="Connecteur droit avec flèche 43"/>
          <p:cNvCxnSpPr/>
          <p:nvPr/>
        </p:nvCxnSpPr>
        <p:spPr bwMode="auto">
          <a:xfrm flipV="1">
            <a:off x="3466083" y="4356411"/>
            <a:ext cx="825942" cy="695437"/>
          </a:xfrm>
          <a:prstGeom prst="straightConnector1">
            <a:avLst/>
          </a:prstGeom>
          <a:ln>
            <a:solidFill>
              <a:srgbClr val="00B0F0"/>
            </a:solidFill>
            <a:headEnd type="none" w="med" len="med"/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7" name="ZoneTexte 46"/>
          <p:cNvSpPr txBox="1"/>
          <p:nvPr/>
        </p:nvSpPr>
        <p:spPr>
          <a:xfrm>
            <a:off x="1574907" y="5484569"/>
            <a:ext cx="13530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002060"/>
                </a:solidFill>
                <a:latin typeface="Times" pitchFamily="18" charset="0"/>
              </a:rPr>
              <a:t>Vacuum chamber</a:t>
            </a:r>
            <a:endParaRPr lang="en-US" sz="1600" b="1" dirty="0">
              <a:solidFill>
                <a:srgbClr val="002060"/>
              </a:solidFill>
              <a:latin typeface="Times" pitchFamily="18" charset="0"/>
            </a:endParaRPr>
          </a:p>
        </p:txBody>
      </p:sp>
      <p:cxnSp>
        <p:nvCxnSpPr>
          <p:cNvPr id="48" name="Connecteur droit avec flèche 47"/>
          <p:cNvCxnSpPr/>
          <p:nvPr/>
        </p:nvCxnSpPr>
        <p:spPr bwMode="auto">
          <a:xfrm>
            <a:off x="2646556" y="5776957"/>
            <a:ext cx="1520503" cy="601541"/>
          </a:xfrm>
          <a:prstGeom prst="straightConnector1">
            <a:avLst/>
          </a:prstGeom>
          <a:ln>
            <a:solidFill>
              <a:srgbClr val="00B0F0"/>
            </a:solidFill>
            <a:headEnd type="none" w="med" len="med"/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920113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e 12"/>
          <p:cNvGrpSpPr/>
          <p:nvPr/>
        </p:nvGrpSpPr>
        <p:grpSpPr>
          <a:xfrm>
            <a:off x="113686" y="888201"/>
            <a:ext cx="4644168" cy="3289789"/>
            <a:chOff x="76514" y="888201"/>
            <a:chExt cx="4123779" cy="3043305"/>
          </a:xfrm>
        </p:grpSpPr>
        <p:pic>
          <p:nvPicPr>
            <p:cNvPr id="4" name="Picture 7"/>
            <p:cNvPicPr>
              <a:picLocks noChangeAspect="1" noChangeArrowheads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 t="-279"/>
            <a:stretch/>
          </p:blipFill>
          <p:spPr bwMode="auto">
            <a:xfrm>
              <a:off x="76514" y="888201"/>
              <a:ext cx="4123779" cy="30072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Text Box 15"/>
            <p:cNvSpPr txBox="1">
              <a:spLocks noChangeArrowheads="1"/>
            </p:cNvSpPr>
            <p:nvPr/>
          </p:nvSpPr>
          <p:spPr bwMode="auto">
            <a:xfrm>
              <a:off x="2612609" y="2826183"/>
              <a:ext cx="1499566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sz="1800" b="1" dirty="0" err="1" smtClean="0">
                  <a:solidFill>
                    <a:schemeClr val="bg1"/>
                  </a:solidFill>
                  <a:latin typeface="Times" pitchFamily="18" charset="0"/>
                </a:rPr>
                <a:t>Screw</a:t>
              </a:r>
              <a:r>
                <a:rPr lang="fr-FR" sz="1800" b="1" dirty="0" smtClean="0">
                  <a:solidFill>
                    <a:schemeClr val="bg1"/>
                  </a:solidFill>
                  <a:latin typeface="Times" pitchFamily="18" charset="0"/>
                </a:rPr>
                <a:t> &amp; </a:t>
              </a:r>
              <a:r>
                <a:rPr lang="fr-FR" sz="1800" b="1" dirty="0" err="1" smtClean="0">
                  <a:solidFill>
                    <a:schemeClr val="bg1"/>
                  </a:solidFill>
                  <a:latin typeface="Times" pitchFamily="18" charset="0"/>
                </a:rPr>
                <a:t>nut</a:t>
              </a:r>
              <a:endParaRPr lang="fr-FR" sz="1800" b="1" dirty="0">
                <a:solidFill>
                  <a:schemeClr val="bg1"/>
                </a:solidFill>
                <a:latin typeface="Times" pitchFamily="18" charset="0"/>
              </a:endParaRPr>
            </a:p>
          </p:txBody>
        </p:sp>
        <p:sp>
          <p:nvSpPr>
            <p:cNvPr id="8" name="Line 16"/>
            <p:cNvSpPr>
              <a:spLocks noChangeShapeType="1"/>
            </p:cNvSpPr>
            <p:nvPr/>
          </p:nvSpPr>
          <p:spPr bwMode="auto">
            <a:xfrm flipH="1" flipV="1">
              <a:off x="2119823" y="2400732"/>
              <a:ext cx="521849" cy="576279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>
                <a:latin typeface="Times" pitchFamily="18" charset="0"/>
              </a:endParaRPr>
            </a:p>
          </p:txBody>
        </p:sp>
        <p:sp>
          <p:nvSpPr>
            <p:cNvPr id="9" name="Line 17"/>
            <p:cNvSpPr>
              <a:spLocks noChangeShapeType="1"/>
            </p:cNvSpPr>
            <p:nvPr/>
          </p:nvSpPr>
          <p:spPr bwMode="auto">
            <a:xfrm flipH="1" flipV="1">
              <a:off x="2407780" y="2400733"/>
              <a:ext cx="233892" cy="576262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>
                <a:latin typeface="Times" pitchFamily="18" charset="0"/>
              </a:endParaRPr>
            </a:p>
          </p:txBody>
        </p:sp>
        <p:cxnSp>
          <p:nvCxnSpPr>
            <p:cNvPr id="10" name="Connecteur droit avec flèche 9"/>
            <p:cNvCxnSpPr/>
            <p:nvPr/>
          </p:nvCxnSpPr>
          <p:spPr bwMode="auto">
            <a:xfrm>
              <a:off x="1302068" y="3013130"/>
              <a:ext cx="734478" cy="540714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bg1"/>
              </a:solidFill>
              <a:prstDash val="solid"/>
              <a:round/>
              <a:headEnd type="arrow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1" name="ZoneTexte 10"/>
            <p:cNvSpPr txBox="1"/>
            <p:nvPr/>
          </p:nvSpPr>
          <p:spPr>
            <a:xfrm>
              <a:off x="1971980" y="3377508"/>
              <a:ext cx="677134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800"/>
                </a:lnSpc>
              </a:pPr>
              <a:r>
                <a:rPr lang="en-US" sz="1800" b="1" dirty="0">
                  <a:solidFill>
                    <a:schemeClr val="bg1"/>
                  </a:solidFill>
                  <a:latin typeface="Times" pitchFamily="18" charset="0"/>
                </a:rPr>
                <a:t>g</a:t>
              </a:r>
              <a:r>
                <a:rPr lang="en-US" sz="1800" b="1" dirty="0" smtClean="0">
                  <a:solidFill>
                    <a:schemeClr val="bg1"/>
                  </a:solidFill>
                  <a:latin typeface="Times" pitchFamily="18" charset="0"/>
                </a:rPr>
                <a:t>ear </a:t>
              </a:r>
            </a:p>
            <a:p>
              <a:pPr algn="ctr">
                <a:lnSpc>
                  <a:spcPts val="1800"/>
                </a:lnSpc>
              </a:pPr>
              <a:r>
                <a:rPr lang="en-US" sz="1800" b="1" dirty="0" smtClean="0">
                  <a:solidFill>
                    <a:schemeClr val="bg1"/>
                  </a:solidFill>
                  <a:latin typeface="Times" pitchFamily="18" charset="0"/>
                </a:rPr>
                <a:t>box</a:t>
              </a:r>
              <a:endParaRPr lang="en-US" sz="1800" b="1" dirty="0">
                <a:solidFill>
                  <a:schemeClr val="bg1"/>
                </a:solidFill>
                <a:latin typeface="Times" pitchFamily="18" charset="0"/>
              </a:endParaRPr>
            </a:p>
          </p:txBody>
        </p:sp>
      </p:grpSp>
      <p:sp>
        <p:nvSpPr>
          <p:cNvPr id="12" name="ZoneTexte 11"/>
          <p:cNvSpPr txBox="1"/>
          <p:nvPr/>
        </p:nvSpPr>
        <p:spPr>
          <a:xfrm>
            <a:off x="0" y="85123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70C0"/>
                </a:solidFill>
                <a:latin typeface="Times" pitchFamily="18" charset="0"/>
              </a:rPr>
              <a:t>Frequency tuner system</a:t>
            </a:r>
            <a:endParaRPr lang="en-US" sz="3200" b="1" dirty="0">
              <a:solidFill>
                <a:srgbClr val="0070C0"/>
              </a:solidFill>
              <a:latin typeface="Times" pitchFamily="18" charset="0"/>
            </a:endParaRPr>
          </a:p>
        </p:txBody>
      </p:sp>
      <p:pic>
        <p:nvPicPr>
          <p:cNvPr id="4098" name="Picture 2" descr="X:\General\Conferences\2014_MEDSI\Presentations\Keihan\Photos\IMG_2259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9608" y="4457541"/>
            <a:ext cx="5224031" cy="1137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X:\General\Conferences\2014_MEDSI\Presentations\Keihan\Photos\P1000271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315753" y="3895492"/>
            <a:ext cx="3828247" cy="2157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http://iroref.ir/wp-content/uploads/HD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426924" y="590079"/>
            <a:ext cx="2894593" cy="3134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ZoneTexte 16"/>
          <p:cNvSpPr txBox="1"/>
          <p:nvPr/>
        </p:nvSpPr>
        <p:spPr>
          <a:xfrm>
            <a:off x="7396976" y="3001183"/>
            <a:ext cx="16280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002060"/>
                </a:solidFill>
                <a:latin typeface="Times" pitchFamily="18" charset="0"/>
              </a:rPr>
              <a:t>Harmonic drive Gearbox</a:t>
            </a:r>
            <a:endParaRPr lang="en-US" sz="1600" b="1" dirty="0">
              <a:solidFill>
                <a:srgbClr val="002060"/>
              </a:solidFill>
              <a:latin typeface="Times" pitchFamily="18" charset="0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1887223" y="5653001"/>
            <a:ext cx="16280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002060"/>
                </a:solidFill>
                <a:latin typeface="Times" pitchFamily="18" charset="0"/>
              </a:rPr>
              <a:t>CuBe2 screw</a:t>
            </a:r>
            <a:endParaRPr lang="en-US" sz="1600" b="1" dirty="0">
              <a:solidFill>
                <a:srgbClr val="002060"/>
              </a:solidFill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64257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0" y="85123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70C0"/>
                </a:solidFill>
                <a:latin typeface="Times" pitchFamily="18" charset="0"/>
              </a:rPr>
              <a:t>Repetitive jams of the tuners</a:t>
            </a:r>
            <a:endParaRPr lang="en-US" sz="3200" b="1" dirty="0">
              <a:solidFill>
                <a:srgbClr val="0070C0"/>
              </a:solidFill>
              <a:latin typeface="Times" pitchFamily="18" charset="0"/>
            </a:endParaRPr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0" y="3724359"/>
            <a:ext cx="3159375" cy="2249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Line 8"/>
          <p:cNvSpPr>
            <a:spLocks noChangeShapeType="1"/>
          </p:cNvSpPr>
          <p:nvPr/>
        </p:nvSpPr>
        <p:spPr bwMode="auto">
          <a:xfrm>
            <a:off x="864099" y="4245652"/>
            <a:ext cx="539429" cy="791196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grpSp>
        <p:nvGrpSpPr>
          <p:cNvPr id="9" name="Groupe 8"/>
          <p:cNvGrpSpPr/>
          <p:nvPr/>
        </p:nvGrpSpPr>
        <p:grpSpPr>
          <a:xfrm>
            <a:off x="3198480" y="3724344"/>
            <a:ext cx="2982119" cy="2249400"/>
            <a:chOff x="3354594" y="3724344"/>
            <a:chExt cx="2982119" cy="2249400"/>
          </a:xfrm>
        </p:grpSpPr>
        <p:pic>
          <p:nvPicPr>
            <p:cNvPr id="4" name="Picture 5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54594" y="3724344"/>
              <a:ext cx="2982119" cy="2249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Line 9"/>
            <p:cNvSpPr>
              <a:spLocks noChangeShapeType="1"/>
            </p:cNvSpPr>
            <p:nvPr/>
          </p:nvSpPr>
          <p:spPr bwMode="auto">
            <a:xfrm>
              <a:off x="4163453" y="3957520"/>
              <a:ext cx="546894" cy="576262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pic>
        <p:nvPicPr>
          <p:cNvPr id="5121" name="Picture 1" descr="X:\General\Conferences\2014_MEDSI\Presentations\Keihan\Photos\Image255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64099" y="1235927"/>
            <a:ext cx="2924096" cy="2193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X:\General\Conferences\2014_MEDSI\Presentations\Keihan\Photos\Image232.jpg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 rot="5400000">
            <a:off x="5240176" y="1081699"/>
            <a:ext cx="2193073" cy="2498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ZoneTexte 11"/>
          <p:cNvSpPr txBox="1"/>
          <p:nvPr/>
        </p:nvSpPr>
        <p:spPr>
          <a:xfrm>
            <a:off x="864099" y="864859"/>
            <a:ext cx="16280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" pitchFamily="18" charset="0"/>
              </a:rPr>
              <a:t>BEFORE:</a:t>
            </a:r>
            <a:endParaRPr lang="en-US" b="1" dirty="0">
              <a:solidFill>
                <a:srgbClr val="FF0000"/>
              </a:solidFill>
              <a:latin typeface="Times" pitchFamily="18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5098372" y="866595"/>
            <a:ext cx="1522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" pitchFamily="18" charset="0"/>
              </a:rPr>
              <a:t>AFTER:</a:t>
            </a:r>
            <a:endParaRPr lang="en-US" b="1" dirty="0">
              <a:solidFill>
                <a:srgbClr val="FF0000"/>
              </a:solidFill>
              <a:latin typeface="Times" pitchFamily="18" charset="0"/>
            </a:endParaRPr>
          </a:p>
        </p:txBody>
      </p:sp>
      <p:pic>
        <p:nvPicPr>
          <p:cNvPr id="5123" name="Picture 3" descr="X:\General\Conferences\2014_MEDSI\Presentations\Keihan\Photos\Image238.jpg"/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6253652" y="3724329"/>
            <a:ext cx="2890348" cy="2249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03843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0" y="85123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70C0"/>
                </a:solidFill>
                <a:latin typeface="Times" pitchFamily="18" charset="0"/>
              </a:rPr>
              <a:t>Repetitive jams of the tuners</a:t>
            </a:r>
            <a:endParaRPr lang="en-US" sz="3200" b="1" dirty="0">
              <a:solidFill>
                <a:srgbClr val="0070C0"/>
              </a:solidFill>
              <a:latin typeface="Times" pitchFamily="18" charset="0"/>
            </a:endParaRPr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755757" y="1303553"/>
            <a:ext cx="1509809" cy="1223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504379" y="1375561"/>
            <a:ext cx="1440707" cy="118934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281756" y="871505"/>
            <a:ext cx="856798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" pitchFamily="18" charset="0"/>
              </a:rPr>
              <a:t>The standard screw-nut assembly replaced by a  </a:t>
            </a:r>
            <a:r>
              <a:rPr lang="en-US" sz="20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pitchFamily="18" charset="0"/>
              </a:rPr>
              <a:t>planetary roller screw </a:t>
            </a:r>
            <a:endParaRPr lang="en-US" sz="2000" b="1" i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" pitchFamily="18" charset="0"/>
            </a:endParaRPr>
          </a:p>
        </p:txBody>
      </p:sp>
      <p:sp>
        <p:nvSpPr>
          <p:cNvPr id="6" name="Text Box 22"/>
          <p:cNvSpPr txBox="1">
            <a:spLocks noChangeArrowheads="1"/>
          </p:cNvSpPr>
          <p:nvPr/>
        </p:nvSpPr>
        <p:spPr bwMode="auto">
          <a:xfrm>
            <a:off x="208658" y="5233258"/>
            <a:ext cx="8713092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prototype was validated @4K on a test bench at CEA</a:t>
            </a:r>
          </a:p>
          <a:p>
            <a:pPr algn="ctr">
              <a:spcBef>
                <a:spcPts val="0"/>
              </a:spcBef>
            </a:pPr>
            <a:r>
              <a:rPr 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with a reliability test equivalent to ~ </a:t>
            </a:r>
            <a:r>
              <a:rPr 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 years of SOLEIL operation</a:t>
            </a:r>
            <a:endParaRPr lang="en-US" sz="2000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AutoShape 13"/>
          <p:cNvSpPr>
            <a:spLocks noChangeArrowheads="1"/>
          </p:cNvSpPr>
          <p:nvPr/>
        </p:nvSpPr>
        <p:spPr bwMode="auto">
          <a:xfrm>
            <a:off x="3932287" y="1709734"/>
            <a:ext cx="872827" cy="574899"/>
          </a:xfrm>
          <a:prstGeom prst="notchedRightArrow">
            <a:avLst>
              <a:gd name="adj1" fmla="val 50000"/>
              <a:gd name="adj2" fmla="val 37466"/>
            </a:avLst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8" name="Text Box 15"/>
          <p:cNvSpPr txBox="1">
            <a:spLocks noChangeArrowheads="1"/>
          </p:cNvSpPr>
          <p:nvPr/>
        </p:nvSpPr>
        <p:spPr bwMode="auto">
          <a:xfrm>
            <a:off x="294506" y="2636912"/>
            <a:ext cx="797917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" pitchFamily="18" charset="0"/>
              </a:rPr>
              <a:t>The « harmonic drive » gear box replaced by a </a:t>
            </a:r>
            <a:r>
              <a:rPr lang="en-US" sz="20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pitchFamily="18" charset="0"/>
              </a:rPr>
              <a:t> </a:t>
            </a:r>
            <a:r>
              <a:rPr lang="en-US" sz="2000" b="1" i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pitchFamily="18" charset="0"/>
              </a:rPr>
              <a:t>p</a:t>
            </a:r>
            <a:r>
              <a:rPr lang="en-US" sz="20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pitchFamily="18" charset="0"/>
              </a:rPr>
              <a:t>lanetary gear box           </a:t>
            </a:r>
            <a:endParaRPr lang="en-US" sz="2000" b="1" i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" pitchFamily="18" charset="0"/>
            </a:endParaRPr>
          </a:p>
        </p:txBody>
      </p:sp>
      <p:pic>
        <p:nvPicPr>
          <p:cNvPr id="9" name="Picture 2" descr="http://www.ever-power.biz/planetary-gearboxes-china-made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 rot="16200000">
            <a:off x="6006563" y="2602045"/>
            <a:ext cx="1457354" cy="2644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e 9"/>
          <p:cNvGrpSpPr/>
          <p:nvPr/>
        </p:nvGrpSpPr>
        <p:grpSpPr>
          <a:xfrm>
            <a:off x="1360910" y="3167206"/>
            <a:ext cx="2763043" cy="1457355"/>
            <a:chOff x="4818187" y="1908000"/>
            <a:chExt cx="4448175" cy="2052000"/>
          </a:xfrm>
        </p:grpSpPr>
        <p:pic>
          <p:nvPicPr>
            <p:cNvPr id="11" name="Picture 4" descr="http://www.harmonicdrive.de/cms/upload/img.content/fr/csd_de.gif"/>
            <p:cNvPicPr>
              <a:picLocks noChangeAspect="1" noChangeArrowheads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 l="-6" t="15845" r="31211" b="21348"/>
            <a:stretch/>
          </p:blipFill>
          <p:spPr bwMode="auto">
            <a:xfrm>
              <a:off x="4818187" y="1908000"/>
              <a:ext cx="3060000" cy="205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Rectangle 11"/>
            <p:cNvSpPr/>
            <p:nvPr/>
          </p:nvSpPr>
          <p:spPr bwMode="auto">
            <a:xfrm>
              <a:off x="7113240" y="1908000"/>
              <a:ext cx="2153122" cy="656904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57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3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6609184" y="1908000"/>
              <a:ext cx="576064" cy="584896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57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3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4" name="AutoShape 13"/>
          <p:cNvSpPr>
            <a:spLocks noChangeArrowheads="1"/>
          </p:cNvSpPr>
          <p:nvPr/>
        </p:nvSpPr>
        <p:spPr bwMode="auto">
          <a:xfrm>
            <a:off x="3944467" y="3502173"/>
            <a:ext cx="872827" cy="574899"/>
          </a:xfrm>
          <a:prstGeom prst="notchedRightArrow">
            <a:avLst>
              <a:gd name="adj1" fmla="val 50000"/>
              <a:gd name="adj2" fmla="val 37466"/>
            </a:avLst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5" name="ZoneTexte 14"/>
          <p:cNvSpPr txBox="1"/>
          <p:nvPr/>
        </p:nvSpPr>
        <p:spPr>
          <a:xfrm>
            <a:off x="1576934" y="4747557"/>
            <a:ext cx="55085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Less friction and more robust  </a:t>
            </a:r>
            <a:r>
              <a:rPr lang="en-US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 longer lifetime </a:t>
            </a:r>
            <a:r>
              <a:rPr lang="en-US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1905074" y="1241759"/>
            <a:ext cx="5320260" cy="393954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endParaRPr lang="fr-FR" sz="1000" b="1" i="1" dirty="0" smtClean="0">
              <a:solidFill>
                <a:schemeClr val="accent1">
                  <a:lumMod val="50000"/>
                </a:schemeClr>
              </a:solidFill>
              <a:latin typeface="Times" pitchFamily="18" charset="0"/>
            </a:endParaRPr>
          </a:p>
          <a:p>
            <a:pPr algn="ctr"/>
            <a:endParaRPr lang="fr-FR" sz="6000" b="1" dirty="0" smtClean="0">
              <a:solidFill>
                <a:srgbClr val="0070C0"/>
              </a:solidFill>
              <a:latin typeface="Times" pitchFamily="18" charset="0"/>
            </a:endParaRPr>
          </a:p>
          <a:p>
            <a:pPr algn="ctr"/>
            <a:r>
              <a:rPr lang="fr-FR" sz="6000" b="1" dirty="0" smtClean="0">
                <a:solidFill>
                  <a:srgbClr val="0070C0"/>
                </a:solidFill>
                <a:latin typeface="Times" pitchFamily="18" charset="0"/>
              </a:rPr>
              <a:t>NO MORE FAILURE SINCE !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3329675" y="1543779"/>
            <a:ext cx="24846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i="1" dirty="0">
                <a:solidFill>
                  <a:srgbClr val="FF0000"/>
                </a:solidFill>
                <a:latin typeface="Times" pitchFamily="18" charset="0"/>
              </a:rPr>
              <a:t>ALMOST</a:t>
            </a:r>
            <a:endParaRPr lang="fr-FR" sz="2800" dirty="0" smtClean="0">
              <a:solidFill>
                <a:srgbClr val="FF0000"/>
              </a:solidFill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11171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6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0" y="85123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70C0"/>
                </a:solidFill>
                <a:latin typeface="Times" pitchFamily="18" charset="0"/>
              </a:rPr>
              <a:t>IPC upgrade</a:t>
            </a:r>
            <a:endParaRPr lang="en-US" sz="3200" b="1" dirty="0">
              <a:solidFill>
                <a:srgbClr val="0070C0"/>
              </a:solidFill>
              <a:latin typeface="Times" pitchFamily="18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0" y="1245587"/>
            <a:ext cx="9144000" cy="4257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400"/>
              </a:spcBef>
            </a:pPr>
            <a:r>
              <a:rPr lang="en-US" sz="2400" b="1" dirty="0" smtClean="0">
                <a:solidFill>
                  <a:srgbClr val="0070C0"/>
                </a:solidFill>
                <a:latin typeface="Times" pitchFamily="18" charset="0"/>
              </a:rPr>
              <a:t>Original SOLEIL IPC is a LEP2 type antenna </a:t>
            </a:r>
            <a:r>
              <a:rPr lang="en-US" sz="2400" b="1" dirty="0" smtClean="0">
                <a:solidFill>
                  <a:srgbClr val="0070C0"/>
                </a:solidFill>
                <a:latin typeface="Times" pitchFamily="18" charset="0"/>
                <a:sym typeface="Wingdings" panose="05000000000000000000" pitchFamily="2" charset="2"/>
              </a:rPr>
              <a:t>limited to </a:t>
            </a:r>
            <a:r>
              <a:rPr lang="en-US" sz="2400" b="1" dirty="0" smtClean="0">
                <a:solidFill>
                  <a:srgbClr val="0070C0"/>
                </a:solidFill>
                <a:latin typeface="Times" pitchFamily="18" charset="0"/>
              </a:rPr>
              <a:t>200 kW</a:t>
            </a:r>
          </a:p>
          <a:p>
            <a:pPr algn="ctr">
              <a:spcBef>
                <a:spcPts val="400"/>
              </a:spcBef>
            </a:pPr>
            <a:r>
              <a:rPr lang="en-US" sz="2400" b="1" dirty="0" smtClean="0">
                <a:solidFill>
                  <a:srgbClr val="0070C0"/>
                </a:solidFill>
                <a:latin typeface="Times" pitchFamily="18" charset="0"/>
              </a:rPr>
              <a:t>An improved version was later developed by CERN for the LHC</a:t>
            </a:r>
          </a:p>
          <a:p>
            <a:pPr algn="ctr">
              <a:spcBef>
                <a:spcPts val="400"/>
              </a:spcBef>
            </a:pPr>
            <a:endParaRPr lang="en-US" sz="2000" b="1" dirty="0" smtClean="0">
              <a:solidFill>
                <a:srgbClr val="FF0000"/>
              </a:solidFill>
              <a:latin typeface="Times" pitchFamily="18" charset="0"/>
            </a:endParaRPr>
          </a:p>
          <a:p>
            <a:pPr algn="ctr">
              <a:spcBef>
                <a:spcPts val="400"/>
              </a:spcBef>
            </a:pPr>
            <a:r>
              <a:rPr lang="en-US" sz="2000" b="1" dirty="0" smtClean="0">
                <a:solidFill>
                  <a:srgbClr val="FF0000"/>
                </a:solidFill>
                <a:latin typeface="Times" pitchFamily="18" charset="0"/>
              </a:rPr>
              <a:t>But </a:t>
            </a:r>
            <a:r>
              <a:rPr lang="en-US" sz="2000" b="1" dirty="0">
                <a:solidFill>
                  <a:srgbClr val="FF0000"/>
                </a:solidFill>
                <a:latin typeface="Times" pitchFamily="18" charset="0"/>
              </a:rPr>
              <a:t>why change something which works</a:t>
            </a:r>
            <a:r>
              <a:rPr lang="en-US" sz="2000" b="1" dirty="0" smtClean="0">
                <a:solidFill>
                  <a:srgbClr val="FF0000"/>
                </a:solidFill>
                <a:latin typeface="Times" pitchFamily="18" charset="0"/>
              </a:rPr>
              <a:t>?</a:t>
            </a:r>
          </a:p>
          <a:p>
            <a:pPr algn="ctr">
              <a:spcBef>
                <a:spcPts val="400"/>
              </a:spcBef>
            </a:pPr>
            <a:endParaRPr lang="en-US" sz="1000" b="1" dirty="0" smtClean="0">
              <a:solidFill>
                <a:srgbClr val="FF0000"/>
              </a:solidFill>
              <a:latin typeface="Times" pitchFamily="18" charset="0"/>
            </a:endParaRPr>
          </a:p>
          <a:p>
            <a:pPr marL="0" lvl="1" algn="ctr">
              <a:lnSpc>
                <a:spcPct val="150000"/>
              </a:lnSpc>
              <a:spcBef>
                <a:spcPts val="400"/>
              </a:spcBef>
            </a:pPr>
            <a:r>
              <a:rPr lang="en-GB" sz="2400" b="1" dirty="0" smtClean="0">
                <a:latin typeface="Times" pitchFamily="18" charset="0"/>
              </a:rPr>
              <a:t>Some problems </a:t>
            </a:r>
            <a:r>
              <a:rPr lang="en-GB" sz="2400" b="1" dirty="0">
                <a:latin typeface="Times" pitchFamily="18" charset="0"/>
              </a:rPr>
              <a:t>of ceramic </a:t>
            </a:r>
            <a:r>
              <a:rPr lang="en-GB" sz="2400" b="1" dirty="0" smtClean="0">
                <a:latin typeface="Times" pitchFamily="18" charset="0"/>
              </a:rPr>
              <a:t>aging with </a:t>
            </a:r>
            <a:r>
              <a:rPr lang="en-GB" sz="2400" b="1" dirty="0">
                <a:latin typeface="Times" pitchFamily="18" charset="0"/>
              </a:rPr>
              <a:t>LEP type </a:t>
            </a:r>
            <a:r>
              <a:rPr lang="en-GB" sz="2400" b="1" dirty="0" smtClean="0">
                <a:latin typeface="Times" pitchFamily="18" charset="0"/>
              </a:rPr>
              <a:t>IPC’s at ESRF</a:t>
            </a:r>
          </a:p>
          <a:p>
            <a:pPr marL="0" lvl="1" algn="ctr">
              <a:lnSpc>
                <a:spcPct val="150000"/>
              </a:lnSpc>
              <a:spcBef>
                <a:spcPts val="400"/>
              </a:spcBef>
            </a:pPr>
            <a:r>
              <a:rPr lang="en-GB" sz="2400" b="1" dirty="0">
                <a:latin typeface="Times" pitchFamily="18" charset="0"/>
              </a:rPr>
              <a:t>D</a:t>
            </a:r>
            <a:r>
              <a:rPr lang="en-GB" sz="2400" b="1" dirty="0" smtClean="0">
                <a:latin typeface="Times" pitchFamily="18" charset="0"/>
              </a:rPr>
              <a:t>ischarges in </a:t>
            </a:r>
            <a:r>
              <a:rPr lang="en-GB" sz="2400" b="1" dirty="0">
                <a:latin typeface="Times" pitchFamily="18" charset="0"/>
              </a:rPr>
              <a:t>one of the </a:t>
            </a:r>
            <a:r>
              <a:rPr lang="en-GB" sz="2400" b="1" dirty="0" smtClean="0">
                <a:latin typeface="Times" pitchFamily="18" charset="0"/>
              </a:rPr>
              <a:t>IPC’s, </a:t>
            </a:r>
            <a:r>
              <a:rPr lang="en-GB" sz="2400" b="1" dirty="0">
                <a:latin typeface="Times" pitchFamily="18" charset="0"/>
              </a:rPr>
              <a:t>when operating </a:t>
            </a:r>
            <a:r>
              <a:rPr lang="en-GB" sz="2400" b="1" dirty="0" smtClean="0">
                <a:latin typeface="Times" pitchFamily="18" charset="0"/>
              </a:rPr>
              <a:t>above 120 kW</a:t>
            </a:r>
          </a:p>
          <a:p>
            <a:pPr marL="0" lvl="1" algn="ctr">
              <a:lnSpc>
                <a:spcPct val="150000"/>
              </a:lnSpc>
              <a:spcBef>
                <a:spcPts val="400"/>
              </a:spcBef>
            </a:pPr>
            <a:r>
              <a:rPr lang="en-GB" sz="24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18" charset="0"/>
              </a:rPr>
              <a:t>@ 300 kW /cavity</a:t>
            </a:r>
            <a:r>
              <a:rPr lang="en-GB" sz="2400" b="1" dirty="0" smtClean="0">
                <a:solidFill>
                  <a:srgbClr val="00B050"/>
                </a:solidFill>
                <a:latin typeface="Times" pitchFamily="18" charset="0"/>
              </a:rPr>
              <a:t>  </a:t>
            </a:r>
            <a:r>
              <a:rPr lang="en-GB" sz="2400" b="1" dirty="0" smtClean="0">
                <a:solidFill>
                  <a:srgbClr val="00B050"/>
                </a:solidFill>
                <a:latin typeface="Times" pitchFamily="18" charset="0"/>
                <a:sym typeface="Wingdings" panose="05000000000000000000" pitchFamily="2" charset="2"/>
              </a:rPr>
              <a:t> </a:t>
            </a:r>
            <a:r>
              <a:rPr lang="en-GB" sz="2400" b="1" dirty="0" smtClean="0">
                <a:solidFill>
                  <a:srgbClr val="00B050"/>
                </a:solidFill>
                <a:latin typeface="Times" pitchFamily="18" charset="0"/>
              </a:rPr>
              <a:t> SOLEIL can store 500 </a:t>
            </a:r>
            <a:r>
              <a:rPr lang="en-GB" sz="2400" b="1" dirty="0">
                <a:solidFill>
                  <a:srgbClr val="00B050"/>
                </a:solidFill>
                <a:latin typeface="Times" pitchFamily="18" charset="0"/>
              </a:rPr>
              <a:t>mA using a single CM </a:t>
            </a:r>
            <a:endParaRPr lang="en-GB" sz="2400" b="1" dirty="0" smtClean="0">
              <a:solidFill>
                <a:srgbClr val="00B050"/>
              </a:solidFill>
              <a:latin typeface="Times" pitchFamily="18" charset="0"/>
            </a:endParaRPr>
          </a:p>
          <a:p>
            <a:pPr marL="0" lvl="1" algn="ctr">
              <a:lnSpc>
                <a:spcPct val="150000"/>
              </a:lnSpc>
              <a:spcBef>
                <a:spcPts val="400"/>
              </a:spcBef>
            </a:pPr>
            <a:r>
              <a:rPr lang="en-GB" sz="2400" b="1" dirty="0" smtClean="0">
                <a:solidFill>
                  <a:srgbClr val="00B050"/>
                </a:solidFill>
                <a:latin typeface="Times" pitchFamily="18" charset="0"/>
                <a:sym typeface="Wingdings" panose="05000000000000000000" pitchFamily="2" charset="2"/>
              </a:rPr>
              <a:t> R</a:t>
            </a:r>
            <a:r>
              <a:rPr lang="en-GB" sz="2400" b="1" dirty="0" smtClean="0">
                <a:solidFill>
                  <a:srgbClr val="00B050"/>
                </a:solidFill>
                <a:latin typeface="Times" pitchFamily="18" charset="0"/>
              </a:rPr>
              <a:t>edundancy</a:t>
            </a:r>
            <a:endParaRPr lang="en-US" sz="2400" b="1" dirty="0">
              <a:solidFill>
                <a:srgbClr val="00B050"/>
              </a:solidFill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20920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2_Conception personnalisée">
  <a:themeElements>
    <a:clrScheme name="2_Conception personnalisé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Conception personnalisée">
      <a:majorFont>
        <a:latin typeface="Tahom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Conception personnalisé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nception personnalisé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nception personnalisé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nception personnalisé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nception personnalisé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nception personnalisé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nception personnalisé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nception personnalisé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nception personnalisé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nception personnalisé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nception personnalisé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nception personnalisé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Conception personnalisée">
  <a:themeElements>
    <a:clrScheme name="1_Conception personnalisé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onception personnalisée">
      <a:majorFont>
        <a:latin typeface="Tahom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Conception personnalisé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ception personnalisé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ception personnalisé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ception personnalisé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ception personnalisé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ception personnalisé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ception personnalisé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ception personnalisé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ception personnalisé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ception personnalisé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ception personnalisé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ception personnalisé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9348</TotalTime>
  <Words>585</Words>
  <Application>Microsoft Office PowerPoint</Application>
  <PresentationFormat>Affichage à l'écran (4:3)</PresentationFormat>
  <Paragraphs>106</Paragraphs>
  <Slides>23</Slides>
  <Notes>2</Notes>
  <HiddenSlides>0</HiddenSlides>
  <MMClips>0</MMClips>
  <ScaleCrop>false</ScaleCrop>
  <HeadingPairs>
    <vt:vector size="6" baseType="variant">
      <vt:variant>
        <vt:lpstr>Thème</vt:lpstr>
      </vt:variant>
      <vt:variant>
        <vt:i4>2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23</vt:i4>
      </vt:variant>
    </vt:vector>
  </HeadingPairs>
  <TitlesOfParts>
    <vt:vector size="26" baseType="lpstr">
      <vt:lpstr>2_Conception personnalisée</vt:lpstr>
      <vt:lpstr>1_Conception personnalisée</vt:lpstr>
      <vt:lpstr>Photo Editor Photo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</vt:vector>
  </TitlesOfParts>
  <Company>SOLEIL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raoux</dc:creator>
  <cp:lastModifiedBy>SBousson</cp:lastModifiedBy>
  <cp:revision>1126</cp:revision>
  <dcterms:created xsi:type="dcterms:W3CDTF">2003-03-05T11:00:53Z</dcterms:created>
  <dcterms:modified xsi:type="dcterms:W3CDTF">2014-11-14T10:30:43Z</dcterms:modified>
</cp:coreProperties>
</file>