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5" r:id="rId2"/>
    <p:sldId id="340" r:id="rId3"/>
    <p:sldId id="342" r:id="rId4"/>
    <p:sldId id="343" r:id="rId5"/>
    <p:sldId id="344" r:id="rId6"/>
    <p:sldId id="345" r:id="rId7"/>
    <p:sldId id="346" r:id="rId8"/>
    <p:sldId id="347" r:id="rId9"/>
    <p:sldId id="341" r:id="rId10"/>
  </p:sldIdLst>
  <p:sldSz cx="9144000" cy="6858000" type="screen4x3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00FF"/>
    <a:srgbClr val="00FF00"/>
    <a:srgbClr val="CC0066"/>
    <a:srgbClr val="99FF99"/>
    <a:srgbClr val="D38583"/>
    <a:srgbClr val="800000"/>
    <a:srgbClr val="C358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82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A1085-4FEA-4398-A7BE-91A5405A0837}" type="datetimeFigureOut">
              <a:rPr lang="fr-FR" smtClean="0"/>
              <a:pPr/>
              <a:t>13/11/2014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F12A7-7431-4D22-8CE5-F9EB20C441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858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E0C-30DC-4096-9D7F-4CDA609EE586}" type="datetimeFigureOut">
              <a:rPr lang="fr-FR" smtClean="0"/>
              <a:pPr/>
              <a:t>13/11/2014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29F-AC1C-4E74-AEB2-1703A89C81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E0C-30DC-4096-9D7F-4CDA609EE586}" type="datetimeFigureOut">
              <a:rPr lang="fr-FR" smtClean="0"/>
              <a:pPr/>
              <a:t>13/11/2014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29F-AC1C-4E74-AEB2-1703A89C81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E0C-30DC-4096-9D7F-4CDA609EE586}" type="datetimeFigureOut">
              <a:rPr lang="fr-FR" smtClean="0"/>
              <a:pPr/>
              <a:t>13/11/2014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29F-AC1C-4E74-AEB2-1703A89C81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OWERPOINTfond_suite (2).jp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Image 5" descr="logoipn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-178359" y="-71438"/>
            <a:ext cx="2178591" cy="1357298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357422" y="1428736"/>
            <a:ext cx="6215106" cy="1143008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1400"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357422" y="4786322"/>
            <a:ext cx="6143668" cy="1571636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 Bold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>
          <a:xfrm>
            <a:off x="2357422" y="285728"/>
            <a:ext cx="6572296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dirty="0" smtClean="0"/>
              <a:t>Rappel titre présentation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357422" y="3071810"/>
            <a:ext cx="6143668" cy="1214446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pied de page 14"/>
          <p:cNvSpPr>
            <a:spLocks noGrp="1"/>
          </p:cNvSpPr>
          <p:nvPr/>
        </p:nvSpPr>
        <p:spPr/>
        <p:txBody>
          <a:bodyPr/>
          <a:lstStyle/>
          <a:p>
            <a:endParaRPr lang="fr-FR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1879134" y="785794"/>
            <a:ext cx="7206143" cy="1588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2357422" y="1071546"/>
            <a:ext cx="3571900" cy="357190"/>
          </a:xfrm>
        </p:spPr>
        <p:txBody>
          <a:bodyPr>
            <a:norm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Titre principal</a:t>
            </a:r>
            <a:endParaRPr lang="fr-FR" dirty="0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 hasCustomPrompt="1"/>
          </p:nvPr>
        </p:nvSpPr>
        <p:spPr>
          <a:xfrm>
            <a:off x="2357422" y="2714620"/>
            <a:ext cx="3571900" cy="35719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501F74"/>
                </a:solidFill>
                <a:latin typeface="Arial Bold"/>
              </a:defRPr>
            </a:lvl1pPr>
          </a:lstStyle>
          <a:p>
            <a:pPr lvl="0"/>
            <a:r>
              <a:rPr lang="fr-FR" sz="1800" baseline="0" dirty="0" smtClean="0">
                <a:solidFill>
                  <a:schemeClr val="accent4">
                    <a:lumMod val="75000"/>
                  </a:schemeClr>
                </a:solidFill>
                <a:latin typeface="Arial Bold"/>
              </a:rPr>
              <a:t>Intertitre</a:t>
            </a:r>
            <a:endParaRPr lang="fr-FR" dirty="0"/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 hasCustomPrompt="1"/>
          </p:nvPr>
        </p:nvSpPr>
        <p:spPr>
          <a:xfrm>
            <a:off x="2357422" y="4429126"/>
            <a:ext cx="3571900" cy="357196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AB757F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Titre graphique</a:t>
            </a:r>
            <a:endParaRPr lang="fr-FR" dirty="0"/>
          </a:p>
        </p:txBody>
      </p:sp>
      <p:sp>
        <p:nvSpPr>
          <p:cNvPr id="18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3884379" y="6581001"/>
            <a:ext cx="30423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tx1"/>
                </a:solidFill>
              </a:rPr>
              <a:t>TTC </a:t>
            </a:r>
            <a:r>
              <a:rPr lang="fr-FR" sz="1200" dirty="0" err="1" smtClean="0">
                <a:solidFill>
                  <a:schemeClr val="tx1"/>
                </a:solidFill>
              </a:rPr>
              <a:t>Topical</a:t>
            </a:r>
            <a:r>
              <a:rPr lang="fr-FR" sz="1200" dirty="0" smtClean="0">
                <a:solidFill>
                  <a:schemeClr val="tx1"/>
                </a:solidFill>
              </a:rPr>
              <a:t> Meeting – 12-14/11/2014</a:t>
            </a:r>
            <a:r>
              <a:rPr lang="fr-FR" sz="1200" baseline="0" dirty="0" smtClean="0">
                <a:solidFill>
                  <a:schemeClr val="tx1"/>
                </a:solidFill>
              </a:rPr>
              <a:t> - Saclay</a:t>
            </a:r>
            <a:endParaRPr lang="fr-FR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bg>
      <p:bgPr>
        <a:blipFill dpi="0" rotWithShape="1">
          <a:blip r:embed="rId2" cstate="email">
            <a:lum/>
          </a:blip>
          <a:srcRect/>
          <a:stretch>
            <a:fillRect l="-6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214546" y="214290"/>
            <a:ext cx="5572164" cy="796908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600" b="1" i="0" cap="all" baseline="0">
                <a:solidFill>
                  <a:srgbClr val="AB757F"/>
                </a:solidFill>
                <a:latin typeface="Arial Bold"/>
              </a:defRPr>
            </a:lvl1pPr>
          </a:lstStyle>
          <a:p>
            <a:r>
              <a:rPr lang="fr-FR" dirty="0" smtClean="0"/>
              <a:t>Titre présentation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00034" y="1635115"/>
            <a:ext cx="2000264" cy="365125"/>
          </a:xfrm>
        </p:spPr>
        <p:txBody>
          <a:bodyPr/>
          <a:lstStyle>
            <a:lvl1pPr>
              <a:defRPr sz="1400" b="0" i="1" u="sng" baseline="0">
                <a:solidFill>
                  <a:srgbClr val="C3004A"/>
                </a:solidFill>
                <a:uFill>
                  <a:solidFill>
                    <a:srgbClr val="C00000"/>
                  </a:solidFill>
                </a:uFill>
                <a:latin typeface="Arial Bold"/>
              </a:defRPr>
            </a:lvl1pPr>
          </a:lstStyle>
          <a:p>
            <a:fld id="{84DE21C5-92BF-4132-B8AB-12B906539F75}" type="datetime2">
              <a:rPr lang="fr-FR" smtClean="0"/>
              <a:pPr/>
              <a:t>jeudi 13 novembre 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28596" y="5357826"/>
            <a:ext cx="1714480" cy="1357298"/>
          </a:xfrm>
        </p:spPr>
        <p:txBody>
          <a:bodyPr/>
          <a:lstStyle>
            <a:lvl1pPr>
              <a:defRPr sz="1000" b="0" i="0" baseline="0">
                <a:solidFill>
                  <a:srgbClr val="FF0000"/>
                </a:solidFill>
              </a:defRPr>
            </a:lvl1pPr>
          </a:lstStyle>
          <a:p>
            <a:pPr algn="l"/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Unité mixte de recherche </a:t>
            </a:r>
            <a:b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</a:br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CNRS-IN2P3</a:t>
            </a:r>
          </a:p>
          <a:p>
            <a:pPr algn="l"/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Université Paris-Sud 11</a:t>
            </a:r>
            <a:r>
              <a:rPr lang="fr-FR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91406 Orsay cedex</a:t>
            </a:r>
          </a:p>
          <a:p>
            <a:pPr algn="l"/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Tél. : +33 1 69 15 73 40</a:t>
            </a:r>
          </a:p>
          <a:p>
            <a:pPr algn="l"/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Fax : +33 1 69 15 64 70</a:t>
            </a:r>
          </a:p>
          <a:p>
            <a:pPr algn="l"/>
            <a:r>
              <a:rPr lang="fr-FR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http://ipnweb.in2p3.fr</a:t>
            </a:r>
          </a:p>
          <a:p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 hasCustomPrompt="1"/>
          </p:nvPr>
        </p:nvSpPr>
        <p:spPr>
          <a:xfrm>
            <a:off x="2500298" y="1714489"/>
            <a:ext cx="6143668" cy="2071701"/>
          </a:xfrm>
        </p:spPr>
        <p:txBody>
          <a:bodyPr>
            <a:normAutofit/>
          </a:bodyPr>
          <a:lstStyle>
            <a:lvl1pPr>
              <a:buFontTx/>
              <a:buNone/>
              <a:defRPr sz="1200" b="0" i="0" baseline="0">
                <a:solidFill>
                  <a:srgbClr val="AB757F"/>
                </a:solidFill>
                <a:latin typeface="Arial Bold"/>
              </a:defRPr>
            </a:lvl1pPr>
            <a:lvl2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2pPr>
            <a:lvl3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3pPr>
            <a:lvl4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4pPr>
            <a:lvl5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5pPr>
          </a:lstStyle>
          <a:p>
            <a:pPr lvl="0"/>
            <a:r>
              <a:rPr lang="fr-FR" dirty="0" smtClean="0"/>
              <a:t>Texte d’introduction. xxxxxxxxxxxxxxxxxxxxxxxxxxxxxxxxxxxxxxxxxxxxxxxxxxxxxxxxxxxxxxxxxxxxxxxxxxxxxxxxxxxxxxxxxxxxxxxxxxxxxxxxxxxxxxxxxxxxxxxxxxxxxxxxxxxxxxxxxxxxxxxxxxxxxxxxxxxxxxxxxxxxxxxxxxxxxxxxxxxxxxxxxxxxxxxxxxxxxxxxxxxxxx</a:t>
            </a:r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500298" y="4143380"/>
            <a:ext cx="6143668" cy="2143140"/>
          </a:xfrm>
        </p:spPr>
        <p:txBody>
          <a:bodyPr>
            <a:normAutofit/>
          </a:bodyPr>
          <a:lstStyle>
            <a:lvl1pPr>
              <a:buNone/>
              <a:defRPr sz="1600" baseline="0">
                <a:latin typeface="Arial Bold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pic>
        <p:nvPicPr>
          <p:cNvPr id="11" name="Image 10" descr="logoipn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-178359" y="-71438"/>
            <a:ext cx="2407920" cy="1571612"/>
          </a:xfrm>
          <a:prstGeom prst="rect">
            <a:avLst/>
          </a:prstGeom>
        </p:spPr>
      </p:pic>
      <p:sp>
        <p:nvSpPr>
          <p:cNvPr id="9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884379" y="6581001"/>
            <a:ext cx="30423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tx1"/>
                </a:solidFill>
              </a:rPr>
              <a:t>TTC </a:t>
            </a:r>
            <a:r>
              <a:rPr lang="fr-FR" sz="1200" dirty="0" err="1" smtClean="0">
                <a:solidFill>
                  <a:schemeClr val="tx1"/>
                </a:solidFill>
              </a:rPr>
              <a:t>Topical</a:t>
            </a:r>
            <a:r>
              <a:rPr lang="fr-FR" sz="1200" dirty="0" smtClean="0">
                <a:solidFill>
                  <a:schemeClr val="tx1"/>
                </a:solidFill>
              </a:rPr>
              <a:t> Meeting – 12-14/11/2014</a:t>
            </a:r>
            <a:r>
              <a:rPr lang="fr-FR" sz="1200" baseline="0" dirty="0" smtClean="0">
                <a:solidFill>
                  <a:schemeClr val="tx1"/>
                </a:solidFill>
              </a:rPr>
              <a:t> - Saclay</a:t>
            </a:r>
            <a:endParaRPr lang="fr-FR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E0C-30DC-4096-9D7F-4CDA609EE586}" type="datetimeFigureOut">
              <a:rPr lang="fr-FR" smtClean="0"/>
              <a:pPr/>
              <a:t>13/11/2014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29F-AC1C-4E74-AEB2-1703A89C81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E0C-30DC-4096-9D7F-4CDA609EE586}" type="datetimeFigureOut">
              <a:rPr lang="fr-FR" smtClean="0"/>
              <a:pPr/>
              <a:t>13/11/2014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29F-AC1C-4E74-AEB2-1703A89C81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E0C-30DC-4096-9D7F-4CDA609EE586}" type="datetimeFigureOut">
              <a:rPr lang="fr-FR" smtClean="0"/>
              <a:pPr/>
              <a:t>13/11/2014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29F-AC1C-4E74-AEB2-1703A89C81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E0C-30DC-4096-9D7F-4CDA609EE586}" type="datetimeFigureOut">
              <a:rPr lang="fr-FR" smtClean="0"/>
              <a:pPr/>
              <a:t>13/11/2014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29F-AC1C-4E74-AEB2-1703A89C81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E0C-30DC-4096-9D7F-4CDA609EE586}" type="datetimeFigureOut">
              <a:rPr lang="fr-FR" smtClean="0"/>
              <a:pPr/>
              <a:t>13/11/2014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29F-AC1C-4E74-AEB2-1703A89C81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E0C-30DC-4096-9D7F-4CDA609EE586}" type="datetimeFigureOut">
              <a:rPr lang="fr-FR" smtClean="0"/>
              <a:pPr/>
              <a:t>13/11/2014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29F-AC1C-4E74-AEB2-1703A89C81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E0C-30DC-4096-9D7F-4CDA609EE586}" type="datetimeFigureOut">
              <a:rPr lang="fr-FR" smtClean="0"/>
              <a:pPr/>
              <a:t>13/11/2014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29F-AC1C-4E74-AEB2-1703A89C81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E0C-30DC-4096-9D7F-4CDA609EE586}" type="datetimeFigureOut">
              <a:rPr lang="fr-FR" smtClean="0"/>
              <a:pPr/>
              <a:t>13/11/2014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29F-AC1C-4E74-AEB2-1703A89C81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90E0C-30DC-4096-9D7F-4CDA609EE586}" type="datetimeFigureOut">
              <a:rPr lang="fr-FR" smtClean="0"/>
              <a:pPr/>
              <a:t>13/11/2014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D229F-AC1C-4E74-AEB2-1703A89C81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28596" y="5357826"/>
            <a:ext cx="1714480" cy="1357298"/>
          </a:xfrm>
        </p:spPr>
        <p:txBody>
          <a:bodyPr/>
          <a:lstStyle>
            <a:lvl1pPr>
              <a:defRPr sz="1000" b="0" i="0" baseline="0">
                <a:solidFill>
                  <a:srgbClr val="FF0000"/>
                </a:solidFill>
              </a:defRPr>
            </a:lvl1pPr>
          </a:lstStyle>
          <a:p>
            <a:pPr algn="l"/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Unité mixte de recherche </a:t>
            </a:r>
            <a:b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</a:br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CNRS-IN2P3</a:t>
            </a:r>
          </a:p>
          <a:p>
            <a:pPr algn="l"/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Université Paris-Sud 11</a:t>
            </a:r>
            <a:r>
              <a:rPr lang="fr-FR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91406 Orsay cedex</a:t>
            </a:r>
          </a:p>
          <a:p>
            <a:pPr algn="l"/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Tél. : +33 1 69 15 73 40</a:t>
            </a:r>
          </a:p>
          <a:p>
            <a:pPr algn="l"/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Fax : +33 1 69 15 64 70</a:t>
            </a:r>
          </a:p>
          <a:p>
            <a:pPr algn="l"/>
            <a:r>
              <a:rPr lang="fr-FR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http://ipnweb.in2p3.fr</a:t>
            </a:r>
          </a:p>
          <a:p>
            <a:endParaRPr lang="fr-FR" dirty="0"/>
          </a:p>
        </p:txBody>
      </p:sp>
      <p:sp>
        <p:nvSpPr>
          <p:cNvPr id="10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533852" y="5006388"/>
            <a:ext cx="2926656" cy="1024958"/>
          </a:xfrm>
        </p:spPr>
        <p:txBody>
          <a:bodyPr/>
          <a:lstStyle>
            <a:lvl1pPr>
              <a:defRPr sz="1400" b="0" i="1" u="sng" baseline="0">
                <a:solidFill>
                  <a:srgbClr val="C3004A"/>
                </a:solidFill>
                <a:uFill>
                  <a:solidFill>
                    <a:srgbClr val="C00000"/>
                  </a:solidFill>
                </a:uFill>
                <a:latin typeface="Arial Bold"/>
              </a:defRPr>
            </a:lvl1pPr>
          </a:lstStyle>
          <a:p>
            <a:r>
              <a:rPr lang="fr-FR" sz="1800" b="1" u="none" dirty="0" smtClean="0"/>
              <a:t>Guillaume OLRY</a:t>
            </a:r>
          </a:p>
          <a:p>
            <a:endParaRPr lang="fr-FR" sz="1200" u="none" dirty="0" smtClean="0"/>
          </a:p>
          <a:p>
            <a:r>
              <a:rPr lang="fr-FR" sz="1200" u="none" dirty="0" smtClean="0"/>
              <a:t>olry@ipno.in2p3.fr</a:t>
            </a:r>
            <a:endParaRPr lang="fr-FR" sz="1200" u="none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2428261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619250" algn="l"/>
              </a:tabLst>
            </a:pPr>
            <a:r>
              <a:rPr lang="en-GB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/>
              </a:rPr>
              <a:t>SPIRAL2</a:t>
            </a:r>
          </a:p>
          <a:p>
            <a:pPr algn="ctr">
              <a:tabLst>
                <a:tab pos="1619250" algn="l"/>
              </a:tabLst>
            </a:pPr>
            <a:r>
              <a:rPr lang="en-GB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/>
              </a:rPr>
              <a:t>Qualification </a:t>
            </a:r>
            <a:r>
              <a:rPr lang="en-GB" sz="3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/>
              </a:rPr>
              <a:t>of procedure </a:t>
            </a:r>
            <a:r>
              <a:rPr lang="en-GB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/>
              </a:rPr>
              <a:t>during </a:t>
            </a:r>
            <a:r>
              <a:rPr lang="en-GB" sz="3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/>
              </a:rPr>
              <a:t>warm section assembly to </a:t>
            </a:r>
            <a:r>
              <a:rPr lang="en-GB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/>
              </a:rPr>
              <a:t>a </a:t>
            </a:r>
            <a:r>
              <a:rPr lang="en-GB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/>
              </a:rPr>
              <a:t>Cryomodule B</a:t>
            </a:r>
            <a:endParaRPr lang="fr-FR" sz="36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848040" y="120363"/>
            <a:ext cx="675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Cryomodule environnement</a:t>
            </a:r>
            <a:endParaRPr lang="fr-FR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82277" y="766694"/>
            <a:ext cx="5641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 smtClean="0"/>
              <a:t>Linac</a:t>
            </a:r>
            <a:r>
              <a:rPr lang="en-GB" sz="2400" dirty="0" smtClean="0"/>
              <a:t> layout</a:t>
            </a:r>
            <a:endParaRPr lang="en-GB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0700"/>
            <a:ext cx="9150350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Image 33" descr="Passerelles-103.PNG"/>
          <p:cNvPicPr>
            <a:picLocks noChangeAspect="1"/>
          </p:cNvPicPr>
          <p:nvPr/>
        </p:nvPicPr>
        <p:blipFill rotWithShape="1">
          <a:blip r:embed="rId3" cstate="print"/>
          <a:srcRect l="7536" t="12481" r="56125" b="14109"/>
          <a:stretch/>
        </p:blipFill>
        <p:spPr bwMode="auto">
          <a:xfrm>
            <a:off x="432891" y="2886712"/>
            <a:ext cx="2379397" cy="347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necteur droit avec flèche 2"/>
          <p:cNvCxnSpPr>
            <a:stCxn id="27" idx="0"/>
          </p:cNvCxnSpPr>
          <p:nvPr/>
        </p:nvCxnSpPr>
        <p:spPr>
          <a:xfrm flipH="1" flipV="1">
            <a:off x="883630" y="5367057"/>
            <a:ext cx="635872" cy="11433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27" idx="0"/>
          </p:cNvCxnSpPr>
          <p:nvPr/>
        </p:nvCxnSpPr>
        <p:spPr>
          <a:xfrm flipV="1">
            <a:off x="1519502" y="5258199"/>
            <a:ext cx="774850" cy="12522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-250371" y="6510447"/>
            <a:ext cx="3539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Warm section (WS) = diagnostic box</a:t>
            </a:r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513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0" t="4803" r="5129" b="-4803"/>
          <a:stretch/>
        </p:blipFill>
        <p:spPr bwMode="auto">
          <a:xfrm>
            <a:off x="6484824" y="4071309"/>
            <a:ext cx="2517971" cy="167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ZoneTexte 42"/>
          <p:cNvSpPr txBox="1"/>
          <p:nvPr/>
        </p:nvSpPr>
        <p:spPr>
          <a:xfrm>
            <a:off x="6363501" y="5657637"/>
            <a:ext cx="2912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Bunch Extension Monitor system inserted in the WS</a:t>
            </a:r>
            <a:endParaRPr lang="en-GB" sz="1400" b="1" dirty="0"/>
          </a:p>
        </p:txBody>
      </p:sp>
      <p:pic>
        <p:nvPicPr>
          <p:cNvPr id="513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437" y="6224716"/>
            <a:ext cx="2352928" cy="39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224" y="2886712"/>
            <a:ext cx="2848655" cy="192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80" y="2886712"/>
            <a:ext cx="1904260" cy="56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ZoneTexte 46"/>
          <p:cNvSpPr txBox="1"/>
          <p:nvPr/>
        </p:nvSpPr>
        <p:spPr>
          <a:xfrm>
            <a:off x="2981224" y="4795876"/>
            <a:ext cx="2912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 smtClean="0"/>
              <a:t>Warm section</a:t>
            </a:r>
          </a:p>
          <a:p>
            <a:r>
              <a:rPr lang="en-GB" sz="1600" dirty="0" smtClean="0"/>
              <a:t>2 QP’s</a:t>
            </a:r>
          </a:p>
          <a:p>
            <a:r>
              <a:rPr lang="en-GB" sz="1600" dirty="0" smtClean="0"/>
              <a:t>Steering magnets</a:t>
            </a:r>
          </a:p>
          <a:p>
            <a:r>
              <a:rPr lang="en-GB" sz="1600" dirty="0" smtClean="0"/>
              <a:t>1 BPM</a:t>
            </a:r>
          </a:p>
          <a:p>
            <a:r>
              <a:rPr lang="en-GB" sz="1600" dirty="0" smtClean="0"/>
              <a:t>1 BEM</a:t>
            </a:r>
          </a:p>
          <a:p>
            <a:r>
              <a:rPr lang="en-GB" sz="1600" dirty="0" smtClean="0"/>
              <a:t>Pumping &amp;  Vacuum diag. systems</a:t>
            </a:r>
            <a:endParaRPr lang="en-GB" sz="1600" dirty="0"/>
          </a:p>
        </p:txBody>
      </p:sp>
      <p:cxnSp>
        <p:nvCxnSpPr>
          <p:cNvPr id="5135" name="Connecteur droit avec flèche 5134"/>
          <p:cNvCxnSpPr/>
          <p:nvPr/>
        </p:nvCxnSpPr>
        <p:spPr>
          <a:xfrm flipV="1">
            <a:off x="3722914" y="5258199"/>
            <a:ext cx="2926953" cy="680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22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43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848040" y="120363"/>
            <a:ext cx="675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 of the </a:t>
            </a:r>
            <a:r>
              <a:rPr lang="fr-FR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</a:t>
            </a:r>
            <a:endParaRPr lang="fr-FR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51987" y="1145602"/>
            <a:ext cx="841987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00FF"/>
                </a:solidFill>
              </a:rPr>
              <a:t>Connection @ IPN </a:t>
            </a:r>
            <a:r>
              <a:rPr lang="en-GB" sz="2400" b="1" dirty="0" err="1" smtClean="0">
                <a:solidFill>
                  <a:srgbClr val="0000FF"/>
                </a:solidFill>
              </a:rPr>
              <a:t>Orsay</a:t>
            </a:r>
            <a:r>
              <a:rPr lang="en-GB" sz="2400" b="1" dirty="0" smtClean="0">
                <a:solidFill>
                  <a:srgbClr val="0000FF"/>
                </a:solidFill>
              </a:rPr>
              <a:t> of a WS equipped with its BEM system to a </a:t>
            </a:r>
            <a:r>
              <a:rPr lang="en-GB" sz="2400" b="1" dirty="0" err="1" smtClean="0">
                <a:solidFill>
                  <a:srgbClr val="0000FF"/>
                </a:solidFill>
              </a:rPr>
              <a:t>CryoModule</a:t>
            </a:r>
            <a:r>
              <a:rPr lang="en-GB" sz="2400" b="1" dirty="0" smtClean="0">
                <a:solidFill>
                  <a:srgbClr val="0000FF"/>
                </a:solidFill>
              </a:rPr>
              <a:t> B (CMB)</a:t>
            </a:r>
          </a:p>
          <a:p>
            <a:endParaRPr lang="en-GB" sz="2000" b="1" i="1" dirty="0"/>
          </a:p>
          <a:p>
            <a:r>
              <a:rPr lang="en-GB" sz="2000" b="1" i="1" dirty="0" smtClean="0"/>
              <a:t>MAIN OBJECTIVES</a:t>
            </a:r>
          </a:p>
          <a:p>
            <a:endParaRPr lang="en-GB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000" b="1" dirty="0" smtClean="0"/>
              <a:t>Qualification of the WS-to-cryomodule connection procedures</a:t>
            </a:r>
          </a:p>
          <a:p>
            <a:r>
              <a:rPr lang="en-GB" sz="2000" dirty="0" smtClean="0">
                <a:sym typeface="Wingdings" pitchFamily="2" charset="2"/>
              </a:rPr>
              <a:t> impact on the cavities performances (</a:t>
            </a:r>
            <a:r>
              <a:rPr lang="en-GB" sz="2000" dirty="0" err="1" smtClean="0">
                <a:sym typeface="Wingdings" pitchFamily="2" charset="2"/>
              </a:rPr>
              <a:t>Eacc</a:t>
            </a:r>
            <a:r>
              <a:rPr lang="en-GB" sz="2000" dirty="0" smtClean="0">
                <a:sym typeface="Wingdings" pitchFamily="2" charset="2"/>
              </a:rPr>
              <a:t> max, field emission…)</a:t>
            </a:r>
          </a:p>
          <a:p>
            <a:pPr marL="342900" indent="-342900">
              <a:buFont typeface="+mj-lt"/>
              <a:buAutoNum type="arabicPeriod"/>
            </a:pPr>
            <a:endParaRPr lang="en-GB" sz="2000" dirty="0">
              <a:sym typeface="Wingdings" pitchFamily="2" charset="2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GB" sz="2000" b="1" dirty="0" smtClean="0">
                <a:sym typeface="Wingdings" pitchFamily="2" charset="2"/>
              </a:rPr>
              <a:t>Measurement of the BEM </a:t>
            </a:r>
            <a:r>
              <a:rPr lang="en-GB" sz="2000" b="1" dirty="0">
                <a:sym typeface="Wingdings" pitchFamily="2" charset="2"/>
              </a:rPr>
              <a:t>background </a:t>
            </a:r>
            <a:r>
              <a:rPr lang="en-GB" sz="2000" b="1" dirty="0" smtClean="0">
                <a:sym typeface="Wingdings" pitchFamily="2" charset="2"/>
              </a:rPr>
              <a:t>noise </a:t>
            </a:r>
          </a:p>
          <a:p>
            <a:pPr marL="342900" indent="-342900">
              <a:buFont typeface="Wingdings"/>
              <a:buChar char="à"/>
            </a:pPr>
            <a:r>
              <a:rPr lang="en-GB" sz="2000" dirty="0" smtClean="0">
                <a:sym typeface="Wingdings" pitchFamily="2" charset="2"/>
              </a:rPr>
              <a:t>impact of the X-rays emitted by the cavities on the electronics</a:t>
            </a:r>
          </a:p>
          <a:p>
            <a:pPr marL="342900" indent="-342900">
              <a:buFont typeface="Wingdings"/>
              <a:buChar char="à"/>
            </a:pPr>
            <a:endParaRPr lang="en-GB" sz="2000" dirty="0">
              <a:sym typeface="Wingdings" pitchFamily="2" charset="2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GB" sz="2000" dirty="0">
                <a:sym typeface="Wingdings" pitchFamily="2" charset="2"/>
              </a:rPr>
              <a:t>X-ray </a:t>
            </a:r>
            <a:r>
              <a:rPr lang="en-GB" sz="2000" dirty="0" smtClean="0">
                <a:sym typeface="Wingdings" pitchFamily="2" charset="2"/>
              </a:rPr>
              <a:t>measurements around the CMB for sizing (=concrete blocks thickness) the future test area for cryomodules @ GANIL</a:t>
            </a:r>
            <a:endParaRPr lang="en-GB" sz="2000" dirty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2143" y="2764971"/>
            <a:ext cx="7739743" cy="9198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47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848040" y="120363"/>
            <a:ext cx="675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Configurations</a:t>
            </a:r>
            <a:endParaRPr lang="fr-FR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79843" y="865173"/>
            <a:ext cx="8419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00FF"/>
                </a:solidFill>
              </a:rPr>
              <a:t>Planned @ GANIL (top view in the tunnel)</a:t>
            </a:r>
            <a:endParaRPr lang="en-GB" dirty="0">
              <a:sym typeface="Wingdings" pitchFamily="2" charset="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5"/>
          <a:stretch/>
        </p:blipFill>
        <p:spPr bwMode="auto">
          <a:xfrm>
            <a:off x="68110" y="1302407"/>
            <a:ext cx="4827586" cy="230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Portable Laminar Flow Enclos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649" y="1168796"/>
            <a:ext cx="212407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883763" y="3330972"/>
            <a:ext cx="2579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Portable laminar flow</a:t>
            </a:r>
            <a:endParaRPr lang="en-GB" dirty="0"/>
          </a:p>
        </p:txBody>
      </p:sp>
      <p:sp>
        <p:nvSpPr>
          <p:cNvPr id="4" name="ZoneTexte 3"/>
          <p:cNvSpPr txBox="1"/>
          <p:nvPr/>
        </p:nvSpPr>
        <p:spPr>
          <a:xfrm>
            <a:off x="179843" y="2800639"/>
            <a:ext cx="119175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ISO 5 laminar flow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486576" y="3262304"/>
            <a:ext cx="148567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ISO 7 laminar flow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4693" y="5244428"/>
            <a:ext cx="2628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00FF"/>
                </a:solidFill>
              </a:rPr>
              <a:t>Adaptation to the test area @ IPN </a:t>
            </a:r>
            <a:r>
              <a:rPr lang="en-GB" sz="2000" b="1" dirty="0" err="1" smtClean="0">
                <a:solidFill>
                  <a:srgbClr val="0000FF"/>
                </a:solidFill>
              </a:rPr>
              <a:t>Orsay</a:t>
            </a:r>
            <a:r>
              <a:rPr lang="en-GB" sz="2000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GB" sz="2000" b="1" dirty="0" smtClean="0">
                <a:solidFill>
                  <a:srgbClr val="0000FF"/>
                </a:solidFill>
              </a:rPr>
              <a:t>(top view)</a:t>
            </a:r>
            <a:endParaRPr lang="en-GB" dirty="0">
              <a:sym typeface="Wingdings" pitchFamily="2" charset="2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2683596" y="3820100"/>
            <a:ext cx="4209935" cy="2848656"/>
            <a:chOff x="2683596" y="3820100"/>
            <a:chExt cx="4209935" cy="2848656"/>
          </a:xfrm>
        </p:grpSpPr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3596" y="3820100"/>
              <a:ext cx="3412364" cy="2848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4219614" y="5244429"/>
              <a:ext cx="417739" cy="1109322"/>
            </a:xfrm>
            <a:prstGeom prst="roundRect">
              <a:avLst>
                <a:gd name="adj" fmla="val 16667"/>
              </a:avLst>
            </a:prstGeom>
            <a:solidFill>
              <a:srgbClr val="FFFF66">
                <a:alpha val="50999"/>
              </a:srgbClr>
            </a:solidFill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4637353" y="4948813"/>
              <a:ext cx="566057" cy="1404938"/>
            </a:xfrm>
            <a:prstGeom prst="roundRect">
              <a:avLst>
                <a:gd name="adj" fmla="val 16667"/>
              </a:avLst>
            </a:prstGeom>
            <a:solidFill>
              <a:srgbClr val="E36C0A">
                <a:alpha val="20000"/>
              </a:srgbClr>
            </a:solidFill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793899" y="4124510"/>
              <a:ext cx="119175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rgbClr val="FF0000"/>
                  </a:solidFill>
                </a:rPr>
                <a:t>ISO 5 laminar flow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5407860" y="5660590"/>
              <a:ext cx="148567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rgbClr val="FF0000"/>
                  </a:solidFill>
                </a:rPr>
                <a:t>ISO 7 laminar flow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Connecteur droit avec flèche 11"/>
            <p:cNvCxnSpPr>
              <a:stCxn id="17" idx="1"/>
            </p:cNvCxnSpPr>
            <p:nvPr/>
          </p:nvCxnSpPr>
          <p:spPr>
            <a:xfrm flipH="1">
              <a:off x="5203410" y="5799090"/>
              <a:ext cx="20445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>
              <a:endCxn id="5" idx="0"/>
            </p:cNvCxnSpPr>
            <p:nvPr/>
          </p:nvCxnSpPr>
          <p:spPr>
            <a:xfrm>
              <a:off x="4389778" y="4586175"/>
              <a:ext cx="38706" cy="65825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170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4" grpId="0" animBg="1"/>
      <p:bldP spid="9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848040" y="120363"/>
            <a:ext cx="675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Installation @ IPN Orsay</a:t>
            </a:r>
            <a:endParaRPr lang="fr-FR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D:\0_PROJETS\0_SPIRAL2\0_CRYOMODULE B\SERIE\PHOTOS\CMB3_test\IMG_04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3" y="1311368"/>
            <a:ext cx="324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Documentation\Conférences\TTC\Saclay Novembre2014\IMG_05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868" y="1311368"/>
            <a:ext cx="324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99458" y="940870"/>
            <a:ext cx="173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BEFORE</a:t>
            </a:r>
            <a:endParaRPr lang="en-GB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4696715" y="928811"/>
            <a:ext cx="173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AFTER</a:t>
            </a:r>
            <a:endParaRPr lang="en-GB" b="1" dirty="0"/>
          </a:p>
        </p:txBody>
      </p:sp>
      <p:grpSp>
        <p:nvGrpSpPr>
          <p:cNvPr id="15" name="Groupe 14"/>
          <p:cNvGrpSpPr/>
          <p:nvPr/>
        </p:nvGrpSpPr>
        <p:grpSpPr>
          <a:xfrm>
            <a:off x="6968027" y="2248649"/>
            <a:ext cx="2055992" cy="2580255"/>
            <a:chOff x="9144000" y="533400"/>
            <a:chExt cx="2055992" cy="2580255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533400"/>
              <a:ext cx="1936011" cy="2580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10117952" y="1832457"/>
              <a:ext cx="1082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chemeClr val="bg1"/>
                  </a:solidFill>
                </a:rPr>
                <a:t>Cryomodule flange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Connecteur droit 13"/>
            <p:cNvCxnSpPr>
              <a:stCxn id="8196" idx="0"/>
            </p:cNvCxnSpPr>
            <p:nvPr/>
          </p:nvCxnSpPr>
          <p:spPr>
            <a:xfrm flipH="1">
              <a:off x="10112005" y="533400"/>
              <a:ext cx="1" cy="2580255"/>
            </a:xfrm>
            <a:prstGeom prst="line">
              <a:avLst/>
            </a:prstGeom>
            <a:ln w="381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9211172" y="1818595"/>
              <a:ext cx="5867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chemeClr val="bg1"/>
                  </a:solidFill>
                </a:rPr>
                <a:t>WS flange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ZoneTexte 26"/>
          <p:cNvSpPr txBox="1"/>
          <p:nvPr/>
        </p:nvSpPr>
        <p:spPr>
          <a:xfrm>
            <a:off x="7033342" y="1692902"/>
            <a:ext cx="173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Connection area</a:t>
            </a:r>
            <a:endParaRPr lang="en-GB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7162324" y="52503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LIMITED SPACE!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592288" y="5671456"/>
            <a:ext cx="2867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WS has been prepared in ISO5 clean room @ </a:t>
            </a:r>
            <a:r>
              <a:rPr lang="en-GB" dirty="0" err="1" smtClean="0"/>
              <a:t>Saclay</a:t>
            </a:r>
            <a:endParaRPr lang="en-GB" dirty="0"/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7489371" y="4942114"/>
            <a:ext cx="838200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7641775" y="4942114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 cm</a:t>
            </a:r>
            <a:endParaRPr lang="en-GB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32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18" grpId="0"/>
      <p:bldP spid="19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848040" y="120363"/>
            <a:ext cx="675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</a:t>
            </a:r>
            <a:r>
              <a:rPr 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</a:t>
            </a:r>
            <a:r>
              <a:rPr 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endParaRPr lang="fr-FR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51987" y="1145602"/>
            <a:ext cx="841987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err="1" smtClean="0"/>
              <a:t>Cavities</a:t>
            </a:r>
            <a:r>
              <a:rPr lang="fr-FR" dirty="0" smtClean="0"/>
              <a:t> are @ 300K.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fr-FR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fr-FR" dirty="0" smtClean="0"/>
              <a:t>Main WS-to-CMB </a:t>
            </a:r>
            <a:r>
              <a:rPr lang="fr-FR" dirty="0" err="1" smtClean="0"/>
              <a:t>connection</a:t>
            </a:r>
            <a:r>
              <a:rPr lang="fr-FR" dirty="0" smtClean="0"/>
              <a:t> area: </a:t>
            </a:r>
            <a:r>
              <a:rPr lang="fr-FR" dirty="0" err="1" smtClean="0"/>
              <a:t>under</a:t>
            </a:r>
            <a:r>
              <a:rPr lang="fr-FR" dirty="0" smtClean="0"/>
              <a:t> ISO5 portable </a:t>
            </a:r>
            <a:r>
              <a:rPr lang="fr-FR" dirty="0" err="1" smtClean="0"/>
              <a:t>laminar</a:t>
            </a:r>
            <a:r>
              <a:rPr lang="fr-FR" dirty="0" smtClean="0"/>
              <a:t> flow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FR" dirty="0" err="1" smtClean="0"/>
              <a:t>Anteroom</a:t>
            </a:r>
            <a:r>
              <a:rPr lang="fr-FR" dirty="0" smtClean="0"/>
              <a:t>: </a:t>
            </a:r>
            <a:r>
              <a:rPr lang="fr-FR" dirty="0"/>
              <a:t>ISO 7 </a:t>
            </a:r>
            <a:r>
              <a:rPr lang="fr-FR" dirty="0" err="1" smtClean="0"/>
              <a:t>laminar</a:t>
            </a:r>
            <a:r>
              <a:rPr lang="fr-FR" dirty="0" smtClean="0"/>
              <a:t> flow for </a:t>
            </a:r>
            <a:r>
              <a:rPr lang="fr-FR" dirty="0" err="1" smtClean="0"/>
              <a:t>material</a:t>
            </a:r>
            <a:r>
              <a:rPr lang="fr-FR" dirty="0" smtClean="0"/>
              <a:t>, </a:t>
            </a:r>
            <a:r>
              <a:rPr lang="fr-FR" dirty="0" err="1" smtClean="0"/>
              <a:t>tools</a:t>
            </a:r>
            <a:r>
              <a:rPr lang="fr-FR" dirty="0" smtClean="0"/>
              <a:t>, </a:t>
            </a:r>
            <a:r>
              <a:rPr lang="fr-FR" dirty="0" err="1" smtClean="0"/>
              <a:t>clothes</a:t>
            </a:r>
            <a:r>
              <a:rPr lang="fr-FR" dirty="0" smtClean="0"/>
              <a:t> </a:t>
            </a:r>
            <a:r>
              <a:rPr lang="fr-FR" dirty="0" err="1" smtClean="0"/>
              <a:t>storage</a:t>
            </a:r>
            <a:endParaRPr lang="fr-FR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fr-FR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fr-FR" dirty="0" err="1" smtClean="0"/>
              <a:t>Cleaning</a:t>
            </a:r>
            <a:r>
              <a:rPr lang="fr-FR" dirty="0" smtClean="0"/>
              <a:t> of the </a:t>
            </a:r>
            <a:r>
              <a:rPr lang="fr-FR" dirty="0" err="1" smtClean="0"/>
              <a:t>connection</a:t>
            </a:r>
            <a:r>
              <a:rPr lang="fr-FR" dirty="0" smtClean="0"/>
              <a:t> area </a:t>
            </a:r>
            <a:r>
              <a:rPr lang="fr-FR" dirty="0" err="1" smtClean="0"/>
              <a:t>with</a:t>
            </a:r>
            <a:r>
              <a:rPr lang="fr-FR" dirty="0" smtClean="0"/>
              <a:t> CL5 </a:t>
            </a:r>
            <a:r>
              <a:rPr lang="fr-FR" dirty="0" err="1" smtClean="0"/>
              <a:t>wipes</a:t>
            </a:r>
            <a:r>
              <a:rPr lang="fr-FR" dirty="0" smtClean="0"/>
              <a:t> and/or by </a:t>
            </a:r>
            <a:r>
              <a:rPr lang="fr-FR" dirty="0" err="1" smtClean="0"/>
              <a:t>blowing</a:t>
            </a:r>
            <a:r>
              <a:rPr lang="fr-FR" dirty="0" smtClean="0"/>
              <a:t> </a:t>
            </a:r>
            <a:r>
              <a:rPr lang="fr-FR" dirty="0" err="1" smtClean="0"/>
              <a:t>filtered</a:t>
            </a:r>
            <a:r>
              <a:rPr lang="fr-FR" dirty="0" smtClean="0"/>
              <a:t> </a:t>
            </a:r>
            <a:r>
              <a:rPr lang="fr-FR" dirty="0" err="1" smtClean="0"/>
              <a:t>Nitrogen</a:t>
            </a:r>
            <a:r>
              <a:rPr lang="fr-FR" dirty="0" smtClean="0"/>
              <a:t> @ 4 bars.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fr-FR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fr-FR" dirty="0" smtClean="0"/>
              <a:t>As </a:t>
            </a:r>
            <a:r>
              <a:rPr lang="fr-FR" dirty="0" err="1" smtClean="0"/>
              <a:t>cleaning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progressing</a:t>
            </a:r>
            <a:r>
              <a:rPr lang="fr-FR" dirty="0" smtClean="0"/>
              <a:t>, areas </a:t>
            </a:r>
            <a:r>
              <a:rPr lang="fr-FR" dirty="0" err="1" smtClean="0"/>
              <a:t>with</a:t>
            </a:r>
            <a:r>
              <a:rPr lang="fr-FR" dirty="0" smtClean="0"/>
              <a:t> lots of rough surfaces, corners, </a:t>
            </a:r>
            <a:r>
              <a:rPr lang="fr-FR" dirty="0" err="1" smtClean="0"/>
              <a:t>nooks</a:t>
            </a:r>
            <a:r>
              <a:rPr lang="fr-FR" dirty="0" smtClean="0"/>
              <a:t>… are </a:t>
            </a:r>
            <a:r>
              <a:rPr lang="fr-FR" dirty="0" err="1" smtClean="0"/>
              <a:t>wrapped</a:t>
            </a:r>
            <a:r>
              <a:rPr lang="fr-FR" dirty="0" smtClean="0"/>
              <a:t> up </a:t>
            </a:r>
            <a:r>
              <a:rPr lang="fr-FR" dirty="0" err="1" smtClean="0"/>
              <a:t>under</a:t>
            </a:r>
            <a:r>
              <a:rPr lang="fr-FR" dirty="0" smtClean="0"/>
              <a:t> plastic film (</a:t>
            </a:r>
            <a:r>
              <a:rPr lang="fr-FR" dirty="0" err="1" smtClean="0"/>
              <a:t>conditionned</a:t>
            </a:r>
            <a:r>
              <a:rPr lang="fr-FR" dirty="0" smtClean="0"/>
              <a:t> in clean room) to </a:t>
            </a:r>
            <a:r>
              <a:rPr lang="fr-FR" dirty="0" err="1" smtClean="0"/>
              <a:t>facilitate</a:t>
            </a:r>
            <a:r>
              <a:rPr lang="fr-FR" dirty="0" smtClean="0"/>
              <a:t> the </a:t>
            </a:r>
            <a:r>
              <a:rPr lang="fr-FR" dirty="0" err="1" smtClean="0"/>
              <a:t>cleaning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r>
              <a:rPr lang="fr-FR" dirty="0" smtClean="0"/>
              <a:t> of the </a:t>
            </a:r>
            <a:r>
              <a:rPr lang="fr-FR" dirty="0" err="1" smtClean="0"/>
              <a:t>other</a:t>
            </a:r>
            <a:r>
              <a:rPr lang="fr-FR" dirty="0" smtClean="0"/>
              <a:t> parts</a:t>
            </a:r>
            <a:r>
              <a:rPr lang="fr-FR" smtClean="0"/>
              <a:t>. </a:t>
            </a:r>
            <a:endParaRPr lang="fr-FR" dirty="0" smtClean="0"/>
          </a:p>
          <a:p>
            <a:pPr lvl="0"/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err="1" smtClean="0"/>
              <a:t>Particles</a:t>
            </a:r>
            <a:r>
              <a:rPr lang="fr-FR" dirty="0" smtClean="0"/>
              <a:t> </a:t>
            </a:r>
            <a:r>
              <a:rPr lang="fr-FR" dirty="0" err="1" smtClean="0"/>
              <a:t>counting</a:t>
            </a:r>
            <a:r>
              <a:rPr lang="fr-FR" dirty="0" smtClean="0"/>
              <a:t> </a:t>
            </a:r>
            <a:r>
              <a:rPr lang="fr-FR" dirty="0" err="1" smtClean="0"/>
              <a:t>before</a:t>
            </a:r>
            <a:r>
              <a:rPr lang="fr-FR" dirty="0" smtClean="0"/>
              <a:t>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assembly</a:t>
            </a:r>
            <a:r>
              <a:rPr lang="fr-FR" dirty="0"/>
              <a:t> by </a:t>
            </a:r>
            <a:r>
              <a:rPr lang="fr-FR" dirty="0" err="1"/>
              <a:t>blowing</a:t>
            </a:r>
            <a:r>
              <a:rPr lang="fr-FR" dirty="0"/>
              <a:t> </a:t>
            </a:r>
            <a:r>
              <a:rPr lang="fr-FR" dirty="0" err="1"/>
              <a:t>filtered</a:t>
            </a:r>
            <a:r>
              <a:rPr lang="fr-FR" dirty="0"/>
              <a:t> </a:t>
            </a:r>
            <a:r>
              <a:rPr lang="fr-FR" dirty="0" err="1"/>
              <a:t>Nitrogen</a:t>
            </a:r>
            <a:r>
              <a:rPr lang="fr-FR" dirty="0"/>
              <a:t> @ </a:t>
            </a:r>
            <a:r>
              <a:rPr lang="fr-FR" dirty="0" smtClean="0"/>
              <a:t>2 bars.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particle</a:t>
            </a:r>
            <a:r>
              <a:rPr lang="fr-FR" dirty="0" smtClean="0"/>
              <a:t> </a:t>
            </a:r>
            <a:r>
              <a:rPr lang="fr-FR" dirty="0" err="1" smtClean="0"/>
              <a:t>counter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set </a:t>
            </a:r>
            <a:r>
              <a:rPr lang="fr-FR" dirty="0" err="1" smtClean="0"/>
              <a:t>below</a:t>
            </a:r>
            <a:r>
              <a:rPr lang="fr-FR" dirty="0" smtClean="0"/>
              <a:t> the </a:t>
            </a:r>
            <a:r>
              <a:rPr lang="fr-FR" dirty="0" err="1" smtClean="0"/>
              <a:t>connection</a:t>
            </a:r>
            <a:r>
              <a:rPr lang="fr-FR" dirty="0" smtClean="0"/>
              <a:t> area.</a:t>
            </a:r>
          </a:p>
          <a:p>
            <a:r>
              <a:rPr lang="fr-FR" dirty="0" err="1" smtClean="0"/>
              <a:t>Specifications</a:t>
            </a:r>
            <a:r>
              <a:rPr lang="fr-FR" dirty="0" smtClean="0"/>
              <a:t>:</a:t>
            </a:r>
            <a:r>
              <a:rPr lang="fr-FR" dirty="0"/>
              <a:t> </a:t>
            </a:r>
            <a:endParaRPr lang="fr-FR" dirty="0" smtClean="0"/>
          </a:p>
          <a:p>
            <a:pPr indent="1349375"/>
            <a:r>
              <a:rPr lang="fr-FR" dirty="0" smtClean="0"/>
              <a:t>0,5 µ: &lt;100 </a:t>
            </a:r>
            <a:r>
              <a:rPr lang="fr-FR" dirty="0" err="1" smtClean="0"/>
              <a:t>particles</a:t>
            </a:r>
            <a:r>
              <a:rPr lang="fr-FR" dirty="0" smtClean="0"/>
              <a:t>.</a:t>
            </a:r>
          </a:p>
          <a:p>
            <a:pPr indent="1349375"/>
            <a:r>
              <a:rPr lang="fr-FR" dirty="0" smtClean="0"/>
              <a:t>5 µ (or &gt;): none.</a:t>
            </a:r>
            <a:r>
              <a:rPr lang="fr-FR" dirty="0"/>
              <a:t>	</a:t>
            </a:r>
            <a:endParaRPr lang="en-GB" dirty="0"/>
          </a:p>
          <a:p>
            <a:endParaRPr lang="fr-FR" dirty="0" smtClean="0"/>
          </a:p>
          <a:p>
            <a:r>
              <a:rPr lang="fr-FR" u="sng" dirty="0" smtClean="0"/>
              <a:t>Clean, clean and clean </a:t>
            </a:r>
            <a:r>
              <a:rPr lang="fr-FR" u="sng" dirty="0" err="1" smtClean="0"/>
              <a:t>until</a:t>
            </a:r>
            <a:r>
              <a:rPr lang="fr-FR" u="sng" dirty="0" smtClean="0"/>
              <a:t> the </a:t>
            </a:r>
            <a:r>
              <a:rPr lang="fr-FR" u="sng" dirty="0" err="1" smtClean="0"/>
              <a:t>specs</a:t>
            </a:r>
            <a:r>
              <a:rPr lang="fr-FR" u="sng" dirty="0" smtClean="0"/>
              <a:t> are </a:t>
            </a:r>
            <a:r>
              <a:rPr lang="fr-FR" u="sng" dirty="0" err="1" smtClean="0"/>
              <a:t>achieved</a:t>
            </a:r>
            <a:r>
              <a:rPr lang="fr-FR" u="sng" dirty="0" smtClean="0"/>
              <a:t>!</a:t>
            </a:r>
          </a:p>
          <a:p>
            <a:endParaRPr lang="en-GB" sz="2000" dirty="0">
              <a:sym typeface="Wingdings" pitchFamily="2" charset="2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7307617" y="4752976"/>
            <a:ext cx="1564240" cy="2039056"/>
            <a:chOff x="7001165" y="2562224"/>
            <a:chExt cx="1564240" cy="2039056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5473" y="2562224"/>
              <a:ext cx="1495625" cy="1515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>
              <a:off x="7001165" y="4078060"/>
              <a:ext cx="1564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err="1" smtClean="0"/>
                <a:t>Lasair</a:t>
              </a:r>
              <a:r>
                <a:rPr lang="en-GB" sz="1400" dirty="0" smtClean="0"/>
                <a:t> III portable particle counter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6525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848040" y="120363"/>
            <a:ext cx="675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</a:t>
            </a:r>
            <a:r>
              <a:rPr 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fr-FR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connection</a:t>
            </a:r>
            <a:r>
              <a:rPr 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endParaRPr lang="fr-FR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51987" y="1156488"/>
            <a:ext cx="84198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fr-FR" dirty="0" smtClean="0"/>
              <a:t>Once the </a:t>
            </a:r>
            <a:r>
              <a:rPr lang="fr-FR" dirty="0" err="1" smtClean="0"/>
              <a:t>connection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r>
              <a:rPr lang="fr-FR" dirty="0" smtClean="0"/>
              <a:t>: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fr-FR" dirty="0" smtClean="0"/>
          </a:p>
          <a:p>
            <a:pPr marL="742950" lvl="1" indent="-285750">
              <a:buFont typeface="Courier New" pitchFamily="49" charset="0"/>
              <a:buChar char="o"/>
            </a:pPr>
            <a:r>
              <a:rPr lang="fr-FR" dirty="0" smtClean="0"/>
              <a:t>The WS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en-GB" dirty="0" smtClean="0"/>
              <a:t>pumped</a:t>
            </a:r>
            <a:r>
              <a:rPr lang="fr-FR" dirty="0" smtClean="0"/>
              <a:t> down (</a:t>
            </a:r>
            <a:r>
              <a:rPr lang="en-GB" dirty="0" smtClean="0"/>
              <a:t>slowly</a:t>
            </a:r>
            <a:r>
              <a:rPr lang="fr-FR" dirty="0" smtClean="0"/>
              <a:t>), </a:t>
            </a:r>
            <a:r>
              <a:rPr lang="fr-FR" dirty="0" err="1" smtClean="0"/>
              <a:t>then</a:t>
            </a:r>
            <a:r>
              <a:rPr lang="fr-FR" dirty="0" smtClean="0"/>
              <a:t> the </a:t>
            </a:r>
            <a:r>
              <a:rPr lang="fr-FR" dirty="0" err="1" smtClean="0"/>
              <a:t>Turbopump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switched</a:t>
            </a:r>
            <a:r>
              <a:rPr lang="fr-FR" dirty="0" smtClean="0"/>
              <a:t> on. 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fr-FR" dirty="0" smtClean="0"/>
              <a:t>Check of the </a:t>
            </a:r>
            <a:r>
              <a:rPr lang="en-GB" dirty="0" smtClean="0"/>
              <a:t>tightness</a:t>
            </a:r>
            <a:r>
              <a:rPr lang="fr-FR" dirty="0" smtClean="0"/>
              <a:t>.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fr-FR" dirty="0" err="1" smtClean="0"/>
              <a:t>Wait</a:t>
            </a:r>
            <a:r>
              <a:rPr lang="fr-FR" dirty="0" smtClean="0"/>
              <a:t> for P</a:t>
            </a:r>
            <a:r>
              <a:rPr lang="fr-FR" baseline="-25000" dirty="0" smtClean="0"/>
              <a:t>WS</a:t>
            </a:r>
            <a:r>
              <a:rPr lang="fr-FR" dirty="0" smtClean="0"/>
              <a:t> &lt; </a:t>
            </a:r>
            <a:r>
              <a:rPr lang="fr-FR" dirty="0" err="1" smtClean="0"/>
              <a:t>P</a:t>
            </a:r>
            <a:r>
              <a:rPr lang="fr-FR" baseline="-25000" dirty="0" err="1" smtClean="0"/>
              <a:t>cavities</a:t>
            </a:r>
            <a:endParaRPr lang="fr-FR" dirty="0"/>
          </a:p>
          <a:p>
            <a:pPr marL="742950" lvl="1" indent="-285750">
              <a:buFont typeface="Courier New" pitchFamily="49" charset="0"/>
              <a:buChar char="o"/>
            </a:pPr>
            <a:r>
              <a:rPr lang="fr-FR" dirty="0" smtClean="0"/>
              <a:t>Open the cryomodule valve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fr-FR" dirty="0" smtClean="0"/>
              <a:t>Check the </a:t>
            </a:r>
            <a:r>
              <a:rPr lang="fr-FR" dirty="0" err="1" smtClean="0"/>
              <a:t>residual</a:t>
            </a:r>
            <a:r>
              <a:rPr lang="fr-FR" dirty="0" smtClean="0"/>
              <a:t> gaz </a:t>
            </a:r>
            <a:r>
              <a:rPr lang="fr-FR" dirty="0" err="1" smtClean="0"/>
              <a:t>analyzer</a:t>
            </a:r>
            <a:r>
              <a:rPr lang="fr-FR" dirty="0" smtClean="0"/>
              <a:t> </a:t>
            </a:r>
            <a:r>
              <a:rPr lang="fr-FR" dirty="0" err="1" smtClean="0"/>
              <a:t>spectra</a:t>
            </a:r>
            <a:endParaRPr lang="fr-FR" dirty="0" smtClean="0"/>
          </a:p>
          <a:p>
            <a:pPr marL="742950" lvl="1" indent="-285750">
              <a:buFont typeface="Courier New" pitchFamily="49" charset="0"/>
              <a:buChar char="o"/>
            </a:pPr>
            <a:r>
              <a:rPr lang="fr-FR" dirty="0" smtClean="0"/>
              <a:t>Cool-down the </a:t>
            </a:r>
            <a:r>
              <a:rPr lang="en-GB" dirty="0" smtClean="0"/>
              <a:t>cavities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GB" dirty="0" smtClean="0"/>
              <a:t>Check the cavities performances</a:t>
            </a:r>
          </a:p>
          <a:p>
            <a:pPr marL="285750" indent="-285750">
              <a:buFont typeface="Courier New" pitchFamily="49" charset="0"/>
              <a:buChar char="o"/>
            </a:pPr>
            <a:endParaRPr lang="en-GB" dirty="0"/>
          </a:p>
          <a:p>
            <a:r>
              <a:rPr lang="en-GB" b="1" dirty="0" smtClean="0">
                <a:solidFill>
                  <a:srgbClr val="FF0000"/>
                </a:solidFill>
                <a:sym typeface="Wingdings" pitchFamily="2" charset="2"/>
              </a:rPr>
              <a:t> It took 1 day with 2 operators for the all process</a:t>
            </a:r>
            <a:endParaRPr lang="en-GB" b="1" dirty="0" smtClean="0">
              <a:solidFill>
                <a:srgbClr val="FF0000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615272" y="4472784"/>
            <a:ext cx="7820821" cy="2094870"/>
            <a:chOff x="615272" y="4287722"/>
            <a:chExt cx="7820821" cy="209487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272" y="4291693"/>
              <a:ext cx="3600000" cy="2090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6093" y="4287722"/>
              <a:ext cx="3600000" cy="2094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2415271" y="4287722"/>
              <a:ext cx="1800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u="sng" dirty="0" smtClean="0"/>
                <a:t>Before</a:t>
              </a:r>
              <a:r>
                <a:rPr lang="en-GB" sz="1400" b="1" dirty="0" smtClean="0"/>
                <a:t> opening the valve, P=6.6E-8 mbar</a:t>
              </a:r>
              <a:endParaRPr lang="en-GB" sz="1400" b="1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636093" y="4310389"/>
              <a:ext cx="180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u="sng" dirty="0" smtClean="0"/>
                <a:t>After</a:t>
              </a:r>
              <a:r>
                <a:rPr lang="en-GB" sz="1400" b="1" dirty="0" smtClean="0"/>
                <a:t> opening the valve, P=7.1E-8 mbar</a:t>
              </a:r>
              <a:endParaRPr lang="en-GB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3215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848040" y="120363"/>
            <a:ext cx="675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fr-FR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51987" y="1145602"/>
            <a:ext cx="8419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fr-FR" b="1" dirty="0" smtClean="0"/>
              <a:t>No performances </a:t>
            </a:r>
            <a:r>
              <a:rPr lang="fr-FR" b="1" dirty="0" err="1" smtClean="0"/>
              <a:t>degradation</a:t>
            </a:r>
            <a:r>
              <a:rPr lang="fr-FR" b="1" dirty="0" smtClean="0"/>
              <a:t>: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Eacc</a:t>
            </a:r>
            <a:r>
              <a:rPr lang="fr-FR" dirty="0" smtClean="0"/>
              <a:t> max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fr-FR" dirty="0" err="1" smtClean="0"/>
              <a:t>Same</a:t>
            </a:r>
            <a:r>
              <a:rPr lang="fr-FR" dirty="0" smtClean="0"/>
              <a:t> X-ray doses</a:t>
            </a:r>
            <a:endParaRPr lang="en-GB" dirty="0" smtClean="0"/>
          </a:p>
        </p:txBody>
      </p:sp>
      <p:grpSp>
        <p:nvGrpSpPr>
          <p:cNvPr id="5" name="Groupe 4"/>
          <p:cNvGrpSpPr/>
          <p:nvPr/>
        </p:nvGrpSpPr>
        <p:grpSpPr>
          <a:xfrm>
            <a:off x="1468382" y="2293269"/>
            <a:ext cx="6604792" cy="4318097"/>
            <a:chOff x="1359526" y="2271389"/>
            <a:chExt cx="6604792" cy="4318097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526" y="2271389"/>
              <a:ext cx="6604792" cy="4318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 rot="16200000">
              <a:off x="317477" y="3820886"/>
              <a:ext cx="242751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X-ray dose (µ</a:t>
              </a:r>
              <a:r>
                <a:rPr lang="en-GB" sz="1400" b="1" dirty="0" err="1" smtClean="0"/>
                <a:t>Sv</a:t>
              </a:r>
              <a:r>
                <a:rPr lang="en-GB" sz="1400" b="1" dirty="0" smtClean="0"/>
                <a:t>/h)</a:t>
              </a:r>
              <a:endParaRPr lang="en-GB" sz="1400" b="1" dirty="0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2797626" y="2561042"/>
              <a:ext cx="2536373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Cav</a:t>
              </a:r>
              <a:r>
                <a:rPr lang="en-GB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n°1: before assembly</a:t>
              </a:r>
            </a:p>
            <a:p>
              <a:r>
                <a:rPr lang="en-GB" sz="16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Cav</a:t>
              </a:r>
              <a:r>
                <a:rPr lang="en-GB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n°2: before assembly </a:t>
              </a:r>
            </a:p>
            <a:p>
              <a:r>
                <a:rPr lang="en-GB" sz="1600" dirty="0" err="1">
                  <a:solidFill>
                    <a:srgbClr val="FF0000"/>
                  </a:solidFill>
                </a:rPr>
                <a:t>Cav</a:t>
              </a:r>
              <a:r>
                <a:rPr lang="en-GB" sz="1600" dirty="0">
                  <a:solidFill>
                    <a:srgbClr val="FF0000"/>
                  </a:solidFill>
                </a:rPr>
                <a:t> n°1: </a:t>
              </a:r>
              <a:r>
                <a:rPr lang="en-GB" sz="1600" dirty="0" smtClean="0">
                  <a:solidFill>
                    <a:srgbClr val="FF0000"/>
                  </a:solidFill>
                </a:rPr>
                <a:t>after </a:t>
              </a:r>
              <a:r>
                <a:rPr lang="en-GB" sz="1600" dirty="0">
                  <a:solidFill>
                    <a:srgbClr val="FF0000"/>
                  </a:solidFill>
                </a:rPr>
                <a:t>assembly</a:t>
              </a:r>
            </a:p>
            <a:p>
              <a:r>
                <a:rPr lang="en-GB" sz="1600" dirty="0" err="1">
                  <a:solidFill>
                    <a:srgbClr val="FF0000"/>
                  </a:solidFill>
                </a:rPr>
                <a:t>Cav</a:t>
              </a:r>
              <a:r>
                <a:rPr lang="en-GB" sz="1600" dirty="0">
                  <a:solidFill>
                    <a:srgbClr val="FF0000"/>
                  </a:solidFill>
                </a:rPr>
                <a:t> n°2: </a:t>
              </a:r>
              <a:r>
                <a:rPr lang="en-GB" sz="1600" dirty="0" smtClean="0">
                  <a:solidFill>
                    <a:srgbClr val="FF0000"/>
                  </a:solidFill>
                </a:rPr>
                <a:t>after </a:t>
              </a:r>
              <a:r>
                <a:rPr lang="en-GB" sz="1600" dirty="0">
                  <a:solidFill>
                    <a:srgbClr val="FF0000"/>
                  </a:solidFill>
                </a:rPr>
                <a:t>assembly </a:t>
              </a:r>
            </a:p>
          </p:txBody>
        </p:sp>
      </p:grpSp>
      <p:sp>
        <p:nvSpPr>
          <p:cNvPr id="6" name="ZoneTexte 5"/>
          <p:cNvSpPr txBox="1"/>
          <p:nvPr/>
        </p:nvSpPr>
        <p:spPr>
          <a:xfrm rot="20863102">
            <a:off x="4151463" y="1234714"/>
            <a:ext cx="4450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ASSEMBLY PROCESS APPROVED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83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475947" y="3075340"/>
            <a:ext cx="675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fr-FR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attention</a:t>
            </a:r>
            <a:endParaRPr lang="fr-FR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486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24875</TotalTime>
  <Words>457</Words>
  <Application>Microsoft Office PowerPoint</Application>
  <PresentationFormat>Affichage à l'écran (4:3)</PresentationFormat>
  <Paragraphs>93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duchesne</dc:creator>
  <cp:lastModifiedBy>OLRY Guillaume</cp:lastModifiedBy>
  <cp:revision>1039</cp:revision>
  <dcterms:created xsi:type="dcterms:W3CDTF">2012-04-19T16:27:54Z</dcterms:created>
  <dcterms:modified xsi:type="dcterms:W3CDTF">2014-11-13T23:53:19Z</dcterms:modified>
</cp:coreProperties>
</file>