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2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88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18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73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38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94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42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88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71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87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44AB3-11F5-40FC-87CC-0E4C8312BCCD}" type="datetimeFigureOut">
              <a:rPr lang="fr-FR" smtClean="0"/>
              <a:t>10/07/2014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254C-51C4-462B-BB3C-98E8F4053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29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2204864"/>
            <a:ext cx="8556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 smtClean="0"/>
              <a:t>Minutes of the Strasbourg-Brussels meeting</a:t>
            </a:r>
          </a:p>
          <a:p>
            <a:pPr algn="ctr"/>
            <a:r>
              <a:rPr lang="fr-FR" sz="3600" b="1" dirty="0" smtClean="0"/>
              <a:t>July, the</a:t>
            </a:r>
            <a:r>
              <a:rPr lang="fr-FR" sz="3600" b="1" dirty="0" smtClean="0"/>
              <a:t> 10</a:t>
            </a:r>
            <a:r>
              <a:rPr lang="fr-FR" sz="3600" b="1" baseline="30000" dirty="0" smtClean="0"/>
              <a:t>th</a:t>
            </a:r>
            <a:r>
              <a:rPr lang="fr-FR" sz="3600" b="1" dirty="0" smtClean="0"/>
              <a:t> 2014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72856" y="2204864"/>
            <a:ext cx="4913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 smtClean="0"/>
              <a:t>Part 1: production </a:t>
            </a:r>
            <a:r>
              <a:rPr lang="fr-FR" sz="3600" b="1" dirty="0" err="1" smtClean="0"/>
              <a:t>status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08444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476672"/>
            <a:ext cx="832375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Gridpack</a:t>
            </a:r>
            <a:r>
              <a:rPr lang="en-US" dirty="0" smtClean="0"/>
              <a:t> production @ IIHE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Lobster has been updated to work on IIHE.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Step 1: </a:t>
            </a:r>
            <a:r>
              <a:rPr lang="en-US" dirty="0" err="1" smtClean="0"/>
              <a:t>exlusive</a:t>
            </a:r>
            <a:r>
              <a:rPr lang="en-US" dirty="0" smtClean="0"/>
              <a:t> mode + no masses recipe seem to run properly</a:t>
            </a:r>
          </a:p>
          <a:p>
            <a:pPr marL="742950" lvl="1" indent="-285750">
              <a:buFont typeface="Wingdings"/>
              <a:buChar char="à"/>
            </a:pPr>
            <a:r>
              <a:rPr lang="en-US" dirty="0" err="1" smtClean="0">
                <a:sym typeface="Wingdings" panose="05000000000000000000" pitchFamily="2" charset="2"/>
              </a:rPr>
              <a:t>Gridpacks</a:t>
            </a:r>
            <a:r>
              <a:rPr lang="en-US" dirty="0" smtClean="0">
                <a:sym typeface="Wingdings" panose="05000000000000000000" pitchFamily="2" charset="2"/>
              </a:rPr>
              <a:t> are mainly produced (samples with 4 extra jets still running)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Step 2 : generation of LHE files faces issues.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Certainly related to cluster problem. To be confirmed.</a:t>
            </a:r>
          </a:p>
          <a:p>
            <a:pPr marL="742950" lvl="1" indent="-285750">
              <a:buFont typeface="Wingdings"/>
              <a:buChar char="à"/>
            </a:pP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To do: </a:t>
            </a:r>
          </a:p>
          <a:p>
            <a:pPr marL="1200150" lvl="2" indent="-285750">
              <a:buFont typeface="Wingdings"/>
              <a:buChar char="à"/>
            </a:pP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validating step 1, 2 and 3 at IIHE.</a:t>
            </a:r>
          </a:p>
          <a:p>
            <a:pPr marL="1200150" lvl="2" indent="-285750">
              <a:buFont typeface="Wingdings"/>
              <a:buChar char="à"/>
            </a:pP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Validating ME/PS merging configuration by generating the devoted plots.</a:t>
            </a: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BSM </a:t>
            </a:r>
            <a:r>
              <a:rPr lang="en-US" dirty="0" err="1" smtClean="0">
                <a:sym typeface="Wingdings" panose="05000000000000000000" pitchFamily="2" charset="2"/>
              </a:rPr>
              <a:t>ttbar</a:t>
            </a:r>
            <a:r>
              <a:rPr lang="en-US" dirty="0" smtClean="0">
                <a:sym typeface="Wingdings" panose="05000000000000000000" pitchFamily="2" charset="2"/>
              </a:rPr>
              <a:t> production @ IIHE: not started yet but soon.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Big priority (taking profit from Adam's experience)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Higgs production @ IIHE: not started</a:t>
            </a:r>
            <a:br>
              <a:rPr lang="en-US" dirty="0" smtClean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Issues @ Strasbourg with </a:t>
            </a:r>
            <a:r>
              <a:rPr lang="en-US" dirty="0" err="1" smtClean="0"/>
              <a:t>ttZ</a:t>
            </a:r>
            <a:r>
              <a:rPr lang="en-US" dirty="0" smtClean="0"/>
              <a:t> and </a:t>
            </a:r>
            <a:r>
              <a:rPr lang="en-US" dirty="0" err="1" smtClean="0"/>
              <a:t>ttZZ</a:t>
            </a:r>
            <a:r>
              <a:rPr lang="en-US" dirty="0" smtClean="0"/>
              <a:t> [Adam] : length of the job</a:t>
            </a:r>
          </a:p>
          <a:p>
            <a:pPr lvl="1"/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B050"/>
                </a:solidFill>
              </a:rPr>
              <a:t>Greg will take care of these processes.</a:t>
            </a:r>
          </a:p>
          <a:p>
            <a:pPr lvl="1"/>
            <a:r>
              <a:rPr lang="en-US" dirty="0" smtClean="0"/>
              <a:t>PS: Adam found a bug in Lobster and fixed it (number of cores)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Lorenzo would like to compute again the cross-section for signal single-top samples.</a:t>
            </a:r>
          </a:p>
        </p:txBody>
      </p:sp>
    </p:spTree>
    <p:extLst>
      <p:ext uri="{BB962C8B-B14F-4D97-AF65-F5344CB8AC3E}">
        <p14:creationId xmlns:p14="http://schemas.microsoft.com/office/powerpoint/2010/main" val="355084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620688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Coordination of the production :</a:t>
            </a:r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many events a process? </a:t>
            </a:r>
            <a:r>
              <a:rPr lang="en-US" dirty="0" smtClean="0">
                <a:solidFill>
                  <a:srgbClr val="00B050"/>
                </a:solidFill>
              </a:rPr>
              <a:t>Eric will send a proposal by email.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Duplication of the </a:t>
            </a:r>
            <a:r>
              <a:rPr lang="en-US" dirty="0" err="1" smtClean="0">
                <a:solidFill>
                  <a:srgbClr val="00B050"/>
                </a:solidFill>
              </a:rPr>
              <a:t>gridpacks</a:t>
            </a:r>
            <a:r>
              <a:rPr lang="en-US" dirty="0" smtClean="0">
                <a:solidFill>
                  <a:srgbClr val="00B050"/>
                </a:solidFill>
              </a:rPr>
              <a:t> at Strasbourg and Brussels.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Maintaining the wiki.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Starting BSM </a:t>
            </a:r>
            <a:r>
              <a:rPr lang="en-US" dirty="0" err="1" smtClean="0">
                <a:solidFill>
                  <a:srgbClr val="00B050"/>
                </a:solidFill>
              </a:rPr>
              <a:t>ttbar</a:t>
            </a:r>
            <a:r>
              <a:rPr lang="en-US" dirty="0" smtClean="0">
                <a:solidFill>
                  <a:srgbClr val="00B050"/>
                </a:solidFill>
              </a:rPr>
              <a:t> and Higgs samples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Tae </a:t>
            </a:r>
            <a:r>
              <a:rPr lang="en-US" dirty="0" err="1" smtClean="0"/>
              <a:t>Jeong</a:t>
            </a:r>
            <a:r>
              <a:rPr lang="en-US" dirty="0" smtClean="0"/>
              <a:t> should work on </a:t>
            </a:r>
            <a:r>
              <a:rPr lang="en-US" dirty="0" err="1" smtClean="0"/>
              <a:t>tZh</a:t>
            </a:r>
            <a:r>
              <a:rPr lang="en-US" dirty="0" smtClean="0"/>
              <a:t> sample? (doubts) </a:t>
            </a:r>
            <a:r>
              <a:rPr lang="en-US" dirty="0" smtClean="0">
                <a:solidFill>
                  <a:srgbClr val="00B050"/>
                </a:solidFill>
              </a:rPr>
              <a:t>Need to clarify this point.</a:t>
            </a:r>
            <a:endParaRPr lang="en-US" dirty="0" smtClean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Production experts must be available now.</a:t>
            </a:r>
            <a:br>
              <a:rPr lang="en-US" dirty="0"/>
            </a:br>
            <a:r>
              <a:rPr lang="en-US" dirty="0" smtClean="0">
                <a:solidFill>
                  <a:srgbClr val="00B050"/>
                </a:solidFill>
              </a:rPr>
              <a:t>They could care of a postponed task: processes involving photon seems to be the priority [Adam?]. Tae </a:t>
            </a:r>
            <a:r>
              <a:rPr lang="en-US" dirty="0" err="1" smtClean="0">
                <a:solidFill>
                  <a:srgbClr val="00B050"/>
                </a:solidFill>
              </a:rPr>
              <a:t>Jeong's</a:t>
            </a:r>
            <a:r>
              <a:rPr lang="en-US" dirty="0" smtClean="0">
                <a:solidFill>
                  <a:srgbClr val="00B050"/>
                </a:solidFill>
              </a:rPr>
              <a:t> expertise is welcome.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476672"/>
            <a:ext cx="345638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907704" y="6093296"/>
            <a:ext cx="325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ym typeface="Wingdings" panose="05000000000000000000" pitchFamily="2" charset="2"/>
              </a:rPr>
              <a:t> New GANT </a:t>
            </a:r>
            <a:r>
              <a:rPr lang="fr-FR" dirty="0" err="1" smtClean="0">
                <a:sym typeface="Wingdings" panose="05000000000000000000" pitchFamily="2" charset="2"/>
              </a:rPr>
              <a:t>chart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required</a:t>
            </a:r>
            <a:r>
              <a:rPr lang="fr-FR" dirty="0" smtClean="0">
                <a:sym typeface="Wingdings" panose="05000000000000000000" pitchFamily="2" charset="2"/>
              </a:rPr>
              <a:t> ???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343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55369" y="2204864"/>
            <a:ext cx="434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 smtClean="0"/>
              <a:t>Part 2: Delphes </a:t>
            </a:r>
            <a:r>
              <a:rPr lang="fr-FR" sz="3600" b="1" dirty="0" err="1" smtClean="0"/>
              <a:t>status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76231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476672"/>
            <a:ext cx="800700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Caroline's talk : new b-tagging functionalities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b-tag (</a:t>
            </a:r>
            <a:r>
              <a:rPr lang="en-US" dirty="0" err="1" smtClean="0"/>
              <a:t>mis</a:t>
            </a:r>
            <a:r>
              <a:rPr lang="en-US" dirty="0" smtClean="0"/>
              <a:t>)identification is performed during the analysis.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parameterization of the efficiency is implemented.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Eric is working on a </a:t>
            </a:r>
            <a:r>
              <a:rPr lang="en-US" dirty="0" err="1" smtClean="0"/>
              <a:t>AnalysisHelper</a:t>
            </a:r>
            <a:r>
              <a:rPr lang="en-US" dirty="0" smtClean="0"/>
              <a:t> class for providing common tools: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Origin of leptons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Parton – jet matching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Caroline's b-tagging functions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To do: finishing this class</a:t>
            </a:r>
            <a:endParaRPr lang="en-US" dirty="0" smtClean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Eric requests a reminder of Delphes issues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Jet energy scale (JES) : jets are more energetic than initial </a:t>
            </a:r>
            <a:r>
              <a:rPr lang="en-US" dirty="0" err="1" smtClean="0"/>
              <a:t>partons</a:t>
            </a:r>
            <a:r>
              <a:rPr lang="en-US" dirty="0" smtClean="0"/>
              <a:t> [Lorenzo]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Similar(?) problem with jets interpreted as an electron [Jeremy]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Isolation too perfect [Isis/</a:t>
            </a:r>
            <a:r>
              <a:rPr lang="en-US" dirty="0" err="1" smtClean="0"/>
              <a:t>Shima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To do: investigating these points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To do: proposing tracks and possible solutions for next meeting</a:t>
            </a:r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Isabelle and Isis are still working on pile-up in Delphes</a:t>
            </a:r>
          </a:p>
        </p:txBody>
      </p:sp>
    </p:spTree>
    <p:extLst>
      <p:ext uri="{BB962C8B-B14F-4D97-AF65-F5344CB8AC3E}">
        <p14:creationId xmlns:p14="http://schemas.microsoft.com/office/powerpoint/2010/main" val="29938963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261</Words>
  <Application>Microsoft Office PowerPoint</Application>
  <PresentationFormat>Affichage à l'écran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Haute Alsace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8</cp:revision>
  <dcterms:created xsi:type="dcterms:W3CDTF">2014-07-10T15:06:48Z</dcterms:created>
  <dcterms:modified xsi:type="dcterms:W3CDTF">2014-07-10T15:37:58Z</dcterms:modified>
</cp:coreProperties>
</file>