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68" r:id="rId3"/>
    <p:sldId id="269" r:id="rId4"/>
    <p:sldId id="270" r:id="rId5"/>
    <p:sldId id="273" r:id="rId6"/>
    <p:sldId id="276" r:id="rId7"/>
    <p:sldId id="282" r:id="rId8"/>
    <p:sldId id="275" r:id="rId9"/>
    <p:sldId id="260" r:id="rId10"/>
    <p:sldId id="261" r:id="rId11"/>
    <p:sldId id="278" r:id="rId12"/>
    <p:sldId id="272" r:id="rId13"/>
    <p:sldId id="264" r:id="rId14"/>
    <p:sldId id="284" r:id="rId15"/>
    <p:sldId id="283" r:id="rId16"/>
    <p:sldId id="263" r:id="rId17"/>
    <p:sldId id="280" r:id="rId18"/>
    <p:sldId id="285" r:id="rId19"/>
    <p:sldId id="267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B8FF"/>
    <a:srgbClr val="0080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1" d="100"/>
          <a:sy n="81" d="100"/>
        </p:scale>
        <p:origin x="-1464" y="-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5CD79-32E6-E14E-861C-CEE59E82F099}" type="datetimeFigureOut">
              <a:rPr lang="en-US" smtClean="0"/>
              <a:t>11/30/14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C3209-4A6F-6F49-8B3C-36FE9E0101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667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65678-54FB-1C4F-B355-73AD793A1BDD}" type="datetimeFigureOut">
              <a:rPr lang="en-US" smtClean="0"/>
              <a:t>11/30/14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6B1316-FBB2-7E4B-B131-BEBB61D78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767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6B1316-FBB2-7E4B-B131-BEBB61D78C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254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9CD74B-FFC3-4798-8381-CB06BDF34A0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153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Relationship Id="rId3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Relationship Id="rId3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Relationship Id="rId3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84628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Helvetica Neue"/>
                <a:cs typeface="Helvetica Neue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9089" y="3999088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Helvetica Neue"/>
                <a:cs typeface="Helvetica Neue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Helvetica Neue"/>
                <a:cs typeface="Helvetica Neue"/>
              </a:defRPr>
            </a:lvl1pPr>
          </a:lstStyle>
          <a:p>
            <a:r>
              <a:rPr lang="en-US" smtClean="0"/>
              <a:t>Status of CMS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Helvetica Neue"/>
                <a:cs typeface="Helvetica Neue"/>
              </a:defRPr>
            </a:lvl1pPr>
          </a:lstStyle>
          <a:p>
            <a:fld id="{22AD4C39-C278-4D96-A589-FAC1F75FD3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075" y="105858"/>
            <a:ext cx="1035016" cy="477008"/>
          </a:xfrm>
          <a:prstGeom prst="rect">
            <a:avLst/>
          </a:prstGeom>
        </p:spPr>
      </p:pic>
      <p:pic>
        <p:nvPicPr>
          <p:cNvPr id="8" name="Picture 7" descr="CMScol.pdf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415288" y="932"/>
            <a:ext cx="736600" cy="734735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685800" y="3739444"/>
            <a:ext cx="77724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Status of CMS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4C39-C278-4D96-A589-FAC1F75FD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Status of CMS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4C39-C278-4D96-A589-FAC1F75FD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Status of CMS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4C39-C278-4D96-A589-FAC1F75FD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7614"/>
            <a:ext cx="9144000" cy="363921"/>
          </a:xfrm>
          <a:prstGeom prst="rect">
            <a:avLst/>
          </a:prstGeom>
          <a:solidFill>
            <a:srgbClr val="63B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7" y="360419"/>
            <a:ext cx="9144000" cy="836204"/>
          </a:xfrm>
          <a:noFill/>
          <a:ln>
            <a:noFill/>
          </a:ln>
        </p:spPr>
        <p:txBody>
          <a:bodyPr/>
          <a:lstStyle>
            <a:lvl1pPr>
              <a:defRPr b="0" cap="none" spc="0">
                <a:ln w="11430">
                  <a:noFill/>
                </a:ln>
                <a:solidFill>
                  <a:srgbClr val="00009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622"/>
            <a:ext cx="8229600" cy="543560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buFont typeface="Wingdings" charset="2"/>
              <a:buChar char="§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buClr>
                <a:schemeClr val="accent1">
                  <a:lumMod val="75000"/>
                </a:schemeClr>
              </a:buClr>
              <a:defRPr>
                <a:solidFill>
                  <a:srgbClr val="376092"/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6972" y="-25558"/>
            <a:ext cx="4233422" cy="365125"/>
          </a:xfrm>
          <a:noFill/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Status of CMS</a:t>
            </a:r>
            <a:endParaRPr lang="en-US" dirty="0"/>
          </a:p>
        </p:txBody>
      </p:sp>
      <p:pic>
        <p:nvPicPr>
          <p:cNvPr id="10" name="Picture 9" descr="CMScol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05332" y="-6955"/>
            <a:ext cx="354443" cy="3535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00" y="50258"/>
            <a:ext cx="581133" cy="26782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394" y="-36837"/>
            <a:ext cx="744149" cy="365125"/>
          </a:xfrm>
          <a:noFill/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22AD4C39-C278-4D96-A589-FAC1F75FD3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-17614"/>
            <a:ext cx="9144000" cy="363921"/>
          </a:xfrm>
          <a:prstGeom prst="rect">
            <a:avLst/>
          </a:prstGeom>
          <a:solidFill>
            <a:srgbClr val="63B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7" y="360419"/>
            <a:ext cx="9144000" cy="836204"/>
          </a:xfrm>
          <a:noFill/>
          <a:ln>
            <a:noFill/>
          </a:ln>
        </p:spPr>
        <p:txBody>
          <a:bodyPr/>
          <a:lstStyle>
            <a:lvl1pPr>
              <a:defRPr b="0" cap="none" spc="0">
                <a:ln w="11430">
                  <a:noFill/>
                </a:ln>
                <a:solidFill>
                  <a:srgbClr val="000090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645" y="1196622"/>
            <a:ext cx="4114800" cy="543560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buFont typeface="Wingdings" charset="2"/>
              <a:buChar char="§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buClr>
                <a:schemeClr val="accent1">
                  <a:lumMod val="75000"/>
                </a:schemeClr>
              </a:buClr>
              <a:defRPr>
                <a:solidFill>
                  <a:srgbClr val="376092"/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6972" y="-25558"/>
            <a:ext cx="4233422" cy="365125"/>
          </a:xfrm>
          <a:noFill/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Status of CMS</a:t>
            </a:r>
            <a:endParaRPr lang="en-US" dirty="0"/>
          </a:p>
        </p:txBody>
      </p:sp>
      <p:pic>
        <p:nvPicPr>
          <p:cNvPr id="10" name="Picture 9" descr="CMScol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05332" y="-6955"/>
            <a:ext cx="354443" cy="3535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00" y="50258"/>
            <a:ext cx="581133" cy="26782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394" y="-36837"/>
            <a:ext cx="744149" cy="365125"/>
          </a:xfrm>
          <a:noFill/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fld id="{22AD4C39-C278-4D96-A589-FAC1F75FD3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4642555" y="1196622"/>
            <a:ext cx="4114800" cy="543560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buFont typeface="Wingdings" charset="2"/>
              <a:buChar char="§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buClr>
                <a:schemeClr val="accent1">
                  <a:lumMod val="75000"/>
                </a:schemeClr>
              </a:buClr>
              <a:defRPr>
                <a:solidFill>
                  <a:srgbClr val="376092"/>
                </a:solidFill>
              </a:defRPr>
            </a:lvl2pPr>
            <a:lvl3pPr>
              <a:defRPr>
                <a:solidFill>
                  <a:schemeClr val="tx2">
                    <a:lumMod val="50000"/>
                  </a:schemeClr>
                </a:solidFill>
              </a:defRPr>
            </a:lvl3pPr>
            <a:lvl4pPr>
              <a:defRPr>
                <a:solidFill>
                  <a:schemeClr val="tx2">
                    <a:lumMod val="50000"/>
                  </a:schemeClr>
                </a:solidFill>
              </a:defRPr>
            </a:lvl4pPr>
            <a:lvl5pPr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451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Status of CMS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4C39-C278-4D96-A589-FAC1F75FD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35100"/>
            <a:ext cx="4038600" cy="5056011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800">
                <a:solidFill>
                  <a:srgbClr val="10253F"/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rgbClr val="10253F"/>
                </a:solidFill>
              </a:defRPr>
            </a:lvl3pPr>
            <a:lvl4pPr>
              <a:defRPr sz="1800">
                <a:solidFill>
                  <a:srgbClr val="10253F"/>
                </a:solidFill>
              </a:defRPr>
            </a:lvl4pPr>
            <a:lvl5pPr>
              <a:defRPr sz="1800">
                <a:solidFill>
                  <a:srgbClr val="10253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35100"/>
            <a:ext cx="4038600" cy="5056011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800">
                <a:solidFill>
                  <a:srgbClr val="10253F"/>
                </a:solidFill>
              </a:defRPr>
            </a:lvl1pPr>
            <a:lvl2pPr>
              <a:defRPr sz="2400">
                <a:solidFill>
                  <a:srgbClr val="376092"/>
                </a:solidFill>
              </a:defRPr>
            </a:lvl2pPr>
            <a:lvl3pPr>
              <a:defRPr sz="2000">
                <a:solidFill>
                  <a:srgbClr val="10253F"/>
                </a:solidFill>
              </a:defRPr>
            </a:lvl3pPr>
            <a:lvl4pPr>
              <a:defRPr sz="1800">
                <a:solidFill>
                  <a:srgbClr val="10253F"/>
                </a:solidFill>
              </a:defRPr>
            </a:lvl4pPr>
            <a:lvl5pPr>
              <a:defRPr sz="1800">
                <a:solidFill>
                  <a:srgbClr val="10253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-17614"/>
            <a:ext cx="9144000" cy="363921"/>
          </a:xfrm>
          <a:prstGeom prst="rect">
            <a:avLst/>
          </a:prstGeom>
          <a:solidFill>
            <a:srgbClr val="63B8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3386972" y="-25558"/>
            <a:ext cx="4233422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Matthew Nguyen</a:t>
            </a:r>
            <a:endParaRPr lang="en-US" dirty="0"/>
          </a:p>
        </p:txBody>
      </p:sp>
      <p:pic>
        <p:nvPicPr>
          <p:cNvPr id="16" name="Picture 15" descr="CMScol.pd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805332" y="-6955"/>
            <a:ext cx="354443" cy="3535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00" y="50258"/>
            <a:ext cx="581133" cy="267827"/>
          </a:xfrm>
          <a:prstGeom prst="rect">
            <a:avLst/>
          </a:prstGeom>
        </p:spPr>
      </p:pic>
      <p:sp>
        <p:nvSpPr>
          <p:cNvPr id="18" name="Slide Number Placeholder 5"/>
          <p:cNvSpPr txBox="1">
            <a:spLocks/>
          </p:cNvSpPr>
          <p:nvPr userDrawn="1"/>
        </p:nvSpPr>
        <p:spPr>
          <a:xfrm>
            <a:off x="7620394" y="-36837"/>
            <a:ext cx="744149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AD4C39-C278-4D96-A589-FAC1F75FD3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itle 1"/>
          <p:cNvSpPr txBox="1">
            <a:spLocks/>
          </p:cNvSpPr>
          <p:nvPr userDrawn="1"/>
        </p:nvSpPr>
        <p:spPr>
          <a:xfrm>
            <a:off x="19757" y="360419"/>
            <a:ext cx="9144000" cy="83620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 cap="none" spc="0">
                <a:ln w="11430">
                  <a:noFill/>
                </a:ln>
                <a:solidFill>
                  <a:srgbClr val="000090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528122"/>
            <a:ext cx="9144000" cy="32987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0253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solidFill>
                  <a:srgbClr val="10253F"/>
                </a:solidFill>
              </a:defRPr>
            </a:lvl1pPr>
            <a:lvl2pPr marL="742950" indent="-285750">
              <a:buFont typeface="Wingdings" charset="2"/>
              <a:buChar char="§"/>
              <a:defRPr sz="2000">
                <a:solidFill>
                  <a:srgbClr val="10253F"/>
                </a:solidFill>
              </a:defRPr>
            </a:lvl2pPr>
            <a:lvl3pPr>
              <a:defRPr sz="1800">
                <a:solidFill>
                  <a:srgbClr val="10253F"/>
                </a:solidFill>
              </a:defRPr>
            </a:lvl3pPr>
            <a:lvl4pPr>
              <a:defRPr sz="1600">
                <a:solidFill>
                  <a:srgbClr val="10253F"/>
                </a:solidFill>
              </a:defRPr>
            </a:lvl4pPr>
            <a:lvl5pPr>
              <a:defRPr sz="1600">
                <a:solidFill>
                  <a:srgbClr val="10253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342900" indent="-342900">
              <a:buFont typeface="Wingdings" charset="2"/>
              <a:buChar char="§"/>
              <a:defRPr sz="2400">
                <a:solidFill>
                  <a:srgbClr val="10253F"/>
                </a:solidFill>
              </a:defRPr>
            </a:lvl1pPr>
            <a:lvl2pPr>
              <a:defRPr sz="2000">
                <a:solidFill>
                  <a:srgbClr val="10253F"/>
                </a:solidFill>
              </a:defRPr>
            </a:lvl2pPr>
            <a:lvl3pPr>
              <a:defRPr sz="1800">
                <a:solidFill>
                  <a:srgbClr val="10253F"/>
                </a:solidFill>
              </a:defRPr>
            </a:lvl3pPr>
            <a:lvl4pPr>
              <a:defRPr sz="1600">
                <a:solidFill>
                  <a:srgbClr val="10253F"/>
                </a:solidFill>
              </a:defRPr>
            </a:lvl4pPr>
            <a:lvl5pPr>
              <a:defRPr sz="1600">
                <a:solidFill>
                  <a:srgbClr val="10253F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515093"/>
            <a:ext cx="2133600" cy="365125"/>
          </a:xfrm>
        </p:spPr>
        <p:txBody>
          <a:bodyPr/>
          <a:lstStyle>
            <a:lvl1pPr>
              <a:defRPr>
                <a:solidFill>
                  <a:srgbClr val="10253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15093"/>
            <a:ext cx="2895600" cy="365125"/>
          </a:xfrm>
        </p:spPr>
        <p:txBody>
          <a:bodyPr/>
          <a:lstStyle>
            <a:lvl1pPr>
              <a:defRPr>
                <a:solidFill>
                  <a:srgbClr val="10253F"/>
                </a:solidFill>
              </a:defRPr>
            </a:lvl1pPr>
          </a:lstStyle>
          <a:p>
            <a:r>
              <a:rPr lang="en-US" smtClean="0"/>
              <a:t>Status of CMS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515093"/>
            <a:ext cx="2133600" cy="365125"/>
          </a:xfrm>
        </p:spPr>
        <p:txBody>
          <a:bodyPr/>
          <a:lstStyle>
            <a:lvl1pPr>
              <a:defRPr>
                <a:solidFill>
                  <a:srgbClr val="10253F"/>
                </a:solidFill>
              </a:defRPr>
            </a:lvl1pPr>
          </a:lstStyle>
          <a:p>
            <a:fld id="{22AD4C39-C278-4D96-A589-FAC1F75FD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Status of CMS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4C39-C278-4D96-A589-FAC1F75FD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Status of CMS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4C39-C278-4D96-A589-FAC1F75FD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Status of CMS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4C39-C278-4D96-A589-FAC1F75FD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Status of CMS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D4C39-C278-4D96-A589-FAC1F75FD3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Helvetica Neue"/>
          <a:ea typeface="+mn-ea"/>
          <a:cs typeface="Helvetica Neue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/>
        <a:buChar char="o"/>
        <a:defRPr sz="2800" kern="1200">
          <a:solidFill>
            <a:schemeClr val="tx1"/>
          </a:solidFill>
          <a:latin typeface="Helvetica Neue"/>
          <a:ea typeface="+mn-ea"/>
          <a:cs typeface="Helvetica Neue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Helvetica Neue"/>
          <a:ea typeface="+mn-ea"/>
          <a:cs typeface="Helvetica Neue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dico.cern.ch/event/258092/session/7/contribution/93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tiff"/><Relationship Id="rId3" Type="http://schemas.openxmlformats.org/officeDocument/2006/relationships/hyperlink" Target="https://twiki.cern.ch/twiki/bin/view/CMSPublic/CMSMulticoreSchedulingProject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space.cern.ch/be-dep/BEDepartmentalDocuments/BE/LHC_Schedule_2015.pdf" TargetMode="External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28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 Neue"/>
                <a:cs typeface="Helvetica Neue"/>
              </a:rPr>
              <a:t>Status of </a:t>
            </a:r>
            <a:r>
              <a:rPr lang="en-US" dirty="0" smtClean="0">
                <a:latin typeface="Helvetica Neue"/>
                <a:cs typeface="Helvetica Neue"/>
              </a:rPr>
              <a:t>CMS</a:t>
            </a:r>
            <a:endParaRPr lang="en-US" dirty="0">
              <a:latin typeface="Helvetica Neue"/>
              <a:cs typeface="Helvetica Neue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Helvetica Neue"/>
                <a:cs typeface="Helvetica Neue"/>
              </a:rPr>
              <a:t>Matthew Nguyen</a:t>
            </a:r>
          </a:p>
          <a:p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Recontres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LCG-France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December 1</a:t>
            </a:r>
            <a:r>
              <a:rPr lang="en-US" baseline="30000" dirty="0" smtClean="0">
                <a:solidFill>
                  <a:schemeClr val="tx2">
                    <a:lumMod val="50000"/>
                  </a:schemeClr>
                </a:solidFill>
              </a:rPr>
              <a:t>st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2014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29" y="2685768"/>
            <a:ext cx="8091311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"/>
                <a:cs typeface="Helvetica Neue"/>
              </a:rPr>
              <a:t>*Mostly based on information from CMS Offline &amp; Computing Week</a:t>
            </a:r>
          </a:p>
          <a:p>
            <a:r>
              <a:rPr lang="en-US" dirty="0" smtClean="0">
                <a:latin typeface="Helvetica Neue"/>
                <a:cs typeface="Helvetica Neue"/>
              </a:rPr>
              <a:t>November 3-7</a:t>
            </a:r>
            <a:endParaRPr lang="en-US" dirty="0" smtClean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70163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Data Management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9699" y="4647432"/>
            <a:ext cx="8660958" cy="191841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CMS manages 100 </a:t>
            </a:r>
            <a:r>
              <a:rPr lang="en-US" dirty="0" err="1" smtClean="0"/>
              <a:t>Pb</a:t>
            </a:r>
            <a:r>
              <a:rPr lang="en-US" dirty="0" smtClean="0"/>
              <a:t> of disk at 50 computing centers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~ 100k datasets (mostly MC), which were distributed essentially by hand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Idea:  Instead use data popularity to determine dataset replication and deletion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Release least popular cached copies once 90% of space is used, until 80% usage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Create new copies when data becomes popular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CMSSW reports on file-level access as of version 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Status of CMS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4C39-C278-4D96-A589-FAC1F75FD3B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6512" y="1307569"/>
            <a:ext cx="5732585" cy="3140110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4587201" y="2418285"/>
            <a:ext cx="445884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368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7" y="360419"/>
            <a:ext cx="3777013" cy="836204"/>
          </a:xfrm>
        </p:spPr>
        <p:txBody>
          <a:bodyPr/>
          <a:lstStyle/>
          <a:p>
            <a:r>
              <a:rPr lang="en-US" dirty="0" smtClean="0"/>
              <a:t>CRAB3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31270"/>
            <a:ext cx="7907343" cy="242673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New grid submission tool enables option to ignore data locality, i.e., use AAA</a:t>
            </a:r>
          </a:p>
          <a:p>
            <a:r>
              <a:rPr lang="en-US" dirty="0"/>
              <a:t>Tested by artificially forcing jobs to run w/ remote </a:t>
            </a:r>
            <a:r>
              <a:rPr lang="en-US" dirty="0" smtClean="0"/>
              <a:t>access</a:t>
            </a:r>
          </a:p>
          <a:p>
            <a:r>
              <a:rPr lang="en-US" dirty="0"/>
              <a:t>D</a:t>
            </a:r>
            <a:r>
              <a:rPr lang="en-US" dirty="0" smtClean="0"/>
              <a:t>uring CSA14:  20k cores in production, 200k jobs/day, average of 300 users/week</a:t>
            </a:r>
          </a:p>
          <a:p>
            <a:r>
              <a:rPr lang="en-US" dirty="0" smtClean="0"/>
              <a:t>Improves handling of read failures and monitoring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Status of CMS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4C39-C278-4D96-A589-FAC1F75FD3B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6972" y="328288"/>
            <a:ext cx="5377173" cy="403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9231" y="1196623"/>
            <a:ext cx="3288080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Helvetica Neue"/>
                <a:cs typeface="Helvetica Neue"/>
              </a:rPr>
              <a:t>CMS Remote Analysis Builder</a:t>
            </a:r>
            <a:endParaRPr lang="en-US" dirty="0" smtClean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77971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new data-tier:  mini-AOD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645" y="1196622"/>
            <a:ext cx="6963685" cy="2505111"/>
          </a:xfrm>
        </p:spPr>
        <p:txBody>
          <a:bodyPr>
            <a:noAutofit/>
          </a:bodyPr>
          <a:lstStyle/>
          <a:p>
            <a:r>
              <a:rPr lang="en-US" sz="2400" dirty="0" smtClean="0"/>
              <a:t>New thin data tier </a:t>
            </a:r>
            <a:r>
              <a:rPr lang="en-US" sz="2400" dirty="0" smtClean="0">
                <a:sym typeface="Wingdings"/>
              </a:rPr>
              <a:t></a:t>
            </a:r>
            <a:r>
              <a:rPr lang="en-US" sz="2400" dirty="0" smtClean="0"/>
              <a:t>10x compression, 30-50kB/event</a:t>
            </a:r>
          </a:p>
          <a:p>
            <a:r>
              <a:rPr lang="en-US" sz="2400" dirty="0" smtClean="0"/>
              <a:t>Process 2B events w/ 100 slots in 24h</a:t>
            </a:r>
          </a:p>
          <a:p>
            <a:r>
              <a:rPr lang="en-US" sz="2400" dirty="0" smtClean="0"/>
              <a:t>800M events produced in CSA14</a:t>
            </a:r>
          </a:p>
          <a:p>
            <a:r>
              <a:rPr lang="en-US" sz="2400" dirty="0" smtClean="0"/>
              <a:t>Update centrally ~ monthly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Status of CMS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4C39-C278-4D96-A589-FAC1F75FD3B8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3"/>
          </p:nvPr>
        </p:nvPicPr>
        <p:blipFill rotWithShape="1">
          <a:blip r:embed="rId2"/>
          <a:srcRect t="-4130" b="-6856"/>
          <a:stretch/>
        </p:blipFill>
        <p:spPr>
          <a:xfrm>
            <a:off x="1142871" y="3410418"/>
            <a:ext cx="6720732" cy="3155428"/>
          </a:xfrm>
        </p:spPr>
      </p:pic>
    </p:spTree>
    <p:extLst>
      <p:ext uri="{BB962C8B-B14F-4D97-AF65-F5344CB8AC3E}">
        <p14:creationId xmlns:p14="http://schemas.microsoft.com/office/powerpoint/2010/main" val="2863489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7" y="360419"/>
            <a:ext cx="5587572" cy="836204"/>
          </a:xfrm>
        </p:spPr>
        <p:txBody>
          <a:bodyPr/>
          <a:lstStyle/>
          <a:p>
            <a:r>
              <a:rPr lang="en-US" dirty="0" smtClean="0"/>
              <a:t>Multicore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196622"/>
            <a:ext cx="4495800" cy="566137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Full thread-safety achieved in CMS software version 7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Different levels of concurrency:  Module and sub-module level 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TBB: threaded building blocks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Multi-core CMSSW available in nightly builds since July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Reconstruction using threads tested at Tier0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Work ongoing on simulation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Performance bottleneck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Modules that must be run sequentially</a:t>
            </a:r>
          </a:p>
          <a:p>
            <a:pPr lvl="1">
              <a:lnSpc>
                <a:spcPct val="110000"/>
              </a:lnSpc>
            </a:pPr>
            <a:r>
              <a:rPr lang="en-US" dirty="0" err="1" smtClean="0"/>
              <a:t>Lumi</a:t>
            </a:r>
            <a:r>
              <a:rPr lang="en-US" dirty="0" smtClean="0"/>
              <a:t> block and run boundaries</a:t>
            </a:r>
          </a:p>
          <a:p>
            <a:pPr>
              <a:lnSpc>
                <a:spcPct val="110000"/>
              </a:lnSpc>
              <a:buClrTx/>
            </a:pPr>
            <a:r>
              <a:rPr lang="en-US" dirty="0" smtClean="0">
                <a:solidFill>
                  <a:srgbClr val="008000"/>
                </a:solidFill>
              </a:rPr>
              <a:t>Substantial gains in memory consumption and network load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Status of CMS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4C39-C278-4D96-A589-FAC1F75FD3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42596" y="6262890"/>
            <a:ext cx="3562623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Helvetica Neue"/>
                <a:cs typeface="Helvetica Neue"/>
                <a:hlinkClick r:id="rId2"/>
              </a:rPr>
              <a:t>ACAT2014 talk, Sexton-Kennedy</a:t>
            </a:r>
            <a:endParaRPr lang="en-US" dirty="0" smtClean="0">
              <a:latin typeface="Helvetica Neue"/>
              <a:cs typeface="Helvetica Neue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t="2243"/>
          <a:stretch/>
        </p:blipFill>
        <p:spPr>
          <a:xfrm>
            <a:off x="5087192" y="710263"/>
            <a:ext cx="3949381" cy="272126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7192" y="3431531"/>
            <a:ext cx="3924785" cy="275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06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Multicore 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645" y="1196622"/>
            <a:ext cx="4114800" cy="420736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Scaling to large-scale multi-core production not trivial</a:t>
            </a:r>
          </a:p>
          <a:p>
            <a:r>
              <a:rPr lang="en-US" sz="2800" dirty="0" smtClean="0"/>
              <a:t>Production tool (</a:t>
            </a:r>
            <a:r>
              <a:rPr lang="en-US" sz="2800" dirty="0" err="1" smtClean="0"/>
              <a:t>WMAgent</a:t>
            </a:r>
            <a:r>
              <a:rPr lang="en-US" sz="2800" dirty="0" smtClean="0"/>
              <a:t>) still being tested </a:t>
            </a:r>
          </a:p>
          <a:p>
            <a:r>
              <a:rPr lang="en-US" sz="2800" dirty="0" smtClean="0"/>
              <a:t>Many challenges: Pilot optimization, job monitoring, etc. 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Status of CMS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4C39-C278-4D96-A589-FAC1F75FD3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" name="Content Placeholder 6" descr="Untitled.tiff"/>
          <p:cNvPicPr>
            <a:picLocks noGrp="1" noChangeAspect="1"/>
          </p:cNvPicPr>
          <p:nvPr>
            <p:ph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61" r="43717" b="-217"/>
          <a:stretch/>
        </p:blipFill>
        <p:spPr>
          <a:xfrm>
            <a:off x="4786249" y="1318213"/>
            <a:ext cx="4377508" cy="4085776"/>
          </a:xfrm>
        </p:spPr>
      </p:pic>
      <p:sp>
        <p:nvSpPr>
          <p:cNvPr id="8" name="TextBox 7"/>
          <p:cNvSpPr txBox="1"/>
          <p:nvPr/>
        </p:nvSpPr>
        <p:spPr>
          <a:xfrm>
            <a:off x="5012818" y="5403989"/>
            <a:ext cx="3810283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 smtClean="0">
                <a:latin typeface="Helvetica Neue"/>
                <a:cs typeface="Helvetica Neue"/>
              </a:rPr>
              <a:t>Muti</a:t>
            </a:r>
            <a:r>
              <a:rPr lang="en-US" dirty="0" smtClean="0">
                <a:latin typeface="Helvetica Neue"/>
                <a:cs typeface="Helvetica Neue"/>
              </a:rPr>
              <a:t>-core pilots at the CCIN2P3 T1</a:t>
            </a:r>
            <a:endParaRPr lang="en-US" dirty="0" smtClean="0">
              <a:latin typeface="Helvetica Neue"/>
              <a:cs typeface="Helvetica Neu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6161" y="6030211"/>
            <a:ext cx="3456047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"/>
                <a:cs typeface="Helvetica Neue"/>
              </a:rPr>
              <a:t>I believe testing is also underway at GRIF</a:t>
            </a:r>
            <a:endParaRPr lang="en-US" dirty="0" smtClean="0">
              <a:latin typeface="Helvetica Neue"/>
              <a:cs typeface="Helvetica Neue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8559" y="5903858"/>
            <a:ext cx="3621118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"/>
                <a:cs typeface="Helvetica Neue"/>
              </a:rPr>
              <a:t>Follow the projection here: </a:t>
            </a:r>
            <a:r>
              <a:rPr lang="en-US" dirty="0" smtClean="0">
                <a:latin typeface="Helvetica Neue"/>
                <a:cs typeface="Helvetica Neue"/>
                <a:hlinkClick r:id="rId3"/>
              </a:rPr>
              <a:t>CMSMulticoreSchedulingProject</a:t>
            </a:r>
            <a:endParaRPr lang="en-US" dirty="0" smtClean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02417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1837" y="4890610"/>
            <a:ext cx="8579890" cy="1927453"/>
          </a:xfrm>
        </p:spPr>
        <p:txBody>
          <a:bodyPr>
            <a:normAutofit fontScale="92500"/>
          </a:bodyPr>
          <a:lstStyle/>
          <a:p>
            <a:r>
              <a:rPr lang="en-US" sz="2000" dirty="0" smtClean="0"/>
              <a:t>With 10k cores, the HLT farm </a:t>
            </a:r>
            <a:r>
              <a:rPr lang="en-US" sz="2000" dirty="0" smtClean="0"/>
              <a:t>represents a massive resource</a:t>
            </a:r>
            <a:endParaRPr lang="en-US" sz="2000" dirty="0" smtClean="0"/>
          </a:p>
          <a:p>
            <a:r>
              <a:rPr lang="en-US" sz="2000" dirty="0" smtClean="0"/>
              <a:t>Implemented cloud middleware (</a:t>
            </a:r>
            <a:r>
              <a:rPr lang="en-US" sz="2000" dirty="0" err="1" smtClean="0"/>
              <a:t>OpenStack</a:t>
            </a:r>
            <a:r>
              <a:rPr lang="en-US" sz="2000" dirty="0" smtClean="0"/>
              <a:t>) to use  HLT during downtime</a:t>
            </a:r>
            <a:endParaRPr lang="en-US" sz="2000" dirty="0" smtClean="0"/>
          </a:p>
          <a:p>
            <a:r>
              <a:rPr lang="en-US" sz="2000" dirty="0" smtClean="0"/>
              <a:t>H</a:t>
            </a:r>
            <a:r>
              <a:rPr lang="en-US" sz="2000" dirty="0" smtClean="0"/>
              <a:t>eavy </a:t>
            </a:r>
            <a:r>
              <a:rPr lang="en-US" sz="2000" dirty="0" smtClean="0"/>
              <a:t>ion reprocessing campaign </a:t>
            </a:r>
            <a:r>
              <a:rPr lang="en-US" sz="2000" dirty="0" smtClean="0"/>
              <a:t>in April 2014 successful test case</a:t>
            </a:r>
          </a:p>
          <a:p>
            <a:r>
              <a:rPr lang="en-US" sz="2000" dirty="0" smtClean="0"/>
              <a:t>Steady use for production afterwards </a:t>
            </a:r>
          </a:p>
          <a:p>
            <a:r>
              <a:rPr lang="en-US" sz="2000" dirty="0" smtClean="0"/>
              <a:t>Use of HLT during inter-fill periods under investigation</a:t>
            </a:r>
            <a:endParaRPr lang="en-US" sz="2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HLT as a cloud resource</a:t>
            </a:r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126"/>
            <a:ext cx="609600" cy="365125"/>
          </a:xfrm>
        </p:spPr>
        <p:txBody>
          <a:bodyPr/>
          <a:lstStyle/>
          <a:p>
            <a:pPr>
              <a:defRPr/>
            </a:pPr>
            <a:fld id="{C0506BFC-CAD8-A44E-8CF3-87DFAD7856FC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Status of CMS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75" y="1196623"/>
            <a:ext cx="4882603" cy="349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248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Prompt </a:t>
            </a:r>
            <a:r>
              <a:rPr lang="en-US" dirty="0" err="1" smtClean="0"/>
              <a:t>Reco</a:t>
            </a:r>
            <a:r>
              <a:rPr lang="en-US" dirty="0" smtClean="0"/>
              <a:t> on the </a:t>
            </a:r>
            <a:r>
              <a:rPr lang="en-US" dirty="0"/>
              <a:t>c</a:t>
            </a:r>
            <a:r>
              <a:rPr lang="en-US" dirty="0" smtClean="0"/>
              <a:t>loud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8326" y="3904382"/>
            <a:ext cx="8308474" cy="2727840"/>
          </a:xfrm>
        </p:spPr>
        <p:txBody>
          <a:bodyPr>
            <a:normAutofit fontScale="77500" lnSpcReduction="20000"/>
          </a:bodyPr>
          <a:lstStyle/>
          <a:p>
            <a:pPr marL="342900" lvl="1" indent="-342900">
              <a:buClr>
                <a:schemeClr val="tx2">
                  <a:lumMod val="75000"/>
                </a:schemeClr>
              </a:buClr>
              <a:buFont typeface="Wingdings" charset="2"/>
              <a:buChar char="§"/>
            </a:pPr>
            <a:r>
              <a:rPr lang="en-US" dirty="0" smtClean="0">
                <a:solidFill>
                  <a:srgbClr val="10253F"/>
                </a:solidFill>
              </a:rPr>
              <a:t>Prompt </a:t>
            </a:r>
            <a:r>
              <a:rPr lang="en-US" dirty="0" err="1" smtClean="0">
                <a:solidFill>
                  <a:srgbClr val="10253F"/>
                </a:solidFill>
              </a:rPr>
              <a:t>reco</a:t>
            </a:r>
            <a:r>
              <a:rPr lang="en-US" dirty="0" smtClean="0">
                <a:solidFill>
                  <a:srgbClr val="10253F"/>
                </a:solidFill>
              </a:rPr>
              <a:t> requires nearly all of CPU resources and a good fraction of T1 CPU</a:t>
            </a:r>
          </a:p>
          <a:p>
            <a:pPr marL="342900" lvl="1" indent="-342900">
              <a:buClr>
                <a:schemeClr val="tx2">
                  <a:lumMod val="75000"/>
                </a:schemeClr>
              </a:buClr>
              <a:buFont typeface="Wingdings" charset="2"/>
              <a:buChar char="§"/>
            </a:pPr>
            <a:r>
              <a:rPr lang="en-US" dirty="0" smtClean="0"/>
              <a:t>Move </a:t>
            </a:r>
            <a:r>
              <a:rPr lang="en-US" dirty="0"/>
              <a:t>to a </a:t>
            </a:r>
            <a:r>
              <a:rPr lang="en-US" dirty="0" err="1"/>
              <a:t>Openstack</a:t>
            </a:r>
            <a:r>
              <a:rPr lang="en-US" dirty="0"/>
              <a:t> based Cloud-like virtualized resources located at CERN (1/3 CPUs, 2/3 disk storage)  and Wigner (2/3 CPUs, 1/3 disk storage) </a:t>
            </a:r>
          </a:p>
          <a:p>
            <a:r>
              <a:rPr lang="en-US" dirty="0" smtClean="0"/>
              <a:t>Based on the Agile Infrastructure</a:t>
            </a:r>
          </a:p>
          <a:p>
            <a:r>
              <a:rPr lang="en-US" dirty="0" smtClean="0"/>
              <a:t>New method of resource allocation:  </a:t>
            </a:r>
            <a:r>
              <a:rPr lang="en-US" dirty="0" err="1" smtClean="0"/>
              <a:t>GlideinWMS</a:t>
            </a:r>
            <a:endParaRPr lang="en-US" dirty="0" smtClean="0"/>
          </a:p>
          <a:p>
            <a:r>
              <a:rPr lang="en-US" dirty="0" smtClean="0"/>
              <a:t>Work underway to commission this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Status of CMS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4C39-C278-4D96-A589-FAC1F75FD3B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675" y="1496669"/>
            <a:ext cx="5182553" cy="217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1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Towards physics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1B events simulated by June 1</a:t>
            </a:r>
            <a:r>
              <a:rPr lang="en-US" baseline="30000" dirty="0" smtClean="0"/>
              <a:t>st</a:t>
            </a:r>
            <a:endParaRPr lang="en-US" dirty="0" smtClean="0"/>
          </a:p>
          <a:p>
            <a:r>
              <a:rPr lang="en-US" dirty="0" smtClean="0"/>
              <a:t>Digitized with both 25ns and 50ns bunch spacing</a:t>
            </a:r>
          </a:p>
          <a:p>
            <a:r>
              <a:rPr lang="en-US" dirty="0" smtClean="0"/>
              <a:t>Reprocessing during technical stops, e.g., to update</a:t>
            </a:r>
          </a:p>
          <a:p>
            <a:pPr lvl="1"/>
            <a:r>
              <a:rPr lang="en-US" dirty="0" smtClean="0"/>
              <a:t>Machine parameters</a:t>
            </a:r>
          </a:p>
          <a:p>
            <a:pPr lvl="1"/>
            <a:r>
              <a:rPr lang="en-US" dirty="0" smtClean="0"/>
              <a:t>Alignment calibrations</a:t>
            </a:r>
          </a:p>
          <a:p>
            <a:pPr lvl="1"/>
            <a:r>
              <a:rPr lang="en-US" dirty="0" smtClean="0"/>
              <a:t>Reconstruction developments</a:t>
            </a:r>
          </a:p>
          <a:p>
            <a:r>
              <a:rPr lang="en-US" dirty="0" smtClean="0"/>
              <a:t>4B MC events by end of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Status of CMS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4C39-C278-4D96-A589-FAC1F75FD3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344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Utilization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 t="-43415" b="-43415"/>
          <a:stretch>
            <a:fillRect/>
          </a:stretch>
        </p:blipFill>
        <p:spPr>
          <a:xfrm>
            <a:off x="386645" y="679154"/>
            <a:ext cx="4114800" cy="5435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Status of CMS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4C39-C278-4D96-A589-FAC1F75FD3B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3"/>
          </p:nvPr>
        </p:nvPicPr>
        <p:blipFill>
          <a:blip r:embed="rId3"/>
          <a:srcRect t="-51309" b="-51309"/>
          <a:stretch>
            <a:fillRect/>
          </a:stretch>
        </p:blipFill>
        <p:spPr>
          <a:xfrm>
            <a:off x="4642555" y="804593"/>
            <a:ext cx="4114800" cy="5435600"/>
          </a:xfrm>
        </p:spPr>
      </p:pic>
      <p:sp>
        <p:nvSpPr>
          <p:cNvPr id="10" name="TextBox 9"/>
          <p:cNvSpPr txBox="1"/>
          <p:nvPr/>
        </p:nvSpPr>
        <p:spPr>
          <a:xfrm>
            <a:off x="386645" y="5316863"/>
            <a:ext cx="4361201" cy="108029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latin typeface="Helvetica Neue"/>
                <a:cs typeface="Helvetica Neue"/>
              </a:rPr>
              <a:t>Utilization beyond WLCG pledges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latin typeface="Helvetica Neue"/>
                <a:cs typeface="Helvetica Neue"/>
              </a:rPr>
              <a:t>Main </a:t>
            </a:r>
            <a:r>
              <a:rPr lang="en-US" dirty="0">
                <a:latin typeface="Helvetica Neue"/>
                <a:cs typeface="Helvetica Neue"/>
              </a:rPr>
              <a:t>u</a:t>
            </a:r>
            <a:r>
              <a:rPr lang="en-US" dirty="0" smtClean="0">
                <a:latin typeface="Helvetica Neue"/>
                <a:cs typeface="Helvetica Neue"/>
              </a:rPr>
              <a:t>sage:  Mostly reprocessing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latin typeface="Helvetica Neue"/>
                <a:cs typeface="Helvetica Neue"/>
              </a:rPr>
              <a:t>Now open for user analysis jobs</a:t>
            </a:r>
            <a:endParaRPr lang="en-US" dirty="0" smtClean="0">
              <a:latin typeface="Helvetica Neue"/>
              <a:cs typeface="Helvetica Neue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85775" y="5421382"/>
            <a:ext cx="4750017" cy="74789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latin typeface="Helvetica Neue"/>
                <a:cs typeface="Helvetica Neue"/>
              </a:rPr>
              <a:t>Mostly also beyond WLCG pledges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latin typeface="Helvetica Neue"/>
                <a:cs typeface="Helvetica Neue"/>
              </a:rPr>
              <a:t>Main usage:  Analysis and MC production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28353" y="1520951"/>
            <a:ext cx="774560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Helvetica Neue"/>
                <a:cs typeface="Helvetica Neue"/>
              </a:rPr>
              <a:t>Tier 1</a:t>
            </a:r>
            <a:endParaRPr lang="en-US" dirty="0" smtClean="0">
              <a:latin typeface="Helvetica Neue"/>
              <a:cs typeface="Helvetica Neue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58632" y="1547912"/>
            <a:ext cx="774560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Helvetica Neue"/>
                <a:cs typeface="Helvetica Neue"/>
              </a:rPr>
              <a:t>Tier 2</a:t>
            </a:r>
            <a:endParaRPr lang="en-US" dirty="0" smtClean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63528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 demands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Status of CMS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4C39-C278-4D96-A589-FAC1F75FD3B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t="-7102" b="-7102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3"/>
          </p:nvPr>
        </p:nvPicPr>
        <p:blipFill>
          <a:blip r:embed="rId3"/>
          <a:srcRect t="-7883" b="-788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86645" y="1729277"/>
            <a:ext cx="4114800" cy="6079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68188" y="4070292"/>
            <a:ext cx="3811701" cy="16984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184575" y="6444257"/>
            <a:ext cx="3148211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"/>
                <a:cs typeface="Helvetica Neue"/>
              </a:rPr>
              <a:t>2015 T1 pledge breakdown</a:t>
            </a:r>
            <a:endParaRPr lang="en-US" dirty="0" smtClean="0">
              <a:latin typeface="Helvetica Neue"/>
              <a:cs typeface="Helvetica Neue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33278" y="6275627"/>
            <a:ext cx="3541023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Helvetica Neue"/>
                <a:cs typeface="Helvetica Neue"/>
              </a:rPr>
              <a:t>E</a:t>
            </a:r>
            <a:r>
              <a:rPr lang="en-US" dirty="0" smtClean="0">
                <a:latin typeface="Helvetica Neue"/>
                <a:cs typeface="Helvetica Neue"/>
              </a:rPr>
              <a:t>volution of resources demands </a:t>
            </a:r>
            <a:endParaRPr lang="en-US" dirty="0" smtClean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8567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Winding down Run 1 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719" y="1423332"/>
            <a:ext cx="5220457" cy="481743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Mostly ‘discovery physics’ groups (Higgs, SUSY, exotica) winding down publication Run 1 publications this year</a:t>
            </a:r>
          </a:p>
          <a:p>
            <a:r>
              <a:rPr lang="en-US" sz="2400" dirty="0" smtClean="0"/>
              <a:t>Others (standard model, b-physics, heavy ions) continue to publish Run 1 physics into 2015 </a:t>
            </a:r>
          </a:p>
          <a:p>
            <a:r>
              <a:rPr lang="en-US" sz="2400" dirty="0" smtClean="0"/>
              <a:t>No remaining large MC requests or reprocessing</a:t>
            </a:r>
          </a:p>
          <a:p>
            <a:r>
              <a:rPr lang="en-US" sz="2400" dirty="0" smtClean="0"/>
              <a:t>No major software developments</a:t>
            </a:r>
          </a:p>
          <a:p>
            <a:r>
              <a:rPr lang="en-US" sz="2400" dirty="0" smtClean="0"/>
              <a:t>Continued need or analysis resources into 2015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Status of CMS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4C39-C278-4D96-A589-FAC1F75FD3B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3810" y="1933202"/>
            <a:ext cx="3361481" cy="35630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51739" y="5496253"/>
            <a:ext cx="702080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Helvetica Neue"/>
                <a:cs typeface="Helvetica Neue"/>
              </a:rPr>
              <a:t>Time</a:t>
            </a:r>
            <a:endParaRPr lang="en-US" dirty="0" smtClean="0">
              <a:latin typeface="Helvetica Neue"/>
              <a:cs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4341713" y="3272782"/>
            <a:ext cx="1894870" cy="36933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>
                <a:latin typeface="Helvetica Neue"/>
                <a:cs typeface="Helvetica Neue"/>
              </a:rPr>
              <a:t># of publications</a:t>
            </a:r>
            <a:endParaRPr lang="en-US" dirty="0" smtClean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420646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9452"/>
            <a:ext cx="8447716" cy="473571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Run 2 is around the corner </a:t>
            </a:r>
            <a:r>
              <a:rPr lang="en-US" sz="2800" dirty="0" smtClean="0">
                <a:sym typeface="Wingdings"/>
              </a:rPr>
              <a:t> Presents new challenges for computing</a:t>
            </a:r>
          </a:p>
          <a:p>
            <a:r>
              <a:rPr lang="en-US" sz="2800" dirty="0" smtClean="0"/>
              <a:t>Lots of effort went into preparing for this challenge during LS1</a:t>
            </a:r>
          </a:p>
          <a:p>
            <a:pPr lvl="1"/>
            <a:r>
              <a:rPr lang="en-US" sz="2400" dirty="0" smtClean="0"/>
              <a:t>Data federation</a:t>
            </a:r>
          </a:p>
          <a:p>
            <a:pPr lvl="1"/>
            <a:r>
              <a:rPr lang="en-US" sz="2400" dirty="0" smtClean="0"/>
              <a:t>Multicore processing</a:t>
            </a:r>
          </a:p>
          <a:p>
            <a:pPr lvl="1"/>
            <a:r>
              <a:rPr lang="en-US" sz="2400" dirty="0" smtClean="0"/>
              <a:t>New grid submission tools</a:t>
            </a:r>
          </a:p>
          <a:p>
            <a:pPr lvl="1"/>
            <a:r>
              <a:rPr lang="en-US" sz="2400" dirty="0" smtClean="0"/>
              <a:t> Use of cloud resources</a:t>
            </a:r>
          </a:p>
          <a:p>
            <a:r>
              <a:rPr lang="en-US" sz="2800" dirty="0" smtClean="0"/>
              <a:t>Large scale production of simulation is underway</a:t>
            </a:r>
          </a:p>
          <a:p>
            <a:r>
              <a:rPr lang="en-US" sz="2800" dirty="0" smtClean="0"/>
              <a:t>Plenty of work left to in terms of commissioning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Status of CMS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4C39-C278-4D96-A589-FAC1F75FD3B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338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19" y="612238"/>
            <a:ext cx="3719687" cy="12380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LHC schedule </a:t>
            </a:r>
            <a:br>
              <a:rPr lang="en-US" dirty="0" smtClean="0"/>
            </a:br>
            <a:r>
              <a:rPr lang="en-US" dirty="0" smtClean="0"/>
              <a:t>(as of today)</a:t>
            </a:r>
            <a:endParaRPr lang="en-US" dirty="0"/>
          </a:p>
        </p:txBody>
      </p:sp>
      <p:pic>
        <p:nvPicPr>
          <p:cNvPr id="6" name="Content Placeholder 5" descr="LHC_Schedule_2015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" t="4906" r="404" b="9905"/>
          <a:stretch/>
        </p:blipFill>
        <p:spPr>
          <a:xfrm>
            <a:off x="4303889" y="342100"/>
            <a:ext cx="5341450" cy="65159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Status of CMS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4C39-C278-4D96-A589-FAC1F75FD3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97001" y="6581001"/>
            <a:ext cx="1903577" cy="27699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200" dirty="0" smtClean="0">
                <a:latin typeface="Helvetica Neue"/>
                <a:cs typeface="Helvetica Neue"/>
                <a:hlinkClick r:id="rId3"/>
              </a:rPr>
              <a:t>LHC_Schedule_2015.pdf</a:t>
            </a:r>
            <a:endParaRPr lang="en-US" sz="1200" dirty="0" smtClean="0">
              <a:latin typeface="Helvetica Neue"/>
              <a:cs typeface="Helvetica Neue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390" y="2080255"/>
            <a:ext cx="4315501" cy="30746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charset="2"/>
              <a:buChar char="§"/>
            </a:pPr>
            <a:r>
              <a:rPr lang="en-US" dirty="0" smtClean="0">
                <a:latin typeface="Helvetica Neue"/>
                <a:cs typeface="Helvetica Neue"/>
              </a:rPr>
              <a:t>June 1:  Start of collisions for physics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§"/>
            </a:pPr>
            <a:r>
              <a:rPr lang="en-US" dirty="0" smtClean="0">
                <a:solidFill>
                  <a:srgbClr val="0000FF"/>
                </a:solidFill>
                <a:latin typeface="Helvetica Neue"/>
                <a:cs typeface="Helvetica Neue"/>
              </a:rPr>
              <a:t>3 weeks of 50ns bunch spacing (as in Run 1)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§"/>
            </a:pPr>
            <a:r>
              <a:rPr lang="en-US" dirty="0" smtClean="0">
                <a:latin typeface="Helvetica Neue"/>
                <a:cs typeface="Helvetica Neue"/>
              </a:rPr>
              <a:t>Few week technical stop for “beam scrubbing”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§"/>
            </a:pPr>
            <a:r>
              <a:rPr lang="en-US" dirty="0" smtClean="0">
                <a:solidFill>
                  <a:srgbClr val="0000FF"/>
                </a:solidFill>
                <a:latin typeface="Helvetica Neue"/>
                <a:cs typeface="Helvetica Neue"/>
              </a:rPr>
              <a:t>6 weeks @ 25 ns, large β*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§"/>
            </a:pPr>
            <a:r>
              <a:rPr lang="en-US" dirty="0" smtClean="0">
                <a:latin typeface="Helvetica Neue"/>
                <a:cs typeface="Helvetica Neue"/>
              </a:rPr>
              <a:t>3 week technical stop / special runs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§"/>
            </a:pPr>
            <a:r>
              <a:rPr lang="en-US" dirty="0" smtClean="0">
                <a:solidFill>
                  <a:srgbClr val="0000FF"/>
                </a:solidFill>
                <a:latin typeface="Helvetica Neue"/>
                <a:cs typeface="Helvetica Neue"/>
              </a:rPr>
              <a:t>7 weeks @ 25ns, </a:t>
            </a:r>
            <a:r>
              <a:rPr lang="en-US" dirty="0">
                <a:solidFill>
                  <a:srgbClr val="0000FF"/>
                </a:solidFill>
                <a:latin typeface="Helvetica Neue"/>
                <a:cs typeface="Helvetica Neue"/>
              </a:rPr>
              <a:t>nominal β*</a:t>
            </a:r>
            <a:endParaRPr lang="en-US" dirty="0" smtClean="0">
              <a:solidFill>
                <a:srgbClr val="0000FF"/>
              </a:solidFill>
              <a:latin typeface="Helvetica Neue"/>
              <a:cs typeface="Helvetica Neue"/>
            </a:endParaRPr>
          </a:p>
          <a:p>
            <a:pPr marL="285750" indent="-285750">
              <a:lnSpc>
                <a:spcPct val="120000"/>
              </a:lnSpc>
              <a:buFont typeface="Wingdings" charset="2"/>
              <a:buChar char="§"/>
            </a:pPr>
            <a:r>
              <a:rPr lang="en-US" dirty="0" smtClean="0">
                <a:solidFill>
                  <a:srgbClr val="0000FF"/>
                </a:solidFill>
                <a:latin typeface="Helvetica Neue"/>
                <a:cs typeface="Helvetica Neue"/>
              </a:rPr>
              <a:t>1 month heavy-ion run (</a:t>
            </a:r>
            <a:r>
              <a:rPr lang="en-US" dirty="0" err="1" smtClean="0">
                <a:solidFill>
                  <a:srgbClr val="0000FF"/>
                </a:solidFill>
                <a:latin typeface="Helvetica Neue"/>
                <a:cs typeface="Helvetica Neue"/>
              </a:rPr>
              <a:t>PbPb</a:t>
            </a:r>
            <a:r>
              <a:rPr lang="en-US" dirty="0" smtClean="0">
                <a:solidFill>
                  <a:srgbClr val="0000FF"/>
                </a:solidFill>
                <a:latin typeface="Helvetica Neue"/>
                <a:cs typeface="Helvetica Neue"/>
              </a:rPr>
              <a:t>)</a:t>
            </a:r>
            <a:endParaRPr lang="en-US" dirty="0" smtClean="0">
              <a:solidFill>
                <a:srgbClr val="0000FF"/>
              </a:solidFill>
              <a:latin typeface="Helvetica Neue"/>
              <a:cs typeface="Helvetica Neue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919" y="5476143"/>
            <a:ext cx="4216972" cy="110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902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2 physics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96621"/>
            <a:ext cx="4903730" cy="5435601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200" dirty="0" smtClean="0"/>
              <a:t>Energy = 13 </a:t>
            </a:r>
            <a:r>
              <a:rPr lang="en-US" sz="2200" dirty="0" err="1" smtClean="0"/>
              <a:t>TeV</a:t>
            </a:r>
            <a:r>
              <a:rPr lang="en-US" sz="2200" dirty="0" smtClean="0"/>
              <a:t> (still TBC)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sym typeface="Wingdings"/>
              </a:rPr>
              <a:t>Modest upgrades for CMS from LS1:  </a:t>
            </a:r>
            <a:r>
              <a:rPr lang="en-US" sz="2200" dirty="0" err="1">
                <a:sym typeface="Wingdings"/>
              </a:rPr>
              <a:t>muon</a:t>
            </a:r>
            <a:r>
              <a:rPr lang="en-US" sz="2200" dirty="0">
                <a:sym typeface="Wingdings"/>
              </a:rPr>
              <a:t> coverage completed, </a:t>
            </a:r>
            <a:r>
              <a:rPr lang="en-US" sz="2200" dirty="0" smtClean="0">
                <a:sym typeface="Wingdings"/>
              </a:rPr>
              <a:t>new </a:t>
            </a:r>
            <a:r>
              <a:rPr lang="en-US" sz="2200" dirty="0" err="1">
                <a:sym typeface="Wingdings"/>
              </a:rPr>
              <a:t>beampipe</a:t>
            </a:r>
            <a:r>
              <a:rPr lang="en-US" sz="2200" dirty="0">
                <a:sym typeface="Wingdings"/>
              </a:rPr>
              <a:t>, etc</a:t>
            </a:r>
            <a:r>
              <a:rPr lang="en-US" sz="2200" dirty="0" smtClean="0">
                <a:sym typeface="Wingdings"/>
              </a:rPr>
              <a:t>.</a:t>
            </a:r>
            <a:endParaRPr lang="en-US" sz="2200" dirty="0" smtClean="0"/>
          </a:p>
          <a:p>
            <a:pPr>
              <a:lnSpc>
                <a:spcPct val="110000"/>
              </a:lnSpc>
            </a:pPr>
            <a:r>
              <a:rPr lang="en-US" sz="2200" dirty="0" smtClean="0"/>
              <a:t>Discovery potential depends on channel </a:t>
            </a:r>
            <a:r>
              <a:rPr lang="en-US" sz="2200" dirty="0" smtClean="0">
                <a:sym typeface="Wingdings"/>
              </a:rPr>
              <a:t> specifically 13/8 </a:t>
            </a:r>
            <a:r>
              <a:rPr lang="en-US" sz="2200" dirty="0" err="1" smtClean="0">
                <a:sym typeface="Wingdings"/>
              </a:rPr>
              <a:t>TeV</a:t>
            </a:r>
            <a:r>
              <a:rPr lang="en-US" sz="2200" dirty="0" smtClean="0">
                <a:sym typeface="Wingdings"/>
              </a:rPr>
              <a:t> cross section</a:t>
            </a:r>
          </a:p>
          <a:p>
            <a:pPr>
              <a:lnSpc>
                <a:spcPct val="110000"/>
              </a:lnSpc>
            </a:pPr>
            <a:r>
              <a:rPr lang="en-US" sz="2200" dirty="0" smtClean="0">
                <a:sym typeface="Wingdings"/>
              </a:rPr>
              <a:t>E.g., high mass </a:t>
            </a:r>
            <a:r>
              <a:rPr lang="en-US" sz="2200" dirty="0" err="1" smtClean="0">
                <a:sym typeface="Wingdings"/>
              </a:rPr>
              <a:t>dijet</a:t>
            </a:r>
            <a:r>
              <a:rPr lang="en-US" sz="2200" dirty="0" smtClean="0">
                <a:sym typeface="Wingdings"/>
              </a:rPr>
              <a:t> resonances will be interesting from Day 1</a:t>
            </a:r>
          </a:p>
          <a:p>
            <a:pPr>
              <a:lnSpc>
                <a:spcPct val="110000"/>
              </a:lnSpc>
            </a:pPr>
            <a:r>
              <a:rPr lang="en-US" sz="2200" dirty="0" smtClean="0">
                <a:sym typeface="Wingdings"/>
              </a:rPr>
              <a:t>Precision Higgs meas. by the end of Run 2</a:t>
            </a:r>
          </a:p>
          <a:p>
            <a:pPr>
              <a:lnSpc>
                <a:spcPct val="110000"/>
              </a:lnSpc>
            </a:pPr>
            <a:r>
              <a:rPr lang="en-US" sz="2200" dirty="0">
                <a:sym typeface="Wingdings"/>
              </a:rPr>
              <a:t>In the early days will have to verify SM predictions at new energy</a:t>
            </a:r>
          </a:p>
          <a:p>
            <a:endParaRPr lang="en-US" sz="2200" dirty="0" smtClean="0">
              <a:sym typeface="Wingding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Status of CMS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4C39-C278-4D96-A589-FAC1F75FD3B8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929" y="1628553"/>
            <a:ext cx="3361705" cy="500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822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1199"/>
            <a:ext cx="9144000" cy="836204"/>
          </a:xfrm>
        </p:spPr>
        <p:txBody>
          <a:bodyPr/>
          <a:lstStyle/>
          <a:p>
            <a:r>
              <a:rPr lang="en-US" dirty="0" smtClean="0"/>
              <a:t>Challenges for Run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307" y="1449987"/>
            <a:ext cx="8512941" cy="5435600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As for all </a:t>
            </a:r>
            <a:r>
              <a:rPr lang="en-US" dirty="0" err="1" smtClean="0"/>
              <a:t>expt’s</a:t>
            </a:r>
            <a:r>
              <a:rPr lang="en-US" dirty="0" smtClean="0"/>
              <a:t>, data volumes increasing faster than resources (Moore’s law, flat budgets, etc.)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Conditions are becoming more demanding, </a:t>
            </a:r>
            <a:r>
              <a:rPr lang="en-US" dirty="0" err="1" smtClean="0"/>
              <a:t>e.g</a:t>
            </a:r>
            <a:r>
              <a:rPr lang="en-US" dirty="0" smtClean="0"/>
              <a:t>, larger pile-up, with sizeable component coming ‘out-of-time’ at 25 ns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LS1 was dedicated to evolution of CMS computing model and software to meet these needs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Status of CMS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4C39-C278-4D96-A589-FAC1F75FD3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176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CSA14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69471"/>
            <a:ext cx="8229600" cy="5435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800" u="sng" dirty="0" smtClean="0"/>
              <a:t>C</a:t>
            </a:r>
            <a:r>
              <a:rPr lang="en-US" sz="2800" dirty="0" smtClean="0"/>
              <a:t>omputing, </a:t>
            </a:r>
            <a:r>
              <a:rPr lang="en-US" sz="2800" u="sng" dirty="0" smtClean="0"/>
              <a:t>S</a:t>
            </a:r>
            <a:r>
              <a:rPr lang="en-US" sz="2800" dirty="0" smtClean="0"/>
              <a:t>oftware and </a:t>
            </a:r>
            <a:r>
              <a:rPr lang="en-US" sz="2800" u="sng" dirty="0" smtClean="0"/>
              <a:t>A</a:t>
            </a:r>
            <a:r>
              <a:rPr lang="en-US" sz="2800" dirty="0" smtClean="0"/>
              <a:t>nalysis challenge:  large-scale tests of complete data processing, software and analysis chain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Injection of o large samples of simulated events, analyzed using new computing tools and data access techniques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Samples include different bunch spacing and PU conditions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Spanned July – September, with &gt; 150 users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Status of CMS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4C39-C278-4D96-A589-FAC1F75FD3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299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277" y="161755"/>
            <a:ext cx="788303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2014 Computing Milestones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50" y="1124743"/>
            <a:ext cx="8958949" cy="5648009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ü"/>
            </a:pPr>
            <a:endParaRPr lang="en-US" sz="2000" b="1" dirty="0" smtClean="0">
              <a:solidFill>
                <a:srgbClr val="008000"/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sz="2000" b="1" dirty="0" smtClean="0">
                <a:solidFill>
                  <a:srgbClr val="008000"/>
                </a:solidFill>
              </a:rPr>
              <a:t> </a:t>
            </a:r>
            <a:r>
              <a:rPr lang="en-US" sz="2000" b="1" dirty="0"/>
              <a:t>Data Management milestone: 30 April 2014</a:t>
            </a:r>
          </a:p>
          <a:p>
            <a:pPr lvl="1"/>
            <a:r>
              <a:rPr lang="en-US" sz="1800" dirty="0" smtClean="0"/>
              <a:t>More transparent data access </a:t>
            </a:r>
          </a:p>
          <a:p>
            <a:pPr lvl="2"/>
            <a:r>
              <a:rPr lang="en-US" sz="1600" dirty="0" smtClean="0"/>
              <a:t>Disk </a:t>
            </a:r>
            <a:r>
              <a:rPr lang="en-US" sz="1600" dirty="0"/>
              <a:t>and tape separated to manage </a:t>
            </a:r>
            <a:r>
              <a:rPr lang="en-US" sz="1600" dirty="0" smtClean="0"/>
              <a:t>Tier-1 </a:t>
            </a:r>
            <a:r>
              <a:rPr lang="en-US" sz="1600" dirty="0"/>
              <a:t>disk resources and control tape access </a:t>
            </a:r>
          </a:p>
          <a:p>
            <a:pPr lvl="2">
              <a:lnSpc>
                <a:spcPct val="70000"/>
              </a:lnSpc>
            </a:pPr>
            <a:r>
              <a:rPr lang="en-US" sz="1600" dirty="0"/>
              <a:t>Data federation and data access  (AAA) </a:t>
            </a:r>
            <a:endParaRPr lang="en-US" sz="1600" dirty="0" smtClean="0"/>
          </a:p>
          <a:p>
            <a:pPr lvl="2">
              <a:lnSpc>
                <a:spcPct val="70000"/>
              </a:lnSpc>
            </a:pPr>
            <a:r>
              <a:rPr lang="en-US" sz="1600" dirty="0" smtClean="0"/>
              <a:t>Developing Dynamic Data Placement for handling centrally managed disk space</a:t>
            </a:r>
          </a:p>
          <a:p>
            <a:pPr lvl="2">
              <a:lnSpc>
                <a:spcPct val="70000"/>
              </a:lnSpc>
            </a:pPr>
            <a:endParaRPr lang="en-US" sz="1600" dirty="0" smtClean="0"/>
          </a:p>
          <a:p>
            <a:pPr>
              <a:buFont typeface="Wingdings" charset="2"/>
              <a:buChar char="ü"/>
            </a:pPr>
            <a:r>
              <a:rPr lang="en-US" sz="2000" b="1" dirty="0" smtClean="0">
                <a:solidFill>
                  <a:srgbClr val="008000"/>
                </a:solidFill>
              </a:rPr>
              <a:t> </a:t>
            </a:r>
            <a:r>
              <a:rPr lang="en-US" sz="2000" b="1" dirty="0" smtClean="0"/>
              <a:t>Analysis Milestone</a:t>
            </a:r>
            <a:r>
              <a:rPr lang="en-US" sz="2000" dirty="0" smtClean="0"/>
              <a:t>: </a:t>
            </a:r>
            <a:r>
              <a:rPr lang="en-US" sz="2000" b="1" dirty="0" smtClean="0"/>
              <a:t>30 June 2014 </a:t>
            </a:r>
          </a:p>
          <a:p>
            <a:pPr lvl="1"/>
            <a:r>
              <a:rPr lang="en-US" sz="1800" dirty="0"/>
              <a:t>Demonstrate the full </a:t>
            </a:r>
            <a:r>
              <a:rPr lang="en-US" sz="1800" dirty="0" smtClean="0"/>
              <a:t>scale </a:t>
            </a:r>
            <a:r>
              <a:rPr lang="en-US" sz="1800" dirty="0"/>
              <a:t>of the new </a:t>
            </a:r>
            <a:r>
              <a:rPr lang="en-US" sz="1800" b="1" dirty="0">
                <a:solidFill>
                  <a:srgbClr val="000000"/>
                </a:solidFill>
              </a:rPr>
              <a:t>CRAB3 </a:t>
            </a:r>
            <a:r>
              <a:rPr lang="en-US" sz="1800" dirty="0"/>
              <a:t>distributed analysis </a:t>
            </a:r>
            <a:r>
              <a:rPr lang="en-US" sz="1800" dirty="0" smtClean="0"/>
              <a:t>tool</a:t>
            </a:r>
            <a:endParaRPr lang="en-US" sz="1800" b="1" dirty="0" smtClean="0"/>
          </a:p>
          <a:p>
            <a:pPr lvl="2"/>
            <a:r>
              <a:rPr lang="en-US" sz="1600" dirty="0" smtClean="0"/>
              <a:t>Reduce job </a:t>
            </a:r>
            <a:r>
              <a:rPr lang="en-US" sz="1600" dirty="0"/>
              <a:t>failures in handling of </a:t>
            </a:r>
            <a:r>
              <a:rPr lang="en-US" sz="1600" dirty="0" smtClean="0"/>
              <a:t>data, </a:t>
            </a:r>
            <a:r>
              <a:rPr lang="en-US" sz="1600" dirty="0"/>
              <a:t>improved job tracking and automatic resubmission </a:t>
            </a:r>
          </a:p>
          <a:p>
            <a:pPr lvl="1"/>
            <a:endParaRPr lang="en-US" sz="1800" dirty="0" smtClean="0"/>
          </a:p>
          <a:p>
            <a:pPr marL="342900" indent="-342900"/>
            <a:r>
              <a:rPr lang="en-US" sz="2000" b="1" dirty="0" smtClean="0">
                <a:solidFill>
                  <a:srgbClr val="FF2600"/>
                </a:solidFill>
              </a:rPr>
              <a:t>Organized </a:t>
            </a:r>
            <a:r>
              <a:rPr lang="en-US" sz="2000" b="1" dirty="0">
                <a:solidFill>
                  <a:srgbClr val="FF2600"/>
                </a:solidFill>
              </a:rPr>
              <a:t>Production </a:t>
            </a:r>
            <a:r>
              <a:rPr lang="en-US" sz="2000" b="1" dirty="0" smtClean="0">
                <a:solidFill>
                  <a:srgbClr val="FF2600"/>
                </a:solidFill>
              </a:rPr>
              <a:t>Milestone</a:t>
            </a:r>
            <a:r>
              <a:rPr lang="en-US" sz="2000" dirty="0" smtClean="0"/>
              <a:t>: </a:t>
            </a:r>
            <a:r>
              <a:rPr lang="en-US" sz="2000" b="1" dirty="0" smtClean="0"/>
              <a:t>Ongoing…</a:t>
            </a:r>
            <a:endParaRPr lang="en-US" sz="2000" dirty="0"/>
          </a:p>
          <a:p>
            <a:pPr lvl="1"/>
            <a:r>
              <a:rPr lang="en-US" sz="1800" dirty="0" smtClean="0"/>
              <a:t>Exercise the full system for organized production</a:t>
            </a:r>
          </a:p>
          <a:p>
            <a:pPr lvl="2"/>
            <a:r>
              <a:rPr lang="en-US" sz="1600" dirty="0" smtClean="0"/>
              <a:t>Cloud-based Tier-0</a:t>
            </a:r>
            <a:r>
              <a:rPr lang="en-US" sz="1600" dirty="0"/>
              <a:t> </a:t>
            </a:r>
            <a:r>
              <a:rPr lang="en-US" sz="1600" dirty="0" smtClean="0"/>
              <a:t>using the Agile Infrastructure (IT-CC and Wigner) </a:t>
            </a:r>
          </a:p>
          <a:p>
            <a:pPr lvl="2"/>
            <a:r>
              <a:rPr lang="en-US" sz="1600" dirty="0" smtClean="0"/>
              <a:t>Run </a:t>
            </a:r>
            <a:r>
              <a:rPr lang="en-US" sz="1600" dirty="0"/>
              <a:t>with multi-core at </a:t>
            </a:r>
            <a:r>
              <a:rPr lang="en-US" sz="1600" dirty="0" smtClean="0"/>
              <a:t>Tier-0 </a:t>
            </a:r>
            <a:r>
              <a:rPr lang="en-US" sz="1600" dirty="0"/>
              <a:t>and </a:t>
            </a:r>
            <a:r>
              <a:rPr lang="en-US" sz="1600" dirty="0" smtClean="0"/>
              <a:t>Tier-1 </a:t>
            </a:r>
            <a:r>
              <a:rPr lang="en-US" sz="1600" dirty="0"/>
              <a:t>for data </a:t>
            </a:r>
            <a:r>
              <a:rPr lang="en-US" sz="1600" dirty="0" smtClean="0"/>
              <a:t>reconstruction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128"/>
            <a:ext cx="609600" cy="365125"/>
          </a:xfrm>
        </p:spPr>
        <p:txBody>
          <a:bodyPr/>
          <a:lstStyle/>
          <a:p>
            <a:fld id="{1AD93096-5B34-4342-9326-69289CEAE4C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374160" y="1531978"/>
            <a:ext cx="1080120" cy="36933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8000"/>
                </a:solidFill>
              </a:rPr>
              <a:t>Done!</a:t>
            </a:r>
            <a:endParaRPr lang="en-US" sz="1800" b="1" dirty="0">
              <a:solidFill>
                <a:srgbClr val="008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4160" y="3161589"/>
            <a:ext cx="1080120" cy="369332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8000"/>
                </a:solidFill>
              </a:rPr>
              <a:t>Done!</a:t>
            </a:r>
            <a:endParaRPr lang="en-US" sz="1800" b="1" dirty="0">
              <a:solidFill>
                <a:srgbClr val="008000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Status of CMS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028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Federation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919" y="1222202"/>
            <a:ext cx="4386605" cy="563579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sz="3400" dirty="0" smtClean="0"/>
              <a:t>Relax paradigm of data locality, taking advantage of better bandwidth reliability than anticipated: </a:t>
            </a:r>
            <a:r>
              <a:rPr lang="en-US" sz="3400" u="sng" dirty="0" smtClean="0"/>
              <a:t>A</a:t>
            </a:r>
            <a:r>
              <a:rPr lang="en-US" sz="3400" dirty="0" smtClean="0"/>
              <a:t>ny data, </a:t>
            </a:r>
            <a:r>
              <a:rPr lang="en-US" sz="3400" u="sng" dirty="0" smtClean="0"/>
              <a:t>A</a:t>
            </a:r>
            <a:r>
              <a:rPr lang="en-US" sz="3400" dirty="0" smtClean="0"/>
              <a:t>nytime, </a:t>
            </a:r>
            <a:r>
              <a:rPr lang="en-US" sz="3400" u="sng" dirty="0" smtClean="0"/>
              <a:t>A</a:t>
            </a:r>
            <a:r>
              <a:rPr lang="en-US" sz="3400" dirty="0" smtClean="0"/>
              <a:t>nywhere (AAA)</a:t>
            </a:r>
          </a:p>
          <a:p>
            <a:pPr>
              <a:lnSpc>
                <a:spcPct val="120000"/>
              </a:lnSpc>
            </a:pPr>
            <a:r>
              <a:rPr lang="en-US" sz="3400" dirty="0" smtClean="0"/>
              <a:t>Implementation:</a:t>
            </a:r>
          </a:p>
          <a:p>
            <a:pPr lvl="1">
              <a:lnSpc>
                <a:spcPct val="120000"/>
              </a:lnSpc>
            </a:pPr>
            <a:r>
              <a:rPr lang="en-US" dirty="0" err="1" smtClean="0"/>
              <a:t>xrootd</a:t>
            </a:r>
            <a:r>
              <a:rPr lang="en-US" dirty="0" smtClean="0"/>
              <a:t> data federation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‘Fall-back’ mechanism 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Disk/tape separation at T1s</a:t>
            </a:r>
          </a:p>
          <a:p>
            <a:pPr>
              <a:lnSpc>
                <a:spcPct val="120000"/>
              </a:lnSpc>
            </a:pPr>
            <a:r>
              <a:rPr lang="en-US" sz="3400" dirty="0" smtClean="0"/>
              <a:t>Advantages</a:t>
            </a:r>
          </a:p>
          <a:p>
            <a:pPr lvl="1">
              <a:lnSpc>
                <a:spcPct val="120000"/>
              </a:lnSpc>
            </a:pPr>
            <a:r>
              <a:rPr lang="en-US" sz="3000" dirty="0"/>
              <a:t>Slight loss of CPU efficiency, but overall more efficient use of resources</a:t>
            </a:r>
          </a:p>
          <a:p>
            <a:pPr lvl="1">
              <a:lnSpc>
                <a:spcPct val="120000"/>
              </a:lnSpc>
            </a:pPr>
            <a:r>
              <a:rPr lang="en-US" sz="3000" dirty="0"/>
              <a:t>Sites w/ storage failures can continue to operate </a:t>
            </a:r>
          </a:p>
          <a:p>
            <a:pPr lvl="1">
              <a:lnSpc>
                <a:spcPct val="120000"/>
              </a:lnSpc>
            </a:pPr>
            <a:r>
              <a:rPr lang="en-US" sz="3000" dirty="0" smtClean="0"/>
              <a:t>Can imagine disk-less T2s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Status of CMS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4C39-C278-4D96-A589-FAC1F75FD3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541" y="1604250"/>
            <a:ext cx="4440998" cy="3502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26598" y="5221409"/>
            <a:ext cx="3860924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"/>
                <a:cs typeface="Helvetica Neue"/>
              </a:rPr>
              <a:t>An early example:  “Legacy” reprocessing of 2012 data samples.</a:t>
            </a:r>
            <a:endParaRPr lang="en-US" dirty="0" smtClean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36366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Federation scalability</a:t>
            </a:r>
            <a:endParaRPr lang="en-US" dirty="0"/>
          </a:p>
        </p:txBody>
      </p:sp>
      <p:pic>
        <p:nvPicPr>
          <p:cNvPr id="9" name="Content Placeholder 8" descr="T2_FR_GRIF_LLR_stdout_time_vs_job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21" b="-18821"/>
          <a:stretch>
            <a:fillRect/>
          </a:stretch>
        </p:blipFill>
        <p:spPr>
          <a:xfrm>
            <a:off x="1008180" y="1364506"/>
            <a:ext cx="3271807" cy="432201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Status of CMS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D4C39-C278-4D96-A589-FAC1F75FD3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0" name="Content Placeholder 9" descr="T2_FR_GRIF_LLR_stdout_read_vs_jobs.png"/>
          <p:cNvPicPr>
            <a:picLocks noGrp="1" noChangeAspect="1"/>
          </p:cNvPicPr>
          <p:nvPr>
            <p:ph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821" b="-18821"/>
          <a:stretch>
            <a:fillRect/>
          </a:stretch>
        </p:blipFill>
        <p:spPr>
          <a:xfrm>
            <a:off x="4650738" y="1364506"/>
            <a:ext cx="3322942" cy="4389565"/>
          </a:xfrm>
        </p:spPr>
      </p:pic>
      <p:sp>
        <p:nvSpPr>
          <p:cNvPr id="11" name="TextBox 10"/>
          <p:cNvSpPr txBox="1"/>
          <p:nvPr/>
        </p:nvSpPr>
        <p:spPr>
          <a:xfrm>
            <a:off x="1407280" y="5452289"/>
            <a:ext cx="6566399" cy="120032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Helvetica Neue"/>
                <a:cs typeface="Helvetica Neue"/>
              </a:rPr>
              <a:t>GRIF_LLR scaling very well at least up to 800 jobs</a:t>
            </a:r>
          </a:p>
          <a:p>
            <a:endParaRPr lang="en-US" dirty="0" smtClean="0">
              <a:latin typeface="Helvetica Neue"/>
              <a:cs typeface="Helvetica Neue"/>
            </a:endParaRPr>
          </a:p>
          <a:p>
            <a:r>
              <a:rPr lang="en-US" dirty="0" smtClean="0">
                <a:latin typeface="Helvetica Neue"/>
                <a:cs typeface="Helvetica Neue"/>
              </a:rPr>
              <a:t>Strategy to optimize performance depends storage system, i.e., may be different at our T2s (DPM) </a:t>
            </a:r>
            <a:r>
              <a:rPr lang="en-US" dirty="0" err="1" smtClean="0">
                <a:latin typeface="Helvetica Neue"/>
                <a:cs typeface="Helvetica Neue"/>
              </a:rPr>
              <a:t>vs</a:t>
            </a:r>
            <a:r>
              <a:rPr lang="en-US" dirty="0" smtClean="0">
                <a:latin typeface="Helvetica Neue"/>
                <a:cs typeface="Helvetica Neue"/>
              </a:rPr>
              <a:t> T1 (</a:t>
            </a:r>
            <a:r>
              <a:rPr lang="en-US" dirty="0" err="1" smtClean="0">
                <a:latin typeface="Helvetica Neue"/>
                <a:cs typeface="Helvetica Neue"/>
              </a:rPr>
              <a:t>dcache</a:t>
            </a:r>
            <a:r>
              <a:rPr lang="en-US" dirty="0" smtClean="0">
                <a:latin typeface="Helvetica Neue"/>
                <a:cs typeface="Helvetica Neue"/>
              </a:rPr>
              <a:t>)</a:t>
            </a:r>
            <a:endParaRPr lang="en-US" dirty="0" smtClean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26163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Mathieu-Sty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  <a:effectLst/>
      </a:spPr>
      <a:bodyPr wrap="none" rtlCol="0">
        <a:spAutoFit/>
      </a:bodyPr>
      <a:lstStyle>
        <a:defPPr>
          <a:defRPr dirty="0" smtClean="0">
            <a:latin typeface="Helvetica Neue"/>
            <a:cs typeface="Helvetica Neue"/>
          </a:defRPr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Mathieu-Style.potx</Template>
  <TotalTime>4783</TotalTime>
  <Words>1259</Words>
  <Application>Microsoft Macintosh PowerPoint</Application>
  <PresentationFormat>On-screen Show (4:3)</PresentationFormat>
  <Paragraphs>189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Mathieu-Style</vt:lpstr>
      <vt:lpstr>Status of CMS</vt:lpstr>
      <vt:lpstr>Winding down Run 1 physics</vt:lpstr>
      <vt:lpstr> LHC schedule  (as of today)</vt:lpstr>
      <vt:lpstr>Run 2 physics goals</vt:lpstr>
      <vt:lpstr>Challenges for Run 2</vt:lpstr>
      <vt:lpstr>CSA14</vt:lpstr>
      <vt:lpstr>2014 Computing Milestones</vt:lpstr>
      <vt:lpstr>Data Federation</vt:lpstr>
      <vt:lpstr>Federation scalability</vt:lpstr>
      <vt:lpstr>Dynamic Data Management</vt:lpstr>
      <vt:lpstr>CRAB3</vt:lpstr>
      <vt:lpstr>A new data-tier:  mini-AOD</vt:lpstr>
      <vt:lpstr>Multicore</vt:lpstr>
      <vt:lpstr>Multicore deployment</vt:lpstr>
      <vt:lpstr>HLT as a cloud resource</vt:lpstr>
      <vt:lpstr>Prompt Reco on the cloud</vt:lpstr>
      <vt:lpstr>Towards physics</vt:lpstr>
      <vt:lpstr>Resource Utilization</vt:lpstr>
      <vt:lpstr>Resource demands</vt:lpstr>
      <vt:lpstr>Conclusions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Nguyen</dc:creator>
  <cp:lastModifiedBy>Matthew Nguyen</cp:lastModifiedBy>
  <cp:revision>60</cp:revision>
  <dcterms:created xsi:type="dcterms:W3CDTF">2011-10-04T13:28:03Z</dcterms:created>
  <dcterms:modified xsi:type="dcterms:W3CDTF">2014-12-01T09:41:17Z</dcterms:modified>
</cp:coreProperties>
</file>