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9" r:id="rId6"/>
    <p:sldId id="262" r:id="rId7"/>
    <p:sldId id="270" r:id="rId8"/>
    <p:sldId id="271" r:id="rId9"/>
    <p:sldId id="275" r:id="rId10"/>
    <p:sldId id="273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39" autoAdjust="0"/>
  </p:normalViewPr>
  <p:slideViewPr>
    <p:cSldViewPr>
      <p:cViewPr varScale="1">
        <p:scale>
          <a:sx n="103" d="100"/>
          <a:sy n="103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A_new\PA_new_11032014_approov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DR &amp; Linearity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189608243414021E-2"/>
          <c:y val="0.11807100499937803"/>
          <c:w val="0.74041581607854579"/>
          <c:h val="0.80263979179679557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VLG (mV)</c:v>
                </c:pt>
              </c:strCache>
            </c:strRef>
          </c:tx>
          <c:spPr>
            <a:ln w="28575">
              <a:noFill/>
            </a:ln>
          </c:spPr>
          <c:xVal>
            <c:numRef>
              <c:f>Feuil1!$A$2:$A$24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50</c:v>
                </c:pt>
                <c:pt idx="6">
                  <c:v>70</c:v>
                </c:pt>
                <c:pt idx="7">
                  <c:v>90</c:v>
                </c:pt>
                <c:pt idx="8">
                  <c:v>100</c:v>
                </c:pt>
                <c:pt idx="9">
                  <c:v>125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900</c:v>
                </c:pt>
                <c:pt idx="15">
                  <c:v>1000</c:v>
                </c:pt>
                <c:pt idx="16">
                  <c:v>1500</c:v>
                </c:pt>
                <c:pt idx="17">
                  <c:v>2000</c:v>
                </c:pt>
                <c:pt idx="18">
                  <c:v>3000</c:v>
                </c:pt>
                <c:pt idx="19">
                  <c:v>4000</c:v>
                </c:pt>
                <c:pt idx="20">
                  <c:v>5000</c:v>
                </c:pt>
                <c:pt idx="21">
                  <c:v>6000</c:v>
                </c:pt>
                <c:pt idx="22">
                  <c:v>7000</c:v>
                </c:pt>
              </c:numCache>
            </c:numRef>
          </c:xVal>
          <c:yVal>
            <c:numRef>
              <c:f>Feuil1!$C$2:$C$24</c:f>
              <c:numCache>
                <c:formatCode>0.000E+00</c:formatCode>
                <c:ptCount val="23"/>
                <c:pt idx="0">
                  <c:v>0.1414</c:v>
                </c:pt>
                <c:pt idx="1">
                  <c:v>0.27940000000000004</c:v>
                </c:pt>
                <c:pt idx="2">
                  <c:v>0.69789999999999996</c:v>
                </c:pt>
                <c:pt idx="3">
                  <c:v>1.4079999999999999</c:v>
                </c:pt>
                <c:pt idx="4">
                  <c:v>4.383</c:v>
                </c:pt>
                <c:pt idx="5">
                  <c:v>7.5430000000000001</c:v>
                </c:pt>
                <c:pt idx="6">
                  <c:v>10.84</c:v>
                </c:pt>
                <c:pt idx="7">
                  <c:v>14.19</c:v>
                </c:pt>
                <c:pt idx="8">
                  <c:v>15.86</c:v>
                </c:pt>
                <c:pt idx="9">
                  <c:v>20.060000000000002</c:v>
                </c:pt>
                <c:pt idx="10">
                  <c:v>33.529999999999994</c:v>
                </c:pt>
                <c:pt idx="11">
                  <c:v>51.69</c:v>
                </c:pt>
                <c:pt idx="12">
                  <c:v>85.13</c:v>
                </c:pt>
                <c:pt idx="13">
                  <c:v>114.4</c:v>
                </c:pt>
                <c:pt idx="14">
                  <c:v>140.30000000000001</c:v>
                </c:pt>
                <c:pt idx="15">
                  <c:v>152.19999999999999</c:v>
                </c:pt>
                <c:pt idx="16">
                  <c:v>204</c:v>
                </c:pt>
                <c:pt idx="17">
                  <c:v>248.6</c:v>
                </c:pt>
                <c:pt idx="18">
                  <c:v>343.6</c:v>
                </c:pt>
                <c:pt idx="19">
                  <c:v>453</c:v>
                </c:pt>
                <c:pt idx="20">
                  <c:v>522</c:v>
                </c:pt>
                <c:pt idx="21">
                  <c:v>561.9</c:v>
                </c:pt>
                <c:pt idx="22">
                  <c:v>587.4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VHG (mV)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Feuil1!$A$2:$A$24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50</c:v>
                </c:pt>
                <c:pt idx="6">
                  <c:v>70</c:v>
                </c:pt>
                <c:pt idx="7">
                  <c:v>90</c:v>
                </c:pt>
                <c:pt idx="8">
                  <c:v>100</c:v>
                </c:pt>
                <c:pt idx="9">
                  <c:v>125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900</c:v>
                </c:pt>
                <c:pt idx="15">
                  <c:v>1000</c:v>
                </c:pt>
                <c:pt idx="16">
                  <c:v>1500</c:v>
                </c:pt>
                <c:pt idx="17">
                  <c:v>2000</c:v>
                </c:pt>
                <c:pt idx="18">
                  <c:v>3000</c:v>
                </c:pt>
                <c:pt idx="19">
                  <c:v>4000</c:v>
                </c:pt>
                <c:pt idx="20">
                  <c:v>5000</c:v>
                </c:pt>
                <c:pt idx="21">
                  <c:v>6000</c:v>
                </c:pt>
                <c:pt idx="22">
                  <c:v>7000</c:v>
                </c:pt>
              </c:numCache>
            </c:numRef>
          </c:xVal>
          <c:yVal>
            <c:numRef>
              <c:f>Feuil1!$D$2:$D$24</c:f>
              <c:numCache>
                <c:formatCode>0.000E+00</c:formatCode>
                <c:ptCount val="23"/>
                <c:pt idx="0">
                  <c:v>13.05</c:v>
                </c:pt>
                <c:pt idx="1">
                  <c:v>26.18</c:v>
                </c:pt>
                <c:pt idx="2">
                  <c:v>65.94</c:v>
                </c:pt>
                <c:pt idx="3">
                  <c:v>133.30000000000001</c:v>
                </c:pt>
                <c:pt idx="4">
                  <c:v>415</c:v>
                </c:pt>
                <c:pt idx="5">
                  <c:v>711.5</c:v>
                </c:pt>
                <c:pt idx="6">
                  <c:v>1016.9999999999999</c:v>
                </c:pt>
                <c:pt idx="7">
                  <c:v>1310</c:v>
                </c:pt>
                <c:pt idx="8">
                  <c:v>1435</c:v>
                </c:pt>
                <c:pt idx="9">
                  <c:v>1713</c:v>
                </c:pt>
                <c:pt idx="10">
                  <c:v>2151</c:v>
                </c:pt>
                <c:pt idx="11">
                  <c:v>2196</c:v>
                </c:pt>
                <c:pt idx="12">
                  <c:v>2221</c:v>
                </c:pt>
                <c:pt idx="13">
                  <c:v>2232</c:v>
                </c:pt>
                <c:pt idx="14">
                  <c:v>2237</c:v>
                </c:pt>
                <c:pt idx="15">
                  <c:v>2239</c:v>
                </c:pt>
                <c:pt idx="16">
                  <c:v>2246</c:v>
                </c:pt>
                <c:pt idx="17">
                  <c:v>2249</c:v>
                </c:pt>
                <c:pt idx="18">
                  <c:v>2254</c:v>
                </c:pt>
                <c:pt idx="19">
                  <c:v>2257</c:v>
                </c:pt>
                <c:pt idx="20">
                  <c:v>2259</c:v>
                </c:pt>
                <c:pt idx="21">
                  <c:v>2261</c:v>
                </c:pt>
                <c:pt idx="22">
                  <c:v>2263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Feuil1!$E$1</c:f>
              <c:strCache>
                <c:ptCount val="1"/>
                <c:pt idx="0">
                  <c:v>gain_ratio</c:v>
                </c:pt>
              </c:strCache>
            </c:strRef>
          </c:tx>
          <c:spPr>
            <a:ln w="28575">
              <a:noFill/>
            </a:ln>
          </c:spPr>
          <c:xVal>
            <c:numRef>
              <c:f>Feuil1!$A$2:$A$24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50</c:v>
                </c:pt>
                <c:pt idx="6">
                  <c:v>70</c:v>
                </c:pt>
                <c:pt idx="7">
                  <c:v>90</c:v>
                </c:pt>
                <c:pt idx="8">
                  <c:v>100</c:v>
                </c:pt>
                <c:pt idx="9">
                  <c:v>125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900</c:v>
                </c:pt>
                <c:pt idx="15">
                  <c:v>1000</c:v>
                </c:pt>
                <c:pt idx="16">
                  <c:v>1500</c:v>
                </c:pt>
                <c:pt idx="17">
                  <c:v>2000</c:v>
                </c:pt>
                <c:pt idx="18">
                  <c:v>3000</c:v>
                </c:pt>
                <c:pt idx="19">
                  <c:v>4000</c:v>
                </c:pt>
                <c:pt idx="20">
                  <c:v>5000</c:v>
                </c:pt>
                <c:pt idx="21">
                  <c:v>6000</c:v>
                </c:pt>
                <c:pt idx="22">
                  <c:v>7000</c:v>
                </c:pt>
              </c:numCache>
            </c:numRef>
          </c:xVal>
          <c:yVal>
            <c:numRef>
              <c:f>Feuil1!$E$2:$E$24</c:f>
              <c:numCache>
                <c:formatCode>0.000E+00</c:formatCode>
                <c:ptCount val="23"/>
                <c:pt idx="0">
                  <c:v>92.291371994342299</c:v>
                </c:pt>
                <c:pt idx="1">
                  <c:v>93.700787401574786</c:v>
                </c:pt>
                <c:pt idx="2">
                  <c:v>94.483450351053165</c:v>
                </c:pt>
                <c:pt idx="3">
                  <c:v>94.673295454545467</c:v>
                </c:pt>
                <c:pt idx="4">
                  <c:v>94.684006388318508</c:v>
                </c:pt>
                <c:pt idx="5">
                  <c:v>94.325865040434834</c:v>
                </c:pt>
                <c:pt idx="6">
                  <c:v>93.819188191881906</c:v>
                </c:pt>
                <c:pt idx="7">
                  <c:v>92.3185341789993</c:v>
                </c:pt>
                <c:pt idx="8">
                  <c:v>90.479192938209337</c:v>
                </c:pt>
                <c:pt idx="9">
                  <c:v>85.393818544366894</c:v>
                </c:pt>
                <c:pt idx="10">
                  <c:v>64.151506113927837</c:v>
                </c:pt>
                <c:pt idx="11">
                  <c:v>42.484039466047591</c:v>
                </c:pt>
                <c:pt idx="12">
                  <c:v>26.089510160930342</c:v>
                </c:pt>
                <c:pt idx="13">
                  <c:v>19.51048951048951</c:v>
                </c:pt>
                <c:pt idx="14">
                  <c:v>15.944404846756948</c:v>
                </c:pt>
                <c:pt idx="15">
                  <c:v>14.71090670170828</c:v>
                </c:pt>
                <c:pt idx="16">
                  <c:v>11.009803921568627</c:v>
                </c:pt>
                <c:pt idx="17">
                  <c:v>9.0466613032984711</c:v>
                </c:pt>
                <c:pt idx="18">
                  <c:v>6.5599534342258439</c:v>
                </c:pt>
                <c:pt idx="19">
                  <c:v>4.9823399558498895</c:v>
                </c:pt>
                <c:pt idx="20">
                  <c:v>4.3275862068965516</c:v>
                </c:pt>
                <c:pt idx="21">
                  <c:v>4.0238476597259298</c:v>
                </c:pt>
                <c:pt idx="22">
                  <c:v>3.8525706503234596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Feuil1!$F$1</c:f>
              <c:strCache>
                <c:ptCount val="1"/>
                <c:pt idx="0">
                  <c:v>RMS (mV)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Feuil1!$A$2:$A$24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30</c:v>
                </c:pt>
                <c:pt idx="5">
                  <c:v>50</c:v>
                </c:pt>
                <c:pt idx="6">
                  <c:v>70</c:v>
                </c:pt>
                <c:pt idx="7">
                  <c:v>90</c:v>
                </c:pt>
                <c:pt idx="8">
                  <c:v>100</c:v>
                </c:pt>
                <c:pt idx="9">
                  <c:v>125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900</c:v>
                </c:pt>
                <c:pt idx="15">
                  <c:v>1000</c:v>
                </c:pt>
                <c:pt idx="16">
                  <c:v>1500</c:v>
                </c:pt>
                <c:pt idx="17">
                  <c:v>2000</c:v>
                </c:pt>
                <c:pt idx="18">
                  <c:v>3000</c:v>
                </c:pt>
                <c:pt idx="19">
                  <c:v>4000</c:v>
                </c:pt>
                <c:pt idx="20">
                  <c:v>5000</c:v>
                </c:pt>
                <c:pt idx="21">
                  <c:v>6000</c:v>
                </c:pt>
                <c:pt idx="22">
                  <c:v>7000</c:v>
                </c:pt>
              </c:numCache>
            </c:numRef>
          </c:xVal>
          <c:yVal>
            <c:numRef>
              <c:f>Feuil1!$F$2:$F$24</c:f>
              <c:numCache>
                <c:formatCode>0.00E+00</c:formatCode>
                <c:ptCount val="23"/>
                <c:pt idx="0">
                  <c:v>2.0760539492026697</c:v>
                </c:pt>
                <c:pt idx="1">
                  <c:v>2.0760539492026697</c:v>
                </c:pt>
                <c:pt idx="2">
                  <c:v>2.0760539492026697</c:v>
                </c:pt>
                <c:pt idx="3">
                  <c:v>2.0760539492026697</c:v>
                </c:pt>
                <c:pt idx="4">
                  <c:v>2.0760539492026697</c:v>
                </c:pt>
                <c:pt idx="5">
                  <c:v>2.0760539492026697</c:v>
                </c:pt>
                <c:pt idx="6">
                  <c:v>2.0760539492026697</c:v>
                </c:pt>
                <c:pt idx="7">
                  <c:v>2.0760539492026697</c:v>
                </c:pt>
                <c:pt idx="8">
                  <c:v>2.0760539492026697</c:v>
                </c:pt>
                <c:pt idx="9">
                  <c:v>2.0760539492026697</c:v>
                </c:pt>
                <c:pt idx="10">
                  <c:v>2.0760539492026697</c:v>
                </c:pt>
                <c:pt idx="11">
                  <c:v>2.0760539492026697</c:v>
                </c:pt>
                <c:pt idx="12">
                  <c:v>2.0760539492026697</c:v>
                </c:pt>
                <c:pt idx="13">
                  <c:v>2.0760539492026697</c:v>
                </c:pt>
                <c:pt idx="14">
                  <c:v>2.0760539492026697</c:v>
                </c:pt>
                <c:pt idx="15">
                  <c:v>2.0760539492026697</c:v>
                </c:pt>
                <c:pt idx="16">
                  <c:v>2.0760539492026697</c:v>
                </c:pt>
                <c:pt idx="17">
                  <c:v>2.0760539492026697</c:v>
                </c:pt>
                <c:pt idx="18">
                  <c:v>2.0760539492026697</c:v>
                </c:pt>
                <c:pt idx="19">
                  <c:v>2.0760539492026697</c:v>
                </c:pt>
                <c:pt idx="20">
                  <c:v>2.0760539492026697</c:v>
                </c:pt>
                <c:pt idx="21">
                  <c:v>2.0760539492026697</c:v>
                </c:pt>
                <c:pt idx="22">
                  <c:v>2.0760539492026697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57920"/>
        <c:axId val="33860224"/>
      </c:scatterChart>
      <c:valAx>
        <c:axId val="33857920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Light flux (pe)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860224"/>
        <c:crossesAt val="0.1"/>
        <c:crossBetween val="midCat"/>
      </c:valAx>
      <c:valAx>
        <c:axId val="33860224"/>
        <c:scaling>
          <c:logBase val="10"/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voltage (mV)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38579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415050549236892"/>
          <c:y val="0.6830621461112254"/>
          <c:w val="0.14813344512491494"/>
          <c:h val="0.304447473388536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0.15836</cdr:x>
      <cdr:y>0.2668</cdr:y>
    </cdr:from>
    <cdr:to>
      <cdr:x>0.3285</cdr:x>
      <cdr:y>0.34175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303244" y="1207532"/>
          <a:ext cx="1400175" cy="339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C00000"/>
              </a:solidFill>
            </a:rPr>
            <a:t>HG =&gt; 1 to 125 </a:t>
          </a:r>
          <a:r>
            <a:rPr lang="en-US" sz="1600" b="1" dirty="0" err="1">
              <a:solidFill>
                <a:srgbClr val="C00000"/>
              </a:solidFill>
            </a:rPr>
            <a:t>pe</a:t>
          </a:r>
          <a:endParaRPr lang="en-US" sz="1600" b="1" dirty="0">
            <a:solidFill>
              <a:srgbClr val="C00000"/>
            </a:solidFill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0.53098</cdr:x>
      <cdr:y>0.2799</cdr:y>
    </cdr:from>
    <cdr:to>
      <cdr:x>0.71385</cdr:x>
      <cdr:y>0.36408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4369775" y="1266825"/>
          <a:ext cx="150495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0070C0"/>
              </a:solidFill>
            </a:rPr>
            <a:t>LG =&gt; 11 to 2000 </a:t>
          </a:r>
          <a:r>
            <a:rPr lang="en-US" sz="1600" b="1" dirty="0" err="1">
              <a:solidFill>
                <a:srgbClr val="0070C0"/>
              </a:solidFill>
            </a:rPr>
            <a:t>pe</a:t>
          </a:r>
          <a:endParaRPr lang="en-US" sz="1600" b="1" dirty="0">
            <a:solidFill>
              <a:srgbClr val="0070C0"/>
            </a:solidFill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0.27456</cdr:x>
      <cdr:y>0.46089</cdr:y>
    </cdr:from>
    <cdr:to>
      <cdr:x>0.46044</cdr:x>
      <cdr:y>0.53665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2259500" y="2085975"/>
          <a:ext cx="1529769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75000"/>
                </a:schemeClr>
              </a:solidFill>
            </a:rPr>
            <a:t>Gain ratio</a:t>
          </a:r>
          <a:endParaRPr lang="fr-F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7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98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35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31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70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27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6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4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49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51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60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9C50-6DEA-433C-9ACA-C29C59E2D8F9}" type="datetimeFigureOut">
              <a:rPr lang="fr-FR" smtClean="0"/>
              <a:t>04/07/2014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4384A-C9E5-4E6A-853A-7624B06584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92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file:///C:\Users\Public\Pictures\Visio\ChipBlocDiagram3_modif3.vsd\Drawing\~Page%202\Triangle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ASIC for </a:t>
            </a:r>
            <a:r>
              <a:rPr lang="en-US" dirty="0" err="1" smtClean="0"/>
              <a:t>SiPM</a:t>
            </a:r>
            <a:r>
              <a:rPr lang="en-US" dirty="0" smtClean="0"/>
              <a:t> detector of the CTA  new generation camera</a:t>
            </a:r>
            <a:br>
              <a:rPr lang="en-US" dirty="0" smtClean="0"/>
            </a:br>
            <a:r>
              <a:rPr lang="en-US" dirty="0" smtClean="0"/>
              <a:t>(ALPS)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3867728"/>
            <a:ext cx="6918138" cy="1752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N.Fouque</a:t>
            </a:r>
            <a:r>
              <a:rPr lang="en-US" sz="2400" dirty="0" smtClean="0"/>
              <a:t>, R. </a:t>
            </a:r>
            <a:r>
              <a:rPr lang="en-US" sz="2400" dirty="0" err="1" smtClean="0"/>
              <a:t>Hermel</a:t>
            </a:r>
            <a:r>
              <a:rPr lang="en-US" sz="2400" dirty="0"/>
              <a:t>, F. </a:t>
            </a:r>
            <a:r>
              <a:rPr lang="en-US" sz="2400" dirty="0" err="1" smtClean="0"/>
              <a:t>Mehrez</a:t>
            </a:r>
            <a:r>
              <a:rPr lang="en-US" sz="2400" dirty="0" smtClean="0"/>
              <a:t>, Sylvie Rosier-Lees</a:t>
            </a:r>
          </a:p>
          <a:p>
            <a:r>
              <a:rPr lang="en-US" sz="2000" dirty="0" smtClean="0"/>
              <a:t>LAPP (</a:t>
            </a:r>
            <a:r>
              <a:rPr lang="en-US" sz="2000" dirty="0" err="1" smtClean="0"/>
              <a:t>Laboratoire</a:t>
            </a:r>
            <a:r>
              <a:rPr lang="en-US" sz="2000" dirty="0" smtClean="0"/>
              <a:t> </a:t>
            </a:r>
            <a:r>
              <a:rPr lang="en-US" sz="2000" dirty="0" err="1" smtClean="0"/>
              <a:t>d’Annecy</a:t>
            </a:r>
            <a:r>
              <a:rPr lang="en-US" sz="2000" dirty="0" smtClean="0"/>
              <a:t> le Vieux de Physique de </a:t>
            </a:r>
            <a:r>
              <a:rPr lang="en-US" sz="2000" dirty="0" err="1" smtClean="0"/>
              <a:t>Particules</a:t>
            </a:r>
            <a:r>
              <a:rPr lang="en-US" sz="2000" smtClean="0"/>
              <a:t>)</a:t>
            </a:r>
            <a:endParaRPr lang="en-US" sz="2000" dirty="0" smtClean="0"/>
          </a:p>
          <a:p>
            <a:r>
              <a:rPr lang="en-US" sz="2000" dirty="0" smtClean="0"/>
              <a:t> 03/07/2014</a:t>
            </a:r>
            <a:r>
              <a:rPr lang="en-US" sz="2400" dirty="0" smtClean="0"/>
              <a:t> </a:t>
            </a:r>
            <a:endParaRPr 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11247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dirty="0" smtClean="0"/>
              <a:t>Test board- </a:t>
            </a:r>
            <a:r>
              <a:rPr lang="en-US" dirty="0" err="1" smtClean="0"/>
              <a:t>Labview</a:t>
            </a:r>
            <a:r>
              <a:rPr lang="en-US" dirty="0" smtClean="0"/>
              <a:t> Interface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" y="836712"/>
            <a:ext cx="912499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5440970"/>
            <a:ext cx="2920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ALPS Slow Control registers</a:t>
            </a:r>
          </a:p>
          <a:p>
            <a:r>
              <a:rPr lang="en-US" dirty="0" smtClean="0"/>
              <a:t>DAC: overvoltage adjustment</a:t>
            </a:r>
          </a:p>
          <a:p>
            <a:r>
              <a:rPr lang="en-US" dirty="0" smtClean="0"/>
              <a:t>High/low gain adjustment</a:t>
            </a:r>
          </a:p>
          <a:p>
            <a:r>
              <a:rPr lang="en-US" dirty="0" smtClean="0"/>
              <a:t>DAC</a:t>
            </a:r>
            <a:r>
              <a:rPr lang="en-US" dirty="0"/>
              <a:t>: </a:t>
            </a:r>
            <a:r>
              <a:rPr lang="en-US" dirty="0" smtClean="0"/>
              <a:t>discriminator threshold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79912" y="5457669"/>
            <a:ext cx="2183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ALPS Probe Registers</a:t>
            </a:r>
          </a:p>
          <a:p>
            <a:r>
              <a:rPr lang="en-US" dirty="0"/>
              <a:t>High gain output</a:t>
            </a:r>
          </a:p>
          <a:p>
            <a:r>
              <a:rPr lang="en-US" dirty="0"/>
              <a:t>Low Gain output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60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 tests:</a:t>
            </a:r>
          </a:p>
          <a:p>
            <a:pPr lvl="1"/>
            <a:r>
              <a:rPr lang="en-US" dirty="0" smtClean="0"/>
              <a:t>Electrical tests</a:t>
            </a:r>
          </a:p>
          <a:p>
            <a:pPr lvl="1"/>
            <a:r>
              <a:rPr lang="en-US" dirty="0" smtClean="0"/>
              <a:t>Tests with false signals</a:t>
            </a:r>
          </a:p>
          <a:p>
            <a:pPr lvl="1"/>
            <a:r>
              <a:rPr lang="en-US" dirty="0" smtClean="0"/>
              <a:t>ALPS chip functionality and performance tests</a:t>
            </a:r>
          </a:p>
          <a:p>
            <a:pPr lvl="1"/>
            <a:r>
              <a:rPr lang="en-US" dirty="0" err="1"/>
              <a:t>SiPM</a:t>
            </a:r>
            <a:r>
              <a:rPr lang="en-US" dirty="0"/>
              <a:t> tests and measurements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ALPS chip – bloc scheme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229600" cy="4158707"/>
          </a:xfrm>
        </p:spPr>
      </p:pic>
    </p:spTree>
    <p:extLst>
      <p:ext uri="{BB962C8B-B14F-4D97-AF65-F5344CB8AC3E}">
        <p14:creationId xmlns:p14="http://schemas.microsoft.com/office/powerpoint/2010/main" val="12425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ALPS chip– Layout</a:t>
            </a:r>
            <a:br>
              <a:rPr lang="en-US" dirty="0" smtClean="0"/>
            </a:br>
            <a:r>
              <a:rPr lang="en-US" sz="3600" dirty="0" smtClean="0"/>
              <a:t>sent to fabrication 03/03/2014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89" y="1563255"/>
            <a:ext cx="49044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944637" y="2711680"/>
            <a:ext cx="29225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/>
              <a:t>AMS </a:t>
            </a:r>
            <a:r>
              <a:rPr lang="en-US" sz="2000" b="1" dirty="0" err="1"/>
              <a:t>BiCMOS</a:t>
            </a:r>
            <a:r>
              <a:rPr lang="en-US" sz="2000" b="1" dirty="0"/>
              <a:t> </a:t>
            </a:r>
            <a:r>
              <a:rPr lang="en-US" sz="2000" b="1" dirty="0" smtClean="0"/>
              <a:t>0.35µm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96 pin out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Die size: </a:t>
            </a:r>
          </a:p>
          <a:p>
            <a:r>
              <a:rPr lang="en-US" sz="2000" b="1" dirty="0" smtClean="0"/>
              <a:t>about 3.673 X 3.298 mm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19741" y="6177857"/>
            <a:ext cx="5659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To be tested at the beginning of June</a:t>
            </a:r>
            <a:endParaRPr lang="fr-FR" sz="2800" b="1" dirty="0"/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076056" y="5966175"/>
            <a:ext cx="2232248" cy="559169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00192" y="5579948"/>
            <a:ext cx="2706382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haven’t received it yet!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Pre-amplifier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16 channels: adapted to 4x4 </a:t>
            </a:r>
            <a:r>
              <a:rPr lang="en-US" dirty="0" err="1" smtClean="0"/>
              <a:t>SiPM</a:t>
            </a:r>
            <a:r>
              <a:rPr lang="en-US" dirty="0" smtClean="0"/>
              <a:t> matrix </a:t>
            </a:r>
          </a:p>
          <a:p>
            <a:r>
              <a:rPr lang="en-US" dirty="0" smtClean="0"/>
              <a:t>Principle:</a:t>
            </a:r>
          </a:p>
          <a:p>
            <a:pPr lvl="1"/>
            <a:r>
              <a:rPr lang="en-US" dirty="0" smtClean="0"/>
              <a:t>Low input Impedance about 20 ohm.</a:t>
            </a:r>
          </a:p>
          <a:p>
            <a:pPr lvl="1"/>
            <a:r>
              <a:rPr lang="en-US" dirty="0" smtClean="0"/>
              <a:t>Fast response &lt; 5ns  </a:t>
            </a:r>
          </a:p>
          <a:p>
            <a:pPr marL="457200" lvl="1" indent="0">
              <a:buNone/>
            </a:pPr>
            <a:r>
              <a:rPr lang="en-US" dirty="0" smtClean="0"/>
              <a:t>=&gt; </a:t>
            </a:r>
            <a:r>
              <a:rPr lang="en-US" b="1" dirty="0" smtClean="0"/>
              <a:t>Current mode</a:t>
            </a:r>
          </a:p>
          <a:p>
            <a:r>
              <a:rPr lang="en-US" dirty="0" smtClean="0"/>
              <a:t>Dynamic range: </a:t>
            </a:r>
          </a:p>
          <a:p>
            <a:pPr lvl="1"/>
            <a:r>
              <a:rPr lang="en-US" dirty="0" smtClean="0"/>
              <a:t>From 1 up to about 2000 photoelectron (</a:t>
            </a:r>
            <a:r>
              <a:rPr lang="en-US" dirty="0" err="1" smtClean="0"/>
              <a:t>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Signal to noise ratio (SNR) &gt; 5 </a:t>
            </a:r>
          </a:p>
          <a:p>
            <a:pPr marL="457200" lvl="1" indent="0">
              <a:buNone/>
            </a:pPr>
            <a:r>
              <a:rPr lang="en-US" dirty="0" smtClean="0"/>
              <a:t>=&gt;</a:t>
            </a:r>
            <a:r>
              <a:rPr lang="en-US" b="1" dirty="0" smtClean="0"/>
              <a:t> 2 Gains</a:t>
            </a:r>
          </a:p>
          <a:p>
            <a:pPr lvl="1"/>
            <a:r>
              <a:rPr lang="en-US" dirty="0" smtClean="0"/>
              <a:t>HG covers from 1 to about 125 </a:t>
            </a:r>
            <a:r>
              <a:rPr lang="en-US" dirty="0" err="1" smtClean="0"/>
              <a:t>pe</a:t>
            </a:r>
            <a:endParaRPr lang="en-US" dirty="0" smtClean="0"/>
          </a:p>
          <a:p>
            <a:pPr lvl="1"/>
            <a:r>
              <a:rPr lang="en-US" dirty="0" smtClean="0"/>
              <a:t>LG covers from 11 to about 2000 </a:t>
            </a:r>
            <a:r>
              <a:rPr lang="en-US" dirty="0" err="1" smtClean="0"/>
              <a:t>pe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Gain ratio about 92, gain overlap 1 decade</a:t>
            </a:r>
          </a:p>
          <a:p>
            <a:r>
              <a:rPr lang="en-US" dirty="0" smtClean="0"/>
              <a:t>Voltage output</a:t>
            </a:r>
          </a:p>
          <a:p>
            <a:r>
              <a:rPr lang="en-US" dirty="0" smtClean="0"/>
              <a:t>Low power consumption  &lt; </a:t>
            </a:r>
            <a:r>
              <a:rPr lang="en-US" b="1" dirty="0" smtClean="0"/>
              <a:t>30mW</a:t>
            </a:r>
            <a:r>
              <a:rPr lang="en-US" dirty="0" smtClean="0"/>
              <a:t> at this stage (from simulation)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6" y="89766"/>
            <a:ext cx="1900074" cy="12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93593"/>
              </p:ext>
            </p:extLst>
          </p:nvPr>
        </p:nvGraphicFramePr>
        <p:xfrm>
          <a:off x="211138" y="89766"/>
          <a:ext cx="1119187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Visio" r:id="rId5" imgW="1119600" imgH="1195555" progId="Visio.Drawing.11">
                  <p:link updateAutomatic="1"/>
                </p:oleObj>
              </mc:Choice>
              <mc:Fallback>
                <p:oleObj name="Visio" r:id="rId5" imgW="1119600" imgH="1195555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138" y="89766"/>
                        <a:ext cx="1119187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4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Pre-amplifier simulation (1)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630129"/>
            <a:ext cx="3805236" cy="454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Texte de remplacement généré par une machine : ;: : S1M—equfr—3x3  ; [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060848"/>
            <a:ext cx="4514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72050" y="1628800"/>
            <a:ext cx="264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Simulated </a:t>
            </a:r>
            <a:r>
              <a:rPr lang="en-US" dirty="0" err="1" smtClean="0">
                <a:solidFill>
                  <a:srgbClr val="00B050"/>
                </a:solidFill>
              </a:rPr>
              <a:t>SiPM</a:t>
            </a:r>
            <a:r>
              <a:rPr lang="en-US" dirty="0" smtClean="0">
                <a:solidFill>
                  <a:srgbClr val="00B050"/>
                </a:solidFill>
              </a:rPr>
              <a:t> signal 1pe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65914" y="3284984"/>
            <a:ext cx="201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High gain response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77141" y="4918941"/>
            <a:ext cx="1127232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 = 2.8 ns 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34" y="3654316"/>
            <a:ext cx="24098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4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8032"/>
            <a:ext cx="8229600" cy="980728"/>
          </a:xfrm>
        </p:spPr>
        <p:txBody>
          <a:bodyPr>
            <a:normAutofit/>
          </a:bodyPr>
          <a:lstStyle/>
          <a:p>
            <a:r>
              <a:rPr lang="en-US" dirty="0" smtClean="0"/>
              <a:t>Pre-amplifier – simulation (2)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782498"/>
              </p:ext>
            </p:extLst>
          </p:nvPr>
        </p:nvGraphicFramePr>
        <p:xfrm>
          <a:off x="401731" y="16097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115697" y="4859923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RMS = 2.08 mV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856" y="4681493"/>
            <a:ext cx="99097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SNR = 6.2</a:t>
            </a:r>
            <a:endParaRPr lang="fr-FR" sz="1600" b="1" dirty="0">
              <a:solidFill>
                <a:srgbClr val="0070C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962025" y="4352925"/>
            <a:ext cx="143003" cy="3285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sums and gain control</a:t>
            </a:r>
            <a:endParaRPr lang="en-US" dirty="0"/>
          </a:p>
        </p:txBody>
      </p:sp>
      <p:sp>
        <p:nvSpPr>
          <p:cNvPr id="60" name="Espace réservé du contenu 59"/>
          <p:cNvSpPr>
            <a:spLocks noGrp="1"/>
          </p:cNvSpPr>
          <p:nvPr>
            <p:ph idx="1"/>
          </p:nvPr>
        </p:nvSpPr>
        <p:spPr>
          <a:xfrm>
            <a:off x="457200" y="3900189"/>
            <a:ext cx="8229600" cy="27691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Weighted sum of the 16 preamp outputs by digitally controlled resistors</a:t>
            </a:r>
          </a:p>
          <a:p>
            <a:r>
              <a:rPr lang="en-US" sz="2000" dirty="0" smtClean="0"/>
              <a:t>Each resistor has a R-2R like architecture :</a:t>
            </a:r>
          </a:p>
          <a:p>
            <a:pPr lvl="1"/>
            <a:r>
              <a:rPr lang="en-US" sz="1600" dirty="0" smtClean="0"/>
              <a:t>Preamp always sees the same load (better for linearity)</a:t>
            </a:r>
          </a:p>
          <a:p>
            <a:pPr lvl="1"/>
            <a:r>
              <a:rPr lang="en-US" sz="1600" dirty="0" smtClean="0"/>
              <a:t>8 bits resolution for gain adjustment</a:t>
            </a:r>
          </a:p>
          <a:p>
            <a:pPr lvl="1"/>
            <a:r>
              <a:rPr lang="en-US" sz="1600" dirty="0" smtClean="0"/>
              <a:t>Noisy channels can be digitally removed</a:t>
            </a:r>
          </a:p>
          <a:p>
            <a:r>
              <a:rPr lang="en-US" sz="2000" dirty="0" smtClean="0"/>
              <a:t>CR shaping included in each channel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Adjustable </a:t>
            </a:r>
            <a:r>
              <a:rPr lang="en-US" sz="2000" dirty="0" err="1"/>
              <a:t>Vref</a:t>
            </a:r>
            <a:r>
              <a:rPr lang="en-US" sz="2000" dirty="0"/>
              <a:t> to match the discriminator threshold</a:t>
            </a:r>
          </a:p>
          <a:p>
            <a:endParaRPr lang="en-US" sz="2000" dirty="0" smtClean="0"/>
          </a:p>
        </p:txBody>
      </p:sp>
      <p:grpSp>
        <p:nvGrpSpPr>
          <p:cNvPr id="2048" name="Groupe 2047"/>
          <p:cNvGrpSpPr/>
          <p:nvPr/>
        </p:nvGrpSpPr>
        <p:grpSpPr>
          <a:xfrm>
            <a:off x="136761" y="1537047"/>
            <a:ext cx="8910429" cy="2107977"/>
            <a:chOff x="136761" y="1196752"/>
            <a:chExt cx="8910429" cy="2107977"/>
          </a:xfrm>
        </p:grpSpPr>
        <p:sp>
          <p:nvSpPr>
            <p:cNvPr id="57" name="Rectangle 56"/>
            <p:cNvSpPr/>
            <p:nvPr/>
          </p:nvSpPr>
          <p:spPr>
            <a:xfrm>
              <a:off x="136761" y="1196752"/>
              <a:ext cx="8910429" cy="20882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5" name="Groupe 54"/>
            <p:cNvGrpSpPr/>
            <p:nvPr/>
          </p:nvGrpSpPr>
          <p:grpSpPr>
            <a:xfrm>
              <a:off x="136761" y="1268760"/>
              <a:ext cx="4326489" cy="1800200"/>
              <a:chOff x="-4060" y="1556792"/>
              <a:chExt cx="4326489" cy="1800200"/>
            </a:xfrm>
          </p:grpSpPr>
          <p:grpSp>
            <p:nvGrpSpPr>
              <p:cNvPr id="7" name="Groupe 6"/>
              <p:cNvGrpSpPr/>
              <p:nvPr/>
            </p:nvGrpSpPr>
            <p:grpSpPr>
              <a:xfrm flipV="1">
                <a:off x="1795966" y="2060848"/>
                <a:ext cx="1156291" cy="1017084"/>
                <a:chOff x="2224071" y="2095474"/>
                <a:chExt cx="1156291" cy="1017084"/>
              </a:xfrm>
            </p:grpSpPr>
            <p:sp>
              <p:nvSpPr>
                <p:cNvPr id="4" name="Triangle isocèle 3"/>
                <p:cNvSpPr/>
                <p:nvPr/>
              </p:nvSpPr>
              <p:spPr>
                <a:xfrm rot="5400000">
                  <a:off x="2315183" y="2042809"/>
                  <a:ext cx="1011677" cy="111868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ZoneTexte 4"/>
                <p:cNvSpPr txBox="1"/>
                <p:nvPr/>
              </p:nvSpPr>
              <p:spPr>
                <a:xfrm>
                  <a:off x="2224071" y="2095474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6" name="ZoneTexte 5"/>
                <p:cNvSpPr txBox="1"/>
                <p:nvPr/>
              </p:nvSpPr>
              <p:spPr>
                <a:xfrm>
                  <a:off x="2247870" y="2650893"/>
                  <a:ext cx="27924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-</a:t>
                  </a:r>
                  <a:endParaRPr lang="en-US" sz="2400" dirty="0"/>
                </a:p>
              </p:txBody>
            </p:sp>
          </p:grpSp>
          <p:cxnSp>
            <p:nvCxnSpPr>
              <p:cNvPr id="11" name="Connecteur droit 10"/>
              <p:cNvCxnSpPr/>
              <p:nvPr/>
            </p:nvCxnSpPr>
            <p:spPr>
              <a:xfrm flipH="1">
                <a:off x="1479599" y="2291680"/>
                <a:ext cx="3600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 flipH="1">
                <a:off x="1623615" y="2852936"/>
                <a:ext cx="21602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2055663" y="1772816"/>
                <a:ext cx="432048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5536" y="1772816"/>
                <a:ext cx="432048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5536" y="2204864"/>
                <a:ext cx="432048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5536" y="3140968"/>
                <a:ext cx="432048" cy="144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" name="Connecteur droit 16"/>
              <p:cNvCxnSpPr>
                <a:stCxn id="13" idx="1"/>
                <a:endCxn id="14" idx="3"/>
              </p:cNvCxnSpPr>
              <p:nvPr/>
            </p:nvCxnSpPr>
            <p:spPr>
              <a:xfrm flipH="1">
                <a:off x="827584" y="1844824"/>
                <a:ext cx="122807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V="1">
                <a:off x="1479599" y="1844824"/>
                <a:ext cx="0" cy="4468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1115616" y="1844824"/>
                <a:ext cx="0" cy="4320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>
                <a:stCxn id="15" idx="3"/>
              </p:cNvCxnSpPr>
              <p:nvPr/>
            </p:nvCxnSpPr>
            <p:spPr>
              <a:xfrm>
                <a:off x="827584" y="2276872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827584" y="3212976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107504" y="1844824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107504" y="2276872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107504" y="3212976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1115616" y="2276872"/>
                <a:ext cx="0" cy="93610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-4060" y="1583214"/>
                <a:ext cx="4716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Pa_1</a:t>
                </a:r>
                <a:endParaRPr lang="en-US" sz="1100" b="1" dirty="0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-4060" y="2015262"/>
                <a:ext cx="4716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Pa_2</a:t>
                </a:r>
                <a:endParaRPr lang="en-US" sz="1100" b="1" dirty="0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-4060" y="2951366"/>
                <a:ext cx="54373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Pa_16</a:t>
                </a:r>
                <a:endParaRPr lang="en-US" sz="1100" b="1" dirty="0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467544" y="1556792"/>
                <a:ext cx="3369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R1</a:t>
                </a:r>
                <a:endParaRPr lang="en-US" sz="1100" b="1" dirty="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467544" y="1988840"/>
                <a:ext cx="3369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R2</a:t>
                </a:r>
                <a:endParaRPr lang="en-US" sz="1100" b="1" dirty="0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395536" y="2924944"/>
                <a:ext cx="40908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R16</a:t>
                </a:r>
                <a:endParaRPr lang="en-US" sz="1100" b="1" dirty="0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117239" y="1559426"/>
                <a:ext cx="30970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 smtClean="0"/>
                  <a:t>Rf</a:t>
                </a:r>
                <a:endParaRPr lang="en-US" sz="1100" b="1" dirty="0"/>
              </a:p>
            </p:txBody>
          </p:sp>
          <p:cxnSp>
            <p:nvCxnSpPr>
              <p:cNvPr id="43" name="Connecteur droit 42"/>
              <p:cNvCxnSpPr/>
              <p:nvPr/>
            </p:nvCxnSpPr>
            <p:spPr>
              <a:xfrm flipH="1">
                <a:off x="2483769" y="1844824"/>
                <a:ext cx="7920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flipV="1">
                <a:off x="3275856" y="184482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flipH="1">
                <a:off x="2915817" y="2564904"/>
                <a:ext cx="5792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ZoneTexte 47"/>
              <p:cNvSpPr txBox="1"/>
              <p:nvPr/>
            </p:nvSpPr>
            <p:spPr>
              <a:xfrm>
                <a:off x="1259632" y="2708920"/>
                <a:ext cx="4331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 smtClean="0"/>
                  <a:t>Vref</a:t>
                </a:r>
                <a:endParaRPr lang="en-US" sz="1100" b="1" dirty="0"/>
              </a:p>
            </p:txBody>
          </p:sp>
          <p:cxnSp>
            <p:nvCxnSpPr>
              <p:cNvPr id="50" name="Connecteur droit avec flèche 49"/>
              <p:cNvCxnSpPr/>
              <p:nvPr/>
            </p:nvCxnSpPr>
            <p:spPr>
              <a:xfrm flipV="1">
                <a:off x="467544" y="1687597"/>
                <a:ext cx="360040" cy="3012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 flipV="1">
                <a:off x="467544" y="2119645"/>
                <a:ext cx="360040" cy="3012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/>
              <p:cNvCxnSpPr/>
              <p:nvPr/>
            </p:nvCxnSpPr>
            <p:spPr>
              <a:xfrm flipV="1">
                <a:off x="467544" y="3055749"/>
                <a:ext cx="360040" cy="3012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3353894" y="2371202"/>
                <a:ext cx="9685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 err="1" smtClean="0"/>
                  <a:t>Out_sum</a:t>
                </a:r>
                <a:endParaRPr lang="en-US" sz="1100" b="1" dirty="0" smtClean="0"/>
              </a:p>
              <a:p>
                <a:pPr algn="ctr"/>
                <a:r>
                  <a:rPr lang="en-US" sz="900" b="1" i="1" dirty="0" smtClean="0"/>
                  <a:t>(to </a:t>
                </a:r>
                <a:r>
                  <a:rPr lang="en-US" sz="900" b="1" i="1" dirty="0" err="1" smtClean="0"/>
                  <a:t>discri</a:t>
                </a:r>
                <a:r>
                  <a:rPr lang="en-US" sz="900" b="1" i="1" dirty="0" smtClean="0"/>
                  <a:t> for HG)</a:t>
                </a:r>
                <a:endParaRPr lang="en-US" sz="900" b="1" i="1" dirty="0"/>
              </a:p>
            </p:txBody>
          </p:sp>
        </p:grpSp>
        <p:sp>
          <p:nvSpPr>
            <p:cNvPr id="56" name="ZoneTexte 55"/>
            <p:cNvSpPr txBox="1"/>
            <p:nvPr/>
          </p:nvSpPr>
          <p:spPr>
            <a:xfrm>
              <a:off x="1833585" y="2898522"/>
              <a:ext cx="1739579" cy="30777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/>
                <a:t>Schematic (principle)</a:t>
              </a:r>
              <a:endParaRPr lang="en-US" sz="1400" b="1" i="1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294401"/>
              <a:ext cx="4475190" cy="172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ZoneTexte 63"/>
            <p:cNvSpPr txBox="1"/>
            <p:nvPr/>
          </p:nvSpPr>
          <p:spPr>
            <a:xfrm>
              <a:off x="5712741" y="2996952"/>
              <a:ext cx="1661802" cy="30777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/>
                <a:t>Layout of 1 resistor</a:t>
              </a:r>
              <a:endParaRPr lang="en-US" sz="1400" b="1" i="1" dirty="0"/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1933149" y="2492896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Custom </a:t>
            </a:r>
            <a:r>
              <a:rPr lang="en-US" sz="1100" b="1" dirty="0" err="1" smtClean="0"/>
              <a:t>opamp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2309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Trigger (DAC + </a:t>
            </a:r>
            <a:r>
              <a:rPr lang="en-US" sz="4000" dirty="0" err="1" smtClean="0"/>
              <a:t>discri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3344" y="4077073"/>
            <a:ext cx="5194920" cy="23042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Discriminator (full custom) :</a:t>
            </a:r>
          </a:p>
          <a:p>
            <a:pPr lvl="1"/>
            <a:r>
              <a:rPr lang="en-US" sz="1800" dirty="0" smtClean="0"/>
              <a:t>Dual bipolar input stage to minimize offset</a:t>
            </a:r>
          </a:p>
          <a:p>
            <a:pPr lvl="1"/>
            <a:r>
              <a:rPr lang="en-US" sz="1800" dirty="0" smtClean="0"/>
              <a:t>Self-biased</a:t>
            </a:r>
          </a:p>
          <a:p>
            <a:pPr lvl="1"/>
            <a:r>
              <a:rPr lang="en-US" sz="1800" dirty="0" smtClean="0"/>
              <a:t>Buffered digital output for trigger</a:t>
            </a:r>
          </a:p>
          <a:p>
            <a:r>
              <a:rPr lang="en-US" sz="2400" dirty="0" smtClean="0"/>
              <a:t>10 bits DAC for threshold</a:t>
            </a:r>
          </a:p>
          <a:p>
            <a:pPr lvl="1"/>
            <a:r>
              <a:rPr lang="en-US" sz="1800" dirty="0" smtClean="0"/>
              <a:t>AMS standard cell</a:t>
            </a:r>
          </a:p>
          <a:p>
            <a:pPr lvl="1"/>
            <a:r>
              <a:rPr lang="en-US" sz="1800" dirty="0" smtClean="0"/>
              <a:t>Digitally controlled threshold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22" y="1124744"/>
            <a:ext cx="3507482" cy="231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5524227" cy="27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515943" y="2977207"/>
            <a:ext cx="837089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Layout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3346539"/>
            <a:ext cx="1103892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Slow control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93263" y="1350640"/>
            <a:ext cx="49334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DAC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94684" y="1268760"/>
            <a:ext cx="595035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FF0000"/>
                </a:solidFill>
              </a:rPr>
              <a:t>Discri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38" y="1196752"/>
            <a:ext cx="6397698" cy="559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>
            <a:stCxn id="8" idx="2"/>
          </p:cNvCxnSpPr>
          <p:nvPr/>
        </p:nvCxnSpPr>
        <p:spPr>
          <a:xfrm flipH="1">
            <a:off x="5663136" y="3293902"/>
            <a:ext cx="2707032" cy="150325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596336" y="2709127"/>
            <a:ext cx="1547664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FPGA </a:t>
            </a:r>
            <a:r>
              <a:rPr lang="en-US" sz="1600" dirty="0" err="1" smtClean="0"/>
              <a:t>Firmeware</a:t>
            </a:r>
            <a:endParaRPr lang="en-US" sz="1600" dirty="0"/>
          </a:p>
        </p:txBody>
      </p:sp>
      <p:cxnSp>
        <p:nvCxnSpPr>
          <p:cNvPr id="10" name="Connecteur droit avec flèche 9"/>
          <p:cNvCxnSpPr>
            <a:stCxn id="11" idx="2"/>
          </p:cNvCxnSpPr>
          <p:nvPr/>
        </p:nvCxnSpPr>
        <p:spPr>
          <a:xfrm flipH="1">
            <a:off x="3347864" y="2245514"/>
            <a:ext cx="5107638" cy="184597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018523" y="1876182"/>
            <a:ext cx="873957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ALPS IC</a:t>
            </a:r>
            <a:endParaRPr lang="en-US" dirty="0"/>
          </a:p>
        </p:txBody>
      </p:sp>
      <p:cxnSp>
        <p:nvCxnSpPr>
          <p:cNvPr id="13" name="Connecteur droit avec flèche 12"/>
          <p:cNvCxnSpPr>
            <a:stCxn id="14" idx="2"/>
          </p:cNvCxnSpPr>
          <p:nvPr/>
        </p:nvCxnSpPr>
        <p:spPr>
          <a:xfrm flipH="1">
            <a:off x="7254622" y="4980077"/>
            <a:ext cx="1115546" cy="24912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96336" y="4149080"/>
            <a:ext cx="1547664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USB connection</a:t>
            </a:r>
          </a:p>
          <a:p>
            <a:r>
              <a:rPr lang="en-US" sz="1600" dirty="0" err="1" smtClean="0"/>
              <a:t>Labview</a:t>
            </a:r>
            <a:r>
              <a:rPr lang="en-US" sz="1600" dirty="0" err="1" smtClean="0">
                <a:sym typeface="Wingdings" panose="05000000000000000000" pitchFamily="2" charset="2"/>
              </a:rPr>
              <a:t>FPGA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ALPS chip</a:t>
            </a:r>
            <a:endParaRPr lang="en-US" sz="1600" dirty="0"/>
          </a:p>
        </p:txBody>
      </p:sp>
      <p:cxnSp>
        <p:nvCxnSpPr>
          <p:cNvPr id="16" name="Connecteur droit avec flèche 15"/>
          <p:cNvCxnSpPr>
            <a:stCxn id="17" idx="2"/>
          </p:cNvCxnSpPr>
          <p:nvPr/>
        </p:nvCxnSpPr>
        <p:spPr>
          <a:xfrm>
            <a:off x="993994" y="1155178"/>
            <a:ext cx="1476163" cy="121409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275" y="570403"/>
            <a:ext cx="1971437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Inputs:</a:t>
            </a:r>
          </a:p>
          <a:p>
            <a:r>
              <a:rPr lang="en-US" sz="1600" dirty="0" smtClean="0"/>
              <a:t>Electrically generated</a:t>
            </a:r>
            <a:endParaRPr lang="en-US" sz="1600" dirty="0"/>
          </a:p>
        </p:txBody>
      </p:sp>
      <p:cxnSp>
        <p:nvCxnSpPr>
          <p:cNvPr id="19" name="Connecteur droit avec flèche 18"/>
          <p:cNvCxnSpPr>
            <a:stCxn id="21" idx="2"/>
          </p:cNvCxnSpPr>
          <p:nvPr/>
        </p:nvCxnSpPr>
        <p:spPr>
          <a:xfrm>
            <a:off x="618716" y="2322458"/>
            <a:ext cx="836018" cy="67243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14947" y="1768460"/>
            <a:ext cx="1267325" cy="5539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Inputs:</a:t>
            </a:r>
          </a:p>
          <a:p>
            <a:r>
              <a:rPr lang="en-US" sz="1200" dirty="0" smtClean="0"/>
              <a:t>With </a:t>
            </a:r>
            <a:r>
              <a:rPr lang="en-US" sz="1400" dirty="0" smtClean="0"/>
              <a:t>interface</a:t>
            </a:r>
            <a:endParaRPr lang="en-US" sz="1400" dirty="0"/>
          </a:p>
        </p:txBody>
      </p:sp>
      <p:cxnSp>
        <p:nvCxnSpPr>
          <p:cNvPr id="22" name="Connecteur droit avec flèche 21"/>
          <p:cNvCxnSpPr>
            <a:stCxn id="23" idx="0"/>
          </p:cNvCxnSpPr>
          <p:nvPr/>
        </p:nvCxnSpPr>
        <p:spPr>
          <a:xfrm flipV="1">
            <a:off x="591846" y="4221088"/>
            <a:ext cx="811802" cy="77727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-14947" y="4998367"/>
            <a:ext cx="1213585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Inputs: </a:t>
            </a:r>
          </a:p>
          <a:p>
            <a:r>
              <a:rPr lang="en-US" sz="1600" dirty="0" smtClean="0"/>
              <a:t>Photo generated (from </a:t>
            </a:r>
            <a:r>
              <a:rPr lang="en-US" sz="1600" dirty="0" err="1" smtClean="0"/>
              <a:t>SiPM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314465" y="6165304"/>
            <a:ext cx="3929943" cy="23532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596336" y="5826750"/>
            <a:ext cx="1547664" cy="3385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Analog Outputs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board- Scheme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3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428</Words>
  <Application>Microsoft Office PowerPoint</Application>
  <PresentationFormat>Affichage à l'écran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Thème Office</vt:lpstr>
      <vt:lpstr>C:\Users\Public\Pictures\Visio\ChipBlocDiagram3_modif3.vsd\Drawing\~Page 2\Triangle</vt:lpstr>
      <vt:lpstr>Readout ASIC for SiPM detector of the CTA  new generation camera (ALPS)</vt:lpstr>
      <vt:lpstr>ALPS chip – bloc scheme</vt:lpstr>
      <vt:lpstr>ALPS chip– Layout sent to fabrication 03/03/2014</vt:lpstr>
      <vt:lpstr>Pre-amplifier</vt:lpstr>
      <vt:lpstr>Pre-amplifier simulation (1)</vt:lpstr>
      <vt:lpstr>Pre-amplifier – simulation (2)</vt:lpstr>
      <vt:lpstr>Analog sums and gain control</vt:lpstr>
      <vt:lpstr>Trigger (DAC + discri)</vt:lpstr>
      <vt:lpstr>Présentation PowerPoint</vt:lpstr>
      <vt:lpstr>Test board- Labview Interface</vt:lpstr>
      <vt:lpstr>Perspective: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Readout ASIC for SiPM detector of the CTA  new generation camera (ALPS)</dc:title>
  <dc:creator>Fatima MEHREZ</dc:creator>
  <cp:lastModifiedBy>Fatima MEHREZ</cp:lastModifiedBy>
  <cp:revision>84</cp:revision>
  <dcterms:created xsi:type="dcterms:W3CDTF">2014-03-13T13:01:37Z</dcterms:created>
  <dcterms:modified xsi:type="dcterms:W3CDTF">2014-07-04T08:31:50Z</dcterms:modified>
</cp:coreProperties>
</file>