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7" r:id="rId2"/>
    <p:sldMasterId id="2147483669" r:id="rId3"/>
  </p:sldMasterIdLst>
  <p:notesMasterIdLst>
    <p:notesMasterId r:id="rId45"/>
  </p:notesMasterIdLst>
  <p:sldIdLst>
    <p:sldId id="295" r:id="rId4"/>
    <p:sldId id="348" r:id="rId5"/>
    <p:sldId id="375" r:id="rId6"/>
    <p:sldId id="387" r:id="rId7"/>
    <p:sldId id="341" r:id="rId8"/>
    <p:sldId id="389" r:id="rId9"/>
    <p:sldId id="390" r:id="rId10"/>
    <p:sldId id="388" r:id="rId11"/>
    <p:sldId id="400" r:id="rId12"/>
    <p:sldId id="399" r:id="rId13"/>
    <p:sldId id="392" r:id="rId14"/>
    <p:sldId id="393" r:id="rId15"/>
    <p:sldId id="394" r:id="rId16"/>
    <p:sldId id="395" r:id="rId17"/>
    <p:sldId id="396" r:id="rId18"/>
    <p:sldId id="397" r:id="rId19"/>
    <p:sldId id="398" r:id="rId20"/>
    <p:sldId id="401" r:id="rId21"/>
    <p:sldId id="402" r:id="rId22"/>
    <p:sldId id="404" r:id="rId23"/>
    <p:sldId id="405" r:id="rId24"/>
    <p:sldId id="406" r:id="rId25"/>
    <p:sldId id="407" r:id="rId26"/>
    <p:sldId id="408" r:id="rId27"/>
    <p:sldId id="409" r:id="rId28"/>
    <p:sldId id="410" r:id="rId29"/>
    <p:sldId id="412" r:id="rId30"/>
    <p:sldId id="413" r:id="rId31"/>
    <p:sldId id="414" r:id="rId32"/>
    <p:sldId id="417" r:id="rId33"/>
    <p:sldId id="418" r:id="rId34"/>
    <p:sldId id="419" r:id="rId35"/>
    <p:sldId id="424" r:id="rId36"/>
    <p:sldId id="425" r:id="rId37"/>
    <p:sldId id="426" r:id="rId38"/>
    <p:sldId id="427" r:id="rId39"/>
    <p:sldId id="428" r:id="rId40"/>
    <p:sldId id="429" r:id="rId41"/>
    <p:sldId id="430" r:id="rId42"/>
    <p:sldId id="440" r:id="rId43"/>
    <p:sldId id="444" r:id="rId44"/>
  </p:sldIdLst>
  <p:sldSz cx="9144000" cy="6858000" type="screen4x3"/>
  <p:notesSz cx="7162800" cy="94488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6699FF"/>
    <a:srgbClr val="99CCFF"/>
    <a:srgbClr val="006600"/>
    <a:srgbClr val="DDDDDD"/>
    <a:srgbClr val="EAEAEA"/>
    <a:srgbClr val="FFFFFF"/>
    <a:srgbClr val="990033"/>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79" autoAdjust="0"/>
    <p:restoredTop sz="94660"/>
  </p:normalViewPr>
  <p:slideViewPr>
    <p:cSldViewPr snapToGrid="0">
      <p:cViewPr>
        <p:scale>
          <a:sx n="100" d="100"/>
          <a:sy n="100" d="100"/>
        </p:scale>
        <p:origin x="-152" y="-96"/>
      </p:cViewPr>
      <p:guideLst>
        <p:guide orient="horz" pos="3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03563" cy="473075"/>
          </a:xfrm>
          <a:prstGeom prst="rect">
            <a:avLst/>
          </a:prstGeom>
          <a:noFill/>
          <a:ln w="9525">
            <a:noFill/>
            <a:miter lim="800000"/>
            <a:headEnd/>
            <a:tailEnd/>
          </a:ln>
          <a:effectLst/>
        </p:spPr>
        <p:txBody>
          <a:bodyPr vert="horz" wrap="square" lIns="94851" tIns="47426" rIns="94851" bIns="47426" numCol="1" anchor="t" anchorCtr="0" compatLnSpc="1">
            <a:prstTxWarp prst="textNoShape">
              <a:avLst/>
            </a:prstTxWarp>
          </a:bodyPr>
          <a:lstStyle>
            <a:lvl1pPr defTabSz="949325">
              <a:defRPr sz="1200">
                <a:latin typeface="Arial" charset="0"/>
                <a:ea typeface="+mn-ea"/>
              </a:defRPr>
            </a:lvl1pPr>
          </a:lstStyle>
          <a:p>
            <a:pPr>
              <a:defRPr/>
            </a:pPr>
            <a:endParaRPr lang="en-US"/>
          </a:p>
        </p:txBody>
      </p:sp>
      <p:sp>
        <p:nvSpPr>
          <p:cNvPr id="5123" name="Rectangle 3"/>
          <p:cNvSpPr>
            <a:spLocks noGrp="1" noChangeArrowheads="1"/>
          </p:cNvSpPr>
          <p:nvPr>
            <p:ph type="dt" idx="1"/>
          </p:nvPr>
        </p:nvSpPr>
        <p:spPr bwMode="auto">
          <a:xfrm>
            <a:off x="4057650" y="0"/>
            <a:ext cx="3103563" cy="473075"/>
          </a:xfrm>
          <a:prstGeom prst="rect">
            <a:avLst/>
          </a:prstGeom>
          <a:noFill/>
          <a:ln w="9525">
            <a:noFill/>
            <a:miter lim="800000"/>
            <a:headEnd/>
            <a:tailEnd/>
          </a:ln>
          <a:effectLst/>
        </p:spPr>
        <p:txBody>
          <a:bodyPr vert="horz" wrap="square" lIns="94851" tIns="47426" rIns="94851" bIns="47426" numCol="1" anchor="t" anchorCtr="0" compatLnSpc="1">
            <a:prstTxWarp prst="textNoShape">
              <a:avLst/>
            </a:prstTxWarp>
          </a:bodyPr>
          <a:lstStyle>
            <a:lvl1pPr algn="r" defTabSz="949325">
              <a:defRPr sz="1200">
                <a:latin typeface="Arial" charset="0"/>
                <a:ea typeface="+mn-ea"/>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19200" y="708025"/>
            <a:ext cx="4724400" cy="35433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15963" y="4487863"/>
            <a:ext cx="5730875" cy="4252912"/>
          </a:xfrm>
          <a:prstGeom prst="rect">
            <a:avLst/>
          </a:prstGeom>
          <a:noFill/>
          <a:ln w="9525">
            <a:noFill/>
            <a:miter lim="800000"/>
            <a:headEnd/>
            <a:tailEnd/>
          </a:ln>
          <a:effectLst/>
        </p:spPr>
        <p:txBody>
          <a:bodyPr vert="horz" wrap="square" lIns="94851" tIns="47426" rIns="94851" bIns="474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974138"/>
            <a:ext cx="3103563" cy="473075"/>
          </a:xfrm>
          <a:prstGeom prst="rect">
            <a:avLst/>
          </a:prstGeom>
          <a:noFill/>
          <a:ln w="9525">
            <a:noFill/>
            <a:miter lim="800000"/>
            <a:headEnd/>
            <a:tailEnd/>
          </a:ln>
          <a:effectLst/>
        </p:spPr>
        <p:txBody>
          <a:bodyPr vert="horz" wrap="square" lIns="94851" tIns="47426" rIns="94851" bIns="47426" numCol="1" anchor="b" anchorCtr="0" compatLnSpc="1">
            <a:prstTxWarp prst="textNoShape">
              <a:avLst/>
            </a:prstTxWarp>
          </a:bodyPr>
          <a:lstStyle>
            <a:lvl1pPr defTabSz="949325">
              <a:defRPr sz="1200">
                <a:latin typeface="Arial" charset="0"/>
                <a:ea typeface="+mn-ea"/>
              </a:defRPr>
            </a:lvl1pPr>
          </a:lstStyle>
          <a:p>
            <a:pPr>
              <a:defRPr/>
            </a:pPr>
            <a:endParaRPr lang="en-US"/>
          </a:p>
        </p:txBody>
      </p:sp>
      <p:sp>
        <p:nvSpPr>
          <p:cNvPr id="5127" name="Rectangle 7"/>
          <p:cNvSpPr>
            <a:spLocks noGrp="1" noChangeArrowheads="1"/>
          </p:cNvSpPr>
          <p:nvPr>
            <p:ph type="sldNum" sz="quarter" idx="5"/>
          </p:nvPr>
        </p:nvSpPr>
        <p:spPr bwMode="auto">
          <a:xfrm>
            <a:off x="4057650" y="8974138"/>
            <a:ext cx="3103563" cy="473075"/>
          </a:xfrm>
          <a:prstGeom prst="rect">
            <a:avLst/>
          </a:prstGeom>
          <a:noFill/>
          <a:ln w="9525">
            <a:noFill/>
            <a:miter lim="800000"/>
            <a:headEnd/>
            <a:tailEnd/>
          </a:ln>
          <a:effectLst/>
        </p:spPr>
        <p:txBody>
          <a:bodyPr vert="horz" wrap="square" lIns="94851" tIns="47426" rIns="94851" bIns="47426" numCol="1" anchor="b" anchorCtr="0" compatLnSpc="1">
            <a:prstTxWarp prst="textNoShape">
              <a:avLst/>
            </a:prstTxWarp>
          </a:bodyPr>
          <a:lstStyle>
            <a:lvl1pPr algn="r" defTabSz="949325">
              <a:defRPr sz="1200" smtClean="0">
                <a:latin typeface="Arial" pitchFamily="34" charset="0"/>
              </a:defRPr>
            </a:lvl1pPr>
          </a:lstStyle>
          <a:p>
            <a:pPr>
              <a:defRPr/>
            </a:pPr>
            <a:fld id="{482FAC4D-DE86-413C-A45A-F06B0614EBEB}" type="slidenum">
              <a:rPr lang="en-US"/>
              <a:pPr>
                <a:defRPr/>
              </a:pPr>
              <a:t>‹#›</a:t>
            </a:fld>
            <a:endParaRPr lang="en-US"/>
          </a:p>
        </p:txBody>
      </p:sp>
    </p:spTree>
    <p:extLst>
      <p:ext uri="{BB962C8B-B14F-4D97-AF65-F5344CB8AC3E}">
        <p14:creationId xmlns:p14="http://schemas.microsoft.com/office/powerpoint/2010/main" val="3560680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6B805-9F7A-4470-8ECB-506DACB2947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13862D6-DACC-4751-806F-6C276E63C2A6}"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13862D6-DACC-4751-806F-6C276E63C2A6}"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50AA20-0EDC-49BA-9148-81246CCA75A0}" type="slidenum">
              <a:rPr lang="en-US" smtClean="0"/>
              <a:pPr/>
              <a:t>34</a:t>
            </a:fld>
            <a:endParaRPr lang="en-US" dirty="0"/>
          </a:p>
        </p:txBody>
      </p:sp>
    </p:spTree>
    <p:extLst>
      <p:ext uri="{BB962C8B-B14F-4D97-AF65-F5344CB8AC3E}">
        <p14:creationId xmlns:p14="http://schemas.microsoft.com/office/powerpoint/2010/main" val="2854492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They</a:t>
            </a:r>
            <a:r>
              <a:rPr lang="en-US" baseline="0" noProof="0" dirty="0" smtClean="0"/>
              <a:t> are 3 different moments during cycle life of the loader. 1) embedded on the camera that means that we are connected with the FCS. 2) connected with the storage stand, located in the clean room and under stand alone control. 3) between those 2 moments the loader will be somewhere hang up on cranes or inside lifts and  it is electrically disconnected.</a:t>
            </a:r>
            <a:endParaRPr lang="en-US" noProof="0" dirty="0"/>
          </a:p>
        </p:txBody>
      </p:sp>
      <p:sp>
        <p:nvSpPr>
          <p:cNvPr id="4" name="Espace réservé du numéro de diapositive 3"/>
          <p:cNvSpPr>
            <a:spLocks noGrp="1"/>
          </p:cNvSpPr>
          <p:nvPr>
            <p:ph type="sldNum" sz="quarter" idx="10"/>
          </p:nvPr>
        </p:nvSpPr>
        <p:spPr/>
        <p:txBody>
          <a:bodyPr/>
          <a:lstStyle/>
          <a:p>
            <a:fld id="{C13862D6-DACC-4751-806F-6C276E63C2A6}" type="slidenum">
              <a:rPr lang="en-US" smtClean="0"/>
              <a:pPr/>
              <a:t>36</a:t>
            </a:fld>
            <a:endParaRPr lang="en-US"/>
          </a:p>
        </p:txBody>
      </p:sp>
    </p:spTree>
    <p:extLst>
      <p:ext uri="{BB962C8B-B14F-4D97-AF65-F5344CB8AC3E}">
        <p14:creationId xmlns:p14="http://schemas.microsoft.com/office/powerpoint/2010/main" val="1184957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noProof="0" dirty="0"/>
          </a:p>
        </p:txBody>
      </p:sp>
      <p:sp>
        <p:nvSpPr>
          <p:cNvPr id="4" name="Espace réservé du numéro de diapositive 3"/>
          <p:cNvSpPr>
            <a:spLocks noGrp="1"/>
          </p:cNvSpPr>
          <p:nvPr>
            <p:ph type="sldNum" sz="quarter" idx="10"/>
          </p:nvPr>
        </p:nvSpPr>
        <p:spPr/>
        <p:txBody>
          <a:bodyPr/>
          <a:lstStyle/>
          <a:p>
            <a:fld id="{C13862D6-DACC-4751-806F-6C276E63C2A6}" type="slidenum">
              <a:rPr lang="en-US" smtClean="0"/>
              <a:pPr/>
              <a:t>37</a:t>
            </a:fld>
            <a:endParaRPr lang="en-US"/>
          </a:p>
        </p:txBody>
      </p:sp>
    </p:spTree>
    <p:extLst>
      <p:ext uri="{BB962C8B-B14F-4D97-AF65-F5344CB8AC3E}">
        <p14:creationId xmlns:p14="http://schemas.microsoft.com/office/powerpoint/2010/main" val="792226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noProof="0" dirty="0"/>
          </a:p>
        </p:txBody>
      </p:sp>
      <p:sp>
        <p:nvSpPr>
          <p:cNvPr id="4" name="Espace réservé du numéro de diapositive 3"/>
          <p:cNvSpPr>
            <a:spLocks noGrp="1"/>
          </p:cNvSpPr>
          <p:nvPr>
            <p:ph type="sldNum" sz="quarter" idx="10"/>
          </p:nvPr>
        </p:nvSpPr>
        <p:spPr/>
        <p:txBody>
          <a:bodyPr/>
          <a:lstStyle/>
          <a:p>
            <a:fld id="{C13862D6-DACC-4751-806F-6C276E63C2A6}" type="slidenum">
              <a:rPr lang="en-US" smtClean="0"/>
              <a:pPr/>
              <a:t>38</a:t>
            </a:fld>
            <a:endParaRPr lang="en-US"/>
          </a:p>
        </p:txBody>
      </p:sp>
    </p:spTree>
    <p:extLst>
      <p:ext uri="{BB962C8B-B14F-4D97-AF65-F5344CB8AC3E}">
        <p14:creationId xmlns:p14="http://schemas.microsoft.com/office/powerpoint/2010/main" val="1013767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13862D6-DACC-4751-806F-6C276E63C2A6}" type="slidenum">
              <a:rPr lang="en-US" smtClean="0"/>
              <a:pPr/>
              <a:t>39</a:t>
            </a:fld>
            <a:endParaRPr lang="en-US"/>
          </a:p>
        </p:txBody>
      </p:sp>
    </p:spTree>
    <p:extLst>
      <p:ext uri="{BB962C8B-B14F-4D97-AF65-F5344CB8AC3E}">
        <p14:creationId xmlns:p14="http://schemas.microsoft.com/office/powerpoint/2010/main" val="272863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109" charset="0"/>
            </a:endParaRPr>
          </a:p>
        </p:txBody>
      </p:sp>
      <p:sp>
        <p:nvSpPr>
          <p:cNvPr id="4403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8DF-94BD-2B42-B3D9-0191B76C829A}" type="slidenum">
              <a:rPr lang="fr-FR" smtClean="0">
                <a:latin typeface="Times" pitchFamily="-109" charset="0"/>
                <a:ea typeface="ＭＳ Ｐゴシック" charset="-128"/>
                <a:cs typeface="ＭＳ Ｐゴシック" charset="-128"/>
              </a:rPr>
              <a:pPr/>
              <a:t>2</a:t>
            </a:fld>
            <a:endParaRPr lang="fr-FR" smtClean="0">
              <a:latin typeface="Times" pitchFamily="-109"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D065CCF-9694-884A-A953-5745DEEE4C65}" type="slidenum">
              <a:rPr lang="fr-FR">
                <a:latin typeface="Arial" charset="0"/>
              </a:rPr>
              <a:pPr/>
              <a:t>4</a:t>
            </a:fld>
            <a:endParaRPr lang="fr-FR">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a:p>
        </p:txBody>
      </p:sp>
      <p:sp>
        <p:nvSpPr>
          <p:cNvPr id="53252" name="Slide Number Placeholder 3"/>
          <p:cNvSpPr>
            <a:spLocks noGrp="1"/>
          </p:cNvSpPr>
          <p:nvPr>
            <p:ph type="sldNum" sz="quarter" idx="5"/>
          </p:nvPr>
        </p:nvSpPr>
        <p:spPr>
          <a:noFill/>
        </p:spPr>
        <p:txBody>
          <a:bodyPr/>
          <a:lstStyle/>
          <a:p>
            <a:fld id="{5C152D58-BF9A-714D-AEE9-6D245C758E1C}"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BB35845-9AE2-D046-84C5-6CDF30A96CD6}" type="slidenum">
              <a:rPr lang="fr-FR">
                <a:latin typeface="Arial" charset="0"/>
              </a:rPr>
              <a:pPr/>
              <a:t>8</a:t>
            </a:fld>
            <a:endParaRPr lang="fr-FR">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BB35845-9AE2-D046-84C5-6CDF30A96CD6}" type="slidenum">
              <a:rPr lang="fr-FR">
                <a:latin typeface="Arial" charset="0"/>
              </a:rPr>
              <a:pPr/>
              <a:t>9</a:t>
            </a:fld>
            <a:endParaRPr lang="fr-FR">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589818F-73EA-AC4A-9CEA-8764BB170230}" type="slidenum">
              <a:rPr lang="fr-FR">
                <a:latin typeface="Arial" charset="0"/>
              </a:rPr>
              <a:pPr/>
              <a:t>10</a:t>
            </a:fld>
            <a:endParaRPr lang="fr-FR">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13862D6-DACC-4751-806F-6C276E63C2A6}"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13862D6-DACC-4751-806F-6C276E63C2A6}"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LSST_Logo"/>
          <p:cNvPicPr>
            <a:picLocks noChangeAspect="1" noChangeArrowheads="1"/>
          </p:cNvPicPr>
          <p:nvPr userDrawn="1"/>
        </p:nvPicPr>
        <p:blipFill>
          <a:blip r:embed="rId2" cstate="print"/>
          <a:srcRect b="9067"/>
          <a:stretch>
            <a:fillRect/>
          </a:stretch>
        </p:blipFill>
        <p:spPr bwMode="auto">
          <a:xfrm>
            <a:off x="2590800" y="3149600"/>
            <a:ext cx="3962400" cy="1125538"/>
          </a:xfrm>
          <a:prstGeom prst="rect">
            <a:avLst/>
          </a:prstGeom>
          <a:noFill/>
          <a:ln w="9525">
            <a:noFill/>
            <a:miter lim="800000"/>
            <a:headEnd/>
            <a:tailEnd/>
          </a:ln>
        </p:spPr>
      </p:pic>
      <p:sp>
        <p:nvSpPr>
          <p:cNvPr id="8194" name="Rectangle 2"/>
          <p:cNvSpPr>
            <a:spLocks noGrp="1" noChangeArrowheads="1"/>
          </p:cNvSpPr>
          <p:nvPr>
            <p:ph type="ctrTitle"/>
          </p:nvPr>
        </p:nvSpPr>
        <p:spPr>
          <a:xfrm>
            <a:off x="685800" y="1066800"/>
            <a:ext cx="7772400" cy="1470025"/>
          </a:xfrm>
        </p:spPr>
        <p:txBody>
          <a:bodyPr lIns="91440" tIns="45720" rIns="91440" anchor="ctr"/>
          <a:lstStyle>
            <a:lvl1pPr algn="ctr">
              <a:defRPr sz="2800">
                <a:solidFill>
                  <a:srgbClr val="CC0000"/>
                </a:solidFill>
              </a:defRPr>
            </a:lvl1pPr>
          </a:lstStyle>
          <a:p>
            <a:r>
              <a:rPr lang="en-US" dirty="0"/>
              <a:t>Click to edit Master title style</a:t>
            </a:r>
          </a:p>
        </p:txBody>
      </p:sp>
      <p:sp>
        <p:nvSpPr>
          <p:cNvPr id="8195" name="Rectangle 3"/>
          <p:cNvSpPr>
            <a:spLocks noGrp="1" noChangeArrowheads="1"/>
          </p:cNvSpPr>
          <p:nvPr>
            <p:ph type="subTitle" idx="1"/>
          </p:nvPr>
        </p:nvSpPr>
        <p:spPr>
          <a:xfrm>
            <a:off x="1676400" y="5334000"/>
            <a:ext cx="5791200" cy="685800"/>
          </a:xfrm>
        </p:spPr>
        <p:txBody>
          <a:bodyPr/>
          <a:lstStyle>
            <a:lvl1pPr marL="0" indent="0" algn="ctr">
              <a:buFontTx/>
              <a:buNone/>
              <a:tabLst>
                <a:tab pos="2798763" algn="ctr"/>
                <a:tab pos="5605463" algn="r"/>
              </a:tabLst>
              <a:defRPr sz="2400">
                <a:solidFill>
                  <a:srgbClr val="000099"/>
                </a:solidFill>
              </a:defRPr>
            </a:lvl1pPr>
          </a:lstStyle>
          <a:p>
            <a:r>
              <a:rPr lang="en-US" dirty="0"/>
              <a:t>Click to edit Master subtitle style</a:t>
            </a:r>
          </a:p>
        </p:txBody>
      </p:sp>
      <p:sp>
        <p:nvSpPr>
          <p:cNvPr id="5" name="Slide Number Placeholder 4"/>
          <p:cNvSpPr>
            <a:spLocks noGrp="1" noChangeArrowheads="1"/>
          </p:cNvSpPr>
          <p:nvPr>
            <p:ph type="sldNum" sz="quarter" idx="10"/>
          </p:nvPr>
        </p:nvSpPr>
        <p:spPr bwMode="auto">
          <a:xfrm>
            <a:off x="152400" y="6629400"/>
            <a:ext cx="8839200" cy="195263"/>
          </a:xfrm>
          <a:prstGeom prst="rect">
            <a:avLst/>
          </a:prstGeom>
          <a:ln>
            <a:miter lim="800000"/>
            <a:headEnd/>
            <a:tailEnd/>
          </a:ln>
        </p:spPr>
        <p:txBody>
          <a:bodyPr vert="horz" wrap="square" lIns="0" tIns="0" rIns="0" bIns="0" numCol="1" anchor="t" anchorCtr="0" compatLnSpc="1">
            <a:prstTxWarp prst="textNoShape">
              <a:avLst/>
            </a:prstTxWarp>
          </a:bodyPr>
          <a:lstStyle>
            <a:lvl1pPr>
              <a:defRPr sz="1200" b="1" smtClean="0">
                <a:solidFill>
                  <a:srgbClr val="000099"/>
                </a:solidFill>
                <a:latin typeface="Calibri" pitchFamily="34" charset="0"/>
              </a:defRPr>
            </a:lvl1pPr>
          </a:lstStyle>
          <a:p>
            <a:pPr>
              <a:defRPr/>
            </a:pPr>
            <a:r>
              <a:rPr lang="en-US"/>
              <a:t>	</a:t>
            </a:r>
            <a:fld id="{33E9FA26-E160-485C-BE5D-D15375336471}"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gradFill flip="none" rotWithShape="1">
            <a:gsLst>
              <a:gs pos="0">
                <a:schemeClr val="bg1"/>
              </a:gs>
              <a:gs pos="48000">
                <a:schemeClr val="bg1"/>
              </a:gs>
              <a:gs pos="57000">
                <a:schemeClr val="bg1"/>
              </a:gs>
              <a:gs pos="0">
                <a:srgbClr val="4281B0"/>
              </a:gs>
              <a:gs pos="50000">
                <a:srgbClr val="FFFFFF"/>
              </a:gs>
              <a:gs pos="100000">
                <a:srgbClr val="4F81BD"/>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Slide Number Placeholder 4"/>
          <p:cNvSpPr>
            <a:spLocks noGrp="1" noChangeArrowheads="1"/>
          </p:cNvSpPr>
          <p:nvPr>
            <p:ph type="sldNum" sz="quarter" idx="10"/>
          </p:nvPr>
        </p:nvSpPr>
        <p:spPr bwMode="auto">
          <a:xfrm>
            <a:off x="152400" y="6629400"/>
            <a:ext cx="8839200" cy="195263"/>
          </a:xfrm>
          <a:prstGeom prst="rect">
            <a:avLst/>
          </a:prstGeom>
          <a:ln>
            <a:miter lim="800000"/>
            <a:headEnd/>
            <a:tailEnd/>
          </a:ln>
        </p:spPr>
        <p:txBody>
          <a:bodyPr vert="horz" wrap="square" lIns="0" tIns="0" rIns="0" bIns="0" numCol="1" anchor="t" anchorCtr="0" compatLnSpc="1">
            <a:prstTxWarp prst="textNoShape">
              <a:avLst/>
            </a:prstTxWarp>
          </a:bodyPr>
          <a:lstStyle>
            <a:lvl1pPr>
              <a:tabLst>
                <a:tab pos="8802688" algn="r"/>
              </a:tabLst>
              <a:defRPr sz="1200" b="1">
                <a:solidFill>
                  <a:srgbClr val="000099"/>
                </a:solidFill>
                <a:latin typeface="+mn-lt"/>
              </a:defRPr>
            </a:lvl1pPr>
          </a:lstStyle>
          <a:p>
            <a:pPr>
              <a:defRPr/>
            </a:pPr>
            <a:r>
              <a:rPr lang="en-US"/>
              <a:t>	</a:t>
            </a:r>
            <a:fld id="{1BE9A81E-27D7-4692-85B8-93898ECD27F9}" type="slidenum">
              <a:rPr lang="en-US"/>
              <a:pPr>
                <a:defRPr/>
              </a:pPr>
              <a:t>‹#›</a:t>
            </a:fld>
            <a:endParaRPr lang="en-US"/>
          </a:p>
        </p:txBody>
      </p:sp>
      <p:pic>
        <p:nvPicPr>
          <p:cNvPr id="6" name="Picture 5" descr="lsst_cutaway_final_small01.jpg"/>
          <p:cNvPicPr>
            <a:picLocks noChangeAspect="1"/>
          </p:cNvPicPr>
          <p:nvPr userDrawn="1"/>
        </p:nvPicPr>
        <p:blipFill>
          <a:blip r:embed="rId2" cstate="print">
            <a:clrChange>
              <a:clrFrom>
                <a:srgbClr val="FFFFFF"/>
              </a:clrFrom>
              <a:clrTo>
                <a:srgbClr val="FFFFFF">
                  <a:alpha val="0"/>
                </a:srgbClr>
              </a:clrTo>
            </a:clrChange>
            <a:lum/>
            <a:extLst>
              <a:ext uri="{28A0092B-C50C-407E-A947-70E740481C1C}">
                <a14:useLocalDpi xmlns:a14="http://schemas.microsoft.com/office/drawing/2010/main" val="0"/>
              </a:ext>
            </a:extLst>
          </a:blip>
          <a:srcRect/>
          <a:stretch>
            <a:fillRect/>
          </a:stretch>
        </p:blipFill>
        <p:spPr>
          <a:xfrm>
            <a:off x="449943" y="2648857"/>
            <a:ext cx="5109028" cy="3664857"/>
          </a:xfrm>
          <a:prstGeom prst="rect">
            <a:avLst/>
          </a:prstGeom>
        </p:spPr>
      </p:pic>
      <p:pic>
        <p:nvPicPr>
          <p:cNvPr id="8" name="Picture 10" descr="LogoW-ShadowTransBack.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10413" y="0"/>
            <a:ext cx="1984375" cy="1117600"/>
          </a:xfrm>
          <a:prstGeom prst="rect">
            <a:avLst/>
          </a:prstGeom>
          <a:noFill/>
          <a:ln w="9525">
            <a:noFill/>
            <a:miter lim="800000"/>
            <a:headEnd/>
            <a:tailEnd/>
          </a:ln>
        </p:spPr>
      </p:pic>
      <p:sp>
        <p:nvSpPr>
          <p:cNvPr id="10" name="Title 1"/>
          <p:cNvSpPr>
            <a:spLocks noGrp="1"/>
          </p:cNvSpPr>
          <p:nvPr>
            <p:ph type="ctrTitle"/>
          </p:nvPr>
        </p:nvSpPr>
        <p:spPr>
          <a:xfrm>
            <a:off x="740230" y="1197430"/>
            <a:ext cx="7634514" cy="3032188"/>
          </a:xfrm>
        </p:spPr>
        <p:txBody>
          <a:bodyPr anchor="t"/>
          <a:lstStyle>
            <a:lvl1pPr algn="r">
              <a:defRPr sz="28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16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D8763A9-61DD-4D21-A5B6-027BE021AE17}" type="datetime1">
              <a:rPr lang="en-US"/>
              <a:pPr>
                <a:defRPr/>
              </a:pPr>
              <a:t>18/06/2014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C7BE5C-2A3F-48FE-BFE3-989CE02D5B45}"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5A39C7-417D-496F-9BCC-2521C72D512C}" type="datetime1">
              <a:rPr lang="en-US"/>
              <a:pPr>
                <a:defRPr/>
              </a:pPr>
              <a:t>18/06/2014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F69B3C-0814-470F-BBF6-DF9AA4B859C2}"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D48CA47-0701-4158-9999-68957E8E0C9A}" type="datetime1">
              <a:rPr lang="en-US"/>
              <a:pPr>
                <a:defRPr/>
              </a:pPr>
              <a:t>18/06/2014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05F5C1-203C-4AA6-9DF6-BEEF0F8B3059}"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C0FFB53-AA29-4310-8D77-56F06C0355A8}" type="datetime1">
              <a:rPr lang="en-US"/>
              <a:pPr>
                <a:defRPr/>
              </a:pPr>
              <a:t>18/06/2014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C4D65B-9F03-493F-B471-84BFBB3CAD86}"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978AB9-23AD-4272-9C12-65A33A7BC56E}" type="datetime1">
              <a:rPr lang="en-US"/>
              <a:pPr>
                <a:defRPr/>
              </a:pPr>
              <a:t>18/06/2014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3E38C2C-F249-4A3E-9EA5-CA458204AED4}"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9743AC-95BA-43CD-B325-6A251F506C0E}" type="datetime1">
              <a:rPr lang="en-US"/>
              <a:pPr>
                <a:defRPr/>
              </a:pPr>
              <a:t>18/06/2014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5621EB-840A-4EFF-9A05-C187F25391ED}"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2F0858-3386-43A8-935D-37E10D28A8C6}" type="datetime1">
              <a:rPr lang="en-US"/>
              <a:pPr>
                <a:defRPr/>
              </a:pPr>
              <a:t>18/06/2014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9CCFB91-2868-4255-8C0C-8C330DDA6594}"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CF8E91-039E-4024-80EF-82FF1D6C5812}" type="datetime1">
              <a:rPr lang="en-US"/>
              <a:pPr>
                <a:defRPr/>
              </a:pPr>
              <a:t>18/06/2014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C2CCF7-0A75-4999-B43A-1990FAE451B9}"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89EB15-C61E-45F8-BD33-D746A6B7FDAC}" type="datetime1">
              <a:rPr lang="en-US"/>
              <a:pPr>
                <a:defRPr/>
              </a:pPr>
              <a:t>18/06/2014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BD791C-8C8F-47DA-96BE-FE91991DADF0}"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5" descr="LSST_Logo"/>
          <p:cNvPicPr>
            <a:picLocks noChangeAspect="1" noChangeArrowheads="1"/>
          </p:cNvPicPr>
          <p:nvPr userDrawn="1"/>
        </p:nvPicPr>
        <p:blipFill>
          <a:blip r:embed="rId2" cstate="print"/>
          <a:srcRect b="9067"/>
          <a:stretch>
            <a:fillRect/>
          </a:stretch>
        </p:blipFill>
        <p:spPr bwMode="auto">
          <a:xfrm>
            <a:off x="5181600" y="191389"/>
            <a:ext cx="3962400" cy="1125538"/>
          </a:xfrm>
          <a:prstGeom prst="rect">
            <a:avLst/>
          </a:prstGeom>
          <a:noFill/>
          <a:ln w="9525">
            <a:noFill/>
            <a:miter lim="800000"/>
            <a:headEnd/>
            <a:tailEnd/>
          </a:ln>
        </p:spPr>
      </p:pic>
      <p:sp>
        <p:nvSpPr>
          <p:cNvPr id="8195" name="Rectangle 3"/>
          <p:cNvSpPr>
            <a:spLocks noGrp="1" noChangeArrowheads="1"/>
          </p:cNvSpPr>
          <p:nvPr>
            <p:ph type="subTitle" idx="1"/>
          </p:nvPr>
        </p:nvSpPr>
        <p:spPr>
          <a:xfrm>
            <a:off x="1705262" y="3010722"/>
            <a:ext cx="5791200" cy="685800"/>
          </a:xfrm>
        </p:spPr>
        <p:txBody>
          <a:bodyPr/>
          <a:lstStyle>
            <a:lvl1pPr marL="0" indent="0" algn="ctr">
              <a:buFontTx/>
              <a:buNone/>
              <a:tabLst>
                <a:tab pos="2798763" algn="ctr"/>
                <a:tab pos="5605463" algn="r"/>
              </a:tabLst>
              <a:defRPr sz="2400">
                <a:solidFill>
                  <a:srgbClr val="000099"/>
                </a:solidFill>
              </a:defRPr>
            </a:lvl1pPr>
          </a:lstStyle>
          <a:p>
            <a:r>
              <a:rPr lang="en-US" dirty="0"/>
              <a:t>Click to edit Master subtitle style</a:t>
            </a:r>
          </a:p>
        </p:txBody>
      </p:sp>
      <p:sp>
        <p:nvSpPr>
          <p:cNvPr id="5" name="Slide Number Placeholder 4"/>
          <p:cNvSpPr>
            <a:spLocks noGrp="1" noChangeArrowheads="1"/>
          </p:cNvSpPr>
          <p:nvPr>
            <p:ph type="sldNum" sz="quarter" idx="10"/>
          </p:nvPr>
        </p:nvSpPr>
        <p:spPr bwMode="auto">
          <a:xfrm>
            <a:off x="152400" y="6629400"/>
            <a:ext cx="8839200" cy="195263"/>
          </a:xfrm>
          <a:prstGeom prst="rect">
            <a:avLst/>
          </a:prstGeom>
          <a:ln>
            <a:miter lim="800000"/>
            <a:headEnd/>
            <a:tailEnd/>
          </a:ln>
        </p:spPr>
        <p:txBody>
          <a:bodyPr vert="horz" wrap="square" lIns="0" tIns="0" rIns="0" bIns="0" numCol="1" anchor="t" anchorCtr="0" compatLnSpc="1">
            <a:prstTxWarp prst="textNoShape">
              <a:avLst/>
            </a:prstTxWarp>
          </a:bodyPr>
          <a:lstStyle>
            <a:lvl1pPr>
              <a:defRPr sz="1200" b="1" smtClean="0">
                <a:solidFill>
                  <a:srgbClr val="000099"/>
                </a:solidFill>
                <a:latin typeface="Calibri" pitchFamily="34" charset="0"/>
              </a:defRPr>
            </a:lvl1pPr>
          </a:lstStyle>
          <a:p>
            <a:pPr>
              <a:defRPr/>
            </a:pPr>
            <a:r>
              <a:rPr lang="en-US"/>
              <a:t>	</a:t>
            </a:r>
            <a:fld id="{33E9FA26-E160-485C-BE5D-D15375336471}"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58C58B-E20B-495F-9D31-CE465F4691C9}" type="datetime1">
              <a:rPr lang="en-US"/>
              <a:pPr>
                <a:defRPr/>
              </a:pPr>
              <a:t>18/06/2014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4AC194-BAEE-4293-9433-65A5F8E5FE17}"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29E580-C999-4305-8B25-BD5A6F488FC3}" type="datetime1">
              <a:rPr lang="en-US"/>
              <a:pPr>
                <a:defRPr/>
              </a:pPr>
              <a:t>18/06/2014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743587-B610-4EC5-8869-DF951DAF9284}"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901700"/>
            <a:ext cx="4343400" cy="5835530"/>
          </a:xfrm>
        </p:spPr>
        <p:txBody>
          <a:bodyPr>
            <a:normAutofit/>
          </a:bodyPr>
          <a:lstStyle>
            <a:lvl1pPr>
              <a:defRPr sz="2800"/>
            </a:lvl1pPr>
            <a:lvl2pPr>
              <a:defRPr sz="2400"/>
            </a:lvl2pPr>
            <a:lvl3pPr>
              <a:defRPr sz="2000"/>
            </a:lvl3pPr>
            <a:lvl4pPr>
              <a:defRPr sz="1800">
                <a:solidFill>
                  <a:srgbClr val="002060"/>
                </a:solidFill>
              </a:defRPr>
            </a:lvl4pPr>
            <a:lvl5pPr>
              <a:defRPr sz="1800">
                <a:solidFill>
                  <a:srgbClr val="0066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01700"/>
            <a:ext cx="4343400" cy="5818278"/>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901700"/>
            <a:ext cx="4343400" cy="5651500"/>
          </a:xfrm>
        </p:spPr>
        <p:txBody>
          <a:bodyPr>
            <a:normAutofit/>
          </a:bodyPr>
          <a:lstStyle>
            <a:lvl1pPr>
              <a:defRPr sz="2800"/>
            </a:lvl1pPr>
            <a:lvl2pPr>
              <a:defRPr sz="2400"/>
            </a:lvl2pPr>
            <a:lvl3pPr>
              <a:defRPr sz="2000"/>
            </a:lvl3pPr>
            <a:lvl4pPr>
              <a:defRPr sz="1800">
                <a:solidFill>
                  <a:srgbClr val="002060"/>
                </a:solidFill>
              </a:defRPr>
            </a:lvl4pPr>
            <a:lvl5pPr>
              <a:defRPr sz="1800">
                <a:solidFill>
                  <a:srgbClr val="0066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01700"/>
            <a:ext cx="4343400" cy="56515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BD0D1ABB-C9FA-42F0-AEF0-06AA2D39013B}" type="datetime1">
              <a:rPr lang="en-US"/>
              <a:pPr>
                <a:defRPr/>
              </a:pPr>
              <a:t>18/06/2014</a:t>
            </a:fld>
            <a:endParaRPr lang="en-US"/>
          </a:p>
        </p:txBody>
      </p:sp>
      <p:sp>
        <p:nvSpPr>
          <p:cNvPr id="3" name="Rectangle 6"/>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mn-ea"/>
              </a:defRPr>
            </a:lvl1pPr>
          </a:lstStyle>
          <a:p>
            <a:pPr>
              <a:defRPr/>
            </a:pPr>
            <a:endParaRPr lang="en-US"/>
          </a:p>
        </p:txBody>
      </p:sp>
      <p:sp>
        <p:nvSpPr>
          <p:cNvPr id="4" name="Rectangle 7"/>
          <p:cNvSpPr>
            <a:spLocks noGrp="1" noChangeArrowheads="1"/>
          </p:cNvSpPr>
          <p:nvPr>
            <p:ph type="sldNum" sz="quarter" idx="12"/>
          </p:nvPr>
        </p:nvSpPr>
        <p:spPr>
          <a:xfrm>
            <a:off x="7086600" y="64008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defRPr/>
            </a:pPr>
            <a:fld id="{D73207B5-A123-42EB-880C-D34367F25776}" type="slidenum">
              <a:rPr lang="en-US"/>
              <a:pPr>
                <a:defRPr/>
              </a:pPr>
              <a:t>‹#›</a:t>
            </a:fld>
            <a:endParaRPr lang="en-US"/>
          </a:p>
        </p:txBody>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81750"/>
            <a:ext cx="2133600" cy="476250"/>
          </a:xfrm>
          <a:prstGeom prst="rect">
            <a:avLst/>
          </a:prstGeom>
        </p:spPr>
        <p:txBody>
          <a:bodyPr/>
          <a:lstStyle>
            <a:lvl1pPr>
              <a:defRPr/>
            </a:lvl1pPr>
          </a:lstStyle>
          <a:p>
            <a:endParaRPr lang="en-US"/>
          </a:p>
          <a:p>
            <a:endParaRPr lang="en-US"/>
          </a:p>
        </p:txBody>
      </p:sp>
      <p:sp>
        <p:nvSpPr>
          <p:cNvPr id="4" name="Footer Placeholder 3"/>
          <p:cNvSpPr>
            <a:spLocks noGrp="1"/>
          </p:cNvSpPr>
          <p:nvPr>
            <p:ph type="ftr" sz="quarter" idx="11"/>
          </p:nvPr>
        </p:nvSpPr>
        <p:spPr>
          <a:xfrm>
            <a:off x="3124200" y="6381750"/>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934200" y="6534150"/>
            <a:ext cx="2133600" cy="476250"/>
          </a:xfrm>
          <a:prstGeom prst="rect">
            <a:avLst/>
          </a:prstGeom>
        </p:spPr>
        <p:txBody>
          <a:bodyPr/>
          <a:lstStyle>
            <a:lvl1pPr>
              <a:defRPr/>
            </a:lvl1pPr>
          </a:lstStyle>
          <a:p>
            <a:fld id="{185C9CE9-1B8A-4836-9475-013451A16980}" type="slidenum">
              <a:rPr lang="en-US"/>
              <a:pPr/>
              <a:t>‹#›</a:t>
            </a:fld>
            <a:endParaRPr lang="en-US"/>
          </a:p>
        </p:txBody>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248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dt" sz="half" idx="10"/>
          </p:nvPr>
        </p:nvSpPr>
        <p:spPr>
          <a:xfrm>
            <a:off x="152400" y="6305550"/>
            <a:ext cx="2133600" cy="476250"/>
          </a:xfrm>
          <a:prstGeom prst="rect">
            <a:avLst/>
          </a:prstGeom>
          <a:ln/>
        </p:spPr>
        <p:txBody>
          <a:bodyPr/>
          <a:lstStyle>
            <a:lvl1pPr>
              <a:defRPr/>
            </a:lvl1pPr>
          </a:lstStyle>
          <a:p>
            <a:pPr>
              <a:defRPr/>
            </a:pPr>
            <a:endParaRPr lang="en-US"/>
          </a:p>
        </p:txBody>
      </p:sp>
      <p:sp>
        <p:nvSpPr>
          <p:cNvPr id="6" name="Rectangle 17"/>
          <p:cNvSpPr>
            <a:spLocks noGrp="1" noChangeArrowheads="1"/>
          </p:cNvSpPr>
          <p:nvPr>
            <p:ph type="ftr" sz="quarter" idx="11"/>
          </p:nvPr>
        </p:nvSpPr>
        <p:spPr>
          <a:xfrm>
            <a:off x="3581400" y="6019800"/>
            <a:ext cx="1828800" cy="838200"/>
          </a:xfrm>
          <a:prstGeom prst="rect">
            <a:avLst/>
          </a:prstGeom>
          <a:ln/>
        </p:spPr>
        <p:txBody>
          <a:bodyPr/>
          <a:lstStyle>
            <a:lvl1pPr>
              <a:defRPr/>
            </a:lvl1pPr>
          </a:lstStyle>
          <a:p>
            <a:pPr>
              <a:defRPr/>
            </a:pPr>
            <a:r>
              <a:rPr lang="en-US" smtClean="0"/>
              <a:t>Observational Pursuit of Dark Energy After Astro2010    7 October 2010</a:t>
            </a:r>
            <a:endParaRPr lang="en-US" dirty="0"/>
          </a:p>
        </p:txBody>
      </p:sp>
      <p:sp>
        <p:nvSpPr>
          <p:cNvPr id="7" name="Rectangle 18"/>
          <p:cNvSpPr>
            <a:spLocks noGrp="1" noChangeArrowheads="1"/>
          </p:cNvSpPr>
          <p:nvPr>
            <p:ph type="sldNum" sz="quarter" idx="12"/>
          </p:nvPr>
        </p:nvSpPr>
        <p:spPr>
          <a:xfrm>
            <a:off x="6858000" y="6248400"/>
            <a:ext cx="2133600" cy="476250"/>
          </a:xfrm>
          <a:prstGeom prst="rect">
            <a:avLst/>
          </a:prstGeom>
          <a:ln/>
        </p:spPr>
        <p:txBody>
          <a:bodyPr/>
          <a:lstStyle>
            <a:lvl1pPr>
              <a:defRPr/>
            </a:lvl1pPr>
          </a:lstStyle>
          <a:p>
            <a:pPr>
              <a:defRPr/>
            </a:pPr>
            <a:fld id="{FE444CFD-4A70-CF48-B46B-4B9A543A468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n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Text Placeholder 2"/>
          <p:cNvSpPr>
            <a:spLocks noGrp="1"/>
          </p:cNvSpPr>
          <p:nvPr>
            <p:ph type="body" idx="1"/>
          </p:nvPr>
        </p:nvSpPr>
        <p:spPr bwMode="auto">
          <a:xfrm>
            <a:off x="457199" y="1014412"/>
            <a:ext cx="8229601" cy="531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016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Main Title Layout">
    <p:spTree>
      <p:nvGrpSpPr>
        <p:cNvPr id="1" name=""/>
        <p:cNvGrpSpPr/>
        <p:nvPr/>
      </p:nvGrpSpPr>
      <p:grpSpPr>
        <a:xfrm>
          <a:off x="0" y="0"/>
          <a:ext cx="0" cy="0"/>
          <a:chOff x="0" y="0"/>
          <a:chExt cx="0" cy="0"/>
        </a:xfrm>
      </p:grpSpPr>
      <p:pic>
        <p:nvPicPr>
          <p:cNvPr id="8" name="Picture 7" descr="PDR-Camera.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ctrTitle"/>
          </p:nvPr>
        </p:nvSpPr>
        <p:spPr>
          <a:xfrm>
            <a:off x="685800" y="1181769"/>
            <a:ext cx="7772400" cy="3113162"/>
          </a:xfrm>
        </p:spPr>
        <p:txBody>
          <a:bodyPr anchor="t"/>
          <a:lstStyle>
            <a:lvl1pPr algn="r">
              <a:defRPr b="1">
                <a:solidFill>
                  <a:schemeClr val="tx2"/>
                </a:solidFill>
              </a:defRPr>
            </a:lvl1pPr>
          </a:lstStyle>
          <a:p>
            <a:r>
              <a:rPr lang="en-US" dirty="0" smtClean="0"/>
              <a:t>Click to edit Master title style</a:t>
            </a:r>
            <a:endParaRPr lang="en-US" dirty="0"/>
          </a:p>
        </p:txBody>
      </p:sp>
      <p:pic>
        <p:nvPicPr>
          <p:cNvPr id="5" name="Picture 10" descr="LogoW-ShadowTransBack.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0413" y="0"/>
            <a:ext cx="1984375" cy="1117600"/>
          </a:xfrm>
          <a:prstGeom prst="rect">
            <a:avLst/>
          </a:prstGeom>
          <a:noFill/>
          <a:ln w="9525">
            <a:noFill/>
            <a:miter lim="800000"/>
            <a:headEnd/>
            <a:tailEnd/>
          </a:ln>
        </p:spPr>
      </p:pic>
      <p:sp>
        <p:nvSpPr>
          <p:cNvPr id="6" name="TextBox 5"/>
          <p:cNvSpPr txBox="1"/>
          <p:nvPr/>
        </p:nvSpPr>
        <p:spPr>
          <a:xfrm>
            <a:off x="457200" y="6503812"/>
            <a:ext cx="8229600" cy="246063"/>
          </a:xfrm>
          <a:prstGeom prst="rect">
            <a:avLst/>
          </a:prstGeom>
          <a:noFill/>
        </p:spPr>
        <p:txBody>
          <a:bodyPr>
            <a:spAutoFit/>
          </a:bodyPr>
          <a:lstStyle/>
          <a:p>
            <a:pPr algn="ctr">
              <a:defRPr/>
            </a:pPr>
            <a:r>
              <a:rPr lang="en-US" sz="1000" dirty="0" smtClean="0">
                <a:solidFill>
                  <a:schemeClr val="bg1"/>
                </a:solidFill>
                <a:latin typeface="Calibri" charset="0"/>
              </a:rPr>
              <a:t>LSST Camera –</a:t>
            </a:r>
            <a:r>
              <a:rPr lang="en-US" sz="1000" baseline="0" dirty="0" smtClean="0">
                <a:solidFill>
                  <a:schemeClr val="bg1"/>
                </a:solidFill>
                <a:latin typeface="Calibri" charset="0"/>
              </a:rPr>
              <a:t> Filter Exchange System PDR – Marseille Nov 2013</a:t>
            </a:r>
            <a:endParaRPr lang="en-US" sz="1000" dirty="0">
              <a:solidFill>
                <a:schemeClr val="bg1"/>
              </a:solidFill>
              <a:latin typeface="Calibri" charset="0"/>
            </a:endParaRPr>
          </a:p>
        </p:txBody>
      </p:sp>
    </p:spTree>
    <p:extLst>
      <p:ext uri="{BB962C8B-B14F-4D97-AF65-F5344CB8AC3E}">
        <p14:creationId xmlns:p14="http://schemas.microsoft.com/office/powerpoint/2010/main" val="9143506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jpeg"/><Relationship Id="rId1" Type="http://schemas.openxmlformats.org/officeDocument/2006/relationships/slideLayout" Target="../slideLayouts/slideLayout22.xml"/><Relationship Id="rId2"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38100"/>
            <a:ext cx="7035800" cy="838200"/>
          </a:xfrm>
          <a:prstGeom prst="rect">
            <a:avLst/>
          </a:prstGeom>
          <a:noFill/>
          <a:ln w="9525">
            <a:noFill/>
            <a:miter lim="800000"/>
            <a:headEnd/>
            <a:tailEnd/>
          </a:ln>
          <a:effectLst/>
        </p:spPr>
        <p:txBody>
          <a:bodyPr vert="horz" wrap="square" lIns="45720" tIns="18288" rIns="4572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8425" y="915988"/>
            <a:ext cx="8839200" cy="565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LSST_Logo"/>
          <p:cNvPicPr>
            <a:picLocks noChangeAspect="1" noChangeArrowheads="1"/>
          </p:cNvPicPr>
          <p:nvPr userDrawn="1"/>
        </p:nvPicPr>
        <p:blipFill>
          <a:blip r:embed="rId12" cstate="print"/>
          <a:srcRect b="9067"/>
          <a:stretch>
            <a:fillRect/>
          </a:stretch>
        </p:blipFill>
        <p:spPr bwMode="auto">
          <a:xfrm>
            <a:off x="7239000" y="19050"/>
            <a:ext cx="1905000" cy="541338"/>
          </a:xfrm>
          <a:prstGeom prst="rect">
            <a:avLst/>
          </a:prstGeom>
          <a:noFill/>
          <a:ln w="9525">
            <a:noFill/>
            <a:miter lim="800000"/>
            <a:headEnd/>
            <a:tailEnd/>
          </a:ln>
        </p:spPr>
      </p:pic>
      <p:sp>
        <p:nvSpPr>
          <p:cNvPr id="1032" name="Line 8"/>
          <p:cNvSpPr>
            <a:spLocks noChangeShapeType="1"/>
          </p:cNvSpPr>
          <p:nvPr userDrawn="1"/>
        </p:nvSpPr>
        <p:spPr bwMode="auto">
          <a:xfrm>
            <a:off x="152400" y="812800"/>
            <a:ext cx="8839200" cy="0"/>
          </a:xfrm>
          <a:prstGeom prst="line">
            <a:avLst/>
          </a:prstGeom>
          <a:noFill/>
          <a:ln w="57150" cmpd="thinThick">
            <a:solidFill>
              <a:srgbClr val="CC0000"/>
            </a:solidFill>
            <a:round/>
            <a:headEnd/>
            <a:tailEnd/>
          </a:ln>
          <a:effectLst/>
        </p:spPr>
        <p:txBody>
          <a:bodyPr/>
          <a:lstStyle/>
          <a:p>
            <a:pPr>
              <a:defRPr/>
            </a:pPr>
            <a:endParaRPr lang="en-US">
              <a:ea typeface="+mn-ea"/>
            </a:endParaRPr>
          </a:p>
        </p:txBody>
      </p:sp>
      <p:sp>
        <p:nvSpPr>
          <p:cNvPr id="1034" name="Text Box 10"/>
          <p:cNvSpPr txBox="1">
            <a:spLocks noChangeArrowheads="1"/>
          </p:cNvSpPr>
          <p:nvPr userDrawn="1"/>
        </p:nvSpPr>
        <p:spPr bwMode="auto">
          <a:xfrm>
            <a:off x="125413" y="6629400"/>
            <a:ext cx="8891587" cy="184666"/>
          </a:xfrm>
          <a:prstGeom prst="rect">
            <a:avLst/>
          </a:prstGeom>
          <a:noFill/>
          <a:ln w="9525">
            <a:noFill/>
            <a:miter lim="800000"/>
            <a:headEnd/>
            <a:tailEnd/>
          </a:ln>
          <a:effectLst/>
        </p:spPr>
        <p:txBody>
          <a:bodyPr lIns="0" tIns="0" rIns="0" bIns="0">
            <a:spAutoFit/>
          </a:bodyPr>
          <a:lstStyle/>
          <a:p>
            <a:pPr defTabSz="1600200">
              <a:spcBef>
                <a:spcPct val="50000"/>
              </a:spcBef>
              <a:tabLst>
                <a:tab pos="914400" algn="l"/>
                <a:tab pos="8859838" algn="r"/>
              </a:tabLst>
              <a:defRPr/>
            </a:pPr>
            <a:r>
              <a:rPr lang="en-US" sz="1200" b="1" dirty="0" smtClean="0">
                <a:solidFill>
                  <a:srgbClr val="000099"/>
                </a:solidFill>
                <a:latin typeface="Calibri" pitchFamily="34" charset="0"/>
              </a:rPr>
              <a:t>		</a:t>
            </a:r>
            <a:fld id="{981876A1-10C6-42D8-AEB7-E07FEA9639BE}" type="slidenum">
              <a:rPr lang="en-US" sz="1200" b="1">
                <a:solidFill>
                  <a:srgbClr val="000099"/>
                </a:solidFill>
                <a:latin typeface="Calibri" pitchFamily="34" charset="0"/>
              </a:rPr>
              <a:pPr defTabSz="1600200">
                <a:spcBef>
                  <a:spcPct val="50000"/>
                </a:spcBef>
                <a:tabLst>
                  <a:tab pos="914400" algn="l"/>
                  <a:tab pos="8859838" algn="r"/>
                </a:tabLst>
                <a:defRPr/>
              </a:pPr>
              <a:t>‹#›</a:t>
            </a:fld>
            <a:endParaRPr lang="en-US" sz="1200" b="1" dirty="0">
              <a:solidFill>
                <a:srgbClr val="000099"/>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812" r:id="rId1"/>
    <p:sldLayoutId id="2147483816" r:id="rId2"/>
    <p:sldLayoutId id="2147483797" r:id="rId3"/>
    <p:sldLayoutId id="2147483798" r:id="rId4"/>
    <p:sldLayoutId id="2147483813" r:id="rId5"/>
    <p:sldLayoutId id="2147483814" r:id="rId6"/>
    <p:sldLayoutId id="2147483815" r:id="rId7"/>
    <p:sldLayoutId id="2147483817" r:id="rId8"/>
    <p:sldLayoutId id="2147483818" r:id="rId9"/>
    <p:sldLayoutId id="2147483819" r:id="rId10"/>
  </p:sldLayoutIdLst>
  <p:transition xmlns:p14="http://schemas.microsoft.com/office/powerpoint/2010/main" spd="slow">
    <p:fade/>
  </p:transition>
  <p:txStyles>
    <p:titleStyle>
      <a:lvl1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mj-lt"/>
          <a:ea typeface="ＭＳ Ｐゴシック" charset="-128"/>
          <a:cs typeface="+mj-cs"/>
        </a:defRPr>
      </a:lvl1pPr>
      <a:lvl2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Calibri" pitchFamily="34" charset="0"/>
          <a:ea typeface="ＭＳ Ｐゴシック" charset="-128"/>
        </a:defRPr>
      </a:lvl2pPr>
      <a:lvl3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Calibri" pitchFamily="34" charset="0"/>
          <a:ea typeface="ＭＳ Ｐゴシック" charset="-128"/>
        </a:defRPr>
      </a:lvl3pPr>
      <a:lvl4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Calibri" pitchFamily="34" charset="0"/>
          <a:ea typeface="ＭＳ Ｐゴシック" charset="-128"/>
        </a:defRPr>
      </a:lvl4pPr>
      <a:lvl5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Calibri" pitchFamily="34" charset="0"/>
          <a:ea typeface="ＭＳ Ｐゴシック" charset="-128"/>
        </a:defRPr>
      </a:lvl5pPr>
      <a:lvl6pPr marL="457200" algn="l" rtl="0" fontAlgn="base">
        <a:spcBef>
          <a:spcPct val="0"/>
        </a:spcBef>
        <a:spcAft>
          <a:spcPct val="0"/>
        </a:spcAft>
        <a:defRPr sz="2400" b="1">
          <a:solidFill>
            <a:srgbClr val="000099"/>
          </a:solidFill>
          <a:effectLst>
            <a:outerShdw blurRad="38100" dist="38100" dir="2700000" algn="tl">
              <a:srgbClr val="C0C0C0"/>
            </a:outerShdw>
          </a:effectLst>
          <a:latin typeface="Calibri" pitchFamily="34" charset="0"/>
        </a:defRPr>
      </a:lvl6pPr>
      <a:lvl7pPr marL="914400" algn="l" rtl="0" fontAlgn="base">
        <a:spcBef>
          <a:spcPct val="0"/>
        </a:spcBef>
        <a:spcAft>
          <a:spcPct val="0"/>
        </a:spcAft>
        <a:defRPr sz="2400" b="1">
          <a:solidFill>
            <a:srgbClr val="000099"/>
          </a:solidFill>
          <a:effectLst>
            <a:outerShdw blurRad="38100" dist="38100" dir="2700000" algn="tl">
              <a:srgbClr val="C0C0C0"/>
            </a:outerShdw>
          </a:effectLst>
          <a:latin typeface="Calibri" pitchFamily="34" charset="0"/>
        </a:defRPr>
      </a:lvl7pPr>
      <a:lvl8pPr marL="1371600" algn="l" rtl="0" fontAlgn="base">
        <a:spcBef>
          <a:spcPct val="0"/>
        </a:spcBef>
        <a:spcAft>
          <a:spcPct val="0"/>
        </a:spcAft>
        <a:defRPr sz="2400" b="1">
          <a:solidFill>
            <a:srgbClr val="000099"/>
          </a:solidFill>
          <a:effectLst>
            <a:outerShdw blurRad="38100" dist="38100" dir="2700000" algn="tl">
              <a:srgbClr val="C0C0C0"/>
            </a:outerShdw>
          </a:effectLst>
          <a:latin typeface="Calibri" pitchFamily="34" charset="0"/>
        </a:defRPr>
      </a:lvl8pPr>
      <a:lvl9pPr marL="1828800" algn="l" rtl="0" fontAlgn="base">
        <a:spcBef>
          <a:spcPct val="0"/>
        </a:spcBef>
        <a:spcAft>
          <a:spcPct val="0"/>
        </a:spcAft>
        <a:defRPr sz="2400" b="1">
          <a:solidFill>
            <a:srgbClr val="000099"/>
          </a:solidFill>
          <a:effectLst>
            <a:outerShdw blurRad="38100" dist="38100" dir="2700000" algn="tl">
              <a:srgbClr val="C0C0C0"/>
            </a:outerShdw>
          </a:effectLst>
          <a:latin typeface="Calibri" pitchFamily="34" charset="0"/>
        </a:defRPr>
      </a:lvl9pPr>
    </p:titleStyle>
    <p:bodyStyle>
      <a:lvl1pPr marL="342900" indent="-342900" algn="l" rtl="0" eaLnBrk="0" fontAlgn="base" hangingPunct="0">
        <a:spcBef>
          <a:spcPct val="20000"/>
        </a:spcBef>
        <a:spcAft>
          <a:spcPct val="0"/>
        </a:spcAft>
        <a:buChar char="•"/>
        <a:defRPr b="1">
          <a:solidFill>
            <a:schemeClr val="accent2"/>
          </a:solidFill>
          <a:latin typeface="+mn-lt"/>
          <a:ea typeface="ＭＳ Ｐゴシック" charset="-128"/>
          <a:cs typeface="+mn-cs"/>
        </a:defRPr>
      </a:lvl1pPr>
      <a:lvl2pPr marL="742950" indent="-285750" algn="l" rtl="0" eaLnBrk="0" fontAlgn="base" hangingPunct="0">
        <a:spcBef>
          <a:spcPct val="20000"/>
        </a:spcBef>
        <a:spcAft>
          <a:spcPct val="0"/>
        </a:spcAft>
        <a:buChar char="–"/>
        <a:defRPr b="1">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600">
          <a:solidFill>
            <a:srgbClr val="990033"/>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accent2"/>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Arial" pitchFamily="34" charset="0"/>
              </a:defRPr>
            </a:lvl1pPr>
          </a:lstStyle>
          <a:p>
            <a:pPr>
              <a:defRPr/>
            </a:pPr>
            <a:fld id="{7B5C46DC-FAE0-4C40-A339-E3D03A8DA205}" type="datetime1">
              <a:rPr lang="en-US"/>
              <a:pPr>
                <a:defRPr/>
              </a:pPr>
              <a:t>18/06/2014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Arial" pitchFamily="34" charset="0"/>
              </a:defRPr>
            </a:lvl1pPr>
          </a:lstStyle>
          <a:p>
            <a:pPr>
              <a:defRPr/>
            </a:pPr>
            <a:fld id="{949E5B81-68E2-46EC-B280-7D6C015B70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xmlns:p14="http://schemas.microsoft.com/office/powerpoint/2010/main" spd="slow">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38100"/>
            <a:ext cx="7035800" cy="838200"/>
          </a:xfrm>
          <a:prstGeom prst="rect">
            <a:avLst/>
          </a:prstGeom>
          <a:noFill/>
          <a:ln w="9525">
            <a:noFill/>
            <a:miter lim="800000"/>
            <a:headEnd/>
            <a:tailEnd/>
          </a:ln>
          <a:effectLst/>
        </p:spPr>
        <p:txBody>
          <a:bodyPr vert="horz" wrap="square" lIns="45720" tIns="18288" rIns="45720" bIns="4572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152400" y="901700"/>
            <a:ext cx="8839200" cy="5792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7" descr="LSST_Logo"/>
          <p:cNvPicPr>
            <a:picLocks noChangeAspect="1" noChangeArrowheads="1"/>
          </p:cNvPicPr>
          <p:nvPr userDrawn="1"/>
        </p:nvPicPr>
        <p:blipFill>
          <a:blip r:embed="rId4" cstate="print"/>
          <a:srcRect b="9067"/>
          <a:stretch>
            <a:fillRect/>
          </a:stretch>
        </p:blipFill>
        <p:spPr bwMode="auto">
          <a:xfrm>
            <a:off x="7239000" y="19050"/>
            <a:ext cx="1905000" cy="541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0" r:id="rId1"/>
    <p:sldLayoutId id="2147483811" r:id="rId2"/>
  </p:sldLayoutIdLst>
  <p:transition xmlns:p14="http://schemas.microsoft.com/office/powerpoint/2010/main" spd="slow">
    <p:fade/>
  </p:transition>
  <p:txStyles>
    <p:titleStyle>
      <a:lvl1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mj-lt"/>
          <a:ea typeface="ＭＳ Ｐゴシック" charset="-128"/>
          <a:cs typeface="+mj-cs"/>
        </a:defRPr>
      </a:lvl1pPr>
      <a:lvl2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Calibri" pitchFamily="34" charset="0"/>
          <a:ea typeface="ＭＳ Ｐゴシック" charset="-128"/>
        </a:defRPr>
      </a:lvl2pPr>
      <a:lvl3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Calibri" pitchFamily="34" charset="0"/>
          <a:ea typeface="ＭＳ Ｐゴシック" charset="-128"/>
        </a:defRPr>
      </a:lvl3pPr>
      <a:lvl4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Calibri" pitchFamily="34" charset="0"/>
          <a:ea typeface="ＭＳ Ｐゴシック" charset="-128"/>
        </a:defRPr>
      </a:lvl4pPr>
      <a:lvl5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Calibri" pitchFamily="34" charset="0"/>
          <a:ea typeface="ＭＳ Ｐゴシック" charset="-128"/>
        </a:defRPr>
      </a:lvl5pPr>
      <a:lvl6pPr marL="457200" algn="l" rtl="0" fontAlgn="base">
        <a:spcBef>
          <a:spcPct val="0"/>
        </a:spcBef>
        <a:spcAft>
          <a:spcPct val="0"/>
        </a:spcAft>
        <a:defRPr sz="2400" b="1">
          <a:solidFill>
            <a:srgbClr val="000099"/>
          </a:solidFill>
          <a:effectLst>
            <a:outerShdw blurRad="38100" dist="38100" dir="2700000" algn="tl">
              <a:srgbClr val="C0C0C0"/>
            </a:outerShdw>
          </a:effectLst>
          <a:latin typeface="Calibri" pitchFamily="34" charset="0"/>
        </a:defRPr>
      </a:lvl6pPr>
      <a:lvl7pPr marL="914400" algn="l" rtl="0" fontAlgn="base">
        <a:spcBef>
          <a:spcPct val="0"/>
        </a:spcBef>
        <a:spcAft>
          <a:spcPct val="0"/>
        </a:spcAft>
        <a:defRPr sz="2400" b="1">
          <a:solidFill>
            <a:srgbClr val="000099"/>
          </a:solidFill>
          <a:effectLst>
            <a:outerShdw blurRad="38100" dist="38100" dir="2700000" algn="tl">
              <a:srgbClr val="C0C0C0"/>
            </a:outerShdw>
          </a:effectLst>
          <a:latin typeface="Calibri" pitchFamily="34" charset="0"/>
        </a:defRPr>
      </a:lvl7pPr>
      <a:lvl8pPr marL="1371600" algn="l" rtl="0" fontAlgn="base">
        <a:spcBef>
          <a:spcPct val="0"/>
        </a:spcBef>
        <a:spcAft>
          <a:spcPct val="0"/>
        </a:spcAft>
        <a:defRPr sz="2400" b="1">
          <a:solidFill>
            <a:srgbClr val="000099"/>
          </a:solidFill>
          <a:effectLst>
            <a:outerShdw blurRad="38100" dist="38100" dir="2700000" algn="tl">
              <a:srgbClr val="C0C0C0"/>
            </a:outerShdw>
          </a:effectLst>
          <a:latin typeface="Calibri" pitchFamily="34" charset="0"/>
        </a:defRPr>
      </a:lvl8pPr>
      <a:lvl9pPr marL="1828800" algn="l" rtl="0" fontAlgn="base">
        <a:spcBef>
          <a:spcPct val="0"/>
        </a:spcBef>
        <a:spcAft>
          <a:spcPct val="0"/>
        </a:spcAft>
        <a:defRPr sz="2400" b="1">
          <a:solidFill>
            <a:srgbClr val="000099"/>
          </a:solidFill>
          <a:effectLst>
            <a:outerShdw blurRad="38100" dist="38100" dir="2700000" algn="tl">
              <a:srgbClr val="C0C0C0"/>
            </a:outerShdw>
          </a:effectLst>
          <a:latin typeface="Calibri" pitchFamily="34" charset="0"/>
        </a:defRPr>
      </a:lvl9pPr>
    </p:titleStyle>
    <p:bodyStyle>
      <a:lvl1pPr marL="342900" indent="-342900" algn="l" rtl="0" eaLnBrk="0" fontAlgn="base" hangingPunct="0">
        <a:spcBef>
          <a:spcPct val="20000"/>
        </a:spcBef>
        <a:spcAft>
          <a:spcPct val="0"/>
        </a:spcAft>
        <a:buChar char="•"/>
        <a:defRPr b="1">
          <a:solidFill>
            <a:schemeClr val="accent2"/>
          </a:solidFill>
          <a:latin typeface="+mn-lt"/>
          <a:ea typeface="ＭＳ Ｐゴシック" charset="-128"/>
          <a:cs typeface="+mn-cs"/>
        </a:defRPr>
      </a:lvl1pPr>
      <a:lvl2pPr marL="742950" indent="-285750" algn="l" rtl="0" eaLnBrk="0" fontAlgn="base" hangingPunct="0">
        <a:spcBef>
          <a:spcPct val="20000"/>
        </a:spcBef>
        <a:spcAft>
          <a:spcPct val="0"/>
        </a:spcAft>
        <a:buChar char="–"/>
        <a:defRPr b="1">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600">
          <a:solidFill>
            <a:srgbClr val="990033"/>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accent2"/>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jpe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jpeg"/><Relationship Id="rId9" Type="http://schemas.openxmlformats.org/officeDocument/2006/relationships/image" Target="../media/image23.jpe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jpeg"/><Relationship Id="rId3" Type="http://schemas.openxmlformats.org/officeDocument/2006/relationships/image" Target="../media/image27.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jpeg"/><Relationship Id="rId3"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hyperlink" Target="http://docs-europe.electrocomponents.com/webdocs/105b/0900766b8105b7fc.pdf" TargetMode="External"/><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 Id="rId3"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7.jpeg"/><Relationship Id="rId5" Type="http://schemas.microsoft.com/office/2007/relationships/hdphoto" Target="../media/hdphoto2.wdp"/><Relationship Id="rId6" Type="http://schemas.openxmlformats.org/officeDocument/2006/relationships/image" Target="../media/image38.jpeg"/><Relationship Id="rId7" Type="http://schemas.microsoft.com/office/2007/relationships/hdphoto" Target="../media/hdphoto3.wdp"/><Relationship Id="rId8" Type="http://schemas.openxmlformats.org/officeDocument/2006/relationships/image" Target="../media/image39.jpeg"/><Relationship Id="rId9" Type="http://schemas.microsoft.com/office/2007/relationships/hdphoto" Target="../media/hdphoto4.wdp"/><Relationship Id="rId1" Type="http://schemas.openxmlformats.org/officeDocument/2006/relationships/slideLayout" Target="../slideLayouts/slideLayout3.xml"/><Relationship Id="rId2"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png"/><Relationship Id="rId3"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 Id="rId3"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jpeg"/><Relationship Id="rId3" Type="http://schemas.openxmlformats.org/officeDocument/2006/relationships/image" Target="../media/image5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12"/>
          </p:nvPr>
        </p:nvSpPr>
        <p:spPr>
          <a:noFill/>
        </p:spPr>
        <p:txBody>
          <a:bodyPr/>
          <a:lstStyle/>
          <a:p>
            <a:fld id="{D982A937-B543-4A3E-87C2-8960D92AA0CA}" type="slidenum">
              <a:rPr lang="en-US"/>
              <a:pPr/>
              <a:t>1</a:t>
            </a:fld>
            <a:endParaRPr lang="en-US"/>
          </a:p>
        </p:txBody>
      </p:sp>
      <p:pic>
        <p:nvPicPr>
          <p:cNvPr id="37891" name="Picture 2" descr="LSST_night_sky.jpg"/>
          <p:cNvPicPr>
            <a:picLocks noChangeAspect="1"/>
          </p:cNvPicPr>
          <p:nvPr/>
        </p:nvPicPr>
        <p:blipFill>
          <a:blip r:embed="rId3" cstate="print"/>
          <a:srcRect/>
          <a:stretch>
            <a:fillRect/>
          </a:stretch>
        </p:blipFill>
        <p:spPr bwMode="auto">
          <a:xfrm>
            <a:off x="0" y="0"/>
            <a:ext cx="9142412" cy="6858000"/>
          </a:xfrm>
          <a:prstGeom prst="rect">
            <a:avLst/>
          </a:prstGeom>
          <a:noFill/>
          <a:ln w="9525">
            <a:noFill/>
            <a:miter lim="800000"/>
            <a:headEnd/>
            <a:tailEnd/>
          </a:ln>
        </p:spPr>
      </p:pic>
      <p:pic>
        <p:nvPicPr>
          <p:cNvPr id="4" name="Picture 5" descr="LSST_Logo"/>
          <p:cNvPicPr>
            <a:picLocks noChangeAspect="1" noChangeArrowheads="1"/>
          </p:cNvPicPr>
          <p:nvPr/>
        </p:nvPicPr>
        <p:blipFill>
          <a:blip r:embed="rId4" cstate="print"/>
          <a:srcRect b="9067"/>
          <a:stretch>
            <a:fillRect/>
          </a:stretch>
        </p:blipFill>
        <p:spPr bwMode="auto">
          <a:xfrm>
            <a:off x="5181600" y="0"/>
            <a:ext cx="3962400" cy="1125538"/>
          </a:xfrm>
          <a:prstGeom prst="rect">
            <a:avLst/>
          </a:prstGeom>
          <a:noFill/>
          <a:ln w="9525">
            <a:noFill/>
            <a:miter lim="800000"/>
            <a:headEnd/>
            <a:tailEnd/>
          </a:ln>
        </p:spPr>
      </p:pic>
      <p:sp>
        <p:nvSpPr>
          <p:cNvPr id="5" name="ZoneTexte 4"/>
          <p:cNvSpPr txBox="1"/>
          <p:nvPr/>
        </p:nvSpPr>
        <p:spPr>
          <a:xfrm>
            <a:off x="2038639" y="4396001"/>
            <a:ext cx="5073361" cy="1384995"/>
          </a:xfrm>
          <a:prstGeom prst="rect">
            <a:avLst/>
          </a:prstGeom>
          <a:noFill/>
        </p:spPr>
        <p:txBody>
          <a:bodyPr wrap="square" rtlCol="0">
            <a:spAutoFit/>
          </a:bodyPr>
          <a:lstStyle/>
          <a:p>
            <a:pPr algn="ctr"/>
            <a:r>
              <a:rPr lang="en-US" sz="2800" dirty="0" smtClean="0">
                <a:solidFill>
                  <a:srgbClr val="6699FF"/>
                </a:solidFill>
              </a:rPr>
              <a:t> LSST  </a:t>
            </a:r>
          </a:p>
          <a:p>
            <a:pPr algn="ctr"/>
            <a:r>
              <a:rPr lang="en-US" sz="2800" dirty="0" smtClean="0">
                <a:solidFill>
                  <a:srgbClr val="6699FF"/>
                </a:solidFill>
              </a:rPr>
              <a:t>Context in France</a:t>
            </a:r>
          </a:p>
          <a:p>
            <a:pPr algn="ctr"/>
            <a:r>
              <a:rPr lang="en-US" sz="2800" dirty="0" smtClean="0">
                <a:solidFill>
                  <a:srgbClr val="6699FF"/>
                </a:solidFill>
              </a:rPr>
              <a:t>Technical activities</a:t>
            </a:r>
          </a:p>
        </p:txBody>
      </p:sp>
      <p:sp>
        <p:nvSpPr>
          <p:cNvPr id="6" name="ZoneTexte 5"/>
          <p:cNvSpPr txBox="1"/>
          <p:nvPr/>
        </p:nvSpPr>
        <p:spPr>
          <a:xfrm>
            <a:off x="3674462" y="5755938"/>
            <a:ext cx="1801369" cy="369332"/>
          </a:xfrm>
          <a:prstGeom prst="rect">
            <a:avLst/>
          </a:prstGeom>
          <a:noFill/>
        </p:spPr>
        <p:txBody>
          <a:bodyPr wrap="none" rtlCol="0">
            <a:spAutoFit/>
          </a:bodyPr>
          <a:lstStyle/>
          <a:p>
            <a:r>
              <a:rPr lang="en-US" dirty="0" err="1" smtClean="0">
                <a:solidFill>
                  <a:srgbClr val="006600"/>
                </a:solidFill>
              </a:rPr>
              <a:t>Aurélien</a:t>
            </a:r>
            <a:r>
              <a:rPr lang="en-US" dirty="0" smtClean="0">
                <a:solidFill>
                  <a:srgbClr val="006600"/>
                </a:solidFill>
              </a:rPr>
              <a:t> Barrau</a:t>
            </a:r>
            <a:endParaRPr lang="en-US" dirty="0">
              <a:solidFill>
                <a:srgbClr val="006600"/>
              </a:solidFill>
            </a:endParaRPr>
          </a:p>
        </p:txBody>
      </p:sp>
      <p:sp>
        <p:nvSpPr>
          <p:cNvPr id="7" name="ZoneTexte 6"/>
          <p:cNvSpPr txBox="1"/>
          <p:nvPr/>
        </p:nvSpPr>
        <p:spPr>
          <a:xfrm>
            <a:off x="3231396" y="6364744"/>
            <a:ext cx="3398004" cy="523220"/>
          </a:xfrm>
          <a:prstGeom prst="rect">
            <a:avLst/>
          </a:prstGeom>
          <a:noFill/>
        </p:spPr>
        <p:txBody>
          <a:bodyPr wrap="square" rtlCol="0">
            <a:spAutoFit/>
          </a:bodyPr>
          <a:lstStyle/>
          <a:p>
            <a:r>
              <a:rPr lang="fr-FR" sz="1400" b="1" dirty="0" smtClean="0">
                <a:solidFill>
                  <a:srgbClr val="99CCFF"/>
                </a:solidFill>
              </a:rPr>
              <a:t>ENIGMASS Meeting</a:t>
            </a:r>
          </a:p>
          <a:p>
            <a:endParaRPr lang="fr-FR" sz="1400" b="1" dirty="0" smtClean="0">
              <a:solidFill>
                <a:srgbClr val="99CCFF"/>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0" y="152400"/>
            <a:ext cx="8686800" cy="914400"/>
          </a:xfrm>
        </p:spPr>
        <p:txBody>
          <a:bodyPr>
            <a:normAutofit/>
            <a:scene3d>
              <a:camera prst="orthographicFront"/>
              <a:lightRig rig="soft" dir="t"/>
            </a:scene3d>
            <a:sp3d prstMaterial="softEdge">
              <a:bevelT w="25400" h="25400"/>
            </a:sp3d>
          </a:bodyPr>
          <a:lstStyle/>
          <a:p>
            <a:pPr eaLnBrk="1" fontAlgn="auto" hangingPunct="1">
              <a:spcAft>
                <a:spcPts val="0"/>
              </a:spcAft>
              <a:defRPr/>
            </a:pPr>
            <a:r>
              <a:rPr lang="fr-FR" sz="2667" dirty="0" err="1" smtClean="0">
                <a:sym typeface="Wingdings"/>
              </a:rPr>
              <a:t>Filter</a:t>
            </a:r>
            <a:r>
              <a:rPr lang="fr-FR" sz="2667" dirty="0" smtClean="0">
                <a:sym typeface="Wingdings"/>
              </a:rPr>
              <a:t> Exchange system</a:t>
            </a:r>
            <a:r>
              <a:rPr lang="fr-FR" sz="2667" dirty="0" smtClean="0">
                <a:ea typeface="+mj-ea"/>
                <a:cs typeface="+mj-cs"/>
                <a:sym typeface="Wingdings"/>
              </a:rPr>
              <a:t/>
            </a:r>
            <a:br>
              <a:rPr lang="fr-FR" sz="2667" dirty="0" smtClean="0">
                <a:ea typeface="+mj-ea"/>
                <a:cs typeface="+mj-cs"/>
                <a:sym typeface="Wingdings"/>
              </a:rPr>
            </a:br>
            <a:r>
              <a:rPr lang="fr-FR" sz="1800" dirty="0" smtClean="0">
                <a:ea typeface="+mj-ea"/>
                <a:cs typeface="+mj-cs"/>
                <a:sym typeface="Wingdings"/>
              </a:rPr>
              <a:t>(APC,CCPM,LPC,LPNHE,LPSC)  </a:t>
            </a:r>
            <a:endParaRPr lang="fr-FR" sz="1800" dirty="0">
              <a:ea typeface="+mj-ea"/>
              <a:cs typeface="+mj-cs"/>
            </a:endParaRPr>
          </a:p>
        </p:txBody>
      </p:sp>
      <p:sp>
        <p:nvSpPr>
          <p:cNvPr id="27653" name="Espace réservé du pied de page 5"/>
          <p:cNvSpPr>
            <a:spLocks noGrp="1"/>
          </p:cNvSpPr>
          <p:nvPr>
            <p:ph type="ftr" sz="quarter" idx="4294967295"/>
          </p:nvPr>
        </p:nvSpPr>
        <p:spPr bwMode="auto">
          <a:xfrm>
            <a:off x="4379913" y="6408738"/>
            <a:ext cx="2351087" cy="365125"/>
          </a:xfrm>
          <a:prstGeom prst="rect">
            <a:avLst/>
          </a:prstGeom>
          <a:noFill/>
          <a:ln>
            <a:miter lim="800000"/>
            <a:headEnd/>
            <a:tailEnd/>
          </a:ln>
        </p:spPr>
        <p:txBody>
          <a:bodyPr/>
          <a:lstStyle/>
          <a:p>
            <a:r>
              <a:rPr lang="fr-FR" smtClean="0">
                <a:latin typeface="Arial" charset="0"/>
                <a:ea typeface="ＭＳ Ｐゴシック" charset="-128"/>
                <a:cs typeface="ＭＳ Ｐゴシック" charset="-128"/>
              </a:rPr>
              <a:t>LSST</a:t>
            </a:r>
            <a:endParaRPr lang="fr-FR">
              <a:latin typeface="Arial" charset="0"/>
              <a:ea typeface="ＭＳ Ｐゴシック" charset="-128"/>
              <a:cs typeface="ＭＳ Ｐゴシック" charset="-128"/>
            </a:endParaRPr>
          </a:p>
        </p:txBody>
      </p:sp>
      <p:grpSp>
        <p:nvGrpSpPr>
          <p:cNvPr id="3" name="Groupe 24"/>
          <p:cNvGrpSpPr>
            <a:grpSpLocks/>
          </p:cNvGrpSpPr>
          <p:nvPr/>
        </p:nvGrpSpPr>
        <p:grpSpPr bwMode="auto">
          <a:xfrm>
            <a:off x="227013" y="1328738"/>
            <a:ext cx="8916987" cy="5529262"/>
            <a:chOff x="109725" y="996517"/>
            <a:chExt cx="8917232" cy="5529649"/>
          </a:xfrm>
        </p:grpSpPr>
        <p:pic>
          <p:nvPicPr>
            <p:cNvPr id="27659" name="Picture 2"/>
            <p:cNvPicPr>
              <a:picLocks noChangeAspect="1" noChangeArrowheads="1"/>
            </p:cNvPicPr>
            <p:nvPr/>
          </p:nvPicPr>
          <p:blipFill>
            <a:blip r:embed="rId3"/>
            <a:srcRect/>
            <a:stretch>
              <a:fillRect/>
            </a:stretch>
          </p:blipFill>
          <p:spPr bwMode="auto">
            <a:xfrm>
              <a:off x="2135821" y="1202058"/>
              <a:ext cx="3897313" cy="3922713"/>
            </a:xfrm>
            <a:prstGeom prst="rect">
              <a:avLst/>
            </a:prstGeom>
            <a:noFill/>
            <a:ln w="12700">
              <a:solidFill>
                <a:schemeClr val="tx1"/>
              </a:solidFill>
              <a:miter lim="800000"/>
              <a:headEnd/>
              <a:tailEnd/>
            </a:ln>
          </p:spPr>
        </p:pic>
        <p:sp>
          <p:nvSpPr>
            <p:cNvPr id="27660" name="ZoneTexte 3"/>
            <p:cNvSpPr txBox="1">
              <a:spLocks noChangeArrowheads="1"/>
            </p:cNvSpPr>
            <p:nvPr/>
          </p:nvSpPr>
          <p:spPr bwMode="auto">
            <a:xfrm>
              <a:off x="7318731" y="996517"/>
              <a:ext cx="1671650" cy="1424813"/>
            </a:xfrm>
            <a:prstGeom prst="rect">
              <a:avLst/>
            </a:prstGeom>
            <a:noFill/>
            <a:ln w="12700">
              <a:solidFill>
                <a:srgbClr val="000000"/>
              </a:solidFill>
              <a:miter lim="800000"/>
              <a:headEnd/>
              <a:tailEnd/>
            </a:ln>
          </p:spPr>
          <p:txBody>
            <a:bodyPr>
              <a:prstTxWarp prst="textNoShape">
                <a:avLst/>
              </a:prstTxWarp>
              <a:spAutoFit/>
            </a:bodyPr>
            <a:lstStyle/>
            <a:p>
              <a:pPr algn="ctr"/>
              <a:r>
                <a:rPr lang="fr-FR" sz="1000" b="1"/>
                <a:t>Carousel (LPNHE)</a:t>
              </a:r>
            </a:p>
            <a:p>
              <a:pPr algn="ctr"/>
              <a:r>
                <a:rPr lang="fr-FR" sz="1000" b="1"/>
                <a:t>PARIS</a:t>
              </a:r>
            </a:p>
            <a:p>
              <a:endParaRPr lang="fr-FR" sz="1000"/>
            </a:p>
            <a:p>
              <a:r>
                <a:rPr lang="fr-FR" sz="800">
                  <a:solidFill>
                    <a:srgbClr val="0070C0"/>
                  </a:solidFill>
                </a:rPr>
                <a:t>Daniel Vincent, PM</a:t>
              </a:r>
            </a:p>
            <a:p>
              <a:r>
                <a:rPr lang="en-US" sz="800">
                  <a:solidFill>
                    <a:srgbClr val="0070C0"/>
                  </a:solidFill>
                </a:rPr>
                <a:t>Guillaume Daubard, PM &amp; Eng</a:t>
              </a:r>
            </a:p>
            <a:p>
              <a:r>
                <a:rPr lang="fr-FR" sz="800">
                  <a:solidFill>
                    <a:srgbClr val="0070C0"/>
                  </a:solidFill>
                </a:rPr>
                <a:t>Christophe Evrard</a:t>
              </a:r>
              <a:r>
                <a:rPr lang="en-US" sz="800">
                  <a:solidFill>
                    <a:srgbClr val="0070C0"/>
                  </a:solidFill>
                </a:rPr>
                <a:t>, Designer</a:t>
              </a:r>
            </a:p>
            <a:p>
              <a:r>
                <a:rPr lang="en-US" sz="800">
                  <a:solidFill>
                    <a:srgbClr val="0070C0"/>
                  </a:solidFill>
                </a:rPr>
                <a:t>Felipe De Matos, Eng</a:t>
              </a:r>
            </a:p>
            <a:p>
              <a:r>
                <a:rPr lang="fr-FR" sz="800">
                  <a:solidFill>
                    <a:srgbClr val="0070C0"/>
                  </a:solidFill>
                </a:rPr>
                <a:t>Yann Orain, Designer</a:t>
              </a:r>
            </a:p>
            <a:p>
              <a:r>
                <a:rPr lang="fr-FR" sz="800">
                  <a:solidFill>
                    <a:srgbClr val="0070C0"/>
                  </a:solidFill>
                </a:rPr>
                <a:t>Diego Terront, HCU</a:t>
              </a:r>
              <a:endParaRPr lang="en-US" sz="800"/>
            </a:p>
            <a:p>
              <a:endParaRPr lang="en-US" sz="800">
                <a:solidFill>
                  <a:srgbClr val="0070C0"/>
                </a:solidFill>
              </a:endParaRPr>
            </a:p>
          </p:txBody>
        </p:sp>
        <p:sp>
          <p:nvSpPr>
            <p:cNvPr id="27661" name="ZoneTexte 9"/>
            <p:cNvSpPr txBox="1">
              <a:spLocks noChangeArrowheads="1"/>
            </p:cNvSpPr>
            <p:nvPr/>
          </p:nvSpPr>
          <p:spPr bwMode="auto">
            <a:xfrm>
              <a:off x="7369165" y="2867560"/>
              <a:ext cx="1657792" cy="1411376"/>
            </a:xfrm>
            <a:prstGeom prst="rect">
              <a:avLst/>
            </a:prstGeom>
            <a:noFill/>
            <a:ln w="12700">
              <a:solidFill>
                <a:srgbClr val="000000"/>
              </a:solidFill>
              <a:miter lim="800000"/>
              <a:headEnd/>
              <a:tailEnd/>
            </a:ln>
          </p:spPr>
          <p:txBody>
            <a:bodyPr>
              <a:prstTxWarp prst="textNoShape">
                <a:avLst/>
              </a:prstTxWarp>
              <a:spAutoFit/>
            </a:bodyPr>
            <a:lstStyle/>
            <a:p>
              <a:pPr algn="ctr"/>
              <a:r>
                <a:rPr lang="fr-FR" sz="1000" b="1"/>
                <a:t>Loader (LPSC)</a:t>
              </a:r>
            </a:p>
            <a:p>
              <a:pPr algn="ctr"/>
              <a:r>
                <a:rPr lang="fr-FR" sz="1000" b="1"/>
                <a:t>GRENOBLE</a:t>
              </a:r>
            </a:p>
            <a:p>
              <a:endParaRPr lang="fr-FR" sz="1600"/>
            </a:p>
            <a:p>
              <a:r>
                <a:rPr lang="fr-FR" sz="800">
                  <a:solidFill>
                    <a:srgbClr val="0070C0"/>
                  </a:solidFill>
                </a:rPr>
                <a:t>Francis Vezzu, PM &amp; Engineer</a:t>
              </a:r>
            </a:p>
            <a:p>
              <a:r>
                <a:rPr lang="fr-FR" sz="800">
                  <a:solidFill>
                    <a:srgbClr val="0070C0"/>
                  </a:solidFill>
                </a:rPr>
                <a:t>E. Perbet</a:t>
              </a:r>
              <a:r>
                <a:rPr lang="en-US" sz="800">
                  <a:solidFill>
                    <a:srgbClr val="0070C0"/>
                  </a:solidFill>
                </a:rPr>
                <a:t>, Designer</a:t>
              </a:r>
            </a:p>
            <a:p>
              <a:r>
                <a:rPr lang="en-US" sz="800">
                  <a:solidFill>
                    <a:srgbClr val="0070C0"/>
                  </a:solidFill>
                </a:rPr>
                <a:t>E Lagorio, Eng</a:t>
              </a:r>
            </a:p>
            <a:p>
              <a:r>
                <a:rPr lang="fr-FR" sz="800">
                  <a:solidFill>
                    <a:srgbClr val="0070C0"/>
                  </a:solidFill>
                </a:rPr>
                <a:t>J. Giraud</a:t>
              </a:r>
              <a:r>
                <a:rPr lang="en-US" sz="800">
                  <a:solidFill>
                    <a:srgbClr val="0070C0"/>
                  </a:solidFill>
                </a:rPr>
                <a:t>, Analyst</a:t>
              </a:r>
            </a:p>
            <a:p>
              <a:r>
                <a:rPr lang="fr-FR" sz="800">
                  <a:solidFill>
                    <a:srgbClr val="0070C0"/>
                  </a:solidFill>
                </a:rPr>
                <a:t>Y. Cargagno, Engineer</a:t>
              </a:r>
              <a:endParaRPr lang="fr-FR" sz="1600"/>
            </a:p>
            <a:p>
              <a:endParaRPr lang="en-US" sz="800">
                <a:solidFill>
                  <a:srgbClr val="0070C0"/>
                </a:solidFill>
              </a:endParaRPr>
            </a:p>
          </p:txBody>
        </p:sp>
        <p:sp>
          <p:nvSpPr>
            <p:cNvPr id="27662" name="ZoneTexte 10"/>
            <p:cNvSpPr txBox="1">
              <a:spLocks noChangeArrowheads="1"/>
            </p:cNvSpPr>
            <p:nvPr/>
          </p:nvSpPr>
          <p:spPr bwMode="auto">
            <a:xfrm>
              <a:off x="7469874" y="5202727"/>
              <a:ext cx="1532792" cy="1323439"/>
            </a:xfrm>
            <a:prstGeom prst="rect">
              <a:avLst/>
            </a:prstGeom>
            <a:noFill/>
            <a:ln w="12700">
              <a:solidFill>
                <a:srgbClr val="000000"/>
              </a:solidFill>
              <a:miter lim="800000"/>
              <a:headEnd/>
              <a:tailEnd/>
            </a:ln>
          </p:spPr>
          <p:txBody>
            <a:bodyPr wrap="none">
              <a:prstTxWarp prst="textNoShape">
                <a:avLst/>
              </a:prstTxWarp>
              <a:spAutoFit/>
            </a:bodyPr>
            <a:lstStyle/>
            <a:p>
              <a:pPr algn="ctr"/>
              <a:r>
                <a:rPr lang="fr-FR" sz="1000" b="1"/>
                <a:t>Auto-Changer (CPPM)</a:t>
              </a:r>
            </a:p>
            <a:p>
              <a:pPr algn="ctr"/>
              <a:r>
                <a:rPr lang="fr-FR" sz="1000" b="1"/>
                <a:t>MARSEILLE</a:t>
              </a:r>
            </a:p>
            <a:p>
              <a:pPr algn="ctr"/>
              <a:endParaRPr lang="fr-FR" sz="1000"/>
            </a:p>
            <a:p>
              <a:pPr algn="ctr"/>
              <a:r>
                <a:rPr lang="fr-FR" sz="800">
                  <a:solidFill>
                    <a:srgbClr val="0070C0"/>
                  </a:solidFill>
                </a:rPr>
                <a:t>Pierre Karst, PM &amp; Eng</a:t>
              </a:r>
              <a:endParaRPr lang="en-US" sz="800">
                <a:solidFill>
                  <a:srgbClr val="0070C0"/>
                </a:solidFill>
              </a:endParaRPr>
            </a:p>
            <a:p>
              <a:pPr algn="ctr"/>
              <a:r>
                <a:rPr lang="en-US" sz="800">
                  <a:solidFill>
                    <a:srgbClr val="0070C0"/>
                  </a:solidFill>
                </a:rPr>
                <a:t>Daniel Labat, Designer</a:t>
              </a:r>
            </a:p>
            <a:p>
              <a:pPr algn="ctr"/>
              <a:r>
                <a:rPr lang="fr-FR" sz="800">
                  <a:solidFill>
                    <a:srgbClr val="0070C0"/>
                  </a:solidFill>
                </a:rPr>
                <a:t>Françoise Rivière, Designer</a:t>
              </a:r>
            </a:p>
            <a:p>
              <a:pPr algn="ctr"/>
              <a:r>
                <a:rPr lang="fr-FR" sz="800">
                  <a:solidFill>
                    <a:srgbClr val="0070C0"/>
                  </a:solidFill>
                </a:rPr>
                <a:t>Patrick Breugnon, Elect Eng</a:t>
              </a:r>
            </a:p>
            <a:p>
              <a:pPr algn="ctr"/>
              <a:r>
                <a:rPr lang="fr-FR" sz="800">
                  <a:solidFill>
                    <a:srgbClr val="0070C0"/>
                  </a:solidFill>
                </a:rPr>
                <a:t>Fabrice Gallo</a:t>
              </a:r>
              <a:r>
                <a:rPr lang="en-US" sz="800">
                  <a:solidFill>
                    <a:srgbClr val="0070C0"/>
                  </a:solidFill>
                </a:rPr>
                <a:t>, Fab &amp; Assy</a:t>
              </a:r>
              <a:endParaRPr lang="fr-FR" sz="1000"/>
            </a:p>
            <a:p>
              <a:pPr algn="ctr"/>
              <a:endParaRPr lang="en-US" sz="1000"/>
            </a:p>
          </p:txBody>
        </p:sp>
        <p:sp>
          <p:nvSpPr>
            <p:cNvPr id="27663" name="ZoneTexte 11"/>
            <p:cNvSpPr txBox="1">
              <a:spLocks noChangeArrowheads="1"/>
            </p:cNvSpPr>
            <p:nvPr/>
          </p:nvSpPr>
          <p:spPr bwMode="auto">
            <a:xfrm>
              <a:off x="109725" y="2670565"/>
              <a:ext cx="1528879" cy="1354217"/>
            </a:xfrm>
            <a:prstGeom prst="rect">
              <a:avLst/>
            </a:prstGeom>
            <a:noFill/>
            <a:ln w="12700">
              <a:solidFill>
                <a:srgbClr val="000000"/>
              </a:solidFill>
              <a:miter lim="800000"/>
              <a:headEnd/>
              <a:tailEnd/>
            </a:ln>
          </p:spPr>
          <p:txBody>
            <a:bodyPr>
              <a:prstTxWarp prst="textNoShape">
                <a:avLst/>
              </a:prstTxWarp>
              <a:spAutoFit/>
            </a:bodyPr>
            <a:lstStyle/>
            <a:p>
              <a:pPr algn="ctr"/>
              <a:r>
                <a:rPr lang="fr-FR" sz="1000" b="1"/>
                <a:t>Full Scale Prototype Test Bench (LPC)</a:t>
              </a:r>
            </a:p>
            <a:p>
              <a:pPr algn="ctr"/>
              <a:r>
                <a:rPr lang="fr-FR" sz="1000" b="1"/>
                <a:t>Clermont Ferrand</a:t>
              </a:r>
            </a:p>
            <a:p>
              <a:pPr algn="ctr"/>
              <a:endParaRPr lang="fr-FR" sz="1000"/>
            </a:p>
            <a:p>
              <a:r>
                <a:rPr lang="fr-FR" sz="800">
                  <a:solidFill>
                    <a:srgbClr val="0070C0"/>
                  </a:solidFill>
                </a:rPr>
                <a:t>Guy Reinmuth, PM &amp; Eng</a:t>
              </a:r>
            </a:p>
            <a:p>
              <a:r>
                <a:rPr lang="fr-FR" sz="800">
                  <a:solidFill>
                    <a:srgbClr val="0070C0"/>
                  </a:solidFill>
                </a:rPr>
                <a:t>Patrick Lafarguette</a:t>
              </a:r>
            </a:p>
            <a:p>
              <a:r>
                <a:rPr lang="fr-FR" sz="800">
                  <a:solidFill>
                    <a:srgbClr val="0070C0"/>
                  </a:solidFill>
                </a:rPr>
                <a:t>Philippe Chassagny</a:t>
              </a:r>
            </a:p>
            <a:p>
              <a:r>
                <a:rPr lang="fr-FR" sz="800">
                  <a:solidFill>
                    <a:srgbClr val="0070C0"/>
                  </a:solidFill>
                </a:rPr>
                <a:t>Romeo Bonnefoy</a:t>
              </a:r>
            </a:p>
            <a:p>
              <a:pPr algn="ctr"/>
              <a:endParaRPr lang="fr-FR" sz="1000"/>
            </a:p>
          </p:txBody>
        </p:sp>
        <p:sp>
          <p:nvSpPr>
            <p:cNvPr id="27664" name="ZoneTexte 12"/>
            <p:cNvSpPr txBox="1">
              <a:spLocks noChangeArrowheads="1"/>
            </p:cNvSpPr>
            <p:nvPr/>
          </p:nvSpPr>
          <p:spPr bwMode="auto">
            <a:xfrm>
              <a:off x="135455" y="1067316"/>
              <a:ext cx="1536516" cy="1275823"/>
            </a:xfrm>
            <a:prstGeom prst="rect">
              <a:avLst/>
            </a:prstGeom>
            <a:noFill/>
            <a:ln w="12700">
              <a:solidFill>
                <a:schemeClr val="tx1"/>
              </a:solidFill>
              <a:miter lim="800000"/>
              <a:headEnd/>
              <a:tailEnd/>
            </a:ln>
          </p:spPr>
          <p:txBody>
            <a:bodyPr>
              <a:prstTxWarp prst="textNoShape">
                <a:avLst/>
              </a:prstTxWarp>
              <a:spAutoFit/>
            </a:bodyPr>
            <a:lstStyle/>
            <a:p>
              <a:pPr algn="ctr"/>
              <a:r>
                <a:rPr lang="fr-FR" sz="1000" b="1"/>
                <a:t>Filter  Control System FCS (APC)</a:t>
              </a:r>
            </a:p>
            <a:p>
              <a:pPr algn="ctr"/>
              <a:r>
                <a:rPr lang="fr-FR" sz="1000" b="1"/>
                <a:t>PARIS</a:t>
              </a:r>
            </a:p>
            <a:p>
              <a:endParaRPr lang="fr-FR" sz="1000"/>
            </a:p>
            <a:p>
              <a:r>
                <a:rPr lang="fr-FR" sz="800">
                  <a:solidFill>
                    <a:srgbClr val="0070C0"/>
                  </a:solidFill>
                </a:rPr>
                <a:t>Françoise Virieux, PM &amp; Eng</a:t>
              </a:r>
            </a:p>
            <a:p>
              <a:r>
                <a:rPr lang="fr-FR" sz="800">
                  <a:solidFill>
                    <a:srgbClr val="0070C0"/>
                  </a:solidFill>
                </a:rPr>
                <a:t>Bernard Amade, Eng</a:t>
              </a:r>
            </a:p>
            <a:p>
              <a:endParaRPr lang="fr-FR" sz="1000"/>
            </a:p>
            <a:p>
              <a:endParaRPr lang="fr-FR" sz="1000"/>
            </a:p>
          </p:txBody>
        </p:sp>
        <p:sp>
          <p:nvSpPr>
            <p:cNvPr id="21" name="Flèche droite 36"/>
            <p:cNvSpPr/>
            <p:nvPr/>
          </p:nvSpPr>
          <p:spPr>
            <a:xfrm rot="9477236">
              <a:off x="4218288" y="1731580"/>
              <a:ext cx="1652632" cy="225441"/>
            </a:xfrm>
            <a:prstGeom prst="rightArrow">
              <a:avLst>
                <a:gd name="adj1" fmla="val 50000"/>
                <a:gd name="adj2" fmla="val 152710"/>
              </a:avLst>
            </a:prstGeom>
            <a:solidFill>
              <a:srgbClr val="0070C0"/>
            </a:solidFill>
            <a:ln w="1270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lèche droite 37"/>
            <p:cNvSpPr/>
            <p:nvPr/>
          </p:nvSpPr>
          <p:spPr>
            <a:xfrm rot="1265208">
              <a:off x="2773623" y="1798260"/>
              <a:ext cx="1373225" cy="166700"/>
            </a:xfrm>
            <a:prstGeom prst="rightArrow">
              <a:avLst>
                <a:gd name="adj1" fmla="val 50000"/>
                <a:gd name="adj2" fmla="val 152710"/>
              </a:avLst>
            </a:prstGeom>
            <a:solidFill>
              <a:srgbClr val="0070C0"/>
            </a:solidFill>
            <a:ln w="1270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lèche droite 38"/>
            <p:cNvSpPr/>
            <p:nvPr/>
          </p:nvSpPr>
          <p:spPr>
            <a:xfrm rot="738769">
              <a:off x="3067318" y="3385871"/>
              <a:ext cx="1420852" cy="204802"/>
            </a:xfrm>
            <a:prstGeom prst="rightArrow">
              <a:avLst>
                <a:gd name="adj1" fmla="val 50000"/>
                <a:gd name="adj2" fmla="val 152710"/>
              </a:avLst>
            </a:prstGeom>
            <a:solidFill>
              <a:srgbClr val="0070C0"/>
            </a:solidFill>
            <a:ln w="1270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Flèche droite 39"/>
            <p:cNvSpPr/>
            <p:nvPr/>
          </p:nvSpPr>
          <p:spPr>
            <a:xfrm rot="9548199">
              <a:off x="5310518" y="3593849"/>
              <a:ext cx="1030315" cy="185750"/>
            </a:xfrm>
            <a:prstGeom prst="rightArrow">
              <a:avLst>
                <a:gd name="adj1" fmla="val 50000"/>
                <a:gd name="adj2" fmla="val 152710"/>
              </a:avLst>
            </a:prstGeom>
            <a:solidFill>
              <a:srgbClr val="0070C0"/>
            </a:solidFill>
            <a:ln w="1270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lèche droite 40"/>
            <p:cNvSpPr/>
            <p:nvPr/>
          </p:nvSpPr>
          <p:spPr>
            <a:xfrm rot="13867575">
              <a:off x="5035857" y="4919509"/>
              <a:ext cx="733476" cy="203206"/>
            </a:xfrm>
            <a:prstGeom prst="rightArrow">
              <a:avLst>
                <a:gd name="adj1" fmla="val 50000"/>
                <a:gd name="adj2" fmla="val 152710"/>
              </a:avLst>
            </a:prstGeom>
            <a:solidFill>
              <a:srgbClr val="0070C0"/>
            </a:solidFill>
            <a:ln w="1270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70" name="ZoneTexte 3"/>
            <p:cNvSpPr txBox="1">
              <a:spLocks noChangeArrowheads="1"/>
            </p:cNvSpPr>
            <p:nvPr/>
          </p:nvSpPr>
          <p:spPr bwMode="auto">
            <a:xfrm>
              <a:off x="2245157" y="5383166"/>
              <a:ext cx="2819400" cy="584776"/>
            </a:xfrm>
            <a:prstGeom prst="rect">
              <a:avLst/>
            </a:prstGeom>
            <a:noFill/>
            <a:ln w="12700">
              <a:solidFill>
                <a:schemeClr val="tx1"/>
              </a:solidFill>
              <a:miter lim="800000"/>
              <a:headEnd/>
              <a:tailEnd/>
            </a:ln>
          </p:spPr>
          <p:txBody>
            <a:bodyPr>
              <a:prstTxWarp prst="textNoShape">
                <a:avLst/>
              </a:prstTxWarp>
              <a:spAutoFit/>
            </a:bodyPr>
            <a:lstStyle/>
            <a:p>
              <a:pPr algn="ctr"/>
              <a:r>
                <a:rPr lang="fr-FR" sz="1600" b="1" dirty="0">
                  <a:solidFill>
                    <a:srgbClr val="008000"/>
                  </a:solidFill>
                </a:rPr>
                <a:t>Total Manpower</a:t>
              </a:r>
              <a:r>
                <a:rPr lang="fr-FR" sz="1600" b="1" dirty="0" smtClean="0">
                  <a:solidFill>
                    <a:srgbClr val="008000"/>
                  </a:solidFill>
                </a:rPr>
                <a:t> </a:t>
              </a:r>
            </a:p>
            <a:p>
              <a:pPr algn="ctr"/>
              <a:r>
                <a:rPr lang="fr-FR" sz="1600" b="1" dirty="0">
                  <a:solidFill>
                    <a:srgbClr val="008000"/>
                  </a:solidFill>
                </a:rPr>
                <a:t>22 </a:t>
              </a:r>
              <a:r>
                <a:rPr lang="fr-FR" sz="1600" b="1" dirty="0" smtClean="0">
                  <a:solidFill>
                    <a:srgbClr val="008000"/>
                  </a:solidFill>
                </a:rPr>
                <a:t>people – </a:t>
              </a:r>
              <a:r>
                <a:rPr lang="fr-FR" sz="1600" b="1" dirty="0">
                  <a:solidFill>
                    <a:srgbClr val="008000"/>
                  </a:solidFill>
                </a:rPr>
                <a:t>12</a:t>
              </a:r>
              <a:r>
                <a:rPr lang="fr-FR" sz="1600" b="1" dirty="0" smtClean="0">
                  <a:solidFill>
                    <a:srgbClr val="008000"/>
                  </a:solidFill>
                </a:rPr>
                <a:t> ETP</a:t>
              </a:r>
              <a:endParaRPr lang="en-US" sz="1600" b="1" dirty="0">
                <a:solidFill>
                  <a:srgbClr val="008000"/>
                </a:solidFill>
              </a:endParaRPr>
            </a:p>
          </p:txBody>
        </p:sp>
        <p:pic>
          <p:nvPicPr>
            <p:cNvPr id="27671" name="Picture 10"/>
            <p:cNvPicPr>
              <a:picLocks noChangeAspect="1" noChangeArrowheads="1"/>
            </p:cNvPicPr>
            <p:nvPr/>
          </p:nvPicPr>
          <p:blipFill>
            <a:blip r:embed="rId4"/>
            <a:srcRect/>
            <a:stretch>
              <a:fillRect/>
            </a:stretch>
          </p:blipFill>
          <p:spPr bwMode="auto">
            <a:xfrm>
              <a:off x="1666373" y="1075207"/>
              <a:ext cx="1267023" cy="1260012"/>
            </a:xfrm>
            <a:prstGeom prst="rect">
              <a:avLst/>
            </a:prstGeom>
            <a:noFill/>
            <a:ln w="12700">
              <a:solidFill>
                <a:schemeClr val="tx1"/>
              </a:solidFill>
              <a:miter lim="800000"/>
              <a:headEnd/>
              <a:tailEnd/>
            </a:ln>
          </p:spPr>
        </p:pic>
      </p:grpSp>
      <p:pic>
        <p:nvPicPr>
          <p:cNvPr id="27655" name="Picture 2" descr="C:\SAUVEGARDE\LSST CHANGER INGENIERIE\Nadine 15 mai 2013\Filter Loader up to date.jpg"/>
          <p:cNvPicPr>
            <a:picLocks noChangeAspect="1" noChangeArrowheads="1"/>
          </p:cNvPicPr>
          <p:nvPr/>
        </p:nvPicPr>
        <p:blipFill>
          <a:blip r:embed="rId5"/>
          <a:srcRect/>
          <a:stretch>
            <a:fillRect/>
          </a:stretch>
        </p:blipFill>
        <p:spPr bwMode="auto">
          <a:xfrm>
            <a:off x="6403975" y="3206750"/>
            <a:ext cx="1077913" cy="1401763"/>
          </a:xfrm>
          <a:prstGeom prst="rect">
            <a:avLst/>
          </a:prstGeom>
          <a:noFill/>
          <a:ln w="12700">
            <a:solidFill>
              <a:schemeClr val="tx1"/>
            </a:solidFill>
            <a:miter lim="800000"/>
            <a:headEnd/>
            <a:tailEnd/>
          </a:ln>
        </p:spPr>
      </p:pic>
      <p:pic>
        <p:nvPicPr>
          <p:cNvPr id="27656" name="Picture 2"/>
          <p:cNvPicPr>
            <a:picLocks noChangeAspect="1" noChangeArrowheads="1"/>
          </p:cNvPicPr>
          <p:nvPr/>
        </p:nvPicPr>
        <p:blipFill>
          <a:blip r:embed="rId6"/>
          <a:srcRect/>
          <a:stretch>
            <a:fillRect/>
          </a:stretch>
        </p:blipFill>
        <p:spPr bwMode="auto">
          <a:xfrm>
            <a:off x="5715000" y="5543550"/>
            <a:ext cx="1873250" cy="1312863"/>
          </a:xfrm>
          <a:prstGeom prst="rect">
            <a:avLst/>
          </a:prstGeom>
          <a:noFill/>
          <a:ln w="12700">
            <a:solidFill>
              <a:schemeClr val="tx1"/>
            </a:solidFill>
            <a:miter lim="800000"/>
            <a:headEnd/>
            <a:tailEnd/>
          </a:ln>
        </p:spPr>
      </p:pic>
      <p:pic>
        <p:nvPicPr>
          <p:cNvPr id="27657" name="Picture 3"/>
          <p:cNvPicPr>
            <a:picLocks noChangeAspect="1" noChangeArrowheads="1"/>
          </p:cNvPicPr>
          <p:nvPr/>
        </p:nvPicPr>
        <p:blipFill>
          <a:blip r:embed="rId7"/>
          <a:srcRect/>
          <a:stretch>
            <a:fillRect/>
          </a:stretch>
        </p:blipFill>
        <p:spPr bwMode="auto">
          <a:xfrm>
            <a:off x="1731963" y="3003550"/>
            <a:ext cx="1528762" cy="1347788"/>
          </a:xfrm>
          <a:prstGeom prst="rect">
            <a:avLst/>
          </a:prstGeom>
          <a:noFill/>
          <a:ln w="12700">
            <a:solidFill>
              <a:schemeClr val="tx1"/>
            </a:solidFill>
            <a:miter lim="800000"/>
            <a:headEnd/>
            <a:tailEnd/>
          </a:ln>
        </p:spPr>
      </p:pic>
      <p:pic>
        <p:nvPicPr>
          <p:cNvPr id="27658" name="Image 30"/>
          <p:cNvPicPr>
            <a:picLocks noChangeAspect="1"/>
          </p:cNvPicPr>
          <p:nvPr/>
        </p:nvPicPr>
        <p:blipFill>
          <a:blip r:embed="rId8"/>
          <a:srcRect/>
          <a:stretch>
            <a:fillRect/>
          </a:stretch>
        </p:blipFill>
        <p:spPr bwMode="auto">
          <a:xfrm>
            <a:off x="5892800" y="1335088"/>
            <a:ext cx="1547813" cy="1416050"/>
          </a:xfrm>
          <a:prstGeom prst="rect">
            <a:avLst/>
          </a:prstGeom>
          <a:noFill/>
          <a:ln w="12700">
            <a:solidFill>
              <a:schemeClr val="tx1"/>
            </a:solidFill>
            <a:miter lim="800000"/>
            <a:headEnd/>
            <a:tailEnd/>
          </a:ln>
        </p:spPr>
      </p:pic>
      <p:pic>
        <p:nvPicPr>
          <p:cNvPr id="26" name="Picture 3" descr="C:\SAUVEGARDE\LSST CHANGER INGENIERIE\2-SINGLE FILTER TEST\FILMS ET PHOTOS\IMG_108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 y="4366842"/>
            <a:ext cx="1687394" cy="22498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 name="Flèche droite 40"/>
          <p:cNvSpPr/>
          <p:nvPr/>
        </p:nvSpPr>
        <p:spPr bwMode="auto">
          <a:xfrm rot="21097399">
            <a:off x="1563360" y="5084648"/>
            <a:ext cx="3675013" cy="277399"/>
          </a:xfrm>
          <a:prstGeom prst="rightArrow">
            <a:avLst>
              <a:gd name="adj1" fmla="val 50000"/>
              <a:gd name="adj2" fmla="val 152710"/>
            </a:avLst>
          </a:prstGeom>
          <a:solidFill>
            <a:srgbClr val="0070C0"/>
          </a:solidFill>
          <a:ln w="1270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ZoneTexte 27"/>
          <p:cNvSpPr txBox="1"/>
          <p:nvPr/>
        </p:nvSpPr>
        <p:spPr>
          <a:xfrm>
            <a:off x="0" y="6488668"/>
            <a:ext cx="2468644" cy="369332"/>
          </a:xfrm>
          <a:prstGeom prst="rect">
            <a:avLst/>
          </a:prstGeom>
          <a:noFill/>
        </p:spPr>
        <p:txBody>
          <a:bodyPr wrap="none" rtlCol="0">
            <a:spAutoFit/>
          </a:bodyPr>
          <a:lstStyle/>
          <a:p>
            <a:r>
              <a:rPr lang="en-US" smtClean="0"/>
              <a:t>2014 : Single filter test </a:t>
            </a:r>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en-US" dirty="0" smtClean="0"/>
              <a:t>LSST computing at IN2P3  </a:t>
            </a:r>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LSST computing at IN2P3                                             (1/3)                   </a:t>
            </a:r>
            <a:endParaRPr lang="en-US" dirty="0"/>
          </a:p>
        </p:txBody>
      </p:sp>
      <p:sp>
        <p:nvSpPr>
          <p:cNvPr id="6" name="ZoneTexte 5"/>
          <p:cNvSpPr txBox="1"/>
          <p:nvPr/>
        </p:nvSpPr>
        <p:spPr>
          <a:xfrm>
            <a:off x="0" y="844678"/>
            <a:ext cx="9144000" cy="3385542"/>
          </a:xfrm>
          <a:prstGeom prst="rect">
            <a:avLst/>
          </a:prstGeom>
          <a:noFill/>
        </p:spPr>
        <p:txBody>
          <a:bodyPr wrap="square" rtlCol="0">
            <a:spAutoFit/>
          </a:bodyPr>
          <a:lstStyle/>
          <a:p>
            <a:pPr>
              <a:buFont typeface="Arial"/>
              <a:buChar char="•"/>
            </a:pPr>
            <a:r>
              <a:rPr lang="en-US" sz="2000" dirty="0" smtClean="0"/>
              <a:t> The French scientific community involved in LSST will not have access to computing facilities in the US for science analysis. </a:t>
            </a:r>
          </a:p>
          <a:p>
            <a:pPr>
              <a:buFont typeface="Arial"/>
              <a:buChar char="•"/>
            </a:pPr>
            <a:r>
              <a:rPr lang="en-US" sz="2000" dirty="0" smtClean="0"/>
              <a:t> Efficient access to the very large LSST dataset will be one of the primary challenges for scientific exploitation, and most particularly for dark energy science </a:t>
            </a:r>
          </a:p>
          <a:p>
            <a:pPr>
              <a:buFont typeface="Arial"/>
              <a:buChar char="•"/>
            </a:pPr>
            <a:r>
              <a:rPr lang="en-US" sz="2000" dirty="0" smtClean="0"/>
              <a:t> To support running costs/share of the data reduction effort and to ensure competitive data access on this side of the Atlantic  – a letter of intent was sent by the IN2P3 director to the </a:t>
            </a:r>
            <a:r>
              <a:rPr lang="en-US" sz="2000" dirty="0" err="1" smtClean="0"/>
              <a:t>LSSTc</a:t>
            </a:r>
            <a:r>
              <a:rPr lang="en-US" sz="2000" dirty="0" smtClean="0"/>
              <a:t> in December 2011 : </a:t>
            </a:r>
          </a:p>
          <a:p>
            <a:pPr lvl="1">
              <a:buFont typeface="Arial"/>
              <a:buChar char="•"/>
            </a:pPr>
            <a:r>
              <a:rPr lang="en-US" dirty="0" smtClean="0">
                <a:solidFill>
                  <a:srgbClr val="0066FF"/>
                </a:solidFill>
              </a:rPr>
              <a:t>The CC-IN2P3 will provide CPU and storage resources corresponding to 50% of the LSST needs for the Data Release Processing (level 2)</a:t>
            </a:r>
          </a:p>
          <a:p>
            <a:pPr lvl="1">
              <a:buFont typeface="Arial"/>
              <a:buChar char="•"/>
            </a:pPr>
            <a:r>
              <a:rPr lang="en-US" dirty="0" smtClean="0">
                <a:solidFill>
                  <a:srgbClr val="0066FF"/>
                </a:solidFill>
              </a:rPr>
              <a:t>The full LSST dataset will be resident at the CC-IN2P3.</a:t>
            </a:r>
          </a:p>
        </p:txBody>
      </p:sp>
      <p:pic>
        <p:nvPicPr>
          <p:cNvPr id="4" name="Picture 3" descr="D:\Mes documents\Mes images\CC-IN2P3\Extension\Small\P1060203 [640x480].JPG"/>
          <p:cNvPicPr>
            <a:picLocks noChangeAspect="1" noChangeArrowheads="1"/>
          </p:cNvPicPr>
          <p:nvPr/>
        </p:nvPicPr>
        <p:blipFill>
          <a:blip r:embed="rId3" cstate="screen"/>
          <a:srcRect/>
          <a:stretch>
            <a:fillRect/>
          </a:stretch>
        </p:blipFill>
        <p:spPr bwMode="auto">
          <a:xfrm>
            <a:off x="0" y="4543425"/>
            <a:ext cx="3086100" cy="2314575"/>
          </a:xfrm>
          <a:prstGeom prst="rect">
            <a:avLst/>
          </a:prstGeom>
          <a:noFill/>
        </p:spPr>
      </p:pic>
      <p:sp>
        <p:nvSpPr>
          <p:cNvPr id="9" name="ZoneTexte 8"/>
          <p:cNvSpPr txBox="1"/>
          <p:nvPr/>
        </p:nvSpPr>
        <p:spPr>
          <a:xfrm>
            <a:off x="0" y="6488668"/>
            <a:ext cx="3403600" cy="369332"/>
          </a:xfrm>
          <a:prstGeom prst="rect">
            <a:avLst/>
          </a:prstGeom>
          <a:solidFill>
            <a:schemeClr val="bg1"/>
          </a:solidFill>
        </p:spPr>
        <p:txBody>
          <a:bodyPr wrap="square" rtlCol="0">
            <a:spAutoFit/>
          </a:bodyPr>
          <a:lstStyle/>
          <a:p>
            <a:r>
              <a:rPr lang="en-US" dirty="0" smtClean="0"/>
              <a:t>CC-IN2P3 new data center</a:t>
            </a:r>
            <a:endParaRPr lang="fr-FR" dirty="0"/>
          </a:p>
        </p:txBody>
      </p:sp>
      <p:sp>
        <p:nvSpPr>
          <p:cNvPr id="11" name="ZoneTexte 10"/>
          <p:cNvSpPr txBox="1"/>
          <p:nvPr/>
        </p:nvSpPr>
        <p:spPr>
          <a:xfrm>
            <a:off x="3340100" y="4382175"/>
            <a:ext cx="5803900" cy="2031325"/>
          </a:xfrm>
          <a:prstGeom prst="rect">
            <a:avLst/>
          </a:prstGeom>
          <a:noFill/>
        </p:spPr>
        <p:txBody>
          <a:bodyPr wrap="square" rtlCol="0">
            <a:spAutoFit/>
          </a:bodyPr>
          <a:lstStyle/>
          <a:p>
            <a:r>
              <a:rPr lang="en-US" dirty="0" smtClean="0"/>
              <a:t>This proposal has been elaborated with a strong support from all parties ( LSST , IN2P3 , CCIN2P3 , LSST-France). </a:t>
            </a:r>
          </a:p>
          <a:p>
            <a:r>
              <a:rPr lang="en-US" dirty="0" smtClean="0"/>
              <a:t>This in-kind contribution is evaluated by LSST to be equivalent to a cash contribution of 1-2 M$/year. Significant investment at CCIN2P3 should start in 2017. MOA is under discussion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LSST computing at IN2P3                                             (2/3)                   </a:t>
            </a:r>
            <a:endParaRPr lang="en-US" dirty="0"/>
          </a:p>
        </p:txBody>
      </p:sp>
      <p:sp>
        <p:nvSpPr>
          <p:cNvPr id="6" name="ZoneTexte 5"/>
          <p:cNvSpPr txBox="1"/>
          <p:nvPr/>
        </p:nvSpPr>
        <p:spPr>
          <a:xfrm>
            <a:off x="177800" y="1352678"/>
            <a:ext cx="8775700" cy="4616648"/>
          </a:xfrm>
          <a:prstGeom prst="rect">
            <a:avLst/>
          </a:prstGeom>
          <a:noFill/>
        </p:spPr>
        <p:txBody>
          <a:bodyPr wrap="square" rtlCol="0">
            <a:spAutoFit/>
          </a:bodyPr>
          <a:lstStyle/>
          <a:p>
            <a:r>
              <a:rPr lang="en-US" sz="2000" dirty="0" smtClean="0">
                <a:solidFill>
                  <a:srgbClr val="0000FF"/>
                </a:solidFill>
              </a:rPr>
              <a:t>Associated to the processing plan  at CCIN2P3 , a computing activity with contribution from different LSST  IN2P3 laboratories has been ramping up since 2012 :</a:t>
            </a:r>
          </a:p>
          <a:p>
            <a:pPr>
              <a:buFont typeface="Arial"/>
              <a:buChar char="•"/>
            </a:pPr>
            <a:r>
              <a:rPr lang="en-US" sz="2000" dirty="0" smtClean="0">
                <a:solidFill>
                  <a:srgbClr val="0000FF"/>
                </a:solidFill>
              </a:rPr>
              <a:t> </a:t>
            </a:r>
            <a:r>
              <a:rPr lang="en-US" sz="2000" dirty="0" smtClean="0"/>
              <a:t>Software installation &amp; Hardware ramp-up since mid-2012</a:t>
            </a:r>
          </a:p>
          <a:p>
            <a:pPr>
              <a:buFont typeface="Arial"/>
              <a:buChar char="•"/>
            </a:pPr>
            <a:r>
              <a:rPr lang="en-US" sz="2000" dirty="0" smtClean="0"/>
              <a:t> Contribution to the summer 2013 LSST data challenge ( SDSS stripe 82) :                   </a:t>
            </a:r>
            <a:r>
              <a:rPr lang="en-US" sz="2000" dirty="0" smtClean="0">
                <a:solidFill>
                  <a:srgbClr val="008000"/>
                </a:solidFill>
              </a:rPr>
              <a:t>         </a:t>
            </a:r>
          </a:p>
          <a:p>
            <a:pPr lvl="2">
              <a:buFont typeface="Wingdings" pitchFamily="-108" charset="2"/>
              <a:buChar char="Ø"/>
            </a:pPr>
            <a:r>
              <a:rPr lang="en-US" sz="2000" dirty="0" smtClean="0"/>
              <a:t>100 TB of data , 1000 jobs in // for ~ 1 month </a:t>
            </a:r>
          </a:p>
          <a:p>
            <a:pPr>
              <a:buFont typeface="Arial"/>
              <a:buChar char="•"/>
            </a:pPr>
            <a:r>
              <a:rPr lang="en-US" sz="2000" dirty="0" smtClean="0"/>
              <a:t> Contribution from 7 IN2P3 laboratories , 5 FTE in 2013 , regular meeting and common working session . Work in close contact with the US.</a:t>
            </a:r>
          </a:p>
          <a:p>
            <a:pPr>
              <a:buFont typeface="Arial"/>
              <a:buChar char="•"/>
            </a:pPr>
            <a:r>
              <a:rPr lang="en-US" sz="2000" dirty="0" smtClean="0"/>
              <a:t>Dominique </a:t>
            </a:r>
            <a:r>
              <a:rPr lang="en-US" sz="2000" dirty="0" err="1" smtClean="0"/>
              <a:t>Boutigny</a:t>
            </a:r>
            <a:r>
              <a:rPr lang="en-US" sz="2000" dirty="0" smtClean="0"/>
              <a:t>, director of the CCIN2P3 up to the end of 2012, is full time at SLAC since summer 2013 (for 2 years). He is coordinating our infrastructure effort at CCIN2P3 and smooth our integration in the LSST computing.  </a:t>
            </a:r>
          </a:p>
          <a:p>
            <a:pPr lvl="0"/>
            <a:endParaRPr lang="en-US" dirty="0" smtClean="0"/>
          </a:p>
          <a:p>
            <a:pPr lvl="0">
              <a:buFont typeface="Wingdings" pitchFamily="1" charset="2"/>
              <a:buChar char="è"/>
            </a:pPr>
            <a:endParaRPr lang="en-US" dirty="0" smtClean="0"/>
          </a:p>
          <a:p>
            <a:pPr>
              <a:buFont typeface="Wingdings" pitchFamily="1" charset="2"/>
              <a:buChar char="è"/>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LSST computing at IN2P3                                             (3/3)                   </a:t>
            </a:r>
            <a:endParaRPr lang="en-US" dirty="0"/>
          </a:p>
        </p:txBody>
      </p:sp>
      <p:sp>
        <p:nvSpPr>
          <p:cNvPr id="6" name="ZoneTexte 5"/>
          <p:cNvSpPr txBox="1"/>
          <p:nvPr/>
        </p:nvSpPr>
        <p:spPr>
          <a:xfrm>
            <a:off x="203200" y="895478"/>
            <a:ext cx="8940800" cy="5293757"/>
          </a:xfrm>
          <a:prstGeom prst="rect">
            <a:avLst/>
          </a:prstGeom>
          <a:noFill/>
        </p:spPr>
        <p:txBody>
          <a:bodyPr wrap="square" rtlCol="0">
            <a:spAutoFit/>
          </a:bodyPr>
          <a:lstStyle/>
          <a:p>
            <a:pPr>
              <a:buFont typeface="Arial"/>
              <a:buChar char="•"/>
            </a:pPr>
            <a:r>
              <a:rPr lang="en-US" sz="2000" dirty="0" smtClean="0">
                <a:solidFill>
                  <a:srgbClr val="0000FF"/>
                </a:solidFill>
              </a:rPr>
              <a:t>Contribution to the Dark Energy , “3</a:t>
            </a:r>
            <a:r>
              <a:rPr lang="en-US" sz="2000" baseline="30000" dirty="0" smtClean="0">
                <a:solidFill>
                  <a:srgbClr val="0000FF"/>
                </a:solidFill>
              </a:rPr>
              <a:t>rd</a:t>
            </a:r>
            <a:r>
              <a:rPr lang="en-US" sz="2000" dirty="0" smtClean="0">
                <a:solidFill>
                  <a:srgbClr val="0000FF"/>
                </a:solidFill>
              </a:rPr>
              <a:t> level processing”, not discussed/agreed yet</a:t>
            </a:r>
          </a:p>
          <a:p>
            <a:pPr>
              <a:buFont typeface="Arial"/>
              <a:buChar char="•"/>
            </a:pPr>
            <a:r>
              <a:rPr lang="en-US" sz="2000" dirty="0" smtClean="0">
                <a:solidFill>
                  <a:srgbClr val="0000FF"/>
                </a:solidFill>
              </a:rPr>
              <a:t>Contribution to the  1-2 level computing started but not formally integrated in the project yet ( from NSF point of view any contribution to the construction should be subtracted to the US budget …), interest/work in  DB and job control , ex :  </a:t>
            </a:r>
            <a:endParaRPr lang="en-US" sz="2000" dirty="0" smtClean="0"/>
          </a:p>
          <a:p>
            <a:pPr lvl="1">
              <a:buFont typeface="Arial"/>
              <a:buChar char="•"/>
            </a:pPr>
            <a:r>
              <a:rPr lang="en-US" sz="2000" dirty="0" smtClean="0"/>
              <a:t> Evaluation of </a:t>
            </a:r>
            <a:r>
              <a:rPr lang="en-US" sz="2000" dirty="0" err="1" smtClean="0"/>
              <a:t>Qserv</a:t>
            </a:r>
            <a:r>
              <a:rPr lang="en-US" sz="2000" dirty="0" smtClean="0"/>
              <a:t> / LSST database work has been initiated in 2012 with a grant to our  </a:t>
            </a:r>
            <a:r>
              <a:rPr lang="en-US" sz="2000" dirty="0" err="1" smtClean="0"/>
              <a:t>PetaSky</a:t>
            </a:r>
            <a:r>
              <a:rPr lang="en-US" sz="2000" dirty="0" smtClean="0"/>
              <a:t> project (</a:t>
            </a:r>
            <a:r>
              <a:rPr lang="en-US" sz="2000" dirty="0" err="1" smtClean="0"/>
              <a:t>E.Gangler</a:t>
            </a:r>
            <a:r>
              <a:rPr lang="en-US" sz="2000" dirty="0" smtClean="0"/>
              <a:t> et al.) within the MASTODONS call .</a:t>
            </a:r>
            <a:endParaRPr lang="en-US" sz="2000" dirty="0" smtClean="0">
              <a:solidFill>
                <a:srgbClr val="008000"/>
              </a:solidFill>
            </a:endParaRPr>
          </a:p>
          <a:p>
            <a:pPr>
              <a:buFont typeface="Wingdings" pitchFamily="1" charset="2"/>
              <a:buChar char="è"/>
            </a:pPr>
            <a:r>
              <a:rPr lang="en-US" sz="2000" dirty="0" smtClean="0">
                <a:solidFill>
                  <a:srgbClr val="008000"/>
                </a:solidFill>
                <a:sym typeface="Wingdings"/>
              </a:rPr>
              <a:t>LSST will produce 15 TB / night , </a:t>
            </a:r>
            <a:r>
              <a:rPr lang="en-US" sz="2000" dirty="0" smtClean="0">
                <a:solidFill>
                  <a:srgbClr val="008000"/>
                </a:solidFill>
              </a:rPr>
              <a:t>7 PB of archive / year , 70 PB total at the end  </a:t>
            </a:r>
          </a:p>
          <a:p>
            <a:pPr lvl="0">
              <a:buFont typeface="Wingdings" pitchFamily="1" charset="2"/>
              <a:buChar char="è"/>
            </a:pPr>
            <a:r>
              <a:rPr lang="en-US" sz="2000" dirty="0" smtClean="0">
                <a:solidFill>
                  <a:srgbClr val="008000"/>
                </a:solidFill>
              </a:rPr>
              <a:t>11 PB of storage space on disk (image access /processing cache) at the start of the project , reaching 22-25 PB at the end of the survey</a:t>
            </a:r>
          </a:p>
          <a:p>
            <a:pPr>
              <a:buFont typeface="Wingdings" pitchFamily="1" charset="2"/>
              <a:buChar char="è"/>
            </a:pPr>
            <a:r>
              <a:rPr lang="en-US" sz="2000" dirty="0" smtClean="0">
                <a:solidFill>
                  <a:srgbClr val="008000"/>
                </a:solidFill>
              </a:rPr>
              <a:t>~ 100 TF (10</a:t>
            </a:r>
            <a:r>
              <a:rPr lang="en-US" sz="2000" baseline="30000" dirty="0" smtClean="0">
                <a:solidFill>
                  <a:srgbClr val="008000"/>
                </a:solidFill>
              </a:rPr>
              <a:t>12</a:t>
            </a:r>
            <a:r>
              <a:rPr lang="en-US" sz="2000" dirty="0" smtClean="0">
                <a:solidFill>
                  <a:srgbClr val="008000"/>
                </a:solidFill>
              </a:rPr>
              <a:t> FLOPS) sustained computing power at the start of the survey, which should reach ~ 900 TF in 2029 ( dominated by the object measurement step) </a:t>
            </a:r>
            <a:endParaRPr lang="fr-FR" sz="2000" dirty="0" smtClean="0">
              <a:solidFill>
                <a:srgbClr val="008000"/>
              </a:solidFill>
            </a:endParaRPr>
          </a:p>
          <a:p>
            <a:pPr lvl="0">
              <a:buFont typeface="Wingdings" pitchFamily="1" charset="2"/>
              <a:buChar char="è"/>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en-US" dirty="0" smtClean="0"/>
              <a:t>Dark Energy Science Collaboration   </a:t>
            </a:r>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DESC                                                                                (1/2)                   </a:t>
            </a:r>
            <a:endParaRPr lang="en-US" dirty="0"/>
          </a:p>
        </p:txBody>
      </p:sp>
      <p:sp>
        <p:nvSpPr>
          <p:cNvPr id="4" name="ZoneTexte 3"/>
          <p:cNvSpPr txBox="1"/>
          <p:nvPr/>
        </p:nvSpPr>
        <p:spPr>
          <a:xfrm>
            <a:off x="0" y="794801"/>
            <a:ext cx="5575300" cy="6555642"/>
          </a:xfrm>
          <a:prstGeom prst="rect">
            <a:avLst/>
          </a:prstGeom>
          <a:noFill/>
        </p:spPr>
        <p:txBody>
          <a:bodyPr wrap="square" rtlCol="0">
            <a:spAutoFit/>
          </a:bodyPr>
          <a:lstStyle/>
          <a:p>
            <a:r>
              <a:rPr lang="en-US" dirty="0" smtClean="0">
                <a:solidFill>
                  <a:srgbClr val="008000"/>
                </a:solidFill>
              </a:rPr>
              <a:t>Although the "LSST Science Collaborations" have been successful in producing the LSST Science Book in 2009, we see the DESC as the correct collaboration structure to face the complex challenges of the Dark Energy science</a:t>
            </a:r>
          </a:p>
          <a:p>
            <a:endParaRPr lang="en-US" dirty="0" smtClean="0"/>
          </a:p>
          <a:p>
            <a:r>
              <a:rPr lang="en-US" dirty="0" smtClean="0"/>
              <a:t>We/IN2P3 actively contributed to the DESC creation: </a:t>
            </a:r>
          </a:p>
          <a:p>
            <a:pPr>
              <a:buFontTx/>
              <a:buChar char="-"/>
            </a:pPr>
            <a:r>
              <a:rPr lang="en-US" dirty="0" smtClean="0"/>
              <a:t> The French-PI  was involved in the initial process </a:t>
            </a:r>
            <a:r>
              <a:rPr lang="en-US" sz="1400" dirty="0" smtClean="0"/>
              <a:t>(</a:t>
            </a:r>
            <a:r>
              <a:rPr lang="en-US" sz="1400" dirty="0" err="1" smtClean="0"/>
              <a:t>P.Antiliogus</a:t>
            </a:r>
            <a:r>
              <a:rPr lang="en-US" sz="1400" dirty="0" smtClean="0"/>
              <a:t>) </a:t>
            </a:r>
          </a:p>
          <a:p>
            <a:pPr>
              <a:buFontTx/>
              <a:buChar char="-"/>
            </a:pPr>
            <a:r>
              <a:rPr lang="en-US" dirty="0" smtClean="0"/>
              <a:t> 3 of us attended the founding meeting in June 2012 </a:t>
            </a:r>
            <a:r>
              <a:rPr lang="en-US" sz="1400" dirty="0" smtClean="0"/>
              <a:t>(</a:t>
            </a:r>
            <a:r>
              <a:rPr lang="en-US" sz="1400" dirty="0" err="1" smtClean="0"/>
              <a:t>P.Antilogus</a:t>
            </a:r>
            <a:r>
              <a:rPr lang="en-US" sz="1400" dirty="0" smtClean="0"/>
              <a:t>, </a:t>
            </a:r>
            <a:r>
              <a:rPr lang="en-US" sz="1400" dirty="0" err="1" smtClean="0"/>
              <a:t>E.Aubourg</a:t>
            </a:r>
            <a:r>
              <a:rPr lang="en-US" sz="1400" dirty="0" smtClean="0"/>
              <a:t>, </a:t>
            </a:r>
            <a:r>
              <a:rPr lang="en-US" sz="1400" dirty="0" err="1" smtClean="0"/>
              <a:t>M.Moniez</a:t>
            </a:r>
            <a:r>
              <a:rPr lang="en-US" sz="1400" dirty="0" smtClean="0"/>
              <a:t>) </a:t>
            </a:r>
          </a:p>
          <a:p>
            <a:pPr>
              <a:buFontTx/>
              <a:buChar char="-"/>
            </a:pPr>
            <a:r>
              <a:rPr lang="en-US" dirty="0" smtClean="0"/>
              <a:t> One of us sits in the DESC executive committee. </a:t>
            </a:r>
            <a:r>
              <a:rPr lang="en-US" sz="1400" dirty="0" smtClean="0"/>
              <a:t>(</a:t>
            </a:r>
            <a:r>
              <a:rPr lang="en-US" sz="1400" dirty="0" err="1" smtClean="0"/>
              <a:t>R.Pain</a:t>
            </a:r>
            <a:r>
              <a:rPr lang="en-US" sz="1400" dirty="0" smtClean="0"/>
              <a:t>)   </a:t>
            </a:r>
          </a:p>
          <a:p>
            <a:pPr>
              <a:buFontTx/>
              <a:buChar char="-"/>
            </a:pPr>
            <a:r>
              <a:rPr lang="en-US" sz="1400" dirty="0" smtClean="0"/>
              <a:t>  </a:t>
            </a:r>
            <a:r>
              <a:rPr lang="en-US" dirty="0" smtClean="0"/>
              <a:t>Over the Summer 2012 as the collaboration took shape with production of a white paper, 23 French members joined DESC working groups with dark energy science tasks involving all major probes, as well as strategic activities in calibration and photometric </a:t>
            </a:r>
            <a:r>
              <a:rPr lang="en-US" dirty="0" err="1" smtClean="0"/>
              <a:t>redshift</a:t>
            </a:r>
            <a:r>
              <a:rPr lang="en-US" dirty="0" smtClean="0"/>
              <a:t> determination. </a:t>
            </a:r>
            <a:endParaRPr lang="en-US" dirty="0" smtClean="0">
              <a:solidFill>
                <a:srgbClr val="008000"/>
              </a:solidFill>
            </a:endParaRPr>
          </a:p>
          <a:p>
            <a:pPr>
              <a:buFontTx/>
              <a:buChar char="-"/>
            </a:pPr>
            <a:r>
              <a:rPr lang="en-US" dirty="0" smtClean="0">
                <a:solidFill>
                  <a:srgbClr val="008000"/>
                </a:solidFill>
              </a:rPr>
              <a:t> in 2014 DESC collaboration will be fully operational (30 IN2P3 scientists applied to full membership), meeting next week at </a:t>
            </a:r>
            <a:r>
              <a:rPr lang="en-US" dirty="0" err="1" smtClean="0">
                <a:solidFill>
                  <a:srgbClr val="008000"/>
                </a:solidFill>
              </a:rPr>
              <a:t>Upenn</a:t>
            </a:r>
            <a:r>
              <a:rPr lang="en-US" dirty="0" smtClean="0">
                <a:solidFill>
                  <a:srgbClr val="008000"/>
                </a:solidFill>
              </a:rPr>
              <a:t> .   </a:t>
            </a:r>
          </a:p>
          <a:p>
            <a:endParaRPr lang="fr-FR" dirty="0" smtClean="0"/>
          </a:p>
          <a:p>
            <a:endParaRPr lang="en-US" dirty="0"/>
          </a:p>
        </p:txBody>
      </p:sp>
      <p:pic>
        <p:nvPicPr>
          <p:cNvPr id="5" name="Image 4" descr="DESC.png"/>
          <p:cNvPicPr>
            <a:picLocks noChangeAspect="1"/>
          </p:cNvPicPr>
          <p:nvPr/>
        </p:nvPicPr>
        <p:blipFill>
          <a:blip r:embed="rId3"/>
          <a:stretch>
            <a:fillRect/>
          </a:stretch>
        </p:blipFill>
        <p:spPr>
          <a:xfrm>
            <a:off x="5601092" y="2717800"/>
            <a:ext cx="3542908" cy="279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01701"/>
            <a:ext cx="4368800" cy="5613400"/>
          </a:xfrm>
        </p:spPr>
        <p:txBody>
          <a:bodyPr>
            <a:normAutofit/>
          </a:bodyPr>
          <a:lstStyle/>
          <a:p>
            <a:r>
              <a:rPr lang="en-US" dirty="0" smtClean="0"/>
              <a:t>IN2P3 scientist are involved in all the faces of the LSST multi-probe cosmology, from the calibration aspect to the metrology with each DE probe.   </a:t>
            </a:r>
          </a:p>
          <a:p>
            <a:r>
              <a:rPr lang="en-US" dirty="0" smtClean="0"/>
              <a:t>46 IN2P3 scientists in LSST-France , 23 already joined DESC in 2012, we should be ~ 30 this year.    </a:t>
            </a:r>
          </a:p>
          <a:p>
            <a:r>
              <a:rPr lang="en-US" dirty="0" smtClean="0"/>
              <a:t>Many scientists active in other surveys (Planck, SNLS...)  will  transfer progressively their activity to LSST over the next 5 years . </a:t>
            </a:r>
          </a:p>
          <a:p>
            <a:pPr lvl="1"/>
            <a:endParaRPr lang="en-US" dirty="0" smtClean="0"/>
          </a:p>
          <a:p>
            <a:endParaRPr lang="en-US" dirty="0"/>
          </a:p>
        </p:txBody>
      </p:sp>
      <p:sp>
        <p:nvSpPr>
          <p:cNvPr id="4" name="Titre 1"/>
          <p:cNvSpPr txBox="1">
            <a:spLocks/>
          </p:cNvSpPr>
          <p:nvPr/>
        </p:nvSpPr>
        <p:spPr bwMode="auto">
          <a:xfrm>
            <a:off x="152400" y="38100"/>
            <a:ext cx="7035800" cy="838200"/>
          </a:xfrm>
          <a:prstGeom prst="rect">
            <a:avLst/>
          </a:prstGeom>
          <a:noFill/>
          <a:ln w="9525">
            <a:noFill/>
            <a:miter lim="800000"/>
            <a:headEnd/>
            <a:tailEnd/>
          </a:ln>
          <a:effectLst/>
        </p:spPr>
        <p:txBody>
          <a:bodyPr vert="horz" wrap="square" lIns="45720" tIns="18288" rIns="4572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mj-lt"/>
                <a:ea typeface="ＭＳ Ｐゴシック" charset="-128"/>
                <a:cs typeface="+mj-cs"/>
              </a:rPr>
              <a:t>DESC                                                                                (2/2)                   </a:t>
            </a:r>
            <a:endParaRPr kumimoji="0" lang="en-US" sz="2400" b="1" i="0" u="none" strike="noStrike" kern="0" cap="none" spc="0" normalizeH="0" baseline="0" noProof="0" dirty="0">
              <a:ln>
                <a:noFill/>
              </a:ln>
              <a:solidFill>
                <a:srgbClr val="000099"/>
              </a:solidFill>
              <a:effectLst>
                <a:outerShdw blurRad="38100" dist="38100" dir="2700000" algn="tl">
                  <a:srgbClr val="C0C0C0"/>
                </a:outerShdw>
              </a:effectLst>
              <a:uLnTx/>
              <a:uFillTx/>
              <a:latin typeface="+mj-lt"/>
              <a:ea typeface="ＭＳ Ｐゴシック" charset="-128"/>
              <a:cs typeface="+mj-cs"/>
            </a:endParaRPr>
          </a:p>
        </p:txBody>
      </p:sp>
      <p:sp>
        <p:nvSpPr>
          <p:cNvPr id="6" name="Espace réservé du contenu 2"/>
          <p:cNvSpPr txBox="1">
            <a:spLocks/>
          </p:cNvSpPr>
          <p:nvPr/>
        </p:nvSpPr>
        <p:spPr bwMode="auto">
          <a:xfrm>
            <a:off x="4470401" y="884238"/>
            <a:ext cx="4673599" cy="5770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1800" b="1" i="0" u="none" strike="noStrike" kern="0" cap="none" spc="0" normalizeH="0" baseline="0" noProof="0" dirty="0" smtClean="0">
                <a:ln>
                  <a:noFill/>
                </a:ln>
                <a:solidFill>
                  <a:schemeClr val="accent2"/>
                </a:solidFill>
                <a:effectLst/>
                <a:uLnTx/>
                <a:uFillTx/>
                <a:latin typeface="+mn-lt"/>
                <a:ea typeface="ＭＳ Ｐゴシック" charset="-128"/>
                <a:cs typeface="+mn-cs"/>
              </a:rPr>
              <a:t>SN </a:t>
            </a:r>
            <a:r>
              <a:rPr kumimoji="0" lang="en-US" sz="1514" b="1" i="0" u="none" strike="noStrike" kern="0" cap="none" spc="0" normalizeH="0" baseline="0" noProof="0" dirty="0" smtClean="0">
                <a:ln>
                  <a:noFill/>
                </a:ln>
                <a:solidFill>
                  <a:srgbClr val="0066FF"/>
                </a:solidFill>
                <a:effectLst/>
                <a:uLnTx/>
                <a:uFillTx/>
                <a:latin typeface="+mn-lt"/>
                <a:ea typeface="ＭＳ Ｐゴシック" charset="-128"/>
                <a:cs typeface="+mn-cs"/>
              </a:rPr>
              <a:t>(LPNHE, CPPM, LPC – 10 scientists)</a:t>
            </a:r>
          </a:p>
          <a:p>
            <a:pPr marL="342900" marR="0" lvl="0" indent="-342900" algn="l" defTabSz="914400" rtl="0" eaLnBrk="0" fontAlgn="base" latinLnBrk="0" hangingPunct="0">
              <a:lnSpc>
                <a:spcPct val="100000"/>
              </a:lnSpc>
              <a:spcBef>
                <a:spcPct val="20000"/>
              </a:spcBef>
              <a:spcAft>
                <a:spcPct val="0"/>
              </a:spcAft>
              <a:buClrTx/>
              <a:buSzTx/>
              <a:buFont typeface="Arial"/>
              <a:buChar char="•"/>
              <a:tabLst/>
              <a:defRPr/>
            </a:pPr>
            <a:r>
              <a:rPr kumimoji="0" lang="en-US" sz="1800" b="1" i="0" u="none" strike="noStrike" kern="0" cap="none" spc="0" normalizeH="0" baseline="0" noProof="0" dirty="0" smtClean="0">
                <a:ln>
                  <a:noFill/>
                </a:ln>
                <a:solidFill>
                  <a:schemeClr val="tx1"/>
                </a:solidFill>
                <a:effectLst/>
                <a:uLnTx/>
                <a:uFillTx/>
                <a:latin typeface="+mn-lt"/>
                <a:ea typeface="ＭＳ Ｐゴシック" charset="-128"/>
              </a:rPr>
              <a:t>observing strategies</a:t>
            </a:r>
          </a:p>
          <a:p>
            <a:pPr marL="342900" indent="-342900" eaLnBrk="0" hangingPunct="0">
              <a:spcBef>
                <a:spcPct val="20000"/>
              </a:spcBef>
              <a:buFont typeface="Arial"/>
              <a:buChar char="•"/>
            </a:pPr>
            <a:r>
              <a:rPr lang="en-US" sz="1838" b="1" kern="0" dirty="0" smtClean="0">
                <a:latin typeface="+mn-lt"/>
              </a:rPr>
              <a:t>Synergies with IR observations (EUCLID)</a:t>
            </a:r>
          </a:p>
          <a:p>
            <a:pPr marL="342900" indent="-342900" eaLnBrk="0" hangingPunct="0">
              <a:spcBef>
                <a:spcPct val="20000"/>
              </a:spcBef>
              <a:buFont typeface="Arial"/>
              <a:buChar char="•"/>
            </a:pPr>
            <a:r>
              <a:rPr lang="en-US" sz="1838" b="1" kern="0" dirty="0" err="1" smtClean="0">
                <a:latin typeface="+mn-lt"/>
              </a:rPr>
              <a:t>Imroving</a:t>
            </a:r>
            <a:r>
              <a:rPr lang="en-US" sz="1838" b="1" kern="0" dirty="0" smtClean="0">
                <a:latin typeface="+mn-lt"/>
              </a:rPr>
              <a:t> image subtraction technique</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1800" b="1" i="0" u="none" strike="noStrike" kern="0" cap="none" spc="0" normalizeH="0" baseline="0" noProof="0" dirty="0" smtClean="0">
                <a:ln>
                  <a:noFill/>
                </a:ln>
                <a:solidFill>
                  <a:schemeClr val="accent2"/>
                </a:solidFill>
                <a:effectLst/>
                <a:uLnTx/>
                <a:uFillTx/>
                <a:latin typeface="+mn-lt"/>
                <a:ea typeface="ＭＳ Ｐゴシック" charset="-128"/>
                <a:cs typeface="+mn-cs"/>
              </a:rPr>
              <a:t>Weak </a:t>
            </a:r>
            <a:r>
              <a:rPr kumimoji="0" lang="en-US" sz="1800" b="1" i="0" u="none" strike="noStrike" kern="0" cap="none" spc="0" normalizeH="0" baseline="0" noProof="0" dirty="0" err="1" smtClean="0">
                <a:ln>
                  <a:noFill/>
                </a:ln>
                <a:solidFill>
                  <a:schemeClr val="accent2"/>
                </a:solidFill>
                <a:effectLst/>
                <a:uLnTx/>
                <a:uFillTx/>
                <a:latin typeface="+mn-lt"/>
                <a:ea typeface="ＭＳ Ｐゴシック" charset="-128"/>
                <a:cs typeface="+mn-cs"/>
              </a:rPr>
              <a:t>lensing</a:t>
            </a:r>
            <a:r>
              <a:rPr kumimoji="0" lang="en-US" sz="1800" b="1" i="0" u="none" strike="noStrike" kern="0" cap="none" spc="0" normalizeH="0" baseline="0" noProof="0" dirty="0" smtClean="0">
                <a:ln>
                  <a:noFill/>
                </a:ln>
                <a:solidFill>
                  <a:schemeClr val="accent2"/>
                </a:solidFill>
                <a:effectLst/>
                <a:uLnTx/>
                <a:uFillTx/>
                <a:latin typeface="+mn-lt"/>
                <a:ea typeface="ＭＳ Ｐゴシック" charset="-128"/>
                <a:cs typeface="+mn-cs"/>
              </a:rPr>
              <a:t> </a:t>
            </a:r>
            <a:r>
              <a:rPr kumimoji="0" lang="en-US" sz="1514" b="1" i="0" u="none" strike="noStrike" kern="0" cap="none" spc="0" normalizeH="0" baseline="0" noProof="0" dirty="0" smtClean="0">
                <a:ln>
                  <a:noFill/>
                </a:ln>
                <a:solidFill>
                  <a:srgbClr val="0066FF"/>
                </a:solidFill>
                <a:effectLst/>
                <a:uLnTx/>
                <a:uFillTx/>
                <a:latin typeface="+mn-lt"/>
                <a:ea typeface="ＭＳ Ｐゴシック" charset="-128"/>
                <a:cs typeface="+mn-cs"/>
              </a:rPr>
              <a:t>(APC – 3 scientists)</a:t>
            </a:r>
          </a:p>
          <a:p>
            <a:pPr marL="285750" indent="-285750" eaLnBrk="0" hangingPunct="0">
              <a:spcBef>
                <a:spcPct val="20000"/>
              </a:spcBef>
              <a:buFont typeface="Arial"/>
              <a:buChar char="•"/>
            </a:pPr>
            <a:r>
              <a:rPr lang="en-US" sz="1765" b="1" kern="0" dirty="0" smtClean="0">
                <a:latin typeface="+mn-lt"/>
              </a:rPr>
              <a:t>Cosmic magnification</a:t>
            </a:r>
          </a:p>
          <a:p>
            <a:pPr marL="285750" indent="-285750" eaLnBrk="0" hangingPunct="0">
              <a:spcBef>
                <a:spcPct val="20000"/>
              </a:spcBef>
              <a:buFont typeface="Arial"/>
              <a:buChar char="•"/>
            </a:pPr>
            <a:r>
              <a:rPr lang="en-US" sz="1765" b="1" kern="0" dirty="0" smtClean="0">
                <a:latin typeface="+mn-lt"/>
              </a:rPr>
              <a:t>Cluster mass measurements</a:t>
            </a:r>
          </a:p>
          <a:p>
            <a:pPr marL="285750" indent="-285750" eaLnBrk="0" hangingPunct="0">
              <a:spcBef>
                <a:spcPct val="20000"/>
              </a:spcBef>
              <a:buFont typeface="Arial"/>
              <a:buChar char="•"/>
            </a:pPr>
            <a:r>
              <a:rPr lang="en-US" sz="1765" b="1" kern="0" dirty="0" smtClean="0">
                <a:latin typeface="+mn-lt"/>
              </a:rPr>
              <a:t>Weak </a:t>
            </a:r>
            <a:r>
              <a:rPr lang="en-US" sz="1765" b="1" kern="0" dirty="0" err="1" smtClean="0">
                <a:latin typeface="+mn-lt"/>
              </a:rPr>
              <a:t>lensing</a:t>
            </a:r>
            <a:r>
              <a:rPr lang="en-US" sz="1765" b="1" kern="0" dirty="0" smtClean="0">
                <a:latin typeface="+mn-lt"/>
              </a:rPr>
              <a:t> analysis algorithm</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1800" b="1" i="0" u="none" strike="noStrike" kern="0" cap="none" spc="0" normalizeH="0" baseline="0" noProof="0" dirty="0" smtClean="0">
                <a:ln>
                  <a:noFill/>
                </a:ln>
                <a:solidFill>
                  <a:schemeClr val="accent2"/>
                </a:solidFill>
                <a:effectLst/>
                <a:uLnTx/>
                <a:uFillTx/>
                <a:latin typeface="+mn-lt"/>
                <a:ea typeface="ＭＳ Ｐゴシック" charset="-128"/>
                <a:cs typeface="+mn-cs"/>
              </a:rPr>
              <a:t>Large scale structures incl. BAO </a:t>
            </a:r>
            <a:r>
              <a:rPr kumimoji="0" lang="en-US" sz="1514" b="1" i="0" u="none" strike="noStrike" kern="0" cap="none" spc="0" normalizeH="0" baseline="0" noProof="0" dirty="0" smtClean="0">
                <a:ln>
                  <a:noFill/>
                </a:ln>
                <a:solidFill>
                  <a:srgbClr val="0066FF"/>
                </a:solidFill>
                <a:effectLst/>
                <a:uLnTx/>
                <a:uFillTx/>
                <a:latin typeface="+mn-lt"/>
                <a:ea typeface="ＭＳ Ｐゴシック" charset="-128"/>
                <a:cs typeface="+mn-cs"/>
              </a:rPr>
              <a:t>(APC, LAL, LPSC – 9 scientists)</a:t>
            </a:r>
          </a:p>
          <a:p>
            <a:pPr marL="285750" indent="-285750" eaLnBrk="0" hangingPunct="0">
              <a:spcBef>
                <a:spcPct val="20000"/>
              </a:spcBef>
              <a:buFont typeface="Arial"/>
              <a:buChar char="•"/>
            </a:pPr>
            <a:r>
              <a:rPr kumimoji="0" lang="en-US" b="1" i="0" u="none" strike="noStrike" kern="0" cap="none" spc="0" normalizeH="0" baseline="0" noProof="0" dirty="0" smtClean="0">
                <a:ln>
                  <a:noFill/>
                </a:ln>
                <a:solidFill>
                  <a:schemeClr val="tx1"/>
                </a:solidFill>
                <a:effectLst/>
                <a:uLnTx/>
                <a:uFillTx/>
                <a:latin typeface="+mn-lt"/>
                <a:ea typeface="ＭＳ Ｐゴシック" charset="-128"/>
              </a:rPr>
              <a:t>Simulation</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1800" b="1" i="0" u="none" strike="noStrike" kern="0" cap="none" spc="0" normalizeH="0" baseline="0" noProof="0" dirty="0" smtClean="0">
                <a:ln>
                  <a:noFill/>
                </a:ln>
                <a:solidFill>
                  <a:schemeClr val="accent2"/>
                </a:solidFill>
                <a:effectLst/>
                <a:uLnTx/>
                <a:uFillTx/>
                <a:latin typeface="+mn-lt"/>
                <a:ea typeface="ＭＳ Ｐゴシック" charset="-128"/>
                <a:cs typeface="+mn-cs"/>
              </a:rPr>
              <a:t>Galaxy clusters </a:t>
            </a:r>
            <a:r>
              <a:rPr kumimoji="0" lang="en-US" sz="1514" b="1" i="0" u="none" strike="noStrike" kern="0" cap="none" spc="0" normalizeH="0" baseline="0" noProof="0" dirty="0" smtClean="0">
                <a:ln>
                  <a:noFill/>
                </a:ln>
                <a:solidFill>
                  <a:srgbClr val="0066FF"/>
                </a:solidFill>
                <a:effectLst/>
                <a:uLnTx/>
                <a:uFillTx/>
                <a:latin typeface="+mn-lt"/>
                <a:ea typeface="ＭＳ Ｐゴシック" charset="-128"/>
                <a:cs typeface="+mn-cs"/>
              </a:rPr>
              <a:t>(APC -1 scientist)</a:t>
            </a:r>
          </a:p>
          <a:p>
            <a:pPr marL="285750" indent="-285750" eaLnBrk="0" hangingPunct="0">
              <a:spcBef>
                <a:spcPct val="20000"/>
              </a:spcBef>
              <a:buFont typeface="Arial"/>
              <a:buChar char="•"/>
            </a:pPr>
            <a:r>
              <a:rPr kumimoji="0" lang="en-US" b="1" i="0" u="none" strike="noStrike" kern="0" cap="none" spc="0" normalizeH="0" baseline="0" noProof="0" dirty="0" smtClean="0">
                <a:ln>
                  <a:noFill/>
                </a:ln>
                <a:solidFill>
                  <a:schemeClr val="tx1"/>
                </a:solidFill>
                <a:effectLst/>
                <a:uLnTx/>
                <a:uFillTx/>
                <a:latin typeface="+mn-lt"/>
                <a:ea typeface="ＭＳ Ｐゴシック" charset="-128"/>
              </a:rPr>
              <a:t>Detection and mass determination techniques</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1800" b="1" i="0" u="none" strike="noStrike" kern="0" cap="none" spc="0" normalizeH="0" baseline="0" noProof="0" dirty="0" smtClean="0">
                <a:ln>
                  <a:noFill/>
                </a:ln>
                <a:solidFill>
                  <a:schemeClr val="accent2"/>
                </a:solidFill>
                <a:effectLst/>
                <a:uLnTx/>
                <a:uFillTx/>
                <a:latin typeface="+mn-lt"/>
                <a:ea typeface="ＭＳ Ｐゴシック" charset="-128"/>
                <a:cs typeface="+mn-cs"/>
              </a:rPr>
              <a:t>Combination of probes </a:t>
            </a:r>
            <a:r>
              <a:rPr kumimoji="0" lang="en-US" sz="1514" b="1" i="0" u="none" strike="noStrike" kern="0" cap="none" spc="0" normalizeH="0" baseline="0" noProof="0" dirty="0" smtClean="0">
                <a:ln>
                  <a:noFill/>
                </a:ln>
                <a:solidFill>
                  <a:schemeClr val="accent2"/>
                </a:solidFill>
                <a:effectLst/>
                <a:uLnTx/>
                <a:uFillTx/>
                <a:latin typeface="+mn-lt"/>
                <a:ea typeface="ＭＳ Ｐゴシック" charset="-128"/>
                <a:cs typeface="+mn-cs"/>
              </a:rPr>
              <a:t>(LAL, CPPM – 4 scientists)</a:t>
            </a:r>
          </a:p>
          <a:p>
            <a:pPr marL="285750" indent="-285750" eaLnBrk="0" hangingPunct="0">
              <a:spcBef>
                <a:spcPct val="20000"/>
              </a:spcBef>
              <a:buFont typeface="Arial"/>
              <a:buChar char="•"/>
            </a:pPr>
            <a:r>
              <a:rPr kumimoji="0" lang="en-US" b="1" i="0" u="none" strike="noStrike" kern="0" cap="none" spc="0" normalizeH="0" baseline="0" noProof="0" dirty="0" smtClean="0">
                <a:ln>
                  <a:noFill/>
                </a:ln>
                <a:solidFill>
                  <a:schemeClr val="tx1"/>
                </a:solidFill>
                <a:effectLst/>
                <a:uLnTx/>
                <a:uFillTx/>
                <a:latin typeface="+mn-lt"/>
                <a:ea typeface="ＭＳ Ｐゴシック" charset="-128"/>
              </a:rPr>
              <a:t>Combine CMB+LSST -&gt; neutrino mass </a:t>
            </a:r>
            <a:r>
              <a:rPr kumimoji="0" lang="en-US" b="1" i="0" u="none" strike="noStrike" kern="0" cap="none" spc="0" normalizeH="0" baseline="0" noProof="0" dirty="0" err="1" smtClean="0">
                <a:ln>
                  <a:noFill/>
                </a:ln>
                <a:solidFill>
                  <a:schemeClr val="tx1"/>
                </a:solidFill>
                <a:effectLst/>
                <a:uLnTx/>
                <a:uFillTx/>
                <a:latin typeface="+mn-lt"/>
                <a:ea typeface="ＭＳ Ｐゴシック" charset="-128"/>
              </a:rPr>
              <a:t>contraint</a:t>
            </a:r>
            <a:endParaRPr kumimoji="0" lang="en-US" b="1" i="0" u="none" strike="noStrike" kern="0" cap="none" spc="0" normalizeH="0" baseline="0" noProof="0" dirty="0" smtClean="0">
              <a:ln>
                <a:noFill/>
              </a:ln>
              <a:solidFill>
                <a:schemeClr val="tx1"/>
              </a:solidFill>
              <a:effectLst/>
              <a:uLnTx/>
              <a:uFillTx/>
              <a:latin typeface="+mn-lt"/>
              <a:ea typeface="ＭＳ Ｐゴシック" charset="-128"/>
            </a:endParaRPr>
          </a:p>
          <a:p>
            <a:pPr marL="285750" indent="-285750" eaLnBrk="0" hangingPunct="0">
              <a:spcBef>
                <a:spcPct val="20000"/>
              </a:spcBef>
              <a:buFont typeface="Arial"/>
              <a:buChar char="•"/>
            </a:pPr>
            <a:r>
              <a:rPr kumimoji="0" lang="en-US" b="1" i="0" u="none" strike="noStrike" kern="0" cap="none" spc="0" normalizeH="0" baseline="0" noProof="0" dirty="0" smtClean="0">
                <a:ln>
                  <a:noFill/>
                </a:ln>
                <a:solidFill>
                  <a:schemeClr val="tx1"/>
                </a:solidFill>
                <a:effectLst/>
                <a:uLnTx/>
                <a:uFillTx/>
                <a:latin typeface="+mn-lt"/>
                <a:ea typeface="ＭＳ Ｐゴシック" charset="-128"/>
              </a:rPr>
              <a:t>Statistical analysis (compare </a:t>
            </a:r>
            <a:r>
              <a:rPr kumimoji="0" lang="en-US" b="1" i="0" u="none" strike="noStrike" kern="0" cap="none" spc="0" normalizeH="0" baseline="0" noProof="0" dirty="0" err="1" smtClean="0">
                <a:ln>
                  <a:noFill/>
                </a:ln>
                <a:solidFill>
                  <a:schemeClr val="tx1"/>
                </a:solidFill>
                <a:effectLst/>
                <a:uLnTx/>
                <a:uFillTx/>
                <a:latin typeface="+mn-lt"/>
                <a:ea typeface="ＭＳ Ｐゴシック" charset="-128"/>
              </a:rPr>
              <a:t>bayesian/frequentist</a:t>
            </a:r>
            <a:r>
              <a:rPr kumimoji="0" lang="en-US" b="1" i="0" u="none" strike="noStrike" kern="0" cap="none" spc="0" normalizeH="0" baseline="0" noProof="0" dirty="0" smtClean="0">
                <a:ln>
                  <a:noFill/>
                </a:ln>
                <a:solidFill>
                  <a:schemeClr val="tx1"/>
                </a:solidFill>
                <a:effectLst/>
                <a:uLnTx/>
                <a:uFillTx/>
                <a:latin typeface="+mn-lt"/>
                <a:ea typeface="ＭＳ Ｐゴシック" charset="-128"/>
              </a:rPr>
              <a:t>...)</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1800" b="1" i="0" u="none" strike="noStrike" kern="0" cap="none" spc="0" normalizeH="0" baseline="0" noProof="0" dirty="0" smtClean="0">
                <a:ln>
                  <a:noFill/>
                </a:ln>
                <a:solidFill>
                  <a:schemeClr val="accent2"/>
                </a:solidFill>
                <a:effectLst/>
                <a:uLnTx/>
                <a:uFillTx/>
                <a:latin typeface="+mn-lt"/>
                <a:ea typeface="ＭＳ Ｐゴシック" charset="-128"/>
                <a:cs typeface="+mn-cs"/>
              </a:rPr>
              <a:t>Transverse tasks </a:t>
            </a:r>
            <a:r>
              <a:rPr kumimoji="0" lang="en-US" sz="1514" b="1" i="0" u="none" strike="noStrike" kern="0" cap="none" spc="0" normalizeH="0" baseline="0" noProof="0" dirty="0" smtClean="0">
                <a:ln>
                  <a:noFill/>
                </a:ln>
                <a:solidFill>
                  <a:srgbClr val="0066FF"/>
                </a:solidFill>
                <a:effectLst/>
                <a:uLnTx/>
                <a:uFillTx/>
                <a:latin typeface="+mn-lt"/>
                <a:ea typeface="ＭＳ Ｐゴシック" charset="-128"/>
                <a:cs typeface="+mn-cs"/>
              </a:rPr>
              <a:t>(APC, LAL, LPNHE, LPSC - 12 scientists)</a:t>
            </a:r>
          </a:p>
          <a:p>
            <a:pPr marL="285750" indent="-285750" eaLnBrk="0" hangingPunct="0">
              <a:spcBef>
                <a:spcPct val="20000"/>
              </a:spcBef>
              <a:buFont typeface="Arial"/>
              <a:buChar char="•"/>
            </a:pPr>
            <a:r>
              <a:rPr kumimoji="0" lang="en-US" b="1" i="0" u="none" strike="noStrike" kern="0" cap="none" spc="0" normalizeH="0" baseline="0" noProof="0" dirty="0" smtClean="0">
                <a:ln>
                  <a:noFill/>
                </a:ln>
                <a:solidFill>
                  <a:schemeClr val="tx1"/>
                </a:solidFill>
                <a:effectLst/>
                <a:uLnTx/>
                <a:uFillTx/>
                <a:latin typeface="+mn-lt"/>
                <a:ea typeface="ＭＳ Ｐゴシック" charset="-128"/>
              </a:rPr>
              <a:t>Photometric calibration</a:t>
            </a:r>
          </a:p>
          <a:p>
            <a:pPr marL="285750" indent="-285750" eaLnBrk="0" hangingPunct="0">
              <a:spcBef>
                <a:spcPct val="20000"/>
              </a:spcBef>
              <a:buFont typeface="Arial"/>
              <a:buChar char="•"/>
            </a:pPr>
            <a:r>
              <a:rPr kumimoji="0" lang="en-US" b="1" i="0" u="none" strike="noStrike" kern="0" cap="none" spc="0" normalizeH="0" baseline="0" noProof="0" dirty="0" smtClean="0">
                <a:ln>
                  <a:noFill/>
                </a:ln>
                <a:solidFill>
                  <a:schemeClr val="tx1"/>
                </a:solidFill>
                <a:effectLst/>
                <a:uLnTx/>
                <a:uFillTx/>
                <a:latin typeface="+mn-lt"/>
                <a:ea typeface="ＭＳ Ｐゴシック" charset="-128"/>
              </a:rPr>
              <a:t>Determination of </a:t>
            </a:r>
            <a:r>
              <a:rPr kumimoji="0" lang="en-US" b="1" i="0" u="none" strike="noStrike" kern="0" cap="none" spc="0" normalizeH="0" baseline="0" noProof="0" dirty="0" err="1" smtClean="0">
                <a:ln>
                  <a:noFill/>
                </a:ln>
                <a:solidFill>
                  <a:schemeClr val="tx1"/>
                </a:solidFill>
                <a:effectLst/>
                <a:uLnTx/>
                <a:uFillTx/>
                <a:latin typeface="+mn-lt"/>
                <a:ea typeface="ＭＳ Ｐゴシック" charset="-128"/>
              </a:rPr>
              <a:t>redshifts</a:t>
            </a:r>
            <a:r>
              <a:rPr kumimoji="0" lang="en-US" b="1" i="0" u="none" strike="noStrike" kern="0" cap="none" spc="0" normalizeH="0" baseline="0" noProof="0" dirty="0" smtClean="0">
                <a:ln>
                  <a:noFill/>
                </a:ln>
                <a:solidFill>
                  <a:schemeClr val="tx1"/>
                </a:solidFill>
                <a:effectLst/>
                <a:uLnTx/>
                <a:uFillTx/>
                <a:latin typeface="+mn-lt"/>
                <a:ea typeface="ＭＳ Ｐゴシック" charset="-128"/>
              </a:rPr>
              <a:t> through photometry</a:t>
            </a:r>
          </a:p>
          <a:p>
            <a:pPr marL="285750" indent="-285750" eaLnBrk="0" hangingPunct="0">
              <a:spcBef>
                <a:spcPct val="20000"/>
              </a:spcBef>
              <a:buFont typeface="Arial"/>
              <a:buChar char="•"/>
            </a:pPr>
            <a:r>
              <a:rPr kumimoji="0" lang="en-US" b="1" i="0" u="none" strike="noStrike" kern="0" cap="none" spc="0" normalizeH="0" baseline="0" noProof="0" dirty="0" smtClean="0">
                <a:ln>
                  <a:noFill/>
                </a:ln>
                <a:solidFill>
                  <a:schemeClr val="tx1"/>
                </a:solidFill>
                <a:effectLst/>
                <a:uLnTx/>
                <a:uFillTx/>
                <a:latin typeface="+mn-lt"/>
                <a:ea typeface="ＭＳ Ｐゴシック" charset="-128"/>
              </a:rPr>
              <a:t>Complementary observations: follow-up</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1800" b="1" i="0" u="none" strike="noStrike" kern="0" cap="none" spc="0" normalizeH="0" baseline="0" noProof="0" dirty="0" smtClean="0">
              <a:ln>
                <a:noFill/>
              </a:ln>
              <a:solidFill>
                <a:schemeClr val="tx1"/>
              </a:solidFill>
              <a:effectLst/>
              <a:uLnTx/>
              <a:uFillTx/>
              <a:latin typeface="+mn-lt"/>
              <a:ea typeface="ＭＳ Ｐゴシック" charset="-128"/>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1800" b="1" i="0" u="none" strike="noStrike" kern="0" cap="none" spc="0" normalizeH="0" baseline="0" noProof="0" dirty="0">
              <a:ln>
                <a:noFill/>
              </a:ln>
              <a:solidFill>
                <a:schemeClr val="tx1"/>
              </a:solidFill>
              <a:effectLst/>
              <a:uLnTx/>
              <a:uFillTx/>
              <a:latin typeface="+mn-lt"/>
              <a:ea typeface="ＭＳ Ｐゴシック" charset="-128"/>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50875" y="0"/>
            <a:ext cx="7772400" cy="3357562"/>
          </a:xfrm>
        </p:spPr>
        <p:txBody>
          <a:bodyPr rtlCol="0">
            <a:normAutofit/>
          </a:bodyPr>
          <a:lstStyle/>
          <a:p>
            <a:pPr fontAlgn="auto">
              <a:spcBef>
                <a:spcPts val="600"/>
              </a:spcBef>
              <a:spcAft>
                <a:spcPts val="1200"/>
              </a:spcAft>
              <a:defRPr/>
            </a:pPr>
            <a:r>
              <a:rPr lang="fr-FR" sz="3600" b="1" cap="all" dirty="0" smtClean="0">
                <a:latin typeface="Arial" pitchFamily="34" charset="0"/>
                <a:cs typeface="Arial" pitchFamily="34" charset="0"/>
              </a:rPr>
              <a:t>A bit more about the COOB</a:t>
            </a:r>
            <a:endParaRPr lang="fr-FR" sz="3200" dirty="0" smtClean="0">
              <a:latin typeface="Arial" pitchFamily="34" charset="0"/>
              <a:cs typeface="Arial" pitchFamily="34" charset="0"/>
            </a:endParaRPr>
          </a:p>
        </p:txBody>
      </p:sp>
    </p:spTree>
    <p:extLst>
      <p:ext uri="{BB962C8B-B14F-4D97-AF65-F5344CB8AC3E}">
        <p14:creationId xmlns:p14="http://schemas.microsoft.com/office/powerpoint/2010/main" val="3564026564"/>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Large Beam (LB) CCOB </a:t>
            </a:r>
            <a:r>
              <a:rPr lang="fr-FR" dirty="0" err="1" smtClean="0"/>
              <a:t>specifications</a:t>
            </a:r>
            <a:endParaRPr lang="fr-FR" dirty="0"/>
          </a:p>
        </p:txBody>
      </p:sp>
      <p:sp>
        <p:nvSpPr>
          <p:cNvPr id="3" name="Espace réservé du contenu 2"/>
          <p:cNvSpPr>
            <a:spLocks noGrp="1"/>
          </p:cNvSpPr>
          <p:nvPr>
            <p:ph idx="1"/>
          </p:nvPr>
        </p:nvSpPr>
        <p:spPr>
          <a:xfrm>
            <a:off x="107504" y="1340768"/>
            <a:ext cx="8435280" cy="5184576"/>
          </a:xfrm>
        </p:spPr>
        <p:txBody>
          <a:bodyPr/>
          <a:lstStyle/>
          <a:p>
            <a:pPr lvl="1"/>
            <a:r>
              <a:rPr lang="fr-FR" dirty="0" err="1" smtClean="0"/>
              <a:t>deliver</a:t>
            </a:r>
            <a:r>
              <a:rPr lang="fr-FR" dirty="0" smtClean="0"/>
              <a:t> camera 1st light  </a:t>
            </a:r>
            <a:r>
              <a:rPr lang="fr-FR" dirty="0" smtClean="0">
                <a:sym typeface="Symbol"/>
              </a:rPr>
              <a:t>  </a:t>
            </a:r>
            <a:r>
              <a:rPr lang="fr-FR" dirty="0" err="1" smtClean="0">
                <a:sym typeface="Symbol"/>
              </a:rPr>
              <a:t>bad</a:t>
            </a:r>
            <a:r>
              <a:rPr lang="fr-FR" dirty="0" smtClean="0">
                <a:sym typeface="Symbol"/>
              </a:rPr>
              <a:t> &amp; </a:t>
            </a:r>
            <a:r>
              <a:rPr lang="fr-FR" dirty="0" err="1" smtClean="0">
                <a:sym typeface="Symbol"/>
              </a:rPr>
              <a:t>dead</a:t>
            </a:r>
            <a:r>
              <a:rPr lang="fr-FR" dirty="0" smtClean="0">
                <a:sym typeface="Symbol"/>
              </a:rPr>
              <a:t> pixels</a:t>
            </a:r>
          </a:p>
          <a:p>
            <a:pPr lvl="1"/>
            <a:r>
              <a:rPr lang="fr-FR" dirty="0" err="1" smtClean="0">
                <a:sym typeface="Symbol"/>
              </a:rPr>
              <a:t>measure</a:t>
            </a:r>
            <a:r>
              <a:rPr lang="fr-FR" dirty="0" smtClean="0">
                <a:sym typeface="Symbol"/>
              </a:rPr>
              <a:t> the pixel to pixel relative </a:t>
            </a:r>
            <a:r>
              <a:rPr lang="fr-FR" dirty="0" err="1" smtClean="0">
                <a:sym typeface="Symbol"/>
              </a:rPr>
              <a:t>response</a:t>
            </a:r>
            <a:r>
              <a:rPr lang="fr-FR" dirty="0" smtClean="0">
                <a:sym typeface="Symbol"/>
              </a:rPr>
              <a:t> @ </a:t>
            </a:r>
            <a:r>
              <a:rPr lang="fr-FR" b="1" dirty="0" smtClean="0">
                <a:solidFill>
                  <a:schemeClr val="tx2"/>
                </a:solidFill>
                <a:sym typeface="Symbol"/>
              </a:rPr>
              <a:t>0.5%</a:t>
            </a:r>
            <a:r>
              <a:rPr lang="fr-FR" dirty="0" smtClean="0">
                <a:sym typeface="Symbol"/>
              </a:rPr>
              <a:t> level </a:t>
            </a:r>
            <a:r>
              <a:rPr lang="fr-FR" dirty="0" err="1" smtClean="0">
                <a:sym typeface="Symbol"/>
              </a:rPr>
              <a:t>precision</a:t>
            </a:r>
            <a:r>
              <a:rPr lang="fr-FR" dirty="0" smtClean="0"/>
              <a:t> </a:t>
            </a:r>
            <a:r>
              <a:rPr lang="fr-FR" dirty="0" err="1" smtClean="0"/>
              <a:t>entire</a:t>
            </a:r>
            <a:r>
              <a:rPr lang="fr-FR" dirty="0" smtClean="0"/>
              <a:t> FP, </a:t>
            </a:r>
            <a:r>
              <a:rPr lang="fr-FR" b="1" dirty="0" smtClean="0">
                <a:solidFill>
                  <a:schemeClr val="tx2"/>
                </a:solidFill>
              </a:rPr>
              <a:t>0.2%</a:t>
            </a:r>
            <a:r>
              <a:rPr lang="fr-FR" dirty="0" smtClean="0"/>
              <a:t> </a:t>
            </a:r>
            <a:r>
              <a:rPr lang="fr-FR" dirty="0" err="1" smtClean="0"/>
              <a:t>at</a:t>
            </a:r>
            <a:r>
              <a:rPr lang="fr-FR" dirty="0" smtClean="0"/>
              <a:t> raft </a:t>
            </a:r>
            <a:r>
              <a:rPr lang="fr-FR" dirty="0" err="1" smtClean="0"/>
              <a:t>scale</a:t>
            </a:r>
            <a:endParaRPr lang="fr-FR" dirty="0" smtClean="0"/>
          </a:p>
          <a:p>
            <a:pPr lvl="1"/>
            <a:r>
              <a:rPr lang="fr-FR" dirty="0" smtClean="0"/>
              <a:t> </a:t>
            </a:r>
            <a:r>
              <a:rPr lang="fr-FR" dirty="0" err="1" smtClean="0"/>
              <a:t>uniformity</a:t>
            </a:r>
            <a:r>
              <a:rPr lang="fr-FR" dirty="0" smtClean="0"/>
              <a:t>/</a:t>
            </a:r>
            <a:r>
              <a:rPr lang="fr-FR" dirty="0" err="1" smtClean="0"/>
              <a:t>precise</a:t>
            </a:r>
            <a:r>
              <a:rPr lang="fr-FR" dirty="0" smtClean="0"/>
              <a:t> </a:t>
            </a:r>
            <a:r>
              <a:rPr lang="fr-FR" dirty="0" err="1" smtClean="0"/>
              <a:t>measurement</a:t>
            </a:r>
            <a:r>
              <a:rPr lang="fr-FR" dirty="0" smtClean="0"/>
              <a:t> of the beam </a:t>
            </a:r>
            <a:r>
              <a:rPr lang="fr-FR" dirty="0" err="1" smtClean="0"/>
              <a:t>shape</a:t>
            </a:r>
            <a:endParaRPr lang="fr-FR" dirty="0" smtClean="0"/>
          </a:p>
          <a:p>
            <a:pPr lvl="1"/>
            <a:r>
              <a:rPr lang="fr-FR" dirty="0" smtClean="0"/>
              <a:t>stable beam, flux variations &lt; 0.1 %</a:t>
            </a:r>
          </a:p>
          <a:p>
            <a:pPr lvl="1"/>
            <a:r>
              <a:rPr lang="fr-FR" dirty="0" smtClean="0"/>
              <a:t>scan </a:t>
            </a:r>
            <a:r>
              <a:rPr lang="fr-FR" dirty="0" err="1" smtClean="0"/>
              <a:t>entire</a:t>
            </a:r>
            <a:r>
              <a:rPr lang="fr-FR" dirty="0" smtClean="0"/>
              <a:t> FP</a:t>
            </a:r>
          </a:p>
          <a:p>
            <a:pPr lvl="1"/>
            <a:r>
              <a:rPr lang="fr-FR" dirty="0" smtClean="0"/>
              <a:t> beam </a:t>
            </a:r>
            <a:r>
              <a:rPr lang="fr-FR" dirty="0" smtClean="0">
                <a:sym typeface="Symbol"/>
              </a:rPr>
              <a:t>  20 mm</a:t>
            </a:r>
          </a:p>
          <a:p>
            <a:pPr lvl="1"/>
            <a:r>
              <a:rPr lang="fr-FR" dirty="0" smtClean="0">
                <a:sym typeface="Symbol"/>
              </a:rPr>
              <a:t> flux control @ </a:t>
            </a:r>
            <a:r>
              <a:rPr lang="fr-FR" sz="3200" b="1" dirty="0" smtClean="0">
                <a:solidFill>
                  <a:schemeClr val="tx2"/>
                </a:solidFill>
                <a:sym typeface="Symbol"/>
              </a:rPr>
              <a:t>0.1%</a:t>
            </a:r>
            <a:r>
              <a:rPr lang="fr-FR" b="1" dirty="0" smtClean="0">
                <a:solidFill>
                  <a:schemeClr val="tx2"/>
                </a:solidFill>
                <a:sym typeface="Symbol"/>
              </a:rPr>
              <a:t> </a:t>
            </a:r>
            <a:r>
              <a:rPr lang="fr-FR" dirty="0" smtClean="0">
                <a:sym typeface="Symbol"/>
              </a:rPr>
              <a:t>level</a:t>
            </a:r>
            <a:endParaRPr lang="fr-FR" dirty="0" smtClean="0"/>
          </a:p>
          <a:p>
            <a:pPr lvl="1"/>
            <a:endParaRPr lang="fr-FR" u="sng" dirty="0" smtClean="0"/>
          </a:p>
          <a:p>
            <a:endParaRPr lang="fr-FR" dirty="0"/>
          </a:p>
        </p:txBody>
      </p:sp>
      <p:sp>
        <p:nvSpPr>
          <p:cNvPr id="4" name="Espace réservé du contenu 2"/>
          <p:cNvSpPr txBox="1">
            <a:spLocks/>
          </p:cNvSpPr>
          <p:nvPr/>
        </p:nvSpPr>
        <p:spPr bwMode="auto">
          <a:xfrm>
            <a:off x="1270000" y="4359177"/>
            <a:ext cx="6985000" cy="2321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b="1">
                <a:solidFill>
                  <a:schemeClr val="accent2"/>
                </a:solidFill>
                <a:latin typeface="+mn-lt"/>
                <a:ea typeface="ＭＳ Ｐゴシック" charset="-128"/>
                <a:cs typeface="+mn-cs"/>
              </a:defRPr>
            </a:lvl1pPr>
            <a:lvl2pPr marL="742950" indent="-285750" algn="l" rtl="0" eaLnBrk="0" fontAlgn="base" hangingPunct="0">
              <a:spcBef>
                <a:spcPct val="20000"/>
              </a:spcBef>
              <a:spcAft>
                <a:spcPct val="0"/>
              </a:spcAft>
              <a:buChar char="–"/>
              <a:defRPr b="1">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600">
                <a:solidFill>
                  <a:srgbClr val="990033"/>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accent2"/>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fr-FR" dirty="0" smtClean="0"/>
              <a:t>LB CCOB compatible </a:t>
            </a:r>
            <a:r>
              <a:rPr lang="fr-FR" dirty="0" err="1" smtClean="0"/>
              <a:t>with</a:t>
            </a:r>
            <a:r>
              <a:rPr lang="fr-FR" dirty="0" smtClean="0"/>
              <a:t> clean </a:t>
            </a:r>
            <a:r>
              <a:rPr lang="fr-FR" dirty="0" err="1" smtClean="0"/>
              <a:t>assembly</a:t>
            </a:r>
            <a:r>
              <a:rPr lang="fr-FR" dirty="0" smtClean="0"/>
              <a:t> &amp; test </a:t>
            </a:r>
            <a:r>
              <a:rPr lang="fr-FR" dirty="0" err="1" smtClean="0"/>
              <a:t>rooms</a:t>
            </a:r>
            <a:r>
              <a:rPr lang="fr-FR" dirty="0" smtClean="0"/>
              <a:t> (@SLAC and Chili)</a:t>
            </a:r>
          </a:p>
          <a:p>
            <a:pPr>
              <a:lnSpc>
                <a:spcPct val="150000"/>
              </a:lnSpc>
            </a:pPr>
            <a:r>
              <a:rPr lang="fr-FR" dirty="0" smtClean="0"/>
              <a:t>Camera </a:t>
            </a:r>
            <a:r>
              <a:rPr lang="fr-FR" dirty="0" err="1" smtClean="0"/>
              <a:t>vertically</a:t>
            </a:r>
            <a:r>
              <a:rPr lang="fr-FR" dirty="0" smtClean="0"/>
              <a:t> </a:t>
            </a:r>
            <a:r>
              <a:rPr lang="fr-FR" dirty="0" err="1" smtClean="0"/>
              <a:t>mounted</a:t>
            </a:r>
            <a:endParaRPr lang="fr-FR" dirty="0" smtClean="0"/>
          </a:p>
          <a:p>
            <a:pPr>
              <a:lnSpc>
                <a:spcPct val="150000"/>
              </a:lnSpc>
            </a:pPr>
            <a:r>
              <a:rPr lang="fr-FR" dirty="0" smtClean="0"/>
              <a:t> LB CCOB source </a:t>
            </a:r>
            <a:r>
              <a:rPr lang="fr-FR" dirty="0" err="1" smtClean="0"/>
              <a:t>integrated</a:t>
            </a:r>
            <a:r>
              <a:rPr lang="fr-FR" dirty="0" smtClean="0"/>
              <a:t> on the BOT</a:t>
            </a:r>
          </a:p>
          <a:p>
            <a:r>
              <a:rPr lang="fr-FR" dirty="0" smtClean="0"/>
              <a:t> LB </a:t>
            </a:r>
            <a:r>
              <a:rPr lang="fr-FR" dirty="0" err="1" smtClean="0"/>
              <a:t>projector</a:t>
            </a:r>
            <a:r>
              <a:rPr lang="fr-FR" dirty="0" smtClean="0"/>
              <a:t> sizes : </a:t>
            </a:r>
            <a:r>
              <a:rPr lang="fr-FR" dirty="0" smtClean="0">
                <a:sym typeface="Symbol"/>
              </a:rPr>
              <a:t> </a:t>
            </a:r>
            <a:r>
              <a:rPr lang="fr-FR" dirty="0" smtClean="0"/>
              <a:t>≤120 mm, L ≤ 150-200 </a:t>
            </a:r>
            <a:r>
              <a:rPr lang="fr-FR" dirty="0" smtClean="0"/>
              <a:t>mm</a:t>
            </a:r>
            <a:endParaRPr lang="fr-FR" dirty="0" smtClean="0"/>
          </a:p>
        </p:txBody>
      </p:sp>
    </p:spTree>
    <p:extLst>
      <p:ext uri="{BB962C8B-B14F-4D97-AF65-F5344CB8AC3E}">
        <p14:creationId xmlns:p14="http://schemas.microsoft.com/office/powerpoint/2010/main" val="1323798673"/>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365500" y="177800"/>
            <a:ext cx="2870200" cy="533400"/>
          </a:xfrm>
        </p:spPr>
        <p:txBody>
          <a:bodyPr/>
          <a:lstStyle/>
          <a:p>
            <a:pPr eaLnBrk="1" hangingPunct="1">
              <a:defRPr/>
            </a:pPr>
            <a:r>
              <a:rPr lang="en-US" sz="2000" dirty="0" smtClean="0">
                <a:ea typeface="+mj-ea"/>
                <a:cs typeface="+mj-cs"/>
              </a:rPr>
              <a:t>Dark energy ….</a:t>
            </a:r>
            <a:endParaRPr lang="en-US" sz="2000" dirty="0">
              <a:ea typeface="+mj-ea"/>
              <a:cs typeface="+mj-cs"/>
            </a:endParaRPr>
          </a:p>
        </p:txBody>
      </p:sp>
      <p:sp>
        <p:nvSpPr>
          <p:cNvPr id="43016" name="Text Box 5"/>
          <p:cNvSpPr txBox="1">
            <a:spLocks noChangeArrowheads="1"/>
          </p:cNvSpPr>
          <p:nvPr/>
        </p:nvSpPr>
        <p:spPr bwMode="auto">
          <a:xfrm>
            <a:off x="1682750" y="3118763"/>
            <a:ext cx="5391219" cy="1200328"/>
          </a:xfrm>
          <a:prstGeom prst="rect">
            <a:avLst/>
          </a:prstGeom>
          <a:noFill/>
          <a:ln w="9525">
            <a:noFill/>
            <a:miter lim="800000"/>
            <a:headEnd/>
            <a:tailEnd/>
          </a:ln>
        </p:spPr>
        <p:txBody>
          <a:bodyPr wrap="none">
            <a:prstTxWarp prst="textNoShape">
              <a:avLst/>
            </a:prstTxWarp>
            <a:spAutoFit/>
          </a:bodyPr>
          <a:lstStyle/>
          <a:p>
            <a:pPr algn="ctr" eaLnBrk="0" hangingPunct="0"/>
            <a:r>
              <a:rPr lang="en-US" sz="2400" smtClean="0">
                <a:solidFill>
                  <a:schemeClr val="tx1"/>
                </a:solidFill>
                <a:latin typeface="Times"/>
                <a:cs typeface="Times"/>
              </a:rPr>
              <a:t>… is </a:t>
            </a:r>
            <a:r>
              <a:rPr lang="en-US" sz="2400" dirty="0" smtClean="0">
                <a:solidFill>
                  <a:schemeClr val="tx1"/>
                </a:solidFill>
                <a:latin typeface="Times"/>
                <a:cs typeface="Times"/>
              </a:rPr>
              <a:t>not a </a:t>
            </a:r>
            <a:r>
              <a:rPr lang="en-US" sz="2400" dirty="0" smtClean="0">
                <a:solidFill>
                  <a:schemeClr val="tx1"/>
                </a:solidFill>
                <a:latin typeface="Times"/>
                <a:cs typeface="Times"/>
              </a:rPr>
              <a:t>detail</a:t>
            </a:r>
          </a:p>
          <a:p>
            <a:pPr algn="ctr" eaLnBrk="0" hangingPunct="0"/>
            <a:endParaRPr lang="en-US" sz="2400" dirty="0" smtClean="0">
              <a:solidFill>
                <a:schemeClr val="tx1"/>
              </a:solidFill>
              <a:latin typeface="Times"/>
              <a:cs typeface="Times"/>
            </a:endParaRPr>
          </a:p>
          <a:p>
            <a:pPr algn="ctr" eaLnBrk="0" hangingPunct="0"/>
            <a:r>
              <a:rPr lang="en-US" sz="2400" dirty="0" smtClean="0">
                <a:latin typeface="Times"/>
                <a:cs typeface="Times"/>
              </a:rPr>
              <a:t>even if this is just a cosmological constant</a:t>
            </a:r>
            <a:r>
              <a:rPr lang="en-US" sz="2400" dirty="0" smtClean="0">
                <a:solidFill>
                  <a:schemeClr val="tx1"/>
                </a:solidFill>
                <a:latin typeface="Times"/>
                <a:cs typeface="Times"/>
              </a:rPr>
              <a:t> </a:t>
            </a:r>
            <a:endParaRPr lang="en-US" sz="1600" dirty="0">
              <a:solidFill>
                <a:schemeClr val="tx1"/>
              </a:solidFill>
              <a:latin typeface="Times"/>
              <a:cs typeface="Times"/>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R&amp;D LB CCOB: </a:t>
            </a:r>
            <a:r>
              <a:rPr lang="fr-FR" dirty="0" err="1" smtClean="0"/>
              <a:t>Technical</a:t>
            </a:r>
            <a:r>
              <a:rPr lang="fr-FR" dirty="0" smtClean="0"/>
              <a:t> solution </a:t>
            </a:r>
            <a:endParaRPr lang="fr-FR" dirty="0"/>
          </a:p>
        </p:txBody>
      </p:sp>
      <p:sp>
        <p:nvSpPr>
          <p:cNvPr id="9" name="Espace réservé du contenu 2"/>
          <p:cNvSpPr>
            <a:spLocks noGrp="1"/>
          </p:cNvSpPr>
          <p:nvPr>
            <p:ph idx="1"/>
          </p:nvPr>
        </p:nvSpPr>
        <p:spPr>
          <a:xfrm>
            <a:off x="-324544" y="1268760"/>
            <a:ext cx="9217024" cy="4896544"/>
          </a:xfrm>
        </p:spPr>
        <p:txBody>
          <a:bodyPr>
            <a:normAutofit lnSpcReduction="10000"/>
          </a:bodyPr>
          <a:lstStyle/>
          <a:p>
            <a:pPr lvl="2">
              <a:lnSpc>
                <a:spcPct val="150000"/>
              </a:lnSpc>
            </a:pPr>
            <a:r>
              <a:rPr lang="fr-FR" sz="2800" dirty="0" err="1" smtClean="0"/>
              <a:t>Dark</a:t>
            </a:r>
            <a:r>
              <a:rPr lang="fr-FR" sz="2800" dirty="0" smtClean="0"/>
              <a:t>, clean room </a:t>
            </a:r>
          </a:p>
          <a:p>
            <a:pPr lvl="2"/>
            <a:r>
              <a:rPr lang="fr-FR" sz="2800" dirty="0" smtClean="0"/>
              <a:t>LED source : </a:t>
            </a:r>
            <a:r>
              <a:rPr lang="fr-FR" sz="2800" dirty="0" err="1" smtClean="0"/>
              <a:t>Lambertian</a:t>
            </a:r>
            <a:r>
              <a:rPr lang="fr-FR" sz="2800" dirty="0" smtClean="0"/>
              <a:t> </a:t>
            </a:r>
            <a:r>
              <a:rPr lang="fr-FR" sz="2800" dirty="0" err="1" smtClean="0"/>
              <a:t>emitter</a:t>
            </a:r>
            <a:r>
              <a:rPr lang="fr-FR" sz="2800" dirty="0" smtClean="0"/>
              <a:t>, flat top, Golden Dragon, 120° FOV, </a:t>
            </a:r>
            <a:r>
              <a:rPr lang="fr-FR" sz="2800" dirty="0" smtClean="0">
                <a:sym typeface="Symbol"/>
              </a:rPr>
              <a:t> in </a:t>
            </a:r>
            <a:r>
              <a:rPr lang="fr-FR" sz="2800" dirty="0" err="1" smtClean="0">
                <a:sym typeface="Symbol"/>
              </a:rPr>
              <a:t>each</a:t>
            </a:r>
            <a:r>
              <a:rPr lang="fr-FR" sz="2800" dirty="0" smtClean="0">
                <a:sym typeface="Symbol"/>
              </a:rPr>
              <a:t> LSST </a:t>
            </a:r>
            <a:r>
              <a:rPr lang="fr-FR" sz="2800" dirty="0" err="1" smtClean="0">
                <a:sym typeface="Symbol"/>
              </a:rPr>
              <a:t>bandwidth</a:t>
            </a:r>
            <a:r>
              <a:rPr lang="fr-FR" sz="2800" dirty="0" smtClean="0">
                <a:sym typeface="Symbol"/>
              </a:rPr>
              <a:t>, 1.4 W max, </a:t>
            </a:r>
            <a:r>
              <a:rPr lang="fr-FR" sz="2800" dirty="0" err="1" smtClean="0">
                <a:sym typeface="Symbol"/>
              </a:rPr>
              <a:t>welded</a:t>
            </a:r>
            <a:r>
              <a:rPr lang="fr-FR" sz="2800" dirty="0" smtClean="0">
                <a:sym typeface="Symbol"/>
              </a:rPr>
              <a:t> on Al </a:t>
            </a:r>
            <a:r>
              <a:rPr lang="fr-FR" sz="2800" dirty="0" err="1" smtClean="0">
                <a:sym typeface="Symbol"/>
              </a:rPr>
              <a:t>ThermalClad</a:t>
            </a:r>
            <a:r>
              <a:rPr lang="fr-FR" sz="2800" dirty="0" smtClean="0">
                <a:sym typeface="Symbol"/>
              </a:rPr>
              <a:t> (</a:t>
            </a:r>
            <a:r>
              <a:rPr lang="fr-FR" sz="2800" dirty="0" err="1" smtClean="0">
                <a:sym typeface="Symbol"/>
              </a:rPr>
              <a:t>actually</a:t>
            </a:r>
            <a:r>
              <a:rPr lang="fr-FR" sz="2800" dirty="0" smtClean="0">
                <a:sym typeface="Symbol"/>
              </a:rPr>
              <a:t>, </a:t>
            </a:r>
            <a:r>
              <a:rPr lang="fr-FR" sz="2800" dirty="0" err="1" smtClean="0">
                <a:sym typeface="Symbol"/>
              </a:rPr>
              <a:t>blue</a:t>
            </a:r>
            <a:r>
              <a:rPr lang="fr-FR" sz="2800" dirty="0" smtClean="0">
                <a:sym typeface="Symbol"/>
              </a:rPr>
              <a:t> LED, 470 nm), </a:t>
            </a:r>
            <a:endParaRPr lang="fr-FR" sz="2800" dirty="0" smtClean="0"/>
          </a:p>
          <a:p>
            <a:pPr lvl="2"/>
            <a:r>
              <a:rPr lang="fr-FR" sz="2800" dirty="0" smtClean="0"/>
              <a:t>Photodiode to control in real time the illumination (DKD or NIST) TBD</a:t>
            </a:r>
          </a:p>
          <a:p>
            <a:pPr lvl="2"/>
            <a:r>
              <a:rPr lang="fr-FR" sz="2800" dirty="0" smtClean="0"/>
              <a:t> </a:t>
            </a:r>
            <a:r>
              <a:rPr lang="fr-FR" sz="2800" dirty="0" err="1" smtClean="0"/>
              <a:t>integrating</a:t>
            </a:r>
            <a:r>
              <a:rPr lang="fr-FR" sz="2800" dirty="0" smtClean="0"/>
              <a:t> sphere</a:t>
            </a:r>
          </a:p>
          <a:p>
            <a:pPr lvl="2"/>
            <a:r>
              <a:rPr lang="fr-FR" sz="2800" dirty="0" smtClean="0"/>
              <a:t>Stable thermal </a:t>
            </a:r>
            <a:r>
              <a:rPr lang="fr-FR" sz="2800" dirty="0" err="1" smtClean="0"/>
              <a:t>electronics</a:t>
            </a:r>
            <a:r>
              <a:rPr lang="fr-FR" sz="2800" dirty="0" smtClean="0"/>
              <a:t>, </a:t>
            </a:r>
            <a:r>
              <a:rPr lang="fr-FR" sz="2800" dirty="0" err="1" smtClean="0"/>
              <a:t>current</a:t>
            </a:r>
            <a:r>
              <a:rPr lang="fr-FR" sz="2800" dirty="0" smtClean="0"/>
              <a:t> control (TBD)</a:t>
            </a:r>
          </a:p>
          <a:p>
            <a:pPr lvl="2"/>
            <a:r>
              <a:rPr lang="fr-FR" sz="2800" dirty="0" smtClean="0"/>
              <a:t> Large beam scan technique</a:t>
            </a:r>
          </a:p>
        </p:txBody>
      </p:sp>
    </p:spTree>
    <p:extLst>
      <p:ext uri="{BB962C8B-B14F-4D97-AF65-F5344CB8AC3E}">
        <p14:creationId xmlns:p14="http://schemas.microsoft.com/office/powerpoint/2010/main" val="3495370175"/>
      </p:ext>
    </p:extLst>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Large Beam Scan Technique</a:t>
            </a:r>
            <a:endParaRPr lang="fr-FR" dirty="0"/>
          </a:p>
        </p:txBody>
      </p:sp>
      <p:sp>
        <p:nvSpPr>
          <p:cNvPr id="5" name="Rectangle 4"/>
          <p:cNvSpPr/>
          <p:nvPr/>
        </p:nvSpPr>
        <p:spPr>
          <a:xfrm>
            <a:off x="656673" y="1610870"/>
            <a:ext cx="4104456" cy="410445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298455" y="1610870"/>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487499" y="1610870"/>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213868" y="1610870"/>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845716" y="1610870"/>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572086" y="1610870"/>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024825" y="1610870"/>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751195" y="1610870"/>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477564" y="1610870"/>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203934" y="1610870"/>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930303" y="1610870"/>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656673" y="1610870"/>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940238" y="1610870"/>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3666607" y="1610870"/>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3392977" y="1610870"/>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3119347" y="1610870"/>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rot="5400000">
            <a:off x="2572086" y="-304543"/>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rot="5400000">
            <a:off x="2572086" y="244626"/>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rot="5400000">
            <a:off x="2572086" y="514728"/>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rot="5400000">
            <a:off x="2572086" y="784830"/>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rot="5400000">
            <a:off x="2572086" y="1063897"/>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rot="5400000">
            <a:off x="2572086" y="3529811"/>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rot="5400000">
            <a:off x="2572086" y="-29292"/>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rot="5400000">
            <a:off x="2572086" y="1342676"/>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rot="5400000">
            <a:off x="2572086" y="1622031"/>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rot="5400000">
            <a:off x="2572086" y="1900810"/>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rot="5400000">
            <a:off x="2572086" y="2170912"/>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rot="5400000">
            <a:off x="2572086" y="2440726"/>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rot="5400000">
            <a:off x="2572086" y="2710828"/>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rot="5400000">
            <a:off x="2572086" y="2980930"/>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rot="5400000">
            <a:off x="2572086" y="3250744"/>
            <a:ext cx="27363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3960076" y="1269048"/>
            <a:ext cx="1224136"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251808" y="4913985"/>
            <a:ext cx="1224136"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3960076" y="4914273"/>
            <a:ext cx="1224136"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1259632" y="2492896"/>
            <a:ext cx="432048" cy="432048"/>
          </a:xfrm>
          <a:prstGeom prst="ellipse">
            <a:avLst/>
          </a:prstGeom>
          <a:solidFill>
            <a:srgbClr val="FF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1502551" y="2492896"/>
            <a:ext cx="432048" cy="432048"/>
          </a:xfrm>
          <a:prstGeom prst="ellipse">
            <a:avLst/>
          </a:prstGeom>
          <a:solidFill>
            <a:srgbClr val="FF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1763688" y="2492896"/>
            <a:ext cx="432048" cy="432048"/>
          </a:xfrm>
          <a:prstGeom prst="ellipse">
            <a:avLst/>
          </a:prstGeom>
          <a:solidFill>
            <a:srgbClr val="FF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a:off x="1115616" y="2780928"/>
            <a:ext cx="432048" cy="432048"/>
          </a:xfrm>
          <a:prstGeom prst="ellipse">
            <a:avLst/>
          </a:prstGeom>
          <a:solidFill>
            <a:srgbClr val="FF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1376465" y="2780928"/>
            <a:ext cx="432048" cy="432048"/>
          </a:xfrm>
          <a:prstGeom prst="ellipse">
            <a:avLst/>
          </a:prstGeom>
          <a:solidFill>
            <a:srgbClr val="FF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p:cNvSpPr/>
          <p:nvPr/>
        </p:nvSpPr>
        <p:spPr>
          <a:xfrm>
            <a:off x="1637602" y="2780928"/>
            <a:ext cx="432048" cy="432048"/>
          </a:xfrm>
          <a:prstGeom prst="ellipse">
            <a:avLst/>
          </a:prstGeom>
          <a:solidFill>
            <a:srgbClr val="FF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p:cNvSpPr/>
          <p:nvPr/>
        </p:nvSpPr>
        <p:spPr>
          <a:xfrm>
            <a:off x="1907704" y="2780928"/>
            <a:ext cx="432048" cy="432048"/>
          </a:xfrm>
          <a:prstGeom prst="ellipse">
            <a:avLst/>
          </a:prstGeom>
          <a:solidFill>
            <a:srgbClr val="FF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1259632" y="3068960"/>
            <a:ext cx="432048" cy="432048"/>
          </a:xfrm>
          <a:prstGeom prst="ellipse">
            <a:avLst/>
          </a:prstGeom>
          <a:solidFill>
            <a:srgbClr val="FF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p:cNvSpPr/>
          <p:nvPr/>
        </p:nvSpPr>
        <p:spPr>
          <a:xfrm>
            <a:off x="1547664" y="3068960"/>
            <a:ext cx="432048" cy="432048"/>
          </a:xfrm>
          <a:prstGeom prst="ellipse">
            <a:avLst/>
          </a:prstGeom>
          <a:solidFill>
            <a:srgbClr val="FF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p:cNvSpPr/>
          <p:nvPr/>
        </p:nvSpPr>
        <p:spPr>
          <a:xfrm>
            <a:off x="1826731" y="3068960"/>
            <a:ext cx="432048" cy="432048"/>
          </a:xfrm>
          <a:prstGeom prst="ellipse">
            <a:avLst/>
          </a:prstGeom>
          <a:solidFill>
            <a:srgbClr val="FF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a:off x="2123728" y="3068960"/>
            <a:ext cx="432048" cy="432048"/>
          </a:xfrm>
          <a:prstGeom prst="ellipse">
            <a:avLst/>
          </a:prstGeom>
          <a:solidFill>
            <a:srgbClr val="FF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Flèche droite 53"/>
          <p:cNvSpPr/>
          <p:nvPr/>
        </p:nvSpPr>
        <p:spPr>
          <a:xfrm>
            <a:off x="2627784" y="3050742"/>
            <a:ext cx="1872208" cy="144016"/>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56" name="Flèche droite 55"/>
          <p:cNvSpPr/>
          <p:nvPr/>
        </p:nvSpPr>
        <p:spPr>
          <a:xfrm rot="5400000">
            <a:off x="953670" y="4571875"/>
            <a:ext cx="1872208" cy="144016"/>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52" name="ZoneTexte 51"/>
          <p:cNvSpPr txBox="1"/>
          <p:nvPr/>
        </p:nvSpPr>
        <p:spPr>
          <a:xfrm>
            <a:off x="5076056" y="2276872"/>
            <a:ext cx="3960440" cy="2862322"/>
          </a:xfrm>
          <a:prstGeom prst="rect">
            <a:avLst/>
          </a:prstGeom>
          <a:noFill/>
        </p:spPr>
        <p:txBody>
          <a:bodyPr wrap="square" rtlCol="0">
            <a:spAutoFit/>
          </a:bodyPr>
          <a:lstStyle/>
          <a:p>
            <a:pPr>
              <a:spcBef>
                <a:spcPts val="1800"/>
              </a:spcBef>
              <a:spcAft>
                <a:spcPts val="1800"/>
              </a:spcAft>
              <a:buFont typeface="Wingdings" pitchFamily="2" charset="2"/>
              <a:buChar char="v"/>
            </a:pPr>
            <a:r>
              <a:rPr lang="fr-FR" sz="2400" dirty="0" smtClean="0"/>
              <a:t> </a:t>
            </a:r>
            <a:r>
              <a:rPr lang="fr-FR" sz="2400" dirty="0" err="1" smtClean="0"/>
              <a:t>Each</a:t>
            </a:r>
            <a:r>
              <a:rPr lang="fr-FR" sz="2400" dirty="0" smtClean="0"/>
              <a:t> CCD 4×4 cm</a:t>
            </a:r>
          </a:p>
          <a:p>
            <a:pPr>
              <a:spcBef>
                <a:spcPts val="1800"/>
              </a:spcBef>
              <a:spcAft>
                <a:spcPts val="1800"/>
              </a:spcAft>
              <a:buFont typeface="Wingdings" pitchFamily="2" charset="2"/>
              <a:buChar char="v"/>
            </a:pPr>
            <a:r>
              <a:rPr lang="fr-FR" sz="2400" dirty="0" smtClean="0"/>
              <a:t> For </a:t>
            </a:r>
            <a:r>
              <a:rPr lang="fr-FR" sz="2400" dirty="0" err="1" smtClean="0"/>
              <a:t>each</a:t>
            </a:r>
            <a:r>
              <a:rPr lang="fr-FR" sz="2400" dirty="0" smtClean="0"/>
              <a:t> scan, ~ 4000 </a:t>
            </a:r>
            <a:r>
              <a:rPr lang="fr-FR" sz="2400" dirty="0" err="1" smtClean="0"/>
              <a:t>overlapped</a:t>
            </a:r>
            <a:r>
              <a:rPr lang="fr-FR" sz="2400" dirty="0" smtClean="0"/>
              <a:t> </a:t>
            </a:r>
            <a:r>
              <a:rPr lang="fr-FR" sz="2400" dirty="0" err="1" smtClean="0"/>
              <a:t>exposures</a:t>
            </a:r>
            <a:r>
              <a:rPr lang="fr-FR" sz="2400" dirty="0" smtClean="0"/>
              <a:t> to </a:t>
            </a:r>
            <a:r>
              <a:rPr lang="fr-FR" sz="2400" dirty="0" err="1" smtClean="0"/>
              <a:t>cover</a:t>
            </a:r>
            <a:r>
              <a:rPr lang="fr-FR" sz="2400" dirty="0" smtClean="0"/>
              <a:t> the focal plane</a:t>
            </a:r>
          </a:p>
          <a:p>
            <a:pPr>
              <a:spcBef>
                <a:spcPts val="1800"/>
              </a:spcBef>
              <a:spcAft>
                <a:spcPts val="1800"/>
              </a:spcAft>
              <a:buFont typeface="Wingdings" pitchFamily="2" charset="2"/>
              <a:buChar char="v"/>
            </a:pPr>
            <a:r>
              <a:rPr lang="fr-FR" sz="2400" dirty="0" smtClean="0"/>
              <a:t> One scan </a:t>
            </a:r>
            <a:r>
              <a:rPr lang="fr-FR" sz="2400" dirty="0" err="1" smtClean="0"/>
              <a:t>each</a:t>
            </a:r>
            <a:r>
              <a:rPr lang="fr-FR" sz="2400" dirty="0" smtClean="0"/>
              <a:t> 2/3 </a:t>
            </a:r>
            <a:r>
              <a:rPr lang="fr-FR" sz="2400" dirty="0" err="1" smtClean="0"/>
              <a:t>hours</a:t>
            </a:r>
            <a:endParaRPr lang="fr-FR" sz="2400" dirty="0" smtClean="0"/>
          </a:p>
        </p:txBody>
      </p:sp>
      <p:sp>
        <p:nvSpPr>
          <p:cNvPr id="53" name="Rectangle 52"/>
          <p:cNvSpPr/>
          <p:nvPr/>
        </p:nvSpPr>
        <p:spPr>
          <a:xfrm>
            <a:off x="251520" y="1268760"/>
            <a:ext cx="1224136"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3693019"/>
      </p:ext>
    </p:extLst>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LB light source</a:t>
            </a:r>
            <a:endParaRPr lang="fr-FR" dirty="0"/>
          </a:p>
        </p:txBody>
      </p:sp>
      <p:pic>
        <p:nvPicPr>
          <p:cNvPr id="5" name="Picture 2" descr="Boîtier led golden dragon bleue"/>
          <p:cNvPicPr>
            <a:picLocks noChangeAspect="1" noChangeArrowheads="1"/>
          </p:cNvPicPr>
          <p:nvPr/>
        </p:nvPicPr>
        <p:blipFill>
          <a:blip r:embed="rId2" cstate="print"/>
          <a:srcRect/>
          <a:stretch>
            <a:fillRect/>
          </a:stretch>
        </p:blipFill>
        <p:spPr bwMode="auto">
          <a:xfrm>
            <a:off x="539552" y="2204864"/>
            <a:ext cx="2557082" cy="1231316"/>
          </a:xfrm>
          <a:prstGeom prst="rect">
            <a:avLst/>
          </a:prstGeom>
          <a:noFill/>
        </p:spPr>
      </p:pic>
      <p:sp>
        <p:nvSpPr>
          <p:cNvPr id="6" name="ZoneTexte 5"/>
          <p:cNvSpPr txBox="1"/>
          <p:nvPr/>
        </p:nvSpPr>
        <p:spPr>
          <a:xfrm>
            <a:off x="611560" y="1628800"/>
            <a:ext cx="2664296" cy="307777"/>
          </a:xfrm>
          <a:prstGeom prst="rect">
            <a:avLst/>
          </a:prstGeom>
          <a:noFill/>
        </p:spPr>
        <p:txBody>
          <a:bodyPr wrap="square" rtlCol="0">
            <a:spAutoFit/>
          </a:bodyPr>
          <a:lstStyle/>
          <a:p>
            <a:r>
              <a:rPr lang="fr-FR" sz="1400" dirty="0" smtClean="0"/>
              <a:t>OSRAM  Golden Dragon® LED</a:t>
            </a:r>
            <a:endParaRPr lang="fr-FR" sz="1400" dirty="0"/>
          </a:p>
        </p:txBody>
      </p:sp>
      <p:sp>
        <p:nvSpPr>
          <p:cNvPr id="7" name="ZoneTexte 6"/>
          <p:cNvSpPr txBox="1"/>
          <p:nvPr/>
        </p:nvSpPr>
        <p:spPr>
          <a:xfrm>
            <a:off x="899592" y="3573016"/>
            <a:ext cx="2002471" cy="276999"/>
          </a:xfrm>
          <a:prstGeom prst="rect">
            <a:avLst/>
          </a:prstGeom>
          <a:noFill/>
        </p:spPr>
        <p:txBody>
          <a:bodyPr wrap="none" rtlCol="0">
            <a:spAutoFit/>
          </a:bodyPr>
          <a:lstStyle/>
          <a:p>
            <a:r>
              <a:rPr lang="fr-FR" sz="1100" dirty="0" smtClean="0"/>
              <a:t>Emission</a:t>
            </a:r>
            <a:r>
              <a:rPr lang="fr-FR" sz="1200" dirty="0" smtClean="0"/>
              <a:t> surface ~0.5 mm²</a:t>
            </a:r>
            <a:endParaRPr lang="fr-FR" sz="1200" dirty="0"/>
          </a:p>
        </p:txBody>
      </p:sp>
      <p:sp>
        <p:nvSpPr>
          <p:cNvPr id="8" name="ZoneTexte 7"/>
          <p:cNvSpPr txBox="1"/>
          <p:nvPr/>
        </p:nvSpPr>
        <p:spPr>
          <a:xfrm>
            <a:off x="4355976" y="1556792"/>
            <a:ext cx="4572000" cy="3816429"/>
          </a:xfrm>
          <a:prstGeom prst="rect">
            <a:avLst/>
          </a:prstGeom>
          <a:noFill/>
        </p:spPr>
        <p:txBody>
          <a:bodyPr wrap="square" rtlCol="0">
            <a:spAutoFit/>
          </a:bodyPr>
          <a:lstStyle/>
          <a:p>
            <a:pPr algn="ctr"/>
            <a:r>
              <a:rPr lang="fr-FR" sz="2400" dirty="0" smtClean="0">
                <a:solidFill>
                  <a:srgbClr val="C00000"/>
                </a:solidFill>
              </a:rPr>
              <a:t>ACTUAL DESIGN : </a:t>
            </a:r>
            <a:r>
              <a:rPr lang="fr-FR" sz="2400" b="1" i="1" dirty="0" err="1" smtClean="0">
                <a:solidFill>
                  <a:srgbClr val="C00000"/>
                </a:solidFill>
              </a:rPr>
              <a:t>LEDs</a:t>
            </a:r>
            <a:endParaRPr lang="fr-FR" sz="2400" b="1" i="1" dirty="0" smtClean="0">
              <a:solidFill>
                <a:srgbClr val="C00000"/>
              </a:solidFill>
            </a:endParaRPr>
          </a:p>
          <a:p>
            <a:endParaRPr lang="fr-FR" sz="2400" dirty="0" smtClean="0"/>
          </a:p>
          <a:p>
            <a:pPr>
              <a:spcBef>
                <a:spcPts val="1200"/>
              </a:spcBef>
              <a:spcAft>
                <a:spcPts val="1200"/>
              </a:spcAft>
              <a:buFont typeface="Wingdings" pitchFamily="2" charset="2"/>
              <a:buChar char="v"/>
            </a:pPr>
            <a:r>
              <a:rPr lang="fr-FR" sz="2400" dirty="0" smtClean="0"/>
              <a:t>  Good </a:t>
            </a:r>
            <a:r>
              <a:rPr lang="fr-FR" sz="2400" dirty="0" err="1" smtClean="0"/>
              <a:t>uniformity</a:t>
            </a:r>
            <a:r>
              <a:rPr lang="fr-FR" sz="2400" dirty="0" smtClean="0"/>
              <a:t> &amp; </a:t>
            </a:r>
            <a:r>
              <a:rPr lang="fr-FR" sz="2400" dirty="0" err="1" smtClean="0"/>
              <a:t>angular</a:t>
            </a:r>
            <a:r>
              <a:rPr lang="fr-FR" sz="2400" dirty="0" smtClean="0"/>
              <a:t> aperture</a:t>
            </a:r>
          </a:p>
          <a:p>
            <a:pPr>
              <a:spcBef>
                <a:spcPts val="1200"/>
              </a:spcBef>
              <a:spcAft>
                <a:spcPts val="1200"/>
              </a:spcAft>
              <a:buFont typeface="Wingdings" pitchFamily="2" charset="2"/>
              <a:buChar char="v"/>
            </a:pPr>
            <a:r>
              <a:rPr lang="fr-FR" sz="2400" dirty="0" smtClean="0"/>
              <a:t>  </a:t>
            </a:r>
            <a:r>
              <a:rPr lang="fr-FR" sz="2400" dirty="0" err="1" smtClean="0"/>
              <a:t>Stability</a:t>
            </a:r>
            <a:r>
              <a:rPr lang="fr-FR" sz="2400" dirty="0" smtClean="0"/>
              <a:t> </a:t>
            </a:r>
            <a:r>
              <a:rPr lang="fr-FR" sz="2400" dirty="0" err="1" smtClean="0"/>
              <a:t>under</a:t>
            </a:r>
            <a:r>
              <a:rPr lang="fr-FR" sz="2400" dirty="0" smtClean="0"/>
              <a:t> stable conditions</a:t>
            </a:r>
          </a:p>
          <a:p>
            <a:pPr>
              <a:spcBef>
                <a:spcPts val="1200"/>
              </a:spcBef>
              <a:spcAft>
                <a:spcPts val="1200"/>
              </a:spcAft>
              <a:buFont typeface="Wingdings" pitchFamily="2" charset="2"/>
              <a:buChar char="v"/>
            </a:pPr>
            <a:r>
              <a:rPr lang="fr-FR" sz="2400" dirty="0" smtClean="0"/>
              <a:t> </a:t>
            </a:r>
            <a:r>
              <a:rPr lang="fr-FR" sz="2400" b="1" dirty="0" smtClean="0"/>
              <a:t>Beam </a:t>
            </a:r>
            <a:r>
              <a:rPr lang="fr-FR" sz="2400" b="1" dirty="0" err="1" smtClean="0"/>
              <a:t>easy</a:t>
            </a:r>
            <a:r>
              <a:rPr lang="fr-FR" sz="2400" b="1" dirty="0" smtClean="0"/>
              <a:t> to </a:t>
            </a:r>
            <a:r>
              <a:rPr lang="fr-FR" sz="2400" b="1" dirty="0" err="1" smtClean="0"/>
              <a:t>shape</a:t>
            </a:r>
            <a:r>
              <a:rPr lang="fr-FR" sz="2400" b="1" dirty="0" smtClean="0"/>
              <a:t> (</a:t>
            </a:r>
            <a:r>
              <a:rPr lang="fr-FR" sz="2400" b="1" u="sng" dirty="0" smtClean="0"/>
              <a:t>no                          </a:t>
            </a:r>
            <a:r>
              <a:rPr lang="fr-FR" sz="2400" b="1" u="sng" dirty="0" err="1" smtClean="0"/>
              <a:t>optics</a:t>
            </a:r>
            <a:r>
              <a:rPr lang="fr-FR" sz="2400" b="1" u="sng" dirty="0" smtClean="0"/>
              <a:t> </a:t>
            </a:r>
            <a:r>
              <a:rPr lang="fr-FR" sz="2400" b="1" u="sng" dirty="0" err="1" smtClean="0"/>
              <a:t>required</a:t>
            </a:r>
            <a:r>
              <a:rPr lang="fr-FR" sz="2400" b="1" dirty="0" smtClean="0"/>
              <a:t>)</a:t>
            </a:r>
            <a:endParaRPr lang="fr-FR" sz="2400" dirty="0"/>
          </a:p>
        </p:txBody>
      </p:sp>
      <p:pic>
        <p:nvPicPr>
          <p:cNvPr id="1026" name="Picture 2" descr="C:\Users\migliore\AppData\Local\Microsoft\Windows\Temporary Internet Files\Content.IE5\TFB8K4WU\MC900411320[1].wmf"/>
          <p:cNvPicPr>
            <a:picLocks noChangeAspect="1" noChangeArrowheads="1"/>
          </p:cNvPicPr>
          <p:nvPr/>
        </p:nvPicPr>
        <p:blipFill>
          <a:blip r:embed="rId3" cstate="print"/>
          <a:srcRect/>
          <a:stretch>
            <a:fillRect/>
          </a:stretch>
        </p:blipFill>
        <p:spPr bwMode="auto">
          <a:xfrm>
            <a:off x="179512" y="4581128"/>
            <a:ext cx="947404" cy="756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ZoneTexte 10"/>
          <p:cNvSpPr txBox="1"/>
          <p:nvPr/>
        </p:nvSpPr>
        <p:spPr>
          <a:xfrm>
            <a:off x="1043608" y="4653136"/>
            <a:ext cx="3096344" cy="1287532"/>
          </a:xfrm>
          <a:prstGeom prst="rect">
            <a:avLst/>
          </a:prstGeom>
          <a:noFill/>
        </p:spPr>
        <p:txBody>
          <a:bodyPr wrap="square" rtlCol="0">
            <a:spAutoFit/>
          </a:bodyPr>
          <a:lstStyle/>
          <a:p>
            <a:pPr>
              <a:lnSpc>
                <a:spcPct val="150000"/>
              </a:lnSpc>
            </a:pPr>
            <a:r>
              <a:rPr lang="fr-FR" dirty="0" smtClean="0">
                <a:solidFill>
                  <a:srgbClr val="C00000"/>
                </a:solidFill>
              </a:rPr>
              <a:t>Emission varies </a:t>
            </a:r>
            <a:r>
              <a:rPr lang="fr-FR" dirty="0" err="1" smtClean="0">
                <a:solidFill>
                  <a:srgbClr val="C00000"/>
                </a:solidFill>
              </a:rPr>
              <a:t>with</a:t>
            </a:r>
            <a:r>
              <a:rPr lang="fr-FR" dirty="0" smtClean="0">
                <a:solidFill>
                  <a:srgbClr val="C00000"/>
                </a:solidFill>
              </a:rPr>
              <a:t> </a:t>
            </a:r>
            <a:r>
              <a:rPr lang="fr-FR" dirty="0" err="1" smtClean="0">
                <a:solidFill>
                  <a:srgbClr val="C00000"/>
                </a:solidFill>
              </a:rPr>
              <a:t>temperature</a:t>
            </a:r>
            <a:r>
              <a:rPr lang="fr-FR" dirty="0" smtClean="0">
                <a:solidFill>
                  <a:srgbClr val="C00000"/>
                </a:solidFill>
              </a:rPr>
              <a:t> (per °C): </a:t>
            </a:r>
            <a:r>
              <a:rPr lang="fr-FR" u="sng" dirty="0" err="1" smtClean="0">
                <a:solidFill>
                  <a:srgbClr val="C00000"/>
                </a:solidFill>
              </a:rPr>
              <a:t>can</a:t>
            </a:r>
            <a:r>
              <a:rPr lang="fr-FR" u="sng" dirty="0" smtClean="0">
                <a:solidFill>
                  <a:srgbClr val="C00000"/>
                </a:solidFill>
              </a:rPr>
              <a:t> </a:t>
            </a:r>
            <a:r>
              <a:rPr lang="fr-FR" u="sng" dirty="0" err="1" smtClean="0">
                <a:solidFill>
                  <a:srgbClr val="C00000"/>
                </a:solidFill>
              </a:rPr>
              <a:t>be</a:t>
            </a:r>
            <a:r>
              <a:rPr lang="fr-FR" u="sng" dirty="0" smtClean="0">
                <a:solidFill>
                  <a:srgbClr val="C00000"/>
                </a:solidFill>
              </a:rPr>
              <a:t> </a:t>
            </a:r>
            <a:r>
              <a:rPr lang="fr-FR" u="sng" dirty="0" err="1" smtClean="0">
                <a:solidFill>
                  <a:srgbClr val="C00000"/>
                </a:solidFill>
              </a:rPr>
              <a:t>controlled</a:t>
            </a:r>
            <a:r>
              <a:rPr lang="fr-FR" u="sng" dirty="0" smtClean="0">
                <a:solidFill>
                  <a:srgbClr val="C00000"/>
                </a:solidFill>
              </a:rPr>
              <a:t> + </a:t>
            </a:r>
            <a:r>
              <a:rPr lang="fr-FR" u="sng" dirty="0" err="1" smtClean="0">
                <a:solidFill>
                  <a:srgbClr val="C00000"/>
                </a:solidFill>
              </a:rPr>
              <a:t>corrected</a:t>
            </a:r>
            <a:r>
              <a:rPr lang="fr-FR" dirty="0" smtClean="0">
                <a:solidFill>
                  <a:srgbClr val="C00000"/>
                </a:solidFill>
              </a:rPr>
              <a:t> !</a:t>
            </a:r>
            <a:endParaRPr lang="fr-FR" dirty="0">
              <a:solidFill>
                <a:srgbClr val="C00000"/>
              </a:solidFill>
            </a:endParaRPr>
          </a:p>
        </p:txBody>
      </p:sp>
      <p:sp>
        <p:nvSpPr>
          <p:cNvPr id="12" name="Rectangle 11"/>
          <p:cNvSpPr/>
          <p:nvPr/>
        </p:nvSpPr>
        <p:spPr>
          <a:xfrm>
            <a:off x="251520" y="1556792"/>
            <a:ext cx="3456384"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95033982"/>
      </p:ext>
    </p:extLst>
  </p:cSld>
  <p:clrMapOvr>
    <a:masterClrMapping/>
  </p:clrMapOvr>
  <p:transition xmlns:p14="http://schemas.microsoft.com/office/powerpoint/2010/mai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 bench</a:t>
            </a:r>
            <a:endParaRPr lang="fr-FR" dirty="0"/>
          </a:p>
        </p:txBody>
      </p:sp>
      <p:pic>
        <p:nvPicPr>
          <p:cNvPr id="2051" name="Picture 3" descr="C:\Users\migliore\Desktop\photos\DSCF0750.JPG"/>
          <p:cNvPicPr>
            <a:picLocks noChangeAspect="1" noChangeArrowheads="1"/>
          </p:cNvPicPr>
          <p:nvPr/>
        </p:nvPicPr>
        <p:blipFill>
          <a:blip r:embed="rId2" cstate="print"/>
          <a:srcRect/>
          <a:stretch>
            <a:fillRect/>
          </a:stretch>
        </p:blipFill>
        <p:spPr bwMode="auto">
          <a:xfrm>
            <a:off x="107792" y="1124744"/>
            <a:ext cx="4464208" cy="5571011"/>
          </a:xfrm>
          <a:prstGeom prst="rect">
            <a:avLst/>
          </a:prstGeom>
          <a:ln>
            <a:noFill/>
          </a:ln>
          <a:effectLst>
            <a:softEdge rad="112500"/>
          </a:effectLst>
        </p:spPr>
      </p:pic>
      <p:pic>
        <p:nvPicPr>
          <p:cNvPr id="2052" name="Picture 4" descr="C:\Users\migliore\Desktop\photos\DSCF0751.JPG"/>
          <p:cNvPicPr>
            <a:picLocks noChangeAspect="1" noChangeArrowheads="1"/>
          </p:cNvPicPr>
          <p:nvPr/>
        </p:nvPicPr>
        <p:blipFill>
          <a:blip r:embed="rId3" cstate="print">
            <a:lum bright="10000"/>
          </a:blip>
          <a:srcRect/>
          <a:stretch>
            <a:fillRect/>
          </a:stretch>
        </p:blipFill>
        <p:spPr bwMode="auto">
          <a:xfrm>
            <a:off x="4764021" y="3645024"/>
            <a:ext cx="4056451" cy="3042338"/>
          </a:xfrm>
          <a:prstGeom prst="rect">
            <a:avLst/>
          </a:prstGeom>
          <a:ln>
            <a:noFill/>
          </a:ln>
          <a:effectLst>
            <a:softEdge rad="112500"/>
          </a:effectLst>
        </p:spPr>
      </p:pic>
      <p:sp>
        <p:nvSpPr>
          <p:cNvPr id="7" name="Flèche droite 6"/>
          <p:cNvSpPr/>
          <p:nvPr/>
        </p:nvSpPr>
        <p:spPr>
          <a:xfrm rot="7350938">
            <a:off x="907415" y="3172268"/>
            <a:ext cx="1866258" cy="15342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619672" y="2060848"/>
            <a:ext cx="1584176" cy="27699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1200" dirty="0" smtClean="0">
                <a:latin typeface="Arial Narrow" pitchFamily="34" charset="0"/>
              </a:rPr>
              <a:t>XY µ-</a:t>
            </a:r>
            <a:r>
              <a:rPr lang="fr-FR" sz="1200" dirty="0" err="1" smtClean="0">
                <a:latin typeface="Arial Narrow" pitchFamily="34" charset="0"/>
              </a:rPr>
              <a:t>positioning</a:t>
            </a:r>
            <a:r>
              <a:rPr lang="fr-FR" sz="1200" dirty="0" smtClean="0">
                <a:latin typeface="Arial Narrow" pitchFamily="34" charset="0"/>
              </a:rPr>
              <a:t> tables</a:t>
            </a:r>
            <a:endParaRPr lang="fr-FR" sz="1200" dirty="0">
              <a:latin typeface="Arial Narrow" pitchFamily="34" charset="0"/>
            </a:endParaRPr>
          </a:p>
        </p:txBody>
      </p:sp>
      <p:sp>
        <p:nvSpPr>
          <p:cNvPr id="9" name="Flèche droite 8"/>
          <p:cNvSpPr/>
          <p:nvPr/>
        </p:nvSpPr>
        <p:spPr>
          <a:xfrm rot="6440719">
            <a:off x="-211001" y="4271503"/>
            <a:ext cx="3942863" cy="15625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gauche 9"/>
          <p:cNvSpPr/>
          <p:nvPr/>
        </p:nvSpPr>
        <p:spPr>
          <a:xfrm rot="4497315">
            <a:off x="1985789" y="5046736"/>
            <a:ext cx="1951885" cy="111263"/>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835696" y="6093296"/>
            <a:ext cx="2160591" cy="276999"/>
          </a:xfrm>
          <a:prstGeom prst="rect">
            <a:avLst/>
          </a:prstGeom>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fr-FR" sz="1200" dirty="0" smtClean="0">
                <a:latin typeface="Arial Narrow" pitchFamily="34" charset="0"/>
              </a:rPr>
              <a:t>NIST photodiode + 100 µm pinhole</a:t>
            </a:r>
            <a:endParaRPr lang="fr-FR" sz="1200" dirty="0">
              <a:latin typeface="Arial Narrow" pitchFamily="34" charset="0"/>
            </a:endParaRPr>
          </a:p>
        </p:txBody>
      </p:sp>
      <p:sp>
        <p:nvSpPr>
          <p:cNvPr id="13" name="Flèche droite 12"/>
          <p:cNvSpPr/>
          <p:nvPr/>
        </p:nvSpPr>
        <p:spPr>
          <a:xfrm rot="5400000">
            <a:off x="3337865" y="3294983"/>
            <a:ext cx="794156" cy="5407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843808" y="2564904"/>
            <a:ext cx="1728358" cy="276999"/>
          </a:xfrm>
          <a:prstGeom prst="rect">
            <a:avLst/>
          </a:prstGeom>
          <a:ln/>
        </p:spPr>
        <p:style>
          <a:lnRef idx="0">
            <a:schemeClr val="accent2"/>
          </a:lnRef>
          <a:fillRef idx="3">
            <a:schemeClr val="accent2"/>
          </a:fillRef>
          <a:effectRef idx="3">
            <a:schemeClr val="accent2"/>
          </a:effectRef>
          <a:fontRef idx="minor">
            <a:schemeClr val="lt1"/>
          </a:fontRef>
        </p:style>
        <p:txBody>
          <a:bodyPr wrap="none" rtlCol="0">
            <a:spAutoFit/>
          </a:bodyPr>
          <a:lstStyle/>
          <a:p>
            <a:r>
              <a:rPr lang="fr-FR" sz="1200" dirty="0" smtClean="0">
                <a:latin typeface="Arial Narrow" pitchFamily="34" charset="0"/>
              </a:rPr>
              <a:t>Flux control photodiode site</a:t>
            </a:r>
            <a:endParaRPr lang="fr-FR" sz="1200" dirty="0">
              <a:latin typeface="Arial Narrow" pitchFamily="34" charset="0"/>
            </a:endParaRPr>
          </a:p>
        </p:txBody>
      </p:sp>
      <p:sp>
        <p:nvSpPr>
          <p:cNvPr id="16" name="Flèche droite 15"/>
          <p:cNvSpPr/>
          <p:nvPr/>
        </p:nvSpPr>
        <p:spPr>
          <a:xfrm rot="8473608" flipV="1">
            <a:off x="3449718" y="3845915"/>
            <a:ext cx="1021717" cy="10123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4355976" y="3284984"/>
            <a:ext cx="2088232" cy="276999"/>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1200" dirty="0" smtClean="0"/>
              <a:t>Spectralon® </a:t>
            </a:r>
            <a:r>
              <a:rPr lang="fr-FR" sz="1200" dirty="0" err="1" smtClean="0"/>
              <a:t>Integrating</a:t>
            </a:r>
            <a:r>
              <a:rPr lang="fr-FR" sz="1200" dirty="0" smtClean="0"/>
              <a:t> sphere</a:t>
            </a:r>
            <a:endParaRPr lang="fr-FR" sz="1200" dirty="0"/>
          </a:p>
        </p:txBody>
      </p:sp>
      <p:sp>
        <p:nvSpPr>
          <p:cNvPr id="18" name="ZoneTexte 17"/>
          <p:cNvSpPr txBox="1"/>
          <p:nvPr/>
        </p:nvSpPr>
        <p:spPr>
          <a:xfrm>
            <a:off x="5076056" y="1916832"/>
            <a:ext cx="3816424" cy="707886"/>
          </a:xfrm>
          <a:prstGeom prst="rect">
            <a:avLst/>
          </a:prstGeom>
          <a:noFill/>
        </p:spPr>
        <p:txBody>
          <a:bodyPr wrap="square" rtlCol="0">
            <a:spAutoFit/>
          </a:bodyPr>
          <a:lstStyle/>
          <a:p>
            <a:r>
              <a:rPr lang="fr-FR" sz="2000" dirty="0" smtClean="0"/>
              <a:t>Scan in the plane orthogonal to the beam emission</a:t>
            </a:r>
            <a:endParaRPr lang="fr-FR" sz="2000" dirty="0"/>
          </a:p>
        </p:txBody>
      </p:sp>
      <p:sp>
        <p:nvSpPr>
          <p:cNvPr id="19" name="Flèche droite 18"/>
          <p:cNvSpPr/>
          <p:nvPr/>
        </p:nvSpPr>
        <p:spPr>
          <a:xfrm rot="7347883">
            <a:off x="5579376" y="4504434"/>
            <a:ext cx="1046333" cy="6064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6300192" y="3645024"/>
            <a:ext cx="1512168" cy="369332"/>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r-FR" dirty="0" smtClean="0"/>
              <a:t>LED adaptator </a:t>
            </a:r>
            <a:endParaRPr lang="fr-FR" dirty="0"/>
          </a:p>
        </p:txBody>
      </p:sp>
      <p:cxnSp>
        <p:nvCxnSpPr>
          <p:cNvPr id="22" name="Connecteur droit avec flèche 21"/>
          <p:cNvCxnSpPr/>
          <p:nvPr/>
        </p:nvCxnSpPr>
        <p:spPr>
          <a:xfrm>
            <a:off x="6660232" y="5013176"/>
            <a:ext cx="864096" cy="1440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rot="544217">
            <a:off x="6813213" y="4841977"/>
            <a:ext cx="575799" cy="246221"/>
          </a:xfrm>
          <a:prstGeom prst="rect">
            <a:avLst/>
          </a:prstGeom>
          <a:noFill/>
        </p:spPr>
        <p:txBody>
          <a:bodyPr wrap="none" rtlCol="0">
            <a:spAutoFit/>
          </a:bodyPr>
          <a:lstStyle/>
          <a:p>
            <a:r>
              <a:rPr lang="fr-FR" sz="1000" dirty="0" smtClean="0">
                <a:solidFill>
                  <a:schemeClr val="bg1"/>
                </a:solidFill>
              </a:rPr>
              <a:t>75 mm</a:t>
            </a:r>
            <a:endParaRPr lang="fr-FR" sz="1000" dirty="0">
              <a:solidFill>
                <a:schemeClr val="bg1"/>
              </a:solidFill>
            </a:endParaRPr>
          </a:p>
        </p:txBody>
      </p:sp>
    </p:spTree>
    <p:extLst>
      <p:ext uri="{BB962C8B-B14F-4D97-AF65-F5344CB8AC3E}">
        <p14:creationId xmlns:p14="http://schemas.microsoft.com/office/powerpoint/2010/main" val="1273700455"/>
      </p:ext>
    </p:extLst>
  </p:cSld>
  <p:clrMapOvr>
    <a:masterClrMapping/>
  </p:clrMapOvr>
  <p:transition xmlns:p14="http://schemas.microsoft.com/office/powerpoint/2010/mai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LED projector </a:t>
            </a:r>
            <a:r>
              <a:rPr lang="fr-FR" dirty="0" err="1" smtClean="0"/>
              <a:t>sphere</a:t>
            </a:r>
            <a:r>
              <a:rPr lang="fr-FR" dirty="0" smtClean="0"/>
              <a:t> </a:t>
            </a:r>
            <a:r>
              <a:rPr lang="fr-FR" dirty="0" err="1" smtClean="0"/>
              <a:t>adaptator</a:t>
            </a:r>
            <a:endParaRPr lang="fr-FR" dirty="0"/>
          </a:p>
        </p:txBody>
      </p:sp>
      <p:pic>
        <p:nvPicPr>
          <p:cNvPr id="5" name="Picture 4" descr="C:\Users\migliore\Pictures\Screenpresso\2014-02-18_11h31_07.png"/>
          <p:cNvPicPr>
            <a:picLocks noChangeAspect="1" noChangeArrowheads="1"/>
          </p:cNvPicPr>
          <p:nvPr/>
        </p:nvPicPr>
        <p:blipFill>
          <a:blip r:embed="rId2" cstate="print"/>
          <a:srcRect/>
          <a:stretch>
            <a:fillRect/>
          </a:stretch>
        </p:blipFill>
        <p:spPr bwMode="auto">
          <a:xfrm>
            <a:off x="3852783" y="3348027"/>
            <a:ext cx="5273915" cy="3501008"/>
          </a:xfrm>
          <a:prstGeom prst="rect">
            <a:avLst/>
          </a:prstGeom>
          <a:noFill/>
        </p:spPr>
      </p:pic>
      <p:pic>
        <p:nvPicPr>
          <p:cNvPr id="8" name="Picture 2" descr="ThermalClad Sqr IMS Osram Golden Dragon"/>
          <p:cNvPicPr>
            <a:picLocks noChangeAspect="1" noChangeArrowheads="1"/>
          </p:cNvPicPr>
          <p:nvPr/>
        </p:nvPicPr>
        <p:blipFill>
          <a:blip r:embed="rId3" cstate="print"/>
          <a:srcRect/>
          <a:stretch>
            <a:fillRect/>
          </a:stretch>
        </p:blipFill>
        <p:spPr bwMode="auto">
          <a:xfrm>
            <a:off x="395536" y="1556792"/>
            <a:ext cx="1636813" cy="1636813"/>
          </a:xfrm>
          <a:prstGeom prst="rect">
            <a:avLst/>
          </a:prstGeom>
          <a:noFill/>
        </p:spPr>
      </p:pic>
      <p:sp>
        <p:nvSpPr>
          <p:cNvPr id="18" name="Rectangle 17"/>
          <p:cNvSpPr/>
          <p:nvPr/>
        </p:nvSpPr>
        <p:spPr>
          <a:xfrm>
            <a:off x="3707904" y="3356992"/>
            <a:ext cx="1872208"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4544817" y="3284984"/>
            <a:ext cx="457200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Double flèche horizontale 19"/>
          <p:cNvSpPr/>
          <p:nvPr/>
        </p:nvSpPr>
        <p:spPr>
          <a:xfrm rot="2205553" flipV="1">
            <a:off x="1874155" y="3931076"/>
            <a:ext cx="3960433" cy="75763"/>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5" descr="C:\Users\migliore\Pictures\Screenpresso\2013-06-12_11h02_15.png"/>
          <p:cNvPicPr>
            <a:picLocks noChangeAspect="1" noChangeArrowheads="1"/>
          </p:cNvPicPr>
          <p:nvPr/>
        </p:nvPicPr>
        <p:blipFill>
          <a:blip r:embed="rId4" cstate="print"/>
          <a:srcRect/>
          <a:stretch>
            <a:fillRect/>
          </a:stretch>
        </p:blipFill>
        <p:spPr bwMode="auto">
          <a:xfrm>
            <a:off x="3275856" y="1340768"/>
            <a:ext cx="2724287" cy="2016224"/>
          </a:xfrm>
          <a:prstGeom prst="rect">
            <a:avLst/>
          </a:prstGeom>
          <a:noFill/>
        </p:spPr>
      </p:pic>
      <p:sp>
        <p:nvSpPr>
          <p:cNvPr id="21" name="Double flèche horizontale 20"/>
          <p:cNvSpPr/>
          <p:nvPr/>
        </p:nvSpPr>
        <p:spPr>
          <a:xfrm>
            <a:off x="2195736" y="2420888"/>
            <a:ext cx="1944216" cy="72008"/>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79512" y="4293096"/>
            <a:ext cx="3842334" cy="138499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nSpc>
                <a:spcPct val="150000"/>
              </a:lnSpc>
              <a:buFont typeface="Wingdings" pitchFamily="2" charset="2"/>
              <a:buChar char="v"/>
            </a:pPr>
            <a:r>
              <a:rPr lang="fr-FR" sz="1400" dirty="0" smtClean="0"/>
              <a:t> CATIA design, </a:t>
            </a:r>
            <a:r>
              <a:rPr lang="fr-FR" sz="1400" dirty="0" err="1" smtClean="0"/>
              <a:t>manufactured</a:t>
            </a:r>
            <a:r>
              <a:rPr lang="fr-FR" sz="1400" dirty="0" smtClean="0"/>
              <a:t> in LPSC</a:t>
            </a:r>
          </a:p>
          <a:p>
            <a:pPr>
              <a:lnSpc>
                <a:spcPct val="150000"/>
              </a:lnSpc>
              <a:buFont typeface="Wingdings" pitchFamily="2" charset="2"/>
              <a:buChar char="v"/>
            </a:pPr>
            <a:r>
              <a:rPr lang="fr-FR" sz="1400" dirty="0" smtClean="0"/>
              <a:t> Aluminium support</a:t>
            </a:r>
          </a:p>
          <a:p>
            <a:pPr>
              <a:lnSpc>
                <a:spcPct val="150000"/>
              </a:lnSpc>
              <a:buFont typeface="Wingdings" pitchFamily="2" charset="2"/>
              <a:buChar char="v"/>
            </a:pPr>
            <a:r>
              <a:rPr lang="fr-FR" sz="1400" dirty="0" smtClean="0"/>
              <a:t> IMS substrate : 1.3 W/</a:t>
            </a:r>
            <a:r>
              <a:rPr lang="fr-FR" sz="1400" dirty="0" err="1" smtClean="0"/>
              <a:t>mK</a:t>
            </a:r>
            <a:r>
              <a:rPr lang="fr-FR" sz="1400" dirty="0" smtClean="0"/>
              <a:t> thermal </a:t>
            </a:r>
            <a:r>
              <a:rPr lang="fr-FR" sz="1400" dirty="0" err="1" smtClean="0"/>
              <a:t>conductivity</a:t>
            </a:r>
            <a:r>
              <a:rPr lang="fr-FR" sz="1400" dirty="0" smtClean="0"/>
              <a:t> </a:t>
            </a:r>
          </a:p>
          <a:p>
            <a:pPr>
              <a:lnSpc>
                <a:spcPct val="150000"/>
              </a:lnSpc>
              <a:buFont typeface="Wingdings" pitchFamily="2" charset="2"/>
              <a:buChar char="v"/>
            </a:pPr>
            <a:r>
              <a:rPr lang="fr-FR" sz="1400" dirty="0" smtClean="0"/>
              <a:t>Power LED lifetimes extended considerably</a:t>
            </a:r>
            <a:endParaRPr lang="fr-FR" sz="1400" dirty="0"/>
          </a:p>
        </p:txBody>
      </p:sp>
      <p:sp>
        <p:nvSpPr>
          <p:cNvPr id="15" name="ZoneTexte 14"/>
          <p:cNvSpPr txBox="1"/>
          <p:nvPr/>
        </p:nvSpPr>
        <p:spPr>
          <a:xfrm>
            <a:off x="179512" y="3212976"/>
            <a:ext cx="2304256" cy="276999"/>
          </a:xfrm>
          <a:prstGeom prst="rect">
            <a:avLst/>
          </a:prstGeom>
          <a:noFill/>
        </p:spPr>
        <p:txBody>
          <a:bodyPr wrap="square" rtlCol="0">
            <a:spAutoFit/>
          </a:bodyPr>
          <a:lstStyle/>
          <a:p>
            <a:r>
              <a:rPr lang="fr-FR" sz="1200" dirty="0" err="1" smtClean="0">
                <a:hlinkClick r:id="rId5"/>
              </a:rPr>
              <a:t>ThermalClad</a:t>
            </a:r>
            <a:r>
              <a:rPr lang="fr-FR" sz="1200" dirty="0" smtClean="0"/>
              <a:t>® IMS substrate </a:t>
            </a:r>
            <a:endParaRPr lang="fr-FR" sz="1200" dirty="0"/>
          </a:p>
        </p:txBody>
      </p:sp>
    </p:spTree>
    <p:extLst>
      <p:ext uri="{BB962C8B-B14F-4D97-AF65-F5344CB8AC3E}">
        <p14:creationId xmlns:p14="http://schemas.microsoft.com/office/powerpoint/2010/main" val="3154847535"/>
      </p:ext>
    </p:extLst>
  </p:cSld>
  <p:clrMapOvr>
    <a:masterClrMapping/>
  </p:clrMapOvr>
  <p:transition xmlns:p14="http://schemas.microsoft.com/office/powerpoint/2010/mai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R&amp;D LB LED projector sizes</a:t>
            </a:r>
            <a:endParaRPr lang="fr-FR" dirty="0"/>
          </a:p>
        </p:txBody>
      </p:sp>
      <p:pic>
        <p:nvPicPr>
          <p:cNvPr id="1027" name="Picture 3" descr="C:\Users\migliore\Pictures\Screenpresso\2014-02-28_15h25_46.png"/>
          <p:cNvPicPr>
            <a:picLocks noChangeAspect="1" noChangeArrowheads="1"/>
          </p:cNvPicPr>
          <p:nvPr/>
        </p:nvPicPr>
        <p:blipFill>
          <a:blip r:embed="rId2" cstate="print"/>
          <a:srcRect/>
          <a:stretch>
            <a:fillRect/>
          </a:stretch>
        </p:blipFill>
        <p:spPr bwMode="auto">
          <a:xfrm>
            <a:off x="107504" y="1556792"/>
            <a:ext cx="4932064" cy="4680520"/>
          </a:xfrm>
          <a:prstGeom prst="rect">
            <a:avLst/>
          </a:prstGeom>
          <a:noFill/>
        </p:spPr>
      </p:pic>
      <p:sp>
        <p:nvSpPr>
          <p:cNvPr id="6" name="ZoneTexte 5"/>
          <p:cNvSpPr txBox="1"/>
          <p:nvPr/>
        </p:nvSpPr>
        <p:spPr>
          <a:xfrm>
            <a:off x="5004048" y="1844824"/>
            <a:ext cx="4139952" cy="1231106"/>
          </a:xfrm>
          <a:prstGeom prst="rect">
            <a:avLst/>
          </a:prstGeom>
          <a:noFill/>
        </p:spPr>
        <p:txBody>
          <a:bodyPr wrap="square" rtlCol="0">
            <a:spAutoFit/>
          </a:bodyPr>
          <a:lstStyle/>
          <a:p>
            <a:pPr>
              <a:spcBef>
                <a:spcPts val="1200"/>
              </a:spcBef>
              <a:spcAft>
                <a:spcPts val="1200"/>
              </a:spcAft>
              <a:buFont typeface="Wingdings" pitchFamily="2" charset="2"/>
              <a:buChar char="q"/>
            </a:pPr>
            <a:r>
              <a:rPr lang="fr-FR" dirty="0" smtClean="0"/>
              <a:t> </a:t>
            </a:r>
            <a:r>
              <a:rPr lang="fr-FR" dirty="0" err="1" smtClean="0"/>
              <a:t>Integrating</a:t>
            </a:r>
            <a:r>
              <a:rPr lang="fr-FR" dirty="0" smtClean="0"/>
              <a:t> </a:t>
            </a:r>
            <a:r>
              <a:rPr lang="fr-FR" dirty="0" err="1" smtClean="0"/>
              <a:t>sphere</a:t>
            </a:r>
            <a:r>
              <a:rPr lang="fr-FR" dirty="0" smtClean="0"/>
              <a:t>, 3 ports, </a:t>
            </a:r>
            <a:r>
              <a:rPr lang="fr-FR" dirty="0" err="1" smtClean="0"/>
              <a:t>h×l×L</a:t>
            </a:r>
            <a:r>
              <a:rPr lang="fr-FR" dirty="0" smtClean="0"/>
              <a:t> = 67×67×67 mm</a:t>
            </a:r>
          </a:p>
          <a:p>
            <a:pPr>
              <a:spcBef>
                <a:spcPts val="1200"/>
              </a:spcBef>
              <a:spcAft>
                <a:spcPts val="1200"/>
              </a:spcAft>
              <a:buFont typeface="Wingdings" pitchFamily="2" charset="2"/>
              <a:buChar char="q"/>
            </a:pPr>
            <a:r>
              <a:rPr lang="fr-FR" dirty="0" smtClean="0"/>
              <a:t>  ~ 116 mm long</a:t>
            </a:r>
            <a:endParaRPr lang="fr-FR" dirty="0"/>
          </a:p>
        </p:txBody>
      </p:sp>
      <p:sp>
        <p:nvSpPr>
          <p:cNvPr id="7" name="ZoneTexte 6"/>
          <p:cNvSpPr txBox="1"/>
          <p:nvPr/>
        </p:nvSpPr>
        <p:spPr>
          <a:xfrm>
            <a:off x="5076057" y="4005064"/>
            <a:ext cx="3816424" cy="2031325"/>
          </a:xfrm>
          <a:prstGeom prst="rect">
            <a:avLst/>
          </a:prstGeom>
          <a:noFill/>
        </p:spPr>
        <p:txBody>
          <a:bodyPr wrap="square" rtlCol="0">
            <a:spAutoFit/>
          </a:bodyPr>
          <a:lstStyle/>
          <a:p>
            <a:pPr algn="just"/>
            <a:r>
              <a:rPr lang="fr-FR" dirty="0" smtClean="0"/>
              <a:t>To </a:t>
            </a:r>
            <a:r>
              <a:rPr lang="fr-FR" dirty="0" err="1" smtClean="0"/>
              <a:t>cover</a:t>
            </a:r>
            <a:r>
              <a:rPr lang="fr-FR" dirty="0" smtClean="0"/>
              <a:t> (</a:t>
            </a:r>
            <a:r>
              <a:rPr lang="fr-FR" b="1" dirty="0" err="1" smtClean="0">
                <a:solidFill>
                  <a:srgbClr val="FF0000"/>
                </a:solidFill>
              </a:rPr>
              <a:t>continiously</a:t>
            </a:r>
            <a:r>
              <a:rPr lang="fr-FR" b="1" dirty="0" smtClean="0">
                <a:solidFill>
                  <a:srgbClr val="FF0000"/>
                </a:solidFill>
              </a:rPr>
              <a:t> or not </a:t>
            </a:r>
            <a:r>
              <a:rPr lang="fr-FR" dirty="0" smtClean="0"/>
              <a:t>- TBD) the LSST camera spectral band, </a:t>
            </a:r>
            <a:r>
              <a:rPr lang="fr-FR" dirty="0" err="1" smtClean="0"/>
              <a:t>we</a:t>
            </a:r>
            <a:r>
              <a:rPr lang="fr-FR" dirty="0" smtClean="0"/>
              <a:t> </a:t>
            </a:r>
            <a:r>
              <a:rPr lang="fr-FR" dirty="0" err="1" smtClean="0"/>
              <a:t>need</a:t>
            </a:r>
            <a:r>
              <a:rPr lang="fr-FR" dirty="0" smtClean="0"/>
              <a:t> to use </a:t>
            </a:r>
            <a:r>
              <a:rPr lang="fr-FR" dirty="0" err="1" smtClean="0"/>
              <a:t>several</a:t>
            </a:r>
            <a:r>
              <a:rPr lang="fr-FR" dirty="0" smtClean="0"/>
              <a:t> </a:t>
            </a:r>
            <a:r>
              <a:rPr lang="fr-FR" dirty="0" err="1" smtClean="0"/>
              <a:t>LEDs</a:t>
            </a:r>
            <a:r>
              <a:rPr lang="fr-FR" dirty="0" smtClean="0"/>
              <a:t> (6, 15, ?). The </a:t>
            </a:r>
            <a:r>
              <a:rPr lang="fr-FR" dirty="0" err="1" smtClean="0"/>
              <a:t>technical</a:t>
            </a:r>
            <a:r>
              <a:rPr lang="fr-FR" dirty="0" smtClean="0"/>
              <a:t> solution </a:t>
            </a:r>
            <a:r>
              <a:rPr lang="fr-FR" dirty="0" err="1" smtClean="0"/>
              <a:t>is</a:t>
            </a:r>
            <a:r>
              <a:rPr lang="fr-FR" dirty="0" smtClean="0"/>
              <a:t> to use </a:t>
            </a:r>
            <a:r>
              <a:rPr lang="fr-FR" dirty="0" err="1" smtClean="0"/>
              <a:t>either</a:t>
            </a:r>
            <a:r>
              <a:rPr lang="fr-FR" dirty="0" smtClean="0"/>
              <a:t> a </a:t>
            </a:r>
            <a:r>
              <a:rPr lang="fr-FR" dirty="0" err="1" smtClean="0"/>
              <a:t>cylinder</a:t>
            </a:r>
            <a:r>
              <a:rPr lang="fr-FR" dirty="0" smtClean="0"/>
              <a:t> barrel or a simple rail </a:t>
            </a:r>
            <a:r>
              <a:rPr lang="fr-FR" dirty="0" err="1" smtClean="0"/>
              <a:t>according</a:t>
            </a:r>
            <a:r>
              <a:rPr lang="fr-FR" dirty="0" smtClean="0"/>
              <a:t> spatial </a:t>
            </a:r>
            <a:r>
              <a:rPr lang="fr-FR" dirty="0" err="1" smtClean="0"/>
              <a:t>constraints</a:t>
            </a:r>
            <a:r>
              <a:rPr lang="fr-FR" dirty="0" smtClean="0"/>
              <a:t>.</a:t>
            </a:r>
            <a:endParaRPr lang="fr-FR" dirty="0"/>
          </a:p>
        </p:txBody>
      </p:sp>
    </p:spTree>
    <p:extLst>
      <p:ext uri="{BB962C8B-B14F-4D97-AF65-F5344CB8AC3E}">
        <p14:creationId xmlns:p14="http://schemas.microsoft.com/office/powerpoint/2010/main" val="1008661364"/>
      </p:ext>
    </p:extLst>
  </p:cSld>
  <p:clrMapOvr>
    <a:masterClrMapping/>
  </p:clrMapOvr>
  <p:transition xmlns:p14="http://schemas.microsoft.com/office/powerpoint/2010/mai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LabVIEW</a:t>
            </a:r>
            <a:r>
              <a:rPr lang="fr-FR" dirty="0" smtClean="0"/>
              <a:t>® &amp; CCS </a:t>
            </a:r>
            <a:endParaRPr lang="fr-FR" dirty="0"/>
          </a:p>
        </p:txBody>
      </p:sp>
      <p:sp>
        <p:nvSpPr>
          <p:cNvPr id="3" name="Espace réservé du contenu 2"/>
          <p:cNvSpPr>
            <a:spLocks noGrp="1"/>
          </p:cNvSpPr>
          <p:nvPr>
            <p:ph idx="1"/>
          </p:nvPr>
        </p:nvSpPr>
        <p:spPr/>
        <p:txBody>
          <a:bodyPr/>
          <a:lstStyle/>
          <a:p>
            <a:r>
              <a:rPr lang="fr-FR" dirty="0" smtClean="0"/>
              <a:t>@ hardware level and for R&amp;D phase, CC software developed </a:t>
            </a:r>
            <a:r>
              <a:rPr lang="fr-FR" dirty="0" err="1" smtClean="0"/>
              <a:t>with</a:t>
            </a:r>
            <a:r>
              <a:rPr lang="fr-FR" dirty="0" smtClean="0"/>
              <a:t> </a:t>
            </a:r>
            <a:r>
              <a:rPr lang="fr-FR" dirty="0" err="1" smtClean="0"/>
              <a:t>LabVIEW</a:t>
            </a:r>
            <a:r>
              <a:rPr lang="fr-FR" dirty="0" smtClean="0"/>
              <a:t>®</a:t>
            </a:r>
          </a:p>
          <a:p>
            <a:pPr lvl="3"/>
            <a:r>
              <a:rPr lang="fr-FR" dirty="0" smtClean="0"/>
              <a:t>Plug &amp; </a:t>
            </a:r>
            <a:r>
              <a:rPr lang="fr-FR" dirty="0" err="1" smtClean="0"/>
              <a:t>play</a:t>
            </a:r>
            <a:r>
              <a:rPr lang="fr-FR" dirty="0" smtClean="0"/>
              <a:t> software </a:t>
            </a:r>
            <a:r>
              <a:rPr lang="fr-FR" dirty="0" err="1" smtClean="0"/>
              <a:t>with</a:t>
            </a:r>
            <a:r>
              <a:rPr lang="fr-FR" dirty="0" smtClean="0"/>
              <a:t> commercial </a:t>
            </a:r>
            <a:r>
              <a:rPr lang="fr-FR" dirty="0" err="1" smtClean="0"/>
              <a:t>devices</a:t>
            </a:r>
            <a:endParaRPr lang="fr-FR" dirty="0" smtClean="0"/>
          </a:p>
          <a:p>
            <a:r>
              <a:rPr lang="fr-FR" dirty="0" smtClean="0"/>
              <a:t> </a:t>
            </a:r>
            <a:r>
              <a:rPr lang="fr-FR" dirty="0" err="1" smtClean="0"/>
              <a:t>high</a:t>
            </a:r>
            <a:r>
              <a:rPr lang="fr-FR" dirty="0" smtClean="0"/>
              <a:t> level </a:t>
            </a:r>
            <a:r>
              <a:rPr lang="fr-FR" dirty="0" err="1" smtClean="0"/>
              <a:t>functions</a:t>
            </a:r>
            <a:r>
              <a:rPr lang="fr-FR" dirty="0" smtClean="0"/>
              <a:t> + </a:t>
            </a:r>
            <a:r>
              <a:rPr lang="fr-FR" dirty="0" err="1" smtClean="0"/>
              <a:t>sequencing</a:t>
            </a:r>
            <a:r>
              <a:rPr lang="fr-FR" dirty="0" smtClean="0"/>
              <a:t> scenario to </a:t>
            </a:r>
            <a:r>
              <a:rPr lang="fr-FR" dirty="0" err="1" smtClean="0"/>
              <a:t>define</a:t>
            </a:r>
            <a:r>
              <a:rPr lang="fr-FR" dirty="0" smtClean="0"/>
              <a:t> </a:t>
            </a:r>
            <a:r>
              <a:rPr lang="fr-FR" dirty="0" err="1" smtClean="0"/>
              <a:t>with</a:t>
            </a:r>
            <a:r>
              <a:rPr lang="fr-FR" dirty="0" smtClean="0"/>
              <a:t> APC </a:t>
            </a:r>
            <a:r>
              <a:rPr lang="fr-FR" dirty="0" err="1" smtClean="0"/>
              <a:t>colleagues</a:t>
            </a:r>
            <a:r>
              <a:rPr lang="fr-FR" dirty="0" smtClean="0"/>
              <a:t> (CCS </a:t>
            </a:r>
            <a:r>
              <a:rPr lang="fr-FR" dirty="0" err="1" smtClean="0"/>
              <a:t>development</a:t>
            </a:r>
            <a:r>
              <a:rPr lang="fr-FR" dirty="0" smtClean="0"/>
              <a:t>)</a:t>
            </a:r>
          </a:p>
          <a:p>
            <a:r>
              <a:rPr lang="fr-FR" dirty="0" smtClean="0"/>
              <a:t> for future : communication tests (</a:t>
            </a:r>
            <a:r>
              <a:rPr lang="fr-FR" dirty="0" err="1" smtClean="0"/>
              <a:t>LabVIEW</a:t>
            </a:r>
            <a:r>
              <a:rPr lang="fr-FR" dirty="0" smtClean="0"/>
              <a:t>/CCS) have been </a:t>
            </a:r>
            <a:r>
              <a:rPr lang="fr-FR" dirty="0" err="1" smtClean="0"/>
              <a:t>preliminary</a:t>
            </a:r>
            <a:r>
              <a:rPr lang="fr-FR" dirty="0" smtClean="0"/>
              <a:t> </a:t>
            </a:r>
            <a:r>
              <a:rPr lang="fr-FR" dirty="0" err="1" smtClean="0"/>
              <a:t>done</a:t>
            </a:r>
            <a:r>
              <a:rPr lang="fr-FR" dirty="0" smtClean="0"/>
              <a:t>. To carry on !</a:t>
            </a:r>
            <a:endParaRPr lang="fr-FR" dirty="0"/>
          </a:p>
        </p:txBody>
      </p:sp>
    </p:spTree>
    <p:extLst>
      <p:ext uri="{BB962C8B-B14F-4D97-AF65-F5344CB8AC3E}">
        <p14:creationId xmlns:p14="http://schemas.microsoft.com/office/powerpoint/2010/main" val="2962867786"/>
      </p:ext>
    </p:extLst>
  </p:cSld>
  <p:clrMapOvr>
    <a:masterClrMapping/>
  </p:clrMapOvr>
  <p:transition xmlns:p14="http://schemas.microsoft.com/office/powerpoint/2010/mai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Beam scanning</a:t>
            </a:r>
            <a:endParaRPr lang="en-GB" dirty="0"/>
          </a:p>
        </p:txBody>
      </p:sp>
      <p:sp>
        <p:nvSpPr>
          <p:cNvPr id="3" name="Espace réservé du contenu 2"/>
          <p:cNvSpPr>
            <a:spLocks noGrp="1"/>
          </p:cNvSpPr>
          <p:nvPr>
            <p:ph idx="1"/>
          </p:nvPr>
        </p:nvSpPr>
        <p:spPr>
          <a:xfrm>
            <a:off x="174334" y="1193410"/>
            <a:ext cx="8795332" cy="5178742"/>
          </a:xfrm>
        </p:spPr>
        <p:txBody>
          <a:bodyPr>
            <a:normAutofit fontScale="92500" lnSpcReduction="10000"/>
          </a:bodyPr>
          <a:lstStyle/>
          <a:p>
            <a:r>
              <a:rPr lang="en-GB" sz="2600" dirty="0" smtClean="0"/>
              <a:t>Dimension of LSST camera pixel : 10μm</a:t>
            </a:r>
          </a:p>
          <a:p>
            <a:r>
              <a:rPr lang="en-GB" sz="2600" dirty="0" smtClean="0"/>
              <a:t>we want to characterize the beam at a pixel scale</a:t>
            </a:r>
          </a:p>
          <a:p>
            <a:pPr lvl="1"/>
            <a:r>
              <a:rPr lang="en-GB" sz="2400" dirty="0" smtClean="0"/>
              <a:t>beam scanning with a calibrated photodiode with a step of ≈ 1 pixel</a:t>
            </a:r>
          </a:p>
          <a:p>
            <a:pPr lvl="2"/>
            <a:r>
              <a:rPr lang="en-GB" sz="2200" dirty="0" smtClean="0"/>
              <a:t>our smaller pinhole : 20 </a:t>
            </a:r>
            <a:r>
              <a:rPr lang="en-GB" sz="2200" dirty="0" err="1" smtClean="0"/>
              <a:t>μm</a:t>
            </a:r>
            <a:endParaRPr lang="en-GB" sz="2200" dirty="0" smtClean="0"/>
          </a:p>
          <a:p>
            <a:pPr lvl="1"/>
            <a:r>
              <a:rPr lang="en-GB" sz="2400" dirty="0" smtClean="0"/>
              <a:t>scans </a:t>
            </a:r>
            <a:r>
              <a:rPr lang="en-GB" sz="2400" dirty="0"/>
              <a:t>with 20 </a:t>
            </a:r>
            <a:r>
              <a:rPr lang="en-GB" sz="2400" dirty="0" err="1" smtClean="0"/>
              <a:t>μm</a:t>
            </a:r>
            <a:r>
              <a:rPr lang="en-GB" sz="2400" dirty="0" smtClean="0"/>
              <a:t> steps </a:t>
            </a:r>
            <a:r>
              <a:rPr lang="en-GB" sz="2400" dirty="0"/>
              <a:t>take lot of </a:t>
            </a:r>
            <a:r>
              <a:rPr lang="en-GB" sz="2400" dirty="0" smtClean="0"/>
              <a:t>time:</a:t>
            </a:r>
            <a:endParaRPr lang="en-GB" sz="2400" dirty="0"/>
          </a:p>
          <a:p>
            <a:pPr lvl="2"/>
            <a:r>
              <a:rPr lang="en-GB" sz="2200" dirty="0" smtClean="0"/>
              <a:t>measured </a:t>
            </a:r>
            <a:r>
              <a:rPr lang="en-GB" sz="2200" dirty="0"/>
              <a:t>current is too low (10</a:t>
            </a:r>
            <a:r>
              <a:rPr lang="en-GB" sz="2200" baseline="30000" dirty="0"/>
              <a:t>-10</a:t>
            </a:r>
            <a:r>
              <a:rPr lang="en-GB" sz="2200" dirty="0"/>
              <a:t>A</a:t>
            </a:r>
            <a:r>
              <a:rPr lang="en-GB" sz="2200" dirty="0" smtClean="0"/>
              <a:t>) -</a:t>
            </a:r>
            <a:r>
              <a:rPr lang="en-GB" sz="2200" dirty="0"/>
              <a:t>&gt; we need 10 measures per </a:t>
            </a:r>
            <a:r>
              <a:rPr lang="en-GB" sz="2200" dirty="0" smtClean="0"/>
              <a:t>point</a:t>
            </a:r>
          </a:p>
          <a:p>
            <a:pPr lvl="2"/>
            <a:r>
              <a:rPr lang="en-GB" sz="2200" dirty="0"/>
              <a:t>temperature variation during 1 </a:t>
            </a:r>
            <a:r>
              <a:rPr lang="en-GB" sz="2200" dirty="0" smtClean="0"/>
              <a:t>scan</a:t>
            </a:r>
            <a:endParaRPr lang="en-GB" sz="2200" dirty="0"/>
          </a:p>
          <a:p>
            <a:pPr marL="457200" lvl="1" indent="0">
              <a:buNone/>
            </a:pPr>
            <a:r>
              <a:rPr lang="en-GB" sz="2400" dirty="0"/>
              <a:t>     is it possible  to reduce this time without loosing beam information ?</a:t>
            </a:r>
          </a:p>
          <a:p>
            <a:pPr lvl="2"/>
            <a:r>
              <a:rPr lang="en-GB" sz="2200" dirty="0"/>
              <a:t>larger pinhole</a:t>
            </a:r>
          </a:p>
          <a:p>
            <a:pPr lvl="2"/>
            <a:r>
              <a:rPr lang="en-GB" sz="2200" dirty="0"/>
              <a:t>map reconstruction with an interpolation method </a:t>
            </a:r>
            <a:r>
              <a:rPr lang="en-GB" sz="2200" dirty="0" smtClean="0"/>
              <a:t>?</a:t>
            </a:r>
            <a:endParaRPr lang="en-GB" sz="2200" dirty="0"/>
          </a:p>
          <a:p>
            <a:pPr lvl="1"/>
            <a:r>
              <a:rPr lang="en-GB" sz="2400" dirty="0" smtClean="0"/>
              <a:t>beam shape as a function of intensity</a:t>
            </a:r>
          </a:p>
          <a:p>
            <a:pPr lvl="1"/>
            <a:r>
              <a:rPr lang="en-GB" sz="2400" dirty="0" smtClean="0"/>
              <a:t>beam stability as a function of temperature</a:t>
            </a:r>
            <a:endParaRPr lang="en-GB" sz="2400" dirty="0"/>
          </a:p>
          <a:p>
            <a:r>
              <a:rPr lang="en-GB" sz="2600" dirty="0" smtClean="0"/>
              <a:t>beam dimension we are interested in ?</a:t>
            </a:r>
          </a:p>
        </p:txBody>
      </p:sp>
      <p:sp>
        <p:nvSpPr>
          <p:cNvPr id="4" name="Espace réservé de la date 3"/>
          <p:cNvSpPr>
            <a:spLocks noGrp="1"/>
          </p:cNvSpPr>
          <p:nvPr>
            <p:ph type="dt" sz="half" idx="4294967295"/>
          </p:nvPr>
        </p:nvSpPr>
        <p:spPr>
          <a:xfrm>
            <a:off x="457200" y="6487738"/>
            <a:ext cx="2133600" cy="365125"/>
          </a:xfrm>
          <a:prstGeom prst="rect">
            <a:avLst/>
          </a:prstGeom>
        </p:spPr>
        <p:txBody>
          <a:bodyPr/>
          <a:lstStyle/>
          <a:p>
            <a:fld id="{2344BCA7-8E27-9448-A608-668BAB173576}" type="datetime1">
              <a:rPr lang="en-US" smtClean="0"/>
              <a:t>18/06/2014</a:t>
            </a:fld>
            <a:endParaRPr lang="en-GB"/>
          </a:p>
        </p:txBody>
      </p:sp>
      <p:sp>
        <p:nvSpPr>
          <p:cNvPr id="5" name="Espace réservé du numéro de diapositive 4"/>
          <p:cNvSpPr>
            <a:spLocks noGrp="1"/>
          </p:cNvSpPr>
          <p:nvPr>
            <p:ph type="sldNum" sz="quarter" idx="4294967295"/>
          </p:nvPr>
        </p:nvSpPr>
        <p:spPr>
          <a:xfrm>
            <a:off x="6553200" y="6498687"/>
            <a:ext cx="2133600" cy="365125"/>
          </a:xfrm>
          <a:prstGeom prst="rect">
            <a:avLst/>
          </a:prstGeom>
        </p:spPr>
        <p:txBody>
          <a:bodyPr/>
          <a:lstStyle/>
          <a:p>
            <a:fld id="{3E56A4FF-F540-9E44-9495-BD2A8645C4C8}" type="slidenum">
              <a:rPr lang="en-GB" smtClean="0"/>
              <a:t>27</a:t>
            </a:fld>
            <a:endParaRPr lang="en-GB"/>
          </a:p>
        </p:txBody>
      </p:sp>
      <p:cxnSp>
        <p:nvCxnSpPr>
          <p:cNvPr id="8" name="Connecteur en angle 7"/>
          <p:cNvCxnSpPr/>
          <p:nvPr/>
        </p:nvCxnSpPr>
        <p:spPr>
          <a:xfrm>
            <a:off x="795261" y="4118956"/>
            <a:ext cx="166170" cy="106832"/>
          </a:xfrm>
          <a:prstGeom prst="bentConnector3">
            <a:avLst>
              <a:gd name="adj1" fmla="val -14287"/>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183722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2013-10-30_zone1_0p5x0p5_pas0p02.png"/>
          <p:cNvPicPr>
            <a:picLocks noChangeAspect="1"/>
          </p:cNvPicPr>
          <p:nvPr/>
        </p:nvPicPr>
        <p:blipFill rotWithShape="1">
          <a:blip r:embed="rId2">
            <a:extLst>
              <a:ext uri="{28A0092B-C50C-407E-A947-70E740481C1C}">
                <a14:useLocalDpi xmlns:a14="http://schemas.microsoft.com/office/drawing/2010/main" val="0"/>
              </a:ext>
            </a:extLst>
          </a:blip>
          <a:srcRect t="5778" b="3340"/>
          <a:stretch/>
        </p:blipFill>
        <p:spPr>
          <a:xfrm>
            <a:off x="5450285" y="3358548"/>
            <a:ext cx="3466219" cy="3018246"/>
          </a:xfrm>
          <a:prstGeom prst="rect">
            <a:avLst/>
          </a:prstGeom>
          <a:ln>
            <a:solidFill>
              <a:schemeClr val="tx1"/>
            </a:solidFill>
          </a:ln>
          <a:effectLst>
            <a:outerShdw blurRad="50800" dist="38100" dir="2700000" algn="tl" rotWithShape="0">
              <a:prstClr val="black">
                <a:alpha val="40000"/>
              </a:prstClr>
            </a:outerShdw>
          </a:effectLst>
        </p:spPr>
      </p:pic>
      <p:pic>
        <p:nvPicPr>
          <p:cNvPr id="8" name="Image 7" descr="2013-10-30_carteRef_80x80mm_pas2mm.png"/>
          <p:cNvPicPr>
            <a:picLocks noChangeAspect="1"/>
          </p:cNvPicPr>
          <p:nvPr/>
        </p:nvPicPr>
        <p:blipFill rotWithShape="1">
          <a:blip r:embed="rId3">
            <a:extLst>
              <a:ext uri="{28A0092B-C50C-407E-A947-70E740481C1C}">
                <a14:useLocalDpi xmlns:a14="http://schemas.microsoft.com/office/drawing/2010/main" val="0"/>
              </a:ext>
            </a:extLst>
          </a:blip>
          <a:srcRect l="3366" t="5330"/>
          <a:stretch/>
        </p:blipFill>
        <p:spPr>
          <a:xfrm>
            <a:off x="117839" y="2127620"/>
            <a:ext cx="5171835" cy="4105045"/>
          </a:xfrm>
          <a:prstGeom prst="rect">
            <a:avLst/>
          </a:prstGeom>
        </p:spPr>
      </p:pic>
      <p:sp>
        <p:nvSpPr>
          <p:cNvPr id="2" name="Titre 1"/>
          <p:cNvSpPr>
            <a:spLocks noGrp="1"/>
          </p:cNvSpPr>
          <p:nvPr>
            <p:ph type="title"/>
          </p:nvPr>
        </p:nvSpPr>
        <p:spPr/>
        <p:txBody>
          <a:bodyPr/>
          <a:lstStyle/>
          <a:p>
            <a:r>
              <a:rPr lang="en-GB" dirty="0" smtClean="0"/>
              <a:t>Pinhole size choice (1) : strategy</a:t>
            </a:r>
            <a:endParaRPr lang="en-GB" dirty="0"/>
          </a:p>
        </p:txBody>
      </p:sp>
      <p:sp>
        <p:nvSpPr>
          <p:cNvPr id="4" name="Espace réservé de la date 3"/>
          <p:cNvSpPr>
            <a:spLocks noGrp="1"/>
          </p:cNvSpPr>
          <p:nvPr>
            <p:ph type="dt" sz="half" idx="4294967295"/>
          </p:nvPr>
        </p:nvSpPr>
        <p:spPr>
          <a:xfrm>
            <a:off x="457200" y="6487738"/>
            <a:ext cx="2133600" cy="365125"/>
          </a:xfrm>
          <a:prstGeom prst="rect">
            <a:avLst/>
          </a:prstGeom>
        </p:spPr>
        <p:txBody>
          <a:bodyPr/>
          <a:lstStyle/>
          <a:p>
            <a:fld id="{5F82420A-3C27-904D-86D9-D9E89AFAA761}" type="datetime1">
              <a:rPr lang="en-US" smtClean="0"/>
              <a:t>18/06/2014</a:t>
            </a:fld>
            <a:endParaRPr lang="en-GB"/>
          </a:p>
        </p:txBody>
      </p:sp>
      <p:sp>
        <p:nvSpPr>
          <p:cNvPr id="5" name="Espace réservé du numéro de diapositive 4"/>
          <p:cNvSpPr>
            <a:spLocks noGrp="1"/>
          </p:cNvSpPr>
          <p:nvPr>
            <p:ph type="sldNum" sz="quarter" idx="4294967295"/>
          </p:nvPr>
        </p:nvSpPr>
        <p:spPr>
          <a:xfrm>
            <a:off x="6553200" y="6498687"/>
            <a:ext cx="2133600" cy="365125"/>
          </a:xfrm>
          <a:prstGeom prst="rect">
            <a:avLst/>
          </a:prstGeom>
        </p:spPr>
        <p:txBody>
          <a:bodyPr/>
          <a:lstStyle/>
          <a:p>
            <a:fld id="{3E56A4FF-F540-9E44-9495-BD2A8645C4C8}" type="slidenum">
              <a:rPr lang="en-GB" smtClean="0"/>
              <a:t>28</a:t>
            </a:fld>
            <a:endParaRPr lang="en-GB"/>
          </a:p>
        </p:txBody>
      </p:sp>
      <p:sp>
        <p:nvSpPr>
          <p:cNvPr id="7" name="ZoneTexte 6"/>
          <p:cNvSpPr txBox="1"/>
          <p:nvPr/>
        </p:nvSpPr>
        <p:spPr>
          <a:xfrm>
            <a:off x="984494" y="971915"/>
            <a:ext cx="3094849" cy="1200329"/>
          </a:xfrm>
          <a:prstGeom prst="rect">
            <a:avLst/>
          </a:prstGeom>
          <a:ln>
            <a:solidFill>
              <a:srgbClr val="558ED5"/>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smtClean="0"/>
              <a:t>reference map :</a:t>
            </a:r>
          </a:p>
          <a:p>
            <a:pPr marL="742950" lvl="1" indent="-285750">
              <a:buFont typeface="Arial"/>
              <a:buChar char="•"/>
            </a:pPr>
            <a:r>
              <a:rPr lang="en-GB" dirty="0" smtClean="0"/>
              <a:t>80x80 mm</a:t>
            </a:r>
            <a:endParaRPr lang="en-GB" dirty="0"/>
          </a:p>
          <a:p>
            <a:pPr marL="742950" lvl="1" indent="-285750">
              <a:buFont typeface="Arial"/>
              <a:buChar char="•"/>
            </a:pPr>
            <a:r>
              <a:rPr lang="en-GB" dirty="0" smtClean="0"/>
              <a:t>step : 2 mm</a:t>
            </a:r>
          </a:p>
          <a:p>
            <a:pPr marL="742950" lvl="1" indent="-285750">
              <a:buFont typeface="Arial"/>
              <a:buChar char="•"/>
            </a:pPr>
            <a:r>
              <a:rPr lang="en-GB" dirty="0" smtClean="0"/>
              <a:t>1 measure per point</a:t>
            </a:r>
          </a:p>
        </p:txBody>
      </p:sp>
      <p:cxnSp>
        <p:nvCxnSpPr>
          <p:cNvPr id="11" name="Connecteur droit 10"/>
          <p:cNvCxnSpPr/>
          <p:nvPr/>
        </p:nvCxnSpPr>
        <p:spPr>
          <a:xfrm>
            <a:off x="2627196" y="4099662"/>
            <a:ext cx="1990844" cy="1187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2741864" y="3891256"/>
            <a:ext cx="296739" cy="369332"/>
          </a:xfrm>
          <a:prstGeom prst="rect">
            <a:avLst/>
          </a:prstGeom>
          <a:noFill/>
        </p:spPr>
        <p:txBody>
          <a:bodyPr wrap="square" rtlCol="0">
            <a:spAutoFit/>
          </a:bodyPr>
          <a:lstStyle/>
          <a:p>
            <a:r>
              <a:rPr lang="en-GB" dirty="0" smtClean="0"/>
              <a:t>x</a:t>
            </a:r>
            <a:endParaRPr lang="en-GB" dirty="0"/>
          </a:p>
        </p:txBody>
      </p:sp>
      <p:sp>
        <p:nvSpPr>
          <p:cNvPr id="13" name="ZoneTexte 12"/>
          <p:cNvSpPr txBox="1"/>
          <p:nvPr/>
        </p:nvSpPr>
        <p:spPr>
          <a:xfrm>
            <a:off x="4199964" y="3901216"/>
            <a:ext cx="296739" cy="369332"/>
          </a:xfrm>
          <a:prstGeom prst="rect">
            <a:avLst/>
          </a:prstGeom>
          <a:noFill/>
        </p:spPr>
        <p:txBody>
          <a:bodyPr wrap="square" rtlCol="0">
            <a:spAutoFit/>
          </a:bodyPr>
          <a:lstStyle/>
          <a:p>
            <a:r>
              <a:rPr lang="en-GB" dirty="0" smtClean="0"/>
              <a:t>x</a:t>
            </a:r>
            <a:endParaRPr lang="en-GB" dirty="0"/>
          </a:p>
        </p:txBody>
      </p:sp>
      <p:sp>
        <p:nvSpPr>
          <p:cNvPr id="14" name="ZoneTexte 13"/>
          <p:cNvSpPr txBox="1"/>
          <p:nvPr/>
        </p:nvSpPr>
        <p:spPr>
          <a:xfrm>
            <a:off x="3272194" y="3887436"/>
            <a:ext cx="296739" cy="369332"/>
          </a:xfrm>
          <a:prstGeom prst="rect">
            <a:avLst/>
          </a:prstGeom>
          <a:noFill/>
        </p:spPr>
        <p:txBody>
          <a:bodyPr wrap="square" rtlCol="0">
            <a:spAutoFit/>
          </a:bodyPr>
          <a:lstStyle/>
          <a:p>
            <a:r>
              <a:rPr lang="en-GB" dirty="0" smtClean="0"/>
              <a:t>x</a:t>
            </a:r>
            <a:endParaRPr lang="en-GB" dirty="0"/>
          </a:p>
        </p:txBody>
      </p:sp>
      <p:sp>
        <p:nvSpPr>
          <p:cNvPr id="15" name="ZoneTexte 14"/>
          <p:cNvSpPr txBox="1"/>
          <p:nvPr/>
        </p:nvSpPr>
        <p:spPr>
          <a:xfrm>
            <a:off x="3782604" y="3899306"/>
            <a:ext cx="296739" cy="369332"/>
          </a:xfrm>
          <a:prstGeom prst="rect">
            <a:avLst/>
          </a:prstGeom>
          <a:noFill/>
        </p:spPr>
        <p:txBody>
          <a:bodyPr wrap="square" rtlCol="0">
            <a:spAutoFit/>
          </a:bodyPr>
          <a:lstStyle/>
          <a:p>
            <a:r>
              <a:rPr lang="en-GB" dirty="0" smtClean="0"/>
              <a:t>x</a:t>
            </a:r>
            <a:endParaRPr lang="en-GB" dirty="0"/>
          </a:p>
        </p:txBody>
      </p:sp>
      <p:sp>
        <p:nvSpPr>
          <p:cNvPr id="16" name="ZoneTexte 15"/>
          <p:cNvSpPr txBox="1"/>
          <p:nvPr/>
        </p:nvSpPr>
        <p:spPr>
          <a:xfrm>
            <a:off x="2670644" y="4128108"/>
            <a:ext cx="447803" cy="369332"/>
          </a:xfrm>
          <a:prstGeom prst="rect">
            <a:avLst/>
          </a:prstGeom>
          <a:noFill/>
        </p:spPr>
        <p:txBody>
          <a:bodyPr wrap="square" rtlCol="0">
            <a:spAutoFit/>
          </a:bodyPr>
          <a:lstStyle/>
          <a:p>
            <a:r>
              <a:rPr lang="en-GB" dirty="0" smtClean="0"/>
              <a:t>p1</a:t>
            </a:r>
            <a:endParaRPr lang="en-GB" dirty="0"/>
          </a:p>
        </p:txBody>
      </p:sp>
      <p:sp>
        <p:nvSpPr>
          <p:cNvPr id="17" name="ZoneTexte 16"/>
          <p:cNvSpPr txBox="1"/>
          <p:nvPr/>
        </p:nvSpPr>
        <p:spPr>
          <a:xfrm>
            <a:off x="3206810" y="4110984"/>
            <a:ext cx="447803" cy="369332"/>
          </a:xfrm>
          <a:prstGeom prst="rect">
            <a:avLst/>
          </a:prstGeom>
          <a:noFill/>
        </p:spPr>
        <p:txBody>
          <a:bodyPr wrap="square" rtlCol="0">
            <a:spAutoFit/>
          </a:bodyPr>
          <a:lstStyle/>
          <a:p>
            <a:r>
              <a:rPr lang="en-GB" dirty="0" smtClean="0"/>
              <a:t>p2</a:t>
            </a:r>
            <a:endParaRPr lang="en-GB" dirty="0"/>
          </a:p>
        </p:txBody>
      </p:sp>
      <p:sp>
        <p:nvSpPr>
          <p:cNvPr id="18" name="ZoneTexte 17"/>
          <p:cNvSpPr txBox="1"/>
          <p:nvPr/>
        </p:nvSpPr>
        <p:spPr>
          <a:xfrm>
            <a:off x="4148513" y="4114328"/>
            <a:ext cx="447803" cy="369332"/>
          </a:xfrm>
          <a:prstGeom prst="rect">
            <a:avLst/>
          </a:prstGeom>
          <a:noFill/>
        </p:spPr>
        <p:txBody>
          <a:bodyPr wrap="square" rtlCol="0">
            <a:spAutoFit/>
          </a:bodyPr>
          <a:lstStyle/>
          <a:p>
            <a:r>
              <a:rPr lang="en-GB" dirty="0" smtClean="0"/>
              <a:t>p3</a:t>
            </a:r>
            <a:endParaRPr lang="en-GB" dirty="0"/>
          </a:p>
        </p:txBody>
      </p:sp>
      <p:sp>
        <p:nvSpPr>
          <p:cNvPr id="19" name="ZoneTexte 18"/>
          <p:cNvSpPr txBox="1"/>
          <p:nvPr/>
        </p:nvSpPr>
        <p:spPr>
          <a:xfrm>
            <a:off x="3699470" y="4114328"/>
            <a:ext cx="447803" cy="369332"/>
          </a:xfrm>
          <a:prstGeom prst="rect">
            <a:avLst/>
          </a:prstGeom>
          <a:noFill/>
        </p:spPr>
        <p:txBody>
          <a:bodyPr wrap="square" rtlCol="0">
            <a:spAutoFit/>
          </a:bodyPr>
          <a:lstStyle/>
          <a:p>
            <a:r>
              <a:rPr lang="en-GB" dirty="0" smtClean="0"/>
              <a:t>p4</a:t>
            </a:r>
            <a:endParaRPr lang="en-GB" dirty="0"/>
          </a:p>
        </p:txBody>
      </p:sp>
      <p:cxnSp>
        <p:nvCxnSpPr>
          <p:cNvPr id="21" name="Connecteur en arc 20"/>
          <p:cNvCxnSpPr>
            <a:stCxn id="16" idx="2"/>
            <a:endCxn id="10" idx="1"/>
          </p:cNvCxnSpPr>
          <p:nvPr/>
        </p:nvCxnSpPr>
        <p:spPr>
          <a:xfrm rot="16200000" flipH="1">
            <a:off x="3987300" y="3404685"/>
            <a:ext cx="370231" cy="2555739"/>
          </a:xfrm>
          <a:prstGeom prst="curvedConnector2">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ZoneTexte 23"/>
          <p:cNvSpPr txBox="1"/>
          <p:nvPr/>
        </p:nvSpPr>
        <p:spPr>
          <a:xfrm>
            <a:off x="5673642" y="2002022"/>
            <a:ext cx="3121690" cy="1200329"/>
          </a:xfrm>
          <a:prstGeom prst="rect">
            <a:avLst/>
          </a:prstGeom>
          <a:ln>
            <a:solidFill>
              <a:srgbClr val="558ED5"/>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smtClean="0"/>
              <a:t>4 zones :</a:t>
            </a:r>
          </a:p>
          <a:p>
            <a:pPr marL="742950" lvl="1" indent="-285750">
              <a:buFont typeface="Arial"/>
              <a:buChar char="•"/>
            </a:pPr>
            <a:r>
              <a:rPr lang="en-GB" dirty="0" smtClean="0"/>
              <a:t>0.5x0.5 mm</a:t>
            </a:r>
          </a:p>
          <a:p>
            <a:pPr marL="742950" lvl="1" indent="-285750">
              <a:buFont typeface="Arial"/>
              <a:buChar char="•"/>
            </a:pPr>
            <a:r>
              <a:rPr lang="en-GB" dirty="0" smtClean="0"/>
              <a:t>step : 0.02 mm</a:t>
            </a:r>
          </a:p>
          <a:p>
            <a:pPr marL="742950" lvl="1" indent="-285750">
              <a:buFont typeface="Arial"/>
              <a:buChar char="•"/>
            </a:pPr>
            <a:r>
              <a:rPr lang="en-GB" dirty="0" smtClean="0"/>
              <a:t>10 measures per point</a:t>
            </a:r>
          </a:p>
        </p:txBody>
      </p:sp>
      <p:sp>
        <p:nvSpPr>
          <p:cNvPr id="25" name="Rectangle 24"/>
          <p:cNvSpPr/>
          <p:nvPr/>
        </p:nvSpPr>
        <p:spPr>
          <a:xfrm>
            <a:off x="5816077" y="5721430"/>
            <a:ext cx="569738" cy="415456"/>
          </a:xfrm>
          <a:prstGeom prst="rect">
            <a:avLst/>
          </a:prstGeom>
          <a:noFill/>
          <a:ln>
            <a:solidFill>
              <a:srgbClr val="000000"/>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26" name="Rectangle 25"/>
          <p:cNvSpPr/>
          <p:nvPr/>
        </p:nvSpPr>
        <p:spPr>
          <a:xfrm>
            <a:off x="5816075" y="3574671"/>
            <a:ext cx="2589793" cy="2560303"/>
          </a:xfrm>
          <a:prstGeom prst="rect">
            <a:avLst/>
          </a:prstGeom>
          <a:noFill/>
          <a:ln>
            <a:solidFill>
              <a:srgbClr val="000000"/>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27" name="ZoneTexte 26"/>
          <p:cNvSpPr txBox="1"/>
          <p:nvPr/>
        </p:nvSpPr>
        <p:spPr>
          <a:xfrm>
            <a:off x="6743113" y="4839730"/>
            <a:ext cx="818998" cy="369332"/>
          </a:xfrm>
          <a:prstGeom prst="rect">
            <a:avLst/>
          </a:prstGeom>
          <a:noFill/>
        </p:spPr>
        <p:txBody>
          <a:bodyPr wrap="square" rtlCol="0">
            <a:spAutoFit/>
          </a:bodyPr>
          <a:lstStyle/>
          <a:p>
            <a:r>
              <a:rPr lang="en-GB" dirty="0" smtClean="0"/>
              <a:t>zone 2</a:t>
            </a:r>
            <a:endParaRPr lang="en-GB" dirty="0"/>
          </a:p>
        </p:txBody>
      </p:sp>
      <p:sp>
        <p:nvSpPr>
          <p:cNvPr id="28" name="ZoneTexte 27"/>
          <p:cNvSpPr txBox="1"/>
          <p:nvPr/>
        </p:nvSpPr>
        <p:spPr>
          <a:xfrm>
            <a:off x="5805420" y="5802608"/>
            <a:ext cx="818998" cy="276999"/>
          </a:xfrm>
          <a:prstGeom prst="rect">
            <a:avLst/>
          </a:prstGeom>
          <a:noFill/>
        </p:spPr>
        <p:txBody>
          <a:bodyPr wrap="square" rtlCol="0">
            <a:spAutoFit/>
          </a:bodyPr>
          <a:lstStyle/>
          <a:p>
            <a:r>
              <a:rPr lang="en-GB" sz="1200" dirty="0" smtClean="0"/>
              <a:t>zone 1</a:t>
            </a:r>
            <a:endParaRPr lang="en-GB" sz="1200" dirty="0"/>
          </a:p>
        </p:txBody>
      </p:sp>
      <p:cxnSp>
        <p:nvCxnSpPr>
          <p:cNvPr id="30" name="Connecteur droit avec flèche 29"/>
          <p:cNvCxnSpPr/>
          <p:nvPr/>
        </p:nvCxnSpPr>
        <p:spPr>
          <a:xfrm>
            <a:off x="5816077" y="5614598"/>
            <a:ext cx="569738" cy="0"/>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1" name="Connecteur droit avec flèche 30"/>
          <p:cNvCxnSpPr/>
          <p:nvPr/>
        </p:nvCxnSpPr>
        <p:spPr>
          <a:xfrm>
            <a:off x="6478887" y="5721430"/>
            <a:ext cx="0" cy="415456"/>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4" name="ZoneTexte 33"/>
          <p:cNvSpPr txBox="1"/>
          <p:nvPr/>
        </p:nvSpPr>
        <p:spPr>
          <a:xfrm>
            <a:off x="6476048" y="5802608"/>
            <a:ext cx="486650" cy="276999"/>
          </a:xfrm>
          <a:prstGeom prst="rect">
            <a:avLst/>
          </a:prstGeom>
          <a:noFill/>
        </p:spPr>
        <p:txBody>
          <a:bodyPr wrap="square" rtlCol="0">
            <a:spAutoFit/>
          </a:bodyPr>
          <a:lstStyle/>
          <a:p>
            <a:r>
              <a:rPr lang="en-GB" sz="1200" dirty="0" err="1" smtClean="0"/>
              <a:t>dz</a:t>
            </a:r>
            <a:endParaRPr lang="en-GB" sz="1200" dirty="0"/>
          </a:p>
        </p:txBody>
      </p:sp>
      <p:sp>
        <p:nvSpPr>
          <p:cNvPr id="35" name="ZoneTexte 34"/>
          <p:cNvSpPr txBox="1"/>
          <p:nvPr/>
        </p:nvSpPr>
        <p:spPr>
          <a:xfrm>
            <a:off x="5899165" y="5351502"/>
            <a:ext cx="486650" cy="276999"/>
          </a:xfrm>
          <a:prstGeom prst="rect">
            <a:avLst/>
          </a:prstGeom>
          <a:noFill/>
        </p:spPr>
        <p:txBody>
          <a:bodyPr wrap="square" rtlCol="0">
            <a:spAutoFit/>
          </a:bodyPr>
          <a:lstStyle/>
          <a:p>
            <a:r>
              <a:rPr lang="en-GB" sz="1200" dirty="0" err="1" smtClean="0"/>
              <a:t>dz</a:t>
            </a:r>
            <a:endParaRPr lang="en-GB" sz="1200" dirty="0"/>
          </a:p>
        </p:txBody>
      </p:sp>
      <p:sp>
        <p:nvSpPr>
          <p:cNvPr id="36" name="ZoneTexte 35"/>
          <p:cNvSpPr txBox="1"/>
          <p:nvPr/>
        </p:nvSpPr>
        <p:spPr>
          <a:xfrm>
            <a:off x="4056360" y="5981125"/>
            <a:ext cx="630264" cy="276999"/>
          </a:xfrm>
          <a:prstGeom prst="rect">
            <a:avLst/>
          </a:prstGeom>
          <a:noFill/>
        </p:spPr>
        <p:txBody>
          <a:bodyPr wrap="square" rtlCol="0">
            <a:spAutoFit/>
          </a:bodyPr>
          <a:lstStyle/>
          <a:p>
            <a:r>
              <a:rPr lang="en-GB" sz="1200" dirty="0" smtClean="0"/>
              <a:t>x (mm)</a:t>
            </a:r>
            <a:endParaRPr lang="en-GB" sz="1200" dirty="0"/>
          </a:p>
        </p:txBody>
      </p:sp>
      <p:sp>
        <p:nvSpPr>
          <p:cNvPr id="37" name="ZoneTexte 36"/>
          <p:cNvSpPr txBox="1"/>
          <p:nvPr/>
        </p:nvSpPr>
        <p:spPr>
          <a:xfrm rot="16200000">
            <a:off x="-235981" y="2590727"/>
            <a:ext cx="630264" cy="276999"/>
          </a:xfrm>
          <a:prstGeom prst="rect">
            <a:avLst/>
          </a:prstGeom>
          <a:noFill/>
        </p:spPr>
        <p:txBody>
          <a:bodyPr wrap="square" rtlCol="0">
            <a:spAutoFit/>
          </a:bodyPr>
          <a:lstStyle/>
          <a:p>
            <a:r>
              <a:rPr lang="en-GB" sz="1200" dirty="0"/>
              <a:t>y</a:t>
            </a:r>
            <a:r>
              <a:rPr lang="en-GB" sz="1200" dirty="0" smtClean="0"/>
              <a:t> (mm)</a:t>
            </a:r>
            <a:endParaRPr lang="en-GB" sz="1200" dirty="0"/>
          </a:p>
        </p:txBody>
      </p:sp>
    </p:spTree>
    <p:extLst>
      <p:ext uri="{BB962C8B-B14F-4D97-AF65-F5344CB8AC3E}">
        <p14:creationId xmlns:p14="http://schemas.microsoft.com/office/powerpoint/2010/main" val="141090572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1862"/>
            <a:ext cx="9144001" cy="664739"/>
          </a:xfrm>
        </p:spPr>
        <p:txBody>
          <a:bodyPr>
            <a:normAutofit/>
          </a:bodyPr>
          <a:lstStyle/>
          <a:p>
            <a:r>
              <a:rPr lang="en-GB" dirty="0" smtClean="0"/>
              <a:t>Pinhole choice (2): </a:t>
            </a:r>
            <a:endParaRPr lang="en-GB" dirty="0"/>
          </a:p>
        </p:txBody>
      </p:sp>
      <p:sp>
        <p:nvSpPr>
          <p:cNvPr id="3" name="Espace réservé du contenu 2"/>
          <p:cNvSpPr>
            <a:spLocks noGrp="1"/>
          </p:cNvSpPr>
          <p:nvPr>
            <p:ph idx="1"/>
          </p:nvPr>
        </p:nvSpPr>
        <p:spPr>
          <a:xfrm>
            <a:off x="457200" y="869990"/>
            <a:ext cx="8229600" cy="5502162"/>
          </a:xfrm>
        </p:spPr>
        <p:txBody>
          <a:bodyPr/>
          <a:lstStyle/>
          <a:p>
            <a:r>
              <a:rPr lang="en-GB" dirty="0" smtClean="0"/>
              <a:t>flux mean in 1 </a:t>
            </a:r>
            <a:r>
              <a:rPr lang="en-GB" dirty="0" err="1" smtClean="0"/>
              <a:t>px</a:t>
            </a:r>
            <a:r>
              <a:rPr lang="en-GB" dirty="0" smtClean="0"/>
              <a:t> / mean flux in the zone</a:t>
            </a:r>
          </a:p>
          <a:p>
            <a:r>
              <a:rPr lang="en-GB" dirty="0" smtClean="0"/>
              <a:t>constraint : fluctuation &lt; 2.10</a:t>
            </a:r>
            <a:r>
              <a:rPr lang="en-GB" baseline="30000" dirty="0" smtClean="0"/>
              <a:t>-3</a:t>
            </a:r>
            <a:endParaRPr lang="en-GB" baseline="30000" dirty="0"/>
          </a:p>
        </p:txBody>
      </p:sp>
      <p:sp>
        <p:nvSpPr>
          <p:cNvPr id="4" name="Espace réservé de la date 3"/>
          <p:cNvSpPr>
            <a:spLocks noGrp="1"/>
          </p:cNvSpPr>
          <p:nvPr>
            <p:ph type="dt" sz="half" idx="4294967295"/>
          </p:nvPr>
        </p:nvSpPr>
        <p:spPr>
          <a:xfrm>
            <a:off x="457200" y="6487738"/>
            <a:ext cx="2133600" cy="365125"/>
          </a:xfrm>
          <a:prstGeom prst="rect">
            <a:avLst/>
          </a:prstGeom>
        </p:spPr>
        <p:txBody>
          <a:bodyPr/>
          <a:lstStyle/>
          <a:p>
            <a:fld id="{DAB73A0C-3589-8D42-9C5D-7BE684F5A384}" type="datetime1">
              <a:rPr lang="en-US" smtClean="0"/>
              <a:t>18/06/2014</a:t>
            </a:fld>
            <a:endParaRPr lang="en-GB"/>
          </a:p>
        </p:txBody>
      </p:sp>
      <p:sp>
        <p:nvSpPr>
          <p:cNvPr id="5" name="Espace réservé du numéro de diapositive 4"/>
          <p:cNvSpPr>
            <a:spLocks noGrp="1"/>
          </p:cNvSpPr>
          <p:nvPr>
            <p:ph type="sldNum" sz="quarter" idx="4294967295"/>
          </p:nvPr>
        </p:nvSpPr>
        <p:spPr>
          <a:xfrm>
            <a:off x="6553200" y="6498687"/>
            <a:ext cx="2133600" cy="365125"/>
          </a:xfrm>
          <a:prstGeom prst="rect">
            <a:avLst/>
          </a:prstGeom>
        </p:spPr>
        <p:txBody>
          <a:bodyPr/>
          <a:lstStyle/>
          <a:p>
            <a:fld id="{3E56A4FF-F540-9E44-9495-BD2A8645C4C8}" type="slidenum">
              <a:rPr lang="en-GB" smtClean="0"/>
              <a:t>29</a:t>
            </a:fld>
            <a:endParaRPr lang="en-GB"/>
          </a:p>
        </p:txBody>
      </p:sp>
      <p:pic>
        <p:nvPicPr>
          <p:cNvPr id="6" name="Image 5" descr="zoneVar_x54y65.pdf.jp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2582" t="2550" r="3943" b="32236"/>
          <a:stretch/>
        </p:blipFill>
        <p:spPr>
          <a:xfrm>
            <a:off x="457200" y="1768582"/>
            <a:ext cx="3181226" cy="2309604"/>
          </a:xfrm>
          <a:prstGeom prst="rect">
            <a:avLst/>
          </a:prstGeom>
        </p:spPr>
      </p:pic>
      <p:pic>
        <p:nvPicPr>
          <p:cNvPr id="7" name="Image 6" descr="zoneVar_x64y65.pdf.jp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32692" t="2370" r="2800" b="31488"/>
          <a:stretch/>
        </p:blipFill>
        <p:spPr>
          <a:xfrm>
            <a:off x="3994067" y="1768581"/>
            <a:ext cx="3365047" cy="2438169"/>
          </a:xfrm>
          <a:prstGeom prst="rect">
            <a:avLst/>
          </a:prstGeom>
        </p:spPr>
      </p:pic>
      <p:pic>
        <p:nvPicPr>
          <p:cNvPr id="8" name="Image 7" descr="zoneVar_x74y65.pdf.jpg"/>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32721" t="1653" r="3840" b="32292"/>
          <a:stretch/>
        </p:blipFill>
        <p:spPr>
          <a:xfrm>
            <a:off x="422507" y="4078186"/>
            <a:ext cx="3274810" cy="2409552"/>
          </a:xfrm>
          <a:prstGeom prst="rect">
            <a:avLst/>
          </a:prstGeom>
        </p:spPr>
      </p:pic>
      <p:pic>
        <p:nvPicPr>
          <p:cNvPr id="9" name="Image 8" descr="zoneVar_x84y65.pdf.jpg"/>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32322" t="2293" r="5000" b="31552"/>
          <a:stretch/>
        </p:blipFill>
        <p:spPr>
          <a:xfrm>
            <a:off x="3994067" y="4078186"/>
            <a:ext cx="3181226" cy="2378656"/>
          </a:xfrm>
          <a:prstGeom prst="rect">
            <a:avLst/>
          </a:prstGeom>
        </p:spPr>
      </p:pic>
      <p:sp>
        <p:nvSpPr>
          <p:cNvPr id="10" name="ZoneTexte 9"/>
          <p:cNvSpPr txBox="1"/>
          <p:nvPr/>
        </p:nvSpPr>
        <p:spPr>
          <a:xfrm>
            <a:off x="7299764" y="4460519"/>
            <a:ext cx="1784885" cy="1754327"/>
          </a:xfrm>
          <a:prstGeom prst="rect">
            <a:avLst/>
          </a:prstGeom>
          <a:ln>
            <a:solidFill>
              <a:srgbClr val="558ED5"/>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smtClean="0"/>
              <a:t>	pinhole size : 100 </a:t>
            </a:r>
            <a:r>
              <a:rPr lang="en-GB" dirty="0" err="1" smtClean="0"/>
              <a:t>μm</a:t>
            </a:r>
            <a:r>
              <a:rPr lang="en-GB" dirty="0" smtClean="0"/>
              <a:t> OK</a:t>
            </a:r>
          </a:p>
          <a:p>
            <a:endParaRPr lang="en-GB" dirty="0"/>
          </a:p>
          <a:p>
            <a:r>
              <a:rPr lang="en-GB" dirty="0"/>
              <a:t>	</a:t>
            </a:r>
            <a:r>
              <a:rPr lang="en-GB" dirty="0" smtClean="0"/>
              <a:t>1 measure per point is now enough.</a:t>
            </a:r>
            <a:endParaRPr lang="en-GB" dirty="0"/>
          </a:p>
        </p:txBody>
      </p:sp>
      <p:sp>
        <p:nvSpPr>
          <p:cNvPr id="11" name="ZoneTexte 10"/>
          <p:cNvSpPr txBox="1"/>
          <p:nvPr/>
        </p:nvSpPr>
        <p:spPr>
          <a:xfrm>
            <a:off x="2255215" y="2016533"/>
            <a:ext cx="1448082" cy="461665"/>
          </a:xfrm>
          <a:prstGeom prst="rect">
            <a:avLst/>
          </a:prstGeom>
          <a:ln w="3175" cmpd="sng">
            <a:solidFill>
              <a:schemeClr val="tx1"/>
            </a:solidFill>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200" dirty="0" smtClean="0"/>
              <a:t>-- RMS=5.25.10</a:t>
            </a:r>
            <a:r>
              <a:rPr lang="en-GB" sz="1200" baseline="30000" dirty="0" smtClean="0"/>
              <a:t>-4 </a:t>
            </a:r>
          </a:p>
          <a:p>
            <a:r>
              <a:rPr lang="en-GB" sz="1200" dirty="0" smtClean="0">
                <a:solidFill>
                  <a:srgbClr val="FF0000"/>
                </a:solidFill>
              </a:rPr>
              <a:t>-- </a:t>
            </a:r>
            <a:r>
              <a:rPr lang="en-GB" sz="1200" dirty="0" smtClean="0"/>
              <a:t>RMS=1.75.10</a:t>
            </a:r>
            <a:r>
              <a:rPr lang="en-GB" sz="1200" baseline="30000" dirty="0" smtClean="0"/>
              <a:t>-3 </a:t>
            </a:r>
          </a:p>
        </p:txBody>
      </p:sp>
      <p:sp>
        <p:nvSpPr>
          <p:cNvPr id="12" name="ZoneTexte 11"/>
          <p:cNvSpPr txBox="1"/>
          <p:nvPr/>
        </p:nvSpPr>
        <p:spPr>
          <a:xfrm>
            <a:off x="5727211" y="4335954"/>
            <a:ext cx="1448082" cy="461665"/>
          </a:xfrm>
          <a:prstGeom prst="rect">
            <a:avLst/>
          </a:prstGeom>
          <a:ln w="3175" cmpd="sng">
            <a:solidFill>
              <a:schemeClr val="tx1"/>
            </a:solidFill>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200" dirty="0" smtClean="0"/>
              <a:t>-- RMS=2.04.10</a:t>
            </a:r>
            <a:r>
              <a:rPr lang="en-GB" sz="1200" baseline="30000" dirty="0" smtClean="0"/>
              <a:t>-3</a:t>
            </a:r>
          </a:p>
          <a:p>
            <a:r>
              <a:rPr lang="en-GB" sz="1200" dirty="0" smtClean="0">
                <a:solidFill>
                  <a:srgbClr val="FF0000"/>
                </a:solidFill>
              </a:rPr>
              <a:t>-- </a:t>
            </a:r>
            <a:r>
              <a:rPr lang="en-GB" sz="1200" dirty="0" smtClean="0"/>
              <a:t>RMS=7.75.10</a:t>
            </a:r>
            <a:r>
              <a:rPr lang="en-GB" sz="1200" baseline="30000" dirty="0" smtClean="0"/>
              <a:t>-3</a:t>
            </a:r>
            <a:endParaRPr lang="en-GB" sz="1200" baseline="30000" dirty="0"/>
          </a:p>
        </p:txBody>
      </p:sp>
      <p:sp>
        <p:nvSpPr>
          <p:cNvPr id="13" name="ZoneTexte 12"/>
          <p:cNvSpPr txBox="1"/>
          <p:nvPr/>
        </p:nvSpPr>
        <p:spPr>
          <a:xfrm>
            <a:off x="2213625" y="4359694"/>
            <a:ext cx="1448082" cy="461665"/>
          </a:xfrm>
          <a:prstGeom prst="rect">
            <a:avLst/>
          </a:prstGeom>
          <a:ln w="3175" cmpd="sng">
            <a:solidFill>
              <a:schemeClr val="tx1"/>
            </a:solidFill>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200" dirty="0" smtClean="0"/>
              <a:t>-- RMS=1.57.10</a:t>
            </a:r>
            <a:r>
              <a:rPr lang="en-GB" sz="1200" baseline="30000" dirty="0" smtClean="0"/>
              <a:t>-3</a:t>
            </a:r>
          </a:p>
          <a:p>
            <a:r>
              <a:rPr lang="en-GB" sz="1200" dirty="0" smtClean="0">
                <a:solidFill>
                  <a:srgbClr val="FF0000"/>
                </a:solidFill>
              </a:rPr>
              <a:t>-- </a:t>
            </a:r>
            <a:r>
              <a:rPr lang="en-GB" sz="1200" dirty="0" smtClean="0"/>
              <a:t>RMS=6.18.10</a:t>
            </a:r>
            <a:r>
              <a:rPr lang="en-GB" sz="1200" baseline="30000" dirty="0" smtClean="0"/>
              <a:t>-3</a:t>
            </a:r>
            <a:endParaRPr lang="en-GB" sz="1200" baseline="30000" dirty="0"/>
          </a:p>
        </p:txBody>
      </p:sp>
      <p:sp>
        <p:nvSpPr>
          <p:cNvPr id="14" name="ZoneTexte 13"/>
          <p:cNvSpPr txBox="1"/>
          <p:nvPr/>
        </p:nvSpPr>
        <p:spPr>
          <a:xfrm>
            <a:off x="5911032" y="2049472"/>
            <a:ext cx="1448082" cy="461665"/>
          </a:xfrm>
          <a:prstGeom prst="rect">
            <a:avLst/>
          </a:prstGeom>
          <a:ln w="3175" cmpd="sng">
            <a:solidFill>
              <a:schemeClr val="tx1"/>
            </a:solidFill>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200" dirty="0" smtClean="0"/>
              <a:t>-- RMS=9.3.10</a:t>
            </a:r>
            <a:r>
              <a:rPr lang="en-GB" sz="1200" baseline="30000" dirty="0" smtClean="0"/>
              <a:t>-5</a:t>
            </a:r>
          </a:p>
          <a:p>
            <a:r>
              <a:rPr lang="en-GB" sz="1200" dirty="0" smtClean="0">
                <a:solidFill>
                  <a:srgbClr val="FF0000"/>
                </a:solidFill>
              </a:rPr>
              <a:t>-- </a:t>
            </a:r>
            <a:r>
              <a:rPr lang="en-GB" sz="1200" dirty="0" smtClean="0"/>
              <a:t>RMS=4.08.10</a:t>
            </a:r>
            <a:r>
              <a:rPr lang="en-GB" sz="1200" baseline="30000" dirty="0" smtClean="0"/>
              <a:t>-3</a:t>
            </a:r>
            <a:endParaRPr lang="en-GB" sz="1200" baseline="30000" dirty="0"/>
          </a:p>
        </p:txBody>
      </p:sp>
      <p:sp>
        <p:nvSpPr>
          <p:cNvPr id="15" name="ZoneTexte 14"/>
          <p:cNvSpPr txBox="1"/>
          <p:nvPr/>
        </p:nvSpPr>
        <p:spPr>
          <a:xfrm>
            <a:off x="7529737" y="2049472"/>
            <a:ext cx="1614263" cy="1815882"/>
          </a:xfrm>
          <a:prstGeom prst="rect">
            <a:avLst/>
          </a:prstGeom>
          <a:noFill/>
        </p:spPr>
        <p:txBody>
          <a:bodyPr wrap="square" rtlCol="0">
            <a:spAutoFit/>
          </a:bodyPr>
          <a:lstStyle/>
          <a:p>
            <a:pPr marL="285750" indent="-285750">
              <a:buFont typeface="Arial"/>
              <a:buChar char="•"/>
            </a:pPr>
            <a:r>
              <a:rPr lang="en-GB" sz="1600" dirty="0" smtClean="0"/>
              <a:t>zone 1:</a:t>
            </a:r>
          </a:p>
          <a:p>
            <a:r>
              <a:rPr lang="en-GB" sz="1600" dirty="0"/>
              <a:t> </a:t>
            </a:r>
            <a:r>
              <a:rPr lang="en-GB" sz="1600" dirty="0" smtClean="0"/>
              <a:t>     </a:t>
            </a:r>
            <a:r>
              <a:rPr lang="en-GB" sz="1600" dirty="0" err="1" smtClean="0"/>
              <a:t>dz</a:t>
            </a:r>
            <a:r>
              <a:rPr lang="en-GB" sz="1600" dirty="0" smtClean="0"/>
              <a:t> = 0.1 mm</a:t>
            </a:r>
          </a:p>
          <a:p>
            <a:r>
              <a:rPr lang="en-GB" sz="1600" dirty="0" smtClean="0"/>
              <a:t>      </a:t>
            </a:r>
            <a:r>
              <a:rPr lang="en-GB" sz="1600" dirty="0" err="1" smtClean="0"/>
              <a:t>Npx</a:t>
            </a:r>
            <a:r>
              <a:rPr lang="en-GB" sz="1600" dirty="0" smtClean="0"/>
              <a:t>=36 </a:t>
            </a:r>
            <a:r>
              <a:rPr lang="en-GB" sz="1600" dirty="0" err="1" smtClean="0"/>
              <a:t>px</a:t>
            </a:r>
            <a:endParaRPr lang="en-GB" sz="1600" dirty="0" smtClean="0"/>
          </a:p>
          <a:p>
            <a:pPr marL="285750" indent="-285750">
              <a:buFont typeface="Arial"/>
              <a:buChar char="•"/>
            </a:pPr>
            <a:endParaRPr lang="en-GB" sz="1600" dirty="0" smtClean="0">
              <a:solidFill>
                <a:srgbClr val="FF0000"/>
              </a:solidFill>
            </a:endParaRPr>
          </a:p>
          <a:p>
            <a:pPr marL="285750" indent="-285750">
              <a:buFont typeface="Arial"/>
              <a:buChar char="•"/>
            </a:pPr>
            <a:r>
              <a:rPr lang="en-GB" sz="1600" dirty="0" smtClean="0">
                <a:solidFill>
                  <a:srgbClr val="FF0000"/>
                </a:solidFill>
              </a:rPr>
              <a:t>zone 2</a:t>
            </a:r>
          </a:p>
          <a:p>
            <a:r>
              <a:rPr lang="en-GB" sz="1600" dirty="0">
                <a:solidFill>
                  <a:srgbClr val="FF0000"/>
                </a:solidFill>
              </a:rPr>
              <a:t> </a:t>
            </a:r>
            <a:r>
              <a:rPr lang="en-GB" sz="1600" dirty="0" smtClean="0">
                <a:solidFill>
                  <a:srgbClr val="FF0000"/>
                </a:solidFill>
              </a:rPr>
              <a:t>     </a:t>
            </a:r>
            <a:r>
              <a:rPr lang="en-GB" sz="1600" dirty="0" err="1" smtClean="0">
                <a:solidFill>
                  <a:srgbClr val="FF0000"/>
                </a:solidFill>
              </a:rPr>
              <a:t>dz</a:t>
            </a:r>
            <a:r>
              <a:rPr lang="en-GB" sz="1600" dirty="0" smtClean="0">
                <a:solidFill>
                  <a:srgbClr val="FF0000"/>
                </a:solidFill>
              </a:rPr>
              <a:t> =0.5 mm</a:t>
            </a:r>
          </a:p>
          <a:p>
            <a:r>
              <a:rPr lang="en-GB" sz="1600" dirty="0" smtClean="0">
                <a:solidFill>
                  <a:srgbClr val="FF0000"/>
                </a:solidFill>
              </a:rPr>
              <a:t>      </a:t>
            </a:r>
            <a:r>
              <a:rPr lang="en-GB" sz="1600" dirty="0" err="1" smtClean="0">
                <a:solidFill>
                  <a:srgbClr val="FF0000"/>
                </a:solidFill>
              </a:rPr>
              <a:t>Npx</a:t>
            </a:r>
            <a:r>
              <a:rPr lang="en-GB" sz="1600" dirty="0" smtClean="0">
                <a:solidFill>
                  <a:srgbClr val="FF0000"/>
                </a:solidFill>
              </a:rPr>
              <a:t> = 676 </a:t>
            </a:r>
            <a:r>
              <a:rPr lang="en-GB" sz="1600" dirty="0" err="1" smtClean="0">
                <a:solidFill>
                  <a:srgbClr val="FF0000"/>
                </a:solidFill>
              </a:rPr>
              <a:t>px</a:t>
            </a:r>
            <a:endParaRPr lang="en-GB" sz="1600" dirty="0">
              <a:solidFill>
                <a:srgbClr val="FF0000"/>
              </a:solidFill>
            </a:endParaRPr>
          </a:p>
        </p:txBody>
      </p:sp>
      <p:sp>
        <p:nvSpPr>
          <p:cNvPr id="16" name="Flèche vers la droite 15"/>
          <p:cNvSpPr/>
          <p:nvPr/>
        </p:nvSpPr>
        <p:spPr>
          <a:xfrm>
            <a:off x="7529737" y="5377194"/>
            <a:ext cx="232945" cy="213664"/>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Flèche vers la droite 16"/>
          <p:cNvSpPr/>
          <p:nvPr/>
        </p:nvSpPr>
        <p:spPr>
          <a:xfrm>
            <a:off x="7529737" y="4607695"/>
            <a:ext cx="232945" cy="213664"/>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399544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3943" y="0"/>
            <a:ext cx="6248400" cy="762000"/>
          </a:xfrm>
        </p:spPr>
        <p:txBody>
          <a:bodyPr/>
          <a:lstStyle/>
          <a:p>
            <a:pPr eaLnBrk="1" hangingPunct="1"/>
            <a:r>
              <a:rPr lang="en-US" dirty="0" smtClean="0"/>
              <a:t>LSST &amp;  French Agencies : Status </a:t>
            </a:r>
          </a:p>
        </p:txBody>
      </p:sp>
      <p:sp>
        <p:nvSpPr>
          <p:cNvPr id="25603" name="Text Placeholder 2"/>
          <p:cNvSpPr>
            <a:spLocks noGrp="1"/>
          </p:cNvSpPr>
          <p:nvPr>
            <p:ph type="body" sz="half" idx="1"/>
          </p:nvPr>
        </p:nvSpPr>
        <p:spPr>
          <a:xfrm>
            <a:off x="0" y="995700"/>
            <a:ext cx="9144000" cy="5862300"/>
          </a:xfrm>
        </p:spPr>
        <p:txBody>
          <a:bodyPr/>
          <a:lstStyle/>
          <a:p>
            <a:pPr eaLnBrk="1" hangingPunct="1"/>
            <a:r>
              <a:rPr lang="en-US" sz="2000" dirty="0" smtClean="0">
                <a:solidFill>
                  <a:srgbClr val="006600"/>
                </a:solidFill>
              </a:rPr>
              <a:t>IN2P3 (8 laboratories) </a:t>
            </a:r>
            <a:r>
              <a:rPr lang="en-US" sz="2000" dirty="0" smtClean="0">
                <a:solidFill>
                  <a:schemeClr val="tx1"/>
                </a:solidFill>
              </a:rPr>
              <a:t>is involved since 2007 in the LSST .</a:t>
            </a:r>
          </a:p>
          <a:p>
            <a:pPr eaLnBrk="1" hangingPunct="1"/>
            <a:r>
              <a:rPr lang="en-US" sz="2000" dirty="0" smtClean="0">
                <a:solidFill>
                  <a:schemeClr val="tx1"/>
                </a:solidFill>
              </a:rPr>
              <a:t>IN2P3 is involved in the LSST camera construction . This is a join DOE-IN2P3 effort , where IN2P3 contribution should reach the 15-20 % range. This the only non-US contribution to the core of LSST construction </a:t>
            </a:r>
          </a:p>
          <a:p>
            <a:pPr eaLnBrk="1" hangingPunct="1"/>
            <a:r>
              <a:rPr lang="en-US" sz="2000" dirty="0" smtClean="0">
                <a:solidFill>
                  <a:schemeClr val="tx1"/>
                </a:solidFill>
              </a:rPr>
              <a:t>50% of LSST computing foreseen at  CCIN2P3 + copy of all LSST data . This is the only in kind/non-US contribution to the running under discussion today.   </a:t>
            </a:r>
          </a:p>
          <a:p>
            <a:pPr eaLnBrk="1" hangingPunct="1"/>
            <a:r>
              <a:rPr lang="en-US" sz="2000" dirty="0" smtClean="0">
                <a:solidFill>
                  <a:schemeClr val="tx1"/>
                </a:solidFill>
              </a:rPr>
              <a:t>IN2P3 team includes in 2014 45 Scientists and 40 Engineers and Technical staff , for a total effort of 40 FTE in LSST in 2013. + ~10% by the end of 2014.</a:t>
            </a:r>
          </a:p>
          <a:p>
            <a:pPr eaLnBrk="1" hangingPunct="1"/>
            <a:r>
              <a:rPr lang="en-US" sz="2000" dirty="0" smtClean="0"/>
              <a:t>Integration in LSST for 30-50 Non-IN2P3 scientist is foreseen associated to  CNRS-IN2P3 in kind contribution during LSST running  . This will be associated to the </a:t>
            </a:r>
            <a:r>
              <a:rPr lang="en-US" sz="2000" dirty="0" err="1" smtClean="0"/>
              <a:t>MOA’s</a:t>
            </a:r>
            <a:r>
              <a:rPr lang="en-US" sz="2000" dirty="0" smtClean="0"/>
              <a:t> signature between LSST and IN2P3 : we hope to conclude in 2015. </a:t>
            </a:r>
          </a:p>
          <a:p>
            <a:pPr eaLnBrk="1" hangingPunct="1">
              <a:buNone/>
            </a:pPr>
            <a:r>
              <a:rPr lang="en-US" sz="2000" dirty="0" smtClean="0">
                <a:sym typeface="Wingdings"/>
              </a:rPr>
              <a:t>      </a:t>
            </a:r>
            <a:r>
              <a:rPr lang="en-US" sz="2000" dirty="0">
                <a:sym typeface="Wingdings"/>
              </a:rPr>
              <a:t>D</a:t>
            </a:r>
            <a:r>
              <a:rPr lang="en-US" sz="2000" dirty="0" smtClean="0">
                <a:sym typeface="Wingdings"/>
              </a:rPr>
              <a:t>iscussion with interested French scientist outside the current IN2P3 LSST-France team has started. </a:t>
            </a:r>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carte60x60_pas0p5.png"/>
          <p:cNvPicPr>
            <a:picLocks noChangeAspect="1"/>
          </p:cNvPicPr>
          <p:nvPr/>
        </p:nvPicPr>
        <p:blipFill rotWithShape="1">
          <a:blip r:embed="rId2">
            <a:extLst>
              <a:ext uri="{28A0092B-C50C-407E-A947-70E740481C1C}">
                <a14:useLocalDpi xmlns:a14="http://schemas.microsoft.com/office/drawing/2010/main" val="0"/>
              </a:ext>
            </a:extLst>
          </a:blip>
          <a:srcRect t="5790"/>
          <a:stretch/>
        </p:blipFill>
        <p:spPr>
          <a:xfrm>
            <a:off x="-572" y="2318329"/>
            <a:ext cx="4595731" cy="4180357"/>
          </a:xfrm>
          <a:prstGeom prst="rect">
            <a:avLst/>
          </a:prstGeom>
        </p:spPr>
      </p:pic>
      <p:pic>
        <p:nvPicPr>
          <p:cNvPr id="6" name="Image 5" descr="Interpolation_pas0p1_carte60x60_pas0p5.png"/>
          <p:cNvPicPr>
            <a:picLocks noChangeAspect="1"/>
          </p:cNvPicPr>
          <p:nvPr/>
        </p:nvPicPr>
        <p:blipFill rotWithShape="1">
          <a:blip r:embed="rId3">
            <a:extLst>
              <a:ext uri="{28A0092B-C50C-407E-A947-70E740481C1C}">
                <a14:useLocalDpi xmlns:a14="http://schemas.microsoft.com/office/drawing/2010/main" val="0"/>
              </a:ext>
            </a:extLst>
          </a:blip>
          <a:srcRect t="6695"/>
          <a:stretch/>
        </p:blipFill>
        <p:spPr>
          <a:xfrm>
            <a:off x="4568973" y="2422396"/>
            <a:ext cx="4512649" cy="4065342"/>
          </a:xfrm>
          <a:prstGeom prst="rect">
            <a:avLst/>
          </a:prstGeom>
        </p:spPr>
      </p:pic>
      <p:sp>
        <p:nvSpPr>
          <p:cNvPr id="2" name="Titre 1"/>
          <p:cNvSpPr>
            <a:spLocks noGrp="1"/>
          </p:cNvSpPr>
          <p:nvPr>
            <p:ph type="title"/>
          </p:nvPr>
        </p:nvSpPr>
        <p:spPr/>
        <p:txBody>
          <a:bodyPr/>
          <a:lstStyle/>
          <a:p>
            <a:r>
              <a:rPr lang="en-GB" dirty="0"/>
              <a:t>B</a:t>
            </a:r>
            <a:r>
              <a:rPr lang="en-GB" dirty="0" smtClean="0"/>
              <a:t>eam interpolated map</a:t>
            </a:r>
            <a:endParaRPr lang="en-GB" dirty="0"/>
          </a:p>
        </p:txBody>
      </p:sp>
      <p:sp>
        <p:nvSpPr>
          <p:cNvPr id="4" name="Espace réservé de la date 3"/>
          <p:cNvSpPr>
            <a:spLocks noGrp="1"/>
          </p:cNvSpPr>
          <p:nvPr>
            <p:ph type="dt" sz="half" idx="4294967295"/>
          </p:nvPr>
        </p:nvSpPr>
        <p:spPr>
          <a:xfrm>
            <a:off x="457200" y="6487738"/>
            <a:ext cx="2133600" cy="365125"/>
          </a:xfrm>
          <a:prstGeom prst="rect">
            <a:avLst/>
          </a:prstGeom>
        </p:spPr>
        <p:txBody>
          <a:bodyPr/>
          <a:lstStyle/>
          <a:p>
            <a:fld id="{ACBFDD2E-86E7-1D4C-B8EA-7D75FCF09D85}" type="datetime1">
              <a:rPr lang="en-US" smtClean="0"/>
              <a:t>18/06/2014</a:t>
            </a:fld>
            <a:endParaRPr lang="en-GB"/>
          </a:p>
        </p:txBody>
      </p:sp>
      <p:sp>
        <p:nvSpPr>
          <p:cNvPr id="5" name="Espace réservé du numéro de diapositive 4"/>
          <p:cNvSpPr>
            <a:spLocks noGrp="1"/>
          </p:cNvSpPr>
          <p:nvPr>
            <p:ph type="sldNum" sz="quarter" idx="4294967295"/>
          </p:nvPr>
        </p:nvSpPr>
        <p:spPr>
          <a:xfrm>
            <a:off x="6553200" y="6498687"/>
            <a:ext cx="2133600" cy="365125"/>
          </a:xfrm>
          <a:prstGeom prst="rect">
            <a:avLst/>
          </a:prstGeom>
        </p:spPr>
        <p:txBody>
          <a:bodyPr/>
          <a:lstStyle/>
          <a:p>
            <a:fld id="{3E56A4FF-F540-9E44-9495-BD2A8645C4C8}" type="slidenum">
              <a:rPr lang="en-GB" smtClean="0"/>
              <a:t>30</a:t>
            </a:fld>
            <a:endParaRPr lang="en-GB"/>
          </a:p>
        </p:txBody>
      </p:sp>
      <p:sp>
        <p:nvSpPr>
          <p:cNvPr id="10" name="ZoneTexte 9"/>
          <p:cNvSpPr txBox="1"/>
          <p:nvPr/>
        </p:nvSpPr>
        <p:spPr>
          <a:xfrm>
            <a:off x="700686" y="1118000"/>
            <a:ext cx="189011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t>pinhole </a:t>
            </a:r>
            <a:r>
              <a:rPr lang="en-GB" b="1" dirty="0"/>
              <a:t>100 </a:t>
            </a:r>
            <a:r>
              <a:rPr lang="en-GB" b="1" dirty="0" err="1"/>
              <a:t>μm</a:t>
            </a:r>
            <a:endParaRPr lang="en-GB" b="1" dirty="0" smtClean="0"/>
          </a:p>
          <a:p>
            <a:r>
              <a:rPr lang="en-GB" dirty="0" smtClean="0"/>
              <a:t>60 x 60 mm</a:t>
            </a:r>
          </a:p>
          <a:p>
            <a:r>
              <a:rPr lang="en-GB" b="1" dirty="0" smtClean="0"/>
              <a:t>step : 0.5 mm</a:t>
            </a:r>
          </a:p>
          <a:p>
            <a:r>
              <a:rPr lang="en-GB" dirty="0" smtClean="0"/>
              <a:t>time ≈ 8 h</a:t>
            </a:r>
            <a:endParaRPr lang="en-GB" dirty="0"/>
          </a:p>
        </p:txBody>
      </p:sp>
      <p:sp>
        <p:nvSpPr>
          <p:cNvPr id="11" name="ZoneTexte 10"/>
          <p:cNvSpPr txBox="1"/>
          <p:nvPr/>
        </p:nvSpPr>
        <p:spPr>
          <a:xfrm>
            <a:off x="5508679" y="1615027"/>
            <a:ext cx="271974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interpolated map</a:t>
            </a:r>
          </a:p>
        </p:txBody>
      </p:sp>
    </p:spTree>
    <p:extLst>
      <p:ext uri="{BB962C8B-B14F-4D97-AF65-F5344CB8AC3E}">
        <p14:creationId xmlns:p14="http://schemas.microsoft.com/office/powerpoint/2010/main" val="369257448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beam shape as a function of intensity</a:t>
            </a:r>
            <a:endParaRPr lang="en-GB" dirty="0"/>
          </a:p>
        </p:txBody>
      </p:sp>
      <p:sp>
        <p:nvSpPr>
          <p:cNvPr id="4" name="Espace réservé de la date 3"/>
          <p:cNvSpPr>
            <a:spLocks noGrp="1"/>
          </p:cNvSpPr>
          <p:nvPr>
            <p:ph type="dt" sz="half" idx="4294967295"/>
          </p:nvPr>
        </p:nvSpPr>
        <p:spPr>
          <a:xfrm>
            <a:off x="457200" y="6487738"/>
            <a:ext cx="2133600" cy="365125"/>
          </a:xfrm>
          <a:prstGeom prst="rect">
            <a:avLst/>
          </a:prstGeom>
        </p:spPr>
        <p:txBody>
          <a:bodyPr/>
          <a:lstStyle/>
          <a:p>
            <a:fld id="{ACBFDD2E-86E7-1D4C-B8EA-7D75FCF09D85}" type="datetime1">
              <a:rPr lang="en-US" smtClean="0"/>
              <a:t>18/06/2014</a:t>
            </a:fld>
            <a:endParaRPr lang="en-GB"/>
          </a:p>
        </p:txBody>
      </p:sp>
      <p:sp>
        <p:nvSpPr>
          <p:cNvPr id="5" name="Espace réservé du numéro de diapositive 4"/>
          <p:cNvSpPr>
            <a:spLocks noGrp="1"/>
          </p:cNvSpPr>
          <p:nvPr>
            <p:ph type="sldNum" sz="quarter" idx="4294967295"/>
          </p:nvPr>
        </p:nvSpPr>
        <p:spPr>
          <a:xfrm>
            <a:off x="6553200" y="6498687"/>
            <a:ext cx="2133600" cy="365125"/>
          </a:xfrm>
          <a:prstGeom prst="rect">
            <a:avLst/>
          </a:prstGeom>
        </p:spPr>
        <p:txBody>
          <a:bodyPr/>
          <a:lstStyle/>
          <a:p>
            <a:fld id="{3E56A4FF-F540-9E44-9495-BD2A8645C4C8}" type="slidenum">
              <a:rPr lang="en-GB" smtClean="0"/>
              <a:t>31</a:t>
            </a:fld>
            <a:endParaRPr lang="en-GB"/>
          </a:p>
        </p:txBody>
      </p:sp>
      <p:pic>
        <p:nvPicPr>
          <p:cNvPr id="6" name="Image 5" descr="MaenMap.png"/>
          <p:cNvPicPr>
            <a:picLocks noChangeAspect="1"/>
          </p:cNvPicPr>
          <p:nvPr/>
        </p:nvPicPr>
        <p:blipFill rotWithShape="1">
          <a:blip r:embed="rId2">
            <a:extLst>
              <a:ext uri="{28A0092B-C50C-407E-A947-70E740481C1C}">
                <a14:useLocalDpi xmlns:a14="http://schemas.microsoft.com/office/drawing/2010/main" val="0"/>
              </a:ext>
            </a:extLst>
          </a:blip>
          <a:srcRect l="3683" t="3116" r="9755" b="50844"/>
          <a:stretch/>
        </p:blipFill>
        <p:spPr>
          <a:xfrm>
            <a:off x="83089" y="3703633"/>
            <a:ext cx="5008944" cy="2795054"/>
          </a:xfrm>
          <a:prstGeom prst="rect">
            <a:avLst/>
          </a:prstGeom>
        </p:spPr>
      </p:pic>
      <p:pic>
        <p:nvPicPr>
          <p:cNvPr id="7" name="Image 6" descr="40x40mm_pas0p5_Intepole_7p5V_2014-01-27.png"/>
          <p:cNvPicPr>
            <a:picLocks noChangeAspect="1"/>
          </p:cNvPicPr>
          <p:nvPr/>
        </p:nvPicPr>
        <p:blipFill rotWithShape="1">
          <a:blip r:embed="rId3">
            <a:extLst>
              <a:ext uri="{28A0092B-C50C-407E-A947-70E740481C1C}">
                <a14:useLocalDpi xmlns:a14="http://schemas.microsoft.com/office/drawing/2010/main" val="0"/>
              </a:ext>
            </a:extLst>
          </a:blip>
          <a:srcRect t="5398"/>
          <a:stretch/>
        </p:blipFill>
        <p:spPr>
          <a:xfrm>
            <a:off x="5092033" y="2706402"/>
            <a:ext cx="3921401" cy="3581833"/>
          </a:xfrm>
          <a:prstGeom prst="rect">
            <a:avLst/>
          </a:prstGeom>
        </p:spPr>
      </p:pic>
      <p:sp>
        <p:nvSpPr>
          <p:cNvPr id="3" name="Espace réservé du contenu 2"/>
          <p:cNvSpPr>
            <a:spLocks noGrp="1"/>
          </p:cNvSpPr>
          <p:nvPr>
            <p:ph idx="1"/>
          </p:nvPr>
        </p:nvSpPr>
        <p:spPr>
          <a:xfrm>
            <a:off x="457200" y="854655"/>
            <a:ext cx="8556234" cy="3252429"/>
          </a:xfrm>
        </p:spPr>
        <p:txBody>
          <a:bodyPr>
            <a:normAutofit/>
          </a:bodyPr>
          <a:lstStyle/>
          <a:p>
            <a:r>
              <a:rPr lang="en-GB" dirty="0" smtClean="0"/>
              <a:t>variation of intensity from 1.5 V to 9.5 V, step of 1V</a:t>
            </a:r>
          </a:p>
          <a:p>
            <a:r>
              <a:rPr lang="en-GB" dirty="0" smtClean="0"/>
              <a:t>reference map :</a:t>
            </a:r>
          </a:p>
          <a:p>
            <a:pPr lvl="1"/>
            <a:r>
              <a:rPr lang="en-GB" dirty="0" smtClean="0"/>
              <a:t> U = 7.5 V, 40x40mm, reconstructed by interpolation</a:t>
            </a:r>
          </a:p>
          <a:p>
            <a:r>
              <a:rPr lang="en-GB" dirty="0" smtClean="0"/>
              <a:t>Comparison between each map :</a:t>
            </a:r>
          </a:p>
          <a:p>
            <a:pPr lvl="1"/>
            <a:r>
              <a:rPr lang="en-GB" dirty="0" smtClean="0"/>
              <a:t>map normalisation over there </a:t>
            </a:r>
          </a:p>
          <a:p>
            <a:pPr marL="457200" lvl="1" indent="0">
              <a:buNone/>
            </a:pPr>
            <a:r>
              <a:rPr lang="en-GB" dirty="0" smtClean="0"/>
              <a:t>     current mean</a:t>
            </a:r>
            <a:endParaRPr lang="en-GB" dirty="0"/>
          </a:p>
          <a:p>
            <a:pPr lvl="1"/>
            <a:r>
              <a:rPr lang="en-GB" dirty="0" smtClean="0"/>
              <a:t>ratio between map</a:t>
            </a:r>
          </a:p>
          <a:p>
            <a:endParaRPr lang="en-GB" dirty="0"/>
          </a:p>
          <a:p>
            <a:endParaRPr lang="en-GB" dirty="0"/>
          </a:p>
        </p:txBody>
      </p:sp>
      <p:sp>
        <p:nvSpPr>
          <p:cNvPr id="8" name="ZoneTexte 7"/>
          <p:cNvSpPr txBox="1"/>
          <p:nvPr/>
        </p:nvSpPr>
        <p:spPr>
          <a:xfrm>
            <a:off x="5804207" y="6071614"/>
            <a:ext cx="2635039" cy="369332"/>
          </a:xfrm>
          <a:prstGeom prst="rect">
            <a:avLst/>
          </a:prstGeom>
          <a:noFill/>
        </p:spPr>
        <p:txBody>
          <a:bodyPr wrap="square" rtlCol="0">
            <a:spAutoFit/>
          </a:bodyPr>
          <a:lstStyle/>
          <a:p>
            <a:pPr algn="ctr"/>
            <a:r>
              <a:rPr lang="en-GB" i="1" dirty="0" smtClean="0"/>
              <a:t>reference map (</a:t>
            </a:r>
            <a:r>
              <a:rPr lang="en-GB" dirty="0" smtClean="0"/>
              <a:t>≈</a:t>
            </a:r>
            <a:r>
              <a:rPr lang="en-GB" i="1" dirty="0" smtClean="0"/>
              <a:t>4h)</a:t>
            </a:r>
            <a:endParaRPr lang="en-GB" i="1" dirty="0"/>
          </a:p>
        </p:txBody>
      </p:sp>
    </p:spTree>
    <p:extLst>
      <p:ext uri="{BB962C8B-B14F-4D97-AF65-F5344CB8AC3E}">
        <p14:creationId xmlns:p14="http://schemas.microsoft.com/office/powerpoint/2010/main" val="11904956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Map ratio</a:t>
            </a:r>
            <a:endParaRPr lang="en-GB" dirty="0"/>
          </a:p>
        </p:txBody>
      </p:sp>
      <p:pic>
        <p:nvPicPr>
          <p:cNvPr id="6" name="Espace réservé du contenu 5" descr="ratioMap2D.png"/>
          <p:cNvPicPr>
            <a:picLocks noGrp="1" noChangeAspect="1"/>
          </p:cNvPicPr>
          <p:nvPr>
            <p:ph idx="1"/>
          </p:nvPr>
        </p:nvPicPr>
        <p:blipFill rotWithShape="1">
          <a:blip r:embed="rId2">
            <a:extLst>
              <a:ext uri="{28A0092B-C50C-407E-A947-70E740481C1C}">
                <a14:useLocalDpi xmlns:a14="http://schemas.microsoft.com/office/drawing/2010/main" val="0"/>
              </a:ext>
            </a:extLst>
          </a:blip>
          <a:srcRect t="766" b="939"/>
          <a:stretch/>
        </p:blipFill>
        <p:spPr>
          <a:xfrm>
            <a:off x="457199" y="789230"/>
            <a:ext cx="8279627" cy="5893686"/>
          </a:xfrm>
        </p:spPr>
      </p:pic>
      <p:sp>
        <p:nvSpPr>
          <p:cNvPr id="4" name="Espace réservé de la date 3"/>
          <p:cNvSpPr>
            <a:spLocks noGrp="1"/>
          </p:cNvSpPr>
          <p:nvPr>
            <p:ph type="dt" sz="half" idx="4294967295"/>
          </p:nvPr>
        </p:nvSpPr>
        <p:spPr>
          <a:xfrm>
            <a:off x="457200" y="6487738"/>
            <a:ext cx="2133600" cy="365125"/>
          </a:xfrm>
          <a:prstGeom prst="rect">
            <a:avLst/>
          </a:prstGeom>
        </p:spPr>
        <p:txBody>
          <a:bodyPr/>
          <a:lstStyle/>
          <a:p>
            <a:fld id="{ACBFDD2E-86E7-1D4C-B8EA-7D75FCF09D85}" type="datetime1">
              <a:rPr lang="en-US" smtClean="0"/>
              <a:t>18/06/2014</a:t>
            </a:fld>
            <a:endParaRPr lang="en-GB"/>
          </a:p>
        </p:txBody>
      </p:sp>
      <p:sp>
        <p:nvSpPr>
          <p:cNvPr id="5" name="Espace réservé du numéro de diapositive 4"/>
          <p:cNvSpPr>
            <a:spLocks noGrp="1"/>
          </p:cNvSpPr>
          <p:nvPr>
            <p:ph type="sldNum" sz="quarter" idx="4294967295"/>
          </p:nvPr>
        </p:nvSpPr>
        <p:spPr>
          <a:xfrm>
            <a:off x="6553200" y="6498687"/>
            <a:ext cx="2133600" cy="365125"/>
          </a:xfrm>
          <a:prstGeom prst="rect">
            <a:avLst/>
          </a:prstGeom>
        </p:spPr>
        <p:txBody>
          <a:bodyPr/>
          <a:lstStyle/>
          <a:p>
            <a:fld id="{3E56A4FF-F540-9E44-9495-BD2A8645C4C8}" type="slidenum">
              <a:rPr lang="en-GB" smtClean="0"/>
              <a:t>32</a:t>
            </a:fld>
            <a:endParaRPr lang="en-GB"/>
          </a:p>
        </p:txBody>
      </p:sp>
      <p:sp>
        <p:nvSpPr>
          <p:cNvPr id="7" name="ZoneTexte 6"/>
          <p:cNvSpPr txBox="1"/>
          <p:nvPr/>
        </p:nvSpPr>
        <p:spPr>
          <a:xfrm>
            <a:off x="6148425" y="4973608"/>
            <a:ext cx="2884298" cy="1200329"/>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Clr>
                <a:schemeClr val="tx2">
                  <a:lumMod val="60000"/>
                  <a:lumOff val="40000"/>
                </a:schemeClr>
              </a:buClr>
              <a:buFont typeface="Arial"/>
              <a:buChar char="•"/>
            </a:pPr>
            <a:r>
              <a:rPr lang="en-GB" dirty="0" smtClean="0"/>
              <a:t>Intensity variation effect is not regular</a:t>
            </a:r>
          </a:p>
          <a:p>
            <a:pPr marL="285750" indent="-285750">
              <a:buClr>
                <a:schemeClr val="tx2">
                  <a:lumMod val="60000"/>
                  <a:lumOff val="40000"/>
                </a:schemeClr>
              </a:buClr>
              <a:buFont typeface="Arial"/>
              <a:buChar char="•"/>
            </a:pPr>
            <a:r>
              <a:rPr lang="en-GB" dirty="0" smtClean="0"/>
              <a:t>globally map ratio &lt; 10</a:t>
            </a:r>
            <a:r>
              <a:rPr lang="en-GB" baseline="30000" dirty="0" smtClean="0"/>
              <a:t>-3</a:t>
            </a:r>
          </a:p>
          <a:p>
            <a:pPr marL="285750" indent="-285750">
              <a:buClr>
                <a:schemeClr val="tx2">
                  <a:lumMod val="60000"/>
                  <a:lumOff val="40000"/>
                </a:schemeClr>
              </a:buClr>
              <a:buFont typeface="Arial"/>
              <a:buChar char="•"/>
            </a:pPr>
            <a:r>
              <a:rPr lang="en-GB" dirty="0" smtClean="0"/>
              <a:t>≈ 2.10</a:t>
            </a:r>
            <a:r>
              <a:rPr lang="en-GB" baseline="30000" dirty="0" smtClean="0"/>
              <a:t>-3 </a:t>
            </a:r>
            <a:r>
              <a:rPr lang="en-GB" dirty="0" smtClean="0"/>
              <a:t>at some points</a:t>
            </a:r>
            <a:endParaRPr lang="en-GB" dirty="0"/>
          </a:p>
        </p:txBody>
      </p:sp>
    </p:spTree>
    <p:extLst>
      <p:ext uri="{BB962C8B-B14F-4D97-AF65-F5344CB8AC3E}">
        <p14:creationId xmlns:p14="http://schemas.microsoft.com/office/powerpoint/2010/main" val="117380429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Conclusion</a:t>
            </a:r>
            <a:endParaRPr lang="en-GB" dirty="0"/>
          </a:p>
        </p:txBody>
      </p:sp>
      <p:sp>
        <p:nvSpPr>
          <p:cNvPr id="3" name="Espace réservé du contenu 2"/>
          <p:cNvSpPr>
            <a:spLocks noGrp="1"/>
          </p:cNvSpPr>
          <p:nvPr>
            <p:ph idx="1"/>
          </p:nvPr>
        </p:nvSpPr>
        <p:spPr>
          <a:xfrm>
            <a:off x="457200" y="836709"/>
            <a:ext cx="8229600" cy="5594793"/>
          </a:xfrm>
        </p:spPr>
        <p:txBody>
          <a:bodyPr>
            <a:normAutofit/>
          </a:bodyPr>
          <a:lstStyle/>
          <a:p>
            <a:pPr marL="0" indent="0">
              <a:buNone/>
            </a:pPr>
            <a:r>
              <a:rPr lang="en-GB" dirty="0" smtClean="0"/>
              <a:t>We want to map our beam with a precision of around 1 LSST camera pixel.</a:t>
            </a:r>
          </a:p>
          <a:p>
            <a:r>
              <a:rPr lang="en-GB" dirty="0" smtClean="0"/>
              <a:t>beam scanning with a 0.02 mm step take too much time</a:t>
            </a:r>
          </a:p>
          <a:p>
            <a:pPr lvl="1"/>
            <a:r>
              <a:rPr lang="en-GB" dirty="0" smtClean="0"/>
              <a:t>we can use a </a:t>
            </a:r>
            <a:r>
              <a:rPr lang="en-GB" b="1" dirty="0" smtClean="0"/>
              <a:t>0.1 mm pinhole</a:t>
            </a:r>
            <a:r>
              <a:rPr lang="en-GB" dirty="0" smtClean="0"/>
              <a:t> (≈ scanning step of 0.1 mm) without loosing information</a:t>
            </a:r>
            <a:endParaRPr lang="en-GB" dirty="0"/>
          </a:p>
          <a:p>
            <a:r>
              <a:rPr lang="en-GB" dirty="0" smtClean="0"/>
              <a:t>We can reconstruct beam map with an </a:t>
            </a:r>
            <a:r>
              <a:rPr lang="en-GB" b="1" dirty="0" smtClean="0"/>
              <a:t>bilinear interpolation </a:t>
            </a:r>
            <a:r>
              <a:rPr lang="en-GB" dirty="0" smtClean="0"/>
              <a:t>method, with an optimal </a:t>
            </a:r>
            <a:r>
              <a:rPr lang="en-GB" b="1" dirty="0" smtClean="0"/>
              <a:t>step of 0.5 mm</a:t>
            </a:r>
            <a:r>
              <a:rPr lang="en-GB" dirty="0" smtClean="0"/>
              <a:t>.</a:t>
            </a:r>
          </a:p>
          <a:p>
            <a:r>
              <a:rPr lang="en-GB" smtClean="0"/>
              <a:t>Beam </a:t>
            </a:r>
            <a:r>
              <a:rPr lang="en-GB" b="1" smtClean="0"/>
              <a:t>shape as </a:t>
            </a:r>
            <a:r>
              <a:rPr lang="en-GB" b="1" dirty="0" smtClean="0"/>
              <a:t>a function of intensity </a:t>
            </a:r>
            <a:r>
              <a:rPr lang="en-GB" dirty="0" smtClean="0"/>
              <a:t>variation : </a:t>
            </a:r>
          </a:p>
          <a:p>
            <a:pPr lvl="1"/>
            <a:r>
              <a:rPr lang="en-GB" dirty="0" smtClean="0"/>
              <a:t>intensity variation from 1.5V to 9.5V with 1V step</a:t>
            </a:r>
          </a:p>
          <a:p>
            <a:pPr lvl="1"/>
            <a:r>
              <a:rPr lang="en-GB" dirty="0" smtClean="0"/>
              <a:t>globally variations are smaller than 10</a:t>
            </a:r>
            <a:r>
              <a:rPr lang="en-GB" baseline="30000" dirty="0" smtClean="0"/>
              <a:t>-3  </a:t>
            </a:r>
            <a:r>
              <a:rPr lang="en-GB" dirty="0" smtClean="0"/>
              <a:t>Ok</a:t>
            </a:r>
          </a:p>
          <a:p>
            <a:pPr lvl="1"/>
            <a:r>
              <a:rPr lang="en-GB" dirty="0" smtClean="0"/>
              <a:t>we have some variation around 2. 10</a:t>
            </a:r>
            <a:r>
              <a:rPr lang="en-GB" baseline="30000" dirty="0" smtClean="0"/>
              <a:t>-3 </a:t>
            </a:r>
          </a:p>
          <a:p>
            <a:pPr lvl="2"/>
            <a:r>
              <a:rPr lang="en-GB" dirty="0" smtClean="0"/>
              <a:t>40x40 mm beam useful zone is quite optimistic.</a:t>
            </a:r>
          </a:p>
          <a:p>
            <a:pPr lvl="2"/>
            <a:endParaRPr lang="en-GB" dirty="0" smtClean="0"/>
          </a:p>
          <a:p>
            <a:r>
              <a:rPr lang="en-GB" b="1" dirty="0" smtClean="0"/>
              <a:t>Work in progress : </a:t>
            </a:r>
          </a:p>
          <a:p>
            <a:pPr lvl="1"/>
            <a:r>
              <a:rPr lang="en-GB" dirty="0" smtClean="0"/>
              <a:t>beam stability as a function of temperature,</a:t>
            </a:r>
          </a:p>
          <a:p>
            <a:pPr lvl="1"/>
            <a:r>
              <a:rPr lang="en-GB" dirty="0" smtClean="0"/>
              <a:t>same measures with other LEDs to cover </a:t>
            </a:r>
            <a:r>
              <a:rPr lang="en-GB" dirty="0" err="1" smtClean="0"/>
              <a:t>ugrizy</a:t>
            </a:r>
            <a:r>
              <a:rPr lang="en-GB" dirty="0" smtClean="0"/>
              <a:t> filter bands.</a:t>
            </a:r>
            <a:endParaRPr lang="en-GB" dirty="0"/>
          </a:p>
        </p:txBody>
      </p:sp>
      <p:sp>
        <p:nvSpPr>
          <p:cNvPr id="4" name="Espace réservé de la date 3"/>
          <p:cNvSpPr>
            <a:spLocks noGrp="1"/>
          </p:cNvSpPr>
          <p:nvPr>
            <p:ph type="dt" sz="half" idx="4294967295"/>
          </p:nvPr>
        </p:nvSpPr>
        <p:spPr>
          <a:xfrm>
            <a:off x="457200" y="6487738"/>
            <a:ext cx="2133600" cy="365125"/>
          </a:xfrm>
          <a:prstGeom prst="rect">
            <a:avLst/>
          </a:prstGeom>
        </p:spPr>
        <p:txBody>
          <a:bodyPr/>
          <a:lstStyle/>
          <a:p>
            <a:fld id="{ACBFDD2E-86E7-1D4C-B8EA-7D75FCF09D85}" type="datetime1">
              <a:rPr lang="en-US" smtClean="0"/>
              <a:t>18/06/2014</a:t>
            </a:fld>
            <a:endParaRPr lang="en-GB"/>
          </a:p>
        </p:txBody>
      </p:sp>
      <p:sp>
        <p:nvSpPr>
          <p:cNvPr id="5" name="Espace réservé du numéro de diapositive 4"/>
          <p:cNvSpPr>
            <a:spLocks noGrp="1"/>
          </p:cNvSpPr>
          <p:nvPr>
            <p:ph type="sldNum" sz="quarter" idx="4294967295"/>
          </p:nvPr>
        </p:nvSpPr>
        <p:spPr>
          <a:xfrm>
            <a:off x="6553200" y="6498687"/>
            <a:ext cx="2133600" cy="365125"/>
          </a:xfrm>
          <a:prstGeom prst="rect">
            <a:avLst/>
          </a:prstGeom>
        </p:spPr>
        <p:txBody>
          <a:bodyPr/>
          <a:lstStyle/>
          <a:p>
            <a:fld id="{3E56A4FF-F540-9E44-9495-BD2A8645C4C8}" type="slidenum">
              <a:rPr lang="en-GB" smtClean="0"/>
              <a:t>33</a:t>
            </a:fld>
            <a:endParaRPr lang="en-GB"/>
          </a:p>
        </p:txBody>
      </p:sp>
    </p:spTree>
    <p:extLst>
      <p:ext uri="{BB962C8B-B14F-4D97-AF65-F5344CB8AC3E}">
        <p14:creationId xmlns:p14="http://schemas.microsoft.com/office/powerpoint/2010/main" val="197564205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defTabSz="457200" eaLnBrk="1" hangingPunct="1"/>
            <a:r>
              <a:rPr lang="en-US" sz="2800" kern="1200" dirty="0" smtClean="0">
                <a:ea typeface="ＭＳ Ｐゴシック" charset="-128"/>
                <a:cs typeface="ＭＳ Ｐゴシック" charset="-128"/>
              </a:rPr>
              <a:t>Filter Exchange System</a:t>
            </a:r>
            <a:r>
              <a:rPr lang="en-US" kern="1200" dirty="0" smtClean="0">
                <a:ea typeface="ＭＳ Ｐゴシック" charset="-128"/>
                <a:cs typeface="ＭＳ Ｐゴシック" charset="-128"/>
              </a:rPr>
              <a:t/>
            </a:r>
            <a:br>
              <a:rPr lang="en-US" kern="1200" dirty="0" smtClean="0">
                <a:ea typeface="ＭＳ Ｐゴシック" charset="-128"/>
                <a:cs typeface="ＭＳ Ｐゴシック" charset="-128"/>
              </a:rPr>
            </a:br>
            <a:r>
              <a:rPr lang="en-US" kern="1200" dirty="0" smtClean="0">
                <a:ea typeface="ＭＳ Ｐゴシック" charset="-128"/>
                <a:cs typeface="ＭＳ Ｐゴシック" charset="-128"/>
              </a:rPr>
              <a:t>Filter Loader</a:t>
            </a:r>
            <a:br>
              <a:rPr lang="en-US" kern="1200" dirty="0" smtClean="0">
                <a:ea typeface="ＭＳ Ｐゴシック" charset="-128"/>
                <a:cs typeface="ＭＳ Ｐゴシック" charset="-128"/>
              </a:rPr>
            </a:br>
            <a:r>
              <a:rPr lang="en-US" kern="1200" dirty="0" smtClean="0">
                <a:ea typeface="ＭＳ Ｐゴシック" charset="-128"/>
                <a:cs typeface="ＭＳ Ｐゴシック" charset="-128"/>
              </a:rPr>
              <a:t/>
            </a:r>
            <a:br>
              <a:rPr lang="en-US" kern="1200" dirty="0" smtClean="0">
                <a:ea typeface="ＭＳ Ｐゴシック" charset="-128"/>
                <a:cs typeface="ＭＳ Ｐゴシック" charset="-128"/>
              </a:rPr>
            </a:br>
            <a:r>
              <a:rPr lang="en-US" kern="1200" dirty="0" smtClean="0">
                <a:ea typeface="ＭＳ Ｐゴシック" charset="-128"/>
                <a:cs typeface="ＭＳ Ｐゴシック" charset="-128"/>
              </a:rPr>
              <a:t/>
            </a:r>
            <a:br>
              <a:rPr lang="en-US" kern="1200" dirty="0" smtClean="0">
                <a:ea typeface="ＭＳ Ｐゴシック" charset="-128"/>
                <a:cs typeface="ＭＳ Ｐゴシック" charset="-128"/>
              </a:rPr>
            </a:br>
            <a:r>
              <a:rPr lang="en-US" kern="1200" dirty="0" smtClean="0">
                <a:ea typeface="ＭＳ Ｐゴシック" charset="-128"/>
                <a:cs typeface="ＭＳ Ｐゴシック" charset="-128"/>
              </a:rPr>
              <a:t/>
            </a:r>
            <a:br>
              <a:rPr lang="en-US" kern="1200" dirty="0" smtClean="0">
                <a:ea typeface="ＭＳ Ｐゴシック" charset="-128"/>
                <a:cs typeface="ＭＳ Ｐゴシック" charset="-128"/>
              </a:rPr>
            </a:br>
            <a:endParaRPr lang="en-US" kern="1200" dirty="0">
              <a:ea typeface="ＭＳ Ｐゴシック" charset="-128"/>
              <a:cs typeface="ＭＳ Ｐゴシック" charset="-128"/>
            </a:endParaRPr>
          </a:p>
        </p:txBody>
      </p:sp>
    </p:spTree>
    <p:extLst>
      <p:ext uri="{BB962C8B-B14F-4D97-AF65-F5344CB8AC3E}">
        <p14:creationId xmlns:p14="http://schemas.microsoft.com/office/powerpoint/2010/main" val="40070028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Filter</a:t>
            </a:r>
            <a:r>
              <a:rPr lang="fr-FR" dirty="0" smtClean="0"/>
              <a:t> Exchange System -Etapes</a:t>
            </a:r>
            <a:endParaRPr lang="fr-FR" dirty="0"/>
          </a:p>
        </p:txBody>
      </p:sp>
      <p:sp>
        <p:nvSpPr>
          <p:cNvPr id="3" name="Espace réservé du contenu 2"/>
          <p:cNvSpPr>
            <a:spLocks noGrp="1"/>
          </p:cNvSpPr>
          <p:nvPr>
            <p:ph idx="1"/>
          </p:nvPr>
        </p:nvSpPr>
        <p:spPr/>
        <p:txBody>
          <a:bodyPr/>
          <a:lstStyle/>
          <a:p>
            <a:r>
              <a:rPr lang="fr-FR" dirty="0" smtClean="0"/>
              <a:t>PDR en novembre 2013 à Marseille</a:t>
            </a:r>
          </a:p>
          <a:p>
            <a:pPr lvl="1"/>
            <a:r>
              <a:rPr lang="fr-FR" dirty="0" smtClean="0"/>
              <a:t>Liste de recommandations (RFA)</a:t>
            </a:r>
          </a:p>
          <a:p>
            <a:pPr lvl="2"/>
            <a:r>
              <a:rPr lang="fr-FR" dirty="0" smtClean="0"/>
              <a:t>Pour le Loader 1 TIER 1, 2TIER 2 et quelques TIER 3</a:t>
            </a:r>
          </a:p>
          <a:p>
            <a:r>
              <a:rPr lang="fr-FR" dirty="0" smtClean="0"/>
              <a:t>Workshop </a:t>
            </a:r>
            <a:r>
              <a:rPr lang="fr-FR" dirty="0" err="1" smtClean="0"/>
              <a:t>Filter</a:t>
            </a:r>
            <a:r>
              <a:rPr lang="fr-FR" dirty="0" smtClean="0"/>
              <a:t> exchange system en Avril 2014 au SLAC</a:t>
            </a:r>
          </a:p>
          <a:p>
            <a:pPr lvl="1"/>
            <a:r>
              <a:rPr lang="fr-FR" dirty="0" smtClean="0"/>
              <a:t>Présentation des mises à jour du Loader</a:t>
            </a:r>
          </a:p>
          <a:p>
            <a:pPr lvl="1"/>
            <a:r>
              <a:rPr lang="fr-FR" dirty="0" smtClean="0"/>
              <a:t>Présentation des premiers concepts des équipements de laboratoire</a:t>
            </a:r>
          </a:p>
          <a:p>
            <a:r>
              <a:rPr lang="fr-FR" dirty="0" smtClean="0"/>
              <a:t>CD2 en novembre 2014</a:t>
            </a:r>
          </a:p>
          <a:p>
            <a:pPr lvl="1"/>
            <a:r>
              <a:rPr lang="fr-FR" dirty="0" smtClean="0"/>
              <a:t>Il faudra avoir répondu à tous les TIER 1 et TIER 2</a:t>
            </a:r>
          </a:p>
          <a:p>
            <a:r>
              <a:rPr lang="fr-FR" dirty="0" smtClean="0"/>
              <a:t>Final Design </a:t>
            </a:r>
            <a:r>
              <a:rPr lang="fr-FR" dirty="0" err="1" smtClean="0"/>
              <a:t>Review</a:t>
            </a:r>
            <a:r>
              <a:rPr lang="fr-FR" dirty="0" smtClean="0"/>
              <a:t> en février 2015</a:t>
            </a:r>
          </a:p>
          <a:p>
            <a:r>
              <a:rPr lang="fr-FR" dirty="0" smtClean="0"/>
              <a:t>Full </a:t>
            </a:r>
            <a:r>
              <a:rPr lang="fr-FR" dirty="0" err="1" smtClean="0"/>
              <a:t>scale</a:t>
            </a:r>
            <a:r>
              <a:rPr lang="fr-FR" dirty="0" smtClean="0"/>
              <a:t> prototype construit en septembre 2015</a:t>
            </a:r>
          </a:p>
          <a:p>
            <a:r>
              <a:rPr lang="fr-FR" dirty="0" smtClean="0"/>
              <a:t>Prêt pour intégration 1</a:t>
            </a:r>
            <a:r>
              <a:rPr lang="fr-FR" baseline="30000" dirty="0" smtClean="0"/>
              <a:t>er</a:t>
            </a:r>
            <a:r>
              <a:rPr lang="fr-FR" dirty="0" smtClean="0"/>
              <a:t> trimestre 2018</a:t>
            </a:r>
          </a:p>
          <a:p>
            <a:pPr marL="457200" lvl="1" indent="0">
              <a:buNone/>
            </a:pPr>
            <a:endParaRPr lang="fr-FR" dirty="0" smtClean="0"/>
          </a:p>
        </p:txBody>
      </p:sp>
    </p:spTree>
    <p:extLst>
      <p:ext uri="{BB962C8B-B14F-4D97-AF65-F5344CB8AC3E}">
        <p14:creationId xmlns:p14="http://schemas.microsoft.com/office/powerpoint/2010/main" val="307493403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Vue 3D - Stand de stockage.jpg"/>
          <p:cNvPicPr>
            <a:picLocks noChangeAspect="1"/>
          </p:cNvPicPr>
          <p:nvPr/>
        </p:nvPicPr>
        <p:blipFill>
          <a:blip r:embed="rId3" cstate="print"/>
          <a:stretch>
            <a:fillRect/>
          </a:stretch>
        </p:blipFill>
        <p:spPr>
          <a:xfrm>
            <a:off x="6971386" y="2340865"/>
            <a:ext cx="1711547" cy="3196728"/>
          </a:xfrm>
          <a:prstGeom prst="rect">
            <a:avLst/>
          </a:prstGeom>
        </p:spPr>
      </p:pic>
      <p:sp>
        <p:nvSpPr>
          <p:cNvPr id="2" name="Titre 1"/>
          <p:cNvSpPr>
            <a:spLocks noGrp="1"/>
          </p:cNvSpPr>
          <p:nvPr>
            <p:ph type="title"/>
          </p:nvPr>
        </p:nvSpPr>
        <p:spPr/>
        <p:txBody>
          <a:bodyPr/>
          <a:lstStyle/>
          <a:p>
            <a:r>
              <a:rPr lang="en-US" dirty="0" smtClean="0"/>
              <a:t>Filter Loader Overview</a:t>
            </a:r>
            <a:endParaRPr lang="fr-FR" dirty="0"/>
          </a:p>
        </p:txBody>
      </p:sp>
      <p:pic>
        <p:nvPicPr>
          <p:cNvPr id="1026" name="Picture 2"/>
          <p:cNvPicPr>
            <a:picLocks noGrp="1" noChangeAspect="1" noChangeArrowheads="1"/>
          </p:cNvPicPr>
          <p:nvPr>
            <p:ph idx="1"/>
          </p:nvPr>
        </p:nvPicPr>
        <p:blipFill>
          <a:blip r:embed="rId4" cstate="print"/>
          <a:srcRect/>
          <a:stretch>
            <a:fillRect/>
          </a:stretch>
        </p:blipFill>
        <p:spPr bwMode="auto">
          <a:xfrm>
            <a:off x="405883" y="1413594"/>
            <a:ext cx="2826377" cy="2796213"/>
          </a:xfrm>
          <a:prstGeom prst="rect">
            <a:avLst/>
          </a:prstGeom>
          <a:noFill/>
          <a:ln w="9525">
            <a:noFill/>
            <a:miter lim="800000"/>
            <a:headEnd/>
            <a:tailEnd/>
          </a:ln>
        </p:spPr>
      </p:pic>
      <p:cxnSp>
        <p:nvCxnSpPr>
          <p:cNvPr id="6" name="Connecteur droit avec flèche 5"/>
          <p:cNvCxnSpPr/>
          <p:nvPr/>
        </p:nvCxnSpPr>
        <p:spPr>
          <a:xfrm>
            <a:off x="1040860" y="1125645"/>
            <a:ext cx="332360" cy="7420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97275" y="940979"/>
            <a:ext cx="943585" cy="369332"/>
          </a:xfrm>
          <a:prstGeom prst="rect">
            <a:avLst/>
          </a:prstGeom>
          <a:noFill/>
        </p:spPr>
        <p:txBody>
          <a:bodyPr wrap="square" rtlCol="0">
            <a:spAutoFit/>
          </a:bodyPr>
          <a:lstStyle/>
          <a:p>
            <a:pPr algn="r"/>
            <a:r>
              <a:rPr lang="fr-FR" dirty="0" smtClean="0"/>
              <a:t>Loader</a:t>
            </a:r>
            <a:endParaRPr lang="fr-FR" dirty="0"/>
          </a:p>
        </p:txBody>
      </p:sp>
      <p:sp>
        <p:nvSpPr>
          <p:cNvPr id="11" name="ZoneTexte 10"/>
          <p:cNvSpPr txBox="1"/>
          <p:nvPr/>
        </p:nvSpPr>
        <p:spPr>
          <a:xfrm>
            <a:off x="1819072" y="1044262"/>
            <a:ext cx="2357334" cy="369332"/>
          </a:xfrm>
          <a:prstGeom prst="rect">
            <a:avLst/>
          </a:prstGeom>
          <a:noFill/>
        </p:spPr>
        <p:txBody>
          <a:bodyPr wrap="square" rtlCol="0">
            <a:spAutoFit/>
          </a:bodyPr>
          <a:lstStyle/>
          <a:p>
            <a:r>
              <a:rPr lang="fr-FR" dirty="0" smtClean="0"/>
              <a:t>Auto-Changer</a:t>
            </a:r>
            <a:endParaRPr lang="fr-FR" dirty="0"/>
          </a:p>
        </p:txBody>
      </p:sp>
      <p:cxnSp>
        <p:nvCxnSpPr>
          <p:cNvPr id="13" name="Connecteur droit avec flèche 12"/>
          <p:cNvCxnSpPr>
            <a:stCxn id="1026" idx="0"/>
          </p:cNvCxnSpPr>
          <p:nvPr/>
        </p:nvCxnSpPr>
        <p:spPr>
          <a:xfrm flipH="1">
            <a:off x="1614791" y="1413594"/>
            <a:ext cx="204281" cy="11410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596630" y="4251148"/>
            <a:ext cx="1120301" cy="369332"/>
          </a:xfrm>
          <a:prstGeom prst="rect">
            <a:avLst/>
          </a:prstGeom>
          <a:noFill/>
        </p:spPr>
        <p:txBody>
          <a:bodyPr wrap="square" rtlCol="0">
            <a:spAutoFit/>
          </a:bodyPr>
          <a:lstStyle/>
          <a:p>
            <a:pPr algn="r"/>
            <a:r>
              <a:rPr lang="fr-FR" dirty="0" smtClean="0"/>
              <a:t>Camera</a:t>
            </a:r>
            <a:endParaRPr lang="fr-FR" dirty="0"/>
          </a:p>
        </p:txBody>
      </p:sp>
      <p:cxnSp>
        <p:nvCxnSpPr>
          <p:cNvPr id="4" name="Connecteur droit avec flèche 3"/>
          <p:cNvCxnSpPr>
            <a:stCxn id="8" idx="3"/>
          </p:cNvCxnSpPr>
          <p:nvPr/>
        </p:nvCxnSpPr>
        <p:spPr>
          <a:xfrm flipV="1">
            <a:off x="1716931" y="3715967"/>
            <a:ext cx="72958" cy="7198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077259" y="5809292"/>
            <a:ext cx="3831890" cy="677108"/>
          </a:xfrm>
          <a:prstGeom prst="rect">
            <a:avLst/>
          </a:prstGeom>
          <a:noFill/>
        </p:spPr>
        <p:txBody>
          <a:bodyPr wrap="square" rtlCol="0">
            <a:spAutoFit/>
          </a:bodyPr>
          <a:lstStyle/>
          <a:p>
            <a:r>
              <a:rPr lang="en-US" sz="2800" b="1" dirty="0" smtClean="0"/>
              <a:t>3 different phases</a:t>
            </a:r>
          </a:p>
          <a:p>
            <a:pPr algn="ctr"/>
            <a:endParaRPr lang="fr-FR" sz="1000" b="1" dirty="0"/>
          </a:p>
        </p:txBody>
      </p:sp>
      <p:sp>
        <p:nvSpPr>
          <p:cNvPr id="3" name="Rectangle 2"/>
          <p:cNvSpPr/>
          <p:nvPr/>
        </p:nvSpPr>
        <p:spPr>
          <a:xfrm>
            <a:off x="97275" y="940979"/>
            <a:ext cx="3317134" cy="46329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478621" y="2034402"/>
            <a:ext cx="2574588" cy="4172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97275" y="4835285"/>
            <a:ext cx="3317135" cy="738664"/>
          </a:xfrm>
          <a:prstGeom prst="rect">
            <a:avLst/>
          </a:prstGeom>
          <a:noFill/>
        </p:spPr>
        <p:txBody>
          <a:bodyPr wrap="square" rtlCol="0">
            <a:spAutoFit/>
          </a:bodyPr>
          <a:lstStyle/>
          <a:p>
            <a:pPr marL="285750" indent="-285750">
              <a:buFont typeface="Arial" pitchFamily="34" charset="0"/>
              <a:buChar char="•"/>
            </a:pPr>
            <a:r>
              <a:rPr lang="en-US" sz="1400" dirty="0" smtClean="0"/>
              <a:t>Embedded on the camera</a:t>
            </a:r>
          </a:p>
          <a:p>
            <a:pPr marL="285750" indent="-285750">
              <a:buFont typeface="Arial" pitchFamily="34" charset="0"/>
              <a:buChar char="•"/>
            </a:pPr>
            <a:r>
              <a:rPr lang="en-US" sz="1400" dirty="0" smtClean="0"/>
              <a:t>Connected to the camera power</a:t>
            </a:r>
          </a:p>
          <a:p>
            <a:pPr marL="285750" indent="-285750">
              <a:buFont typeface="Arial" pitchFamily="34" charset="0"/>
              <a:buChar char="•"/>
            </a:pPr>
            <a:r>
              <a:rPr lang="en-US" sz="1400" dirty="0" smtClean="0"/>
              <a:t>Connected with FCS </a:t>
            </a:r>
            <a:endParaRPr lang="en-US" sz="1400" dirty="0"/>
          </a:p>
        </p:txBody>
      </p:sp>
      <p:sp>
        <p:nvSpPr>
          <p:cNvPr id="15" name="ZoneTexte 14"/>
          <p:cNvSpPr txBox="1"/>
          <p:nvPr/>
        </p:nvSpPr>
        <p:spPr>
          <a:xfrm>
            <a:off x="6692282" y="2084315"/>
            <a:ext cx="2091447" cy="307777"/>
          </a:xfrm>
          <a:prstGeom prst="rect">
            <a:avLst/>
          </a:prstGeom>
          <a:noFill/>
        </p:spPr>
        <p:txBody>
          <a:bodyPr wrap="square" rtlCol="0">
            <a:spAutoFit/>
          </a:bodyPr>
          <a:lstStyle/>
          <a:p>
            <a:pPr algn="ctr"/>
            <a:r>
              <a:rPr lang="fr-FR" sz="1400" dirty="0" smtClean="0"/>
              <a:t>Storage stand</a:t>
            </a:r>
            <a:endParaRPr lang="fr-FR" sz="1400" dirty="0"/>
          </a:p>
        </p:txBody>
      </p:sp>
      <p:sp>
        <p:nvSpPr>
          <p:cNvPr id="17" name="ZoneTexte 16"/>
          <p:cNvSpPr txBox="1"/>
          <p:nvPr/>
        </p:nvSpPr>
        <p:spPr>
          <a:xfrm>
            <a:off x="6478622" y="5468425"/>
            <a:ext cx="2574587" cy="738664"/>
          </a:xfrm>
          <a:prstGeom prst="rect">
            <a:avLst/>
          </a:prstGeom>
          <a:noFill/>
        </p:spPr>
        <p:txBody>
          <a:bodyPr wrap="square" rtlCol="0">
            <a:spAutoFit/>
          </a:bodyPr>
          <a:lstStyle/>
          <a:p>
            <a:pPr marL="285750" indent="-285750">
              <a:buFont typeface="Arial" pitchFamily="34" charset="0"/>
              <a:buChar char="•"/>
            </a:pPr>
            <a:r>
              <a:rPr lang="en-US" sz="1400" dirty="0" smtClean="0"/>
              <a:t>Inside the clean room</a:t>
            </a:r>
          </a:p>
          <a:p>
            <a:pPr marL="285750" indent="-285750">
              <a:buFont typeface="Arial" pitchFamily="34" charset="0"/>
              <a:buChar char="•"/>
            </a:pPr>
            <a:r>
              <a:rPr lang="en-US" sz="1400" dirty="0" smtClean="0"/>
              <a:t>Stand Alone connection</a:t>
            </a:r>
          </a:p>
          <a:p>
            <a:pPr marL="285750" indent="-285750">
              <a:buFont typeface="Arial" pitchFamily="34" charset="0"/>
              <a:buChar char="•"/>
            </a:pPr>
            <a:r>
              <a:rPr lang="en-US" sz="1400" dirty="0" smtClean="0"/>
              <a:t>Stand Alone control</a:t>
            </a:r>
            <a:endParaRPr lang="en-US" sz="1400" dirty="0"/>
          </a:p>
        </p:txBody>
      </p:sp>
      <p:sp>
        <p:nvSpPr>
          <p:cNvPr id="16" name="Double flèche horizontale 15"/>
          <p:cNvSpPr/>
          <p:nvPr/>
        </p:nvSpPr>
        <p:spPr>
          <a:xfrm rot="1361591">
            <a:off x="3288642" y="3390221"/>
            <a:ext cx="3322436" cy="6551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rot="1364383">
            <a:off x="3473102" y="3441943"/>
            <a:ext cx="2704289" cy="369332"/>
          </a:xfrm>
          <a:prstGeom prst="rect">
            <a:avLst/>
          </a:prstGeom>
          <a:noFill/>
        </p:spPr>
        <p:txBody>
          <a:bodyPr wrap="square" rtlCol="0">
            <a:spAutoFit/>
          </a:bodyPr>
          <a:lstStyle/>
          <a:p>
            <a:pPr algn="ctr"/>
            <a:r>
              <a:rPr lang="fr-FR" dirty="0" smtClean="0"/>
              <a:t>Transportation</a:t>
            </a:r>
            <a:endParaRPr lang="fr-FR" dirty="0"/>
          </a:p>
        </p:txBody>
      </p:sp>
      <p:sp>
        <p:nvSpPr>
          <p:cNvPr id="21" name="ZoneTexte 20"/>
          <p:cNvSpPr txBox="1"/>
          <p:nvPr/>
        </p:nvSpPr>
        <p:spPr>
          <a:xfrm>
            <a:off x="3414409" y="4835126"/>
            <a:ext cx="3041828" cy="738664"/>
          </a:xfrm>
          <a:prstGeom prst="rect">
            <a:avLst/>
          </a:prstGeom>
          <a:noFill/>
        </p:spPr>
        <p:txBody>
          <a:bodyPr wrap="square" rtlCol="0">
            <a:spAutoFit/>
          </a:bodyPr>
          <a:lstStyle/>
          <a:p>
            <a:pPr marL="285750" indent="-285750">
              <a:buFont typeface="Arial" pitchFamily="34" charset="0"/>
              <a:buChar char="•"/>
            </a:pPr>
            <a:r>
              <a:rPr lang="en-US" sz="1400" dirty="0" smtClean="0"/>
              <a:t>Crane; Lifts; </a:t>
            </a:r>
          </a:p>
          <a:p>
            <a:pPr marL="285750" indent="-285750">
              <a:buFont typeface="Arial" pitchFamily="34" charset="0"/>
              <a:buChar char="•"/>
            </a:pPr>
            <a:r>
              <a:rPr lang="en-US" sz="1400" dirty="0" smtClean="0"/>
              <a:t>Loader cart (</a:t>
            </a:r>
            <a:r>
              <a:rPr lang="en-US" sz="1400" dirty="0" err="1" smtClean="0"/>
              <a:t>tbd</a:t>
            </a:r>
            <a:r>
              <a:rPr lang="en-US" sz="1400" dirty="0" smtClean="0"/>
              <a:t>)</a:t>
            </a:r>
          </a:p>
          <a:p>
            <a:pPr marL="285750" indent="-285750">
              <a:buFont typeface="Arial" pitchFamily="34" charset="0"/>
              <a:buChar char="•"/>
            </a:pPr>
            <a:r>
              <a:rPr lang="en-US" sz="1400" dirty="0" smtClean="0"/>
              <a:t>Not Connected </a:t>
            </a:r>
            <a:endParaRPr lang="en-US" sz="1400" dirty="0"/>
          </a:p>
        </p:txBody>
      </p:sp>
      <p:sp>
        <p:nvSpPr>
          <p:cNvPr id="23" name="ZoneTexte 22"/>
          <p:cNvSpPr txBox="1"/>
          <p:nvPr/>
        </p:nvSpPr>
        <p:spPr>
          <a:xfrm>
            <a:off x="3083669" y="5155660"/>
            <a:ext cx="282102" cy="369332"/>
          </a:xfrm>
          <a:prstGeom prst="rect">
            <a:avLst/>
          </a:prstGeom>
          <a:noFill/>
        </p:spPr>
        <p:txBody>
          <a:bodyPr wrap="square" rtlCol="0">
            <a:spAutoFit/>
          </a:bodyPr>
          <a:lstStyle/>
          <a:p>
            <a:r>
              <a:rPr lang="fr-FR" dirty="0" smtClean="0"/>
              <a:t>1</a:t>
            </a:r>
            <a:endParaRPr lang="fr-FR" dirty="0"/>
          </a:p>
        </p:txBody>
      </p:sp>
      <p:sp>
        <p:nvSpPr>
          <p:cNvPr id="25" name="ZoneTexte 24"/>
          <p:cNvSpPr txBox="1"/>
          <p:nvPr/>
        </p:nvSpPr>
        <p:spPr>
          <a:xfrm>
            <a:off x="8712742" y="5823626"/>
            <a:ext cx="282102" cy="369332"/>
          </a:xfrm>
          <a:prstGeom prst="rect">
            <a:avLst/>
          </a:prstGeom>
          <a:noFill/>
        </p:spPr>
        <p:txBody>
          <a:bodyPr wrap="square" rtlCol="0">
            <a:spAutoFit/>
          </a:bodyPr>
          <a:lstStyle/>
          <a:p>
            <a:r>
              <a:rPr lang="fr-FR" dirty="0" smtClean="0"/>
              <a:t>2</a:t>
            </a:r>
            <a:endParaRPr lang="fr-FR" dirty="0"/>
          </a:p>
        </p:txBody>
      </p:sp>
      <p:sp>
        <p:nvSpPr>
          <p:cNvPr id="26" name="ZoneTexte 25"/>
          <p:cNvSpPr txBox="1"/>
          <p:nvPr/>
        </p:nvSpPr>
        <p:spPr>
          <a:xfrm>
            <a:off x="5891721" y="3975370"/>
            <a:ext cx="282102" cy="369332"/>
          </a:xfrm>
          <a:prstGeom prst="rect">
            <a:avLst/>
          </a:prstGeom>
          <a:noFill/>
        </p:spPr>
        <p:txBody>
          <a:bodyPr wrap="square" rtlCol="0">
            <a:spAutoFit/>
          </a:bodyPr>
          <a:lstStyle/>
          <a:p>
            <a:r>
              <a:rPr lang="fr-FR" dirty="0" smtClean="0"/>
              <a:t>3</a:t>
            </a:r>
            <a:endParaRPr lang="fr-FR" dirty="0"/>
          </a:p>
        </p:txBody>
      </p:sp>
    </p:spTree>
    <p:extLst>
      <p:ext uri="{BB962C8B-B14F-4D97-AF65-F5344CB8AC3E}">
        <p14:creationId xmlns:p14="http://schemas.microsoft.com/office/powerpoint/2010/main" val="3400405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Filter Loader Overview</a:t>
            </a:r>
            <a:br>
              <a:rPr lang="en-US" dirty="0" smtClean="0"/>
            </a:br>
            <a:endParaRPr lang="fr-FR" dirty="0"/>
          </a:p>
        </p:txBody>
      </p:sp>
      <p:sp>
        <p:nvSpPr>
          <p:cNvPr id="3" name="Espace réservé du contenu 2"/>
          <p:cNvSpPr>
            <a:spLocks noGrp="1"/>
          </p:cNvSpPr>
          <p:nvPr>
            <p:ph idx="1"/>
          </p:nvPr>
        </p:nvSpPr>
        <p:spPr/>
        <p:txBody>
          <a:bodyPr/>
          <a:lstStyle/>
          <a:p>
            <a:r>
              <a:rPr lang="en-US" dirty="0" smtClean="0"/>
              <a:t>Les </a:t>
            </a:r>
            <a:r>
              <a:rPr lang="en-US" dirty="0" err="1" smtClean="0"/>
              <a:t>fonctions</a:t>
            </a:r>
            <a:r>
              <a:rPr lang="en-US" dirty="0" smtClean="0"/>
              <a:t> principals du Loader:   </a:t>
            </a:r>
          </a:p>
          <a:p>
            <a:pPr lvl="1"/>
            <a:r>
              <a:rPr lang="en-US" dirty="0" smtClean="0"/>
              <a:t>Charger les </a:t>
            </a:r>
            <a:r>
              <a:rPr lang="en-US" dirty="0" err="1" smtClean="0"/>
              <a:t>filtres</a:t>
            </a:r>
            <a:r>
              <a:rPr lang="en-US" dirty="0" smtClean="0"/>
              <a:t> </a:t>
            </a:r>
            <a:r>
              <a:rPr lang="en-US" dirty="0" err="1" smtClean="0"/>
              <a:t>depuis</a:t>
            </a:r>
            <a:r>
              <a:rPr lang="en-US" dirty="0" smtClean="0"/>
              <a:t> le loader </a:t>
            </a:r>
            <a:r>
              <a:rPr lang="en-US" dirty="0" err="1" smtClean="0"/>
              <a:t>sur</a:t>
            </a:r>
            <a:r>
              <a:rPr lang="en-US" dirty="0" smtClean="0"/>
              <a:t> </a:t>
            </a:r>
            <a:r>
              <a:rPr lang="en-US" dirty="0" err="1" smtClean="0"/>
              <a:t>l’Autochanger</a:t>
            </a:r>
            <a:r>
              <a:rPr lang="en-US" dirty="0" smtClean="0"/>
              <a:t> (camera)</a:t>
            </a:r>
          </a:p>
          <a:p>
            <a:pPr lvl="1"/>
            <a:r>
              <a:rPr lang="en-US" dirty="0" smtClean="0"/>
              <a:t>Charger les </a:t>
            </a:r>
            <a:r>
              <a:rPr lang="en-US" dirty="0" err="1" smtClean="0"/>
              <a:t>filtres</a:t>
            </a:r>
            <a:r>
              <a:rPr lang="en-US" dirty="0" smtClean="0"/>
              <a:t> </a:t>
            </a:r>
            <a:r>
              <a:rPr lang="en-US" dirty="0" err="1" smtClean="0"/>
              <a:t>depuis</a:t>
            </a:r>
            <a:r>
              <a:rPr lang="en-US" dirty="0" smtClean="0"/>
              <a:t> le loader </a:t>
            </a:r>
            <a:r>
              <a:rPr lang="en-US" dirty="0" err="1" smtClean="0"/>
              <a:t>dans</a:t>
            </a:r>
            <a:r>
              <a:rPr lang="en-US" dirty="0" smtClean="0"/>
              <a:t> la </a:t>
            </a:r>
            <a:r>
              <a:rPr lang="en-US" dirty="0" err="1" smtClean="0"/>
              <a:t>boite</a:t>
            </a:r>
            <a:r>
              <a:rPr lang="en-US" dirty="0" smtClean="0"/>
              <a:t> de </a:t>
            </a:r>
            <a:r>
              <a:rPr lang="en-US" dirty="0" err="1" smtClean="0"/>
              <a:t>stockage</a:t>
            </a:r>
            <a:endParaRPr lang="en-US" dirty="0" smtClean="0"/>
          </a:p>
          <a:p>
            <a:pPr lvl="1"/>
            <a:r>
              <a:rPr lang="en-US" dirty="0" err="1" smtClean="0"/>
              <a:t>Décharger</a:t>
            </a:r>
            <a:r>
              <a:rPr lang="en-US" dirty="0" smtClean="0"/>
              <a:t> </a:t>
            </a:r>
            <a:r>
              <a:rPr lang="en-US" dirty="0"/>
              <a:t>les </a:t>
            </a:r>
            <a:r>
              <a:rPr lang="en-US" dirty="0" err="1"/>
              <a:t>filtres</a:t>
            </a:r>
            <a:r>
              <a:rPr lang="en-US" dirty="0"/>
              <a:t> </a:t>
            </a:r>
            <a:r>
              <a:rPr lang="en-US" dirty="0" err="1"/>
              <a:t>depuis</a:t>
            </a:r>
            <a:r>
              <a:rPr lang="en-US" dirty="0"/>
              <a:t> le </a:t>
            </a:r>
            <a:r>
              <a:rPr lang="en-US" dirty="0" err="1" smtClean="0"/>
              <a:t>l’Autochanger</a:t>
            </a:r>
            <a:r>
              <a:rPr lang="en-US" dirty="0" smtClean="0"/>
              <a:t> </a:t>
            </a:r>
            <a:r>
              <a:rPr lang="en-US" dirty="0" err="1" smtClean="0"/>
              <a:t>dans</a:t>
            </a:r>
            <a:r>
              <a:rPr lang="en-US" dirty="0" smtClean="0"/>
              <a:t> le Loader </a:t>
            </a:r>
          </a:p>
          <a:p>
            <a:pPr lvl="1"/>
            <a:r>
              <a:rPr lang="en-US" dirty="0" err="1" smtClean="0"/>
              <a:t>Décharger</a:t>
            </a:r>
            <a:r>
              <a:rPr lang="en-US" dirty="0" smtClean="0"/>
              <a:t> les </a:t>
            </a:r>
            <a:r>
              <a:rPr lang="en-US" dirty="0" err="1" smtClean="0"/>
              <a:t>filtres</a:t>
            </a:r>
            <a:r>
              <a:rPr lang="en-US" dirty="0" smtClean="0"/>
              <a:t> </a:t>
            </a:r>
            <a:r>
              <a:rPr lang="en-US" dirty="0" err="1" smtClean="0"/>
              <a:t>depuis</a:t>
            </a:r>
            <a:r>
              <a:rPr lang="en-US" dirty="0" smtClean="0"/>
              <a:t> la </a:t>
            </a:r>
            <a:r>
              <a:rPr lang="en-US" dirty="0" err="1" smtClean="0"/>
              <a:t>boite</a:t>
            </a:r>
            <a:r>
              <a:rPr lang="en-US" dirty="0" smtClean="0"/>
              <a:t> de </a:t>
            </a:r>
            <a:r>
              <a:rPr lang="en-US" dirty="0" err="1" smtClean="0"/>
              <a:t>stockage</a:t>
            </a:r>
            <a:r>
              <a:rPr lang="en-US" dirty="0" smtClean="0"/>
              <a:t> </a:t>
            </a:r>
            <a:r>
              <a:rPr lang="en-US" dirty="0" err="1" smtClean="0"/>
              <a:t>dans</a:t>
            </a:r>
            <a:r>
              <a:rPr lang="en-US" dirty="0" smtClean="0"/>
              <a:t> le Loader</a:t>
            </a:r>
          </a:p>
          <a:p>
            <a:pPr lvl="1"/>
            <a:r>
              <a:rPr lang="en-US" dirty="0" err="1" smtClean="0"/>
              <a:t>Proteger</a:t>
            </a:r>
            <a:r>
              <a:rPr lang="en-US" dirty="0" smtClean="0"/>
              <a:t> les </a:t>
            </a:r>
            <a:r>
              <a:rPr lang="en-US" dirty="0" err="1" smtClean="0"/>
              <a:t>filtres</a:t>
            </a:r>
            <a:r>
              <a:rPr lang="en-US" dirty="0" smtClean="0"/>
              <a:t> pendant le transport et la </a:t>
            </a:r>
            <a:r>
              <a:rPr lang="en-US" dirty="0" err="1" smtClean="0"/>
              <a:t>manuetention</a:t>
            </a:r>
            <a:r>
              <a:rPr lang="en-US" dirty="0" smtClean="0"/>
              <a:t> entre la zone de </a:t>
            </a:r>
            <a:r>
              <a:rPr lang="en-US" dirty="0" err="1" smtClean="0"/>
              <a:t>stockage</a:t>
            </a:r>
            <a:r>
              <a:rPr lang="en-US" dirty="0" smtClean="0"/>
              <a:t> et la </a:t>
            </a:r>
            <a:r>
              <a:rPr lang="en-US" dirty="0" err="1" smtClean="0"/>
              <a:t>caméra</a:t>
            </a:r>
            <a:r>
              <a:rPr lang="en-US" dirty="0" smtClean="0"/>
              <a:t> between the storage zone and the camera</a:t>
            </a:r>
          </a:p>
          <a:p>
            <a:pPr lvl="1"/>
            <a:r>
              <a:rPr lang="en-US" dirty="0" err="1" smtClean="0"/>
              <a:t>Maintenir</a:t>
            </a:r>
            <a:r>
              <a:rPr lang="en-US" dirty="0" smtClean="0"/>
              <a:t> </a:t>
            </a:r>
            <a:r>
              <a:rPr lang="en-US" dirty="0" err="1" smtClean="0"/>
              <a:t>une</a:t>
            </a:r>
            <a:r>
              <a:rPr lang="en-US" dirty="0" smtClean="0"/>
              <a:t> </a:t>
            </a:r>
            <a:r>
              <a:rPr lang="en-US" dirty="0" err="1" smtClean="0"/>
              <a:t>propreté</a:t>
            </a:r>
            <a:r>
              <a:rPr lang="en-US" dirty="0" smtClean="0"/>
              <a:t> </a:t>
            </a:r>
            <a:r>
              <a:rPr lang="en-US" dirty="0" err="1" smtClean="0"/>
              <a:t>equivalente</a:t>
            </a:r>
            <a:r>
              <a:rPr lang="en-US" dirty="0" smtClean="0"/>
              <a:t> à  </a:t>
            </a:r>
            <a:r>
              <a:rPr lang="en-US" dirty="0" err="1" smtClean="0"/>
              <a:t>une</a:t>
            </a:r>
            <a:r>
              <a:rPr lang="en-US" dirty="0" smtClean="0"/>
              <a:t> </a:t>
            </a:r>
            <a:r>
              <a:rPr lang="en-US" dirty="0" err="1" smtClean="0"/>
              <a:t>classe</a:t>
            </a:r>
            <a:r>
              <a:rPr lang="en-US" dirty="0" smtClean="0"/>
              <a:t> ISO 5 (FED STD-209, class 100 equiv.) </a:t>
            </a:r>
          </a:p>
          <a:p>
            <a:r>
              <a:rPr lang="en-US" dirty="0" err="1" smtClean="0"/>
              <a:t>Fourniture</a:t>
            </a:r>
            <a:r>
              <a:rPr lang="en-US" dirty="0" smtClean="0"/>
              <a:t> de divers </a:t>
            </a:r>
            <a:r>
              <a:rPr lang="en-US" dirty="0" err="1" smtClean="0"/>
              <a:t>équipements</a:t>
            </a:r>
            <a:r>
              <a:rPr lang="en-US" dirty="0" smtClean="0"/>
              <a:t> de </a:t>
            </a:r>
            <a:r>
              <a:rPr lang="en-US" dirty="0" err="1" smtClean="0"/>
              <a:t>laboratoire</a:t>
            </a:r>
            <a:endParaRPr lang="en-US" dirty="0" smtClean="0"/>
          </a:p>
          <a:p>
            <a:pPr lvl="1"/>
            <a:r>
              <a:rPr lang="en-US" dirty="0" err="1" smtClean="0"/>
              <a:t>Boite</a:t>
            </a:r>
            <a:r>
              <a:rPr lang="en-US" dirty="0" smtClean="0"/>
              <a:t> de </a:t>
            </a:r>
            <a:r>
              <a:rPr lang="en-US" dirty="0" err="1" smtClean="0"/>
              <a:t>stockage</a:t>
            </a:r>
            <a:r>
              <a:rPr lang="en-US" dirty="0" smtClean="0"/>
              <a:t> pour 6 </a:t>
            </a:r>
            <a:r>
              <a:rPr lang="en-US" dirty="0" err="1" smtClean="0"/>
              <a:t>filtres</a:t>
            </a:r>
            <a:endParaRPr lang="en-US" dirty="0" smtClean="0"/>
          </a:p>
          <a:p>
            <a:pPr lvl="1"/>
            <a:r>
              <a:rPr lang="en-US" dirty="0" smtClean="0"/>
              <a:t>Stand de maintenance pour 1 </a:t>
            </a:r>
            <a:r>
              <a:rPr lang="en-US" dirty="0" err="1" smtClean="0"/>
              <a:t>filtre</a:t>
            </a:r>
            <a:endParaRPr lang="en-US" dirty="0" smtClean="0"/>
          </a:p>
          <a:p>
            <a:pPr lvl="1"/>
            <a:r>
              <a:rPr lang="en-US" dirty="0" smtClean="0"/>
              <a:t>Chariot de transport pour 2 Loaders</a:t>
            </a:r>
          </a:p>
          <a:p>
            <a:pPr lvl="1"/>
            <a:r>
              <a:rPr lang="en-US" dirty="0" err="1" smtClean="0"/>
              <a:t>Outillage</a:t>
            </a:r>
            <a:r>
              <a:rPr lang="en-US" dirty="0" smtClean="0"/>
              <a:t> divers (</a:t>
            </a:r>
            <a:r>
              <a:rPr lang="en-US" dirty="0" err="1" smtClean="0"/>
              <a:t>manutention</a:t>
            </a:r>
            <a:r>
              <a:rPr lang="en-US" dirty="0" smtClean="0"/>
              <a:t>, montage…)</a:t>
            </a:r>
          </a:p>
          <a:p>
            <a:r>
              <a:rPr lang="en-US" dirty="0" err="1" smtClean="0"/>
              <a:t>Fourniture</a:t>
            </a:r>
            <a:r>
              <a:rPr lang="en-US" dirty="0" smtClean="0"/>
              <a:t> de </a:t>
            </a:r>
            <a:r>
              <a:rPr lang="en-US" dirty="0" err="1" smtClean="0"/>
              <a:t>toute</a:t>
            </a:r>
            <a:r>
              <a:rPr lang="en-US" dirty="0" smtClean="0"/>
              <a:t> la documentation </a:t>
            </a:r>
            <a:r>
              <a:rPr lang="en-US" dirty="0" err="1" smtClean="0"/>
              <a:t>associée</a:t>
            </a:r>
            <a:endParaRPr lang="en-US" dirty="0" smtClean="0"/>
          </a:p>
        </p:txBody>
      </p:sp>
    </p:spTree>
    <p:extLst>
      <p:ext uri="{BB962C8B-B14F-4D97-AF65-F5344CB8AC3E}">
        <p14:creationId xmlns:p14="http://schemas.microsoft.com/office/powerpoint/2010/main" val="399717346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Filter Loader overview</a:t>
            </a:r>
            <a:endParaRPr lang="en-US" dirty="0"/>
          </a:p>
        </p:txBody>
      </p:sp>
      <p:pic>
        <p:nvPicPr>
          <p:cNvPr id="6" name="Espace réservé du contenu 5" descr="Vue éclatée.jpg"/>
          <p:cNvPicPr>
            <a:picLocks noGrp="1" noChangeAspect="1"/>
          </p:cNvPicPr>
          <p:nvPr>
            <p:ph idx="1"/>
          </p:nvPr>
        </p:nvPicPr>
        <p:blipFill>
          <a:blip r:embed="rId3" cstate="print"/>
          <a:stretch>
            <a:fillRect/>
          </a:stretch>
        </p:blipFill>
        <p:spPr>
          <a:xfrm>
            <a:off x="3914242" y="1849727"/>
            <a:ext cx="4554248" cy="4318102"/>
          </a:xfrm>
        </p:spPr>
      </p:pic>
      <p:sp>
        <p:nvSpPr>
          <p:cNvPr id="7" name="ZoneTexte 6"/>
          <p:cNvSpPr txBox="1"/>
          <p:nvPr/>
        </p:nvSpPr>
        <p:spPr>
          <a:xfrm>
            <a:off x="7761428" y="1316465"/>
            <a:ext cx="1382572" cy="307777"/>
          </a:xfrm>
          <a:prstGeom prst="rect">
            <a:avLst/>
          </a:prstGeom>
          <a:noFill/>
        </p:spPr>
        <p:txBody>
          <a:bodyPr wrap="square" rtlCol="0">
            <a:spAutoFit/>
          </a:bodyPr>
          <a:lstStyle/>
          <a:p>
            <a:r>
              <a:rPr lang="fr-FR" sz="1400" dirty="0" smtClean="0"/>
              <a:t>Container</a:t>
            </a:r>
            <a:endParaRPr lang="fr-FR" sz="1400" dirty="0"/>
          </a:p>
        </p:txBody>
      </p:sp>
      <p:sp>
        <p:nvSpPr>
          <p:cNvPr id="8" name="ZoneTexte 7"/>
          <p:cNvSpPr txBox="1"/>
          <p:nvPr/>
        </p:nvSpPr>
        <p:spPr>
          <a:xfrm>
            <a:off x="5305418" y="1470353"/>
            <a:ext cx="2107996" cy="307777"/>
          </a:xfrm>
          <a:prstGeom prst="rect">
            <a:avLst/>
          </a:prstGeom>
          <a:noFill/>
        </p:spPr>
        <p:txBody>
          <a:bodyPr wrap="square" rtlCol="0">
            <a:spAutoFit/>
          </a:bodyPr>
          <a:lstStyle/>
          <a:p>
            <a:pPr algn="ctr"/>
            <a:r>
              <a:rPr lang="en-US" sz="1400" dirty="0" smtClean="0"/>
              <a:t>Electronic boxes</a:t>
            </a:r>
            <a:endParaRPr lang="en-US" sz="1400" dirty="0"/>
          </a:p>
        </p:txBody>
      </p:sp>
      <p:sp>
        <p:nvSpPr>
          <p:cNvPr id="9" name="ZoneTexte 8"/>
          <p:cNvSpPr txBox="1"/>
          <p:nvPr/>
        </p:nvSpPr>
        <p:spPr>
          <a:xfrm>
            <a:off x="6071008" y="5769456"/>
            <a:ext cx="2356713" cy="307777"/>
          </a:xfrm>
          <a:prstGeom prst="rect">
            <a:avLst/>
          </a:prstGeom>
          <a:noFill/>
        </p:spPr>
        <p:txBody>
          <a:bodyPr wrap="square" rtlCol="0">
            <a:spAutoFit/>
          </a:bodyPr>
          <a:lstStyle/>
          <a:p>
            <a:pPr algn="ctr"/>
            <a:r>
              <a:rPr lang="en-US" sz="1400" dirty="0" smtClean="0"/>
              <a:t>Linear motion Unit</a:t>
            </a:r>
            <a:endParaRPr lang="en-US" sz="1400" dirty="0"/>
          </a:p>
        </p:txBody>
      </p:sp>
      <p:sp>
        <p:nvSpPr>
          <p:cNvPr id="11" name="ZoneTexte 10"/>
          <p:cNvSpPr txBox="1"/>
          <p:nvPr/>
        </p:nvSpPr>
        <p:spPr>
          <a:xfrm>
            <a:off x="5746700" y="6135824"/>
            <a:ext cx="1382572" cy="307777"/>
          </a:xfrm>
          <a:prstGeom prst="rect">
            <a:avLst/>
          </a:prstGeom>
          <a:noFill/>
        </p:spPr>
        <p:txBody>
          <a:bodyPr wrap="square" rtlCol="0">
            <a:spAutoFit/>
          </a:bodyPr>
          <a:lstStyle/>
          <a:p>
            <a:pPr algn="ctr"/>
            <a:r>
              <a:rPr lang="fr-FR" sz="1400" dirty="0" smtClean="0"/>
              <a:t>Rail Guides</a:t>
            </a:r>
            <a:endParaRPr lang="fr-FR" sz="1400" dirty="0"/>
          </a:p>
        </p:txBody>
      </p:sp>
      <p:sp>
        <p:nvSpPr>
          <p:cNvPr id="12" name="ZoneTexte 11"/>
          <p:cNvSpPr txBox="1"/>
          <p:nvPr/>
        </p:nvSpPr>
        <p:spPr>
          <a:xfrm>
            <a:off x="4645761" y="5712150"/>
            <a:ext cx="1587399" cy="307777"/>
          </a:xfrm>
          <a:prstGeom prst="rect">
            <a:avLst/>
          </a:prstGeom>
          <a:noFill/>
        </p:spPr>
        <p:txBody>
          <a:bodyPr wrap="square" rtlCol="0">
            <a:spAutoFit/>
          </a:bodyPr>
          <a:lstStyle/>
          <a:p>
            <a:pPr algn="ctr"/>
            <a:r>
              <a:rPr lang="en-US" sz="1400" dirty="0" smtClean="0"/>
              <a:t>Filter Carrier</a:t>
            </a:r>
            <a:endParaRPr lang="en-US" sz="1400" dirty="0"/>
          </a:p>
        </p:txBody>
      </p:sp>
      <p:sp>
        <p:nvSpPr>
          <p:cNvPr id="14" name="ZoneTexte 13"/>
          <p:cNvSpPr txBox="1"/>
          <p:nvPr/>
        </p:nvSpPr>
        <p:spPr>
          <a:xfrm>
            <a:off x="3793541" y="1927044"/>
            <a:ext cx="1645919" cy="523220"/>
          </a:xfrm>
          <a:prstGeom prst="rect">
            <a:avLst/>
          </a:prstGeom>
          <a:noFill/>
        </p:spPr>
        <p:txBody>
          <a:bodyPr wrap="square" rtlCol="0">
            <a:spAutoFit/>
          </a:bodyPr>
          <a:lstStyle/>
          <a:p>
            <a:pPr algn="ctr"/>
            <a:r>
              <a:rPr lang="en-US" sz="1400" dirty="0" smtClean="0"/>
              <a:t>Filter Clamps system</a:t>
            </a:r>
            <a:endParaRPr lang="en-US" sz="1400" dirty="0"/>
          </a:p>
        </p:txBody>
      </p:sp>
      <p:cxnSp>
        <p:nvCxnSpPr>
          <p:cNvPr id="16" name="Connecteur droit avec flèche 15"/>
          <p:cNvCxnSpPr>
            <a:stCxn id="7" idx="1"/>
          </p:cNvCxnSpPr>
          <p:nvPr/>
        </p:nvCxnSpPr>
        <p:spPr>
          <a:xfrm>
            <a:off x="7761428" y="1470354"/>
            <a:ext cx="0" cy="12211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8" idx="2"/>
          </p:cNvCxnSpPr>
          <p:nvPr/>
        </p:nvCxnSpPr>
        <p:spPr>
          <a:xfrm>
            <a:off x="6359416" y="1778130"/>
            <a:ext cx="422386" cy="11103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14" idx="2"/>
          </p:cNvCxnSpPr>
          <p:nvPr/>
        </p:nvCxnSpPr>
        <p:spPr>
          <a:xfrm>
            <a:off x="4616501" y="2450264"/>
            <a:ext cx="67933" cy="1463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12" idx="0"/>
          </p:cNvCxnSpPr>
          <p:nvPr/>
        </p:nvCxnSpPr>
        <p:spPr>
          <a:xfrm flipV="1">
            <a:off x="5439461" y="3913974"/>
            <a:ext cx="128017" cy="1798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9" idx="0"/>
          </p:cNvCxnSpPr>
          <p:nvPr/>
        </p:nvCxnSpPr>
        <p:spPr>
          <a:xfrm flipH="1" flipV="1">
            <a:off x="6437986" y="4505145"/>
            <a:ext cx="811379" cy="12643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flipV="1">
            <a:off x="6262423" y="5602424"/>
            <a:ext cx="10974" cy="5193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190195" y="1470354"/>
            <a:ext cx="3672231" cy="276999"/>
          </a:xfrm>
          <a:prstGeom prst="rect">
            <a:avLst/>
          </a:prstGeom>
          <a:noFill/>
        </p:spPr>
        <p:txBody>
          <a:bodyPr wrap="square" rtlCol="0">
            <a:spAutoFit/>
          </a:bodyPr>
          <a:lstStyle/>
          <a:p>
            <a:r>
              <a:rPr lang="en-US" sz="1200" dirty="0" smtClean="0"/>
              <a:t>Filter Loader estimated mass (without filter) : 163kg</a:t>
            </a:r>
            <a:endParaRPr lang="en-US" sz="1200" dirty="0"/>
          </a:p>
        </p:txBody>
      </p:sp>
      <p:sp>
        <p:nvSpPr>
          <p:cNvPr id="23" name="Espace réservé du contenu 2"/>
          <p:cNvSpPr txBox="1">
            <a:spLocks/>
          </p:cNvSpPr>
          <p:nvPr/>
        </p:nvSpPr>
        <p:spPr bwMode="auto">
          <a:xfrm>
            <a:off x="45722" y="1927045"/>
            <a:ext cx="3747819" cy="1824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b="1">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b="1">
                <a:solidFill>
                  <a:srgbClr val="1F497D"/>
                </a:solidFill>
                <a:latin typeface="+mn-lt"/>
                <a:ea typeface="ＭＳ Ｐゴシック" pitchFamily="-111"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1600">
                <a:solidFill>
                  <a:srgbClr val="1F497D"/>
                </a:solidFill>
                <a:latin typeface="+mn-lt"/>
                <a:ea typeface="ＭＳ Ｐゴシック" pitchFamily="-111"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t>The Filter Loader is composed of :</a:t>
            </a:r>
          </a:p>
          <a:p>
            <a:pPr lvl="1"/>
            <a:r>
              <a:rPr lang="en-US" kern="0" dirty="0" smtClean="0"/>
              <a:t>The filter clamp system</a:t>
            </a:r>
          </a:p>
          <a:p>
            <a:pPr lvl="1"/>
            <a:r>
              <a:rPr lang="en-US" kern="0" dirty="0" smtClean="0"/>
              <a:t>The filter carriage system</a:t>
            </a:r>
          </a:p>
          <a:p>
            <a:pPr lvl="1"/>
            <a:r>
              <a:rPr lang="en-US" kern="0" dirty="0" smtClean="0"/>
              <a:t>The filter loader container</a:t>
            </a:r>
          </a:p>
          <a:p>
            <a:pPr lvl="1"/>
            <a:r>
              <a:rPr lang="en-US" kern="0" dirty="0" smtClean="0"/>
              <a:t>The control command</a:t>
            </a:r>
            <a:endParaRPr lang="fr-FR" kern="0" dirty="0" smtClean="0"/>
          </a:p>
        </p:txBody>
      </p:sp>
    </p:spTree>
    <p:extLst>
      <p:ext uri="{BB962C8B-B14F-4D97-AF65-F5344CB8AC3E}">
        <p14:creationId xmlns:p14="http://schemas.microsoft.com/office/powerpoint/2010/main" val="178815777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Filter Loader Control Command</a:t>
            </a:r>
            <a:endParaRPr lang="en-US" dirty="0"/>
          </a:p>
        </p:txBody>
      </p:sp>
      <p:grpSp>
        <p:nvGrpSpPr>
          <p:cNvPr id="74" name="Groupe 73"/>
          <p:cNvGrpSpPr/>
          <p:nvPr/>
        </p:nvGrpSpPr>
        <p:grpSpPr>
          <a:xfrm>
            <a:off x="369460" y="1137959"/>
            <a:ext cx="8774540" cy="5720041"/>
            <a:chOff x="204280" y="309382"/>
            <a:chExt cx="8832216" cy="6246799"/>
          </a:xfrm>
        </p:grpSpPr>
        <p:grpSp>
          <p:nvGrpSpPr>
            <p:cNvPr id="77" name="Groupe 78"/>
            <p:cNvGrpSpPr/>
            <p:nvPr/>
          </p:nvGrpSpPr>
          <p:grpSpPr>
            <a:xfrm>
              <a:off x="6726771" y="4581128"/>
              <a:ext cx="2232248" cy="753679"/>
              <a:chOff x="6726771" y="4724293"/>
              <a:chExt cx="2232248" cy="753679"/>
            </a:xfrm>
          </p:grpSpPr>
          <p:sp>
            <p:nvSpPr>
              <p:cNvPr id="175" name="Rectangle à coins arrondis 174"/>
              <p:cNvSpPr/>
              <p:nvPr/>
            </p:nvSpPr>
            <p:spPr>
              <a:xfrm>
                <a:off x="6726771" y="4724293"/>
                <a:ext cx="1290675" cy="720080"/>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76" name="ZoneTexte 175"/>
              <p:cNvSpPr txBox="1"/>
              <p:nvPr/>
            </p:nvSpPr>
            <p:spPr>
              <a:xfrm>
                <a:off x="7075247" y="4872956"/>
                <a:ext cx="920880" cy="605016"/>
              </a:xfrm>
              <a:prstGeom prst="rect">
                <a:avLst/>
              </a:prstGeom>
              <a:noFill/>
            </p:spPr>
            <p:txBody>
              <a:bodyPr wrap="square" rtlCol="0">
                <a:spAutoFit/>
              </a:bodyPr>
              <a:lstStyle/>
              <a:p>
                <a:pPr algn="ctr"/>
                <a:r>
                  <a:rPr lang="en-US" sz="1000" b="1" dirty="0" smtClean="0"/>
                  <a:t>Motor</a:t>
                </a:r>
              </a:p>
              <a:p>
                <a:pPr algn="ctr"/>
                <a:r>
                  <a:rPr lang="en-US" sz="1000" b="1" dirty="0" smtClean="0"/>
                  <a:t>Controller</a:t>
                </a:r>
              </a:p>
              <a:p>
                <a:pPr algn="ctr"/>
                <a:r>
                  <a:rPr lang="en-US" sz="1000" b="1" dirty="0" smtClean="0"/>
                  <a:t>EPOS 70/10</a:t>
                </a:r>
                <a:endParaRPr lang="en-US" sz="1000" b="1" dirty="0"/>
              </a:p>
            </p:txBody>
          </p:sp>
          <p:sp>
            <p:nvSpPr>
              <p:cNvPr id="177" name="ZoneTexte 176"/>
              <p:cNvSpPr txBox="1"/>
              <p:nvPr/>
            </p:nvSpPr>
            <p:spPr>
              <a:xfrm>
                <a:off x="7204384" y="4724293"/>
                <a:ext cx="473993" cy="2308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900" b="1" i="1" dirty="0" smtClean="0"/>
                  <a:t>CAN</a:t>
                </a:r>
                <a:endParaRPr lang="en-US" sz="900" b="1" i="1" dirty="0"/>
              </a:p>
            </p:txBody>
          </p:sp>
          <p:pic>
            <p:nvPicPr>
              <p:cNvPr id="178" name="Picture 7" descr="http://www.galilmc.com/images/products/servo-motor_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3470" y="4801402"/>
                <a:ext cx="725549" cy="565859"/>
              </a:xfrm>
              <a:prstGeom prst="rect">
                <a:avLst/>
              </a:prstGeom>
              <a:noFill/>
              <a:extLst>
                <a:ext uri="{909E8E84-426E-40dd-AFC4-6F175D3DCCD1}">
                  <a14:hiddenFill xmlns:a14="http://schemas.microsoft.com/office/drawing/2010/main">
                    <a:solidFill>
                      <a:srgbClr val="FFFFFF"/>
                    </a:solidFill>
                  </a14:hiddenFill>
                </a:ext>
              </a:extLst>
            </p:spPr>
          </p:pic>
          <p:sp>
            <p:nvSpPr>
              <p:cNvPr id="179" name="ZoneTexte 178"/>
              <p:cNvSpPr txBox="1"/>
              <p:nvPr/>
            </p:nvSpPr>
            <p:spPr>
              <a:xfrm rot="16200000">
                <a:off x="6659579" y="4899667"/>
                <a:ext cx="535660"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900" b="1" i="1" dirty="0" smtClean="0"/>
                  <a:t>Power In</a:t>
                </a:r>
                <a:endParaRPr lang="en-US" sz="900" b="1" i="1" dirty="0"/>
              </a:p>
            </p:txBody>
          </p:sp>
          <p:cxnSp>
            <p:nvCxnSpPr>
              <p:cNvPr id="180" name="Connecteur droit avec flèche 179"/>
              <p:cNvCxnSpPr>
                <a:stCxn id="175" idx="3"/>
                <a:endCxn id="178" idx="1"/>
              </p:cNvCxnSpPr>
              <p:nvPr/>
            </p:nvCxnSpPr>
            <p:spPr>
              <a:xfrm flipV="1">
                <a:off x="8017446" y="5084332"/>
                <a:ext cx="216024" cy="1"/>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cxnSp>
          <p:nvCxnSpPr>
            <p:cNvPr id="78" name="Connecteur droit avec flèche 77"/>
            <p:cNvCxnSpPr>
              <a:stCxn id="173" idx="3"/>
            </p:cNvCxnSpPr>
            <p:nvPr/>
          </p:nvCxnSpPr>
          <p:spPr>
            <a:xfrm>
              <a:off x="6225429" y="5078622"/>
              <a:ext cx="520069" cy="0"/>
            </a:xfrm>
            <a:prstGeom prst="straightConnector1">
              <a:avLst/>
            </a:prstGeom>
            <a:ln w="285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79" name="Groupe 22"/>
            <p:cNvGrpSpPr/>
            <p:nvPr/>
          </p:nvGrpSpPr>
          <p:grpSpPr>
            <a:xfrm>
              <a:off x="5222786" y="4884278"/>
              <a:ext cx="1002643" cy="400110"/>
              <a:chOff x="4139952" y="5139076"/>
              <a:chExt cx="1002643" cy="400110"/>
            </a:xfrm>
          </p:grpSpPr>
          <p:sp>
            <p:nvSpPr>
              <p:cNvPr id="173" name="Rectangle à coins arrondis 172"/>
              <p:cNvSpPr/>
              <p:nvPr/>
            </p:nvSpPr>
            <p:spPr>
              <a:xfrm>
                <a:off x="4139952" y="5157192"/>
                <a:ext cx="1002643" cy="352455"/>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74" name="ZoneTexte 173"/>
              <p:cNvSpPr txBox="1"/>
              <p:nvPr/>
            </p:nvSpPr>
            <p:spPr>
              <a:xfrm>
                <a:off x="4198739" y="5139076"/>
                <a:ext cx="885068" cy="400110"/>
              </a:xfrm>
              <a:prstGeom prst="rect">
                <a:avLst/>
              </a:prstGeom>
              <a:noFill/>
            </p:spPr>
            <p:txBody>
              <a:bodyPr wrap="square" rtlCol="0">
                <a:spAutoFit/>
              </a:bodyPr>
              <a:lstStyle/>
              <a:p>
                <a:pPr algn="ctr"/>
                <a:r>
                  <a:rPr lang="en-US" sz="1000" b="1" dirty="0" smtClean="0"/>
                  <a:t>Relay</a:t>
                </a:r>
              </a:p>
              <a:p>
                <a:pPr algn="ctr"/>
                <a:r>
                  <a:rPr lang="en-US" sz="1000" b="1" dirty="0" smtClean="0"/>
                  <a:t>Contactor</a:t>
                </a:r>
                <a:endParaRPr lang="en-US" sz="1000" b="1" dirty="0"/>
              </a:p>
            </p:txBody>
          </p:sp>
        </p:grpSp>
        <p:cxnSp>
          <p:nvCxnSpPr>
            <p:cNvPr id="80" name="Connecteur en angle 79"/>
            <p:cNvCxnSpPr/>
            <p:nvPr/>
          </p:nvCxnSpPr>
          <p:spPr>
            <a:xfrm rot="16200000" flipH="1">
              <a:off x="4829218" y="4632400"/>
              <a:ext cx="515780" cy="232659"/>
            </a:xfrm>
            <a:prstGeom prst="bentConnector3">
              <a:avLst>
                <a:gd name="adj1" fmla="val 100141"/>
              </a:avLst>
            </a:prstGeom>
            <a:ln>
              <a:solidFill>
                <a:srgbClr val="FF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Connecteur en angle 80"/>
            <p:cNvCxnSpPr/>
            <p:nvPr/>
          </p:nvCxnSpPr>
          <p:spPr>
            <a:xfrm rot="16200000" flipH="1">
              <a:off x="4312628" y="5038246"/>
              <a:ext cx="1385579" cy="290765"/>
            </a:xfrm>
            <a:prstGeom prst="bentConnector3">
              <a:avLst>
                <a:gd name="adj1" fmla="val 99996"/>
              </a:avLst>
            </a:prstGeom>
            <a:ln>
              <a:solidFill>
                <a:srgbClr val="FF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Connecteur en angle 81"/>
            <p:cNvCxnSpPr/>
            <p:nvPr/>
          </p:nvCxnSpPr>
          <p:spPr>
            <a:xfrm>
              <a:off x="2014673" y="5154078"/>
              <a:ext cx="3195723" cy="866235"/>
            </a:xfrm>
            <a:prstGeom prst="bentConnector3">
              <a:avLst>
                <a:gd name="adj1" fmla="val -147"/>
              </a:avLst>
            </a:prstGeom>
            <a:ln w="285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Connecteur en angle 83"/>
            <p:cNvCxnSpPr/>
            <p:nvPr/>
          </p:nvCxnSpPr>
          <p:spPr>
            <a:xfrm>
              <a:off x="2014673" y="3095110"/>
              <a:ext cx="3205399" cy="2058968"/>
            </a:xfrm>
            <a:prstGeom prst="bentConnector3">
              <a:avLst>
                <a:gd name="adj1" fmla="val -290"/>
              </a:avLst>
            </a:prstGeom>
            <a:ln w="285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94" name="Flèche angle droit à deux pointes 93"/>
            <p:cNvSpPr/>
            <p:nvPr/>
          </p:nvSpPr>
          <p:spPr>
            <a:xfrm rot="16200000">
              <a:off x="6231044" y="3206188"/>
              <a:ext cx="629138" cy="2101457"/>
            </a:xfrm>
            <a:prstGeom prst="leftUpArrow">
              <a:avLst>
                <a:gd name="adj1" fmla="val 22920"/>
                <a:gd name="adj2" fmla="val 20936"/>
                <a:gd name="adj3" fmla="val 32848"/>
              </a:avLst>
            </a:prstGeom>
            <a:solidFill>
              <a:srgbClr val="66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5" name="Double flèche horizontale 94"/>
            <p:cNvSpPr/>
            <p:nvPr/>
          </p:nvSpPr>
          <p:spPr>
            <a:xfrm rot="5400000">
              <a:off x="7343021" y="5408817"/>
              <a:ext cx="293778" cy="91551"/>
            </a:xfrm>
            <a:prstGeom prst="leftRightArrow">
              <a:avLst>
                <a:gd name="adj1" fmla="val 37408"/>
                <a:gd name="adj2" fmla="val 106665"/>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ZoneTexte 95"/>
            <p:cNvSpPr txBox="1"/>
            <p:nvPr/>
          </p:nvSpPr>
          <p:spPr>
            <a:xfrm>
              <a:off x="6372200" y="3953718"/>
              <a:ext cx="1179304" cy="228804"/>
            </a:xfrm>
            <a:prstGeom prst="rect">
              <a:avLst/>
            </a:prstGeom>
            <a:noFill/>
            <a:ln>
              <a:noFill/>
            </a:ln>
          </p:spPr>
          <p:txBody>
            <a:bodyPr wrap="square" rtlCol="0">
              <a:spAutoFit/>
            </a:bodyPr>
            <a:lstStyle/>
            <a:p>
              <a:pPr algn="ctr"/>
              <a:r>
                <a:rPr lang="en-US" sz="900" b="1" i="1" dirty="0" smtClean="0"/>
                <a:t>CAN Open Protocol</a:t>
              </a:r>
              <a:endParaRPr lang="en-US" sz="900" b="1" i="1" dirty="0"/>
            </a:p>
          </p:txBody>
        </p:sp>
        <p:cxnSp>
          <p:nvCxnSpPr>
            <p:cNvPr id="97" name="Connecteur en angle 96"/>
            <p:cNvCxnSpPr/>
            <p:nvPr/>
          </p:nvCxnSpPr>
          <p:spPr>
            <a:xfrm rot="16200000" flipV="1">
              <a:off x="1725136" y="3481108"/>
              <a:ext cx="2752838" cy="1"/>
            </a:xfrm>
            <a:prstGeom prst="bentConnector3">
              <a:avLst>
                <a:gd name="adj1" fmla="val 50000"/>
              </a:avLst>
            </a:prstGeom>
            <a:ln w="190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a:off x="4716018" y="4490839"/>
              <a:ext cx="0" cy="522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98"/>
            <p:cNvCxnSpPr/>
            <p:nvPr/>
          </p:nvCxnSpPr>
          <p:spPr>
            <a:xfrm flipH="1" flipV="1">
              <a:off x="3101556" y="4857528"/>
              <a:ext cx="1554086" cy="2"/>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100" name="ZoneTexte 99"/>
            <p:cNvSpPr txBox="1"/>
            <p:nvPr/>
          </p:nvSpPr>
          <p:spPr>
            <a:xfrm>
              <a:off x="3419872" y="5444373"/>
              <a:ext cx="1129958" cy="369332"/>
            </a:xfrm>
            <a:prstGeom prst="rect">
              <a:avLst/>
            </a:prstGeom>
            <a:noFill/>
            <a:ln>
              <a:noFill/>
            </a:ln>
          </p:spPr>
          <p:txBody>
            <a:bodyPr wrap="square" rtlCol="0">
              <a:spAutoFit/>
            </a:bodyPr>
            <a:lstStyle/>
            <a:p>
              <a:pPr algn="ctr"/>
              <a:r>
                <a:rPr lang="en-US" sz="900" b="1" i="1" dirty="0" smtClean="0">
                  <a:solidFill>
                    <a:schemeClr val="accent4">
                      <a:lumMod val="60000"/>
                      <a:lumOff val="40000"/>
                    </a:schemeClr>
                  </a:solidFill>
                </a:rPr>
                <a:t>Status from </a:t>
              </a:r>
            </a:p>
            <a:p>
              <a:pPr algn="ctr"/>
              <a:r>
                <a:rPr lang="en-US" sz="900" b="1" i="1" dirty="0" smtClean="0">
                  <a:solidFill>
                    <a:schemeClr val="accent4">
                      <a:lumMod val="60000"/>
                      <a:lumOff val="40000"/>
                    </a:schemeClr>
                  </a:solidFill>
                </a:rPr>
                <a:t>sensors</a:t>
              </a:r>
              <a:endParaRPr lang="en-US" sz="900" b="1" i="1" dirty="0">
                <a:solidFill>
                  <a:schemeClr val="accent4">
                    <a:lumMod val="60000"/>
                    <a:lumOff val="40000"/>
                  </a:schemeClr>
                </a:solidFill>
              </a:endParaRPr>
            </a:p>
          </p:txBody>
        </p:sp>
        <p:grpSp>
          <p:nvGrpSpPr>
            <p:cNvPr id="101" name="Groupe 73"/>
            <p:cNvGrpSpPr/>
            <p:nvPr/>
          </p:nvGrpSpPr>
          <p:grpSpPr>
            <a:xfrm>
              <a:off x="3851920" y="6185610"/>
              <a:ext cx="1021333" cy="370571"/>
              <a:chOff x="3707904" y="6185610"/>
              <a:chExt cx="1021333" cy="370571"/>
            </a:xfrm>
          </p:grpSpPr>
          <p:sp>
            <p:nvSpPr>
              <p:cNvPr id="171" name="Rectangle à coins arrondis 170"/>
              <p:cNvSpPr/>
              <p:nvPr/>
            </p:nvSpPr>
            <p:spPr>
              <a:xfrm>
                <a:off x="3713373" y="6203726"/>
                <a:ext cx="1002643" cy="352455"/>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72" name="ZoneTexte 171"/>
              <p:cNvSpPr txBox="1"/>
              <p:nvPr/>
            </p:nvSpPr>
            <p:spPr>
              <a:xfrm>
                <a:off x="3707904" y="6185610"/>
                <a:ext cx="1021333" cy="246221"/>
              </a:xfrm>
              <a:prstGeom prst="rect">
                <a:avLst/>
              </a:prstGeom>
              <a:noFill/>
            </p:spPr>
            <p:txBody>
              <a:bodyPr wrap="square" rtlCol="0">
                <a:spAutoFit/>
              </a:bodyPr>
              <a:lstStyle/>
              <a:p>
                <a:pPr algn="ctr"/>
                <a:r>
                  <a:rPr lang="en-US" sz="1000" b="1" dirty="0" smtClean="0"/>
                  <a:t>Sensors</a:t>
                </a:r>
                <a:endParaRPr lang="en-US" sz="1000" b="1" dirty="0"/>
              </a:p>
            </p:txBody>
          </p:sp>
        </p:grpSp>
        <p:cxnSp>
          <p:nvCxnSpPr>
            <p:cNvPr id="102" name="Connecteur droit 101"/>
            <p:cNvCxnSpPr>
              <a:endCxn id="171" idx="0"/>
            </p:cNvCxnSpPr>
            <p:nvPr/>
          </p:nvCxnSpPr>
          <p:spPr>
            <a:xfrm flipH="1">
              <a:off x="4358711" y="4480953"/>
              <a:ext cx="3875" cy="1722773"/>
            </a:xfrm>
            <a:prstGeom prst="line">
              <a:avLst/>
            </a:prstGeom>
            <a:ln w="19050">
              <a:solidFill>
                <a:schemeClr val="accent4">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3" name="Connecteur en angle 102"/>
            <p:cNvCxnSpPr/>
            <p:nvPr/>
          </p:nvCxnSpPr>
          <p:spPr>
            <a:xfrm rot="16200000" flipV="1">
              <a:off x="-1215436" y="3114173"/>
              <a:ext cx="3798009" cy="1"/>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a:off x="4655640" y="4507216"/>
              <a:ext cx="0" cy="342221"/>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flipH="1">
              <a:off x="683568" y="5013176"/>
              <a:ext cx="40324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Connecteur droit 106"/>
            <p:cNvCxnSpPr/>
            <p:nvPr/>
          </p:nvCxnSpPr>
          <p:spPr>
            <a:xfrm flipH="1" flipV="1">
              <a:off x="1524271" y="4642564"/>
              <a:ext cx="2666829" cy="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flipH="1">
              <a:off x="4191099" y="4500409"/>
              <a:ext cx="1" cy="142155"/>
            </a:xfrm>
            <a:prstGeom prst="line">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09" name="Groupe 72"/>
            <p:cNvGrpSpPr/>
            <p:nvPr/>
          </p:nvGrpSpPr>
          <p:grpSpPr>
            <a:xfrm>
              <a:off x="3672747" y="3717033"/>
              <a:ext cx="1807640" cy="772269"/>
              <a:chOff x="3068369" y="3394293"/>
              <a:chExt cx="2412018" cy="1094369"/>
            </a:xfrm>
          </p:grpSpPr>
          <p:sp>
            <p:nvSpPr>
              <p:cNvPr id="166" name="Rectangle à coins arrondis 165"/>
              <p:cNvSpPr/>
              <p:nvPr/>
            </p:nvSpPr>
            <p:spPr>
              <a:xfrm>
                <a:off x="3068369" y="3395911"/>
                <a:ext cx="2412018" cy="1092751"/>
              </a:xfrm>
              <a:prstGeom prst="roundRect">
                <a:avLst/>
              </a:prstGeom>
              <a:solidFill>
                <a:srgbClr val="FFC00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7" name="ZoneTexte 166"/>
              <p:cNvSpPr txBox="1"/>
              <p:nvPr/>
            </p:nvSpPr>
            <p:spPr>
              <a:xfrm>
                <a:off x="3151265" y="3394293"/>
                <a:ext cx="2035704" cy="785061"/>
              </a:xfrm>
              <a:prstGeom prst="rect">
                <a:avLst/>
              </a:prstGeom>
              <a:noFill/>
            </p:spPr>
            <p:txBody>
              <a:bodyPr wrap="square" rtlCol="0">
                <a:spAutoFit/>
              </a:bodyPr>
              <a:lstStyle/>
              <a:p>
                <a:pPr algn="ctr"/>
                <a:r>
                  <a:rPr lang="en-US" sz="1000" b="1" dirty="0" smtClean="0"/>
                  <a:t>LPM “LOADER”</a:t>
                </a:r>
              </a:p>
              <a:p>
                <a:pPr algn="ctr"/>
                <a:r>
                  <a:rPr lang="en-US" sz="1000" b="1" dirty="0" smtClean="0"/>
                  <a:t>SAFETY PLC (PLUTO/</a:t>
                </a:r>
                <a:r>
                  <a:rPr lang="en-US" sz="1000" b="1" dirty="0" err="1" smtClean="0"/>
                  <a:t>Gateaway</a:t>
                </a:r>
                <a:r>
                  <a:rPr lang="en-US" sz="1000" b="1" dirty="0" smtClean="0"/>
                  <a:t>)</a:t>
                </a:r>
                <a:endParaRPr lang="en-US" sz="1000" b="1" dirty="0"/>
              </a:p>
            </p:txBody>
          </p:sp>
          <p:sp>
            <p:nvSpPr>
              <p:cNvPr id="168" name="ZoneTexte 167"/>
              <p:cNvSpPr txBox="1"/>
              <p:nvPr/>
            </p:nvSpPr>
            <p:spPr>
              <a:xfrm>
                <a:off x="3347863" y="4149724"/>
                <a:ext cx="824336" cy="327108"/>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900" b="1" i="1" dirty="0" smtClean="0"/>
                  <a:t>Inputs</a:t>
                </a:r>
                <a:endParaRPr lang="en-US" sz="900" b="1" i="1" dirty="0"/>
              </a:p>
            </p:txBody>
          </p:sp>
          <p:sp>
            <p:nvSpPr>
              <p:cNvPr id="169" name="ZoneTexte 168"/>
              <p:cNvSpPr txBox="1"/>
              <p:nvPr/>
            </p:nvSpPr>
            <p:spPr>
              <a:xfrm rot="16200000">
                <a:off x="4997689" y="3769108"/>
                <a:ext cx="666042" cy="287477"/>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800" b="1" i="1" dirty="0" smtClean="0"/>
                  <a:t>CAN</a:t>
                </a:r>
                <a:endParaRPr lang="en-US" sz="800" b="1" i="1" dirty="0"/>
              </a:p>
            </p:txBody>
          </p:sp>
          <p:sp>
            <p:nvSpPr>
              <p:cNvPr id="170" name="ZoneTexte 169"/>
              <p:cNvSpPr txBox="1"/>
              <p:nvPr/>
            </p:nvSpPr>
            <p:spPr>
              <a:xfrm>
                <a:off x="4326330" y="4149724"/>
                <a:ext cx="784509" cy="327108"/>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900" b="1" i="1" dirty="0" err="1" smtClean="0"/>
                  <a:t>Ouputs</a:t>
                </a:r>
                <a:endParaRPr lang="en-US" sz="900" b="1" i="1" dirty="0"/>
              </a:p>
            </p:txBody>
          </p:sp>
        </p:grpSp>
        <p:sp>
          <p:nvSpPr>
            <p:cNvPr id="111" name="ZoneTexte 110"/>
            <p:cNvSpPr txBox="1"/>
            <p:nvPr/>
          </p:nvSpPr>
          <p:spPr>
            <a:xfrm>
              <a:off x="755576" y="3342184"/>
              <a:ext cx="1129958" cy="230832"/>
            </a:xfrm>
            <a:prstGeom prst="rect">
              <a:avLst/>
            </a:prstGeom>
            <a:noFill/>
            <a:ln>
              <a:noFill/>
            </a:ln>
          </p:spPr>
          <p:txBody>
            <a:bodyPr wrap="square" rtlCol="0">
              <a:spAutoFit/>
            </a:bodyPr>
            <a:lstStyle/>
            <a:p>
              <a:pPr algn="ctr"/>
              <a:r>
                <a:rPr lang="en-US" sz="900" b="1" i="1" dirty="0" smtClean="0"/>
                <a:t>Permit</a:t>
              </a:r>
              <a:endParaRPr lang="en-US" sz="900" b="1" i="1" dirty="0"/>
            </a:p>
          </p:txBody>
        </p:sp>
        <p:sp>
          <p:nvSpPr>
            <p:cNvPr id="112" name="ZoneTexte 111"/>
            <p:cNvSpPr txBox="1"/>
            <p:nvPr/>
          </p:nvSpPr>
          <p:spPr>
            <a:xfrm>
              <a:off x="3409231" y="3088269"/>
              <a:ext cx="1129958" cy="507831"/>
            </a:xfrm>
            <a:prstGeom prst="rect">
              <a:avLst/>
            </a:prstGeom>
            <a:noFill/>
            <a:ln>
              <a:noFill/>
            </a:ln>
          </p:spPr>
          <p:txBody>
            <a:bodyPr wrap="square" rtlCol="0">
              <a:spAutoFit/>
            </a:bodyPr>
            <a:lstStyle/>
            <a:p>
              <a:pPr algn="ctr"/>
              <a:r>
                <a:rPr lang="en-US" sz="900" b="1" i="1" dirty="0" smtClean="0">
                  <a:solidFill>
                    <a:srgbClr val="92D050"/>
                  </a:solidFill>
                </a:rPr>
                <a:t>Auto-charger</a:t>
              </a:r>
            </a:p>
            <a:p>
              <a:pPr algn="ctr"/>
              <a:r>
                <a:rPr lang="en-US" sz="900" b="1" i="1" dirty="0" smtClean="0">
                  <a:solidFill>
                    <a:srgbClr val="92D050"/>
                  </a:solidFill>
                </a:rPr>
                <a:t>" SAFETY "</a:t>
              </a:r>
            </a:p>
            <a:p>
              <a:pPr algn="ctr"/>
              <a:r>
                <a:rPr lang="en-US" sz="900" b="1" i="1" dirty="0" smtClean="0">
                  <a:solidFill>
                    <a:srgbClr val="92D050"/>
                  </a:solidFill>
                </a:rPr>
                <a:t>Status</a:t>
              </a:r>
              <a:endParaRPr lang="en-US" sz="900" b="1" i="1" dirty="0">
                <a:solidFill>
                  <a:srgbClr val="92D050"/>
                </a:solidFill>
              </a:endParaRPr>
            </a:p>
          </p:txBody>
        </p:sp>
        <p:sp>
          <p:nvSpPr>
            <p:cNvPr id="114" name="ZoneTexte 113"/>
            <p:cNvSpPr txBox="1"/>
            <p:nvPr/>
          </p:nvSpPr>
          <p:spPr>
            <a:xfrm>
              <a:off x="2217906" y="3162891"/>
              <a:ext cx="1129958" cy="507831"/>
            </a:xfrm>
            <a:prstGeom prst="rect">
              <a:avLst/>
            </a:prstGeom>
            <a:noFill/>
            <a:ln>
              <a:noFill/>
            </a:ln>
          </p:spPr>
          <p:txBody>
            <a:bodyPr wrap="square" rtlCol="0">
              <a:spAutoFit/>
            </a:bodyPr>
            <a:lstStyle/>
            <a:p>
              <a:pPr algn="ctr"/>
              <a:r>
                <a:rPr lang="en-US" sz="900" b="1" i="1" dirty="0" smtClean="0">
                  <a:solidFill>
                    <a:srgbClr val="92D050"/>
                  </a:solidFill>
                </a:rPr>
                <a:t>Loader</a:t>
              </a:r>
            </a:p>
            <a:p>
              <a:pPr algn="ctr"/>
              <a:r>
                <a:rPr lang="en-US" sz="900" b="1" i="1" dirty="0" smtClean="0">
                  <a:solidFill>
                    <a:srgbClr val="92D050"/>
                  </a:solidFill>
                </a:rPr>
                <a:t>" SAFETY "</a:t>
              </a:r>
            </a:p>
            <a:p>
              <a:pPr algn="ctr"/>
              <a:r>
                <a:rPr lang="en-US" sz="900" b="1" i="1" dirty="0" smtClean="0">
                  <a:solidFill>
                    <a:srgbClr val="92D050"/>
                  </a:solidFill>
                </a:rPr>
                <a:t>Status</a:t>
              </a:r>
              <a:endParaRPr lang="en-US" sz="900" b="1" i="1" dirty="0">
                <a:solidFill>
                  <a:srgbClr val="92D050"/>
                </a:solidFill>
              </a:endParaRPr>
            </a:p>
          </p:txBody>
        </p:sp>
        <p:cxnSp>
          <p:nvCxnSpPr>
            <p:cNvPr id="115" name="Connecteur en angle 114"/>
            <p:cNvCxnSpPr/>
            <p:nvPr/>
          </p:nvCxnSpPr>
          <p:spPr>
            <a:xfrm flipV="1">
              <a:off x="3549731" y="4497489"/>
              <a:ext cx="370285" cy="251238"/>
            </a:xfrm>
            <a:prstGeom prst="bentConnector3">
              <a:avLst>
                <a:gd name="adj1" fmla="val 102542"/>
              </a:avLst>
            </a:prstGeom>
            <a:ln w="190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Connecteur droit 115"/>
            <p:cNvCxnSpPr/>
            <p:nvPr/>
          </p:nvCxnSpPr>
          <p:spPr>
            <a:xfrm>
              <a:off x="3549731" y="2113037"/>
              <a:ext cx="0" cy="263569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117" name="ZoneTexte 116"/>
            <p:cNvSpPr txBox="1"/>
            <p:nvPr/>
          </p:nvSpPr>
          <p:spPr>
            <a:xfrm>
              <a:off x="5879229" y="2708920"/>
              <a:ext cx="1129958" cy="369332"/>
            </a:xfrm>
            <a:prstGeom prst="rect">
              <a:avLst/>
            </a:prstGeom>
            <a:noFill/>
            <a:ln>
              <a:noFill/>
            </a:ln>
          </p:spPr>
          <p:txBody>
            <a:bodyPr wrap="square" rtlCol="0">
              <a:spAutoFit/>
            </a:bodyPr>
            <a:lstStyle/>
            <a:p>
              <a:pPr algn="ctr"/>
              <a:r>
                <a:rPr lang="en-US" sz="900" b="1" dirty="0" smtClean="0">
                  <a:solidFill>
                    <a:srgbClr val="FF0000"/>
                  </a:solidFill>
                </a:rPr>
                <a:t>" CLEAN " </a:t>
              </a:r>
            </a:p>
            <a:p>
              <a:pPr algn="ctr"/>
              <a:r>
                <a:rPr lang="en-US" sz="900" b="1" dirty="0" smtClean="0">
                  <a:solidFill>
                    <a:srgbClr val="FF0000"/>
                  </a:solidFill>
                </a:rPr>
                <a:t>POWER 24V</a:t>
              </a:r>
              <a:endParaRPr lang="en-US" sz="900" b="1" dirty="0">
                <a:solidFill>
                  <a:srgbClr val="FF0000"/>
                </a:solidFill>
              </a:endParaRPr>
            </a:p>
          </p:txBody>
        </p:sp>
        <p:grpSp>
          <p:nvGrpSpPr>
            <p:cNvPr id="119" name="Groupe 81"/>
            <p:cNvGrpSpPr/>
            <p:nvPr/>
          </p:nvGrpSpPr>
          <p:grpSpPr>
            <a:xfrm>
              <a:off x="6729526" y="5601480"/>
              <a:ext cx="2232248" cy="759277"/>
              <a:chOff x="6726771" y="4724293"/>
              <a:chExt cx="2232248" cy="759277"/>
            </a:xfrm>
          </p:grpSpPr>
          <p:sp>
            <p:nvSpPr>
              <p:cNvPr id="160" name="Rectangle à coins arrondis 159"/>
              <p:cNvSpPr/>
              <p:nvPr/>
            </p:nvSpPr>
            <p:spPr>
              <a:xfrm>
                <a:off x="6726771" y="4724293"/>
                <a:ext cx="1290675" cy="720080"/>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1" name="ZoneTexte 160"/>
              <p:cNvSpPr txBox="1"/>
              <p:nvPr/>
            </p:nvSpPr>
            <p:spPr>
              <a:xfrm>
                <a:off x="7037058" y="4878554"/>
                <a:ext cx="1023381" cy="605016"/>
              </a:xfrm>
              <a:prstGeom prst="rect">
                <a:avLst/>
              </a:prstGeom>
              <a:noFill/>
            </p:spPr>
            <p:txBody>
              <a:bodyPr wrap="square" rtlCol="0">
                <a:spAutoFit/>
              </a:bodyPr>
              <a:lstStyle/>
              <a:p>
                <a:pPr algn="ctr"/>
                <a:r>
                  <a:rPr lang="en-US" sz="1000" b="1" dirty="0" smtClean="0"/>
                  <a:t>Motor</a:t>
                </a:r>
              </a:p>
              <a:p>
                <a:pPr algn="ctr"/>
                <a:r>
                  <a:rPr lang="en-US" sz="1000" b="1" dirty="0" smtClean="0"/>
                  <a:t>Controller</a:t>
                </a:r>
              </a:p>
              <a:p>
                <a:pPr algn="ctr"/>
                <a:r>
                  <a:rPr lang="en-US" sz="1000" b="1" dirty="0" smtClean="0"/>
                  <a:t>EPOS 24/5</a:t>
                </a:r>
                <a:endParaRPr lang="en-US" sz="1000" b="1" dirty="0"/>
              </a:p>
            </p:txBody>
          </p:sp>
          <p:sp>
            <p:nvSpPr>
              <p:cNvPr id="162" name="ZoneTexte 161"/>
              <p:cNvSpPr txBox="1"/>
              <p:nvPr/>
            </p:nvSpPr>
            <p:spPr>
              <a:xfrm>
                <a:off x="7204384" y="4724293"/>
                <a:ext cx="473993" cy="2308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900" b="1" i="1" dirty="0" smtClean="0"/>
                  <a:t>CAN</a:t>
                </a:r>
                <a:endParaRPr lang="en-US" sz="900" b="1" i="1" dirty="0"/>
              </a:p>
            </p:txBody>
          </p:sp>
          <p:pic>
            <p:nvPicPr>
              <p:cNvPr id="163" name="Picture 7" descr="http://www.galilmc.com/images/products/servo-motor_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3470" y="4801402"/>
                <a:ext cx="725549" cy="565859"/>
              </a:xfrm>
              <a:prstGeom prst="rect">
                <a:avLst/>
              </a:prstGeom>
              <a:noFill/>
              <a:extLst>
                <a:ext uri="{909E8E84-426E-40dd-AFC4-6F175D3DCCD1}">
                  <a14:hiddenFill xmlns:a14="http://schemas.microsoft.com/office/drawing/2010/main">
                    <a:solidFill>
                      <a:srgbClr val="FFFFFF"/>
                    </a:solidFill>
                  </a14:hiddenFill>
                </a:ext>
              </a:extLst>
            </p:spPr>
          </p:pic>
          <p:sp>
            <p:nvSpPr>
              <p:cNvPr id="164" name="ZoneTexte 163"/>
              <p:cNvSpPr txBox="1"/>
              <p:nvPr/>
            </p:nvSpPr>
            <p:spPr>
              <a:xfrm rot="16200000">
                <a:off x="6659579" y="4899667"/>
                <a:ext cx="535660"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900" b="1" i="1" dirty="0" smtClean="0"/>
                  <a:t>Power In</a:t>
                </a:r>
                <a:endParaRPr lang="en-US" sz="900" b="1" i="1" dirty="0"/>
              </a:p>
            </p:txBody>
          </p:sp>
          <p:cxnSp>
            <p:nvCxnSpPr>
              <p:cNvPr id="165" name="Connecteur droit avec flèche 164"/>
              <p:cNvCxnSpPr>
                <a:stCxn id="160" idx="3"/>
                <a:endCxn id="163" idx="1"/>
              </p:cNvCxnSpPr>
              <p:nvPr/>
            </p:nvCxnSpPr>
            <p:spPr>
              <a:xfrm flipV="1">
                <a:off x="8017446" y="5084332"/>
                <a:ext cx="216024" cy="1"/>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cxnSp>
          <p:nvCxnSpPr>
            <p:cNvPr id="120" name="Connecteur droit avec flèche 119"/>
            <p:cNvCxnSpPr/>
            <p:nvPr/>
          </p:nvCxnSpPr>
          <p:spPr>
            <a:xfrm>
              <a:off x="6225429" y="5949280"/>
              <a:ext cx="504097" cy="0"/>
            </a:xfrm>
            <a:prstGeom prst="straightConnector1">
              <a:avLst/>
            </a:prstGeom>
            <a:ln w="285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121" name="Groupe 83"/>
            <p:cNvGrpSpPr/>
            <p:nvPr/>
          </p:nvGrpSpPr>
          <p:grpSpPr>
            <a:xfrm>
              <a:off x="5225541" y="5760614"/>
              <a:ext cx="1002643" cy="400110"/>
              <a:chOff x="4139952" y="5139076"/>
              <a:chExt cx="1002643" cy="400110"/>
            </a:xfrm>
          </p:grpSpPr>
          <p:sp>
            <p:nvSpPr>
              <p:cNvPr id="158" name="Rectangle à coins arrondis 157"/>
              <p:cNvSpPr/>
              <p:nvPr/>
            </p:nvSpPr>
            <p:spPr>
              <a:xfrm>
                <a:off x="4139952" y="5157192"/>
                <a:ext cx="1002643" cy="352455"/>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9" name="ZoneTexte 158"/>
              <p:cNvSpPr txBox="1"/>
              <p:nvPr/>
            </p:nvSpPr>
            <p:spPr>
              <a:xfrm>
                <a:off x="4198739" y="5139076"/>
                <a:ext cx="885068" cy="400110"/>
              </a:xfrm>
              <a:prstGeom prst="rect">
                <a:avLst/>
              </a:prstGeom>
              <a:noFill/>
            </p:spPr>
            <p:txBody>
              <a:bodyPr wrap="square" rtlCol="0">
                <a:spAutoFit/>
              </a:bodyPr>
              <a:lstStyle/>
              <a:p>
                <a:pPr algn="ctr"/>
                <a:r>
                  <a:rPr lang="en-US" sz="1000" b="1" dirty="0" smtClean="0"/>
                  <a:t>Relay</a:t>
                </a:r>
              </a:p>
              <a:p>
                <a:pPr algn="ctr"/>
                <a:r>
                  <a:rPr lang="en-US" sz="1000" b="1" dirty="0" smtClean="0"/>
                  <a:t>Contactor</a:t>
                </a:r>
                <a:endParaRPr lang="en-US" sz="1000" b="1" dirty="0"/>
              </a:p>
            </p:txBody>
          </p:sp>
        </p:grpSp>
        <p:sp>
          <p:nvSpPr>
            <p:cNvPr id="122" name="ZoneTexte 121"/>
            <p:cNvSpPr txBox="1"/>
            <p:nvPr/>
          </p:nvSpPr>
          <p:spPr>
            <a:xfrm>
              <a:off x="204280" y="6152284"/>
              <a:ext cx="2169268" cy="338554"/>
            </a:xfrm>
            <a:prstGeom prst="rect">
              <a:avLst/>
            </a:prstGeom>
            <a:noFill/>
          </p:spPr>
          <p:txBody>
            <a:bodyPr wrap="square" rtlCol="0">
              <a:spAutoFit/>
            </a:bodyPr>
            <a:lstStyle/>
            <a:p>
              <a:r>
                <a:rPr lang="fr-FR" sz="800" b="1" dirty="0" smtClean="0"/>
                <a:t>Eric Lagorio / LPSC</a:t>
              </a:r>
            </a:p>
            <a:p>
              <a:r>
                <a:rPr lang="fr-FR" sz="800" b="1" dirty="0" smtClean="0"/>
                <a:t>11/10/2013</a:t>
              </a:r>
              <a:endParaRPr lang="fr-FR" sz="800" b="1" dirty="0"/>
            </a:p>
          </p:txBody>
        </p:sp>
        <p:cxnSp>
          <p:nvCxnSpPr>
            <p:cNvPr id="123" name="Connecteur droit avec flèche 122"/>
            <p:cNvCxnSpPr/>
            <p:nvPr/>
          </p:nvCxnSpPr>
          <p:spPr>
            <a:xfrm>
              <a:off x="6444208" y="4797152"/>
              <a:ext cx="255230" cy="0"/>
            </a:xfrm>
            <a:prstGeom prst="straightConnector1">
              <a:avLst/>
            </a:prstGeom>
            <a:ln w="285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p:cNvCxnSpPr>
              <a:endCxn id="117" idx="2"/>
            </p:cNvCxnSpPr>
            <p:nvPr/>
          </p:nvCxnSpPr>
          <p:spPr>
            <a:xfrm flipV="1">
              <a:off x="6444208" y="3078252"/>
              <a:ext cx="0" cy="3303076"/>
            </a:xfrm>
            <a:prstGeom prst="straightConnector1">
              <a:avLst/>
            </a:prstGeom>
            <a:ln w="28575">
              <a:solidFill>
                <a:srgbClr val="FF000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25" name="Connecteur droit avec flèche 124"/>
            <p:cNvCxnSpPr/>
            <p:nvPr/>
          </p:nvCxnSpPr>
          <p:spPr>
            <a:xfrm flipH="1">
              <a:off x="4860033" y="6379953"/>
              <a:ext cx="1584175" cy="1375"/>
            </a:xfrm>
            <a:prstGeom prst="straightConnector1">
              <a:avLst/>
            </a:prstGeom>
            <a:ln w="285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26" name="ZoneTexte 125"/>
            <p:cNvSpPr txBox="1"/>
            <p:nvPr/>
          </p:nvSpPr>
          <p:spPr>
            <a:xfrm>
              <a:off x="4043025" y="2725778"/>
              <a:ext cx="1129958" cy="369332"/>
            </a:xfrm>
            <a:prstGeom prst="rect">
              <a:avLst/>
            </a:prstGeom>
            <a:noFill/>
            <a:ln>
              <a:noFill/>
            </a:ln>
          </p:spPr>
          <p:txBody>
            <a:bodyPr wrap="square" rtlCol="0">
              <a:spAutoFit/>
            </a:bodyPr>
            <a:lstStyle/>
            <a:p>
              <a:pPr algn="ctr"/>
              <a:r>
                <a:rPr lang="en-US" sz="900" b="1" dirty="0" smtClean="0">
                  <a:solidFill>
                    <a:srgbClr val="FF0000"/>
                  </a:solidFill>
                </a:rPr>
                <a:t>" SAFETY " </a:t>
              </a:r>
            </a:p>
            <a:p>
              <a:pPr algn="ctr"/>
              <a:r>
                <a:rPr lang="en-US" sz="900" b="1" dirty="0" smtClean="0">
                  <a:solidFill>
                    <a:srgbClr val="FF0000"/>
                  </a:solidFill>
                </a:rPr>
                <a:t>POWER 24V</a:t>
              </a:r>
              <a:endParaRPr lang="en-US" sz="900" b="1" dirty="0">
                <a:solidFill>
                  <a:srgbClr val="FF0000"/>
                </a:solidFill>
              </a:endParaRPr>
            </a:p>
          </p:txBody>
        </p:sp>
        <p:sp>
          <p:nvSpPr>
            <p:cNvPr id="127" name="ZoneTexte 126"/>
            <p:cNvSpPr txBox="1"/>
            <p:nvPr/>
          </p:nvSpPr>
          <p:spPr>
            <a:xfrm>
              <a:off x="1415935" y="2725778"/>
              <a:ext cx="1129958" cy="369332"/>
            </a:xfrm>
            <a:prstGeom prst="rect">
              <a:avLst/>
            </a:prstGeom>
            <a:noFill/>
            <a:ln>
              <a:noFill/>
            </a:ln>
          </p:spPr>
          <p:txBody>
            <a:bodyPr wrap="square" rtlCol="0">
              <a:spAutoFit/>
            </a:bodyPr>
            <a:lstStyle/>
            <a:p>
              <a:pPr algn="ctr"/>
              <a:r>
                <a:rPr lang="en-US" sz="900" b="1" dirty="0" smtClean="0">
                  <a:solidFill>
                    <a:srgbClr val="FF0000"/>
                  </a:solidFill>
                </a:rPr>
                <a:t>" DIRTY " </a:t>
              </a:r>
            </a:p>
            <a:p>
              <a:pPr algn="ctr"/>
              <a:r>
                <a:rPr lang="en-US" sz="900" b="1" dirty="0" smtClean="0">
                  <a:solidFill>
                    <a:srgbClr val="FF0000"/>
                  </a:solidFill>
                </a:rPr>
                <a:t>POWER 24V</a:t>
              </a:r>
              <a:endParaRPr lang="en-US" sz="900" b="1" dirty="0">
                <a:solidFill>
                  <a:srgbClr val="FF0000"/>
                </a:solidFill>
              </a:endParaRPr>
            </a:p>
          </p:txBody>
        </p:sp>
        <p:grpSp>
          <p:nvGrpSpPr>
            <p:cNvPr id="128" name="Groupe 127"/>
            <p:cNvGrpSpPr/>
            <p:nvPr/>
          </p:nvGrpSpPr>
          <p:grpSpPr>
            <a:xfrm>
              <a:off x="5833188" y="908720"/>
              <a:ext cx="1763153" cy="1152129"/>
              <a:chOff x="5833188" y="1052736"/>
              <a:chExt cx="1763153" cy="1152129"/>
            </a:xfrm>
          </p:grpSpPr>
          <p:sp>
            <p:nvSpPr>
              <p:cNvPr id="153" name="Rectangle à coins arrondis 152"/>
              <p:cNvSpPr/>
              <p:nvPr/>
            </p:nvSpPr>
            <p:spPr>
              <a:xfrm>
                <a:off x="5833188" y="1052737"/>
                <a:ext cx="1763153" cy="1152128"/>
              </a:xfrm>
              <a:prstGeom prst="roundRect">
                <a:avLst/>
              </a:prstGeom>
              <a:solidFill>
                <a:schemeClr val="accent6">
                  <a:lumMod val="60000"/>
                  <a:lumOff val="4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4" name="ZoneTexte 153"/>
              <p:cNvSpPr txBox="1"/>
              <p:nvPr/>
            </p:nvSpPr>
            <p:spPr>
              <a:xfrm>
                <a:off x="5833188" y="1372706"/>
                <a:ext cx="1763153" cy="400110"/>
              </a:xfrm>
              <a:prstGeom prst="rect">
                <a:avLst/>
              </a:prstGeom>
              <a:noFill/>
            </p:spPr>
            <p:txBody>
              <a:bodyPr wrap="square" rtlCol="0">
                <a:spAutoFit/>
              </a:bodyPr>
              <a:lstStyle/>
              <a:p>
                <a:pPr algn="ctr"/>
                <a:r>
                  <a:rPr lang="en-US" sz="1000" b="1" dirty="0" smtClean="0"/>
                  <a:t>Hardware Control</a:t>
                </a:r>
              </a:p>
              <a:p>
                <a:pPr algn="ctr"/>
                <a:r>
                  <a:rPr lang="en-US" sz="1000" b="1" dirty="0" smtClean="0"/>
                  <a:t>Unit (PC104)</a:t>
                </a:r>
                <a:endParaRPr lang="en-US" sz="1000" b="1" dirty="0"/>
              </a:p>
            </p:txBody>
          </p:sp>
          <p:sp>
            <p:nvSpPr>
              <p:cNvPr id="155" name="ZoneTexte 154"/>
              <p:cNvSpPr txBox="1"/>
              <p:nvPr/>
            </p:nvSpPr>
            <p:spPr>
              <a:xfrm>
                <a:off x="6372199" y="1052736"/>
                <a:ext cx="720081" cy="2308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900" b="1" i="1" dirty="0" smtClean="0"/>
                  <a:t>Ethernet 1</a:t>
                </a:r>
                <a:endParaRPr lang="en-US" sz="900" b="1" i="1" dirty="0"/>
              </a:p>
            </p:txBody>
          </p:sp>
          <p:sp>
            <p:nvSpPr>
              <p:cNvPr id="156" name="ZoneTexte 155"/>
              <p:cNvSpPr txBox="1"/>
              <p:nvPr/>
            </p:nvSpPr>
            <p:spPr>
              <a:xfrm>
                <a:off x="6804248" y="1974032"/>
                <a:ext cx="592466" cy="2308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900" b="1" i="1" dirty="0" smtClean="0"/>
                  <a:t>CAN-1</a:t>
                </a:r>
                <a:endParaRPr lang="en-US" sz="900" b="1" i="1" dirty="0"/>
              </a:p>
            </p:txBody>
          </p:sp>
          <p:sp>
            <p:nvSpPr>
              <p:cNvPr id="157" name="ZoneTexte 156"/>
              <p:cNvSpPr txBox="1"/>
              <p:nvPr/>
            </p:nvSpPr>
            <p:spPr>
              <a:xfrm>
                <a:off x="6012160" y="1974032"/>
                <a:ext cx="592466" cy="2308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900" b="1" i="1" dirty="0" smtClean="0"/>
                  <a:t>CAN-0</a:t>
                </a:r>
                <a:endParaRPr lang="en-US" sz="900" b="1" i="1" dirty="0"/>
              </a:p>
            </p:txBody>
          </p:sp>
        </p:grpSp>
        <p:grpSp>
          <p:nvGrpSpPr>
            <p:cNvPr id="129" name="Groupe 128"/>
            <p:cNvGrpSpPr/>
            <p:nvPr/>
          </p:nvGrpSpPr>
          <p:grpSpPr>
            <a:xfrm>
              <a:off x="251520" y="815058"/>
              <a:ext cx="1763153" cy="400110"/>
              <a:chOff x="5148064" y="2452825"/>
              <a:chExt cx="1763153" cy="400110"/>
            </a:xfrm>
          </p:grpSpPr>
          <p:sp>
            <p:nvSpPr>
              <p:cNvPr id="151" name="Rectangle à coins arrondis 150"/>
              <p:cNvSpPr/>
              <p:nvPr/>
            </p:nvSpPr>
            <p:spPr>
              <a:xfrm>
                <a:off x="5148064" y="2452825"/>
                <a:ext cx="1763153" cy="400110"/>
              </a:xfrm>
              <a:prstGeom prst="roundRect">
                <a:avLst/>
              </a:prstGeom>
              <a:solidFill>
                <a:schemeClr val="accent6">
                  <a:lumMod val="7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2" name="ZoneTexte 151"/>
              <p:cNvSpPr txBox="1"/>
              <p:nvPr/>
            </p:nvSpPr>
            <p:spPr>
              <a:xfrm>
                <a:off x="5148064" y="2452825"/>
                <a:ext cx="1763153" cy="400110"/>
              </a:xfrm>
              <a:prstGeom prst="rect">
                <a:avLst/>
              </a:prstGeom>
              <a:solidFill>
                <a:schemeClr val="accent3">
                  <a:lumMod val="65000"/>
                </a:schemeClr>
              </a:solidFill>
            </p:spPr>
            <p:txBody>
              <a:bodyPr wrap="square" rtlCol="0">
                <a:spAutoFit/>
              </a:bodyPr>
              <a:lstStyle/>
              <a:p>
                <a:pPr algn="ctr"/>
                <a:r>
                  <a:rPr lang="en-US" sz="1000" b="1" dirty="0" smtClean="0"/>
                  <a:t>Master Protection Module Safety PLC</a:t>
                </a:r>
                <a:endParaRPr lang="en-US" sz="1000" b="1" dirty="0"/>
              </a:p>
            </p:txBody>
          </p:sp>
        </p:grpSp>
        <p:grpSp>
          <p:nvGrpSpPr>
            <p:cNvPr id="130" name="Groupe 129"/>
            <p:cNvGrpSpPr/>
            <p:nvPr/>
          </p:nvGrpSpPr>
          <p:grpSpPr>
            <a:xfrm>
              <a:off x="251520" y="309382"/>
              <a:ext cx="1777661" cy="401730"/>
              <a:chOff x="2771800" y="1588730"/>
              <a:chExt cx="1777661" cy="401730"/>
            </a:xfrm>
          </p:grpSpPr>
          <p:sp>
            <p:nvSpPr>
              <p:cNvPr id="149" name="Rectangle à coins arrondis 148"/>
              <p:cNvSpPr/>
              <p:nvPr/>
            </p:nvSpPr>
            <p:spPr>
              <a:xfrm>
                <a:off x="2771800" y="1588730"/>
                <a:ext cx="1763153" cy="400110"/>
              </a:xfrm>
              <a:prstGeom prst="roundRect">
                <a:avLst/>
              </a:prstGeom>
              <a:solidFill>
                <a:srgbClr val="F2FF79"/>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0" name="ZoneTexte 149"/>
              <p:cNvSpPr txBox="1"/>
              <p:nvPr/>
            </p:nvSpPr>
            <p:spPr>
              <a:xfrm>
                <a:off x="2786308" y="1590350"/>
                <a:ext cx="1763153" cy="400110"/>
              </a:xfrm>
              <a:prstGeom prst="rect">
                <a:avLst/>
              </a:prstGeom>
              <a:noFill/>
            </p:spPr>
            <p:txBody>
              <a:bodyPr wrap="square" rtlCol="0">
                <a:spAutoFit/>
              </a:bodyPr>
              <a:lstStyle/>
              <a:p>
                <a:pPr algn="ctr"/>
                <a:r>
                  <a:rPr lang="en-US" sz="1000" b="1" dirty="0" smtClean="0"/>
                  <a:t>CCS</a:t>
                </a:r>
              </a:p>
              <a:p>
                <a:pPr algn="ctr"/>
                <a:r>
                  <a:rPr lang="en-US" sz="1000" b="1" dirty="0" smtClean="0"/>
                  <a:t>Master Control Module</a:t>
                </a:r>
                <a:endParaRPr lang="en-US" sz="1000" b="1" dirty="0"/>
              </a:p>
            </p:txBody>
          </p:sp>
        </p:grpSp>
        <p:sp>
          <p:nvSpPr>
            <p:cNvPr id="131" name="Flèche angle droit à deux pointes 130"/>
            <p:cNvSpPr/>
            <p:nvPr/>
          </p:nvSpPr>
          <p:spPr>
            <a:xfrm>
              <a:off x="2043974" y="520514"/>
              <a:ext cx="547161" cy="604230"/>
            </a:xfrm>
            <a:prstGeom prst="leftUpArrow">
              <a:avLst>
                <a:gd name="adj1" fmla="val 19474"/>
                <a:gd name="adj2" fmla="val 20075"/>
                <a:gd name="adj3" fmla="val 27679"/>
              </a:avLst>
            </a:prstGeom>
            <a:solidFill>
              <a:schemeClr val="tx2">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2" name="Rectangle 131"/>
            <p:cNvSpPr/>
            <p:nvPr/>
          </p:nvSpPr>
          <p:spPr>
            <a:xfrm>
              <a:off x="2014673" y="449462"/>
              <a:ext cx="6362666" cy="9921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Double flèche verticale 132"/>
            <p:cNvSpPr/>
            <p:nvPr/>
          </p:nvSpPr>
          <p:spPr>
            <a:xfrm>
              <a:off x="6626096" y="548680"/>
              <a:ext cx="250160" cy="361410"/>
            </a:xfrm>
            <a:prstGeom prst="up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4" name="Groupe 72"/>
            <p:cNvGrpSpPr/>
            <p:nvPr/>
          </p:nvGrpSpPr>
          <p:grpSpPr>
            <a:xfrm>
              <a:off x="2483768" y="1340768"/>
              <a:ext cx="1807640" cy="772269"/>
              <a:chOff x="3068369" y="3394293"/>
              <a:chExt cx="2412018" cy="1094369"/>
            </a:xfrm>
          </p:grpSpPr>
          <p:sp>
            <p:nvSpPr>
              <p:cNvPr id="144" name="Rectangle à coins arrondis 143"/>
              <p:cNvSpPr/>
              <p:nvPr/>
            </p:nvSpPr>
            <p:spPr>
              <a:xfrm>
                <a:off x="3068369" y="3395911"/>
                <a:ext cx="2412018" cy="1092751"/>
              </a:xfrm>
              <a:prstGeom prst="roundRect">
                <a:avLst/>
              </a:prstGeom>
              <a:solidFill>
                <a:srgbClr val="FFC00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5" name="ZoneTexte 144"/>
              <p:cNvSpPr txBox="1"/>
              <p:nvPr/>
            </p:nvSpPr>
            <p:spPr>
              <a:xfrm>
                <a:off x="3151265" y="3394293"/>
                <a:ext cx="2035703" cy="857357"/>
              </a:xfrm>
              <a:prstGeom prst="rect">
                <a:avLst/>
              </a:prstGeom>
              <a:noFill/>
            </p:spPr>
            <p:txBody>
              <a:bodyPr wrap="square" rtlCol="0">
                <a:spAutoFit/>
              </a:bodyPr>
              <a:lstStyle/>
              <a:p>
                <a:pPr algn="ctr"/>
                <a:r>
                  <a:rPr lang="en-US" sz="1000" b="1" dirty="0"/>
                  <a:t>LPM </a:t>
                </a:r>
                <a:r>
                  <a:rPr lang="en-US" sz="1000" b="1" dirty="0" smtClean="0"/>
                  <a:t>“Auto-changer”</a:t>
                </a:r>
                <a:endParaRPr lang="en-US" sz="1000" b="1" dirty="0"/>
              </a:p>
              <a:p>
                <a:pPr algn="ctr"/>
                <a:r>
                  <a:rPr lang="en-US" sz="1000" b="1" dirty="0" smtClean="0"/>
                  <a:t>SAFETY PLC (PLUTO/</a:t>
                </a:r>
                <a:r>
                  <a:rPr lang="en-US" sz="1000" b="1" dirty="0" err="1" smtClean="0"/>
                  <a:t>Gateaway</a:t>
                </a:r>
                <a:r>
                  <a:rPr lang="en-US" sz="1000" b="1" dirty="0" smtClean="0"/>
                  <a:t>)</a:t>
                </a:r>
                <a:endParaRPr lang="en-US" sz="1000" b="1" dirty="0"/>
              </a:p>
            </p:txBody>
          </p:sp>
          <p:sp>
            <p:nvSpPr>
              <p:cNvPr id="146" name="ZoneTexte 145"/>
              <p:cNvSpPr txBox="1"/>
              <p:nvPr/>
            </p:nvSpPr>
            <p:spPr>
              <a:xfrm>
                <a:off x="3347863" y="4149724"/>
                <a:ext cx="824336" cy="327108"/>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900" b="1" i="1" dirty="0" smtClean="0"/>
                  <a:t>Inputs</a:t>
                </a:r>
                <a:endParaRPr lang="en-US" sz="900" b="1" i="1" dirty="0"/>
              </a:p>
            </p:txBody>
          </p:sp>
          <p:sp>
            <p:nvSpPr>
              <p:cNvPr id="147" name="ZoneTexte 146"/>
              <p:cNvSpPr txBox="1"/>
              <p:nvPr/>
            </p:nvSpPr>
            <p:spPr>
              <a:xfrm rot="16200000">
                <a:off x="4983241" y="3754660"/>
                <a:ext cx="694938" cy="287477"/>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800" b="1" i="1" dirty="0" smtClean="0"/>
                  <a:t>CAN</a:t>
                </a:r>
                <a:endParaRPr lang="en-US" sz="800" b="1" i="1" dirty="0"/>
              </a:p>
            </p:txBody>
          </p:sp>
          <p:sp>
            <p:nvSpPr>
              <p:cNvPr id="148" name="ZoneTexte 147"/>
              <p:cNvSpPr txBox="1"/>
              <p:nvPr/>
            </p:nvSpPr>
            <p:spPr>
              <a:xfrm>
                <a:off x="4326330" y="4149724"/>
                <a:ext cx="784509" cy="327108"/>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900" b="1" i="1" dirty="0" err="1" smtClean="0"/>
                  <a:t>Ouputs</a:t>
                </a:r>
                <a:endParaRPr lang="en-US" sz="900" b="1" i="1" dirty="0"/>
              </a:p>
            </p:txBody>
          </p:sp>
        </p:grpSp>
        <p:sp>
          <p:nvSpPr>
            <p:cNvPr id="135" name="Flèche gauche 134"/>
            <p:cNvSpPr/>
            <p:nvPr/>
          </p:nvSpPr>
          <p:spPr>
            <a:xfrm>
              <a:off x="4291408" y="1556791"/>
              <a:ext cx="969083" cy="299065"/>
            </a:xfrm>
            <a:prstGeom prst="leftArrow">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Rectangle 135"/>
            <p:cNvSpPr/>
            <p:nvPr/>
          </p:nvSpPr>
          <p:spPr>
            <a:xfrm>
              <a:off x="5150260" y="1628799"/>
              <a:ext cx="141820" cy="936105"/>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Flèche à angle droit 136"/>
            <p:cNvSpPr/>
            <p:nvPr/>
          </p:nvSpPr>
          <p:spPr>
            <a:xfrm>
              <a:off x="5150800" y="2096851"/>
              <a:ext cx="1326677" cy="468052"/>
            </a:xfrm>
            <a:prstGeom prst="bentUpArrow">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Flèche gauche 137"/>
            <p:cNvSpPr/>
            <p:nvPr/>
          </p:nvSpPr>
          <p:spPr>
            <a:xfrm rot="5400000">
              <a:off x="6155342" y="2888168"/>
              <a:ext cx="1918971" cy="299065"/>
            </a:xfrm>
            <a:prstGeom prst="leftArrow">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9" name="Connecteur droit avec flèche 138"/>
            <p:cNvCxnSpPr/>
            <p:nvPr/>
          </p:nvCxnSpPr>
          <p:spPr>
            <a:xfrm>
              <a:off x="4608004" y="3095110"/>
              <a:ext cx="1" cy="643393"/>
            </a:xfrm>
            <a:prstGeom prst="straightConnector1">
              <a:avLst/>
            </a:prstGeom>
            <a:ln w="285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40" name="ZoneTexte 139"/>
            <p:cNvSpPr txBox="1"/>
            <p:nvPr/>
          </p:nvSpPr>
          <p:spPr>
            <a:xfrm>
              <a:off x="395536" y="3558208"/>
              <a:ext cx="1129958" cy="230832"/>
            </a:xfrm>
            <a:prstGeom prst="rect">
              <a:avLst/>
            </a:prstGeom>
            <a:noFill/>
            <a:ln>
              <a:noFill/>
            </a:ln>
          </p:spPr>
          <p:txBody>
            <a:bodyPr wrap="square" rtlCol="0">
              <a:spAutoFit/>
            </a:bodyPr>
            <a:lstStyle/>
            <a:p>
              <a:pPr algn="ctr"/>
              <a:r>
                <a:rPr lang="en-US" sz="900" b="1" i="1" dirty="0" smtClean="0"/>
                <a:t>Interlock</a:t>
              </a:r>
              <a:endParaRPr lang="en-US" sz="900" b="1" i="1" dirty="0"/>
            </a:p>
          </p:txBody>
        </p:sp>
        <p:cxnSp>
          <p:nvCxnSpPr>
            <p:cNvPr id="141" name="Connecteur droit 140"/>
            <p:cNvCxnSpPr/>
            <p:nvPr/>
          </p:nvCxnSpPr>
          <p:spPr>
            <a:xfrm flipH="1">
              <a:off x="1547664" y="1215168"/>
              <a:ext cx="17671" cy="34277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ZoneTexte 141"/>
            <p:cNvSpPr txBox="1"/>
            <p:nvPr/>
          </p:nvSpPr>
          <p:spPr>
            <a:xfrm>
              <a:off x="8151428" y="5199003"/>
              <a:ext cx="885068" cy="246221"/>
            </a:xfrm>
            <a:prstGeom prst="rect">
              <a:avLst/>
            </a:prstGeom>
            <a:noFill/>
          </p:spPr>
          <p:txBody>
            <a:bodyPr wrap="square" rtlCol="0">
              <a:spAutoFit/>
            </a:bodyPr>
            <a:lstStyle/>
            <a:p>
              <a:pPr algn="ctr"/>
              <a:r>
                <a:rPr lang="en-US" sz="1000" b="1" dirty="0" smtClean="0"/>
                <a:t>Carrier</a:t>
              </a:r>
              <a:endParaRPr lang="en-US" sz="1000" b="1" dirty="0"/>
            </a:p>
          </p:txBody>
        </p:sp>
        <p:sp>
          <p:nvSpPr>
            <p:cNvPr id="143" name="ZoneTexte 142"/>
            <p:cNvSpPr txBox="1"/>
            <p:nvPr/>
          </p:nvSpPr>
          <p:spPr>
            <a:xfrm>
              <a:off x="8151428" y="6207115"/>
              <a:ext cx="885068" cy="246221"/>
            </a:xfrm>
            <a:prstGeom prst="rect">
              <a:avLst/>
            </a:prstGeom>
            <a:noFill/>
          </p:spPr>
          <p:txBody>
            <a:bodyPr wrap="square" rtlCol="0">
              <a:spAutoFit/>
            </a:bodyPr>
            <a:lstStyle/>
            <a:p>
              <a:pPr algn="ctr"/>
              <a:r>
                <a:rPr lang="en-US" sz="1000" b="1" dirty="0" smtClean="0"/>
                <a:t>Clamps</a:t>
              </a:r>
              <a:endParaRPr lang="en-US" sz="1000" b="1" dirty="0"/>
            </a:p>
          </p:txBody>
        </p:sp>
      </p:grpSp>
      <p:sp>
        <p:nvSpPr>
          <p:cNvPr id="105" name="Espace réservé du contenu 2"/>
          <p:cNvSpPr>
            <a:spLocks noGrp="1"/>
          </p:cNvSpPr>
          <p:nvPr>
            <p:ph idx="1"/>
          </p:nvPr>
        </p:nvSpPr>
        <p:spPr>
          <a:xfrm>
            <a:off x="0" y="819426"/>
            <a:ext cx="8937626" cy="5678488"/>
          </a:xfrm>
        </p:spPr>
        <p:txBody>
          <a:bodyPr/>
          <a:lstStyle/>
          <a:p>
            <a:r>
              <a:rPr lang="en-US" dirty="0" smtClean="0"/>
              <a:t>PLC Architecture</a:t>
            </a:r>
          </a:p>
        </p:txBody>
      </p:sp>
    </p:spTree>
    <p:extLst>
      <p:ext uri="{BB962C8B-B14F-4D97-AF65-F5344CB8AC3E}">
        <p14:creationId xmlns:p14="http://schemas.microsoft.com/office/powerpoint/2010/main" val="176437948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Image 5" descr="Chart_Oct2013.pdf"/>
          <p:cNvPicPr>
            <a:picLocks noChangeAspect="1"/>
          </p:cNvPicPr>
          <p:nvPr/>
        </p:nvPicPr>
        <p:blipFill>
          <a:blip r:embed="rId3"/>
          <a:stretch>
            <a:fillRect/>
          </a:stretch>
        </p:blipFill>
        <p:spPr>
          <a:xfrm>
            <a:off x="-609601" y="901700"/>
            <a:ext cx="10465397" cy="7395381"/>
          </a:xfrm>
          <a:prstGeom prst="rect">
            <a:avLst/>
          </a:prstGeom>
        </p:spPr>
      </p:pic>
      <p:sp>
        <p:nvSpPr>
          <p:cNvPr id="2" name="Rectangle 2"/>
          <p:cNvSpPr>
            <a:spLocks noGrp="1" noChangeArrowheads="1"/>
          </p:cNvSpPr>
          <p:nvPr>
            <p:ph type="title"/>
          </p:nvPr>
        </p:nvSpPr>
        <p:spPr>
          <a:xfrm>
            <a:off x="304800" y="0"/>
            <a:ext cx="8229600" cy="825500"/>
          </a:xfrm>
        </p:spPr>
        <p:txBody>
          <a:bodyPr>
            <a:normAutofit fontScale="90000"/>
            <a:scene3d>
              <a:camera prst="orthographicFront"/>
              <a:lightRig rig="soft" dir="t"/>
            </a:scene3d>
            <a:sp3d prstMaterial="softEdge">
              <a:bevelT w="25400" h="25400"/>
            </a:sp3d>
          </a:bodyPr>
          <a:lstStyle/>
          <a:p>
            <a:pPr eaLnBrk="1" fontAlgn="auto" hangingPunct="1">
              <a:spcAft>
                <a:spcPts val="0"/>
              </a:spcAft>
              <a:defRPr/>
            </a:pPr>
            <a:r>
              <a:rPr lang="fr-FR" sz="3600" dirty="0" err="1" smtClean="0">
                <a:ea typeface="+mj-ea"/>
                <a:cs typeface="+mj-cs"/>
              </a:rPr>
              <a:t>LSST-France</a:t>
            </a:r>
            <a:r>
              <a:rPr lang="fr-FR" sz="3600" dirty="0" smtClean="0">
                <a:ea typeface="+mj-ea"/>
                <a:cs typeface="+mj-cs"/>
              </a:rPr>
              <a:t>  coordination in 2014 </a:t>
            </a:r>
            <a:br>
              <a:rPr lang="fr-FR" sz="3600" dirty="0" smtClean="0">
                <a:ea typeface="+mj-ea"/>
                <a:cs typeface="+mj-cs"/>
              </a:rPr>
            </a:br>
            <a:endParaRPr lang="fr-FR" sz="3600" dirty="0">
              <a:ea typeface="+mj-ea"/>
              <a:cs typeface="+mj-cs"/>
            </a:endParaRPr>
          </a:p>
        </p:txBody>
      </p:sp>
      <p:sp>
        <p:nvSpPr>
          <p:cNvPr id="5" name="ZoneTexte 4"/>
          <p:cNvSpPr txBox="1"/>
          <p:nvPr/>
        </p:nvSpPr>
        <p:spPr>
          <a:xfrm>
            <a:off x="-29831" y="863600"/>
            <a:ext cx="9179015" cy="1477328"/>
          </a:xfrm>
          <a:prstGeom prst="rect">
            <a:avLst/>
          </a:prstGeom>
          <a:noFill/>
        </p:spPr>
        <p:txBody>
          <a:bodyPr wrap="none" rtlCol="0">
            <a:spAutoFit/>
          </a:bodyPr>
          <a:lstStyle/>
          <a:p>
            <a:pPr marL="342900" indent="-342900"/>
            <a:r>
              <a:rPr lang="en-US" dirty="0" smtClean="0"/>
              <a:t>45 Scientists (10 FTE) / 50 ITA  ( 30 FTE)  8 IN2P3 laboratories (9 expected by the fall) :</a:t>
            </a:r>
          </a:p>
          <a:p>
            <a:pPr marL="342900" indent="-342900"/>
            <a:r>
              <a:rPr lang="en-US" dirty="0" smtClean="0"/>
              <a:t>      APC , CCIN2P3, CCPM,LAL,LMA,LPC,LPNHE,LPSC</a:t>
            </a:r>
          </a:p>
          <a:p>
            <a:pPr marL="342900" indent="-342900"/>
            <a:r>
              <a:rPr lang="en-US" dirty="0" smtClean="0"/>
              <a:t>Contribution to the camera fully structured (started in 2007, construction started in 2014) </a:t>
            </a:r>
          </a:p>
          <a:p>
            <a:pPr marL="342900" indent="-342900"/>
            <a:r>
              <a:rPr lang="en-US" dirty="0" smtClean="0"/>
              <a:t>Contribution to Science and Computing taking off now</a:t>
            </a:r>
            <a:br>
              <a:rPr lang="en-US" dirty="0" smtClean="0"/>
            </a:br>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Filter Loader Filter Lab equipment</a:t>
            </a:r>
            <a:endParaRPr lang="en-US" dirty="0"/>
          </a:p>
        </p:txBody>
      </p:sp>
      <p:sp>
        <p:nvSpPr>
          <p:cNvPr id="3" name="Espace réservé du contenu 2"/>
          <p:cNvSpPr>
            <a:spLocks noGrp="1"/>
          </p:cNvSpPr>
          <p:nvPr>
            <p:ph idx="1"/>
          </p:nvPr>
        </p:nvSpPr>
        <p:spPr>
          <a:xfrm>
            <a:off x="206374" y="903630"/>
            <a:ext cx="8808086" cy="2205330"/>
          </a:xfrm>
        </p:spPr>
        <p:txBody>
          <a:bodyPr>
            <a:normAutofit/>
          </a:bodyPr>
          <a:lstStyle/>
          <a:p>
            <a:r>
              <a:rPr lang="en-US" dirty="0" smtClean="0"/>
              <a:t>Storage Box</a:t>
            </a:r>
          </a:p>
          <a:p>
            <a:pPr lvl="1"/>
            <a:r>
              <a:rPr lang="en-US" sz="1400" dirty="0" smtClean="0"/>
              <a:t>Can store 6 filters</a:t>
            </a:r>
          </a:p>
          <a:p>
            <a:pPr lvl="1"/>
            <a:r>
              <a:rPr lang="en-US" sz="1400" dirty="0" smtClean="0"/>
              <a:t>Same connection as the one use for the Auto-changer</a:t>
            </a:r>
          </a:p>
          <a:p>
            <a:pPr lvl="1"/>
            <a:r>
              <a:rPr lang="en-US" sz="1400" dirty="0" smtClean="0"/>
              <a:t>Hermetically sealed</a:t>
            </a:r>
          </a:p>
          <a:p>
            <a:pPr lvl="1"/>
            <a:r>
              <a:rPr lang="en-US" sz="1400" dirty="0" smtClean="0"/>
              <a:t>Designed for clean room use</a:t>
            </a:r>
          </a:p>
          <a:p>
            <a:pPr lvl="1"/>
            <a:r>
              <a:rPr lang="en-US" sz="1400" dirty="0"/>
              <a:t>Same loading and unloading process as the </a:t>
            </a:r>
            <a:r>
              <a:rPr lang="en-US" sz="1400" dirty="0" smtClean="0"/>
              <a:t>Auto-Changer</a:t>
            </a:r>
          </a:p>
          <a:p>
            <a:pPr lvl="1"/>
            <a:r>
              <a:rPr lang="en-US" sz="1400" dirty="0" smtClean="0"/>
              <a:t>Can be handle by fork lift in each direction</a:t>
            </a:r>
          </a:p>
          <a:p>
            <a:pPr lvl="1"/>
            <a:r>
              <a:rPr lang="en-US" sz="1400" dirty="0" smtClean="0"/>
              <a:t> Designed for seismic load (to be checked)</a:t>
            </a:r>
          </a:p>
          <a:p>
            <a:pPr lvl="1">
              <a:buNone/>
            </a:pP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287" y="3021912"/>
            <a:ext cx="2216112" cy="3474720"/>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296" y="2747592"/>
            <a:ext cx="3486776" cy="3749040"/>
          </a:xfrm>
          <a:prstGeom prst="rect">
            <a:avLst/>
          </a:prstGeom>
        </p:spPr>
      </p:pic>
      <p:sp>
        <p:nvSpPr>
          <p:cNvPr id="12" name="ZoneTexte 11"/>
          <p:cNvSpPr txBox="1"/>
          <p:nvPr/>
        </p:nvSpPr>
        <p:spPr>
          <a:xfrm>
            <a:off x="5692140" y="1086947"/>
            <a:ext cx="3451860" cy="1200329"/>
          </a:xfrm>
          <a:prstGeom prst="rect">
            <a:avLst/>
          </a:prstGeom>
          <a:noFill/>
        </p:spPr>
        <p:txBody>
          <a:bodyPr wrap="square" rtlCol="0">
            <a:spAutoFit/>
          </a:bodyPr>
          <a:lstStyle/>
          <a:p>
            <a:r>
              <a:rPr lang="en-US" dirty="0" smtClean="0">
                <a:solidFill>
                  <a:srgbClr val="1F497D"/>
                </a:solidFill>
              </a:rPr>
              <a:t>Length : 1700mm</a:t>
            </a:r>
            <a:br>
              <a:rPr lang="en-US" dirty="0" smtClean="0">
                <a:solidFill>
                  <a:srgbClr val="1F497D"/>
                </a:solidFill>
              </a:rPr>
            </a:br>
            <a:r>
              <a:rPr lang="en-US" dirty="0" smtClean="0">
                <a:solidFill>
                  <a:srgbClr val="1F497D"/>
                </a:solidFill>
              </a:rPr>
              <a:t>Width : 935mm</a:t>
            </a:r>
            <a:br>
              <a:rPr lang="en-US" dirty="0" smtClean="0">
                <a:solidFill>
                  <a:srgbClr val="1F497D"/>
                </a:solidFill>
              </a:rPr>
            </a:br>
            <a:r>
              <a:rPr lang="en-US" dirty="0" smtClean="0">
                <a:solidFill>
                  <a:srgbClr val="1F497D"/>
                </a:solidFill>
              </a:rPr>
              <a:t>Height without loader 1295mm</a:t>
            </a:r>
            <a:br>
              <a:rPr lang="en-US" dirty="0" smtClean="0">
                <a:solidFill>
                  <a:srgbClr val="1F497D"/>
                </a:solidFill>
              </a:rPr>
            </a:br>
            <a:r>
              <a:rPr lang="en-US" dirty="0" smtClean="0">
                <a:solidFill>
                  <a:srgbClr val="1F497D"/>
                </a:solidFill>
              </a:rPr>
              <a:t>Height with loader : 2795mm</a:t>
            </a:r>
            <a:endParaRPr lang="en-US" dirty="0">
              <a:solidFill>
                <a:srgbClr val="1F497D"/>
              </a:solidFill>
            </a:endParaRPr>
          </a:p>
        </p:txBody>
      </p:sp>
    </p:spTree>
    <p:extLst>
      <p:ext uri="{BB962C8B-B14F-4D97-AF65-F5344CB8AC3E}">
        <p14:creationId xmlns:p14="http://schemas.microsoft.com/office/powerpoint/2010/main" val="167618701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en-US" dirty="0" smtClean="0"/>
              <a:t>End of Presentation</a:t>
            </a:r>
            <a:endParaRPr lang="en-US" dirty="0"/>
          </a:p>
        </p:txBody>
      </p:sp>
    </p:spTree>
    <p:extLst>
      <p:ext uri="{BB962C8B-B14F-4D97-AF65-F5344CB8AC3E}">
        <p14:creationId xmlns:p14="http://schemas.microsoft.com/office/powerpoint/2010/main" val="37124522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lac\my storage\Groups\KIPAC\LSST\LSSTDesign\Meetings\2011-06-10 Director'sReview\ReviewImages\Camera\ISO\CamFullIso.jpg"/>
          <p:cNvPicPr>
            <a:picLocks noChangeAspect="1" noChangeArrowheads="1"/>
          </p:cNvPicPr>
          <p:nvPr/>
        </p:nvPicPr>
        <p:blipFill>
          <a:blip r:embed="rId3"/>
          <a:srcRect/>
          <a:stretch>
            <a:fillRect/>
          </a:stretch>
        </p:blipFill>
        <p:spPr bwMode="auto">
          <a:xfrm>
            <a:off x="968375" y="736600"/>
            <a:ext cx="7032625" cy="5410200"/>
          </a:xfrm>
          <a:prstGeom prst="rect">
            <a:avLst/>
          </a:prstGeom>
          <a:noFill/>
          <a:ln w="9525">
            <a:noFill/>
            <a:miter lim="800000"/>
            <a:headEnd/>
            <a:tailEnd/>
          </a:ln>
        </p:spPr>
      </p:pic>
      <p:sp>
        <p:nvSpPr>
          <p:cNvPr id="2" name="Title 1"/>
          <p:cNvSpPr>
            <a:spLocks noGrp="1"/>
          </p:cNvSpPr>
          <p:nvPr>
            <p:ph type="title"/>
          </p:nvPr>
        </p:nvSpPr>
        <p:spPr/>
        <p:txBody>
          <a:bodyPr/>
          <a:lstStyle/>
          <a:p>
            <a:pPr>
              <a:defRPr/>
            </a:pPr>
            <a:r>
              <a:rPr lang="en-US" smtClean="0"/>
              <a:t>Camera Layout</a:t>
            </a:r>
            <a:endParaRPr lang="en-US"/>
          </a:p>
        </p:txBody>
      </p:sp>
      <p:graphicFrame>
        <p:nvGraphicFramePr>
          <p:cNvPr id="6" name="Group 159"/>
          <p:cNvGraphicFramePr>
            <a:graphicFrameLocks noGrp="1"/>
          </p:cNvGraphicFramePr>
          <p:nvPr/>
        </p:nvGraphicFramePr>
        <p:xfrm>
          <a:off x="6126163" y="4422775"/>
          <a:ext cx="2895600" cy="2194560"/>
        </p:xfrm>
        <a:graphic>
          <a:graphicData uri="http://schemas.openxmlformats.org/drawingml/2006/table">
            <a:tbl>
              <a:tblPr/>
              <a:tblGrid>
                <a:gridCol w="1905000"/>
                <a:gridCol w="990600"/>
              </a:tblGrid>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ea typeface="Times New Roman" charset="0"/>
                          <a:cs typeface="Times New Roman" charset="0"/>
                        </a:rPr>
                        <a:t>Camera Parameters</a:t>
                      </a:r>
                      <a:endParaRPr kumimoji="0" lang="en-US" sz="1200" b="1" i="0" u="none" strike="noStrike" cap="none" normalizeH="0" baseline="0">
                        <a:ln>
                          <a:noFill/>
                        </a:ln>
                        <a:solidFill>
                          <a:schemeClr val="bg1"/>
                        </a:solidFill>
                        <a:effectLst/>
                        <a:latin typeface="Arial" charset="0"/>
                      </a:endParaRPr>
                    </a:p>
                  </a:txBody>
                  <a:tcPr marL="45720" marR="4572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99"/>
                    </a:solid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a:ln>
                            <a:noFill/>
                          </a:ln>
                          <a:solidFill>
                            <a:srgbClr val="000099"/>
                          </a:solidFill>
                          <a:effectLst/>
                          <a:latin typeface="Arial" charset="0"/>
                          <a:ea typeface="Times New Roman" charset="0"/>
                          <a:cs typeface="Times New Roman" charset="0"/>
                        </a:rPr>
                        <a:t>Property</a:t>
                      </a:r>
                      <a:endParaRPr kumimoji="0" lang="en-US" sz="1200" b="1" i="0" u="sng" strike="noStrike" cap="none" normalizeH="0" baseline="0">
                        <a:ln>
                          <a:noFill/>
                        </a:ln>
                        <a:solidFill>
                          <a:srgbClr val="000099"/>
                        </a:solidFill>
                        <a:effectLst/>
                        <a:latin typeface="Arial"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2450" algn="l"/>
                        </a:tabLst>
                      </a:pPr>
                      <a:r>
                        <a:rPr kumimoji="0" lang="en-US" sz="1200" b="1" i="0" u="sng" strike="noStrike" cap="none" normalizeH="0" baseline="0">
                          <a:ln>
                            <a:noFill/>
                          </a:ln>
                          <a:solidFill>
                            <a:srgbClr val="000099"/>
                          </a:solidFill>
                          <a:effectLst/>
                          <a:latin typeface="Arial" charset="0"/>
                          <a:ea typeface="Times New Roman" charset="0"/>
                          <a:cs typeface="Times New Roman" charset="0"/>
                        </a:rPr>
                        <a:t>Value</a:t>
                      </a:r>
                      <a:endParaRPr kumimoji="0" lang="en-US" sz="1200" b="1" i="0" u="sng" strike="noStrike" cap="none" normalizeH="0" baseline="0">
                        <a:ln>
                          <a:noFill/>
                        </a:ln>
                        <a:solidFill>
                          <a:srgbClr val="000099"/>
                        </a:solidFill>
                        <a:effectLst/>
                        <a:latin typeface="Arial"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ea typeface="Times New Roman" charset="0"/>
                          <a:cs typeface="Times New Roman" charset="0"/>
                        </a:rPr>
                        <a:t>Lifetime</a:t>
                      </a:r>
                      <a:endParaRPr kumimoji="0" lang="en-US" sz="1200" b="1" i="0" u="none" strike="noStrike" cap="none" normalizeH="0" baseline="0">
                        <a:ln>
                          <a:noFill/>
                        </a:ln>
                        <a:solidFill>
                          <a:srgbClr val="000099"/>
                        </a:solidFill>
                        <a:effectLst/>
                        <a:latin typeface="Arial"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ea typeface="Times New Roman" charset="0"/>
                          <a:cs typeface="Times New Roman" charset="0"/>
                        </a:rPr>
                        <a:t>15 years</a:t>
                      </a:r>
                      <a:endParaRPr kumimoji="0" lang="en-US" sz="1200" b="1" i="0" u="none" strike="noStrike" cap="none" normalizeH="0" baseline="0">
                        <a:ln>
                          <a:noFill/>
                        </a:ln>
                        <a:solidFill>
                          <a:srgbClr val="000099"/>
                        </a:solidFill>
                        <a:effectLst/>
                        <a:latin typeface="Arial"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ea typeface="Times New Roman" charset="0"/>
                          <a:cs typeface="Times New Roman" charset="0"/>
                        </a:rPr>
                        <a:t>Incident half-angle in air</a:t>
                      </a:r>
                      <a:endParaRPr kumimoji="0" lang="en-US" sz="1200" b="1" i="0" u="none" strike="noStrike" cap="none" normalizeH="0" baseline="0">
                        <a:ln>
                          <a:noFill/>
                        </a:ln>
                        <a:solidFill>
                          <a:srgbClr val="000099"/>
                        </a:solidFill>
                        <a:effectLst/>
                        <a:latin typeface="Arial"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ea typeface="Times New Roman" charset="0"/>
                          <a:cs typeface="Times New Roman" charset="0"/>
                        </a:rPr>
                        <a:t>14.2</a:t>
                      </a:r>
                      <a:r>
                        <a:rPr kumimoji="0" lang="en-US" sz="1200" b="1" i="0" u="none" strike="noStrike" cap="none" normalizeH="0" baseline="40000">
                          <a:ln>
                            <a:noFill/>
                          </a:ln>
                          <a:solidFill>
                            <a:srgbClr val="000099"/>
                          </a:solidFill>
                          <a:effectLst/>
                          <a:latin typeface="Arial" charset="0"/>
                          <a:ea typeface="Times New Roman" charset="0"/>
                          <a:cs typeface="Times New Roman" charset="0"/>
                        </a:rPr>
                        <a:t>o</a:t>
                      </a:r>
                      <a:r>
                        <a:rPr kumimoji="0" lang="en-US" sz="1200" b="1" i="0" u="none" strike="noStrike" cap="none" normalizeH="0" baseline="0">
                          <a:ln>
                            <a:noFill/>
                          </a:ln>
                          <a:solidFill>
                            <a:srgbClr val="000099"/>
                          </a:solidFill>
                          <a:effectLst/>
                          <a:latin typeface="Arial" charset="0"/>
                          <a:ea typeface="Times New Roman" charset="0"/>
                          <a:cs typeface="Times New Roman" charset="0"/>
                        </a:rPr>
                        <a:t>-23.6</a:t>
                      </a:r>
                      <a:r>
                        <a:rPr kumimoji="0" lang="en-US" sz="1200" b="1" i="0" u="none" strike="noStrike" cap="none" normalizeH="0" baseline="40000">
                          <a:ln>
                            <a:noFill/>
                          </a:ln>
                          <a:solidFill>
                            <a:srgbClr val="000099"/>
                          </a:solidFill>
                          <a:effectLst/>
                          <a:latin typeface="Arial" charset="0"/>
                          <a:ea typeface="Times New Roman" charset="0"/>
                          <a:cs typeface="Times New Roman" charset="0"/>
                        </a:rPr>
                        <a:t>o</a:t>
                      </a:r>
                      <a:endParaRPr kumimoji="0" lang="en-US" sz="1200" b="1" i="0" u="none" strike="noStrike" cap="none" normalizeH="0" baseline="40000">
                        <a:ln>
                          <a:noFill/>
                        </a:ln>
                        <a:solidFill>
                          <a:srgbClr val="000099"/>
                        </a:solidFill>
                        <a:effectLst/>
                        <a:latin typeface="Arial"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ea typeface="Times New Roman" charset="0"/>
                          <a:cs typeface="Times New Roman" charset="0"/>
                        </a:rPr>
                        <a:t>Focal plane diameter</a:t>
                      </a:r>
                      <a:endParaRPr kumimoji="0" lang="en-US" sz="1200" b="1" i="0" u="none" strike="noStrike" cap="none" normalizeH="0" baseline="0">
                        <a:ln>
                          <a:noFill/>
                        </a:ln>
                        <a:solidFill>
                          <a:srgbClr val="000099"/>
                        </a:solidFill>
                        <a:effectLst/>
                        <a:latin typeface="Arial"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ea typeface="Times New Roman" charset="0"/>
                          <a:cs typeface="Times New Roman" charset="0"/>
                        </a:rPr>
                        <a:t>634 mm</a:t>
                      </a:r>
                      <a:endParaRPr kumimoji="0" lang="en-US" sz="1200" b="1" i="0" u="none" strike="noStrike" cap="none" normalizeH="0" baseline="0">
                        <a:ln>
                          <a:noFill/>
                        </a:ln>
                        <a:solidFill>
                          <a:srgbClr val="000099"/>
                        </a:solidFill>
                        <a:effectLst/>
                        <a:latin typeface="Arial"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ea typeface="Times New Roman" charset="0"/>
                          <a:cs typeface="Times New Roman" charset="0"/>
                        </a:rPr>
                        <a:t>Maximum mass</a:t>
                      </a:r>
                      <a:endParaRPr kumimoji="0" lang="en-US" sz="1200" b="1" i="0" u="none" strike="noStrike" cap="none" normalizeH="0" baseline="0">
                        <a:ln>
                          <a:noFill/>
                        </a:ln>
                        <a:solidFill>
                          <a:srgbClr val="000099"/>
                        </a:solidFill>
                        <a:effectLst/>
                        <a:latin typeface="Arial"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ea typeface="Times New Roman" charset="0"/>
                          <a:cs typeface="Times New Roman" charset="0"/>
                        </a:rPr>
                        <a:t>3000 kg</a:t>
                      </a:r>
                      <a:endParaRPr kumimoji="0" lang="en-US" sz="1200" b="1" i="0" u="none" strike="noStrike" cap="none" normalizeH="0" baseline="0">
                        <a:ln>
                          <a:noFill/>
                        </a:ln>
                        <a:solidFill>
                          <a:srgbClr val="000099"/>
                        </a:solidFill>
                        <a:effectLst/>
                        <a:latin typeface="Arial"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ea typeface="Times New Roman" charset="0"/>
                          <a:cs typeface="Times New Roman" charset="0"/>
                        </a:rPr>
                        <a:t>Maximum diameter</a:t>
                      </a:r>
                      <a:endParaRPr kumimoji="0" lang="en-US" sz="1200" b="1" i="0" u="none" strike="noStrike" cap="none" normalizeH="0" baseline="0">
                        <a:ln>
                          <a:noFill/>
                        </a:ln>
                        <a:solidFill>
                          <a:srgbClr val="000099"/>
                        </a:solidFill>
                        <a:effectLst/>
                        <a:latin typeface="Arial"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ea typeface="Times New Roman" charset="0"/>
                          <a:cs typeface="Times New Roman" charset="0"/>
                        </a:rPr>
                        <a:t>1650 mm</a:t>
                      </a:r>
                      <a:endParaRPr kumimoji="0" lang="en-US" sz="1200" b="1" i="0" u="none" strike="noStrike" cap="none" normalizeH="0" baseline="0">
                        <a:ln>
                          <a:noFill/>
                        </a:ln>
                        <a:solidFill>
                          <a:srgbClr val="000099"/>
                        </a:solidFill>
                        <a:effectLst/>
                        <a:latin typeface="Arial"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ea typeface="Times New Roman" charset="0"/>
                          <a:cs typeface="Times New Roman" charset="0"/>
                        </a:rPr>
                        <a:t>Total length</a:t>
                      </a:r>
                      <a:endParaRPr kumimoji="0" lang="en-US" sz="1200" b="1" i="0" u="none" strike="noStrike" cap="none" normalizeH="0" baseline="0">
                        <a:ln>
                          <a:noFill/>
                        </a:ln>
                        <a:solidFill>
                          <a:srgbClr val="000099"/>
                        </a:solidFill>
                        <a:effectLst/>
                        <a:latin typeface="Arial"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ea typeface="Times New Roman" charset="0"/>
                          <a:cs typeface="Times New Roman" charset="0"/>
                        </a:rPr>
                        <a:t>3732 mm</a:t>
                      </a:r>
                      <a:endParaRPr kumimoji="0" lang="en-US" sz="1200" b="1" i="0" u="none" strike="noStrike" cap="none" normalizeH="0" baseline="0">
                        <a:ln>
                          <a:noFill/>
                        </a:ln>
                        <a:solidFill>
                          <a:srgbClr val="000099"/>
                        </a:solidFill>
                        <a:effectLst/>
                        <a:latin typeface="Arial"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419" name="TextBox 4"/>
          <p:cNvSpPr txBox="1">
            <a:spLocks noChangeArrowheads="1"/>
          </p:cNvSpPr>
          <p:nvPr/>
        </p:nvSpPr>
        <p:spPr bwMode="auto">
          <a:xfrm>
            <a:off x="4724400" y="5454650"/>
            <a:ext cx="609600" cy="184150"/>
          </a:xfrm>
          <a:prstGeom prst="rect">
            <a:avLst/>
          </a:prstGeom>
          <a:solidFill>
            <a:srgbClr val="FFFFFF"/>
          </a:solidFill>
          <a:ln w="9525">
            <a:noFill/>
            <a:miter lim="800000"/>
            <a:headEnd/>
            <a:tailEnd/>
          </a:ln>
        </p:spPr>
        <p:txBody>
          <a:bodyPr lIns="45720" tIns="0" rIns="0" bIns="0">
            <a:prstTxWarp prst="textNoShape">
              <a:avLst/>
            </a:prstTxWarp>
            <a:spAutoFit/>
          </a:bodyPr>
          <a:lstStyle/>
          <a:p>
            <a:r>
              <a:rPr lang="en-US" sz="1200" b="1">
                <a:solidFill>
                  <a:srgbClr val="0000CC"/>
                </a:solidFill>
              </a:rPr>
              <a:t>Filter</a:t>
            </a:r>
          </a:p>
        </p:txBody>
      </p:sp>
      <p:cxnSp>
        <p:nvCxnSpPr>
          <p:cNvPr id="8" name="Straight Arrow Connector 7"/>
          <p:cNvCxnSpPr>
            <a:stCxn id="16419" idx="1"/>
          </p:cNvCxnSpPr>
          <p:nvPr/>
        </p:nvCxnSpPr>
        <p:spPr>
          <a:xfrm rot="10800000">
            <a:off x="3581400" y="4267200"/>
            <a:ext cx="1143000" cy="1279525"/>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6421" name="TextBox 7"/>
          <p:cNvSpPr txBox="1">
            <a:spLocks noChangeArrowheads="1"/>
          </p:cNvSpPr>
          <p:nvPr/>
        </p:nvSpPr>
        <p:spPr bwMode="auto">
          <a:xfrm>
            <a:off x="3276600" y="5988050"/>
            <a:ext cx="762000" cy="184150"/>
          </a:xfrm>
          <a:prstGeom prst="rect">
            <a:avLst/>
          </a:prstGeom>
          <a:solidFill>
            <a:srgbClr val="FFFFFF"/>
          </a:solidFill>
          <a:ln w="9525">
            <a:noFill/>
            <a:miter lim="800000"/>
            <a:headEnd/>
            <a:tailEnd/>
          </a:ln>
        </p:spPr>
        <p:txBody>
          <a:bodyPr lIns="45720" tIns="0" rIns="45720" bIns="0">
            <a:prstTxWarp prst="textNoShape">
              <a:avLst/>
            </a:prstTxWarp>
            <a:spAutoFit/>
          </a:bodyPr>
          <a:lstStyle/>
          <a:p>
            <a:r>
              <a:rPr lang="en-US" sz="1200" b="1">
                <a:solidFill>
                  <a:srgbClr val="0000CC"/>
                </a:solidFill>
              </a:rPr>
              <a:t>L1 Lens</a:t>
            </a:r>
          </a:p>
        </p:txBody>
      </p:sp>
      <p:sp>
        <p:nvSpPr>
          <p:cNvPr id="16422" name="TextBox 8"/>
          <p:cNvSpPr txBox="1">
            <a:spLocks noChangeArrowheads="1"/>
          </p:cNvSpPr>
          <p:nvPr/>
        </p:nvSpPr>
        <p:spPr bwMode="auto">
          <a:xfrm>
            <a:off x="7391400" y="2895600"/>
            <a:ext cx="1676400" cy="554038"/>
          </a:xfrm>
          <a:prstGeom prst="rect">
            <a:avLst/>
          </a:prstGeom>
          <a:solidFill>
            <a:srgbClr val="FFFFFF"/>
          </a:solidFill>
          <a:ln w="9525">
            <a:noFill/>
            <a:miter lim="800000"/>
            <a:headEnd/>
            <a:tailEnd/>
          </a:ln>
        </p:spPr>
        <p:txBody>
          <a:bodyPr lIns="45720" tIns="0" rIns="45720" bIns="0">
            <a:prstTxWarp prst="textNoShape">
              <a:avLst/>
            </a:prstTxWarp>
            <a:spAutoFit/>
          </a:bodyPr>
          <a:lstStyle/>
          <a:p>
            <a:r>
              <a:rPr lang="en-US" sz="1200" b="1">
                <a:solidFill>
                  <a:srgbClr val="0000CC"/>
                </a:solidFill>
              </a:rPr>
              <a:t>Utility Trunk—houses support electronics and utilities</a:t>
            </a:r>
          </a:p>
        </p:txBody>
      </p:sp>
      <p:sp>
        <p:nvSpPr>
          <p:cNvPr id="16423" name="TextBox 9"/>
          <p:cNvSpPr txBox="1">
            <a:spLocks noChangeArrowheads="1"/>
          </p:cNvSpPr>
          <p:nvPr/>
        </p:nvSpPr>
        <p:spPr bwMode="auto">
          <a:xfrm>
            <a:off x="6324600" y="3670300"/>
            <a:ext cx="2057400" cy="369888"/>
          </a:xfrm>
          <a:prstGeom prst="rect">
            <a:avLst/>
          </a:prstGeom>
          <a:solidFill>
            <a:srgbClr val="FFFFFF"/>
          </a:solidFill>
          <a:ln w="9525">
            <a:noFill/>
            <a:miter lim="800000"/>
            <a:headEnd/>
            <a:tailEnd/>
          </a:ln>
        </p:spPr>
        <p:txBody>
          <a:bodyPr lIns="45720" tIns="0" rIns="45720" bIns="0">
            <a:prstTxWarp prst="textNoShape">
              <a:avLst/>
            </a:prstTxWarp>
            <a:spAutoFit/>
          </a:bodyPr>
          <a:lstStyle/>
          <a:p>
            <a:r>
              <a:rPr lang="en-US" sz="1200" b="1">
                <a:solidFill>
                  <a:srgbClr val="0000CC"/>
                </a:solidFill>
              </a:rPr>
              <a:t>Cryostat—contains focal plane &amp; its electronics</a:t>
            </a:r>
          </a:p>
        </p:txBody>
      </p:sp>
      <p:sp>
        <p:nvSpPr>
          <p:cNvPr id="16424" name="TextBox 10"/>
          <p:cNvSpPr txBox="1">
            <a:spLocks noChangeArrowheads="1"/>
          </p:cNvSpPr>
          <p:nvPr/>
        </p:nvSpPr>
        <p:spPr bwMode="auto">
          <a:xfrm>
            <a:off x="762000" y="2330450"/>
            <a:ext cx="1187450" cy="184150"/>
          </a:xfrm>
          <a:prstGeom prst="rect">
            <a:avLst/>
          </a:prstGeom>
          <a:solidFill>
            <a:srgbClr val="FFFFFF"/>
          </a:solidFill>
          <a:ln w="9525">
            <a:noFill/>
            <a:miter lim="800000"/>
            <a:headEnd/>
            <a:tailEnd/>
          </a:ln>
        </p:spPr>
        <p:txBody>
          <a:bodyPr lIns="45720" tIns="0" rIns="45720" bIns="0">
            <a:prstTxWarp prst="textNoShape">
              <a:avLst/>
            </a:prstTxWarp>
            <a:spAutoFit/>
          </a:bodyPr>
          <a:lstStyle/>
          <a:p>
            <a:pPr algn="r"/>
            <a:r>
              <a:rPr lang="en-US" sz="1200" b="1">
                <a:solidFill>
                  <a:srgbClr val="0000CC"/>
                </a:solidFill>
              </a:rPr>
              <a:t>Focal plane</a:t>
            </a:r>
          </a:p>
        </p:txBody>
      </p:sp>
      <p:cxnSp>
        <p:nvCxnSpPr>
          <p:cNvPr id="15" name="Straight Arrow Connector 14"/>
          <p:cNvCxnSpPr>
            <a:stCxn id="16423" idx="1"/>
          </p:cNvCxnSpPr>
          <p:nvPr/>
        </p:nvCxnSpPr>
        <p:spPr>
          <a:xfrm rot="10800000">
            <a:off x="4800600" y="3441700"/>
            <a:ext cx="1524000" cy="414338"/>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6422" idx="1"/>
          </p:cNvCxnSpPr>
          <p:nvPr/>
        </p:nvCxnSpPr>
        <p:spPr>
          <a:xfrm rot="10800000">
            <a:off x="6781800" y="2971800"/>
            <a:ext cx="609600" cy="200025"/>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6421" idx="1"/>
          </p:cNvCxnSpPr>
          <p:nvPr/>
        </p:nvCxnSpPr>
        <p:spPr>
          <a:xfrm rot="10800000">
            <a:off x="2708275" y="4945063"/>
            <a:ext cx="568325" cy="1135062"/>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424" idx="3"/>
          </p:cNvCxnSpPr>
          <p:nvPr/>
        </p:nvCxnSpPr>
        <p:spPr>
          <a:xfrm>
            <a:off x="1949450" y="2422525"/>
            <a:ext cx="1708150" cy="1235075"/>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6429" name="TextBox 7"/>
          <p:cNvSpPr txBox="1">
            <a:spLocks noChangeArrowheads="1"/>
          </p:cNvSpPr>
          <p:nvPr/>
        </p:nvSpPr>
        <p:spPr bwMode="auto">
          <a:xfrm>
            <a:off x="4191000" y="5835650"/>
            <a:ext cx="762000" cy="184150"/>
          </a:xfrm>
          <a:prstGeom prst="rect">
            <a:avLst/>
          </a:prstGeom>
          <a:solidFill>
            <a:srgbClr val="FFFFFF"/>
          </a:solidFill>
          <a:ln w="9525">
            <a:noFill/>
            <a:miter lim="800000"/>
            <a:headEnd/>
            <a:tailEnd/>
          </a:ln>
        </p:spPr>
        <p:txBody>
          <a:bodyPr lIns="45720" tIns="0" rIns="45720" bIns="0">
            <a:prstTxWarp prst="textNoShape">
              <a:avLst/>
            </a:prstTxWarp>
            <a:spAutoFit/>
          </a:bodyPr>
          <a:lstStyle/>
          <a:p>
            <a:r>
              <a:rPr lang="en-US" sz="1200" b="1">
                <a:solidFill>
                  <a:srgbClr val="0000CC"/>
                </a:solidFill>
              </a:rPr>
              <a:t>L2 Lens</a:t>
            </a:r>
          </a:p>
        </p:txBody>
      </p:sp>
      <p:cxnSp>
        <p:nvCxnSpPr>
          <p:cNvPr id="33" name="Straight Arrow Connector 32"/>
          <p:cNvCxnSpPr>
            <a:stCxn id="16429" idx="1"/>
          </p:cNvCxnSpPr>
          <p:nvPr/>
        </p:nvCxnSpPr>
        <p:spPr>
          <a:xfrm rot="10800000">
            <a:off x="3505200" y="4648200"/>
            <a:ext cx="685800" cy="1279525"/>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6431" name="TextBox 4"/>
          <p:cNvSpPr txBox="1">
            <a:spLocks noChangeArrowheads="1"/>
          </p:cNvSpPr>
          <p:nvPr/>
        </p:nvSpPr>
        <p:spPr bwMode="auto">
          <a:xfrm>
            <a:off x="5105400" y="5181600"/>
            <a:ext cx="762000" cy="184150"/>
          </a:xfrm>
          <a:prstGeom prst="rect">
            <a:avLst/>
          </a:prstGeom>
          <a:solidFill>
            <a:srgbClr val="FFFFFF"/>
          </a:solidFill>
          <a:ln w="9525">
            <a:noFill/>
            <a:miter lim="800000"/>
            <a:headEnd/>
            <a:tailEnd/>
          </a:ln>
        </p:spPr>
        <p:txBody>
          <a:bodyPr lIns="45720" tIns="0" rIns="0" bIns="0">
            <a:prstTxWarp prst="textNoShape">
              <a:avLst/>
            </a:prstTxWarp>
            <a:spAutoFit/>
          </a:bodyPr>
          <a:lstStyle/>
          <a:p>
            <a:r>
              <a:rPr lang="en-US" sz="1200" b="1">
                <a:solidFill>
                  <a:srgbClr val="0000CC"/>
                </a:solidFill>
              </a:rPr>
              <a:t>L3 Lens</a:t>
            </a:r>
          </a:p>
        </p:txBody>
      </p:sp>
      <p:cxnSp>
        <p:nvCxnSpPr>
          <p:cNvPr id="42" name="Straight Arrow Connector 41"/>
          <p:cNvCxnSpPr>
            <a:stCxn id="16431" idx="1"/>
          </p:cNvCxnSpPr>
          <p:nvPr/>
        </p:nvCxnSpPr>
        <p:spPr>
          <a:xfrm rot="10800000">
            <a:off x="3962400" y="3962400"/>
            <a:ext cx="1143000" cy="1311275"/>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pic>
        <p:nvPicPr>
          <p:cNvPr id="16434" name="Content Placeholder 9" descr="CamAssy2010-08-06ARen.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130175" y="3155950"/>
            <a:ext cx="762000" cy="3013075"/>
          </a:xfrm>
          <a:prstGeom prst="rect">
            <a:avLst/>
          </a:prstGeom>
          <a:noFill/>
          <a:ln w="9525">
            <a:noFill/>
            <a:miter lim="800000"/>
            <a:headEnd/>
            <a:tailEnd/>
          </a:ln>
        </p:spPr>
      </p:pic>
      <p:cxnSp>
        <p:nvCxnSpPr>
          <p:cNvPr id="16435" name="Straight Arrow Connector 18"/>
          <p:cNvCxnSpPr>
            <a:cxnSpLocks noChangeShapeType="1"/>
          </p:cNvCxnSpPr>
          <p:nvPr/>
        </p:nvCxnSpPr>
        <p:spPr bwMode="auto">
          <a:xfrm rot="16200000" flipH="1">
            <a:off x="-387349" y="4519612"/>
            <a:ext cx="2933700" cy="34925"/>
          </a:xfrm>
          <a:prstGeom prst="straightConnector1">
            <a:avLst/>
          </a:prstGeom>
          <a:noFill/>
          <a:ln w="9525">
            <a:solidFill>
              <a:srgbClr val="0033CC"/>
            </a:solidFill>
            <a:round/>
            <a:headEnd type="arrow" w="med" len="med"/>
            <a:tailEnd type="arrow" w="med" len="med"/>
          </a:ln>
        </p:spPr>
      </p:cxnSp>
      <p:cxnSp>
        <p:nvCxnSpPr>
          <p:cNvPr id="16436" name="Straight Arrow Connector 18"/>
          <p:cNvCxnSpPr>
            <a:cxnSpLocks noChangeShapeType="1"/>
          </p:cNvCxnSpPr>
          <p:nvPr/>
        </p:nvCxnSpPr>
        <p:spPr bwMode="auto">
          <a:xfrm rot="10800000">
            <a:off x="76200" y="6003925"/>
            <a:ext cx="2438400" cy="1588"/>
          </a:xfrm>
          <a:prstGeom prst="straightConnector1">
            <a:avLst/>
          </a:prstGeom>
          <a:noFill/>
          <a:ln w="9525">
            <a:solidFill>
              <a:srgbClr val="0033CC"/>
            </a:solidFill>
            <a:round/>
            <a:headEnd/>
            <a:tailEnd/>
          </a:ln>
        </p:spPr>
      </p:cxnSp>
      <p:cxnSp>
        <p:nvCxnSpPr>
          <p:cNvPr id="16437" name="Straight Arrow Connector 18"/>
          <p:cNvCxnSpPr>
            <a:cxnSpLocks noChangeShapeType="1"/>
          </p:cNvCxnSpPr>
          <p:nvPr/>
        </p:nvCxnSpPr>
        <p:spPr bwMode="auto">
          <a:xfrm rot="10800000" flipV="1">
            <a:off x="76200" y="3074988"/>
            <a:ext cx="1524000" cy="0"/>
          </a:xfrm>
          <a:prstGeom prst="straightConnector1">
            <a:avLst/>
          </a:prstGeom>
          <a:noFill/>
          <a:ln w="9525">
            <a:solidFill>
              <a:srgbClr val="0033CC"/>
            </a:solidFill>
            <a:round/>
            <a:headEnd/>
            <a:tailEnd/>
          </a:ln>
        </p:spPr>
      </p:cxnSp>
      <p:sp>
        <p:nvSpPr>
          <p:cNvPr id="16438" name="TextBox 7"/>
          <p:cNvSpPr txBox="1">
            <a:spLocks noChangeArrowheads="1"/>
          </p:cNvSpPr>
          <p:nvPr/>
        </p:nvSpPr>
        <p:spPr bwMode="auto">
          <a:xfrm>
            <a:off x="784225" y="5318125"/>
            <a:ext cx="609600" cy="369888"/>
          </a:xfrm>
          <a:prstGeom prst="rect">
            <a:avLst/>
          </a:prstGeom>
          <a:solidFill>
            <a:srgbClr val="FFFFFF"/>
          </a:solidFill>
          <a:ln w="9525">
            <a:noFill/>
            <a:miter lim="800000"/>
            <a:headEnd/>
            <a:tailEnd/>
          </a:ln>
        </p:spPr>
        <p:txBody>
          <a:bodyPr lIns="45720" tIns="0" rIns="45720" bIns="0">
            <a:prstTxWarp prst="textNoShape">
              <a:avLst/>
            </a:prstTxWarp>
            <a:spAutoFit/>
          </a:bodyPr>
          <a:lstStyle/>
          <a:p>
            <a:pPr algn="ctr"/>
            <a:r>
              <a:rPr lang="en-US" sz="1200" b="1">
                <a:solidFill>
                  <a:srgbClr val="0000CC"/>
                </a:solidFill>
              </a:rPr>
              <a:t>1.65 m</a:t>
            </a:r>
          </a:p>
          <a:p>
            <a:pPr algn="ctr"/>
            <a:r>
              <a:rPr lang="en-US" sz="1200" b="1">
                <a:solidFill>
                  <a:srgbClr val="0000CC"/>
                </a:solidFill>
              </a:rPr>
              <a:t>(5’-5”)</a:t>
            </a:r>
          </a:p>
        </p:txBody>
      </p:sp>
      <p:sp>
        <p:nvSpPr>
          <p:cNvPr id="28" name="Line 8"/>
          <p:cNvSpPr>
            <a:spLocks noChangeShapeType="1"/>
          </p:cNvSpPr>
          <p:nvPr/>
        </p:nvSpPr>
        <p:spPr bwMode="auto">
          <a:xfrm>
            <a:off x="152400" y="812800"/>
            <a:ext cx="8839200" cy="0"/>
          </a:xfrm>
          <a:prstGeom prst="line">
            <a:avLst/>
          </a:prstGeom>
          <a:noFill/>
          <a:ln w="57150" cmpd="thinThick">
            <a:solidFill>
              <a:srgbClr val="CC0000"/>
            </a:solidFill>
            <a:round/>
            <a:headEnd/>
            <a:tailEnd/>
          </a:ln>
          <a:effectLst/>
        </p:spPr>
        <p:txBody>
          <a:bodyPr/>
          <a:lstStyle/>
          <a:p>
            <a:pPr>
              <a:defRPr/>
            </a:pPr>
            <a:endParaRPr lang="en-US">
              <a:ea typeface="+mn-ea"/>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Baseline of the IN2P3 contribution to the LSST camera</a:t>
            </a:r>
            <a:br>
              <a:rPr lang="en-US" sz="2000" dirty="0" smtClean="0"/>
            </a:br>
            <a:r>
              <a:rPr lang="en-US" sz="2000" dirty="0" smtClean="0"/>
              <a:t>( as agreed between DOE and IN2P3 since CD1 / fall 2011) </a:t>
            </a:r>
            <a:r>
              <a:rPr lang="en-US" dirty="0" smtClean="0"/>
              <a:t/>
            </a:r>
            <a:br>
              <a:rPr lang="en-US" dirty="0" smtClean="0"/>
            </a:br>
            <a:r>
              <a:rPr lang="fr-FR" dirty="0" smtClean="0"/>
              <a:t/>
            </a:r>
            <a:br>
              <a:rPr lang="fr-FR" dirty="0" smtClean="0"/>
            </a:br>
            <a:endParaRPr lang="en-US" dirty="0"/>
          </a:p>
        </p:txBody>
      </p:sp>
      <p:sp>
        <p:nvSpPr>
          <p:cNvPr id="3" name="Content Placeholder 2"/>
          <p:cNvSpPr>
            <a:spLocks noGrp="1"/>
          </p:cNvSpPr>
          <p:nvPr>
            <p:ph idx="4294967295"/>
          </p:nvPr>
        </p:nvSpPr>
        <p:spPr>
          <a:xfrm>
            <a:off x="0" y="941388"/>
            <a:ext cx="6299200" cy="5548312"/>
          </a:xfrm>
        </p:spPr>
        <p:txBody>
          <a:bodyPr>
            <a:normAutofit fontScale="92500" lnSpcReduction="10000"/>
          </a:bodyPr>
          <a:lstStyle/>
          <a:p>
            <a:pPr lvl="0">
              <a:buNone/>
            </a:pPr>
            <a:r>
              <a:rPr lang="en-US" dirty="0" smtClean="0">
                <a:solidFill>
                  <a:schemeClr val="tx1"/>
                </a:solidFill>
              </a:rPr>
              <a:t>LSST CCD and associated electronics :</a:t>
            </a:r>
            <a:endParaRPr lang="fr-FR" dirty="0" smtClean="0">
              <a:solidFill>
                <a:schemeClr val="tx1"/>
              </a:solidFill>
            </a:endParaRPr>
          </a:p>
          <a:p>
            <a:r>
              <a:rPr lang="en-US" dirty="0" smtClean="0"/>
              <a:t>Procurement of 25% of the LSST </a:t>
            </a:r>
            <a:r>
              <a:rPr lang="en-US" dirty="0" err="1" smtClean="0"/>
              <a:t>CCDs</a:t>
            </a:r>
            <a:r>
              <a:rPr lang="en-US" dirty="0" smtClean="0"/>
              <a:t> (~55 </a:t>
            </a:r>
            <a:r>
              <a:rPr lang="en-US" dirty="0" err="1" smtClean="0"/>
              <a:t>CCDs</a:t>
            </a:r>
            <a:r>
              <a:rPr lang="en-US" dirty="0" smtClean="0"/>
              <a:t> for a total of 225 </a:t>
            </a:r>
            <a:r>
              <a:rPr lang="en-US" dirty="0" err="1" smtClean="0"/>
              <a:t>CCDs</a:t>
            </a:r>
            <a:r>
              <a:rPr lang="en-US" dirty="0" smtClean="0"/>
              <a:t> foreseen by LSST),                                          </a:t>
            </a:r>
            <a:endParaRPr lang="fr-FR" dirty="0" smtClean="0"/>
          </a:p>
          <a:p>
            <a:r>
              <a:rPr lang="en-US" dirty="0" smtClean="0"/>
              <a:t>Initial testing of at least 25% of the CCD production, </a:t>
            </a:r>
            <a:endParaRPr lang="fr-FR" dirty="0" smtClean="0"/>
          </a:p>
          <a:p>
            <a:r>
              <a:rPr lang="en-US" dirty="0" smtClean="0"/>
              <a:t>Design, qualification, production and testing of the focal plane  </a:t>
            </a:r>
            <a:r>
              <a:rPr lang="en-US" dirty="0" err="1" smtClean="0"/>
              <a:t>ASICs</a:t>
            </a:r>
            <a:r>
              <a:rPr lang="en-US" dirty="0" smtClean="0"/>
              <a:t>: ASPIC for the CCD readout &amp; CABAC for CCD control                                          </a:t>
            </a:r>
            <a:endParaRPr lang="fr-FR" dirty="0" smtClean="0"/>
          </a:p>
          <a:p>
            <a:r>
              <a:rPr lang="en-US" dirty="0" smtClean="0"/>
              <a:t>Responsibility for the design, implementation and qualification of the FPGA micro-code controlling the LSST Raft (a raft is an autonomous camera of 9 </a:t>
            </a:r>
            <a:r>
              <a:rPr lang="en-US" dirty="0" err="1" smtClean="0"/>
              <a:t>CCDs</a:t>
            </a:r>
            <a:r>
              <a:rPr lang="en-US" dirty="0" smtClean="0"/>
              <a:t>, with a total of 21 making up the LSST focal plane). </a:t>
            </a:r>
            <a:endParaRPr lang="fr-FR" dirty="0" smtClean="0"/>
          </a:p>
          <a:p>
            <a:pPr lvl="0">
              <a:buNone/>
            </a:pPr>
            <a:r>
              <a:rPr lang="en-US" dirty="0" smtClean="0">
                <a:solidFill>
                  <a:srgbClr val="000000"/>
                </a:solidFill>
              </a:rPr>
              <a:t>Filter Exchange system &amp; control : </a:t>
            </a:r>
            <a:endParaRPr lang="fr-FR" dirty="0" smtClean="0">
              <a:solidFill>
                <a:srgbClr val="000000"/>
              </a:solidFill>
            </a:endParaRPr>
          </a:p>
          <a:p>
            <a:r>
              <a:rPr lang="en-US" dirty="0" smtClean="0"/>
              <a:t>Delivery of the</a:t>
            </a:r>
            <a:r>
              <a:rPr lang="en-US" i="1" dirty="0" smtClean="0"/>
              <a:t> filter exchange system</a:t>
            </a:r>
          </a:p>
          <a:p>
            <a:r>
              <a:rPr lang="en-US" i="1" dirty="0" smtClean="0"/>
              <a:t>Support on Filter and optics coating (LMA)                                </a:t>
            </a:r>
            <a:endParaRPr lang="fr-FR" dirty="0" smtClean="0">
              <a:solidFill>
                <a:srgbClr val="006600"/>
              </a:solidFill>
            </a:endParaRPr>
          </a:p>
          <a:p>
            <a:r>
              <a:rPr lang="en-US" dirty="0" smtClean="0"/>
              <a:t>Contribution to the core of the camera slow control , and provide  the </a:t>
            </a:r>
            <a:r>
              <a:rPr lang="en-US" i="1" dirty="0" smtClean="0"/>
              <a:t>filter exchange system </a:t>
            </a:r>
            <a:r>
              <a:rPr lang="en-US" dirty="0" smtClean="0"/>
              <a:t>slow control.           </a:t>
            </a:r>
            <a:endParaRPr lang="fr-FR" dirty="0" smtClean="0">
              <a:solidFill>
                <a:srgbClr val="006600"/>
              </a:solidFill>
            </a:endParaRPr>
          </a:p>
          <a:p>
            <a:pPr marL="0" lvl="0" indent="0">
              <a:spcBef>
                <a:spcPts val="0"/>
              </a:spcBef>
              <a:buNone/>
            </a:pPr>
            <a:r>
              <a:rPr lang="en-US" dirty="0" smtClean="0">
                <a:solidFill>
                  <a:srgbClr val="000000"/>
                </a:solidFill>
              </a:rPr>
              <a:t>Calibration : </a:t>
            </a:r>
          </a:p>
          <a:p>
            <a:r>
              <a:rPr lang="en-US" dirty="0" smtClean="0"/>
              <a:t>Studies on the survey calibration design (atmosphere , auxiliary telescope)   </a:t>
            </a:r>
            <a:r>
              <a:rPr lang="en-US" i="1" dirty="0" smtClean="0"/>
              <a:t>                              </a:t>
            </a:r>
            <a:endParaRPr lang="fr-FR" dirty="0" smtClean="0">
              <a:solidFill>
                <a:srgbClr val="006600"/>
              </a:solidFill>
            </a:endParaRPr>
          </a:p>
          <a:p>
            <a:r>
              <a:rPr lang="en-US" dirty="0" smtClean="0"/>
              <a:t>Delivery of the CCOB : a system to characterize the LSST camera during assembly at SLAC</a:t>
            </a:r>
          </a:p>
          <a:p>
            <a:pPr lvl="1" eaLnBrk="1" hangingPunct="1">
              <a:lnSpc>
                <a:spcPct val="90000"/>
              </a:lnSpc>
              <a:buNone/>
            </a:pPr>
            <a:endParaRPr lang="en-US" dirty="0" smtClean="0">
              <a:solidFill>
                <a:schemeClr val="tx1"/>
              </a:solidFill>
            </a:endParaRPr>
          </a:p>
        </p:txBody>
      </p:sp>
      <p:pic>
        <p:nvPicPr>
          <p:cNvPr id="4" name="Image 3" descr="xchange-sys.jpg"/>
          <p:cNvPicPr>
            <a:picLocks noChangeAspect="1"/>
          </p:cNvPicPr>
          <p:nvPr/>
        </p:nvPicPr>
        <p:blipFill>
          <a:blip r:embed="rId2" cstate="email">
            <a:extLst>
              <a:ext uri="{28A0092B-C50C-407E-A947-70E740481C1C}">
                <a14:useLocalDpi xmlns:a14="http://schemas.microsoft.com/office/drawing/2010/main"/>
              </a:ext>
            </a:extLst>
          </a:blip>
          <a:srcRect l="24975" r="19147" b="12062"/>
          <a:stretch>
            <a:fillRect/>
          </a:stretch>
        </p:blipFill>
        <p:spPr>
          <a:xfrm>
            <a:off x="6641030" y="4178626"/>
            <a:ext cx="2412794" cy="2356190"/>
          </a:xfrm>
          <a:prstGeom prst="rect">
            <a:avLst/>
          </a:prstGeom>
        </p:spPr>
      </p:pic>
      <p:pic>
        <p:nvPicPr>
          <p:cNvPr id="13" name="Picture 11" descr="FULL_DS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62028" y="2844800"/>
            <a:ext cx="984997" cy="1371600"/>
          </a:xfrm>
          <a:prstGeom prst="rect">
            <a:avLst/>
          </a:prstGeom>
          <a:noFill/>
          <a:ln w="9525">
            <a:noFill/>
            <a:miter lim="800000"/>
            <a:headEnd/>
            <a:tailEnd/>
          </a:ln>
        </p:spPr>
      </p:pic>
      <p:pic>
        <p:nvPicPr>
          <p:cNvPr id="14" name="Picture 2" descr="C:\Users\martin\Desktop\IMG_123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0557" y="977900"/>
            <a:ext cx="2472052" cy="1854200"/>
          </a:xfrm>
          <a:prstGeom prst="rect">
            <a:avLst/>
          </a:prstGeom>
          <a:noFill/>
          <a:ln w="9525">
            <a:noFill/>
            <a:miter lim="800000"/>
            <a:headEnd/>
            <a:tailEnd/>
          </a:ln>
        </p:spPr>
      </p:pic>
      <p:cxnSp>
        <p:nvCxnSpPr>
          <p:cNvPr id="16" name="Connecteur droit avec flèche 15"/>
          <p:cNvCxnSpPr/>
          <p:nvPr/>
        </p:nvCxnSpPr>
        <p:spPr>
          <a:xfrm rot="10800000" flipV="1">
            <a:off x="5854700" y="1701800"/>
            <a:ext cx="1816100" cy="24130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rot="10800000">
            <a:off x="5562600" y="2565400"/>
            <a:ext cx="1460500" cy="62230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p:nvPr/>
        </p:nvCxnSpPr>
        <p:spPr>
          <a:xfrm rot="10800000">
            <a:off x="5422900" y="4216400"/>
            <a:ext cx="1333500" cy="87630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506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Camera Management &amp; IN2P3 :</a:t>
            </a:r>
            <a:br>
              <a:rPr lang="fr-FR" dirty="0" smtClean="0"/>
            </a:br>
            <a:r>
              <a:rPr lang="fr-FR" dirty="0" smtClean="0"/>
              <a:t> </a:t>
            </a:r>
            <a:endParaRPr lang="fr-FR" dirty="0"/>
          </a:p>
        </p:txBody>
      </p:sp>
      <p:pic>
        <p:nvPicPr>
          <p:cNvPr id="5" name="Picture 5" descr="LSSTOrgR19a.emf"/>
          <p:cNvPicPr>
            <a:picLocks/>
          </p:cNvPicPr>
          <p:nvPr/>
        </p:nvPicPr>
        <p:blipFill>
          <a:blip r:embed="rId2"/>
          <a:srcRect/>
          <a:stretch>
            <a:fillRect/>
          </a:stretch>
        </p:blipFill>
        <p:spPr bwMode="auto">
          <a:xfrm>
            <a:off x="1295400" y="1295400"/>
            <a:ext cx="6334125" cy="5418138"/>
          </a:xfrm>
          <a:prstGeom prst="rect">
            <a:avLst/>
          </a:prstGeom>
          <a:noFill/>
          <a:ln w="9525">
            <a:noFill/>
            <a:miter lim="800000"/>
            <a:headEnd/>
            <a:tailEnd/>
          </a:ln>
        </p:spPr>
      </p:pic>
      <p:sp>
        <p:nvSpPr>
          <p:cNvPr id="6" name="Cadre 5"/>
          <p:cNvSpPr/>
          <p:nvPr/>
        </p:nvSpPr>
        <p:spPr>
          <a:xfrm>
            <a:off x="3962400" y="3657600"/>
            <a:ext cx="1524000" cy="381000"/>
          </a:xfrm>
          <a:prstGeom prst="fram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chemeClr val="tx1"/>
              </a:solidFill>
            </a:endParaRPr>
          </a:p>
        </p:txBody>
      </p:sp>
      <p:sp>
        <p:nvSpPr>
          <p:cNvPr id="7" name="Cadre 6"/>
          <p:cNvSpPr/>
          <p:nvPr/>
        </p:nvSpPr>
        <p:spPr>
          <a:xfrm>
            <a:off x="6248400" y="5334000"/>
            <a:ext cx="1524000" cy="381000"/>
          </a:xfrm>
          <a:prstGeom prst="fram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chemeClr val="tx1"/>
              </a:solidFill>
            </a:endParaRPr>
          </a:p>
        </p:txBody>
      </p:sp>
      <p:sp>
        <p:nvSpPr>
          <p:cNvPr id="8" name="Cadre 7"/>
          <p:cNvSpPr/>
          <p:nvPr/>
        </p:nvSpPr>
        <p:spPr>
          <a:xfrm>
            <a:off x="4572000" y="6172200"/>
            <a:ext cx="1524000" cy="381000"/>
          </a:xfrm>
          <a:prstGeom prst="fram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chemeClr val="tx1"/>
              </a:solidFill>
            </a:endParaRPr>
          </a:p>
        </p:txBody>
      </p:sp>
      <p:cxnSp>
        <p:nvCxnSpPr>
          <p:cNvPr id="9" name="Connecteur droit avec flèche 8"/>
          <p:cNvCxnSpPr/>
          <p:nvPr/>
        </p:nvCxnSpPr>
        <p:spPr>
          <a:xfrm rot="10800000" flipV="1">
            <a:off x="5410200" y="2133600"/>
            <a:ext cx="2514600" cy="1600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rot="5400000">
            <a:off x="6210300" y="3619500"/>
            <a:ext cx="32004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rot="5400000">
            <a:off x="4953000" y="3276600"/>
            <a:ext cx="4114800" cy="1828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ZoneTexte 24"/>
          <p:cNvSpPr txBox="1">
            <a:spLocks noChangeArrowheads="1"/>
          </p:cNvSpPr>
          <p:nvPr/>
        </p:nvSpPr>
        <p:spPr bwMode="auto">
          <a:xfrm>
            <a:off x="6781800" y="1371600"/>
            <a:ext cx="2362200" cy="923925"/>
          </a:xfrm>
          <a:prstGeom prst="rect">
            <a:avLst/>
          </a:prstGeom>
          <a:noFill/>
          <a:ln w="9525">
            <a:noFill/>
            <a:miter lim="800000"/>
            <a:headEnd/>
            <a:tailEnd/>
          </a:ln>
        </p:spPr>
        <p:txBody>
          <a:bodyPr>
            <a:prstTxWarp prst="textNoShape">
              <a:avLst/>
            </a:prstTxWarp>
            <a:spAutoFit/>
          </a:bodyPr>
          <a:lstStyle/>
          <a:p>
            <a:r>
              <a:rPr lang="fr-FR" dirty="0"/>
              <a:t>French contribution to the </a:t>
            </a:r>
            <a:r>
              <a:rPr lang="fr-FR" dirty="0" err="1"/>
              <a:t>LSST-camera</a:t>
            </a:r>
            <a:r>
              <a:rPr lang="fr-FR" dirty="0"/>
              <a:t> coordination </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0" y="939800"/>
            <a:ext cx="8991600" cy="2108200"/>
          </a:xfrm>
        </p:spPr>
        <p:txBody>
          <a:bodyPr>
            <a:normAutofit/>
          </a:bodyPr>
          <a:lstStyle/>
          <a:p>
            <a:pPr marL="258763" lvl="1" indent="0" algn="just" eaLnBrk="1" hangingPunct="1">
              <a:buFontTx/>
              <a:buChar char="-"/>
            </a:pPr>
            <a:r>
              <a:rPr lang="en-US" sz="2000" dirty="0" smtClean="0">
                <a:solidFill>
                  <a:srgbClr val="0000FF"/>
                </a:solidFill>
                <a:ea typeface="ＭＳ Ｐゴシック" charset="-128"/>
                <a:cs typeface="ＭＳ Ｐゴシック" charset="-128"/>
              </a:rPr>
              <a:t>CCD readout chip</a:t>
            </a:r>
            <a:r>
              <a:rPr lang="en-US" sz="2000" dirty="0" smtClean="0">
                <a:solidFill>
                  <a:srgbClr val="0000FF"/>
                </a:solidFill>
                <a:cs typeface="ＭＳ Ｐゴシック" charset="-128"/>
              </a:rPr>
              <a:t> </a:t>
            </a:r>
            <a:r>
              <a:rPr lang="en-US" sz="2000" dirty="0" smtClean="0">
                <a:solidFill>
                  <a:srgbClr val="0000FF"/>
                </a:solidFill>
                <a:ea typeface="ＭＳ Ｐゴシック" charset="-128"/>
                <a:cs typeface="ＭＳ Ｐゴシック" charset="-128"/>
              </a:rPr>
              <a:t>(ASPIC III, design final: </a:t>
            </a:r>
            <a:r>
              <a:rPr lang="en-US" sz="2000" dirty="0" smtClean="0">
                <a:ea typeface="ＭＳ Ｐゴシック" charset="-128"/>
                <a:cs typeface="ＭＳ Ｐゴシック" charset="-128"/>
              </a:rPr>
              <a:t>under test since the fall)</a:t>
            </a:r>
          </a:p>
          <a:p>
            <a:pPr marL="258763" lvl="1" indent="0" algn="just" eaLnBrk="1" hangingPunct="1">
              <a:buFontTx/>
              <a:buChar char="-"/>
            </a:pPr>
            <a:r>
              <a:rPr lang="en-US" sz="2000" dirty="0" smtClean="0">
                <a:solidFill>
                  <a:srgbClr val="0000FF"/>
                </a:solidFill>
                <a:ea typeface="ＭＳ Ｐゴシック" charset="-128"/>
                <a:cs typeface="ＭＳ Ｐゴシック" charset="-128"/>
              </a:rPr>
              <a:t>CCD control HV (CABAC I, final design: </a:t>
            </a:r>
            <a:r>
              <a:rPr lang="en-US" sz="2000" dirty="0" smtClean="0">
                <a:ea typeface="ＭＳ Ｐゴシック" charset="-128"/>
                <a:cs typeface="ＭＳ Ｐゴシック" charset="-128"/>
              </a:rPr>
              <a:t>submitted in May 2014 </a:t>
            </a:r>
            <a:r>
              <a:rPr lang="en-US" sz="2000" dirty="0" smtClean="0">
                <a:solidFill>
                  <a:srgbClr val="0000FF"/>
                </a:solidFill>
                <a:ea typeface="ＭＳ Ｐゴシック" charset="-128"/>
                <a:cs typeface="ＭＳ Ｐゴシック" charset="-128"/>
              </a:rPr>
              <a:t>, CABAC 0  </a:t>
            </a:r>
            <a:r>
              <a:rPr lang="en-US" sz="2000" dirty="0" smtClean="0">
                <a:cs typeface="ＭＳ Ｐゴシック" charset="-128"/>
              </a:rPr>
              <a:t>under test since end</a:t>
            </a:r>
            <a:r>
              <a:rPr lang="en-US" sz="2000" dirty="0" smtClean="0">
                <a:ea typeface="ＭＳ Ｐゴシック" charset="-128"/>
                <a:cs typeface="ＭＳ Ｐゴシック" charset="-128"/>
              </a:rPr>
              <a:t> 2012, ok</a:t>
            </a:r>
            <a:r>
              <a:rPr lang="en-US" sz="2000" dirty="0" smtClean="0">
                <a:ea typeface="ＭＳ Ｐゴシック" charset="-128"/>
                <a:cs typeface="ＭＳ Ｐゴシック" charset="-128"/>
              </a:rPr>
              <a:t>.)</a:t>
            </a:r>
            <a:endParaRPr lang="en-US" sz="2000" dirty="0" smtClean="0">
              <a:ea typeface="ＭＳ Ｐゴシック" charset="-128"/>
              <a:cs typeface="ＭＳ Ｐゴシック" charset="-128"/>
            </a:endParaRPr>
          </a:p>
          <a:p>
            <a:pPr marL="258763" lvl="1" indent="0" algn="just" eaLnBrk="1" hangingPunct="1">
              <a:buFontTx/>
              <a:buChar char="-"/>
            </a:pPr>
            <a:r>
              <a:rPr lang="en-US" sz="2000" dirty="0" smtClean="0">
                <a:solidFill>
                  <a:srgbClr val="0000FF"/>
                </a:solidFill>
                <a:cs typeface="ＭＳ Ｐゴシック" charset="-128"/>
              </a:rPr>
              <a:t>FPGA Microcode </a:t>
            </a:r>
            <a:r>
              <a:rPr lang="en-US" sz="2000" dirty="0" smtClean="0">
                <a:cs typeface="ＭＳ Ｐゴシック" charset="-128"/>
              </a:rPr>
              <a:t>/ full board/CCD control : includes an extended clocking and diagnostic capability for in cryostat optimization and monitoring </a:t>
            </a:r>
          </a:p>
          <a:p>
            <a:pPr marL="258763" lvl="1" indent="0" algn="just" eaLnBrk="1" hangingPunct="1">
              <a:buFontTx/>
              <a:buChar char="-"/>
            </a:pPr>
            <a:r>
              <a:rPr lang="en-US" sz="2000" dirty="0" smtClean="0">
                <a:cs typeface="ＭＳ Ｐゴシック" charset="-128"/>
              </a:rPr>
              <a:t> </a:t>
            </a:r>
            <a:r>
              <a:rPr lang="en-US" sz="2000" dirty="0" smtClean="0">
                <a:solidFill>
                  <a:srgbClr val="0000FF"/>
                </a:solidFill>
                <a:cs typeface="ＭＳ Ｐゴシック" charset="-128"/>
              </a:rPr>
              <a:t>Sensor:   </a:t>
            </a:r>
            <a:r>
              <a:rPr lang="en-US" sz="2000" dirty="0" smtClean="0">
                <a:cs typeface="ＭＳ Ｐゴシック" charset="-128"/>
              </a:rPr>
              <a:t>Sensor reception test , sensor study , readout </a:t>
            </a:r>
            <a:r>
              <a:rPr lang="en-US" sz="2000" dirty="0" err="1" smtClean="0">
                <a:cs typeface="ＭＳ Ｐゴシック" charset="-128"/>
              </a:rPr>
              <a:t>optimisation</a:t>
            </a:r>
            <a:r>
              <a:rPr lang="en-US" sz="2000" dirty="0" smtClean="0">
                <a:cs typeface="ＭＳ Ｐゴシック" charset="-128"/>
              </a:rPr>
              <a:t> </a:t>
            </a:r>
            <a:r>
              <a:rPr lang="en-US" sz="2000" dirty="0" smtClean="0">
                <a:ea typeface="ＭＳ Ｐゴシック" charset="-128"/>
                <a:cs typeface="ＭＳ Ｐゴシック" charset="-128"/>
              </a:rPr>
              <a:t> </a:t>
            </a:r>
          </a:p>
          <a:p>
            <a:pPr marL="258763" lvl="1" indent="0" algn="just" eaLnBrk="1" hangingPunct="1">
              <a:buFontTx/>
              <a:buChar char="-"/>
            </a:pPr>
            <a:endParaRPr lang="en-US" sz="2000" dirty="0" smtClean="0">
              <a:ea typeface="ＭＳ Ｐゴシック" charset="-128"/>
              <a:cs typeface="ＭＳ Ｐゴシック" charset="-128"/>
            </a:endParaRPr>
          </a:p>
          <a:p>
            <a:pPr marL="258763" lvl="1" indent="0" algn="just" eaLnBrk="1" hangingPunct="1">
              <a:buFont typeface="Verdana" charset="0"/>
              <a:buNone/>
            </a:pPr>
            <a:endParaRPr lang="en-US" sz="2000" dirty="0" smtClean="0">
              <a:ea typeface="ＭＳ Ｐゴシック" charset="-128"/>
              <a:cs typeface="ＭＳ Ｐゴシック" charset="-128"/>
            </a:endParaRPr>
          </a:p>
        </p:txBody>
      </p:sp>
      <p:sp>
        <p:nvSpPr>
          <p:cNvPr id="2" name="Rectangle 2"/>
          <p:cNvSpPr>
            <a:spLocks noGrp="1" noChangeArrowheads="1"/>
          </p:cNvSpPr>
          <p:nvPr>
            <p:ph type="title"/>
          </p:nvPr>
        </p:nvSpPr>
        <p:spPr>
          <a:xfrm>
            <a:off x="0" y="-152400"/>
            <a:ext cx="9144000" cy="990600"/>
          </a:xfrm>
        </p:spPr>
        <p:txBody>
          <a:bodyPr>
            <a:normAutofit fontScale="90000"/>
            <a:scene3d>
              <a:camera prst="orthographicFront"/>
              <a:lightRig rig="soft" dir="t"/>
            </a:scene3d>
            <a:sp3d prstMaterial="softEdge">
              <a:bevelT w="25400" h="25400"/>
            </a:sp3d>
          </a:bodyPr>
          <a:lstStyle/>
          <a:p>
            <a:pPr eaLnBrk="1" fontAlgn="auto" hangingPunct="1">
              <a:spcAft>
                <a:spcPts val="0"/>
              </a:spcAft>
              <a:defRPr/>
            </a:pPr>
            <a:r>
              <a:rPr lang="fr-FR" sz="3600" dirty="0" err="1" smtClean="0">
                <a:sym typeface="Wingdings"/>
              </a:rPr>
              <a:t>Sensor</a:t>
            </a:r>
            <a:r>
              <a:rPr lang="fr-FR" sz="3600" dirty="0" smtClean="0">
                <a:sym typeface="Wingdings"/>
              </a:rPr>
              <a:t> &amp; </a:t>
            </a:r>
            <a:r>
              <a:rPr lang="fr-FR" sz="3600" dirty="0" err="1" smtClean="0">
                <a:sym typeface="Wingdings"/>
              </a:rPr>
              <a:t>Readout</a:t>
            </a:r>
            <a:r>
              <a:rPr lang="fr-FR" sz="3600" dirty="0" smtClean="0">
                <a:sym typeface="Wingdings"/>
              </a:rPr>
              <a:t> </a:t>
            </a:r>
            <a:r>
              <a:rPr lang="fr-FR" sz="3600" dirty="0" err="1" smtClean="0">
                <a:sym typeface="Wingdings"/>
              </a:rPr>
              <a:t>electronic</a:t>
            </a:r>
            <a:r>
              <a:rPr lang="fr-FR" sz="3600" dirty="0" smtClean="0">
                <a:sym typeface="Wingdings"/>
              </a:rPr>
              <a:t>  </a:t>
            </a:r>
            <a:br>
              <a:rPr lang="fr-FR" sz="3600" dirty="0" smtClean="0">
                <a:sym typeface="Wingdings"/>
              </a:rPr>
            </a:br>
            <a:r>
              <a:rPr lang="fr-FR" sz="2222" dirty="0" smtClean="0">
                <a:sym typeface="Wingdings"/>
              </a:rPr>
              <a:t>(LAL/LPNHE)</a:t>
            </a:r>
            <a:r>
              <a:rPr lang="fr-FR" sz="3600" dirty="0" smtClean="0">
                <a:ea typeface="+mj-ea"/>
                <a:sym typeface="Wingdings"/>
              </a:rPr>
              <a:t> </a:t>
            </a:r>
            <a:r>
              <a:rPr lang="fr-FR" sz="2667" dirty="0" smtClean="0">
                <a:ea typeface="+mj-ea"/>
                <a:cs typeface="+mj-cs"/>
                <a:sym typeface="Wingdings"/>
              </a:rPr>
              <a:t></a:t>
            </a:r>
            <a:r>
              <a:rPr lang="fr-FR" sz="2667" dirty="0" smtClean="0">
                <a:solidFill>
                  <a:srgbClr val="008000"/>
                </a:solidFill>
                <a:ea typeface="+mj-ea"/>
                <a:cs typeface="+mj-cs"/>
                <a:sym typeface="Wingdings"/>
              </a:rPr>
              <a:t>20 People  / 12 ETP </a:t>
            </a:r>
            <a:endParaRPr lang="fr-FR" sz="2667" dirty="0">
              <a:solidFill>
                <a:srgbClr val="008000"/>
              </a:solidFill>
              <a:ea typeface="+mj-ea"/>
              <a:cs typeface="+mj-cs"/>
            </a:endParaRPr>
          </a:p>
        </p:txBody>
      </p:sp>
      <p:sp>
        <p:nvSpPr>
          <p:cNvPr id="7" name="Rectangle 6"/>
          <p:cNvSpPr/>
          <p:nvPr/>
        </p:nvSpPr>
        <p:spPr>
          <a:xfrm>
            <a:off x="31576" y="4278868"/>
            <a:ext cx="1187624" cy="1188000"/>
          </a:xfrm>
          <a:prstGeom prst="rect">
            <a:avLst/>
          </a:prstGeom>
          <a:gradFill flip="none" rotWithShape="1">
            <a:gsLst>
              <a:gs pos="8000">
                <a:srgbClr val="0000FF"/>
              </a:gs>
              <a:gs pos="91000">
                <a:srgbClr val="FFFFFF"/>
              </a:gs>
            </a:gsLst>
            <a:lin ang="18900000" scaled="0"/>
            <a:tileRect/>
          </a:gradFill>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CCD</a:t>
            </a:r>
          </a:p>
          <a:p>
            <a:pPr algn="ctr"/>
            <a:endParaRPr lang="fr-FR" sz="1100" dirty="0" smtClean="0"/>
          </a:p>
          <a:p>
            <a:pPr algn="ctr"/>
            <a:r>
              <a:rPr lang="fr-FR" sz="1100" dirty="0" smtClean="0"/>
              <a:t>16 </a:t>
            </a:r>
            <a:r>
              <a:rPr lang="fr-FR" sz="1100" dirty="0" err="1" smtClean="0"/>
              <a:t>Mpixel</a:t>
            </a:r>
            <a:endParaRPr lang="fr-FR" sz="1100" dirty="0" smtClean="0"/>
          </a:p>
        </p:txBody>
      </p:sp>
      <p:sp>
        <p:nvSpPr>
          <p:cNvPr id="8" name="ZoneTexte 7"/>
          <p:cNvSpPr txBox="1"/>
          <p:nvPr/>
        </p:nvSpPr>
        <p:spPr>
          <a:xfrm>
            <a:off x="0" y="3212068"/>
            <a:ext cx="1422184" cy="461665"/>
          </a:xfrm>
          <a:prstGeom prst="rect">
            <a:avLst/>
          </a:prstGeom>
          <a:noFill/>
        </p:spPr>
        <p:txBody>
          <a:bodyPr wrap="none" rtlCol="0">
            <a:spAutoFit/>
          </a:bodyPr>
          <a:lstStyle/>
          <a:p>
            <a:r>
              <a:rPr lang="fr-FR" sz="1200" b="1" dirty="0" smtClean="0"/>
              <a:t>3 </a:t>
            </a:r>
            <a:r>
              <a:rPr lang="fr-FR" sz="1200" b="1" dirty="0" err="1" smtClean="0"/>
              <a:t>CCD</a:t>
            </a:r>
            <a:r>
              <a:rPr lang="fr-FR" sz="1200" b="1" dirty="0" smtClean="0"/>
              <a:t> per 1 REB</a:t>
            </a:r>
          </a:p>
          <a:p>
            <a:r>
              <a:rPr lang="fr-FR" sz="1200" b="1" dirty="0" smtClean="0"/>
              <a:t>9 CCD per RAFT</a:t>
            </a:r>
          </a:p>
        </p:txBody>
      </p:sp>
      <p:sp>
        <p:nvSpPr>
          <p:cNvPr id="9" name="ZoneTexte 8"/>
          <p:cNvSpPr txBox="1"/>
          <p:nvPr/>
        </p:nvSpPr>
        <p:spPr>
          <a:xfrm>
            <a:off x="8001000" y="3364468"/>
            <a:ext cx="1295400" cy="2000548"/>
          </a:xfrm>
          <a:prstGeom prst="rect">
            <a:avLst/>
          </a:prstGeom>
          <a:solidFill>
            <a:srgbClr val="FF0000">
              <a:alpha val="20000"/>
            </a:srgbClr>
          </a:solidFill>
        </p:spPr>
        <p:txBody>
          <a:bodyPr wrap="square" rtlCol="0">
            <a:spAutoFit/>
          </a:bodyPr>
          <a:lstStyle/>
          <a:p>
            <a:pPr algn="ctr"/>
            <a:r>
              <a:rPr lang="en-US" sz="1400" b="1" dirty="0" smtClean="0"/>
              <a:t>To DAQ</a:t>
            </a:r>
            <a:r>
              <a:rPr lang="en-US" sz="1400" dirty="0" smtClean="0"/>
              <a:t>.</a:t>
            </a:r>
          </a:p>
          <a:p>
            <a:pPr algn="ctr"/>
            <a:r>
              <a:rPr lang="en-US" sz="1200" dirty="0" smtClean="0"/>
              <a:t>(Crate ATCA)</a:t>
            </a:r>
          </a:p>
          <a:p>
            <a:pPr algn="ctr"/>
            <a:r>
              <a:rPr lang="en-US" sz="1400" dirty="0" smtClean="0"/>
              <a:t>3.12 </a:t>
            </a:r>
            <a:r>
              <a:rPr lang="en-US" sz="1400" dirty="0" err="1" smtClean="0"/>
              <a:t>Gbit/s</a:t>
            </a:r>
            <a:r>
              <a:rPr lang="en-US" sz="1400" dirty="0" smtClean="0"/>
              <a:t> available for the 0.5 </a:t>
            </a:r>
            <a:r>
              <a:rPr lang="en-US" sz="1400" dirty="0" err="1" smtClean="0"/>
              <a:t>Gb/s</a:t>
            </a:r>
            <a:r>
              <a:rPr lang="en-US" sz="1400" dirty="0" smtClean="0"/>
              <a:t> needed to read 3 CCD in 2s</a:t>
            </a:r>
          </a:p>
          <a:p>
            <a:pPr algn="ctr"/>
            <a:endParaRPr lang="en-US" sz="1400" dirty="0"/>
          </a:p>
        </p:txBody>
      </p:sp>
      <p:sp>
        <p:nvSpPr>
          <p:cNvPr id="10" name="Rectangle 9"/>
          <p:cNvSpPr/>
          <p:nvPr/>
        </p:nvSpPr>
        <p:spPr>
          <a:xfrm>
            <a:off x="1975520" y="3335122"/>
            <a:ext cx="5796880" cy="3270505"/>
          </a:xfrm>
          <a:prstGeom prst="rect">
            <a:avLst/>
          </a:prstGeom>
          <a:solidFill>
            <a:srgbClr val="660066">
              <a:alpha val="8000"/>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cxnSp>
        <p:nvCxnSpPr>
          <p:cNvPr id="11" name="Connecteur en angle 7"/>
          <p:cNvCxnSpPr/>
          <p:nvPr/>
        </p:nvCxnSpPr>
        <p:spPr>
          <a:xfrm rot="5400000" flipH="1" flipV="1">
            <a:off x="1223020" y="3360648"/>
            <a:ext cx="142292" cy="1673932"/>
          </a:xfrm>
          <a:prstGeom prst="bentConnector2">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810000" y="3520316"/>
            <a:ext cx="1584176" cy="1080120"/>
          </a:xfrm>
          <a:prstGeom prst="rect">
            <a:avLst/>
          </a:prstGeom>
          <a:solidFill>
            <a:srgbClr val="33CC33">
              <a:alpha val="21000"/>
            </a:srgb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18bits ADC</a:t>
            </a:r>
          </a:p>
          <a:p>
            <a:pPr algn="ctr"/>
            <a:r>
              <a:rPr lang="fr-FR" sz="1200" dirty="0" smtClean="0"/>
              <a:t>(</a:t>
            </a:r>
            <a:r>
              <a:rPr lang="en-US" sz="1200" dirty="0" smtClean="0"/>
              <a:t>1Ms/s - AD7982)</a:t>
            </a:r>
            <a:endParaRPr lang="fr-FR" sz="1200" dirty="0" smtClean="0"/>
          </a:p>
          <a:p>
            <a:pPr algn="ctr"/>
            <a:endParaRPr lang="fr-FR" sz="1100" dirty="0"/>
          </a:p>
          <a:p>
            <a:pPr algn="ctr"/>
            <a:r>
              <a:rPr lang="fr-FR" sz="1400" dirty="0" smtClean="0"/>
              <a:t>+ buffer</a:t>
            </a:r>
          </a:p>
        </p:txBody>
      </p:sp>
      <p:sp>
        <p:nvSpPr>
          <p:cNvPr id="13" name="Rectangle 12"/>
          <p:cNvSpPr/>
          <p:nvPr/>
        </p:nvSpPr>
        <p:spPr>
          <a:xfrm>
            <a:off x="6035824" y="3520316"/>
            <a:ext cx="1584176" cy="1080120"/>
          </a:xfrm>
          <a:prstGeom prst="rect">
            <a:avLst/>
          </a:prstGeom>
          <a:solidFill>
            <a:srgbClr val="0000FF">
              <a:alpha val="30000"/>
            </a:srgb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FPGA</a:t>
            </a:r>
          </a:p>
          <a:p>
            <a:pPr algn="ctr"/>
            <a:r>
              <a:rPr lang="fr-FR" sz="1100" dirty="0" smtClean="0"/>
              <a:t>(</a:t>
            </a:r>
            <a:r>
              <a:rPr lang="en-US" sz="1100" dirty="0" smtClean="0"/>
              <a:t>Xilinx Vertex 5 )</a:t>
            </a:r>
            <a:endParaRPr lang="fr-FR" sz="1100" dirty="0" smtClean="0"/>
          </a:p>
        </p:txBody>
      </p:sp>
      <p:sp>
        <p:nvSpPr>
          <p:cNvPr id="14" name="ZoneTexte 13"/>
          <p:cNvSpPr txBox="1"/>
          <p:nvPr/>
        </p:nvSpPr>
        <p:spPr>
          <a:xfrm>
            <a:off x="5791200" y="6031468"/>
            <a:ext cx="1862659" cy="461665"/>
          </a:xfrm>
          <a:prstGeom prst="rect">
            <a:avLst/>
          </a:prstGeom>
          <a:noFill/>
        </p:spPr>
        <p:txBody>
          <a:bodyPr wrap="none" rtlCol="0">
            <a:spAutoFit/>
          </a:bodyPr>
          <a:lstStyle/>
          <a:p>
            <a:r>
              <a:rPr lang="fr-FR" sz="2400" dirty="0" smtClean="0"/>
              <a:t>REB :  </a:t>
            </a:r>
            <a:r>
              <a:rPr lang="fr-FR" sz="1600" dirty="0" smtClean="0"/>
              <a:t>3/RAFT  </a:t>
            </a:r>
            <a:endParaRPr lang="fr-FR" sz="1600" dirty="0"/>
          </a:p>
        </p:txBody>
      </p:sp>
      <p:sp>
        <p:nvSpPr>
          <p:cNvPr id="15" name="ZoneTexte 14"/>
          <p:cNvSpPr txBox="1"/>
          <p:nvPr/>
        </p:nvSpPr>
        <p:spPr>
          <a:xfrm>
            <a:off x="381000" y="5345668"/>
            <a:ext cx="1510149" cy="630942"/>
          </a:xfrm>
          <a:prstGeom prst="rect">
            <a:avLst/>
          </a:prstGeom>
          <a:noFill/>
        </p:spPr>
        <p:txBody>
          <a:bodyPr wrap="none" rtlCol="0">
            <a:spAutoFit/>
          </a:bodyPr>
          <a:lstStyle/>
          <a:p>
            <a:pPr algn="r">
              <a:lnSpc>
                <a:spcPct val="150000"/>
              </a:lnSpc>
            </a:pPr>
            <a:r>
              <a:rPr lang="fr-FR" sz="1200" dirty="0" smtClean="0">
                <a:solidFill>
                  <a:srgbClr val="000090"/>
                </a:solidFill>
              </a:rPr>
              <a:t>CCD config :</a:t>
            </a:r>
          </a:p>
          <a:p>
            <a:pPr algn="r">
              <a:lnSpc>
                <a:spcPct val="150000"/>
              </a:lnSpc>
            </a:pPr>
            <a:r>
              <a:rPr lang="fr-FR" sz="1200" dirty="0" err="1" smtClean="0">
                <a:solidFill>
                  <a:srgbClr val="000090"/>
                </a:solidFill>
              </a:rPr>
              <a:t>Clocks</a:t>
            </a:r>
            <a:r>
              <a:rPr lang="fr-FR" sz="1200" dirty="0" smtClean="0">
                <a:solidFill>
                  <a:srgbClr val="000090"/>
                </a:solidFill>
              </a:rPr>
              <a:t>, </a:t>
            </a:r>
            <a:r>
              <a:rPr lang="fr-FR" sz="1200" dirty="0" err="1" smtClean="0">
                <a:solidFill>
                  <a:srgbClr val="000090"/>
                </a:solidFill>
              </a:rPr>
              <a:t>Biases</a:t>
            </a:r>
            <a:r>
              <a:rPr lang="fr-FR" sz="1200" dirty="0" smtClean="0">
                <a:solidFill>
                  <a:srgbClr val="000090"/>
                </a:solidFill>
              </a:rPr>
              <a:t>, OD     </a:t>
            </a:r>
            <a:endParaRPr lang="fr-FR" sz="1200" dirty="0">
              <a:solidFill>
                <a:srgbClr val="000090"/>
              </a:solidFill>
            </a:endParaRPr>
          </a:p>
        </p:txBody>
      </p:sp>
      <p:cxnSp>
        <p:nvCxnSpPr>
          <p:cNvPr id="16" name="Connecteur en angle 15"/>
          <p:cNvCxnSpPr/>
          <p:nvPr/>
        </p:nvCxnSpPr>
        <p:spPr>
          <a:xfrm rot="10800000">
            <a:off x="381000" y="5421868"/>
            <a:ext cx="2895600" cy="259800"/>
          </a:xfrm>
          <a:prstGeom prst="bentConnector3">
            <a:avLst>
              <a:gd name="adj1" fmla="val 99228"/>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Connecteur en angle 44"/>
          <p:cNvCxnSpPr>
            <a:stCxn id="13" idx="2"/>
            <a:endCxn id="21" idx="3"/>
          </p:cNvCxnSpPr>
          <p:nvPr/>
        </p:nvCxnSpPr>
        <p:spPr>
          <a:xfrm rot="5400000">
            <a:off x="5072071" y="3986701"/>
            <a:ext cx="1142107" cy="2369576"/>
          </a:xfrm>
          <a:prstGeom prst="bentConnector2">
            <a:avLst/>
          </a:prstGeom>
          <a:ln w="38100">
            <a:headEnd type="none" w="med" len="med"/>
            <a:tailEnd type="arrow" w="med" len="med"/>
          </a:ln>
        </p:spPr>
        <p:style>
          <a:lnRef idx="2">
            <a:schemeClr val="accent2"/>
          </a:lnRef>
          <a:fillRef idx="0">
            <a:schemeClr val="accent2"/>
          </a:fillRef>
          <a:effectRef idx="1">
            <a:schemeClr val="accent2"/>
          </a:effectRef>
          <a:fontRef idx="minor">
            <a:schemeClr val="tx1"/>
          </a:fontRef>
        </p:style>
      </p:cxnSp>
      <p:sp>
        <p:nvSpPr>
          <p:cNvPr id="18" name="ZoneTexte 17"/>
          <p:cNvSpPr txBox="1"/>
          <p:nvPr/>
        </p:nvSpPr>
        <p:spPr>
          <a:xfrm>
            <a:off x="3276600" y="4964668"/>
            <a:ext cx="1227920" cy="276999"/>
          </a:xfrm>
          <a:prstGeom prst="rect">
            <a:avLst/>
          </a:prstGeom>
          <a:noFill/>
        </p:spPr>
        <p:txBody>
          <a:bodyPr wrap="none" rtlCol="0">
            <a:spAutoFit/>
          </a:bodyPr>
          <a:lstStyle/>
          <a:p>
            <a:r>
              <a:rPr lang="fr-FR" sz="1200" dirty="0" smtClean="0"/>
              <a:t>2/CCD - 6/REB</a:t>
            </a:r>
            <a:endParaRPr lang="fr-FR" sz="1200" dirty="0"/>
          </a:p>
        </p:txBody>
      </p:sp>
      <p:cxnSp>
        <p:nvCxnSpPr>
          <p:cNvPr id="19" name="Connecteur droit avec flèche 18"/>
          <p:cNvCxnSpPr>
            <a:endCxn id="12" idx="1"/>
          </p:cNvCxnSpPr>
          <p:nvPr/>
        </p:nvCxnSpPr>
        <p:spPr>
          <a:xfrm>
            <a:off x="2870448" y="4050268"/>
            <a:ext cx="939552" cy="1010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a:endCxn id="13" idx="1"/>
          </p:cNvCxnSpPr>
          <p:nvPr/>
        </p:nvCxnSpPr>
        <p:spPr>
          <a:xfrm>
            <a:off x="5378624" y="4050268"/>
            <a:ext cx="657200" cy="1010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1" name="Image 20" descr="CABAC0.jpg"/>
          <p:cNvPicPr>
            <a:picLocks noChangeAspect="1"/>
          </p:cNvPicPr>
          <p:nvPr/>
        </p:nvPicPr>
        <p:blipFill>
          <a:blip r:embed="rId3" cstate="print"/>
          <a:stretch>
            <a:fillRect/>
          </a:stretch>
        </p:blipFill>
        <p:spPr>
          <a:xfrm>
            <a:off x="3276600" y="5193268"/>
            <a:ext cx="1181736" cy="1098549"/>
          </a:xfrm>
          <a:prstGeom prst="rect">
            <a:avLst/>
          </a:prstGeom>
        </p:spPr>
      </p:pic>
      <p:sp>
        <p:nvSpPr>
          <p:cNvPr id="22" name="ZoneTexte 21"/>
          <p:cNvSpPr txBox="1"/>
          <p:nvPr/>
        </p:nvSpPr>
        <p:spPr>
          <a:xfrm>
            <a:off x="3352800" y="6260068"/>
            <a:ext cx="990600" cy="369332"/>
          </a:xfrm>
          <a:prstGeom prst="rect">
            <a:avLst/>
          </a:prstGeom>
          <a:noFill/>
        </p:spPr>
        <p:txBody>
          <a:bodyPr wrap="square" rtlCol="0">
            <a:spAutoFit/>
          </a:bodyPr>
          <a:lstStyle/>
          <a:p>
            <a:r>
              <a:rPr lang="fr-FR" dirty="0" smtClean="0"/>
              <a:t>CABAC</a:t>
            </a:r>
          </a:p>
        </p:txBody>
      </p:sp>
      <p:cxnSp>
        <p:nvCxnSpPr>
          <p:cNvPr id="23" name="Connecteur droit avec flèche 22"/>
          <p:cNvCxnSpPr/>
          <p:nvPr/>
        </p:nvCxnSpPr>
        <p:spPr>
          <a:xfrm>
            <a:off x="7620000" y="4050268"/>
            <a:ext cx="381000" cy="158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4" name="Image 23" descr="ASPICII.jpg"/>
          <p:cNvPicPr>
            <a:picLocks noChangeAspect="1"/>
          </p:cNvPicPr>
          <p:nvPr/>
        </p:nvPicPr>
        <p:blipFill>
          <a:blip r:embed="rId4" cstate="print"/>
          <a:stretch>
            <a:fillRect/>
          </a:stretch>
        </p:blipFill>
        <p:spPr>
          <a:xfrm rot="5400000">
            <a:off x="2017853" y="3708814"/>
            <a:ext cx="1219201" cy="987707"/>
          </a:xfrm>
          <a:prstGeom prst="rect">
            <a:avLst/>
          </a:prstGeom>
        </p:spPr>
      </p:pic>
      <p:sp>
        <p:nvSpPr>
          <p:cNvPr id="25" name="ZoneTexte 24"/>
          <p:cNvSpPr txBox="1"/>
          <p:nvPr/>
        </p:nvSpPr>
        <p:spPr>
          <a:xfrm>
            <a:off x="2209800" y="4812268"/>
            <a:ext cx="990600" cy="369332"/>
          </a:xfrm>
          <a:prstGeom prst="rect">
            <a:avLst/>
          </a:prstGeom>
          <a:noFill/>
        </p:spPr>
        <p:txBody>
          <a:bodyPr wrap="square" rtlCol="0">
            <a:spAutoFit/>
          </a:bodyPr>
          <a:lstStyle/>
          <a:p>
            <a:r>
              <a:rPr lang="fr-FR" dirty="0" smtClean="0"/>
              <a:t>ASPIC</a:t>
            </a:r>
          </a:p>
        </p:txBody>
      </p:sp>
      <p:sp>
        <p:nvSpPr>
          <p:cNvPr id="26" name="ZoneTexte 25"/>
          <p:cNvSpPr txBox="1"/>
          <p:nvPr/>
        </p:nvSpPr>
        <p:spPr>
          <a:xfrm>
            <a:off x="2057400" y="3288268"/>
            <a:ext cx="1227920" cy="276999"/>
          </a:xfrm>
          <a:prstGeom prst="rect">
            <a:avLst/>
          </a:prstGeom>
          <a:noFill/>
        </p:spPr>
        <p:txBody>
          <a:bodyPr wrap="none" rtlCol="0">
            <a:spAutoFit/>
          </a:bodyPr>
          <a:lstStyle/>
          <a:p>
            <a:r>
              <a:rPr lang="fr-FR" sz="1200" dirty="0" smtClean="0"/>
              <a:t>2/CCD - 6/REB</a:t>
            </a:r>
            <a:endParaRPr lang="fr-FR" sz="1200" dirty="0"/>
          </a:p>
        </p:txBody>
      </p:sp>
      <p:sp>
        <p:nvSpPr>
          <p:cNvPr id="27" name="ZoneTexte 26"/>
          <p:cNvSpPr txBox="1"/>
          <p:nvPr/>
        </p:nvSpPr>
        <p:spPr>
          <a:xfrm>
            <a:off x="3886200" y="3288268"/>
            <a:ext cx="1399091" cy="276999"/>
          </a:xfrm>
          <a:prstGeom prst="rect">
            <a:avLst/>
          </a:prstGeom>
          <a:noFill/>
        </p:spPr>
        <p:txBody>
          <a:bodyPr wrap="none" rtlCol="0">
            <a:spAutoFit/>
          </a:bodyPr>
          <a:lstStyle/>
          <a:p>
            <a:r>
              <a:rPr lang="fr-FR" sz="1200" dirty="0" smtClean="0"/>
              <a:t>16/CCD - 48/REB</a:t>
            </a:r>
            <a:endParaRPr lang="fr-FR" sz="1200" dirty="0"/>
          </a:p>
        </p:txBody>
      </p:sp>
      <p:sp>
        <p:nvSpPr>
          <p:cNvPr id="28" name="ZoneTexte 27"/>
          <p:cNvSpPr txBox="1"/>
          <p:nvPr/>
        </p:nvSpPr>
        <p:spPr>
          <a:xfrm>
            <a:off x="6063543" y="3288268"/>
            <a:ext cx="1327857" cy="276999"/>
          </a:xfrm>
          <a:prstGeom prst="rect">
            <a:avLst/>
          </a:prstGeom>
          <a:noFill/>
        </p:spPr>
        <p:txBody>
          <a:bodyPr wrap="none" rtlCol="0">
            <a:spAutoFit/>
          </a:bodyPr>
          <a:lstStyle/>
          <a:p>
            <a:r>
              <a:rPr lang="fr-FR" sz="1200" dirty="0" smtClean="0"/>
              <a:t>1/REB – 3/RAFT</a:t>
            </a:r>
            <a:endParaRPr lang="fr-FR" sz="1200" dirty="0"/>
          </a:p>
        </p:txBody>
      </p:sp>
      <p:sp>
        <p:nvSpPr>
          <p:cNvPr id="29" name="ZoneTexte 28"/>
          <p:cNvSpPr txBox="1"/>
          <p:nvPr/>
        </p:nvSpPr>
        <p:spPr>
          <a:xfrm>
            <a:off x="875290" y="3745468"/>
            <a:ext cx="1168259" cy="630942"/>
          </a:xfrm>
          <a:prstGeom prst="rect">
            <a:avLst/>
          </a:prstGeom>
          <a:noFill/>
        </p:spPr>
        <p:txBody>
          <a:bodyPr wrap="none" rtlCol="0">
            <a:spAutoFit/>
          </a:bodyPr>
          <a:lstStyle/>
          <a:p>
            <a:pPr algn="r">
              <a:lnSpc>
                <a:spcPct val="150000"/>
              </a:lnSpc>
            </a:pPr>
            <a:r>
              <a:rPr lang="en-US" sz="1200" dirty="0" smtClean="0">
                <a:solidFill>
                  <a:srgbClr val="FF0000"/>
                </a:solidFill>
              </a:rPr>
              <a:t>CCD readout :</a:t>
            </a:r>
          </a:p>
          <a:p>
            <a:pPr algn="r">
              <a:lnSpc>
                <a:spcPct val="150000"/>
              </a:lnSpc>
            </a:pPr>
            <a:r>
              <a:rPr lang="en-US" sz="1200" dirty="0" smtClean="0">
                <a:solidFill>
                  <a:srgbClr val="FF0000"/>
                </a:solidFill>
              </a:rPr>
              <a:t>16 </a:t>
            </a:r>
            <a:r>
              <a:rPr lang="en-US" sz="1200" dirty="0" err="1" smtClean="0">
                <a:solidFill>
                  <a:srgbClr val="FF0000"/>
                </a:solidFill>
              </a:rPr>
              <a:t>chanels</a:t>
            </a:r>
            <a:r>
              <a:rPr lang="en-US" sz="1200" dirty="0" smtClean="0">
                <a:solidFill>
                  <a:srgbClr val="FF0000"/>
                </a:solidFill>
              </a:rPr>
              <a:t>      </a:t>
            </a:r>
            <a:endParaRPr lang="en-US" sz="1200" dirty="0">
              <a:solidFill>
                <a:srgbClr val="FF0000"/>
              </a:solidFill>
            </a:endParaRPr>
          </a:p>
        </p:txBody>
      </p:sp>
      <p:sp>
        <p:nvSpPr>
          <p:cNvPr id="30" name="Rectangle 29"/>
          <p:cNvSpPr/>
          <p:nvPr/>
        </p:nvSpPr>
        <p:spPr>
          <a:xfrm>
            <a:off x="5715000" y="3364468"/>
            <a:ext cx="2057400" cy="1676400"/>
          </a:xfrm>
          <a:prstGeom prst="rect">
            <a:avLst/>
          </a:prstGeom>
          <a:solidFill>
            <a:srgbClr val="660066">
              <a:alpha val="15000"/>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31" name="ZoneTexte 30"/>
          <p:cNvSpPr txBox="1"/>
          <p:nvPr/>
        </p:nvSpPr>
        <p:spPr>
          <a:xfrm>
            <a:off x="5867400" y="4583668"/>
            <a:ext cx="825992" cy="461665"/>
          </a:xfrm>
          <a:prstGeom prst="rect">
            <a:avLst/>
          </a:prstGeom>
          <a:noFill/>
        </p:spPr>
        <p:txBody>
          <a:bodyPr wrap="none" rtlCol="0">
            <a:spAutoFit/>
          </a:bodyPr>
          <a:lstStyle/>
          <a:p>
            <a:r>
              <a:rPr lang="fr-FR" dirty="0" smtClean="0"/>
              <a:t>DREB</a:t>
            </a:r>
            <a:r>
              <a:rPr lang="fr-FR" sz="2400" dirty="0" smtClean="0"/>
              <a:t>   </a:t>
            </a:r>
            <a:r>
              <a:rPr lang="fr-FR" sz="1600" dirty="0" smtClean="0"/>
              <a:t>  </a:t>
            </a:r>
            <a:endParaRPr lang="fr-FR" sz="1600"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0" y="914400"/>
            <a:ext cx="8839200" cy="3200400"/>
          </a:xfrm>
        </p:spPr>
        <p:txBody>
          <a:bodyPr>
            <a:normAutofit fontScale="92500" lnSpcReduction="20000"/>
          </a:bodyPr>
          <a:lstStyle/>
          <a:p>
            <a:pPr marL="258763" lvl="1" indent="0" algn="just" eaLnBrk="1" hangingPunct="1"/>
            <a:r>
              <a:rPr lang="en-US" sz="2000" dirty="0" smtClean="0">
                <a:ea typeface="ＭＳ Ｐゴシック" charset="-128"/>
                <a:cs typeface="ＭＳ Ｐゴシック" charset="-128"/>
              </a:rPr>
              <a:t> Understanding instrument properties </a:t>
            </a:r>
            <a:r>
              <a:rPr lang="en-US" sz="2000" dirty="0" smtClean="0">
                <a:cs typeface="ＭＳ Ｐゴシック" charset="-128"/>
              </a:rPr>
              <a:t>is a</a:t>
            </a:r>
            <a:r>
              <a:rPr lang="en-US" sz="2000" dirty="0" smtClean="0">
                <a:solidFill>
                  <a:srgbClr val="0000FF"/>
                </a:solidFill>
                <a:ea typeface="ＭＳ Ｐゴシック" charset="-128"/>
                <a:cs typeface="ＭＳ Ｐゴシック" charset="-128"/>
              </a:rPr>
              <a:t> key for the LSST  science</a:t>
            </a:r>
            <a:r>
              <a:rPr lang="en-US" sz="2000" dirty="0" smtClean="0">
                <a:ea typeface="ＭＳ Ｐゴシック" charset="-128"/>
                <a:cs typeface="ＭＳ Ｐゴシック" charset="-128"/>
              </a:rPr>
              <a:t>. Our contribution to the CCD and CCD readout allows us to contribute to this sector in an unique way. </a:t>
            </a:r>
          </a:p>
          <a:p>
            <a:pPr marL="258763" lvl="1" indent="0" algn="just" eaLnBrk="1" hangingPunct="1"/>
            <a:r>
              <a:rPr lang="en-US" sz="2000" dirty="0" smtClean="0">
                <a:cs typeface="ＭＳ Ｐゴシック" charset="-128"/>
              </a:rPr>
              <a:t> This </a:t>
            </a:r>
            <a:r>
              <a:rPr lang="en-US" sz="2000" dirty="0" err="1" smtClean="0">
                <a:cs typeface="ＭＳ Ｐゴシック" charset="-128"/>
              </a:rPr>
              <a:t>hardware&amp;science</a:t>
            </a:r>
            <a:r>
              <a:rPr lang="en-US" sz="2000" dirty="0" smtClean="0">
                <a:cs typeface="ＭＳ Ｐゴシック" charset="-128"/>
              </a:rPr>
              <a:t> approach has been successful in </a:t>
            </a:r>
            <a:r>
              <a:rPr lang="en-US" sz="2000" dirty="0" smtClean="0">
                <a:ea typeface="ＭＳ Ｐゴシック" charset="-128"/>
                <a:cs typeface="ＭＳ Ｐゴシック" charset="-128"/>
              </a:rPr>
              <a:t>2013 with our discovery of the brighter-fatter effect : </a:t>
            </a:r>
          </a:p>
          <a:p>
            <a:pPr marL="496888" lvl="2" indent="0" algn="just" eaLnBrk="1" hangingPunct="1">
              <a:buFontTx/>
              <a:buChar char="-"/>
            </a:pPr>
            <a:r>
              <a:rPr lang="en-US" sz="1800" dirty="0" smtClean="0">
                <a:ea typeface="ＭＳ Ｐゴシック" charset="-128"/>
                <a:cs typeface="ＭＳ Ｐゴシック" charset="-128"/>
              </a:rPr>
              <a:t> </a:t>
            </a:r>
            <a:r>
              <a:rPr lang="en-US" sz="1800" dirty="0" smtClean="0">
                <a:solidFill>
                  <a:srgbClr val="0000FF"/>
                </a:solidFill>
                <a:ea typeface="ＭＳ Ｐゴシック" charset="-128"/>
                <a:cs typeface="ＭＳ Ｐゴシック" charset="-128"/>
              </a:rPr>
              <a:t>« brighter / fatter »</a:t>
            </a:r>
            <a:r>
              <a:rPr lang="en-US" sz="1800" dirty="0" smtClean="0">
                <a:cs typeface="ＭＳ Ｐゴシック" charset="-128"/>
              </a:rPr>
              <a:t> : </a:t>
            </a:r>
            <a:r>
              <a:rPr lang="en-US" sz="1800" dirty="0" smtClean="0">
                <a:ea typeface="ＭＳ Ｐゴシック" charset="-128"/>
                <a:cs typeface="ＭＳ Ｐゴシック" charset="-128"/>
              </a:rPr>
              <a:t> «the </a:t>
            </a:r>
            <a:r>
              <a:rPr lang="en-US" sz="1800" dirty="0" err="1" smtClean="0">
                <a:ea typeface="ＭＳ Ｐゴシック" charset="-128"/>
                <a:cs typeface="ＭＳ Ｐゴシック" charset="-128"/>
              </a:rPr>
              <a:t>psf</a:t>
            </a:r>
            <a:r>
              <a:rPr lang="en-US" sz="1800" dirty="0" smtClean="0">
                <a:ea typeface="ＭＳ Ｐゴシック" charset="-128"/>
                <a:cs typeface="ＭＳ Ｐゴシック" charset="-128"/>
              </a:rPr>
              <a:t> of an object is flux dependant » </a:t>
            </a:r>
            <a:r>
              <a:rPr lang="en-US" sz="1800" dirty="0" smtClean="0">
                <a:solidFill>
                  <a:schemeClr val="tx1"/>
                </a:solidFill>
                <a:ea typeface="ＭＳ Ｐゴシック" charset="-128"/>
                <a:cs typeface="ＭＳ Ｐゴシック" charset="-128"/>
              </a:rPr>
              <a:t>: charge collected in a pixel </a:t>
            </a:r>
            <a:r>
              <a:rPr lang="en-US" sz="1800" dirty="0" smtClean="0">
                <a:solidFill>
                  <a:schemeClr val="tx1"/>
                </a:solidFill>
                <a:cs typeface="ＭＳ Ｐゴシック" charset="-128"/>
              </a:rPr>
              <a:t>pushes field lines (=drifting charges) toward neighbor/less filed pixels.     </a:t>
            </a:r>
            <a:r>
              <a:rPr lang="en-US" sz="1800" dirty="0" smtClean="0">
                <a:solidFill>
                  <a:schemeClr val="tx1"/>
                </a:solidFill>
                <a:ea typeface="ＭＳ Ｐゴシック" charset="-128"/>
                <a:cs typeface="ＭＳ Ｐゴシック" charset="-128"/>
              </a:rPr>
              <a:t> </a:t>
            </a:r>
          </a:p>
          <a:p>
            <a:pPr marL="496888" lvl="2" indent="0" algn="just" eaLnBrk="1" hangingPunct="1">
              <a:buFontTx/>
              <a:buChar char="-"/>
            </a:pPr>
            <a:r>
              <a:rPr lang="en-US" sz="1800" dirty="0" smtClean="0">
                <a:solidFill>
                  <a:schemeClr val="tx1"/>
                </a:solidFill>
                <a:cs typeface="ＭＳ Ｐゴシック" charset="-128"/>
              </a:rPr>
              <a:t> This </a:t>
            </a:r>
            <a:r>
              <a:rPr lang="en-US" sz="1800" dirty="0" smtClean="0">
                <a:solidFill>
                  <a:schemeClr val="tx1"/>
                </a:solidFill>
                <a:ea typeface="ＭＳ Ｐゴシック" charset="-128"/>
                <a:cs typeface="ＭＳ Ｐゴシック" charset="-128"/>
              </a:rPr>
              <a:t>effec</a:t>
            </a:r>
            <a:r>
              <a:rPr lang="en-US" sz="1800" dirty="0" smtClean="0">
                <a:solidFill>
                  <a:schemeClr val="tx1"/>
                </a:solidFill>
                <a:cs typeface="ＭＳ Ｐゴシック" charset="-128"/>
              </a:rPr>
              <a:t>t is present in all CCD </a:t>
            </a:r>
            <a:r>
              <a:rPr lang="en-US" sz="1800" dirty="0" smtClean="0">
                <a:solidFill>
                  <a:schemeClr val="tx1"/>
                </a:solidFill>
                <a:ea typeface="ＭＳ Ｐゴシック" charset="-128"/>
                <a:cs typeface="ＭＳ Ｐゴシック" charset="-128"/>
              </a:rPr>
              <a:t>, but wasn’t </a:t>
            </a:r>
            <a:r>
              <a:rPr lang="en-US" sz="1800" dirty="0" smtClean="0">
                <a:solidFill>
                  <a:schemeClr val="tx1"/>
                </a:solidFill>
                <a:cs typeface="ＭＳ Ｐゴシック" charset="-128"/>
              </a:rPr>
              <a:t>understood/fully identified up to this work in LSST (see for example : </a:t>
            </a:r>
            <a:r>
              <a:rPr lang="en-US" sz="1800" b="1" dirty="0" smtClean="0">
                <a:solidFill>
                  <a:schemeClr val="tx1"/>
                </a:solidFill>
              </a:rPr>
              <a:t>arXiv:1402.0725 , </a:t>
            </a:r>
            <a:r>
              <a:rPr lang="en-US" sz="1800" dirty="0" smtClean="0">
                <a:solidFill>
                  <a:schemeClr val="tx1"/>
                </a:solidFill>
              </a:rPr>
              <a:t>new paper ready soon</a:t>
            </a:r>
            <a:r>
              <a:rPr lang="en-US" sz="1800" b="1" dirty="0" smtClean="0">
                <a:solidFill>
                  <a:schemeClr val="tx1"/>
                </a:solidFill>
              </a:rPr>
              <a:t>) </a:t>
            </a:r>
            <a:endParaRPr lang="en-US" sz="1800" dirty="0" smtClean="0">
              <a:solidFill>
                <a:schemeClr val="tx1"/>
              </a:solidFill>
              <a:ea typeface="ＭＳ Ｐゴシック" charset="-128"/>
              <a:cs typeface="ＭＳ Ｐゴシック" charset="-128"/>
            </a:endParaRPr>
          </a:p>
          <a:p>
            <a:pPr marL="496888" lvl="2" indent="0" algn="just" eaLnBrk="1" hangingPunct="1">
              <a:buFontTx/>
              <a:buChar char="-"/>
            </a:pPr>
            <a:r>
              <a:rPr lang="en-US" sz="1800" dirty="0" smtClean="0">
                <a:solidFill>
                  <a:schemeClr val="tx1"/>
                </a:solidFill>
                <a:ea typeface="ＭＳ Ｐゴシック" charset="-128"/>
                <a:cs typeface="ＭＳ Ｐゴシック" charset="-128"/>
              </a:rPr>
              <a:t> This </a:t>
            </a:r>
            <a:r>
              <a:rPr lang="en-US" sz="1800" dirty="0" smtClean="0">
                <a:solidFill>
                  <a:schemeClr val="tx1"/>
                </a:solidFill>
                <a:cs typeface="ＭＳ Ｐゴシック" charset="-128"/>
              </a:rPr>
              <a:t>effect cannot be neglected in </a:t>
            </a:r>
            <a:r>
              <a:rPr lang="en-US" sz="1800" dirty="0" err="1" smtClean="0">
                <a:solidFill>
                  <a:schemeClr val="tx1"/>
                </a:solidFill>
                <a:cs typeface="ＭＳ Ｐゴシック" charset="-128"/>
              </a:rPr>
              <a:t>lensing</a:t>
            </a:r>
            <a:r>
              <a:rPr lang="en-US" sz="1800" dirty="0" smtClean="0">
                <a:solidFill>
                  <a:schemeClr val="tx1"/>
                </a:solidFill>
                <a:cs typeface="ＭＳ Ｐゴシック" charset="-128"/>
              </a:rPr>
              <a:t> studies any “</a:t>
            </a:r>
            <a:r>
              <a:rPr lang="en-US" sz="1800" dirty="0" err="1" smtClean="0">
                <a:solidFill>
                  <a:schemeClr val="tx1"/>
                </a:solidFill>
                <a:cs typeface="ＭＳ Ｐゴシック" charset="-128"/>
              </a:rPr>
              <a:t>psf</a:t>
            </a:r>
            <a:r>
              <a:rPr lang="en-US" sz="1800" dirty="0" smtClean="0">
                <a:solidFill>
                  <a:schemeClr val="tx1"/>
                </a:solidFill>
                <a:cs typeface="ＭＳ Ｐゴシック" charset="-128"/>
              </a:rPr>
              <a:t> analysis” , where “bright” stars are used to constrain the </a:t>
            </a:r>
            <a:r>
              <a:rPr lang="en-US" sz="1800" dirty="0" err="1" smtClean="0">
                <a:solidFill>
                  <a:schemeClr val="tx1"/>
                </a:solidFill>
                <a:cs typeface="ＭＳ Ｐゴシック" charset="-128"/>
              </a:rPr>
              <a:t>psf</a:t>
            </a:r>
            <a:r>
              <a:rPr lang="en-US" sz="1800" dirty="0" smtClean="0">
                <a:solidFill>
                  <a:schemeClr val="tx1"/>
                </a:solidFill>
                <a:cs typeface="ＭＳ Ｐゴシック" charset="-128"/>
              </a:rPr>
              <a:t> of faint objects. We have a frame work to correct this effect ( from studies in LSST,DES and SNL) and today there is also work in DES and HSC collaboration. </a:t>
            </a:r>
            <a:endParaRPr lang="en-US" sz="2000" dirty="0" smtClean="0">
              <a:solidFill>
                <a:schemeClr val="tx1"/>
              </a:solidFill>
              <a:ea typeface="ＭＳ Ｐゴシック" charset="-128"/>
              <a:cs typeface="ＭＳ Ｐゴシック" charset="-128"/>
            </a:endParaRPr>
          </a:p>
          <a:p>
            <a:pPr marL="258763" lvl="1" indent="0" algn="just" eaLnBrk="1" hangingPunct="1">
              <a:buFont typeface="Verdana" charset="0"/>
              <a:buNone/>
            </a:pPr>
            <a:endParaRPr lang="en-US" sz="2000" dirty="0" smtClean="0">
              <a:ea typeface="ＭＳ Ｐゴシック" charset="-128"/>
              <a:cs typeface="ＭＳ Ｐゴシック" charset="-128"/>
            </a:endParaRPr>
          </a:p>
        </p:txBody>
      </p:sp>
      <p:sp>
        <p:nvSpPr>
          <p:cNvPr id="2" name="Rectangle 2"/>
          <p:cNvSpPr>
            <a:spLocks noGrp="1" noChangeArrowheads="1"/>
          </p:cNvSpPr>
          <p:nvPr>
            <p:ph type="title"/>
          </p:nvPr>
        </p:nvSpPr>
        <p:spPr>
          <a:xfrm>
            <a:off x="0" y="0"/>
            <a:ext cx="9144000" cy="990600"/>
          </a:xfrm>
        </p:spPr>
        <p:txBody>
          <a:bodyPr>
            <a:normAutofit/>
            <a:scene3d>
              <a:camera prst="orthographicFront"/>
              <a:lightRig rig="soft" dir="t"/>
            </a:scene3d>
            <a:sp3d prstMaterial="softEdge">
              <a:bevelT w="25400" h="25400"/>
            </a:sp3d>
          </a:bodyPr>
          <a:lstStyle/>
          <a:p>
            <a:pPr eaLnBrk="1" fontAlgn="auto" hangingPunct="1">
              <a:spcAft>
                <a:spcPts val="0"/>
              </a:spcAft>
              <a:defRPr/>
            </a:pPr>
            <a:r>
              <a:rPr lang="en-US" sz="2667" dirty="0" smtClean="0">
                <a:ea typeface="+mj-ea"/>
                <a:cs typeface="+mj-cs"/>
                <a:sym typeface="Wingdings"/>
              </a:rPr>
              <a:t>Sensor studies  Brighter-Fatter effect  </a:t>
            </a:r>
            <a:br>
              <a:rPr lang="en-US" sz="2667" dirty="0" smtClean="0">
                <a:ea typeface="+mj-ea"/>
                <a:cs typeface="+mj-cs"/>
                <a:sym typeface="Wingdings"/>
              </a:rPr>
            </a:br>
            <a:r>
              <a:rPr lang="en-US" sz="1800" dirty="0" smtClean="0">
                <a:ea typeface="+mj-ea"/>
                <a:cs typeface="+mj-cs"/>
                <a:sym typeface="Wingdings"/>
              </a:rPr>
              <a:t>(LPNHE) </a:t>
            </a:r>
            <a:endParaRPr lang="en-US" sz="1800" dirty="0">
              <a:ea typeface="+mj-ea"/>
              <a:cs typeface="+mj-cs"/>
            </a:endParaRPr>
          </a:p>
        </p:txBody>
      </p:sp>
      <p:sp>
        <p:nvSpPr>
          <p:cNvPr id="25606" name="Espace réservé du pied de page 5"/>
          <p:cNvSpPr>
            <a:spLocks noGrp="1"/>
          </p:cNvSpPr>
          <p:nvPr>
            <p:ph type="ftr" sz="quarter" idx="4294967295"/>
          </p:nvPr>
        </p:nvSpPr>
        <p:spPr bwMode="auto">
          <a:xfrm>
            <a:off x="4379913" y="6408738"/>
            <a:ext cx="2351087" cy="365125"/>
          </a:xfrm>
          <a:prstGeom prst="rect">
            <a:avLst/>
          </a:prstGeom>
          <a:noFill/>
          <a:ln>
            <a:miter lim="800000"/>
            <a:headEnd/>
            <a:tailEnd/>
          </a:ln>
        </p:spPr>
        <p:txBody>
          <a:bodyPr/>
          <a:lstStyle/>
          <a:p>
            <a:r>
              <a:rPr lang="fr-FR" smtClean="0">
                <a:latin typeface="Arial" charset="0"/>
              </a:rPr>
              <a:t>LSST</a:t>
            </a:r>
            <a:endParaRPr lang="fr-FR" dirty="0" smtClean="0">
              <a:latin typeface="Arial" charset="0"/>
            </a:endParaRPr>
          </a:p>
        </p:txBody>
      </p:sp>
      <p:pic>
        <p:nvPicPr>
          <p:cNvPr id="11" name="Image 10" descr="PlotIQ_norm.png"/>
          <p:cNvPicPr>
            <a:picLocks noChangeAspect="1"/>
          </p:cNvPicPr>
          <p:nvPr/>
        </p:nvPicPr>
        <p:blipFill>
          <a:blip r:embed="rId3"/>
          <a:srcRect t="48045"/>
          <a:stretch>
            <a:fillRect/>
          </a:stretch>
        </p:blipFill>
        <p:spPr>
          <a:xfrm>
            <a:off x="1905000" y="4522997"/>
            <a:ext cx="6627255" cy="2335003"/>
          </a:xfrm>
          <a:prstGeom prst="rect">
            <a:avLst/>
          </a:prstGeom>
        </p:spPr>
      </p:pic>
      <p:sp>
        <p:nvSpPr>
          <p:cNvPr id="12" name="ZoneTexte 11"/>
          <p:cNvSpPr txBox="1"/>
          <p:nvPr/>
        </p:nvSpPr>
        <p:spPr>
          <a:xfrm rot="16200000">
            <a:off x="832367" y="5492233"/>
            <a:ext cx="2362199" cy="369332"/>
          </a:xfrm>
          <a:prstGeom prst="rect">
            <a:avLst/>
          </a:prstGeom>
          <a:solidFill>
            <a:schemeClr val="bg1"/>
          </a:solidFill>
        </p:spPr>
        <p:txBody>
          <a:bodyPr wrap="square" rtlCol="0">
            <a:spAutoFit/>
          </a:bodyPr>
          <a:lstStyle/>
          <a:p>
            <a:r>
              <a:rPr lang="fr-FR" dirty="0" smtClean="0"/>
              <a:t>~Taille de l’étoile  </a:t>
            </a:r>
            <a:r>
              <a:rPr lang="fr-FR" dirty="0" err="1" smtClean="0">
                <a:sym typeface="Wingdings"/>
              </a:rPr>
              <a:t></a:t>
            </a:r>
            <a:endParaRPr lang="fr-FR" dirty="0"/>
          </a:p>
        </p:txBody>
      </p:sp>
      <p:sp>
        <p:nvSpPr>
          <p:cNvPr id="13" name="ZoneTexte 12"/>
          <p:cNvSpPr txBox="1"/>
          <p:nvPr/>
        </p:nvSpPr>
        <p:spPr>
          <a:xfrm>
            <a:off x="7086600" y="6564868"/>
            <a:ext cx="1230345" cy="369332"/>
          </a:xfrm>
          <a:prstGeom prst="rect">
            <a:avLst/>
          </a:prstGeom>
          <a:solidFill>
            <a:schemeClr val="bg1"/>
          </a:solidFill>
        </p:spPr>
        <p:txBody>
          <a:bodyPr wrap="square" rtlCol="0">
            <a:spAutoFit/>
          </a:bodyPr>
          <a:lstStyle/>
          <a:p>
            <a:r>
              <a:rPr lang="fr-FR" dirty="0" smtClean="0"/>
              <a:t>Flux </a:t>
            </a:r>
            <a:r>
              <a:rPr lang="fr-FR" dirty="0" err="1" smtClean="0">
                <a:sym typeface="Wingdings"/>
              </a:rPr>
              <a:t></a:t>
            </a:r>
            <a:r>
              <a:rPr lang="fr-FR" dirty="0" smtClean="0"/>
              <a:t> </a:t>
            </a:r>
            <a:endParaRPr lang="fr-FR" dirty="0"/>
          </a:p>
        </p:txBody>
      </p:sp>
      <p:sp>
        <p:nvSpPr>
          <p:cNvPr id="14" name="ZoneTexte 13"/>
          <p:cNvSpPr txBox="1"/>
          <p:nvPr/>
        </p:nvSpPr>
        <p:spPr>
          <a:xfrm>
            <a:off x="2667000" y="4800600"/>
            <a:ext cx="509324" cy="461665"/>
          </a:xfrm>
          <a:prstGeom prst="rect">
            <a:avLst/>
          </a:prstGeom>
          <a:noFill/>
        </p:spPr>
        <p:txBody>
          <a:bodyPr wrap="none" rtlCol="0">
            <a:spAutoFit/>
          </a:bodyPr>
          <a:lstStyle/>
          <a:p>
            <a:r>
              <a:rPr lang="fr-FR" sz="2400" b="1" dirty="0" err="1" smtClean="0"/>
              <a:t>σ</a:t>
            </a:r>
            <a:r>
              <a:rPr lang="fr-FR" sz="2400" b="1" baseline="-25000" dirty="0" err="1" smtClean="0"/>
              <a:t>x</a:t>
            </a:r>
            <a:endParaRPr lang="fr-FR" sz="2400" b="1" baseline="-25000" dirty="0"/>
          </a:p>
        </p:txBody>
      </p:sp>
      <p:sp>
        <p:nvSpPr>
          <p:cNvPr id="15" name="ZoneTexte 14"/>
          <p:cNvSpPr txBox="1"/>
          <p:nvPr/>
        </p:nvSpPr>
        <p:spPr>
          <a:xfrm>
            <a:off x="5943600" y="4876800"/>
            <a:ext cx="518091" cy="461665"/>
          </a:xfrm>
          <a:prstGeom prst="rect">
            <a:avLst/>
          </a:prstGeom>
          <a:noFill/>
        </p:spPr>
        <p:txBody>
          <a:bodyPr wrap="none" rtlCol="0">
            <a:spAutoFit/>
          </a:bodyPr>
          <a:lstStyle/>
          <a:p>
            <a:r>
              <a:rPr lang="fr-FR" sz="2400" b="1" dirty="0" err="1" smtClean="0"/>
              <a:t>σ</a:t>
            </a:r>
            <a:r>
              <a:rPr lang="fr-FR" sz="2400" b="1" baseline="-25000" dirty="0" err="1" smtClean="0"/>
              <a:t>y</a:t>
            </a:r>
            <a:endParaRPr lang="fr-FR" sz="2400" b="1" baseline="-25000"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51319</TotalTime>
  <Words>3522</Words>
  <Application>Microsoft Macintosh PowerPoint</Application>
  <PresentationFormat>Présentation à l'écran (4:3)</PresentationFormat>
  <Paragraphs>508</Paragraphs>
  <Slides>41</Slides>
  <Notes>16</Notes>
  <HiddenSlides>0</HiddenSlides>
  <MMClips>0</MMClips>
  <ScaleCrop>false</ScaleCrop>
  <HeadingPairs>
    <vt:vector size="4" baseType="variant">
      <vt:variant>
        <vt:lpstr>Thème</vt:lpstr>
      </vt:variant>
      <vt:variant>
        <vt:i4>3</vt:i4>
      </vt:variant>
      <vt:variant>
        <vt:lpstr>Titres des diapositives</vt:lpstr>
      </vt:variant>
      <vt:variant>
        <vt:i4>41</vt:i4>
      </vt:variant>
    </vt:vector>
  </HeadingPairs>
  <TitlesOfParts>
    <vt:vector size="44" baseType="lpstr">
      <vt:lpstr>Default Design</vt:lpstr>
      <vt:lpstr>Custom Design</vt:lpstr>
      <vt:lpstr>1_Default Design</vt:lpstr>
      <vt:lpstr>Présentation PowerPoint</vt:lpstr>
      <vt:lpstr>Dark energy ….</vt:lpstr>
      <vt:lpstr>LSST &amp;  French Agencies : Status </vt:lpstr>
      <vt:lpstr>LSST-France  coordination in 2014  </vt:lpstr>
      <vt:lpstr>Camera Layout</vt:lpstr>
      <vt:lpstr>Baseline of the IN2P3 contribution to the LSST camera ( as agreed between DOE and IN2P3 since CD1 / fall 2011)   </vt:lpstr>
      <vt:lpstr>Camera Management &amp; IN2P3 :  </vt:lpstr>
      <vt:lpstr>Sensor &amp; Readout electronic   (LAL/LPNHE) 20 People  / 12 ETP </vt:lpstr>
      <vt:lpstr>Sensor studies  Brighter-Fatter effect   (LPNHE) </vt:lpstr>
      <vt:lpstr>Filter Exchange system (APC,CCPM,LPC,LPNHE,LPSC)  </vt:lpstr>
      <vt:lpstr>Présentation PowerPoint</vt:lpstr>
      <vt:lpstr>LSST computing at IN2P3                                             (1/3)                   </vt:lpstr>
      <vt:lpstr>LSST computing at IN2P3                                             (2/3)                   </vt:lpstr>
      <vt:lpstr>LSST computing at IN2P3                                             (3/3)                   </vt:lpstr>
      <vt:lpstr>Présentation PowerPoint</vt:lpstr>
      <vt:lpstr>DESC                                                                                (1/2)                   </vt:lpstr>
      <vt:lpstr>Présentation PowerPoint</vt:lpstr>
      <vt:lpstr>A bit more about the COOB</vt:lpstr>
      <vt:lpstr>Large Beam (LB) CCOB specifications</vt:lpstr>
      <vt:lpstr>R&amp;D LB CCOB: Technical solution </vt:lpstr>
      <vt:lpstr>Large Beam Scan Technique</vt:lpstr>
      <vt:lpstr>LB light source</vt:lpstr>
      <vt:lpstr>Test bench</vt:lpstr>
      <vt:lpstr>LED projector sphere adaptator</vt:lpstr>
      <vt:lpstr>R&amp;D LB LED projector sizes</vt:lpstr>
      <vt:lpstr>LabVIEW® &amp; CCS </vt:lpstr>
      <vt:lpstr>Beam scanning</vt:lpstr>
      <vt:lpstr>Pinhole size choice (1) : strategy</vt:lpstr>
      <vt:lpstr>Pinhole choice (2): </vt:lpstr>
      <vt:lpstr>Beam interpolated map</vt:lpstr>
      <vt:lpstr>beam shape as a function of intensity</vt:lpstr>
      <vt:lpstr>Map ratio</vt:lpstr>
      <vt:lpstr>Conclusion</vt:lpstr>
      <vt:lpstr>Filter Exchange System Filter Loader    </vt:lpstr>
      <vt:lpstr>Filter Exchange System -Etapes</vt:lpstr>
      <vt:lpstr>Filter Loader Overview</vt:lpstr>
      <vt:lpstr>Filter Loader Overview </vt:lpstr>
      <vt:lpstr>Filter Loader overview</vt:lpstr>
      <vt:lpstr>Filter Loader Control Command</vt:lpstr>
      <vt:lpstr>Filter Loader Filter Lab equipment</vt:lpstr>
      <vt:lpstr>End of Presentation</vt:lpstr>
    </vt:vector>
  </TitlesOfParts>
  <Company>Stanford Linear Accelerator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nordby</dc:creator>
  <cp:lastModifiedBy>Aurelien Barrau</cp:lastModifiedBy>
  <cp:revision>690</cp:revision>
  <dcterms:created xsi:type="dcterms:W3CDTF">2014-06-09T14:57:01Z</dcterms:created>
  <dcterms:modified xsi:type="dcterms:W3CDTF">2014-06-19T12:51:19Z</dcterms:modified>
</cp:coreProperties>
</file>