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9" r:id="rId15"/>
    <p:sldId id="271" r:id="rId16"/>
    <p:sldId id="272" r:id="rId17"/>
    <p:sldId id="270" r:id="rId18"/>
    <p:sldId id="273" r:id="rId19"/>
    <p:sldId id="277" r:id="rId20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3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22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11/06/2014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11/06/2014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11/06/2014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11/06/2014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11/06/2014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11/06/2014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11/06/2014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11/06/2014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11/06/2014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11/06/2014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11/06/2014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11/06/2014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tmp"/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tmp"/><Relationship Id="rId4" Type="http://schemas.openxmlformats.org/officeDocument/2006/relationships/image" Target="../media/image20.tmp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tmp"/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tmp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tmp"/><Relationship Id="rId2" Type="http://schemas.openxmlformats.org/officeDocument/2006/relationships/image" Target="../media/image26.tmp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Acceptance Studies 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77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ce réservé du contenu 9" descr="c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434" y="404664"/>
            <a:ext cx="4038600" cy="3065510"/>
          </a:xfr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70376" cy="1143000"/>
          </a:xfrm>
        </p:spPr>
        <p:txBody>
          <a:bodyPr/>
          <a:lstStyle/>
          <a:p>
            <a:r>
              <a:rPr lang="en-US" dirty="0" smtClean="0"/>
              <a:t>MC : el.pl1.1002000 </a:t>
            </a:r>
            <a:endParaRPr lang="en-US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|Y | &lt; 25cm (contained) </a:t>
            </a:r>
          </a:p>
          <a:p>
            <a:r>
              <a:rPr lang="en-US" dirty="0" err="1" smtClean="0"/>
              <a:t>enD</a:t>
            </a:r>
            <a:r>
              <a:rPr lang="en-US" dirty="0" smtClean="0"/>
              <a:t> &lt; 80 </a:t>
            </a:r>
            <a:r>
              <a:rPr lang="en-US" dirty="0" err="1" smtClean="0"/>
              <a:t>GeV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Red with weight : </a:t>
            </a:r>
          </a:p>
          <a:p>
            <a:pPr marL="457200" lvl="1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Pow(Mom,-1.7)/Pow(100,-1.7) </a:t>
            </a:r>
          </a:p>
          <a:p>
            <a:pPr marL="457200" lvl="1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Blue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Weight + </a:t>
            </a:r>
            <a:r>
              <a:rPr lang="en-US" dirty="0" err="1" smtClean="0">
                <a:solidFill>
                  <a:srgbClr val="0070C0"/>
                </a:solidFill>
              </a:rPr>
              <a:t>Int</a:t>
            </a:r>
            <a:r>
              <a:rPr lang="en-US" dirty="0" smtClean="0">
                <a:solidFill>
                  <a:srgbClr val="0070C0"/>
                </a:solidFill>
              </a:rPr>
              <a:t>(1000,2000) = 40 </a:t>
            </a:r>
            <a:r>
              <a:rPr lang="en-US" dirty="0" err="1" smtClean="0">
                <a:solidFill>
                  <a:srgbClr val="0070C0"/>
                </a:solidFill>
              </a:rPr>
              <a:t>evt</a:t>
            </a:r>
            <a:r>
              <a:rPr lang="en-US" dirty="0" smtClean="0">
                <a:solidFill>
                  <a:srgbClr val="0070C0"/>
                </a:solidFill>
              </a:rPr>
              <a:t>   (~ exposure time)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</a:p>
          <a:p>
            <a:pPr marL="457200" lvl="1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	 </a:t>
            </a:r>
          </a:p>
          <a:p>
            <a:pPr lvl="1"/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6027576" y="377974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ecalEntry</a:t>
            </a:r>
            <a:r>
              <a:rPr lang="en-US" dirty="0" smtClean="0"/>
              <a:t>[0] </a:t>
            </a:r>
            <a:endParaRPr lang="en-US" dirty="0"/>
          </a:p>
        </p:txBody>
      </p:sp>
      <p:pic>
        <p:nvPicPr>
          <p:cNvPr id="11" name="Image 10" descr="c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524238"/>
            <a:ext cx="4392002" cy="333376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6516216" y="3140968"/>
            <a:ext cx="1584176" cy="383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EcalEntry</a:t>
            </a:r>
            <a:r>
              <a:rPr lang="en-US" dirty="0" smtClean="0"/>
              <a:t>[0] </a:t>
            </a:r>
            <a:endParaRPr lang="en-US" dirty="0"/>
          </a:p>
        </p:txBody>
      </p:sp>
      <p:sp>
        <p:nvSpPr>
          <p:cNvPr id="3" name="ZoneTexte 2"/>
          <p:cNvSpPr txBox="1"/>
          <p:nvPr/>
        </p:nvSpPr>
        <p:spPr>
          <a:xfrm>
            <a:off x="6660232" y="645333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EcalEntry</a:t>
            </a:r>
            <a:r>
              <a:rPr lang="en-US" smtClean="0"/>
              <a:t>[0]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25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Xming X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268760"/>
            <a:ext cx="5061067" cy="522811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err="1" smtClean="0"/>
              <a:t>Preselection</a:t>
            </a:r>
            <a:r>
              <a:rPr lang="en-US" dirty="0" smtClean="0"/>
              <a:t> : </a:t>
            </a:r>
            <a:r>
              <a:rPr lang="en-US" dirty="0" err="1" smtClean="0"/>
              <a:t>Nsho</a:t>
            </a:r>
            <a:r>
              <a:rPr lang="en-US" dirty="0" smtClean="0"/>
              <a:t> &gt;= 1 ? </a:t>
            </a: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395536" y="148478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 10 days </a:t>
            </a:r>
            <a:r>
              <a:rPr lang="en-US" dirty="0" err="1" smtClean="0"/>
              <a:t>june</a:t>
            </a:r>
            <a:r>
              <a:rPr lang="en-US" dirty="0" smtClean="0"/>
              <a:t> 2011 </a:t>
            </a:r>
            <a:endParaRPr lang="en-US" dirty="0"/>
          </a:p>
        </p:txBody>
      </p:sp>
      <p:sp>
        <p:nvSpPr>
          <p:cNvPr id="5" name="ZoneTexte 4"/>
          <p:cNvSpPr txBox="1"/>
          <p:nvPr/>
        </p:nvSpPr>
        <p:spPr>
          <a:xfrm>
            <a:off x="395536" y="2276872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ECAL : 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Edep</a:t>
            </a:r>
            <a:r>
              <a:rPr lang="en-US" dirty="0" smtClean="0"/>
              <a:t> = </a:t>
            </a:r>
            <a:r>
              <a:rPr lang="en-US" dirty="0" err="1" smtClean="0"/>
              <a:t>Sum_Ehit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CoGx</a:t>
            </a:r>
            <a:r>
              <a:rPr lang="en-US" dirty="0" smtClean="0"/>
              <a:t> &amp; </a:t>
            </a:r>
            <a:r>
              <a:rPr lang="en-US" dirty="0" err="1" smtClean="0"/>
              <a:t>CogY</a:t>
            </a:r>
            <a:r>
              <a:rPr lang="en-US" dirty="0" smtClean="0"/>
              <a:t> : 10 cm from edges</a:t>
            </a:r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395536" y="3701931"/>
            <a:ext cx="28803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1! </a:t>
            </a:r>
            <a:r>
              <a:rPr lang="en-US" dirty="0" err="1" smtClean="0"/>
              <a:t>TrdT</a:t>
            </a:r>
            <a:r>
              <a:rPr lang="en-US" dirty="0" smtClean="0"/>
              <a:t>  &amp; </a:t>
            </a:r>
            <a:r>
              <a:rPr lang="en-US" dirty="0" err="1" smtClean="0"/>
              <a:t>TrdL</a:t>
            </a:r>
            <a:r>
              <a:rPr lang="en-US" dirty="0" smtClean="0"/>
              <a:t> &lt; 0.6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1! </a:t>
            </a:r>
            <a:r>
              <a:rPr lang="en-US" dirty="0" err="1" smtClean="0"/>
              <a:t>TrT</a:t>
            </a:r>
            <a:r>
              <a:rPr lang="en-US" dirty="0" smtClean="0"/>
              <a:t> / 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MaxSpan</a:t>
            </a:r>
            <a:endParaRPr lang="en-US" dirty="0" smtClean="0"/>
          </a:p>
          <a:p>
            <a:r>
              <a:rPr lang="en-US" dirty="0" smtClean="0"/>
              <a:t>	Chi2X&lt;5 &amp; 	Chi2Y&lt;10</a:t>
            </a:r>
          </a:p>
          <a:p>
            <a:r>
              <a:rPr lang="en-US" dirty="0" smtClean="0"/>
              <a:t>	Rig &lt; 0 </a:t>
            </a:r>
          </a:p>
          <a:p>
            <a:r>
              <a:rPr lang="en-US" dirty="0" smtClean="0"/>
              <a:t>	|rig| &gt; 0.5 </a:t>
            </a:r>
            <a:r>
              <a:rPr lang="en-US" dirty="0" err="1" smtClean="0"/>
              <a:t>GeV</a:t>
            </a:r>
            <a:r>
              <a:rPr lang="en-US" dirty="0" smtClean="0"/>
              <a:t> </a:t>
            </a:r>
            <a:r>
              <a:rPr lang="en-US" dirty="0"/>
              <a:t>	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Légende encadrée 1 7"/>
          <p:cNvSpPr/>
          <p:nvPr/>
        </p:nvSpPr>
        <p:spPr>
          <a:xfrm>
            <a:off x="6948264" y="2564904"/>
            <a:ext cx="1296144" cy="504056"/>
          </a:xfrm>
          <a:prstGeom prst="borderCallout1">
            <a:avLst>
              <a:gd name="adj1" fmla="val 120647"/>
              <a:gd name="adj2" fmla="val 42277"/>
              <a:gd name="adj3" fmla="val 179810"/>
              <a:gd name="adj4" fmla="val -190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Nsho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 1</a:t>
            </a:r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5580112" y="486916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100 % above 1 </a:t>
            </a:r>
            <a:r>
              <a:rPr lang="en-US" dirty="0" err="1" smtClean="0"/>
              <a:t>GeV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622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 : 5 to 100 </a:t>
            </a:r>
            <a:r>
              <a:rPr lang="en-US" dirty="0" err="1" smtClean="0"/>
              <a:t>GeV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37" y="1556792"/>
            <a:ext cx="4654550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495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err="1" smtClean="0"/>
              <a:t>Nsho</a:t>
            </a:r>
            <a:r>
              <a:rPr lang="en-US" dirty="0" smtClean="0"/>
              <a:t> &gt;= 1 ? </a:t>
            </a: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395536" y="148478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 10 days 2011 </a:t>
            </a:r>
            <a:endParaRPr lang="en-US" dirty="0"/>
          </a:p>
        </p:txBody>
      </p:sp>
      <p:sp>
        <p:nvSpPr>
          <p:cNvPr id="5" name="ZoneTexte 4"/>
          <p:cNvSpPr txBox="1"/>
          <p:nvPr/>
        </p:nvSpPr>
        <p:spPr>
          <a:xfrm>
            <a:off x="395536" y="2276872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+ TRACK EXTRAPOLATION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inside ECAL </a:t>
            </a:r>
          </a:p>
          <a:p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>
                <a:solidFill>
                  <a:srgbClr val="ED3DBB"/>
                </a:solidFill>
              </a:rPr>
              <a:t>+ </a:t>
            </a:r>
            <a:r>
              <a:rPr lang="en-US" dirty="0" err="1" smtClean="0">
                <a:solidFill>
                  <a:srgbClr val="ED3DBB"/>
                </a:solidFill>
              </a:rPr>
              <a:t>betah</a:t>
            </a:r>
            <a:r>
              <a:rPr lang="en-US" dirty="0" smtClean="0">
                <a:solidFill>
                  <a:srgbClr val="ED3DBB"/>
                </a:solidFill>
              </a:rPr>
              <a:t> &gt; 0.75 </a:t>
            </a:r>
          </a:p>
        </p:txBody>
      </p:sp>
      <p:pic>
        <p:nvPicPr>
          <p:cNvPr id="7" name="Image 6" descr="Xming X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196752"/>
            <a:ext cx="5184576" cy="5355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598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NTRACK &gt; = 1 ?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Espace réservé du contenu 5" descr="c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390" y="305475"/>
            <a:ext cx="4079221" cy="3096344"/>
          </a:xfrm>
        </p:spPr>
      </p:pic>
      <p:sp>
        <p:nvSpPr>
          <p:cNvPr id="5" name="Espace réservé du texte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1 month / June 2011 </a:t>
            </a:r>
          </a:p>
          <a:p>
            <a:r>
              <a:rPr lang="en-US" dirty="0" smtClean="0"/>
              <a:t>MC : 5-100 </a:t>
            </a:r>
            <a:r>
              <a:rPr lang="en-US" dirty="0" err="1" smtClean="0"/>
              <a:t>GeV</a:t>
            </a:r>
            <a:r>
              <a:rPr lang="en-US" dirty="0" smtClean="0"/>
              <a:t>   </a:t>
            </a:r>
          </a:p>
          <a:p>
            <a:endParaRPr lang="en-US" dirty="0"/>
          </a:p>
          <a:p>
            <a:r>
              <a:rPr lang="en-US" dirty="0" smtClean="0"/>
              <a:t>1! </a:t>
            </a:r>
            <a:r>
              <a:rPr lang="en-US" dirty="0" err="1" smtClean="0"/>
              <a:t>Ecal</a:t>
            </a:r>
            <a:r>
              <a:rPr lang="en-US" dirty="0" smtClean="0"/>
              <a:t> Shower </a:t>
            </a:r>
          </a:p>
          <a:p>
            <a:r>
              <a:rPr lang="en-US" dirty="0" err="1" smtClean="0"/>
              <a:t>EnD</a:t>
            </a:r>
            <a:r>
              <a:rPr lang="en-US" dirty="0" smtClean="0"/>
              <a:t> &gt; 5 </a:t>
            </a:r>
            <a:r>
              <a:rPr lang="en-US" dirty="0" err="1" smtClean="0"/>
              <a:t>GeV</a:t>
            </a:r>
            <a:r>
              <a:rPr lang="en-US" dirty="0" smtClean="0"/>
              <a:t>  </a:t>
            </a:r>
          </a:p>
          <a:p>
            <a:r>
              <a:rPr lang="en-US" dirty="0" smtClean="0"/>
              <a:t>No </a:t>
            </a:r>
            <a:r>
              <a:rPr lang="en-US" dirty="0" err="1" smtClean="0"/>
              <a:t>Ecal</a:t>
            </a:r>
            <a:r>
              <a:rPr lang="en-US" dirty="0" smtClean="0"/>
              <a:t> </a:t>
            </a:r>
            <a:r>
              <a:rPr lang="en-US" dirty="0" err="1" smtClean="0"/>
              <a:t>Fiducial</a:t>
            </a:r>
            <a:r>
              <a:rPr lang="en-US" dirty="0" smtClean="0"/>
              <a:t> Cut …. </a:t>
            </a:r>
          </a:p>
          <a:p>
            <a:r>
              <a:rPr lang="en-US" dirty="0" err="1" smtClean="0"/>
              <a:t>Ese</a:t>
            </a:r>
            <a:r>
              <a:rPr lang="en-US" dirty="0" smtClean="0"/>
              <a:t> &gt; -0.05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1! </a:t>
            </a:r>
            <a:r>
              <a:rPr lang="en-US" dirty="0" err="1" smtClean="0"/>
              <a:t>TrdT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TrdL</a:t>
            </a:r>
            <a:r>
              <a:rPr lang="en-US" dirty="0" smtClean="0"/>
              <a:t> (EA) &lt; 0.55  </a:t>
            </a:r>
          </a:p>
          <a:p>
            <a:endParaRPr lang="en-US" dirty="0"/>
          </a:p>
          <a:p>
            <a:r>
              <a:rPr lang="en-US" dirty="0" smtClean="0"/>
              <a:t>Extrapolation : </a:t>
            </a:r>
          </a:p>
          <a:p>
            <a:r>
              <a:rPr lang="en-US" dirty="0" smtClean="0"/>
              <a:t>TRD -&gt;  </a:t>
            </a:r>
            <a:r>
              <a:rPr lang="en-US" dirty="0" err="1" smtClean="0"/>
              <a:t>Ecal</a:t>
            </a:r>
            <a:r>
              <a:rPr lang="en-US" dirty="0" smtClean="0"/>
              <a:t>  :   5 cm </a:t>
            </a:r>
          </a:p>
          <a:p>
            <a:r>
              <a:rPr lang="en-US" dirty="0" err="1" smtClean="0"/>
              <a:t>Ecal</a:t>
            </a:r>
            <a:r>
              <a:rPr lang="en-US" dirty="0" smtClean="0"/>
              <a:t>  (EMDIR) -&gt; TRD : 20 cm  </a:t>
            </a:r>
          </a:p>
          <a:p>
            <a:endParaRPr lang="en-US" dirty="0"/>
          </a:p>
        </p:txBody>
      </p:sp>
      <p:pic>
        <p:nvPicPr>
          <p:cNvPr id="7" name="Image 6" descr="c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645024"/>
            <a:ext cx="3984354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995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16632"/>
            <a:ext cx="4363818" cy="3312368"/>
          </a:xfrm>
          <a:prstGeom prst="rect">
            <a:avLst/>
          </a:prstGeom>
        </p:spPr>
      </p:pic>
      <p:pic>
        <p:nvPicPr>
          <p:cNvPr id="3" name="Image 2" descr="c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33263"/>
            <a:ext cx="4278897" cy="3247909"/>
          </a:xfrm>
          <a:prstGeom prst="rect">
            <a:avLst/>
          </a:prstGeom>
        </p:spPr>
      </p:pic>
      <p:pic>
        <p:nvPicPr>
          <p:cNvPr id="4" name="Image 3" descr="c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054" y="3391313"/>
            <a:ext cx="4245859" cy="3222831"/>
          </a:xfrm>
          <a:prstGeom prst="rect">
            <a:avLst/>
          </a:prstGeom>
        </p:spPr>
      </p:pic>
      <p:pic>
        <p:nvPicPr>
          <p:cNvPr id="5" name="Image 4" descr="c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33" y="3411655"/>
            <a:ext cx="4219059" cy="320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369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Acceptance </a:t>
            </a:r>
            <a:r>
              <a:rPr lang="en-US" dirty="0" smtClean="0"/>
              <a:t>Cut </a:t>
            </a:r>
            <a:endParaRPr lang="en-US" dirty="0"/>
          </a:p>
        </p:txBody>
      </p:sp>
      <p:pic>
        <p:nvPicPr>
          <p:cNvPr id="5" name="Espace réservé du contenu 4" descr="c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268760"/>
            <a:ext cx="5514323" cy="4185662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Légende encadrée 1 5"/>
          <p:cNvSpPr/>
          <p:nvPr/>
        </p:nvSpPr>
        <p:spPr>
          <a:xfrm>
            <a:off x="6228184" y="1052736"/>
            <a:ext cx="1512168" cy="504056"/>
          </a:xfrm>
          <a:prstGeom prst="borderCallout1">
            <a:avLst>
              <a:gd name="adj1" fmla="val 111426"/>
              <a:gd name="adj2" fmla="val 41620"/>
              <a:gd name="adj3" fmla="val 250528"/>
              <a:gd name="adj4" fmla="val 3068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TRD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Légende encadrée 1 6"/>
          <p:cNvSpPr/>
          <p:nvPr/>
        </p:nvSpPr>
        <p:spPr>
          <a:xfrm>
            <a:off x="6372200" y="5517232"/>
            <a:ext cx="2016224" cy="864096"/>
          </a:xfrm>
          <a:prstGeom prst="borderCallout1">
            <a:avLst>
              <a:gd name="adj1" fmla="val 18750"/>
              <a:gd name="adj2" fmla="val -8333"/>
              <a:gd name="adj3" fmla="val -187711"/>
              <a:gd name="adj4" fmla="val -457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 Layer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89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Eff</a:t>
            </a:r>
            <a:r>
              <a:rPr lang="en-US" dirty="0" smtClean="0"/>
              <a:t> (</a:t>
            </a:r>
            <a:r>
              <a:rPr lang="en-US" dirty="0" err="1" smtClean="0"/>
              <a:t>Ntr</a:t>
            </a:r>
            <a:r>
              <a:rPr lang="en-US" dirty="0" smtClean="0"/>
              <a:t> &gt; = 1) </a:t>
            </a:r>
            <a:endParaRPr lang="en-US" dirty="0"/>
          </a:p>
        </p:txBody>
      </p:sp>
      <p:pic>
        <p:nvPicPr>
          <p:cNvPr id="3" name="Image 2" descr="Xming X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" y="764704"/>
            <a:ext cx="4313939" cy="4456331"/>
          </a:xfrm>
          <a:prstGeom prst="rect">
            <a:avLst/>
          </a:prstGeom>
        </p:spPr>
      </p:pic>
      <p:pic>
        <p:nvPicPr>
          <p:cNvPr id="4" name="Image 3" descr="Xming X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422" y="764704"/>
            <a:ext cx="4392488" cy="453747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240042" y="2921024"/>
            <a:ext cx="1699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Cos Theta (</a:t>
            </a:r>
            <a:r>
              <a:rPr lang="en-US" dirty="0" err="1" smtClean="0"/>
              <a:t>Ecal</a:t>
            </a:r>
            <a:r>
              <a:rPr lang="en-US" dirty="0" smtClean="0"/>
              <a:t>)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56176" y="1196752"/>
            <a:ext cx="136815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ECAL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308304" y="5013176"/>
            <a:ext cx="1368152" cy="3193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TRD </a:t>
            </a:r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161431" y="5333693"/>
            <a:ext cx="2266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Ntr</a:t>
            </a:r>
            <a:r>
              <a:rPr lang="en-US" dirty="0" smtClean="0"/>
              <a:t> (any track) </a:t>
            </a:r>
            <a:endParaRPr lang="en-US" dirty="0"/>
          </a:p>
        </p:txBody>
      </p:sp>
      <p:graphicFrame>
        <p:nvGraphicFramePr>
          <p:cNvPr id="9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9815800"/>
              </p:ext>
            </p:extLst>
          </p:nvPr>
        </p:nvGraphicFramePr>
        <p:xfrm>
          <a:off x="60040" y="5206320"/>
          <a:ext cx="7248264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2066"/>
                <a:gridCol w="1812066"/>
                <a:gridCol w="1812066"/>
                <a:gridCol w="1812066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Ntr</a:t>
                      </a:r>
                      <a:r>
                        <a:rPr lang="en-US" dirty="0" smtClean="0"/>
                        <a:t> = 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Ntr</a:t>
                      </a:r>
                      <a:r>
                        <a:rPr lang="en-US" dirty="0" smtClean="0"/>
                        <a:t>  = 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Ntr</a:t>
                      </a:r>
                      <a:r>
                        <a:rPr lang="en-US" dirty="0" smtClean="0"/>
                        <a:t> &gt; = 1 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Data  (&gt;5 </a:t>
                      </a:r>
                      <a:r>
                        <a:rPr lang="en-US" dirty="0" err="1" smtClean="0"/>
                        <a:t>GeV</a:t>
                      </a:r>
                      <a:r>
                        <a:rPr lang="en-US" dirty="0" smtClean="0"/>
                        <a:t>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72.94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27.06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MC  : 5- 100 </a:t>
                      </a:r>
                      <a:r>
                        <a:rPr lang="en-US" dirty="0" err="1" smtClean="0"/>
                        <a:t>GeV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22.28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Data/</a:t>
                      </a:r>
                      <a:r>
                        <a:rPr lang="en-US" baseline="0" dirty="0" smtClean="0"/>
                        <a:t> MC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1.22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025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Xming X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294849"/>
            <a:ext cx="5133075" cy="5302503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dirty="0" err="1" smtClean="0"/>
              <a:t>Eff_data</a:t>
            </a:r>
            <a:r>
              <a:rPr lang="en-US" dirty="0" smtClean="0"/>
              <a:t>/</a:t>
            </a:r>
            <a:r>
              <a:rPr lang="en-US" dirty="0" err="1" smtClean="0"/>
              <a:t>Eff_MC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358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NTRACK &gt; = 1 ?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2"/>
          </p:nvPr>
        </p:nvSpPr>
        <p:spPr>
          <a:xfrm>
            <a:off x="467544" y="1484784"/>
            <a:ext cx="3008313" cy="4691063"/>
          </a:xfrm>
        </p:spPr>
        <p:txBody>
          <a:bodyPr/>
          <a:lstStyle/>
          <a:p>
            <a:r>
              <a:rPr lang="en-US" dirty="0" smtClean="0"/>
              <a:t>1 month / June 2011 </a:t>
            </a:r>
          </a:p>
          <a:p>
            <a:r>
              <a:rPr lang="en-US" dirty="0" smtClean="0"/>
              <a:t>MC : 5-100 </a:t>
            </a:r>
            <a:r>
              <a:rPr lang="en-US" dirty="0" err="1" smtClean="0"/>
              <a:t>GeV</a:t>
            </a:r>
            <a:r>
              <a:rPr lang="en-US" dirty="0" smtClean="0"/>
              <a:t>   </a:t>
            </a:r>
          </a:p>
          <a:p>
            <a:endParaRPr lang="en-US" dirty="0"/>
          </a:p>
          <a:p>
            <a:r>
              <a:rPr lang="en-US" dirty="0" smtClean="0"/>
              <a:t>1! </a:t>
            </a:r>
            <a:r>
              <a:rPr lang="en-US" dirty="0" err="1" smtClean="0"/>
              <a:t>Ecal</a:t>
            </a:r>
            <a:r>
              <a:rPr lang="en-US" dirty="0" smtClean="0"/>
              <a:t> Shower </a:t>
            </a:r>
          </a:p>
          <a:p>
            <a:r>
              <a:rPr lang="en-US" dirty="0" err="1" smtClean="0"/>
              <a:t>EnD</a:t>
            </a:r>
            <a:r>
              <a:rPr lang="en-US" dirty="0" smtClean="0"/>
              <a:t> &gt; 5 </a:t>
            </a:r>
            <a:r>
              <a:rPr lang="en-US" dirty="0" err="1" smtClean="0"/>
              <a:t>GeV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Ecal</a:t>
            </a:r>
            <a:r>
              <a:rPr lang="en-US" dirty="0" smtClean="0"/>
              <a:t> </a:t>
            </a:r>
            <a:r>
              <a:rPr lang="en-US" dirty="0" err="1" smtClean="0"/>
              <a:t>Fiducial</a:t>
            </a:r>
            <a:r>
              <a:rPr lang="en-US" dirty="0" smtClean="0"/>
              <a:t> </a:t>
            </a:r>
            <a:r>
              <a:rPr lang="en-US" dirty="0" smtClean="0"/>
              <a:t>Fid : 25cm 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Ese</a:t>
            </a:r>
            <a:r>
              <a:rPr lang="en-US" dirty="0" smtClean="0"/>
              <a:t> &gt; -0.05</a:t>
            </a:r>
            <a:endParaRPr lang="en-US" dirty="0"/>
          </a:p>
          <a:p>
            <a:endParaRPr lang="en-US" dirty="0" smtClean="0"/>
          </a:p>
          <a:p>
            <a:r>
              <a:rPr lang="en-US" b="1" dirty="0" err="1" smtClean="0"/>
              <a:t>TrdT</a:t>
            </a:r>
            <a:r>
              <a:rPr lang="en-US" b="1" dirty="0" smtClean="0"/>
              <a:t> &gt;=  1 </a:t>
            </a:r>
            <a:endParaRPr lang="en-US" b="1" dirty="0" smtClean="0"/>
          </a:p>
          <a:p>
            <a:r>
              <a:rPr lang="en-US" dirty="0" err="1" smtClean="0"/>
              <a:t>TrdL</a:t>
            </a:r>
            <a:r>
              <a:rPr lang="en-US" dirty="0" smtClean="0"/>
              <a:t> (EA) &lt; 0.55  </a:t>
            </a:r>
          </a:p>
          <a:p>
            <a:endParaRPr lang="en-US" dirty="0"/>
          </a:p>
          <a:p>
            <a:r>
              <a:rPr lang="en-US" dirty="0" smtClean="0"/>
              <a:t>Extrapolation : </a:t>
            </a:r>
          </a:p>
          <a:p>
            <a:r>
              <a:rPr lang="en-US" dirty="0" smtClean="0"/>
              <a:t>TRD -&gt;  </a:t>
            </a:r>
            <a:r>
              <a:rPr lang="en-US" dirty="0" err="1" smtClean="0"/>
              <a:t>Ecal</a:t>
            </a:r>
            <a:r>
              <a:rPr lang="en-US" dirty="0" smtClean="0"/>
              <a:t>  :   5 cm </a:t>
            </a:r>
          </a:p>
          <a:p>
            <a:r>
              <a:rPr lang="en-US" dirty="0" err="1" smtClean="0"/>
              <a:t>Ecal</a:t>
            </a:r>
            <a:r>
              <a:rPr lang="en-US" dirty="0" smtClean="0"/>
              <a:t>  (EMDIR) -&gt; TRD : 20 cm  </a:t>
            </a:r>
          </a:p>
          <a:p>
            <a:endParaRPr lang="en-US" dirty="0" smtClean="0"/>
          </a:p>
          <a:p>
            <a:r>
              <a:rPr lang="en-US" dirty="0" smtClean="0"/>
              <a:t>Angle in space  [pi, pi+0.05] </a:t>
            </a:r>
            <a:endParaRPr lang="en-US" dirty="0"/>
          </a:p>
          <a:p>
            <a:endParaRPr lang="en-US" dirty="0"/>
          </a:p>
        </p:txBody>
      </p:sp>
      <p:pic>
        <p:nvPicPr>
          <p:cNvPr id="4" name="Espace réservé du contenu 3" descr="c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88640"/>
            <a:ext cx="3866379" cy="2934786"/>
          </a:xfrm>
        </p:spPr>
      </p:pic>
      <p:sp>
        <p:nvSpPr>
          <p:cNvPr id="8" name="ZoneTexte 7"/>
          <p:cNvSpPr txBox="1"/>
          <p:nvPr/>
        </p:nvSpPr>
        <p:spPr>
          <a:xfrm>
            <a:off x="3851920" y="26064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TOY MC </a:t>
            </a:r>
            <a:endParaRPr lang="en-US" dirty="0"/>
          </a:p>
        </p:txBody>
      </p:sp>
      <p:pic>
        <p:nvPicPr>
          <p:cNvPr id="9" name="Image 8" descr="c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12" y="3429000"/>
            <a:ext cx="4158801" cy="315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189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Li’s plot </a:t>
            </a:r>
            <a:endParaRPr lang="en-US" dirty="0"/>
          </a:p>
        </p:txBody>
      </p:sp>
      <p:pic>
        <p:nvPicPr>
          <p:cNvPr id="3" name="Image 2" descr="c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083" y="1700808"/>
            <a:ext cx="5695245" cy="4322992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995936" y="40050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Data/ </a:t>
            </a:r>
            <a:r>
              <a:rPr lang="en-US" dirty="0" smtClean="0">
                <a:solidFill>
                  <a:srgbClr val="FF0000"/>
                </a:solidFill>
              </a:rPr>
              <a:t>MC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821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957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Pass4 </a:t>
            </a:r>
          </a:p>
          <a:p>
            <a:r>
              <a:rPr lang="en-US" dirty="0" err="1" smtClean="0"/>
              <a:t>N_track</a:t>
            </a:r>
            <a:r>
              <a:rPr lang="en-US" dirty="0" smtClean="0"/>
              <a:t> = 1</a:t>
            </a:r>
          </a:p>
          <a:p>
            <a:r>
              <a:rPr lang="en-US" dirty="0" smtClean="0"/>
              <a:t>Max Span  </a:t>
            </a:r>
          </a:p>
          <a:p>
            <a:r>
              <a:rPr lang="en-US" dirty="0" smtClean="0"/>
              <a:t>Chi2x&lt;10 &amp;&amp; Chi2y &lt; 20 </a:t>
            </a:r>
          </a:p>
          <a:p>
            <a:r>
              <a:rPr lang="en-US" dirty="0" smtClean="0"/>
              <a:t>No pattern selection (?) </a:t>
            </a:r>
          </a:p>
          <a:p>
            <a:r>
              <a:rPr lang="en-US" dirty="0" smtClean="0"/>
              <a:t>Rig &lt;  0   (Electrons ) </a:t>
            </a:r>
          </a:p>
          <a:p>
            <a:r>
              <a:rPr lang="en-US" dirty="0" smtClean="0"/>
              <a:t>|Rig | &gt; 5.  </a:t>
            </a:r>
          </a:p>
          <a:p>
            <a:r>
              <a:rPr lang="en-US" dirty="0" err="1" smtClean="0"/>
              <a:t>N_trdtrack</a:t>
            </a:r>
            <a:r>
              <a:rPr lang="en-US" dirty="0" smtClean="0"/>
              <a:t> = 1</a:t>
            </a:r>
          </a:p>
          <a:p>
            <a:r>
              <a:rPr lang="en-US" dirty="0" err="1" smtClean="0"/>
              <a:t>TrdRatio</a:t>
            </a:r>
            <a:r>
              <a:rPr lang="en-US" dirty="0" smtClean="0"/>
              <a:t>[0] &lt; 0.55   (data)  0.8 (MC)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42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 : </a:t>
            </a:r>
            <a:r>
              <a:rPr lang="en-US" dirty="0" err="1" smtClean="0"/>
              <a:t>N_ecalshower</a:t>
            </a:r>
            <a:r>
              <a:rPr lang="en-US" dirty="0" smtClean="0"/>
              <a:t> = 1  </a:t>
            </a:r>
            <a:endParaRPr lang="en-US" dirty="0"/>
          </a:p>
        </p:txBody>
      </p:sp>
      <p:pic>
        <p:nvPicPr>
          <p:cNvPr id="6" name="Espace réservé du contenu 5" descr="c1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2420888"/>
            <a:ext cx="4268953" cy="3240360"/>
          </a:xfrm>
        </p:spPr>
      </p:pic>
      <p:pic>
        <p:nvPicPr>
          <p:cNvPr id="7" name="Espace réservé du contenu 6" descr="c1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902" y="2420888"/>
            <a:ext cx="4262569" cy="3235514"/>
          </a:xfrm>
        </p:spPr>
      </p:pic>
      <p:sp>
        <p:nvSpPr>
          <p:cNvPr id="8" name="ZoneTexte 7"/>
          <p:cNvSpPr txBox="1"/>
          <p:nvPr/>
        </p:nvSpPr>
        <p:spPr>
          <a:xfrm>
            <a:off x="2843808" y="1342632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 </a:t>
            </a:r>
            <a:r>
              <a:rPr lang="en-US" dirty="0" err="1" smtClean="0"/>
              <a:t>Y_trackextrapol</a:t>
            </a:r>
            <a:r>
              <a:rPr lang="en-US" dirty="0" smtClean="0"/>
              <a:t>|  &lt; 27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67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  : </a:t>
            </a:r>
            <a:r>
              <a:rPr lang="en-US" dirty="0" err="1" smtClean="0"/>
              <a:t>Necalshower</a:t>
            </a:r>
            <a:r>
              <a:rPr lang="en-US" dirty="0" smtClean="0"/>
              <a:t> = 1 </a:t>
            </a:r>
            <a:endParaRPr lang="en-US" dirty="0"/>
          </a:p>
        </p:txBody>
      </p:sp>
      <p:pic>
        <p:nvPicPr>
          <p:cNvPr id="5" name="Espace réservé du contenu 4" descr="c1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30426"/>
            <a:ext cx="4038600" cy="3065510"/>
          </a:xfrm>
        </p:spPr>
      </p:pic>
      <p:pic>
        <p:nvPicPr>
          <p:cNvPr id="7" name="Espace réservé du contenu 6" descr="c1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30426"/>
            <a:ext cx="4038600" cy="3065510"/>
          </a:xfrm>
        </p:spPr>
      </p:pic>
      <p:sp>
        <p:nvSpPr>
          <p:cNvPr id="6" name="ZoneTexte 5"/>
          <p:cNvSpPr txBox="1"/>
          <p:nvPr/>
        </p:nvSpPr>
        <p:spPr>
          <a:xfrm>
            <a:off x="856590" y="1867909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Cut on </a:t>
            </a:r>
            <a:r>
              <a:rPr lang="en-US" dirty="0" err="1" smtClean="0"/>
              <a:t>DeltaX</a:t>
            </a:r>
            <a:r>
              <a:rPr lang="en-US" dirty="0" smtClean="0"/>
              <a:t> &amp; </a:t>
            </a:r>
            <a:r>
              <a:rPr lang="en-US" dirty="0" err="1" smtClean="0"/>
              <a:t>DeltaY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5220072" y="18541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EnergyA</a:t>
            </a:r>
            <a:r>
              <a:rPr lang="en-US" dirty="0" smtClean="0"/>
              <a:t> &gt; 1 </a:t>
            </a:r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2521293" y="1115452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 </a:t>
            </a:r>
            <a:r>
              <a:rPr lang="en-US" dirty="0" err="1" smtClean="0"/>
              <a:t>Y_trackextrapol</a:t>
            </a:r>
            <a:r>
              <a:rPr lang="en-US" dirty="0" smtClean="0"/>
              <a:t>|  &lt; 27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30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Data: </a:t>
            </a:r>
            <a:r>
              <a:rPr lang="en-US" dirty="0" err="1" smtClean="0"/>
              <a:t>Necalshower</a:t>
            </a:r>
            <a:r>
              <a:rPr lang="en-US" dirty="0" smtClean="0"/>
              <a:t> = 1 </a:t>
            </a:r>
            <a:endParaRPr lang="en-US" dirty="0"/>
          </a:p>
        </p:txBody>
      </p:sp>
      <p:pic>
        <p:nvPicPr>
          <p:cNvPr id="3" name="Espace réservé du contenu 2" descr="c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30426"/>
            <a:ext cx="4038600" cy="3065510"/>
          </a:xfrm>
        </p:spPr>
      </p:pic>
      <p:sp>
        <p:nvSpPr>
          <p:cNvPr id="4" name="ZoneTexte 3"/>
          <p:cNvSpPr txBox="1"/>
          <p:nvPr/>
        </p:nvSpPr>
        <p:spPr>
          <a:xfrm>
            <a:off x="5652120" y="558924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MC in red </a:t>
            </a:r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2555776" y="1700808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 </a:t>
            </a:r>
            <a:r>
              <a:rPr lang="en-US" dirty="0" err="1" smtClean="0"/>
              <a:t>Y_trackextrapol</a:t>
            </a:r>
            <a:r>
              <a:rPr lang="en-US" dirty="0" smtClean="0"/>
              <a:t>|  &lt; 27 </a:t>
            </a:r>
            <a:endParaRPr lang="en-US" dirty="0"/>
          </a:p>
        </p:txBody>
      </p:sp>
      <p:sp>
        <p:nvSpPr>
          <p:cNvPr id="10" name="ZoneTexte 9"/>
          <p:cNvSpPr txBox="1"/>
          <p:nvPr/>
        </p:nvSpPr>
        <p:spPr>
          <a:xfrm>
            <a:off x="2195736" y="508518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track 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 rot="15841721">
            <a:off x="253552" y="304478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X_ecal</a:t>
            </a:r>
            <a:endParaRPr lang="en-US" dirty="0"/>
          </a:p>
        </p:txBody>
      </p:sp>
      <p:pic>
        <p:nvPicPr>
          <p:cNvPr id="6" name="Espace réservé du contenu 5" descr="c1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30426"/>
            <a:ext cx="4038600" cy="3065510"/>
          </a:xfrm>
        </p:spPr>
      </p:pic>
    </p:spTree>
    <p:extLst>
      <p:ext uri="{BB962C8B-B14F-4D97-AF65-F5344CB8AC3E}">
        <p14:creationId xmlns:p14="http://schemas.microsoft.com/office/powerpoint/2010/main" val="4205740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Espace réservé du contenu 4" descr="c1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30426"/>
            <a:ext cx="4038600" cy="3065510"/>
          </a:xfrm>
        </p:spPr>
      </p:pic>
      <p:pic>
        <p:nvPicPr>
          <p:cNvPr id="7" name="Espace réservé du contenu 6" descr="c1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30426"/>
            <a:ext cx="4038600" cy="3065510"/>
          </a:xfrm>
        </p:spPr>
      </p:pic>
      <p:sp>
        <p:nvSpPr>
          <p:cNvPr id="6" name="ZoneTexte 5"/>
          <p:cNvSpPr txBox="1"/>
          <p:nvPr/>
        </p:nvSpPr>
        <p:spPr>
          <a:xfrm>
            <a:off x="856590" y="1867909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 Cut on </a:t>
            </a:r>
            <a:r>
              <a:rPr lang="en-US" dirty="0" err="1" smtClean="0"/>
              <a:t>DeltaX</a:t>
            </a:r>
            <a:r>
              <a:rPr lang="en-US" dirty="0" smtClean="0"/>
              <a:t> &amp; </a:t>
            </a:r>
            <a:r>
              <a:rPr lang="en-US" dirty="0" err="1" smtClean="0"/>
              <a:t>DeltaY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5220072" y="18541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+ EnergyA</a:t>
            </a:r>
            <a:r>
              <a:rPr lang="en-US" dirty="0" smtClean="0"/>
              <a:t> &gt;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396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Rigidity Cut-Off</a:t>
            </a:r>
            <a:endParaRPr lang="en-US" dirty="0"/>
          </a:p>
        </p:txBody>
      </p:sp>
      <p:pic>
        <p:nvPicPr>
          <p:cNvPr id="3" name="Image 2" descr="c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083" y="1700808"/>
            <a:ext cx="5471635" cy="415326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673831" y="5392403"/>
            <a:ext cx="3600400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DATA : </a:t>
            </a:r>
          </a:p>
          <a:p>
            <a:r>
              <a:rPr lang="en-US" dirty="0" smtClean="0"/>
              <a:t>With  </a:t>
            </a:r>
            <a:r>
              <a:rPr lang="en-US" dirty="0" err="1" smtClean="0"/>
              <a:t>Rcut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Without </a:t>
            </a:r>
            <a:r>
              <a:rPr lang="en-US" dirty="0" err="1" smtClean="0">
                <a:solidFill>
                  <a:srgbClr val="FF0000"/>
                </a:solidFill>
              </a:rPr>
              <a:t>Rcut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321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EnA</a:t>
            </a:r>
            <a:r>
              <a:rPr lang="en-US" dirty="0" smtClean="0"/>
              <a:t>  &gt; 30 </a:t>
            </a:r>
            <a:r>
              <a:rPr lang="en-US" dirty="0" err="1" smtClean="0"/>
              <a:t>GeV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3" name="Image 2" descr="c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268760"/>
            <a:ext cx="6150979" cy="4668918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779912" y="443711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MC</a:t>
            </a:r>
            <a:r>
              <a:rPr lang="en-US" dirty="0" smtClean="0"/>
              <a:t> / Data ( ~ </a:t>
            </a:r>
            <a:r>
              <a:rPr lang="en-US" smtClean="0"/>
              <a:t>1 month) </a:t>
            </a:r>
            <a:endParaRPr lang="en-US" dirty="0"/>
          </a:p>
        </p:txBody>
      </p:sp>
      <p:sp>
        <p:nvSpPr>
          <p:cNvPr id="5" name="ZoneTexte 4"/>
          <p:cNvSpPr txBox="1"/>
          <p:nvPr/>
        </p:nvSpPr>
        <p:spPr>
          <a:xfrm>
            <a:off x="3275856" y="605264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El.pl1.5100.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1162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420</Words>
  <Application>Microsoft Office PowerPoint</Application>
  <PresentationFormat>Affichage à l'écran (4:3)</PresentationFormat>
  <Paragraphs>126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Acceptance Studies </vt:lpstr>
      <vt:lpstr>Li’s plot </vt:lpstr>
      <vt:lpstr>Selection</vt:lpstr>
      <vt:lpstr>MC : N_ecalshower = 1  </vt:lpstr>
      <vt:lpstr>MC  : Necalshower = 1 </vt:lpstr>
      <vt:lpstr>Data: Necalshower = 1 </vt:lpstr>
      <vt:lpstr>Présentation PowerPoint</vt:lpstr>
      <vt:lpstr>Rigidity Cut-Off</vt:lpstr>
      <vt:lpstr>EnA  &gt; 30 GeV  </vt:lpstr>
      <vt:lpstr>MC : el.pl1.1002000 </vt:lpstr>
      <vt:lpstr>Preselection : Nsho &gt;= 1 ? </vt:lpstr>
      <vt:lpstr>MC : 5 to 100 GeV </vt:lpstr>
      <vt:lpstr>Nsho &gt;= 1 ? </vt:lpstr>
      <vt:lpstr>NTRACK &gt; = 1 ?  </vt:lpstr>
      <vt:lpstr>Présentation PowerPoint</vt:lpstr>
      <vt:lpstr>Acceptance Cut </vt:lpstr>
      <vt:lpstr>Eff (Ntr &gt; = 1) </vt:lpstr>
      <vt:lpstr>Eff_data/Eff_MC</vt:lpstr>
      <vt:lpstr>NTRACK &gt; = 1 ?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</dc:title>
  <dc:creator>Corinne Goy</dc:creator>
  <cp:lastModifiedBy>Corinne Goy</cp:lastModifiedBy>
  <cp:revision>34</cp:revision>
  <cp:lastPrinted>2014-05-26T14:46:31Z</cp:lastPrinted>
  <dcterms:created xsi:type="dcterms:W3CDTF">2014-05-14T16:34:14Z</dcterms:created>
  <dcterms:modified xsi:type="dcterms:W3CDTF">2014-06-11T13:14:24Z</dcterms:modified>
</cp:coreProperties>
</file>