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0" r:id="rId16"/>
    <p:sldId id="272" r:id="rId17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0" autoAdjust="0"/>
    <p:restoredTop sz="9466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32260BE-231D-4B00-BE02-97BEC16FBF87}" type="datetimeFigureOut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B65718F-6530-44CD-915F-F8DF553E75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20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6766-82CC-4A52-A57B-D847F8C8BEFF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C349-4EE6-4447-9F86-FACF2AC75E4A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920-DE0E-44D2-B95D-BE5CE1D30EF1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6B0-A523-4561-85C4-DE4DF191D684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8" y="63243"/>
            <a:ext cx="8763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56381-1C71-4B59-BFF2-07818EC4FF71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E924-C947-4012-A77A-7988A04194D3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D79-10FA-459A-8504-2E842314CF84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9DA-63FD-4B6D-BC3D-5013ED533387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3EBD-B4EC-44D6-BE0F-651E72E5D0AA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26D6-5CF4-4C57-BEA8-27C09A92A4A9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6A2-464E-468F-9AD1-D402FC37360F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5783-74C5-4CB4-8346-16971BD38343}" type="datetime1">
              <a:rPr lang="zh-CN" altLang="en-US" smtClean="0"/>
              <a:t>2014/6/5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8" y="63243"/>
            <a:ext cx="8763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6181"/>
            <a:ext cx="14478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PisaEcalBDT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v.s</a:t>
            </a:r>
            <a:r>
              <a:rPr lang="en-US" altLang="zh-CN" dirty="0" smtClean="0"/>
              <a:t>. ESEv3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6766-82CC-4A52-A57B-D847F8C8BEFF}" type="datetime1">
              <a:rPr lang="zh-CN" altLang="en-US" smtClean="0"/>
              <a:t>2014/6/5</a:t>
            </a:fld>
            <a:endParaRPr lang="zh-CN" alt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Li.Tao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Jie.Feng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9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studies Status and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[_]Studies from other groups:</a:t>
            </a:r>
          </a:p>
          <a:p>
            <a:r>
              <a:rPr lang="en-US" dirty="0" smtClean="0"/>
              <a:t>Cut on</a:t>
            </a:r>
          </a:p>
          <a:p>
            <a:r>
              <a:rPr lang="en-US" dirty="0" err="1" smtClean="0"/>
              <a:t>TRDLikelihoodRatio</a:t>
            </a:r>
            <a:r>
              <a:rPr lang="en-US" dirty="0" smtClean="0"/>
              <a:t>&gt;0.7 &amp;&amp; </a:t>
            </a:r>
            <a:r>
              <a:rPr lang="en-US" dirty="0" err="1" smtClean="0"/>
              <a:t>EcalBDT</a:t>
            </a:r>
            <a:r>
              <a:rPr lang="en-US" dirty="0" smtClean="0"/>
              <a:t>&lt;-0.8</a:t>
            </a:r>
          </a:p>
          <a:p>
            <a:r>
              <a:rPr lang="en-US" dirty="0" smtClean="0"/>
              <a:t>To select proton and antiprotons</a:t>
            </a:r>
          </a:p>
          <a:p>
            <a:r>
              <a:rPr lang="en-US" dirty="0" smtClean="0"/>
              <a:t>Fit on Data to get </a:t>
            </a:r>
            <a:r>
              <a:rPr lang="en-US" dirty="0"/>
              <a:t>c</a:t>
            </a:r>
            <a:r>
              <a:rPr lang="en-US" dirty="0" smtClean="0"/>
              <a:t>harge confusion.</a:t>
            </a:r>
          </a:p>
          <a:p>
            <a:r>
              <a:rPr lang="en-US" dirty="0" smtClean="0"/>
              <a:t>Pure sample and low statistics.</a:t>
            </a:r>
          </a:p>
          <a:p>
            <a:pPr marL="0" indent="0">
              <a:buNone/>
            </a:pPr>
            <a:r>
              <a:rPr lang="en-US" dirty="0" smtClean="0"/>
              <a:t>[_]Plan:</a:t>
            </a:r>
            <a:endParaRPr lang="en-GB" dirty="0" smtClean="0"/>
          </a:p>
          <a:p>
            <a:r>
              <a:rPr lang="en-US" dirty="0" smtClean="0"/>
              <a:t>Cut on TRD and 2D(ESEv3 and </a:t>
            </a:r>
            <a:r>
              <a:rPr lang="en-US" dirty="0" err="1" smtClean="0"/>
              <a:t>TrkBDT</a:t>
            </a:r>
            <a:r>
              <a:rPr lang="en-US" dirty="0" smtClean="0"/>
              <a:t>) fit on Data.</a:t>
            </a:r>
          </a:p>
          <a:p>
            <a:r>
              <a:rPr lang="en-US" dirty="0" smtClean="0"/>
              <a:t>Higher statistics but more bins to fit.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79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Pre-selection from IHEP-MIT study ( Oct. 2013)</a:t>
            </a:r>
            <a:endParaRPr lang="en-GB" dirty="0"/>
          </a:p>
          <a:p>
            <a:endParaRPr lang="en-GB" dirty="0"/>
          </a:p>
          <a:p>
            <a:r>
              <a:rPr lang="en-GB" dirty="0"/>
              <a:t>1 Full-span track, XY-hit on each tracker plane </a:t>
            </a:r>
          </a:p>
          <a:p>
            <a:r>
              <a:rPr lang="en-GB" dirty="0" smtClean="0"/>
              <a:t>1 shower</a:t>
            </a:r>
          </a:p>
          <a:p>
            <a:r>
              <a:rPr lang="en-GB" dirty="0" smtClean="0"/>
              <a:t>1 </a:t>
            </a:r>
            <a:r>
              <a:rPr lang="en-GB" dirty="0"/>
              <a:t>TRD track </a:t>
            </a:r>
          </a:p>
          <a:p>
            <a:r>
              <a:rPr lang="en-GB" dirty="0" smtClean="0"/>
              <a:t>4 </a:t>
            </a:r>
            <a:r>
              <a:rPr lang="en-GB" dirty="0"/>
              <a:t>layers of TOF reconstruction </a:t>
            </a:r>
          </a:p>
          <a:p>
            <a:r>
              <a:rPr lang="en-GB" dirty="0" smtClean="0"/>
              <a:t>0.8&lt;</a:t>
            </a:r>
            <a:r>
              <a:rPr lang="en-GB" dirty="0" err="1" smtClean="0"/>
              <a:t>QInner</a:t>
            </a:r>
            <a:r>
              <a:rPr lang="en-GB" dirty="0" smtClean="0"/>
              <a:t>&lt;1.4 </a:t>
            </a:r>
            <a:endParaRPr lang="en-GB" dirty="0"/>
          </a:p>
          <a:p>
            <a:r>
              <a:rPr lang="en-GB" dirty="0" smtClean="0"/>
              <a:t>0.8&lt;TOF </a:t>
            </a:r>
            <a:r>
              <a:rPr lang="el-GR" dirty="0"/>
              <a:t>β&lt;1.2 </a:t>
            </a:r>
          </a:p>
          <a:p>
            <a:r>
              <a:rPr lang="en-GB" dirty="0" smtClean="0"/>
              <a:t>Tracker </a:t>
            </a:r>
            <a:r>
              <a:rPr lang="en-GB" dirty="0"/>
              <a:t>external alignments agree </a:t>
            </a:r>
          </a:p>
          <a:p>
            <a:r>
              <a:rPr lang="en-GB" dirty="0" err="1" smtClean="0"/>
              <a:t>ecalbdt</a:t>
            </a:r>
            <a:r>
              <a:rPr lang="en-GB" dirty="0"/>
              <a:t>&lt;-0.8 </a:t>
            </a:r>
          </a:p>
          <a:p>
            <a:r>
              <a:rPr lang="en-GB" dirty="0" smtClean="0"/>
              <a:t>ECAL-tracker </a:t>
            </a:r>
            <a:r>
              <a:rPr lang="en-GB" dirty="0"/>
              <a:t>match </a:t>
            </a:r>
          </a:p>
          <a:p>
            <a:r>
              <a:rPr lang="en-GB" dirty="0" smtClean="0"/>
              <a:t>TRD </a:t>
            </a:r>
            <a:r>
              <a:rPr lang="en-GB" dirty="0" err="1"/>
              <a:t>EPLikelihoodRatio</a:t>
            </a:r>
            <a:r>
              <a:rPr lang="en-GB" dirty="0"/>
              <a:t>&gt;0.7 </a:t>
            </a:r>
          </a:p>
          <a:p>
            <a:r>
              <a:rPr lang="en-GB" dirty="0" smtClean="0"/>
              <a:t>Above </a:t>
            </a:r>
            <a:r>
              <a:rPr lang="en-GB" dirty="0" err="1"/>
              <a:t>cutoff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538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832648"/>
          </a:xfrm>
        </p:spPr>
        <p:txBody>
          <a:bodyPr>
            <a:normAutofit fontScale="55000" lnSpcReduction="20000"/>
          </a:bodyPr>
          <a:lstStyle/>
          <a:p>
            <a:r>
              <a:rPr lang="en-US" sz="4500" dirty="0" smtClean="0"/>
              <a:t>My Selection:</a:t>
            </a:r>
            <a:endParaRPr lang="en-GB" sz="4500" dirty="0"/>
          </a:p>
          <a:p>
            <a:r>
              <a:rPr lang="en-GB" dirty="0" smtClean="0"/>
              <a:t>1 shower</a:t>
            </a:r>
          </a:p>
          <a:p>
            <a:r>
              <a:rPr lang="en-GB" dirty="0" smtClean="0"/>
              <a:t>4 </a:t>
            </a:r>
            <a:r>
              <a:rPr lang="en-GB" dirty="0"/>
              <a:t>layers of TOF reconstruction </a:t>
            </a:r>
          </a:p>
          <a:p>
            <a:r>
              <a:rPr lang="en-GB" dirty="0" smtClean="0"/>
              <a:t>0.8&lt;</a:t>
            </a:r>
            <a:r>
              <a:rPr lang="en-GB" dirty="0" err="1" smtClean="0"/>
              <a:t>QInner</a:t>
            </a:r>
            <a:r>
              <a:rPr lang="en-GB" dirty="0" smtClean="0"/>
              <a:t>&lt;1.4 </a:t>
            </a:r>
            <a:endParaRPr lang="en-GB" dirty="0"/>
          </a:p>
          <a:p>
            <a:r>
              <a:rPr lang="en-GB" dirty="0" smtClean="0"/>
              <a:t>0.8&lt;TOF </a:t>
            </a:r>
            <a:r>
              <a:rPr lang="el-GR" dirty="0"/>
              <a:t>β&lt;1.2 </a:t>
            </a:r>
          </a:p>
          <a:p>
            <a:r>
              <a:rPr lang="en-GB" dirty="0" err="1" smtClean="0"/>
              <a:t>ecalbdt</a:t>
            </a:r>
            <a:r>
              <a:rPr lang="en-GB" dirty="0"/>
              <a:t>&lt;-0.8 </a:t>
            </a:r>
          </a:p>
          <a:p>
            <a:r>
              <a:rPr lang="en-GB" dirty="0" smtClean="0"/>
              <a:t>ECAL-tracker </a:t>
            </a:r>
            <a:r>
              <a:rPr lang="en-GB" dirty="0"/>
              <a:t>match </a:t>
            </a:r>
          </a:p>
          <a:p>
            <a:r>
              <a:rPr lang="en-GB" dirty="0" smtClean="0"/>
              <a:t>TRD </a:t>
            </a:r>
            <a:r>
              <a:rPr lang="en-GB" dirty="0" err="1"/>
              <a:t>EPLikelihoodRatio</a:t>
            </a:r>
            <a:r>
              <a:rPr lang="en-GB" dirty="0"/>
              <a:t>&gt;0.7 </a:t>
            </a:r>
          </a:p>
          <a:p>
            <a:r>
              <a:rPr lang="en-GB" dirty="0" smtClean="0"/>
              <a:t>Above </a:t>
            </a:r>
            <a:r>
              <a:rPr lang="en-GB" dirty="0" err="1"/>
              <a:t>cutoff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US" dirty="0" err="1" smtClean="0">
                <a:solidFill>
                  <a:schemeClr val="accent1"/>
                </a:solidFill>
              </a:rPr>
              <a:t>ECALEntry&amp;Exit</a:t>
            </a:r>
            <a:r>
              <a:rPr lang="en-US" dirty="0" smtClean="0">
                <a:solidFill>
                  <a:schemeClr val="accent1"/>
                </a:solidFill>
              </a:rPr>
              <a:t> cut</a:t>
            </a:r>
            <a:endParaRPr lang="en-GB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chemeClr val="accent1"/>
                </a:solidFill>
              </a:rPr>
              <a:t>Q_tofu</a:t>
            </a:r>
            <a:r>
              <a:rPr lang="en-US" dirty="0" smtClean="0">
                <a:solidFill>
                  <a:schemeClr val="accent1"/>
                </a:solidFill>
              </a:rPr>
              <a:t>&lt;1.5</a:t>
            </a:r>
          </a:p>
          <a:p>
            <a:r>
              <a:rPr lang="en-US" dirty="0">
                <a:solidFill>
                  <a:schemeClr val="accent1"/>
                </a:solidFill>
              </a:rPr>
              <a:t>Other patterns except </a:t>
            </a:r>
            <a:r>
              <a:rPr lang="en-US" dirty="0" err="1">
                <a:solidFill>
                  <a:schemeClr val="accent1"/>
                </a:solidFill>
              </a:rPr>
              <a:t>fullspan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sz="5100" dirty="0" smtClean="0"/>
              <a:t>Need to do:</a:t>
            </a:r>
          </a:p>
          <a:p>
            <a:r>
              <a:rPr lang="en-GB" dirty="0"/>
              <a:t>1 Full-span track</a:t>
            </a:r>
          </a:p>
          <a:p>
            <a:r>
              <a:rPr lang="en-GB" dirty="0" smtClean="0"/>
              <a:t>XY-hit </a:t>
            </a:r>
            <a:r>
              <a:rPr lang="en-GB" dirty="0"/>
              <a:t>on each tracker </a:t>
            </a:r>
            <a:r>
              <a:rPr lang="en-GB" dirty="0" smtClean="0"/>
              <a:t>plane</a:t>
            </a:r>
          </a:p>
          <a:p>
            <a:r>
              <a:rPr lang="en-GB" dirty="0"/>
              <a:t>1 TRD track </a:t>
            </a:r>
            <a:endParaRPr lang="en-GB" dirty="0" smtClean="0"/>
          </a:p>
          <a:p>
            <a:r>
              <a:rPr lang="en-GB" dirty="0"/>
              <a:t>Tracker external alignments agree </a:t>
            </a:r>
            <a:endParaRPr lang="en-GB" dirty="0" smtClean="0"/>
          </a:p>
          <a:p>
            <a:r>
              <a:rPr lang="en-US" altLang="zh-CN" dirty="0" smtClean="0"/>
              <a:t>Magnet temperature correction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249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89" y="1252974"/>
            <a:ext cx="7419975" cy="532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try- No full span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218675" y="3261927"/>
            <a:ext cx="4401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</a:t>
            </a:r>
            <a:r>
              <a:rPr lang="en-US" dirty="0" smtClean="0">
                <a:solidFill>
                  <a:srgbClr val="FF0000"/>
                </a:solidFill>
              </a:rPr>
              <a:t>full span or new alignment</a:t>
            </a:r>
            <a:r>
              <a:rPr lang="en-US" dirty="0" smtClean="0"/>
              <a:t>, the contamination from proton is too large.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Waiting for the new alignment. Only using full-span.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2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77" y="1185862"/>
            <a:ext cx="7467600" cy="5353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try- full span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267744" y="1418054"/>
            <a:ext cx="584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Alignment, temperature correction and 1 TRD track </a:t>
            </a:r>
            <a:r>
              <a:rPr lang="en-US" dirty="0" smtClean="0"/>
              <a:t>needed.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65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TrkBDT</a:t>
            </a:r>
            <a:r>
              <a:rPr lang="en-US" smtClean="0"/>
              <a:t>-Proton(on going)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708525"/>
          </a:xfrm>
        </p:spPr>
        <p:txBody>
          <a:bodyPr/>
          <a:lstStyle/>
          <a:p>
            <a:r>
              <a:rPr lang="en-US" dirty="0" smtClean="0"/>
              <a:t>TB 400GeV Protons: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56056"/>
            <a:ext cx="3547885" cy="26490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034" y="1356056"/>
            <a:ext cx="3519278" cy="26099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63" y="4132616"/>
            <a:ext cx="3635896" cy="2725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5936" y="4132616"/>
            <a:ext cx="3652385" cy="272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18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multi-valued Decision Trees to count protons, antiprotons and electrons.(at least 3 months)</a:t>
            </a:r>
          </a:p>
          <a:p>
            <a:r>
              <a:rPr lang="en-US" dirty="0" smtClean="0"/>
              <a:t>Use other tools to cross check.( ex. </a:t>
            </a:r>
            <a:r>
              <a:rPr lang="en-US" dirty="0" err="1" smtClean="0"/>
              <a:t>TSplot</a:t>
            </a:r>
            <a:r>
              <a:rPr lang="en-US" dirty="0" smtClean="0"/>
              <a:t> suggested by Li).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40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324116"/>
            <a:ext cx="7419553" cy="521479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660232" y="3356992"/>
            <a:ext cx="959768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876256" y="4475658"/>
            <a:ext cx="181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 Li,  14 May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50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260~350GeV (rig&lt;0)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475739"/>
            <a:ext cx="7142750" cy="538226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483768" y="3501008"/>
            <a:ext cx="52565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79912" y="1700808"/>
            <a:ext cx="0" cy="44253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5776" y="18753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42478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903014" y="187531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5516" y="625062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(23-17)/352=1.7%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72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Esev3 proton-(1/3)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441" y="1651614"/>
            <a:ext cx="6989118" cy="45259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59632" y="617757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65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Esev3 proton-(2/3)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71" y="1417638"/>
            <a:ext cx="7892058" cy="50868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640271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Side leakage electron?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24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Esev3 proton-(3/3)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78" y="1417638"/>
            <a:ext cx="7655843" cy="50814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7900" y="6303018"/>
            <a:ext cx="353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Shower axis go through dead cell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59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shower looks like proton:</a:t>
            </a:r>
          </a:p>
          <a:p>
            <a:r>
              <a:rPr lang="en-US" dirty="0" smtClean="0"/>
              <a:t>1) proton</a:t>
            </a:r>
          </a:p>
          <a:p>
            <a:r>
              <a:rPr lang="en-US" dirty="0" smtClean="0"/>
              <a:t>2) </a:t>
            </a:r>
            <a:r>
              <a:rPr lang="en-US" dirty="0"/>
              <a:t>Side leakage </a:t>
            </a:r>
            <a:r>
              <a:rPr lang="en-US" dirty="0" smtClean="0"/>
              <a:t>electron</a:t>
            </a:r>
          </a:p>
          <a:p>
            <a:r>
              <a:rPr lang="en-US" dirty="0" smtClean="0"/>
              <a:t>3) </a:t>
            </a:r>
            <a:r>
              <a:rPr lang="en-US" dirty="0"/>
              <a:t>Shower axis </a:t>
            </a:r>
            <a:r>
              <a:rPr lang="en-US" dirty="0" smtClean="0"/>
              <a:t>goes </a:t>
            </a:r>
            <a:r>
              <a:rPr lang="en-US" dirty="0"/>
              <a:t>through dead </a:t>
            </a:r>
            <a:r>
              <a:rPr lang="en-US" dirty="0" smtClean="0"/>
              <a:t>cell</a:t>
            </a:r>
          </a:p>
          <a:p>
            <a:endParaRPr lang="en-US" dirty="0"/>
          </a:p>
          <a:p>
            <a:r>
              <a:rPr lang="en-US" dirty="0" smtClean="0"/>
              <a:t>We can correct 2) and 3) by a new function </a:t>
            </a:r>
            <a:r>
              <a:rPr lang="en-US" dirty="0" smtClean="0"/>
              <a:t>getCorrectedESEv3(</a:t>
            </a:r>
            <a:r>
              <a:rPr lang="en-US" altLang="zh-CN" dirty="0" err="1" smtClean="0"/>
              <a:t>EcalEntry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EcalExit</a:t>
            </a:r>
            <a:r>
              <a:rPr lang="en-US" dirty="0" smtClean="0"/>
              <a:t>).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11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ECALBDT proton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196752"/>
            <a:ext cx="7105101" cy="496855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60932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Noise or MIP?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11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Antiproton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414506"/>
            <a:ext cx="6408712" cy="48691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226611" y="6407900"/>
            <a:ext cx="242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 S. </a:t>
            </a:r>
            <a:r>
              <a:rPr lang="en-GB" dirty="0" err="1" smtClean="0"/>
              <a:t>Haino</a:t>
            </a:r>
            <a:r>
              <a:rPr lang="en-GB" dirty="0" smtClean="0"/>
              <a:t>, Oct 2013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96052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Uncertainty is dominated by statistical 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36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4715</TotalTime>
  <Words>374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宋体</vt:lpstr>
      <vt:lpstr>Arial</vt:lpstr>
      <vt:lpstr>Calibri</vt:lpstr>
      <vt:lpstr>Office 主题</vt:lpstr>
      <vt:lpstr>PisaEcalBDT v.s. ESEv3 </vt:lpstr>
      <vt:lpstr>Motivation</vt:lpstr>
      <vt:lpstr>260~350GeV (rig&lt;0)</vt:lpstr>
      <vt:lpstr>Esev3 proton-(1/3)</vt:lpstr>
      <vt:lpstr>Esev3 proton-(2/3)</vt:lpstr>
      <vt:lpstr>Esev3 proton-(3/3)</vt:lpstr>
      <vt:lpstr>Sum up</vt:lpstr>
      <vt:lpstr>ECALBDT proton</vt:lpstr>
      <vt:lpstr>Antiproton</vt:lpstr>
      <vt:lpstr>Current studies Status and Plan</vt:lpstr>
      <vt:lpstr>First try</vt:lpstr>
      <vt:lpstr>First try</vt:lpstr>
      <vt:lpstr>First try- No full span</vt:lpstr>
      <vt:lpstr>First try- full span</vt:lpstr>
      <vt:lpstr>TrkBDT-Proton(on going)</vt:lpstr>
      <vt:lpstr>Other plans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Charge Confusion for electrons</dc:title>
  <dc:creator>Administrator</dc:creator>
  <cp:lastModifiedBy>Administrator</cp:lastModifiedBy>
  <cp:revision>191</cp:revision>
  <cp:lastPrinted>2013-12-10T18:02:39Z</cp:lastPrinted>
  <dcterms:created xsi:type="dcterms:W3CDTF">2013-10-31T10:35:13Z</dcterms:created>
  <dcterms:modified xsi:type="dcterms:W3CDTF">2014-06-05T15:16:04Z</dcterms:modified>
</cp:coreProperties>
</file>