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68" r:id="rId13"/>
    <p:sldId id="269" r:id="rId14"/>
    <p:sldId id="271" r:id="rId15"/>
    <p:sldId id="270" r:id="rId16"/>
    <p:sldId id="272" r:id="rId17"/>
  </p:sldIdLst>
  <p:sldSz cx="9144000" cy="6858000" type="screen4x3"/>
  <p:notesSz cx="7099300" cy="10234613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500" autoAdjust="0"/>
    <p:restoredTop sz="94660"/>
  </p:normalViewPr>
  <p:slideViewPr>
    <p:cSldViewPr>
      <p:cViewPr varScale="1">
        <p:scale>
          <a:sx n="70" d="100"/>
          <a:sy n="70" d="100"/>
        </p:scale>
        <p:origin x="1350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C32260BE-231D-4B00-BE02-97BEC16FBF87}" type="datetimeFigureOut">
              <a:rPr lang="zh-CN" altLang="en-US" smtClean="0"/>
              <a:t>2014/6/5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8" tIns="49524" rIns="99048" bIns="49524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1B65718F-6530-44CD-915F-F8DF553E756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152024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56766-82CC-4A52-A57B-D847F8C8BEFF}" type="datetime1">
              <a:rPr lang="zh-CN" altLang="en-US" smtClean="0"/>
              <a:t>2014/6/5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9C349-4EE6-4447-9F86-FACF2AC75E4A}" type="datetime1">
              <a:rPr lang="zh-CN" altLang="en-US" smtClean="0"/>
              <a:t>2014/6/5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46920-DE0E-44D2-B95D-BE5CE1D30EF1}" type="datetime1">
              <a:rPr lang="zh-CN" altLang="en-US" smtClean="0"/>
              <a:t>2014/6/5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A36B0-A523-4561-85C4-DE4DF191D684}" type="datetime1">
              <a:rPr lang="zh-CN" altLang="en-US" smtClean="0"/>
              <a:t>2014/6/5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  <p:pic>
        <p:nvPicPr>
          <p:cNvPr id="7" name="Picture 3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358" y="63243"/>
            <a:ext cx="876300" cy="1095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56381-1C71-4B59-BFF2-07818EC4FF71}" type="datetime1">
              <a:rPr lang="zh-CN" altLang="en-US" smtClean="0"/>
              <a:t>2014/6/5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BE924-C947-4012-A77A-7988A04194D3}" type="datetime1">
              <a:rPr lang="zh-CN" altLang="en-US" smtClean="0"/>
              <a:t>2014/6/5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93D79-10FA-459A-8504-2E842314CF84}" type="datetime1">
              <a:rPr lang="zh-CN" altLang="en-US" smtClean="0"/>
              <a:t>2014/6/5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D89DA-63FD-4B6D-BC3D-5013ED533387}" type="datetime1">
              <a:rPr lang="zh-CN" altLang="en-US" smtClean="0"/>
              <a:t>2014/6/5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53EBD-B4EC-44D6-BE0F-651E72E5D0AA}" type="datetime1">
              <a:rPr lang="zh-CN" altLang="en-US" smtClean="0"/>
              <a:t>2014/6/5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C26D6-5CF4-4C57-BEA8-27C09A92A4A9}" type="datetime1">
              <a:rPr lang="zh-CN" altLang="en-US" smtClean="0"/>
              <a:t>2014/6/5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836A2-464E-468F-9AD1-D402FC37360F}" type="datetime1">
              <a:rPr lang="zh-CN" altLang="en-US" smtClean="0"/>
              <a:t>2014/6/5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F65783-74C5-4CB4-8346-16971BD38343}" type="datetime1">
              <a:rPr lang="zh-CN" altLang="en-US" smtClean="0"/>
              <a:t>2014/6/5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  <p:pic>
        <p:nvPicPr>
          <p:cNvPr id="7" name="Picture 3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358" y="63243"/>
            <a:ext cx="876300" cy="1095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2" name="Picture 2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200" y="26181"/>
            <a:ext cx="1447800" cy="819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zh-CN" dirty="0" err="1" smtClean="0"/>
              <a:t>PisaEcalBDT</a:t>
            </a:r>
            <a:r>
              <a:rPr lang="en-US" altLang="zh-CN" dirty="0" smtClean="0"/>
              <a:t> </a:t>
            </a:r>
            <a:r>
              <a:rPr lang="en-US" altLang="zh-CN" dirty="0" err="1" smtClean="0"/>
              <a:t>v.s</a:t>
            </a:r>
            <a:r>
              <a:rPr lang="en-US" altLang="zh-CN" dirty="0" smtClean="0"/>
              <a:t>. ESEv3</a:t>
            </a:r>
            <a:br>
              <a:rPr lang="en-US" altLang="zh-CN" dirty="0" smtClean="0"/>
            </a:b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1</a:t>
            </a:fld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56766-82CC-4A52-A57B-D847F8C8BEFF}" type="datetime1">
              <a:rPr lang="zh-CN" altLang="en-US" smtClean="0"/>
              <a:t>2014/6/5</a:t>
            </a:fld>
            <a:endParaRPr lang="zh-CN" altLang="en-US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CN" dirty="0" err="1" smtClean="0"/>
              <a:t>Li.Tao</a:t>
            </a:r>
            <a:r>
              <a:rPr lang="en-US" altLang="zh-CN" dirty="0" smtClean="0"/>
              <a:t> and </a:t>
            </a:r>
            <a:r>
              <a:rPr lang="en-US" altLang="zh-CN" dirty="0" err="1" smtClean="0"/>
              <a:t>Jie.Feng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24935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Current studies Status and Plan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4853136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smtClean="0"/>
              <a:t>[_]Studies from other groups:</a:t>
            </a:r>
          </a:p>
          <a:p>
            <a:r>
              <a:rPr lang="en-US" dirty="0" smtClean="0"/>
              <a:t>Cut on</a:t>
            </a:r>
          </a:p>
          <a:p>
            <a:r>
              <a:rPr lang="en-US" dirty="0" err="1" smtClean="0"/>
              <a:t>TRDLikelihoodRatio</a:t>
            </a:r>
            <a:r>
              <a:rPr lang="en-US" dirty="0" smtClean="0"/>
              <a:t>&gt;0.7 &amp;&amp; </a:t>
            </a:r>
            <a:r>
              <a:rPr lang="en-US" dirty="0" err="1" smtClean="0"/>
              <a:t>EcalBDT</a:t>
            </a:r>
            <a:r>
              <a:rPr lang="en-US" dirty="0" smtClean="0"/>
              <a:t>&lt;-0.8</a:t>
            </a:r>
          </a:p>
          <a:p>
            <a:r>
              <a:rPr lang="en-US" dirty="0" smtClean="0"/>
              <a:t>To select proton and antiprotons</a:t>
            </a:r>
          </a:p>
          <a:p>
            <a:r>
              <a:rPr lang="en-US" dirty="0" smtClean="0"/>
              <a:t>Fit on Data to get </a:t>
            </a:r>
            <a:r>
              <a:rPr lang="en-US" dirty="0"/>
              <a:t>c</a:t>
            </a:r>
            <a:r>
              <a:rPr lang="en-US" dirty="0" smtClean="0"/>
              <a:t>harge confusion.</a:t>
            </a:r>
          </a:p>
          <a:p>
            <a:r>
              <a:rPr lang="en-US" dirty="0" smtClean="0"/>
              <a:t>Pure sample and low statistics.</a:t>
            </a:r>
          </a:p>
          <a:p>
            <a:pPr marL="0" indent="0">
              <a:buNone/>
            </a:pPr>
            <a:r>
              <a:rPr lang="en-US" dirty="0" smtClean="0"/>
              <a:t>[_]Plan:</a:t>
            </a:r>
            <a:endParaRPr lang="en-GB" dirty="0" smtClean="0"/>
          </a:p>
          <a:p>
            <a:r>
              <a:rPr lang="en-US" dirty="0" smtClean="0"/>
              <a:t>Cut on TRD and 2D(ESEv3 and </a:t>
            </a:r>
            <a:r>
              <a:rPr lang="en-US" dirty="0" err="1" smtClean="0"/>
              <a:t>TrkBDT</a:t>
            </a:r>
            <a:r>
              <a:rPr lang="en-US" dirty="0" smtClean="0"/>
              <a:t>) fit on Data.</a:t>
            </a:r>
          </a:p>
          <a:p>
            <a:r>
              <a:rPr lang="en-US" dirty="0" smtClean="0"/>
              <a:t>Higher statistics but more bins to fit.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10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257966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First try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Pre-selection from IHEP-MIT study ( Oct. 2013)</a:t>
            </a:r>
            <a:endParaRPr lang="en-GB" dirty="0"/>
          </a:p>
          <a:p>
            <a:endParaRPr lang="en-GB" dirty="0"/>
          </a:p>
          <a:p>
            <a:r>
              <a:rPr lang="en-GB" dirty="0"/>
              <a:t>1 Full-span track, XY-hit on each tracker plane </a:t>
            </a:r>
          </a:p>
          <a:p>
            <a:r>
              <a:rPr lang="en-GB" dirty="0" smtClean="0"/>
              <a:t>1 shower</a:t>
            </a:r>
          </a:p>
          <a:p>
            <a:r>
              <a:rPr lang="en-GB" dirty="0" smtClean="0"/>
              <a:t>1 </a:t>
            </a:r>
            <a:r>
              <a:rPr lang="en-GB" dirty="0"/>
              <a:t>TRD track </a:t>
            </a:r>
          </a:p>
          <a:p>
            <a:r>
              <a:rPr lang="en-GB" dirty="0" smtClean="0"/>
              <a:t>4 </a:t>
            </a:r>
            <a:r>
              <a:rPr lang="en-GB" dirty="0"/>
              <a:t>layers of TOF reconstruction </a:t>
            </a:r>
          </a:p>
          <a:p>
            <a:r>
              <a:rPr lang="en-GB" dirty="0" smtClean="0"/>
              <a:t>0.8&lt;</a:t>
            </a:r>
            <a:r>
              <a:rPr lang="en-GB" dirty="0" err="1" smtClean="0"/>
              <a:t>QInner</a:t>
            </a:r>
            <a:r>
              <a:rPr lang="en-GB" dirty="0" smtClean="0"/>
              <a:t>&lt;1.4 </a:t>
            </a:r>
            <a:endParaRPr lang="en-GB" dirty="0"/>
          </a:p>
          <a:p>
            <a:r>
              <a:rPr lang="en-GB" dirty="0" smtClean="0"/>
              <a:t>0.8&lt;TOF </a:t>
            </a:r>
            <a:r>
              <a:rPr lang="el-GR" dirty="0"/>
              <a:t>β&lt;1.2 </a:t>
            </a:r>
          </a:p>
          <a:p>
            <a:r>
              <a:rPr lang="en-GB" dirty="0" smtClean="0"/>
              <a:t>Tracker </a:t>
            </a:r>
            <a:r>
              <a:rPr lang="en-GB" dirty="0"/>
              <a:t>external alignments agree </a:t>
            </a:r>
          </a:p>
          <a:p>
            <a:r>
              <a:rPr lang="en-GB" dirty="0" err="1" smtClean="0"/>
              <a:t>ecalbdt</a:t>
            </a:r>
            <a:r>
              <a:rPr lang="en-GB" dirty="0"/>
              <a:t>&lt;-0.8 </a:t>
            </a:r>
          </a:p>
          <a:p>
            <a:r>
              <a:rPr lang="en-GB" dirty="0" smtClean="0"/>
              <a:t>ECAL-tracker </a:t>
            </a:r>
            <a:r>
              <a:rPr lang="en-GB" dirty="0"/>
              <a:t>match </a:t>
            </a:r>
          </a:p>
          <a:p>
            <a:r>
              <a:rPr lang="en-GB" dirty="0" smtClean="0"/>
              <a:t>TRD </a:t>
            </a:r>
            <a:r>
              <a:rPr lang="en-GB" dirty="0" err="1"/>
              <a:t>EPLikelihoodRatio</a:t>
            </a:r>
            <a:r>
              <a:rPr lang="en-GB" dirty="0"/>
              <a:t>&gt;0.7 </a:t>
            </a:r>
          </a:p>
          <a:p>
            <a:r>
              <a:rPr lang="en-GB" dirty="0" smtClean="0"/>
              <a:t>Above </a:t>
            </a:r>
            <a:r>
              <a:rPr lang="en-GB" dirty="0" err="1"/>
              <a:t>cutoff</a:t>
            </a:r>
            <a:r>
              <a:rPr lang="en-GB" dirty="0"/>
              <a:t> 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11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785388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First try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24744"/>
            <a:ext cx="8435280" cy="5832648"/>
          </a:xfrm>
        </p:spPr>
        <p:txBody>
          <a:bodyPr>
            <a:normAutofit fontScale="55000" lnSpcReduction="20000"/>
          </a:bodyPr>
          <a:lstStyle/>
          <a:p>
            <a:r>
              <a:rPr lang="en-US" sz="4500" dirty="0" smtClean="0"/>
              <a:t>My Selection:</a:t>
            </a:r>
            <a:endParaRPr lang="en-GB" sz="4500" dirty="0"/>
          </a:p>
          <a:p>
            <a:r>
              <a:rPr lang="en-GB" dirty="0" smtClean="0"/>
              <a:t>1 shower</a:t>
            </a:r>
          </a:p>
          <a:p>
            <a:r>
              <a:rPr lang="en-GB" dirty="0" smtClean="0"/>
              <a:t>4 </a:t>
            </a:r>
            <a:r>
              <a:rPr lang="en-GB" dirty="0"/>
              <a:t>layers of TOF reconstruction </a:t>
            </a:r>
          </a:p>
          <a:p>
            <a:r>
              <a:rPr lang="en-GB" dirty="0" smtClean="0"/>
              <a:t>0.8&lt;</a:t>
            </a:r>
            <a:r>
              <a:rPr lang="en-GB" dirty="0" err="1" smtClean="0"/>
              <a:t>QInner</a:t>
            </a:r>
            <a:r>
              <a:rPr lang="en-GB" dirty="0" smtClean="0"/>
              <a:t>&lt;1.4 </a:t>
            </a:r>
            <a:endParaRPr lang="en-GB" dirty="0"/>
          </a:p>
          <a:p>
            <a:r>
              <a:rPr lang="en-GB" dirty="0" smtClean="0"/>
              <a:t>0.8&lt;TOF </a:t>
            </a:r>
            <a:r>
              <a:rPr lang="el-GR" dirty="0"/>
              <a:t>β&lt;1.2 </a:t>
            </a:r>
          </a:p>
          <a:p>
            <a:r>
              <a:rPr lang="en-GB" dirty="0" err="1" smtClean="0"/>
              <a:t>ecalbdt</a:t>
            </a:r>
            <a:r>
              <a:rPr lang="en-GB" dirty="0"/>
              <a:t>&lt;-0.8 </a:t>
            </a:r>
          </a:p>
          <a:p>
            <a:r>
              <a:rPr lang="en-GB" dirty="0" smtClean="0"/>
              <a:t>ECAL-tracker </a:t>
            </a:r>
            <a:r>
              <a:rPr lang="en-GB" dirty="0"/>
              <a:t>match </a:t>
            </a:r>
          </a:p>
          <a:p>
            <a:r>
              <a:rPr lang="en-GB" dirty="0" smtClean="0"/>
              <a:t>TRD </a:t>
            </a:r>
            <a:r>
              <a:rPr lang="en-GB" dirty="0" err="1"/>
              <a:t>EPLikelihoodRatio</a:t>
            </a:r>
            <a:r>
              <a:rPr lang="en-GB" dirty="0"/>
              <a:t>&gt;0.7 </a:t>
            </a:r>
          </a:p>
          <a:p>
            <a:r>
              <a:rPr lang="en-GB" dirty="0" smtClean="0"/>
              <a:t>Above </a:t>
            </a:r>
            <a:r>
              <a:rPr lang="en-GB" dirty="0" err="1"/>
              <a:t>cutoff</a:t>
            </a:r>
            <a:r>
              <a:rPr lang="en-GB" dirty="0"/>
              <a:t> </a:t>
            </a:r>
            <a:endParaRPr lang="en-GB" dirty="0" smtClean="0"/>
          </a:p>
          <a:p>
            <a:r>
              <a:rPr lang="en-US" dirty="0" err="1" smtClean="0">
                <a:solidFill>
                  <a:schemeClr val="accent1"/>
                </a:solidFill>
              </a:rPr>
              <a:t>ECALEntry&amp;Exit</a:t>
            </a:r>
            <a:r>
              <a:rPr lang="en-US" dirty="0" smtClean="0">
                <a:solidFill>
                  <a:schemeClr val="accent1"/>
                </a:solidFill>
              </a:rPr>
              <a:t> cut</a:t>
            </a:r>
            <a:endParaRPr lang="en-GB" dirty="0" smtClean="0">
              <a:solidFill>
                <a:schemeClr val="accent1"/>
              </a:solidFill>
            </a:endParaRPr>
          </a:p>
          <a:p>
            <a:r>
              <a:rPr lang="en-US" dirty="0" err="1" smtClean="0">
                <a:solidFill>
                  <a:schemeClr val="accent1"/>
                </a:solidFill>
              </a:rPr>
              <a:t>Q_tofu</a:t>
            </a:r>
            <a:r>
              <a:rPr lang="en-US" dirty="0" smtClean="0">
                <a:solidFill>
                  <a:schemeClr val="accent1"/>
                </a:solidFill>
              </a:rPr>
              <a:t>&lt;1.5</a:t>
            </a:r>
          </a:p>
          <a:p>
            <a:r>
              <a:rPr lang="en-US" dirty="0">
                <a:solidFill>
                  <a:schemeClr val="accent1"/>
                </a:solidFill>
              </a:rPr>
              <a:t>Other patterns except </a:t>
            </a:r>
            <a:r>
              <a:rPr lang="en-US" dirty="0" err="1">
                <a:solidFill>
                  <a:schemeClr val="accent1"/>
                </a:solidFill>
              </a:rPr>
              <a:t>fullspan</a:t>
            </a:r>
            <a:r>
              <a:rPr lang="en-US" dirty="0">
                <a:solidFill>
                  <a:schemeClr val="accent1"/>
                </a:solidFill>
              </a:rPr>
              <a:t>.</a:t>
            </a:r>
          </a:p>
          <a:p>
            <a:endParaRPr lang="en-US" dirty="0" smtClean="0"/>
          </a:p>
          <a:p>
            <a:r>
              <a:rPr lang="en-US" sz="5100" dirty="0" smtClean="0"/>
              <a:t>Need to do:</a:t>
            </a:r>
          </a:p>
          <a:p>
            <a:r>
              <a:rPr lang="en-GB" dirty="0"/>
              <a:t>1 Full-span track</a:t>
            </a:r>
          </a:p>
          <a:p>
            <a:r>
              <a:rPr lang="en-GB" dirty="0" smtClean="0"/>
              <a:t>XY-hit </a:t>
            </a:r>
            <a:r>
              <a:rPr lang="en-GB" dirty="0"/>
              <a:t>on each tracker </a:t>
            </a:r>
            <a:r>
              <a:rPr lang="en-GB" dirty="0" smtClean="0"/>
              <a:t>plane</a:t>
            </a:r>
          </a:p>
          <a:p>
            <a:r>
              <a:rPr lang="en-GB" dirty="0"/>
              <a:t>1 TRD track </a:t>
            </a:r>
            <a:endParaRPr lang="en-GB" dirty="0" smtClean="0"/>
          </a:p>
          <a:p>
            <a:r>
              <a:rPr lang="en-GB" dirty="0"/>
              <a:t>Tracker external alignments agree </a:t>
            </a:r>
            <a:endParaRPr lang="en-GB" dirty="0" smtClean="0"/>
          </a:p>
          <a:p>
            <a:r>
              <a:rPr lang="en-US" altLang="zh-CN" dirty="0" smtClean="0"/>
              <a:t>Magnet temperature correction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12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6424902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1589" y="1252974"/>
            <a:ext cx="7419975" cy="532447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First try- No full span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13</a:t>
            </a:fld>
            <a:endParaRPr lang="zh-CN" altLang="en-US"/>
          </a:p>
        </p:txBody>
      </p:sp>
      <p:sp>
        <p:nvSpPr>
          <p:cNvPr id="6" name="TextBox 5"/>
          <p:cNvSpPr txBox="1"/>
          <p:nvPr/>
        </p:nvSpPr>
        <p:spPr>
          <a:xfrm>
            <a:off x="3218675" y="3261927"/>
            <a:ext cx="440132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Without </a:t>
            </a:r>
            <a:r>
              <a:rPr lang="en-US" dirty="0" smtClean="0">
                <a:solidFill>
                  <a:srgbClr val="FF0000"/>
                </a:solidFill>
              </a:rPr>
              <a:t>full span or new alignment</a:t>
            </a:r>
            <a:r>
              <a:rPr lang="en-US" dirty="0" smtClean="0"/>
              <a:t>, the contamination from proton is too large. </a:t>
            </a:r>
          </a:p>
          <a:p>
            <a:r>
              <a:rPr lang="en-US" dirty="0" smtClean="0">
                <a:solidFill>
                  <a:srgbClr val="92D050"/>
                </a:solidFill>
              </a:rPr>
              <a:t>Waiting for the new alignment. Only using full-span.</a:t>
            </a:r>
            <a:endParaRPr lang="en-GB" dirty="0">
              <a:solidFill>
                <a:srgbClr val="92D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922434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7777" y="1185862"/>
            <a:ext cx="7467600" cy="53530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First try- full span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14</a:t>
            </a:fld>
            <a:endParaRPr lang="zh-CN" altLang="en-US"/>
          </a:p>
        </p:txBody>
      </p:sp>
      <p:sp>
        <p:nvSpPr>
          <p:cNvPr id="6" name="TextBox 5"/>
          <p:cNvSpPr txBox="1"/>
          <p:nvPr/>
        </p:nvSpPr>
        <p:spPr>
          <a:xfrm>
            <a:off x="2267744" y="1418054"/>
            <a:ext cx="58414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Alignment, temperature correction and 1 TRD track </a:t>
            </a:r>
            <a:r>
              <a:rPr lang="en-US" dirty="0" smtClean="0"/>
              <a:t>needed.</a:t>
            </a:r>
            <a:endParaRPr lang="en-GB" dirty="0">
              <a:solidFill>
                <a:srgbClr val="92D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186527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TrkBDT</a:t>
            </a:r>
            <a:r>
              <a:rPr lang="en-US" smtClean="0"/>
              <a:t>-Proton(on going)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4708525"/>
          </a:xfrm>
        </p:spPr>
        <p:txBody>
          <a:bodyPr/>
          <a:lstStyle/>
          <a:p>
            <a:r>
              <a:rPr lang="en-US" dirty="0" smtClean="0"/>
              <a:t>TB 400GeV Protons: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15</a:t>
            </a:fld>
            <a:endParaRPr lang="zh-CN" alt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12" y="1356056"/>
            <a:ext cx="3547885" cy="2649008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36034" y="1356056"/>
            <a:ext cx="3519278" cy="2609934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8563" y="4132616"/>
            <a:ext cx="3635896" cy="2725384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995936" y="4132616"/>
            <a:ext cx="3652385" cy="27253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911884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plans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Develop multi-valued Decision Trees to count protons, antiprotons and electrons.(at least 3 months)</a:t>
            </a:r>
          </a:p>
          <a:p>
            <a:r>
              <a:rPr lang="en-US" dirty="0" smtClean="0"/>
              <a:t>Use other tools to cross check.( ex. </a:t>
            </a:r>
            <a:r>
              <a:rPr lang="en-US" dirty="0" err="1" smtClean="0"/>
              <a:t>TSplot</a:t>
            </a:r>
            <a:r>
              <a:rPr lang="en-US" dirty="0" smtClean="0"/>
              <a:t> suggested by Li).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16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734002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2</a:t>
            </a:fld>
            <a:endParaRPr lang="zh-CN" alt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7584" y="1324116"/>
            <a:ext cx="7419553" cy="5214796"/>
          </a:xfrm>
          <a:prstGeom prst="rect">
            <a:avLst/>
          </a:prstGeom>
        </p:spPr>
      </p:pic>
      <p:sp>
        <p:nvSpPr>
          <p:cNvPr id="6" name="Oval 5"/>
          <p:cNvSpPr/>
          <p:nvPr/>
        </p:nvSpPr>
        <p:spPr>
          <a:xfrm>
            <a:off x="6660232" y="3356992"/>
            <a:ext cx="959768" cy="93610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extBox 6"/>
          <p:cNvSpPr txBox="1"/>
          <p:nvPr/>
        </p:nvSpPr>
        <p:spPr>
          <a:xfrm>
            <a:off x="6876256" y="4475658"/>
            <a:ext cx="18105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By Li,  14 May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965012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260~350GeV (rig&lt;0)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3</a:t>
            </a:fld>
            <a:endParaRPr lang="zh-CN" alt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31640" y="1475739"/>
            <a:ext cx="7142750" cy="5382261"/>
          </a:xfrm>
          <a:prstGeom prst="rect">
            <a:avLst/>
          </a:prstGeom>
        </p:spPr>
      </p:pic>
      <p:cxnSp>
        <p:nvCxnSpPr>
          <p:cNvPr id="7" name="Straight Connector 6"/>
          <p:cNvCxnSpPr/>
          <p:nvPr/>
        </p:nvCxnSpPr>
        <p:spPr>
          <a:xfrm>
            <a:off x="2483768" y="3501008"/>
            <a:ext cx="5256584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V="1">
            <a:off x="3779912" y="1700808"/>
            <a:ext cx="0" cy="4425355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2555776" y="1875313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23</a:t>
            </a:r>
            <a:endParaRPr lang="en-GB" dirty="0"/>
          </a:p>
        </p:txBody>
      </p:sp>
      <p:sp>
        <p:nvSpPr>
          <p:cNvPr id="12" name="TextBox 11"/>
          <p:cNvSpPr txBox="1"/>
          <p:nvPr/>
        </p:nvSpPr>
        <p:spPr>
          <a:xfrm>
            <a:off x="5220072" y="4247800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17</a:t>
            </a:r>
            <a:endParaRPr lang="en-GB" dirty="0"/>
          </a:p>
        </p:txBody>
      </p:sp>
      <p:sp>
        <p:nvSpPr>
          <p:cNvPr id="13" name="TextBox 12"/>
          <p:cNvSpPr txBox="1"/>
          <p:nvPr/>
        </p:nvSpPr>
        <p:spPr>
          <a:xfrm>
            <a:off x="4903014" y="1875313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352</a:t>
            </a:r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215516" y="6250624"/>
            <a:ext cx="2232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(23-17)/352=1.7%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487201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Esev3 proton-(1/3)</a:t>
            </a:r>
            <a:endParaRPr lang="en-GB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77441" y="1651614"/>
            <a:ext cx="6989118" cy="4525963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4</a:t>
            </a:fld>
            <a:endParaRPr lang="zh-CN" altLang="en-US"/>
          </a:p>
        </p:txBody>
      </p:sp>
      <p:sp>
        <p:nvSpPr>
          <p:cNvPr id="6" name="TextBox 5"/>
          <p:cNvSpPr txBox="1"/>
          <p:nvPr/>
        </p:nvSpPr>
        <p:spPr>
          <a:xfrm>
            <a:off x="1259632" y="6177577"/>
            <a:ext cx="1656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Proton?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676593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Esev3 proton-(2/3)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5</a:t>
            </a:fld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5971" y="1417638"/>
            <a:ext cx="7892058" cy="5086861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971600" y="6402710"/>
            <a:ext cx="24482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Side leakage electron?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222467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Esev3 proton-(3/3)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6</a:t>
            </a:fld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4078" y="1417638"/>
            <a:ext cx="7655843" cy="5081444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177900" y="6303018"/>
            <a:ext cx="35381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Shower axis go through dead cell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365951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 up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These shower looks like proton:</a:t>
            </a:r>
          </a:p>
          <a:p>
            <a:r>
              <a:rPr lang="en-US" dirty="0" smtClean="0"/>
              <a:t>1) proton</a:t>
            </a:r>
          </a:p>
          <a:p>
            <a:r>
              <a:rPr lang="en-US" dirty="0" smtClean="0"/>
              <a:t>2) </a:t>
            </a:r>
            <a:r>
              <a:rPr lang="en-US" dirty="0"/>
              <a:t>Side leakage </a:t>
            </a:r>
            <a:r>
              <a:rPr lang="en-US" dirty="0" smtClean="0"/>
              <a:t>electron</a:t>
            </a:r>
          </a:p>
          <a:p>
            <a:r>
              <a:rPr lang="en-US" dirty="0" smtClean="0"/>
              <a:t>3) </a:t>
            </a:r>
            <a:r>
              <a:rPr lang="en-US" dirty="0"/>
              <a:t>Shower axis </a:t>
            </a:r>
            <a:r>
              <a:rPr lang="en-US" dirty="0" smtClean="0"/>
              <a:t>goes </a:t>
            </a:r>
            <a:r>
              <a:rPr lang="en-US" dirty="0"/>
              <a:t>through dead </a:t>
            </a:r>
            <a:r>
              <a:rPr lang="en-US" dirty="0" smtClean="0"/>
              <a:t>cell</a:t>
            </a:r>
          </a:p>
          <a:p>
            <a:endParaRPr lang="en-US" dirty="0"/>
          </a:p>
          <a:p>
            <a:r>
              <a:rPr lang="en-US" dirty="0" smtClean="0"/>
              <a:t>We can correct 2) and 3) by a new function </a:t>
            </a:r>
            <a:r>
              <a:rPr lang="en-US" dirty="0" smtClean="0"/>
              <a:t>getCorrectedESEv3(</a:t>
            </a:r>
            <a:r>
              <a:rPr lang="en-US" altLang="zh-CN" dirty="0" err="1" smtClean="0"/>
              <a:t>EcalEntry</a:t>
            </a:r>
            <a:r>
              <a:rPr lang="en-US" altLang="zh-CN" dirty="0" smtClean="0"/>
              <a:t>, </a:t>
            </a:r>
            <a:r>
              <a:rPr lang="en-US" altLang="zh-CN" dirty="0" err="1" smtClean="0"/>
              <a:t>EcalExit</a:t>
            </a:r>
            <a:r>
              <a:rPr lang="en-US" dirty="0" smtClean="0"/>
              <a:t>).</a:t>
            </a:r>
            <a:endParaRPr lang="en-GB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631170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ECALBDT proton</a:t>
            </a:r>
            <a:endParaRPr lang="en-GB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43608" y="1196752"/>
            <a:ext cx="7105101" cy="4968552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8</a:t>
            </a:fld>
            <a:endParaRPr lang="zh-CN" altLang="en-US"/>
          </a:p>
        </p:txBody>
      </p:sp>
      <p:sp>
        <p:nvSpPr>
          <p:cNvPr id="6" name="TextBox 5"/>
          <p:cNvSpPr txBox="1"/>
          <p:nvPr/>
        </p:nvSpPr>
        <p:spPr>
          <a:xfrm>
            <a:off x="1331640" y="6093296"/>
            <a:ext cx="26642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Noise or MIP?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401117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Antiproton</a:t>
            </a:r>
            <a:endParaRPr lang="en-GB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15616" y="1414506"/>
            <a:ext cx="6408712" cy="4869189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9</a:t>
            </a:fld>
            <a:endParaRPr lang="zh-CN" altLang="en-US"/>
          </a:p>
        </p:txBody>
      </p:sp>
      <p:sp>
        <p:nvSpPr>
          <p:cNvPr id="6" name="TextBox 5"/>
          <p:cNvSpPr txBox="1"/>
          <p:nvPr/>
        </p:nvSpPr>
        <p:spPr>
          <a:xfrm>
            <a:off x="6226611" y="6407900"/>
            <a:ext cx="24285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By S. </a:t>
            </a:r>
            <a:r>
              <a:rPr lang="en-GB" dirty="0" err="1" smtClean="0"/>
              <a:t>Haino</a:t>
            </a:r>
            <a:r>
              <a:rPr lang="en-GB" dirty="0" smtClean="0"/>
              <a:t>, Oct 2013</a:t>
            </a:r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251520" y="5960529"/>
            <a:ext cx="29523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Uncertainty is dominated by statistical one.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393699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4715</TotalTime>
  <Words>374</Words>
  <Application>Microsoft Office PowerPoint</Application>
  <PresentationFormat>On-screen Show (4:3)</PresentationFormat>
  <Paragraphs>98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宋体</vt:lpstr>
      <vt:lpstr>Arial</vt:lpstr>
      <vt:lpstr>Calibri</vt:lpstr>
      <vt:lpstr>Office 主题</vt:lpstr>
      <vt:lpstr>PisaEcalBDT v.s. ESEv3 </vt:lpstr>
      <vt:lpstr>Motivation</vt:lpstr>
      <vt:lpstr>260~350GeV (rig&lt;0)</vt:lpstr>
      <vt:lpstr>Esev3 proton-(1/3)</vt:lpstr>
      <vt:lpstr>Esev3 proton-(2/3)</vt:lpstr>
      <vt:lpstr>Esev3 proton-(3/3)</vt:lpstr>
      <vt:lpstr>Sum up</vt:lpstr>
      <vt:lpstr>ECALBDT proton</vt:lpstr>
      <vt:lpstr>Antiproton</vt:lpstr>
      <vt:lpstr>Current studies Status and Plan</vt:lpstr>
      <vt:lpstr>First try</vt:lpstr>
      <vt:lpstr>First try</vt:lpstr>
      <vt:lpstr>First try- No full span</vt:lpstr>
      <vt:lpstr>First try- full span</vt:lpstr>
      <vt:lpstr>TrkBDT-Proton(on going)</vt:lpstr>
      <vt:lpstr>Other plans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Charge Confusion for electrons</dc:title>
  <dc:creator>Administrator</dc:creator>
  <cp:lastModifiedBy>Administrator</cp:lastModifiedBy>
  <cp:revision>191</cp:revision>
  <cp:lastPrinted>2013-12-10T18:02:39Z</cp:lastPrinted>
  <dcterms:created xsi:type="dcterms:W3CDTF">2013-10-31T10:35:13Z</dcterms:created>
  <dcterms:modified xsi:type="dcterms:W3CDTF">2014-06-05T15:16:04Z</dcterms:modified>
</cp:coreProperties>
</file>