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sldIdLst>
    <p:sldId id="256" r:id="rId3"/>
    <p:sldId id="257" r:id="rId4"/>
    <p:sldId id="258" r:id="rId5"/>
    <p:sldId id="261" r:id="rId6"/>
    <p:sldId id="262" r:id="rId7"/>
    <p:sldId id="260" r:id="rId8"/>
    <p:sldId id="263" r:id="rId9"/>
    <p:sldId id="268" r:id="rId10"/>
    <p:sldId id="264" r:id="rId11"/>
    <p:sldId id="265" r:id="rId12"/>
    <p:sldId id="266" r:id="rId13"/>
    <p:sldId id="273" r:id="rId14"/>
    <p:sldId id="270" r:id="rId15"/>
    <p:sldId id="267" r:id="rId16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1240" y="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E1627-9EF6-9748-8915-94DB50025862}" type="datetimeFigureOut">
              <a:rPr lang="fr-FR" smtClean="0"/>
              <a:t>19/06/14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E4019-6BA5-F941-A8DD-EDF909627EA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77281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E1627-9EF6-9748-8915-94DB50025862}" type="datetimeFigureOut">
              <a:rPr lang="fr-FR" smtClean="0"/>
              <a:t>19/06/14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E4019-6BA5-F941-A8DD-EDF909627EA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93441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E1627-9EF6-9748-8915-94DB50025862}" type="datetimeFigureOut">
              <a:rPr lang="fr-FR" smtClean="0"/>
              <a:t>19/06/14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E4019-6BA5-F941-A8DD-EDF909627EA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558620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3" descr="UPMC_cart blanc Q_7504-166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76950"/>
            <a:ext cx="1557338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1143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dirty="0" err="1" smtClean="0"/>
              <a:t>Cliquez</a:t>
            </a:r>
            <a:r>
              <a:rPr lang="en-US" noProof="0" dirty="0" smtClean="0"/>
              <a:t> pour modifier le style du </a:t>
            </a:r>
            <a:r>
              <a:rPr lang="en-US" noProof="0" dirty="0" err="1" smtClean="0"/>
              <a:t>titre</a:t>
            </a:r>
            <a:endParaRPr lang="en-US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1600200"/>
            <a:ext cx="5184576" cy="4525963"/>
          </a:xfrm>
        </p:spPr>
        <p:txBody>
          <a:bodyPr/>
          <a:lstStyle>
            <a:lvl1pPr marL="0" indent="0">
              <a:lnSpc>
                <a:spcPct val="150000"/>
              </a:lnSpc>
              <a:spcBef>
                <a:spcPts val="600"/>
              </a:spcBef>
              <a:spcAft>
                <a:spcPts val="300"/>
              </a:spcAft>
              <a:defRPr/>
            </a:lvl1pPr>
            <a:lvl2pPr indent="0">
              <a:lnSpc>
                <a:spcPct val="150000"/>
              </a:lnSpc>
              <a:spcBef>
                <a:spcPts val="600"/>
              </a:spcBef>
              <a:spcAft>
                <a:spcPts val="300"/>
              </a:spcAft>
              <a:defRPr/>
            </a:lvl2pPr>
            <a:lvl3pPr indent="0">
              <a:lnSpc>
                <a:spcPct val="150000"/>
              </a:lnSpc>
              <a:spcBef>
                <a:spcPts val="600"/>
              </a:spcBef>
              <a:spcAft>
                <a:spcPts val="300"/>
              </a:spcAft>
              <a:defRPr sz="1800"/>
            </a:lvl3pPr>
            <a:lvl4pPr indent="0">
              <a:lnSpc>
                <a:spcPct val="150000"/>
              </a:lnSpc>
              <a:spcBef>
                <a:spcPts val="600"/>
              </a:spcBef>
              <a:spcAft>
                <a:spcPts val="300"/>
              </a:spcAft>
              <a:defRPr sz="1600"/>
            </a:lvl4pPr>
          </a:lstStyle>
          <a:p>
            <a:pPr lvl="0"/>
            <a:r>
              <a:rPr lang="en-US" noProof="0" dirty="0" err="1" smtClean="0"/>
              <a:t>Cliquez</a:t>
            </a:r>
            <a:r>
              <a:rPr lang="en-US" noProof="0" dirty="0" smtClean="0"/>
              <a:t> pour modifier les styles du </a:t>
            </a:r>
            <a:r>
              <a:rPr lang="en-US" noProof="0" dirty="0" err="1" smtClean="0"/>
              <a:t>texte</a:t>
            </a:r>
            <a:r>
              <a:rPr lang="en-US" noProof="0" dirty="0" smtClean="0"/>
              <a:t> du masque</a:t>
            </a:r>
          </a:p>
          <a:p>
            <a:pPr lvl="1"/>
            <a:r>
              <a:rPr lang="en-US" dirty="0" err="1" smtClean="0"/>
              <a:t>Deuxième</a:t>
            </a:r>
            <a:r>
              <a:rPr lang="en-US" dirty="0" smtClean="0"/>
              <a:t> </a:t>
            </a:r>
            <a:r>
              <a:rPr lang="en-US" dirty="0" err="1" smtClean="0"/>
              <a:t>niveau</a:t>
            </a:r>
            <a:endParaRPr lang="en-US" dirty="0" smtClean="0"/>
          </a:p>
          <a:p>
            <a:pPr lvl="2"/>
            <a:r>
              <a:rPr lang="en-US" dirty="0" err="1" smtClean="0"/>
              <a:t>Troisième</a:t>
            </a:r>
            <a:r>
              <a:rPr lang="en-US" dirty="0" smtClean="0"/>
              <a:t> </a:t>
            </a:r>
            <a:r>
              <a:rPr lang="en-US" dirty="0" err="1" smtClean="0"/>
              <a:t>niveau</a:t>
            </a:r>
            <a:endParaRPr lang="en-US" dirty="0" smtClean="0"/>
          </a:p>
          <a:p>
            <a:pPr lvl="3"/>
            <a:r>
              <a:rPr lang="en-US" dirty="0" err="1" smtClean="0"/>
              <a:t>Quatrième</a:t>
            </a:r>
            <a:r>
              <a:rPr lang="en-US" dirty="0" smtClean="0"/>
              <a:t> </a:t>
            </a:r>
            <a:r>
              <a:rPr lang="en-US" dirty="0" err="1" smtClean="0"/>
              <a:t>niveau</a:t>
            </a:r>
            <a:endParaRPr lang="en-US" dirty="0" smtClean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/>
          </p:nvPr>
        </p:nvSpPr>
        <p:spPr>
          <a:xfrm>
            <a:off x="5868144" y="4077073"/>
            <a:ext cx="2880569" cy="2160216"/>
          </a:xfrm>
        </p:spPr>
        <p:txBody>
          <a:bodyPr/>
          <a:lstStyle>
            <a:lvl1pPr marL="0" indent="0">
              <a:spcBef>
                <a:spcPts val="600"/>
              </a:spcBef>
              <a:spcAft>
                <a:spcPts val="300"/>
              </a:spcAft>
              <a:defRPr sz="1400">
                <a:solidFill>
                  <a:schemeClr val="bg1"/>
                </a:solidFill>
                <a:latin typeface="+mn-lt"/>
              </a:defRPr>
            </a:lvl1pPr>
            <a:lvl2pPr>
              <a:buFont typeface="Wingdings" pitchFamily="2" charset="2"/>
              <a:buChar char="Ø"/>
              <a:defRPr sz="1200">
                <a:solidFill>
                  <a:schemeClr val="bg1"/>
                </a:solidFill>
                <a:latin typeface="Century Gothic" pitchFamily="34" charset="0"/>
              </a:defRPr>
            </a:lvl2pPr>
          </a:lstStyle>
          <a:p>
            <a:pPr lvl="0"/>
            <a:r>
              <a:rPr lang="en-US" noProof="0" dirty="0" err="1" smtClean="0"/>
              <a:t>Cliquez</a:t>
            </a:r>
            <a:r>
              <a:rPr lang="en-US" noProof="0" dirty="0" smtClean="0"/>
              <a:t> pour modifier les styles du </a:t>
            </a:r>
            <a:r>
              <a:rPr lang="en-US" noProof="0" dirty="0" err="1" smtClean="0"/>
              <a:t>texte</a:t>
            </a:r>
            <a:r>
              <a:rPr lang="en-US" noProof="0" dirty="0" smtClean="0"/>
              <a:t> du masque</a:t>
            </a:r>
          </a:p>
          <a:p>
            <a:pPr lvl="1"/>
            <a:r>
              <a:rPr lang="en-US" noProof="0" dirty="0" err="1" smtClean="0"/>
              <a:t>Deuxième</a:t>
            </a:r>
            <a:r>
              <a:rPr lang="en-US" noProof="0" dirty="0" smtClean="0"/>
              <a:t> </a:t>
            </a:r>
            <a:r>
              <a:rPr lang="en-US" noProof="0" dirty="0" err="1" smtClean="0"/>
              <a:t>niveau</a:t>
            </a:r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38115545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err="1" smtClean="0"/>
              <a:t>Cliquez</a:t>
            </a:r>
            <a:r>
              <a:rPr lang="en-US" noProof="0" dirty="0" smtClean="0"/>
              <a:t> pour modifier le style du </a:t>
            </a:r>
            <a:r>
              <a:rPr lang="en-US" noProof="0" dirty="0" err="1" smtClean="0"/>
              <a:t>titre</a:t>
            </a:r>
            <a:endParaRPr lang="en-US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noProof="0" dirty="0" err="1" smtClean="0"/>
              <a:t>Cliquez</a:t>
            </a:r>
            <a:r>
              <a:rPr lang="en-US" noProof="0" dirty="0" smtClean="0"/>
              <a:t> pour modifier les styles du </a:t>
            </a:r>
            <a:r>
              <a:rPr lang="en-US" noProof="0" dirty="0" err="1" smtClean="0"/>
              <a:t>texte</a:t>
            </a:r>
            <a:r>
              <a:rPr lang="en-US" noProof="0" dirty="0" smtClean="0"/>
              <a:t> du masque</a:t>
            </a:r>
          </a:p>
          <a:p>
            <a:pPr lvl="1"/>
            <a:r>
              <a:rPr lang="en-US" noProof="0" dirty="0" err="1" smtClean="0"/>
              <a:t>Deuxième</a:t>
            </a:r>
            <a:r>
              <a:rPr lang="en-US" noProof="0" dirty="0" smtClean="0"/>
              <a:t> </a:t>
            </a:r>
            <a:r>
              <a:rPr lang="en-US" noProof="0" dirty="0" err="1" smtClean="0"/>
              <a:t>niveau</a:t>
            </a:r>
            <a:endParaRPr lang="en-US" noProof="0" dirty="0" smtClean="0"/>
          </a:p>
          <a:p>
            <a:pPr lvl="2"/>
            <a:r>
              <a:rPr lang="en-US" noProof="0" dirty="0" err="1" smtClean="0"/>
              <a:t>Troisième</a:t>
            </a:r>
            <a:r>
              <a:rPr lang="en-US" noProof="0" dirty="0" smtClean="0"/>
              <a:t> </a:t>
            </a:r>
            <a:r>
              <a:rPr lang="en-US" noProof="0" dirty="0" err="1" smtClean="0"/>
              <a:t>niveau</a:t>
            </a:r>
            <a:endParaRPr lang="en-US" noProof="0" dirty="0" smtClean="0"/>
          </a:p>
          <a:p>
            <a:pPr lvl="3"/>
            <a:r>
              <a:rPr lang="en-US" noProof="0" dirty="0" err="1" smtClean="0"/>
              <a:t>Quatrième</a:t>
            </a:r>
            <a:r>
              <a:rPr lang="en-US" noProof="0" dirty="0" smtClean="0"/>
              <a:t> </a:t>
            </a:r>
            <a:r>
              <a:rPr lang="en-US" noProof="0" dirty="0" err="1" smtClean="0"/>
              <a:t>niveau</a:t>
            </a:r>
            <a:endParaRPr lang="en-US" noProof="0" dirty="0" smtClean="0"/>
          </a:p>
          <a:p>
            <a:pPr lvl="4"/>
            <a:r>
              <a:rPr lang="en-US" noProof="0" dirty="0" err="1" smtClean="0"/>
              <a:t>Cinquième</a:t>
            </a:r>
            <a:r>
              <a:rPr lang="en-US" noProof="0" dirty="0" smtClean="0"/>
              <a:t> </a:t>
            </a:r>
            <a:r>
              <a:rPr lang="en-US" noProof="0" dirty="0" err="1" smtClean="0"/>
              <a:t>niveau</a:t>
            </a:r>
            <a:endParaRPr lang="en-US" noProof="0" dirty="0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9B65FDB-97C4-1345-A2E1-98A9A002644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5964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err="1" smtClean="0"/>
              <a:t>Cliquez</a:t>
            </a:r>
            <a:r>
              <a:rPr lang="en-US" noProof="0" dirty="0" smtClean="0"/>
              <a:t> pour modifier le style du </a:t>
            </a:r>
            <a:r>
              <a:rPr lang="en-US" noProof="0" dirty="0" err="1" smtClean="0"/>
              <a:t>titre</a:t>
            </a:r>
            <a:endParaRPr lang="en-US" noProof="0" dirty="0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1D873E4-FD21-0E48-B232-F9954560152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6430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E1627-9EF6-9748-8915-94DB50025862}" type="datetimeFigureOut">
              <a:rPr lang="fr-FR" smtClean="0"/>
              <a:t>19/06/14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E4019-6BA5-F941-A8DD-EDF909627EA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72554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E1627-9EF6-9748-8915-94DB50025862}" type="datetimeFigureOut">
              <a:rPr lang="fr-FR" smtClean="0"/>
              <a:t>19/06/14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E4019-6BA5-F941-A8DD-EDF909627EA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97410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E1627-9EF6-9748-8915-94DB50025862}" type="datetimeFigureOut">
              <a:rPr lang="fr-FR" smtClean="0"/>
              <a:t>19/06/14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E4019-6BA5-F941-A8DD-EDF909627EA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1344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E1627-9EF6-9748-8915-94DB50025862}" type="datetimeFigureOut">
              <a:rPr lang="fr-FR" smtClean="0"/>
              <a:t>19/06/14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E4019-6BA5-F941-A8DD-EDF909627EA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99561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E1627-9EF6-9748-8915-94DB50025862}" type="datetimeFigureOut">
              <a:rPr lang="fr-FR" smtClean="0"/>
              <a:t>19/06/14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E4019-6BA5-F941-A8DD-EDF909627EA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42848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E1627-9EF6-9748-8915-94DB50025862}" type="datetimeFigureOut">
              <a:rPr lang="fr-FR" smtClean="0"/>
              <a:t>19/06/14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E4019-6BA5-F941-A8DD-EDF909627EA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897299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E1627-9EF6-9748-8915-94DB50025862}" type="datetimeFigureOut">
              <a:rPr lang="fr-FR" smtClean="0"/>
              <a:t>19/06/14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E4019-6BA5-F941-A8DD-EDF909627EA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550092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E1627-9EF6-9748-8915-94DB50025862}" type="datetimeFigureOut">
              <a:rPr lang="fr-FR" smtClean="0"/>
              <a:t>19/06/14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E4019-6BA5-F941-A8DD-EDF909627EA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612965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4" Type="http://schemas.openxmlformats.org/officeDocument/2006/relationships/theme" Target="../theme/theme2.xml"/><Relationship Id="rId5" Type="http://schemas.openxmlformats.org/officeDocument/2006/relationships/image" Target="../media/image1.emf"/><Relationship Id="rId6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0E1627-9EF6-9748-8915-94DB50025862}" type="datetimeFigureOut">
              <a:rPr lang="fr-FR" smtClean="0"/>
              <a:t>19/06/14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AE4019-6BA5-F941-A8DD-EDF909627EA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3962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Image 5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8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50741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Cliquez pour modifier le style du titre</a:t>
            </a:r>
          </a:p>
        </p:txBody>
      </p:sp>
      <p:sp>
        <p:nvSpPr>
          <p:cNvPr id="2052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Cliquez pour modifier les styles du texte du masque</a:t>
            </a:r>
          </a:p>
          <a:p>
            <a:pPr lvl="1"/>
            <a:r>
              <a:rPr lang="en-US"/>
              <a:t>Deuxième niveau</a:t>
            </a:r>
          </a:p>
          <a:p>
            <a:pPr lvl="2"/>
            <a:r>
              <a:rPr lang="en-US"/>
              <a:t>Troisième niveau</a:t>
            </a:r>
          </a:p>
          <a:p>
            <a:pPr lvl="3"/>
            <a:r>
              <a:rPr lang="en-US"/>
              <a:t>Quatrième niveau</a:t>
            </a:r>
          </a:p>
          <a:p>
            <a:pPr lvl="4"/>
            <a:r>
              <a:rPr lang="en-US"/>
              <a:t>Cinquième niveau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80606F93-59A7-1246-83DD-3B35934B1F92}" type="slidenum">
              <a:rPr lang="en-US">
                <a:latin typeface="Arial" charset="0"/>
                <a:ea typeface="ＭＳ Ｐゴシック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latin typeface="Arial" charset="0"/>
              <a:ea typeface="ＭＳ Ｐゴシック" charset="0"/>
            </a:endParaRPr>
          </a:p>
        </p:txBody>
      </p:sp>
      <p:pic>
        <p:nvPicPr>
          <p:cNvPr id="2055" name="Image 3" descr="UPMC_cart blanc Q_7504-166.jp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76950"/>
            <a:ext cx="1557338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2945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r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chemeClr val="bg1"/>
          </a:solidFill>
          <a:latin typeface="Century Gothic" pitchFamily="34" charset="0"/>
          <a:ea typeface="ＭＳ Ｐゴシック" charset="0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Century Gothic" pitchFamily="34" charset="0"/>
          <a:ea typeface="ＭＳ Ｐゴシック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Century Gothic" pitchFamily="34" charset="0"/>
          <a:ea typeface="ＭＳ Ｐゴシック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Century Gothic" pitchFamily="34" charset="0"/>
          <a:ea typeface="ＭＳ Ｐゴシック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Century Gothic" pitchFamily="34" charset="0"/>
          <a:ea typeface="ＭＳ Ｐゴシック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Century Gothic" pitchFamily="34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Century Gothic" pitchFamily="34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Century Gothic" pitchFamily="34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Century Gothic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defRPr sz="2000" b="1" kern="1200">
          <a:solidFill>
            <a:schemeClr val="tx1"/>
          </a:solidFill>
          <a:latin typeface="Century Gothic" pitchFamily="34" charset="0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defRPr sz="2000" kern="1200">
          <a:solidFill>
            <a:schemeClr val="tx1"/>
          </a:solidFill>
          <a:latin typeface="Century Gothic" pitchFamily="34" charset="0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Century Gothic" pitchFamily="34" charset="0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Century Gothic" pitchFamily="34" charset="0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Century Gothic" pitchFamily="34" charset="0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31" y="0"/>
            <a:ext cx="91263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8915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277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2313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3789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re 3"/>
          <p:cNvSpPr>
            <a:spLocks noGrp="1"/>
          </p:cNvSpPr>
          <p:nvPr>
            <p:ph type="title"/>
          </p:nvPr>
        </p:nvSpPr>
        <p:spPr>
          <a:xfrm>
            <a:off x="179388" y="274638"/>
            <a:ext cx="8785225" cy="1143000"/>
          </a:xfrm>
        </p:spPr>
        <p:txBody>
          <a:bodyPr/>
          <a:lstStyle/>
          <a:p>
            <a:pPr eaLnBrk="1" hangingPunct="1"/>
            <a:r>
              <a:rPr lang="fr-FR" dirty="0" smtClean="0">
                <a:latin typeface="Century Gothic" charset="0"/>
              </a:rPr>
              <a:t>Organisation @ UPMC</a:t>
            </a:r>
            <a:endParaRPr lang="fr-FR" dirty="0">
              <a:latin typeface="Century Gothic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3900" y="1412574"/>
            <a:ext cx="4699975" cy="5445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2445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re 3"/>
          <p:cNvSpPr>
            <a:spLocks noGrp="1"/>
          </p:cNvSpPr>
          <p:nvPr>
            <p:ph type="title"/>
          </p:nvPr>
        </p:nvSpPr>
        <p:spPr>
          <a:xfrm>
            <a:off x="179388" y="274638"/>
            <a:ext cx="8785225" cy="1143000"/>
          </a:xfrm>
        </p:spPr>
        <p:txBody>
          <a:bodyPr/>
          <a:lstStyle/>
          <a:p>
            <a:pPr eaLnBrk="1" hangingPunct="1"/>
            <a:r>
              <a:rPr lang="fr-FR" dirty="0" smtClean="0">
                <a:latin typeface="Century Gothic" charset="0"/>
              </a:rPr>
              <a:t>Curriculum @ UPMC</a:t>
            </a:r>
            <a:endParaRPr lang="fr-FR" dirty="0">
              <a:latin typeface="Century Gothic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2244" y="1303338"/>
            <a:ext cx="5675856" cy="552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2482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375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1539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-172701"/>
            <a:ext cx="8229600" cy="1143000"/>
          </a:xfrm>
        </p:spPr>
        <p:txBody>
          <a:bodyPr/>
          <a:lstStyle/>
          <a:p>
            <a:r>
              <a:rPr lang="en-US" dirty="0" smtClean="0"/>
              <a:t>Key data on </a:t>
            </a:r>
            <a:r>
              <a:rPr lang="en-US" dirty="0" err="1" smtClean="0"/>
              <a:t>french</a:t>
            </a:r>
            <a:r>
              <a:rPr lang="en-US" dirty="0" smtClean="0"/>
              <a:t> Universities</a:t>
            </a:r>
            <a:endParaRPr lang="en-US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3581" y="1139993"/>
            <a:ext cx="3299400" cy="4866614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284027" y="1186865"/>
            <a:ext cx="5315243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First </a:t>
            </a:r>
            <a:r>
              <a:rPr lang="en-US" sz="2000" dirty="0" err="1" smtClean="0"/>
              <a:t>french</a:t>
            </a:r>
            <a:r>
              <a:rPr lang="en-US" sz="2000" dirty="0" smtClean="0"/>
              <a:t> university was created in Paris in 1200 – La Sorbonne</a:t>
            </a:r>
          </a:p>
          <a:p>
            <a:endParaRPr lang="en-US" sz="2000" dirty="0" smtClean="0"/>
          </a:p>
          <a:p>
            <a:r>
              <a:rPr lang="en-US" sz="2000" dirty="0" smtClean="0"/>
              <a:t>Today, French university is composed of :</a:t>
            </a:r>
          </a:p>
          <a:p>
            <a:endParaRPr lang="en-US" sz="2000" dirty="0" smtClean="0"/>
          </a:p>
          <a:p>
            <a:pPr marL="285750" indent="-285750">
              <a:buFontTx/>
              <a:buChar char="-"/>
            </a:pPr>
            <a:r>
              <a:rPr lang="en-US" sz="2000" dirty="0" smtClean="0">
                <a:solidFill>
                  <a:srgbClr val="FF0000"/>
                </a:solidFill>
              </a:rPr>
              <a:t>75 universities </a:t>
            </a:r>
          </a:p>
          <a:p>
            <a:pPr marL="285750" indent="-285750">
              <a:buFontTx/>
              <a:buChar char="-"/>
            </a:pPr>
            <a:r>
              <a:rPr lang="en-US" sz="2000" dirty="0" smtClean="0">
                <a:solidFill>
                  <a:srgbClr val="0000FF"/>
                </a:solidFill>
              </a:rPr>
              <a:t>56 600 assistant-Prof. or full Prof</a:t>
            </a:r>
            <a:r>
              <a:rPr lang="en-US" sz="2000" dirty="0" smtClean="0"/>
              <a:t>. </a:t>
            </a:r>
          </a:p>
          <a:p>
            <a:pPr marL="742950" lvl="1" indent="-285750">
              <a:buFontTx/>
              <a:buChar char="-"/>
            </a:pPr>
            <a:r>
              <a:rPr lang="en-US" sz="2000" dirty="0" smtClean="0"/>
              <a:t>40% are working in Sciences &amp; </a:t>
            </a:r>
            <a:r>
              <a:rPr lang="en-US" sz="2000" dirty="0" err="1" smtClean="0"/>
              <a:t>Medecine</a:t>
            </a:r>
            <a:endParaRPr lang="en-US" sz="2000" dirty="0" smtClean="0"/>
          </a:p>
          <a:p>
            <a:pPr marL="742950" lvl="1" indent="-285750">
              <a:buFontTx/>
              <a:buChar char="-"/>
            </a:pPr>
            <a:r>
              <a:rPr lang="en-US" sz="2000" dirty="0" smtClean="0"/>
              <a:t>Women represent 22% of Full Professors and 43% of Assistant Professors</a:t>
            </a:r>
          </a:p>
          <a:p>
            <a:pPr marL="285750" indent="-285750">
              <a:buFontTx/>
              <a:buChar char="-"/>
            </a:pPr>
            <a:r>
              <a:rPr lang="en-US" sz="2000" dirty="0" smtClean="0"/>
              <a:t>2 400 000 students in France :</a:t>
            </a:r>
          </a:p>
          <a:p>
            <a:pPr marL="742950" lvl="1" indent="-285750">
              <a:buFontTx/>
              <a:buChar char="-"/>
            </a:pPr>
            <a:r>
              <a:rPr lang="en-US" sz="2000" dirty="0" smtClean="0">
                <a:solidFill>
                  <a:srgbClr val="FF0000"/>
                </a:solidFill>
              </a:rPr>
              <a:t>1 460 000 students in 2012 in universities</a:t>
            </a:r>
          </a:p>
          <a:p>
            <a:pPr marL="742950" lvl="1" indent="-285750">
              <a:buFontTx/>
              <a:buChar char="-"/>
            </a:pPr>
            <a:r>
              <a:rPr lang="en-US" sz="2000" dirty="0" smtClean="0"/>
              <a:t>250 000 in BTS</a:t>
            </a:r>
          </a:p>
          <a:p>
            <a:pPr marL="742950" lvl="1" indent="-285750">
              <a:buFontTx/>
              <a:buChar char="-"/>
            </a:pPr>
            <a:r>
              <a:rPr lang="en-US" sz="2000" dirty="0" smtClean="0"/>
              <a:t>82 000 in “</a:t>
            </a:r>
            <a:r>
              <a:rPr lang="en-US" sz="2000" dirty="0" err="1" smtClean="0"/>
              <a:t>Classe</a:t>
            </a:r>
            <a:r>
              <a:rPr lang="en-US" sz="2000" dirty="0" smtClean="0"/>
              <a:t> </a:t>
            </a:r>
            <a:r>
              <a:rPr lang="en-US" sz="2000" dirty="0" err="1" smtClean="0"/>
              <a:t>Préparatoires</a:t>
            </a:r>
            <a:r>
              <a:rPr lang="en-US" sz="2000" dirty="0" smtClean="0"/>
              <a:t>”</a:t>
            </a:r>
          </a:p>
          <a:p>
            <a:pPr marL="742950" lvl="1" indent="-285750">
              <a:buFontTx/>
              <a:buChar char="-"/>
            </a:pPr>
            <a:r>
              <a:rPr lang="en-US" sz="2000" dirty="0" smtClean="0"/>
              <a:t>134 000 in engineer schools</a:t>
            </a:r>
          </a:p>
        </p:txBody>
      </p:sp>
    </p:spTree>
    <p:extLst>
      <p:ext uri="{BB962C8B-B14F-4D97-AF65-F5344CB8AC3E}">
        <p14:creationId xmlns:p14="http://schemas.microsoft.com/office/powerpoint/2010/main" val="36590321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8600"/>
            <a:ext cx="9144000" cy="6382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9732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0"/>
            <a:ext cx="9144000" cy="6814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7047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3747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146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431800" y="1562100"/>
            <a:ext cx="4064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dirty="0" smtClean="0"/>
              <a:t>1</a:t>
            </a:r>
            <a:r>
              <a:rPr lang="fr-FR" baseline="30000" dirty="0" smtClean="0"/>
              <a:t>e</a:t>
            </a:r>
            <a:endParaRPr lang="fr-FR" baseline="300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400"/>
            <a:ext cx="9144000" cy="6797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0415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0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7411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40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2669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400"/>
            <a:ext cx="9144000" cy="6782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6245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853</TotalTime>
  <Words>96</Words>
  <Application>Microsoft Macintosh PowerPoint</Application>
  <PresentationFormat>Présentation à l'écran (4:3)</PresentationFormat>
  <Paragraphs>17</Paragraphs>
  <Slides>14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2</vt:i4>
      </vt:variant>
      <vt:variant>
        <vt:lpstr>Titres des diapositives</vt:lpstr>
      </vt:variant>
      <vt:variant>
        <vt:i4>14</vt:i4>
      </vt:variant>
    </vt:vector>
  </HeadingPairs>
  <TitlesOfParts>
    <vt:vector size="16" baseType="lpstr">
      <vt:lpstr>Thème Office</vt:lpstr>
      <vt:lpstr>Conception personnalisée</vt:lpstr>
      <vt:lpstr>Présentation PowerPoint</vt:lpstr>
      <vt:lpstr>Key data on french Universities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Organisation @ UPMC</vt:lpstr>
      <vt:lpstr>Curriculum @ UPMC</vt:lpstr>
      <vt:lpstr>Présentation PowerPoint</vt:lpstr>
    </vt:vector>
  </TitlesOfParts>
  <Company>LPNHE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Bertrand Laforge</dc:creator>
  <cp:lastModifiedBy>Bertrand Laforge</cp:lastModifiedBy>
  <cp:revision>10</cp:revision>
  <dcterms:created xsi:type="dcterms:W3CDTF">2014-06-19T21:52:52Z</dcterms:created>
  <dcterms:modified xsi:type="dcterms:W3CDTF">2014-06-20T12:06:43Z</dcterms:modified>
</cp:coreProperties>
</file>