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sldIdLst>
    <p:sldId id="256" r:id="rId2"/>
    <p:sldId id="289" r:id="rId3"/>
    <p:sldId id="257" r:id="rId4"/>
    <p:sldId id="293" r:id="rId5"/>
    <p:sldId id="290" r:id="rId6"/>
    <p:sldId id="291" r:id="rId7"/>
    <p:sldId id="292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284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rgbClr val="FFCC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FFCC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FFCC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FFCC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FFCC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rgbClr val="FFCC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rgbClr val="FFCC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rgbClr val="FFCC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rgbClr val="FFCC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2B"/>
    <a:srgbClr val="6666FF"/>
    <a:srgbClr val="E7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40" autoAdjust="0"/>
  </p:normalViewPr>
  <p:slideViewPr>
    <p:cSldViewPr>
      <p:cViewPr varScale="1">
        <p:scale>
          <a:sx n="65" d="100"/>
          <a:sy n="65" d="100"/>
        </p:scale>
        <p:origin x="130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</a:defRPr>
            </a:lvl1pPr>
          </a:lstStyle>
          <a:p>
            <a:endParaRPr lang="en-US" altLang="zh-C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</a:defRPr>
            </a:lvl1pPr>
          </a:lstStyle>
          <a:p>
            <a:endParaRPr lang="en-US" altLang="zh-CN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</a:defRPr>
            </a:lvl1pPr>
          </a:lstStyle>
          <a:p>
            <a:endParaRPr lang="en-US" altLang="zh-CN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</a:defRPr>
            </a:lvl1pPr>
          </a:lstStyle>
          <a:p>
            <a:fld id="{5277207D-AF42-406E-BDCB-5067C518A70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97077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7E0DD6-934D-46C6-842C-69B3FB3F6212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64635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95D790-80A1-4F9B-B776-699278818491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241753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dirty="0" smtClean="0">
                <a:solidFill>
                  <a:srgbClr val="FF0000"/>
                </a:solidFill>
                <a:ea typeface="SimHei" charset="0"/>
              </a:rPr>
              <a:t>High Energy cosmic Radiation Detection (HERD) onboard the China’s Space Station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7207D-AF42-406E-BDCB-5067C518A700}" type="slidenum">
              <a:rPr lang="en-US" altLang="zh-CN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25282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millisecond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7207D-AF42-406E-BDCB-5067C518A700}" type="slidenum">
              <a:rPr lang="en-US" altLang="zh-CN" smtClean="0"/>
              <a:pPr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65362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B0FB21-F5C9-4C6E-86D4-958C6B60AD03}" type="slidenum">
              <a:rPr lang="en-US" altLang="zh-CN"/>
              <a:pPr/>
              <a:t>17</a:t>
            </a:fld>
            <a:endParaRPr lang="en-US" altLang="zh-CN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960284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D0A47-8300-41E2-8A59-3672A6A478B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1975784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7E6D2-9698-417A-B7FE-8C8F9844442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3651912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92150"/>
            <a:ext cx="2057400" cy="54340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92150"/>
            <a:ext cx="6019800" cy="54340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7A14D-8357-4515-94CF-4266DFA37C5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48549451"/>
      </p:ext>
    </p:extLst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6492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86701E0-518F-4E83-9DF4-1C622162987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62020017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378C8-1405-4434-B746-43680CE7C7D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2270113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4D20D-4466-4D4E-BB02-443F14E4F98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93824289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DA840-ACF2-4ECE-8D60-6584440E1E9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73322595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9845E-0103-4DF2-877F-A59BB852738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96671268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E6349-3D3E-4AEE-8000-908C9A600CD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46297949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05488-504D-4EFD-9AF7-DA9C5A74813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6048983"/>
      </p:ext>
    </p:extLst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EF568-0D79-47A2-8913-6FBAF90A8FE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20388518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7A9E2-D45B-4E2D-985F-E7A67D5FC35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46673365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rgbClr val="3399FF"/>
          </a:solidFill>
          <a:ln w="9525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92150"/>
            <a:ext cx="82296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D5D5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/>
              </a:defRPr>
            </a:lvl1pPr>
          </a:lstStyle>
          <a:p>
            <a:endParaRPr lang="en-US" altLang="zh-CN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/>
              </a:defRPr>
            </a:lvl1pPr>
          </a:lstStyle>
          <a:p>
            <a:endParaRPr lang="en-US" altLang="zh-CN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/>
              </a:defRPr>
            </a:lvl1pPr>
          </a:lstStyle>
          <a:p>
            <a:fld id="{39357F9A-2337-4328-909D-C7156A2E09E4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6742113"/>
            <a:ext cx="9144000" cy="115887"/>
          </a:xfrm>
          <a:prstGeom prst="rect">
            <a:avLst/>
          </a:prstGeom>
          <a:solidFill>
            <a:srgbClr val="3399FF"/>
          </a:solidFill>
          <a:ln w="9525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8201" name="Picture 9" descr="输出向导-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25923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solidFill>
            <a:srgbClr val="FF33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Arial" panose="020B0604020202020204" pitchFamily="34" charset="0"/>
          <a:ea typeface="华文新魏" panose="0201080004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Arial" panose="020B0604020202020204" pitchFamily="34" charset="0"/>
          <a:ea typeface="华文新魏" panose="0201080004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Arial" panose="020B0604020202020204" pitchFamily="34" charset="0"/>
          <a:ea typeface="华文新魏" panose="0201080004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Arial" panose="020B0604020202020204" pitchFamily="34" charset="0"/>
          <a:ea typeface="华文新魏" panose="0201080004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Arial" panose="020B0604020202020204" pitchFamily="34" charset="0"/>
          <a:ea typeface="华文新魏" panose="0201080004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Arial" panose="020B0604020202020204" pitchFamily="34" charset="0"/>
          <a:ea typeface="华文新魏" panose="0201080004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Arial" panose="020B0604020202020204" pitchFamily="34" charset="0"/>
          <a:ea typeface="华文新魏" panose="0201080004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Arial" panose="020B0604020202020204" pitchFamily="34" charset="0"/>
          <a:ea typeface="华文新魏" panose="02010800040101010101" pitchFamily="2" charset="-122"/>
        </a:defRPr>
      </a:lvl9pPr>
    </p:titleStyle>
    <p:bodyStyle>
      <a:lvl1pPr marL="342900" indent="-342900" algn="l" rtl="0" fontAlgn="base">
        <a:spcBef>
          <a:spcPct val="10000"/>
        </a:spcBef>
        <a:spcAft>
          <a:spcPct val="30000"/>
        </a:spcAft>
        <a:buChar char="•"/>
        <a:defRPr sz="2600" b="1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 kern="1200">
          <a:solidFill>
            <a:srgbClr val="009900"/>
          </a:solidFill>
          <a:latin typeface="+mn-lt"/>
          <a:ea typeface="宋体" panose="02010600030101010101" pitchFamily="2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en-US" altLang="zh-CN" sz="3600" dirty="0" smtClean="0"/>
              <a:t>Computing in IHEP</a:t>
            </a:r>
            <a:endParaRPr lang="en-US" altLang="zh-CN" sz="36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altLang="zh-CN" sz="2600" dirty="0" smtClean="0"/>
              <a:t>Yaodong Cheng</a:t>
            </a:r>
            <a:endParaRPr lang="en-US" altLang="zh-CN" sz="2600" dirty="0"/>
          </a:p>
          <a:p>
            <a:r>
              <a:rPr lang="en-US" altLang="zh-CN" sz="2600" dirty="0" smtClean="0"/>
              <a:t>IHEPCC</a:t>
            </a:r>
            <a:endParaRPr lang="en-US" altLang="zh-CN" sz="2600" dirty="0"/>
          </a:p>
          <a:p>
            <a:fld id="{BBAAE949-B8EC-40B5-8C34-4FFA3248C5DE}" type="datetime3">
              <a:rPr lang="en-US" altLang="zh-CN" sz="2600" smtClean="0"/>
              <a:t>10 June 2014</a:t>
            </a:fld>
            <a:endParaRPr lang="en-US" altLang="zh-CN" sz="26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Storage Architecture</a:t>
            </a:r>
            <a:endParaRPr lang="zh-CN" altLang="en-US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3100754" y="1524000"/>
            <a:ext cx="533400" cy="685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0">
              <a:effectLst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2414954" y="1524000"/>
            <a:ext cx="533400" cy="685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0">
              <a:effectLst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786554" y="1524000"/>
            <a:ext cx="533400" cy="685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0">
              <a:effectLst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4472354" y="1524000"/>
            <a:ext cx="533400" cy="685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0">
              <a:effectLst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33754" y="17526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9pPr>
          </a:lstStyle>
          <a:p>
            <a:r>
              <a:rPr lang="en-US" altLang="zh-CN" sz="2000">
                <a:solidFill>
                  <a:srgbClr val="800000"/>
                </a:solidFill>
                <a:effectLst/>
                <a:latin typeface="Calibri" panose="020F0502020204030204" pitchFamily="34" charset="0"/>
              </a:rPr>
              <a:t>Computing</a:t>
            </a:r>
          </a:p>
          <a:p>
            <a:r>
              <a:rPr lang="en-US" altLang="zh-CN" sz="2000">
                <a:solidFill>
                  <a:srgbClr val="800000"/>
                </a:solidFill>
                <a:effectLst/>
                <a:latin typeface="Calibri" panose="020F0502020204030204" pitchFamily="34" charset="0"/>
              </a:rPr>
              <a:t> nodes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6986954" y="1524000"/>
            <a:ext cx="533400" cy="685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0">
              <a:effectLst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539154" y="1676400"/>
            <a:ext cx="990600" cy="400050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0" dirty="0">
                <a:effectLst/>
              </a:rPr>
              <a:t>…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005754" y="2743200"/>
            <a:ext cx="3048000" cy="68580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0" dirty="0">
                <a:effectLst/>
              </a:rPr>
              <a:t>Shared File systems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0" dirty="0">
                <a:effectLst/>
              </a:rPr>
              <a:t>(</a:t>
            </a:r>
            <a:r>
              <a:rPr lang="en-US" altLang="zh-CN" sz="1800" b="0" dirty="0" err="1">
                <a:effectLst/>
              </a:rPr>
              <a:t>Lustre</a:t>
            </a:r>
            <a:r>
              <a:rPr lang="en-US" altLang="zh-CN" sz="1800" b="0" dirty="0">
                <a:effectLst/>
              </a:rPr>
              <a:t>, </a:t>
            </a:r>
            <a:r>
              <a:rPr lang="en-US" altLang="zh-CN" sz="1800" b="0" dirty="0" err="1" smtClean="0">
                <a:effectLst/>
              </a:rPr>
              <a:t>Gluster</a:t>
            </a:r>
            <a:r>
              <a:rPr lang="en-US" altLang="zh-CN" sz="1800" b="0" dirty="0" smtClean="0">
                <a:effectLst/>
              </a:rPr>
              <a:t>, NFS</a:t>
            </a:r>
            <a:r>
              <a:rPr lang="en-US" altLang="zh-CN" sz="1800" b="0" dirty="0">
                <a:effectLst/>
              </a:rPr>
              <a:t>, …)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186354" y="2743200"/>
            <a:ext cx="28194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0">
                <a:effectLst/>
              </a:rPr>
              <a:t>HSM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0">
                <a:effectLst/>
              </a:rPr>
              <a:t>（</a:t>
            </a:r>
            <a:r>
              <a:rPr lang="en-US" altLang="zh-CN" sz="1800" b="0">
                <a:effectLst/>
              </a:rPr>
              <a:t>CASTOR</a:t>
            </a:r>
            <a:r>
              <a:rPr lang="zh-CN" altLang="en-US" sz="1800" b="0">
                <a:effectLst/>
              </a:rPr>
              <a:t>）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33754" y="28956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9pPr>
          </a:lstStyle>
          <a:p>
            <a:r>
              <a:rPr lang="en-US" altLang="zh-CN" sz="2000">
                <a:solidFill>
                  <a:srgbClr val="800000"/>
                </a:solidFill>
                <a:effectLst/>
                <a:latin typeface="Calibri" panose="020F0502020204030204" pitchFamily="34" charset="0"/>
              </a:rPr>
              <a:t>Storage</a:t>
            </a:r>
          </a:p>
          <a:p>
            <a:r>
              <a:rPr lang="en-US" altLang="zh-CN" sz="2000">
                <a:solidFill>
                  <a:srgbClr val="800000"/>
                </a:solidFill>
                <a:effectLst/>
                <a:latin typeface="Calibri" panose="020F0502020204030204" pitchFamily="34" charset="0"/>
              </a:rPr>
              <a:t>system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081954" y="4114800"/>
            <a:ext cx="2971800" cy="2514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0">
              <a:effectLst/>
            </a:endParaRP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6224954" y="4191000"/>
            <a:ext cx="685800" cy="6096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9pPr>
          </a:lstStyle>
          <a:p>
            <a:pPr algn="ctr"/>
            <a:r>
              <a:rPr lang="en-US" altLang="zh-CN" sz="1800" b="0">
                <a:effectLst/>
                <a:latin typeface="Calibri" panose="020F0502020204030204" pitchFamily="34" charset="0"/>
              </a:rPr>
              <a:t>mds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615354" y="5029200"/>
            <a:ext cx="609600" cy="838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9pPr>
          </a:lstStyle>
          <a:p>
            <a:pPr algn="ctr"/>
            <a:r>
              <a:rPr lang="en-US" altLang="zh-CN" sz="1800" b="0">
                <a:effectLst/>
                <a:latin typeface="Calibri" panose="020F0502020204030204" pitchFamily="34" charset="0"/>
              </a:rPr>
              <a:t>OSS</a:t>
            </a: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5539154" y="6019800"/>
            <a:ext cx="381000" cy="457200"/>
          </a:xfrm>
          <a:prstGeom prst="can">
            <a:avLst>
              <a:gd name="adj" fmla="val 30000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9pPr>
          </a:lstStyle>
          <a:p>
            <a:endParaRPr lang="zh-CN" altLang="zh-CN" sz="1800" b="0">
              <a:effectLst/>
              <a:latin typeface="Calibri" panose="020F0502020204030204" pitchFamily="34" charset="0"/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5767754" y="5867400"/>
            <a:ext cx="0" cy="152400"/>
          </a:xfrm>
          <a:prstGeom prst="line">
            <a:avLst/>
          </a:prstGeom>
          <a:noFill/>
          <a:ln w="9525">
            <a:solidFill>
              <a:srgbClr val="CCFF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834554" y="5029200"/>
            <a:ext cx="609600" cy="838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9pPr>
          </a:lstStyle>
          <a:p>
            <a:pPr algn="ctr"/>
            <a:r>
              <a:rPr lang="en-US" altLang="zh-CN" sz="1800" b="0">
                <a:effectLst/>
                <a:latin typeface="Calibri" panose="020F0502020204030204" pitchFamily="34" charset="0"/>
              </a:rPr>
              <a:t>OSS</a:t>
            </a:r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6682154" y="6019800"/>
            <a:ext cx="381000" cy="457200"/>
          </a:xfrm>
          <a:prstGeom prst="can">
            <a:avLst>
              <a:gd name="adj" fmla="val 30000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9pPr>
          </a:lstStyle>
          <a:p>
            <a:endParaRPr lang="zh-CN" altLang="zh-CN" sz="1800" b="0">
              <a:effectLst/>
              <a:latin typeface="Calibri" panose="020F0502020204030204" pitchFamily="34" charset="0"/>
            </a:endParaRP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6910754" y="5867400"/>
            <a:ext cx="0" cy="152400"/>
          </a:xfrm>
          <a:prstGeom prst="line">
            <a:avLst/>
          </a:prstGeom>
          <a:noFill/>
          <a:ln w="9525">
            <a:solidFill>
              <a:srgbClr val="CCFF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186354" y="4114800"/>
            <a:ext cx="2590800" cy="2514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0">
              <a:effectLst/>
            </a:endParaRPr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2567354" y="5029200"/>
            <a:ext cx="1447800" cy="3810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9pPr>
          </a:lstStyle>
          <a:p>
            <a:pPr algn="ctr"/>
            <a:r>
              <a:rPr lang="en-US" altLang="zh-CN" sz="1800" b="0">
                <a:effectLst/>
                <a:latin typeface="Calibri" panose="020F0502020204030204" pitchFamily="34" charset="0"/>
              </a:rPr>
              <a:t>Disk pool</a:t>
            </a:r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2567354" y="4343400"/>
            <a:ext cx="1447800" cy="3810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9pPr>
          </a:lstStyle>
          <a:p>
            <a:pPr algn="ctr"/>
            <a:r>
              <a:rPr lang="en-US" altLang="zh-CN" sz="1800">
                <a:effectLst/>
                <a:latin typeface="Calibri" panose="020F0502020204030204" pitchFamily="34" charset="0"/>
              </a:rPr>
              <a:t>Name Server</a:t>
            </a: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2567354" y="5791200"/>
            <a:ext cx="1447800" cy="3810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9pPr>
          </a:lstStyle>
          <a:p>
            <a:pPr algn="ctr"/>
            <a:r>
              <a:rPr lang="en-US" altLang="zh-CN" sz="1800">
                <a:effectLst/>
                <a:latin typeface="Calibri" panose="020F0502020204030204" pitchFamily="34" charset="0"/>
              </a:rPr>
              <a:t>Tape pool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167554" y="5029200"/>
            <a:ext cx="381000" cy="11430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9pPr>
          </a:lstStyle>
          <a:p>
            <a:pPr algn="ctr"/>
            <a:r>
              <a:rPr lang="en-US" altLang="zh-CN" sz="1800">
                <a:effectLst/>
                <a:latin typeface="Calibri" panose="020F0502020204030204" pitchFamily="34" charset="0"/>
              </a:rPr>
              <a:t>HSM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09954" y="4953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9pPr>
          </a:lstStyle>
          <a:p>
            <a:r>
              <a:rPr lang="en-US" altLang="zh-CN" sz="2000">
                <a:solidFill>
                  <a:srgbClr val="800000"/>
                </a:solidFill>
                <a:effectLst/>
                <a:latin typeface="Calibri" panose="020F0502020204030204" pitchFamily="34" charset="0"/>
              </a:rPr>
              <a:t>hardware</a:t>
            </a:r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 flipH="1" flipV="1">
            <a:off x="3405554" y="34290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 flipV="1">
            <a:off x="6605954" y="34290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910754" y="3657600"/>
            <a:ext cx="167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9pPr>
          </a:lstStyle>
          <a:p>
            <a:pPr algn="ctr"/>
            <a:r>
              <a:rPr lang="en-US" altLang="zh-CN" sz="1800">
                <a:effectLst/>
                <a:latin typeface="Calibri" panose="020F0502020204030204" pitchFamily="34" charset="0"/>
              </a:rPr>
              <a:t>10G</a:t>
            </a: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2872154" y="3733800"/>
            <a:ext cx="4114800" cy="0"/>
          </a:xfrm>
          <a:prstGeom prst="line">
            <a:avLst/>
          </a:prstGeom>
          <a:ln w="28575">
            <a:solidFill>
              <a:srgbClr val="00602B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0">
              <a:effectLst/>
            </a:endParaRPr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2262554" y="2514600"/>
            <a:ext cx="5715000" cy="0"/>
          </a:xfrm>
          <a:prstGeom prst="line">
            <a:avLst/>
          </a:prstGeom>
          <a:noFill/>
          <a:ln w="28575">
            <a:solidFill>
              <a:srgbClr val="0060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7397262" y="2385219"/>
            <a:ext cx="167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9pPr>
          </a:lstStyle>
          <a:p>
            <a:pPr algn="ctr"/>
            <a:r>
              <a:rPr lang="en-US" altLang="zh-CN" sz="1800" dirty="0">
                <a:effectLst/>
                <a:latin typeface="Calibri" panose="020F0502020204030204" pitchFamily="34" charset="0"/>
              </a:rPr>
              <a:t>10G</a:t>
            </a:r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 flipV="1">
            <a:off x="3405554" y="2514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 flipV="1">
            <a:off x="6605954" y="2514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 flipV="1">
            <a:off x="2643554" y="2209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 flipV="1">
            <a:off x="3405554" y="2209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 flipV="1">
            <a:off x="4091354" y="2209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 flipV="1">
            <a:off x="4700954" y="2209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 flipV="1">
            <a:off x="7291754" y="2209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AutoShape 40"/>
          <p:cNvSpPr>
            <a:spLocks noChangeArrowheads="1"/>
          </p:cNvSpPr>
          <p:nvPr/>
        </p:nvSpPr>
        <p:spPr bwMode="auto">
          <a:xfrm>
            <a:off x="7139354" y="6019800"/>
            <a:ext cx="381000" cy="457200"/>
          </a:xfrm>
          <a:prstGeom prst="can">
            <a:avLst>
              <a:gd name="adj" fmla="val 30000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9pPr>
          </a:lstStyle>
          <a:p>
            <a:endParaRPr lang="zh-CN" altLang="zh-CN" sz="1800" b="0">
              <a:effectLst/>
              <a:latin typeface="Calibri" panose="020F0502020204030204" pitchFamily="34" charset="0"/>
            </a:endParaRPr>
          </a:p>
        </p:txBody>
      </p:sp>
      <p:sp>
        <p:nvSpPr>
          <p:cNvPr id="42" name="AutoShape 41"/>
          <p:cNvSpPr>
            <a:spLocks noChangeArrowheads="1"/>
          </p:cNvSpPr>
          <p:nvPr/>
        </p:nvSpPr>
        <p:spPr bwMode="auto">
          <a:xfrm>
            <a:off x="5996354" y="6019800"/>
            <a:ext cx="381000" cy="457200"/>
          </a:xfrm>
          <a:prstGeom prst="can">
            <a:avLst>
              <a:gd name="adj" fmla="val 30000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9pPr>
          </a:lstStyle>
          <a:p>
            <a:endParaRPr lang="zh-CN" altLang="zh-CN" sz="1800" b="0">
              <a:effectLst/>
              <a:latin typeface="Calibri" panose="020F0502020204030204" pitchFamily="34" charset="0"/>
            </a:endParaRPr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>
            <a:off x="6148754" y="5867400"/>
            <a:ext cx="0" cy="152400"/>
          </a:xfrm>
          <a:prstGeom prst="line">
            <a:avLst/>
          </a:prstGeom>
          <a:noFill/>
          <a:ln w="9525">
            <a:solidFill>
              <a:srgbClr val="CCFF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>
            <a:off x="7291754" y="5867400"/>
            <a:ext cx="0" cy="152400"/>
          </a:xfrm>
          <a:prstGeom prst="line">
            <a:avLst/>
          </a:prstGeom>
          <a:noFill/>
          <a:ln w="9525">
            <a:solidFill>
              <a:srgbClr val="CCFF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4700954" y="22098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9pPr>
          </a:lstStyle>
          <a:p>
            <a:pPr algn="ctr"/>
            <a:r>
              <a:rPr lang="en-US" altLang="zh-CN" sz="1800">
                <a:effectLst/>
                <a:latin typeface="Calibri" panose="020F0502020204030204" pitchFamily="34" charset="0"/>
              </a:rPr>
              <a:t>1G</a:t>
            </a:r>
          </a:p>
        </p:txBody>
      </p:sp>
    </p:spTree>
    <p:extLst>
      <p:ext uri="{BB962C8B-B14F-4D97-AF65-F5344CB8AC3E}">
        <p14:creationId xmlns:p14="http://schemas.microsoft.com/office/powerpoint/2010/main" val="256180306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ffectLst/>
              </a:rPr>
              <a:t>Storage -- </a:t>
            </a:r>
            <a:r>
              <a:rPr lang="en-US" altLang="zh-CN" dirty="0" err="1" smtClean="0">
                <a:effectLst/>
              </a:rPr>
              <a:t>Lustre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7</a:t>
            </a:r>
            <a:r>
              <a:rPr lang="en-US" altLang="zh-CN" sz="2400" dirty="0" smtClean="0"/>
              <a:t> file systems share a similar ( commodity server DAS  SATA disk arrays ) architecture, totally </a:t>
            </a:r>
            <a:r>
              <a:rPr lang="en-US" altLang="zh-CN" sz="2400" dirty="0" smtClean="0">
                <a:solidFill>
                  <a:srgbClr val="FF0000"/>
                </a:solidFill>
              </a:rPr>
              <a:t>7</a:t>
            </a:r>
            <a:r>
              <a:rPr lang="en-US" altLang="zh-CN" sz="2400" dirty="0" smtClean="0"/>
              <a:t> MDSs,34 OSSs, </a:t>
            </a:r>
            <a:r>
              <a:rPr lang="en-US" altLang="zh-CN" sz="2400" dirty="0" smtClean="0">
                <a:solidFill>
                  <a:srgbClr val="FF0000"/>
                </a:solidFill>
              </a:rPr>
              <a:t>3.3 </a:t>
            </a:r>
            <a:r>
              <a:rPr lang="en-US" altLang="zh-CN" sz="2400" dirty="0" smtClean="0"/>
              <a:t>PB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5</a:t>
            </a:r>
            <a:r>
              <a:rPr lang="en-US" altLang="zh-CN" sz="2400" dirty="0" smtClean="0"/>
              <a:t> used for physics data of different experiments, </a:t>
            </a:r>
            <a:r>
              <a:rPr lang="en-US" altLang="zh-CN" sz="2400" dirty="0" smtClean="0">
                <a:solidFill>
                  <a:srgbClr val="FF0000"/>
                </a:solidFill>
              </a:rPr>
              <a:t>1</a:t>
            </a:r>
            <a:r>
              <a:rPr lang="en-US" altLang="zh-CN" sz="2400" dirty="0" smtClean="0"/>
              <a:t> for individual data, </a:t>
            </a:r>
            <a:r>
              <a:rPr lang="en-US" altLang="zh-CN" sz="2400" dirty="0" smtClean="0">
                <a:solidFill>
                  <a:srgbClr val="FF0000"/>
                </a:solidFill>
              </a:rPr>
              <a:t>1</a:t>
            </a:r>
            <a:r>
              <a:rPr lang="en-US" altLang="zh-CN" sz="2400" dirty="0" smtClean="0"/>
              <a:t> for temporary data storage</a:t>
            </a:r>
          </a:p>
          <a:p>
            <a:endParaRPr lang="zh-CN" altLang="en-US" dirty="0"/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92" y="3840144"/>
            <a:ext cx="8534400" cy="254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38038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Storage - </a:t>
            </a:r>
            <a:r>
              <a:rPr lang="en-US" altLang="zh-CN" dirty="0" err="1" smtClean="0"/>
              <a:t>Gluster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No metadata server architecture</a:t>
            </a:r>
          </a:p>
          <a:p>
            <a:pPr lvl="1"/>
            <a:r>
              <a:rPr lang="en-US" altLang="zh-CN" sz="2000" dirty="0" smtClean="0"/>
              <a:t>More scalability, no single point fault</a:t>
            </a:r>
          </a:p>
          <a:p>
            <a:r>
              <a:rPr lang="en-US" altLang="zh-CN" sz="2400" dirty="0" smtClean="0"/>
              <a:t>Used for YBJ experiment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5</a:t>
            </a:r>
            <a:r>
              <a:rPr lang="en-US" altLang="zh-CN" sz="2400" dirty="0" smtClean="0"/>
              <a:t> IO servers, </a:t>
            </a:r>
            <a:r>
              <a:rPr lang="en-US" altLang="zh-CN" sz="2400" dirty="0" smtClean="0">
                <a:solidFill>
                  <a:srgbClr val="FF0000"/>
                </a:solidFill>
              </a:rPr>
              <a:t>39</a:t>
            </a:r>
            <a:r>
              <a:rPr lang="en-US" altLang="zh-CN" sz="2400" dirty="0" smtClean="0"/>
              <a:t> bricks, </a:t>
            </a:r>
            <a:r>
              <a:rPr lang="en-US" altLang="zh-CN" sz="2400" dirty="0" smtClean="0">
                <a:solidFill>
                  <a:srgbClr val="FF0000"/>
                </a:solidFill>
              </a:rPr>
              <a:t>315</a:t>
            </a:r>
            <a:r>
              <a:rPr lang="en-US" altLang="zh-CN" sz="2400" dirty="0" smtClean="0"/>
              <a:t> TB</a:t>
            </a:r>
          </a:p>
          <a:p>
            <a:r>
              <a:rPr lang="en-US" altLang="zh-CN" sz="2400" dirty="0" smtClean="0"/>
              <a:t>Monitoring: Add new </a:t>
            </a:r>
            <a:r>
              <a:rPr lang="en-US" altLang="zh-CN" sz="2400" dirty="0" err="1"/>
              <a:t>N</a:t>
            </a:r>
            <a:r>
              <a:rPr lang="en-US" altLang="zh-CN" sz="2400" dirty="0" err="1" smtClean="0"/>
              <a:t>agios</a:t>
            </a:r>
            <a:r>
              <a:rPr lang="en-US" altLang="zh-CN" sz="2400" dirty="0" smtClean="0"/>
              <a:t> monitoring plugins to check </a:t>
            </a:r>
            <a:r>
              <a:rPr lang="en-US" altLang="zh-CN" sz="2400" dirty="0">
                <a:solidFill>
                  <a:srgbClr val="FF0000"/>
                </a:solidFill>
              </a:rPr>
              <a:t>brick target </a:t>
            </a:r>
            <a:r>
              <a:rPr lang="en-US" altLang="zh-CN" sz="2400" dirty="0" smtClean="0">
                <a:solidFill>
                  <a:srgbClr val="FF0000"/>
                </a:solidFill>
              </a:rPr>
              <a:t>status</a:t>
            </a:r>
          </a:p>
          <a:p>
            <a:r>
              <a:rPr lang="en-US" altLang="zh-CN" sz="2400" dirty="0"/>
              <a:t>Directory </a:t>
            </a:r>
            <a:r>
              <a:rPr lang="en-US" altLang="zh-CN" sz="2400" dirty="0" smtClean="0"/>
              <a:t>consistency problem when user </a:t>
            </a:r>
            <a:r>
              <a:rPr lang="en-US" altLang="zh-CN" sz="2400" dirty="0" err="1" smtClean="0"/>
              <a:t>mkdir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and </a:t>
            </a:r>
            <a:r>
              <a:rPr lang="en-US" altLang="zh-CN" sz="2400" dirty="0" err="1" smtClean="0"/>
              <a:t>rmdir</a:t>
            </a:r>
            <a:r>
              <a:rPr lang="en-US" altLang="zh-CN" sz="2400" dirty="0" smtClean="0"/>
              <a:t> one directory frequently</a:t>
            </a:r>
          </a:p>
          <a:p>
            <a:pPr lvl="1"/>
            <a:r>
              <a:rPr lang="en-US" altLang="zh-CN" sz="2200" dirty="0" smtClean="0"/>
              <a:t>We have to handle this manually</a:t>
            </a:r>
            <a:endParaRPr lang="en-US" altLang="zh-CN" sz="22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122118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Storage - CASTOR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800" dirty="0" smtClean="0"/>
              <a:t>Hardware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 smtClean="0"/>
              <a:t>Two IBM 3584 tape libraries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 smtClean="0"/>
              <a:t>~5800 slots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with 26 LTO-4 tape drivers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 smtClean="0"/>
              <a:t>10 tape servers and  10 disk servers with 200TB disk pool</a:t>
            </a:r>
          </a:p>
          <a:p>
            <a:pPr>
              <a:lnSpc>
                <a:spcPct val="90000"/>
              </a:lnSpc>
            </a:pPr>
            <a:r>
              <a:rPr lang="en-US" altLang="zh-CN" sz="2800" dirty="0" smtClean="0"/>
              <a:t>Software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 smtClean="0"/>
              <a:t>Customized version based on CASTOR 1.7.1.5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 smtClean="0"/>
              <a:t>Support the new types of hardware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 smtClean="0"/>
              <a:t>Optimize the performance of tape </a:t>
            </a:r>
            <a:br>
              <a:rPr lang="en-US" altLang="zh-CN" sz="2000" dirty="0" smtClean="0"/>
            </a:br>
            <a:r>
              <a:rPr lang="en-US" altLang="zh-CN" sz="2000" dirty="0" smtClean="0"/>
              <a:t>read and write operation  </a:t>
            </a:r>
          </a:p>
          <a:p>
            <a:pPr>
              <a:lnSpc>
                <a:spcPct val="90000"/>
              </a:lnSpc>
            </a:pPr>
            <a:r>
              <a:rPr lang="en-US" altLang="zh-CN" sz="2800" dirty="0" smtClean="0"/>
              <a:t>Network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 smtClean="0"/>
              <a:t>10Gbps link between disk servers </a:t>
            </a:r>
            <a:br>
              <a:rPr lang="en-US" altLang="zh-CN" sz="2000" dirty="0" smtClean="0"/>
            </a:br>
            <a:r>
              <a:rPr lang="en-US" altLang="zh-CN" sz="2000" dirty="0" smtClean="0"/>
              <a:t>and tape servers</a:t>
            </a:r>
          </a:p>
          <a:p>
            <a:r>
              <a:rPr lang="en-US" altLang="zh-CN" dirty="0" smtClean="0"/>
              <a:t>2.4PB, 4.5M files currently</a:t>
            </a:r>
            <a:endParaRPr lang="zh-CN" altLang="en-US" dirty="0"/>
          </a:p>
        </p:txBody>
      </p:sp>
      <p:pic>
        <p:nvPicPr>
          <p:cNvPr id="4" name="Picture 4" descr="P1010093-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57650"/>
            <a:ext cx="350520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48591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ffectLst/>
              </a:rPr>
              <a:t>BEIJING-LCG2 Site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WLCG Tier2 site for CMS and Atlas</a:t>
            </a:r>
          </a:p>
          <a:p>
            <a:r>
              <a:rPr lang="en-US" altLang="zh-CN" dirty="0" smtClean="0"/>
              <a:t>2116 CPUs and 640TB disk totally</a:t>
            </a:r>
          </a:p>
          <a:p>
            <a:pPr lvl="1"/>
            <a:r>
              <a:rPr lang="en-US" altLang="zh-CN" dirty="0" smtClean="0"/>
              <a:t>Some disk are degraded, will be replaced soon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altLang="zh-CN" sz="2800" dirty="0" smtClean="0">
                <a:effectLst/>
              </a:rPr>
              <a:t>All grid server will be </a:t>
            </a:r>
            <a:r>
              <a:rPr lang="en-US" altLang="zh-CN" sz="2800" dirty="0" smtClean="0"/>
              <a:t>replaced</a:t>
            </a:r>
            <a:r>
              <a:rPr lang="en-US" altLang="zh-CN" sz="2800" dirty="0" smtClean="0">
                <a:effectLst/>
              </a:rPr>
              <a:t> </a:t>
            </a:r>
            <a:r>
              <a:rPr lang="en-US" altLang="zh-CN" sz="2800" dirty="0" smtClean="0"/>
              <a:t>this year</a:t>
            </a:r>
            <a:endParaRPr lang="en-US" altLang="zh-CN" sz="2800" dirty="0" smtClean="0">
              <a:effectLst/>
            </a:endParaRP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altLang="zh-CN" sz="2000" dirty="0" smtClean="0">
                <a:effectLst/>
              </a:rPr>
              <a:t>Old server had been run over 5 years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altLang="zh-CN" sz="2800" dirty="0" smtClean="0"/>
              <a:t>EMI3 update</a:t>
            </a: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altLang="zh-CN" sz="2000" dirty="0" smtClean="0">
                <a:effectLst/>
              </a:rPr>
              <a:t>Updated: Cream, WN, Argus, BDII, </a:t>
            </a:r>
            <a:r>
              <a:rPr lang="en-US" altLang="zh-CN" sz="2000" dirty="0" err="1" smtClean="0">
                <a:effectLst/>
              </a:rPr>
              <a:t>Myproxy</a:t>
            </a:r>
            <a:endParaRPr lang="en-US" altLang="zh-CN" sz="2000" dirty="0" smtClean="0">
              <a:effectLst/>
            </a:endParaRP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altLang="zh-CN" dirty="0" smtClean="0"/>
              <a:t>To be updated: </a:t>
            </a:r>
            <a:r>
              <a:rPr lang="en-US" altLang="zh-CN" sz="2000" dirty="0" err="1" smtClean="0">
                <a:effectLst/>
              </a:rPr>
              <a:t>dCache</a:t>
            </a:r>
            <a:r>
              <a:rPr lang="en-US" altLang="zh-CN" sz="2000" dirty="0" smtClean="0">
                <a:effectLst/>
              </a:rPr>
              <a:t>, DPM, LFC, APEL, 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altLang="zh-CN" sz="2800" dirty="0" smtClean="0">
                <a:effectLst/>
              </a:rPr>
              <a:t>All Nodes upgraded to SL6.5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439501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My main work experiences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z="1800" dirty="0" smtClean="0"/>
              <a:t>Development </a:t>
            </a:r>
            <a:r>
              <a:rPr lang="en-US" altLang="zh-CN" sz="1800" dirty="0"/>
              <a:t>of WLCG data management </a:t>
            </a:r>
            <a:r>
              <a:rPr lang="en-US" altLang="zh-CN" sz="1800" dirty="0" smtClean="0"/>
              <a:t>middleware during my visit CERN IT LCG-GD group in 2005</a:t>
            </a:r>
            <a:endParaRPr lang="zh-CN" altLang="zh-CN" sz="1800" dirty="0"/>
          </a:p>
          <a:p>
            <a:pPr lvl="0"/>
            <a:r>
              <a:rPr lang="en-US" altLang="zh-CN" sz="1800" dirty="0" smtClean="0"/>
              <a:t>Modified CASTOR </a:t>
            </a:r>
            <a:r>
              <a:rPr lang="en-US" altLang="zh-CN" sz="1800" dirty="0"/>
              <a:t>1.7.1.5 </a:t>
            </a:r>
            <a:r>
              <a:rPr lang="en-US" altLang="zh-CN" sz="1800" dirty="0" smtClean="0"/>
              <a:t>to support LTO4 </a:t>
            </a:r>
            <a:r>
              <a:rPr lang="en-US" altLang="zh-CN" sz="1800" dirty="0"/>
              <a:t>tape </a:t>
            </a:r>
            <a:r>
              <a:rPr lang="en-US" altLang="zh-CN" sz="1800" dirty="0" smtClean="0"/>
              <a:t>device, </a:t>
            </a:r>
            <a:r>
              <a:rPr lang="en-US" altLang="zh-CN" sz="1800" dirty="0"/>
              <a:t>fast data migration between tape and </a:t>
            </a:r>
            <a:r>
              <a:rPr lang="en-US" altLang="zh-CN" sz="1800" dirty="0" err="1" smtClean="0"/>
              <a:t>lustre</a:t>
            </a:r>
            <a:r>
              <a:rPr lang="en-US" altLang="zh-CN" sz="1800" dirty="0" smtClean="0"/>
              <a:t>, and other functions</a:t>
            </a:r>
            <a:endParaRPr lang="zh-CN" altLang="zh-CN" sz="1800" dirty="0"/>
          </a:p>
          <a:p>
            <a:pPr lvl="0"/>
            <a:r>
              <a:rPr lang="en-US" altLang="zh-CN" sz="1800" dirty="0" err="1" smtClean="0"/>
              <a:t>Gluster</a:t>
            </a:r>
            <a:r>
              <a:rPr lang="en-US" altLang="zh-CN" sz="1800" dirty="0" smtClean="0"/>
              <a:t> </a:t>
            </a:r>
            <a:r>
              <a:rPr lang="en-US" altLang="zh-CN" sz="1800" dirty="0"/>
              <a:t>file system </a:t>
            </a:r>
            <a:r>
              <a:rPr lang="en-US" altLang="zh-CN" sz="1800" dirty="0" smtClean="0"/>
              <a:t>research and deployment, added </a:t>
            </a:r>
            <a:r>
              <a:rPr lang="en-US" altLang="zh-CN" sz="1800" dirty="0"/>
              <a:t>some valuable </a:t>
            </a:r>
            <a:r>
              <a:rPr lang="en-US" altLang="zh-CN" sz="1800" dirty="0" smtClean="0"/>
              <a:t>functions, including unified file distribution, multiple layout versions and so on. </a:t>
            </a:r>
            <a:endParaRPr lang="zh-CN" altLang="zh-CN" sz="1800" dirty="0"/>
          </a:p>
          <a:p>
            <a:pPr lvl="0"/>
            <a:r>
              <a:rPr lang="en-US" altLang="zh-CN" sz="1800" dirty="0"/>
              <a:t>Research on SSD cache and small file </a:t>
            </a:r>
            <a:r>
              <a:rPr lang="en-US" altLang="zh-CN" sz="1800" dirty="0" smtClean="0"/>
              <a:t>storage to reduce the </a:t>
            </a:r>
            <a:r>
              <a:rPr lang="en-US" altLang="zh-CN" sz="1800" dirty="0"/>
              <a:t>response </a:t>
            </a:r>
            <a:r>
              <a:rPr lang="en-US" altLang="zh-CN" sz="1800" dirty="0" smtClean="0"/>
              <a:t>time in case of high-concurrency access</a:t>
            </a:r>
          </a:p>
          <a:p>
            <a:pPr lvl="1"/>
            <a:r>
              <a:rPr lang="en-US" altLang="zh-CN" sz="1600" dirty="0" smtClean="0"/>
              <a:t>Build a system successfully with </a:t>
            </a:r>
            <a:r>
              <a:rPr lang="en-US" altLang="zh-CN" sz="1600" dirty="0" err="1" smtClean="0"/>
              <a:t>Gluster</a:t>
            </a:r>
            <a:r>
              <a:rPr lang="en-US" altLang="zh-CN" sz="1600" dirty="0" smtClean="0"/>
              <a:t> and </a:t>
            </a:r>
            <a:r>
              <a:rPr lang="en-US" altLang="zh-CN" sz="1600" dirty="0" err="1" smtClean="0"/>
              <a:t>flashcache</a:t>
            </a:r>
            <a:r>
              <a:rPr lang="en-US" altLang="zh-CN" sz="1600" dirty="0" smtClean="0"/>
              <a:t> to support 50 billion  small files (30kb average) for one commercial company</a:t>
            </a:r>
          </a:p>
          <a:p>
            <a:pPr lvl="0"/>
            <a:r>
              <a:rPr lang="en-US" altLang="zh-CN" sz="1800" dirty="0" smtClean="0"/>
              <a:t>Build IHEP cloud infrastructure with </a:t>
            </a:r>
            <a:r>
              <a:rPr lang="en-US" altLang="zh-CN" sz="1800" dirty="0" err="1" smtClean="0"/>
              <a:t>Openstack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86921244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My interest topics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 smtClean="0"/>
              <a:t>Distributed file system management</a:t>
            </a:r>
          </a:p>
          <a:p>
            <a:pPr lvl="1"/>
            <a:r>
              <a:rPr lang="en-US" altLang="zh-CN" sz="1800" dirty="0" smtClean="0"/>
              <a:t>Each file system has advantage and disadvantage, </a:t>
            </a:r>
            <a:r>
              <a:rPr lang="en-US" altLang="zh-CN" sz="1800" dirty="0" smtClean="0">
                <a:solidFill>
                  <a:srgbClr val="FF0000"/>
                </a:solidFill>
              </a:rPr>
              <a:t>which one </a:t>
            </a:r>
            <a:r>
              <a:rPr lang="en-US" altLang="zh-CN" sz="1800" dirty="0" smtClean="0"/>
              <a:t>is best or suitable for the applications</a:t>
            </a:r>
          </a:p>
          <a:p>
            <a:r>
              <a:rPr lang="en-US" altLang="zh-CN" sz="2000" dirty="0"/>
              <a:t>Cloud storage promotion </a:t>
            </a:r>
            <a:endParaRPr lang="en-US" altLang="zh-CN" sz="2000" dirty="0" smtClean="0"/>
          </a:p>
          <a:p>
            <a:pPr lvl="1"/>
            <a:r>
              <a:rPr lang="en-US" altLang="zh-CN" sz="1800" dirty="0"/>
              <a:t>c</a:t>
            </a:r>
            <a:r>
              <a:rPr lang="en-US" altLang="zh-CN" sz="1800" dirty="0" smtClean="0"/>
              <a:t>loud storage like s3 or swift has more scalability, but isn’t POSIX-compliance</a:t>
            </a:r>
          </a:p>
          <a:p>
            <a:pPr lvl="1"/>
            <a:r>
              <a:rPr lang="en-US" altLang="zh-CN" sz="1800" dirty="0" smtClean="0"/>
              <a:t>Is it </a:t>
            </a:r>
            <a:r>
              <a:rPr lang="en-US" altLang="zh-CN" sz="1800" dirty="0" smtClean="0">
                <a:solidFill>
                  <a:srgbClr val="FF0000"/>
                </a:solidFill>
              </a:rPr>
              <a:t>a trend </a:t>
            </a:r>
            <a:r>
              <a:rPr lang="en-US" altLang="zh-CN" sz="1800" dirty="0" smtClean="0"/>
              <a:t>for HEP computing?</a:t>
            </a:r>
          </a:p>
          <a:p>
            <a:pPr lvl="1"/>
            <a:r>
              <a:rPr lang="en-US" altLang="zh-CN" sz="1800" dirty="0" smtClean="0"/>
              <a:t>Will the user who always uses file system adopt the new method?</a:t>
            </a:r>
          </a:p>
          <a:p>
            <a:r>
              <a:rPr lang="en-US" altLang="zh-CN" sz="2000" dirty="0" smtClean="0"/>
              <a:t>Cloud infrastructure management</a:t>
            </a:r>
          </a:p>
          <a:p>
            <a:pPr lvl="1"/>
            <a:r>
              <a:rPr lang="en-US" altLang="zh-CN" sz="2000" dirty="0" err="1" smtClean="0"/>
              <a:t>Openstack</a:t>
            </a:r>
            <a:r>
              <a:rPr lang="en-US" altLang="zh-CN" sz="2000" dirty="0" smtClean="0"/>
              <a:t> is enough for our </a:t>
            </a:r>
            <a:r>
              <a:rPr lang="en-US" altLang="zh-CN" sz="2000" dirty="0" err="1" smtClean="0"/>
              <a:t>IaaS</a:t>
            </a:r>
            <a:r>
              <a:rPr lang="en-US" altLang="zh-CN" sz="2000" dirty="0" smtClean="0"/>
              <a:t> services?</a:t>
            </a:r>
          </a:p>
          <a:p>
            <a:pPr lvl="1"/>
            <a:r>
              <a:rPr lang="en-US" altLang="zh-CN" sz="2000" dirty="0" smtClean="0"/>
              <a:t>Which storage will support VM images storage and immigration? Is CEPH OK?</a:t>
            </a:r>
          </a:p>
          <a:p>
            <a:pPr lvl="1"/>
            <a:r>
              <a:rPr lang="en-US" altLang="zh-CN" sz="2000" dirty="0" smtClean="0"/>
              <a:t>How to integrate virtual machine into existing computing system?  Network planning and VM deployment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28547232"/>
      </p:ext>
    </p:extLst>
  </p:cSld>
  <p:clrMapOvr>
    <a:masterClrMapping/>
  </p:clrMapOvr>
  <p:transition spd="med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001000" cy="4297363"/>
          </a:xfrm>
        </p:spPr>
        <p:txBody>
          <a:bodyPr/>
          <a:lstStyle/>
          <a:p>
            <a:pPr marL="0" indent="0" algn="ctr">
              <a:buNone/>
            </a:pPr>
            <a:endParaRPr lang="en-US" altLang="zh-CN" dirty="0" smtClean="0"/>
          </a:p>
          <a:p>
            <a:pPr marL="0" indent="0" algn="ctr">
              <a:buNone/>
            </a:pPr>
            <a:endParaRPr lang="en-US" altLang="zh-CN" dirty="0"/>
          </a:p>
          <a:p>
            <a:pPr marL="0" indent="0" algn="ctr">
              <a:buNone/>
            </a:pPr>
            <a:endParaRPr lang="en-US" altLang="zh-CN" dirty="0" smtClean="0"/>
          </a:p>
          <a:p>
            <a:pPr marL="0" indent="0" algn="ctr">
              <a:buNone/>
            </a:pPr>
            <a:r>
              <a:rPr lang="en-US" altLang="zh-CN" sz="3600" dirty="0" smtClean="0"/>
              <a:t>Thank you for your attention</a:t>
            </a:r>
            <a:endParaRPr lang="en-US" altLang="zh-CN" sz="36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IHEP</a:t>
            </a:r>
          </a:p>
          <a:p>
            <a:r>
              <a:rPr lang="en-US" altLang="zh-CN" dirty="0" smtClean="0"/>
              <a:t>IHEP-CC</a:t>
            </a:r>
          </a:p>
          <a:p>
            <a:r>
              <a:rPr lang="en-US" altLang="zh-CN" dirty="0" smtClean="0"/>
              <a:t>My interest topics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775269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49288"/>
          </a:xfrm>
        </p:spPr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IHEP at a Glance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308100"/>
            <a:ext cx="8229600" cy="5321300"/>
          </a:xfrm>
        </p:spPr>
        <p:txBody>
          <a:bodyPr tIns="360000"/>
          <a:lstStyle/>
          <a:p>
            <a:pPr>
              <a:lnSpc>
                <a:spcPct val="110000"/>
              </a:lnSpc>
            </a:pPr>
            <a:r>
              <a:rPr lang="en-US" altLang="zh-CN" sz="2000" dirty="0">
                <a:ea typeface="宋体" panose="02010600030101010101" pitchFamily="2" charset="-122"/>
              </a:rPr>
              <a:t>~ </a:t>
            </a:r>
            <a:r>
              <a:rPr lang="en-US" altLang="zh-CN" sz="2000" dirty="0" smtClean="0">
                <a:ea typeface="宋体" panose="02010600030101010101" pitchFamily="2" charset="-122"/>
              </a:rPr>
              <a:t>1400 </a:t>
            </a:r>
            <a:r>
              <a:rPr lang="en-US" altLang="zh-CN" sz="2000" dirty="0">
                <a:ea typeface="宋体" panose="02010600030101010101" pitchFamily="2" charset="-122"/>
              </a:rPr>
              <a:t>staffs, </a:t>
            </a:r>
            <a:r>
              <a:rPr lang="en-US" altLang="zh-CN" sz="2000" dirty="0" smtClean="0">
                <a:ea typeface="宋体" panose="02010600030101010101" pitchFamily="2" charset="-122"/>
              </a:rPr>
              <a:t>~ 400 students (master and Ph.D.), ~ 400 visitors</a:t>
            </a:r>
          </a:p>
          <a:p>
            <a:pPr>
              <a:lnSpc>
                <a:spcPct val="110000"/>
              </a:lnSpc>
            </a:pPr>
            <a:r>
              <a:rPr lang="en-US" altLang="zh-CN" sz="2000" dirty="0" smtClean="0">
                <a:ea typeface="宋体" panose="02010600030101010101" pitchFamily="2" charset="-122"/>
              </a:rPr>
              <a:t>Budget</a:t>
            </a:r>
            <a:r>
              <a:rPr lang="zh-CN" altLang="en-US" sz="2000" dirty="0" smtClean="0">
                <a:ea typeface="宋体" panose="02010600030101010101" pitchFamily="2" charset="-122"/>
              </a:rPr>
              <a:t>：</a:t>
            </a:r>
            <a:r>
              <a:rPr lang="en-US" altLang="zh-CN" sz="2000" dirty="0" smtClean="0">
                <a:ea typeface="宋体" panose="02010600030101010101" pitchFamily="2" charset="-122"/>
              </a:rPr>
              <a:t>~ 1.1 B RMB/year</a:t>
            </a:r>
          </a:p>
          <a:p>
            <a:pPr>
              <a:lnSpc>
                <a:spcPct val="110000"/>
              </a:lnSpc>
            </a:pPr>
            <a:r>
              <a:rPr lang="en-US" altLang="zh-CN" sz="2000" dirty="0" smtClean="0">
                <a:ea typeface="宋体" panose="02010600030101010101" pitchFamily="2" charset="-122"/>
              </a:rPr>
              <a:t>The </a:t>
            </a:r>
            <a:r>
              <a:rPr lang="en-US" altLang="zh-CN" sz="2000" dirty="0">
                <a:ea typeface="宋体" panose="02010600030101010101" pitchFamily="2" charset="-122"/>
              </a:rPr>
              <a:t>largest fundamental research center in China with research fields:</a:t>
            </a:r>
            <a:r>
              <a:rPr lang="en-US" altLang="zh-CN" sz="2000" b="0" dirty="0">
                <a:ea typeface="宋体" panose="02010600030101010101" pitchFamily="2" charset="-122"/>
              </a:rPr>
              <a:t> </a:t>
            </a:r>
          </a:p>
          <a:p>
            <a:pPr lvl="1">
              <a:lnSpc>
                <a:spcPct val="110000"/>
              </a:lnSpc>
            </a:pPr>
            <a:r>
              <a:rPr lang="en-US" altLang="zh-CN" sz="2000" dirty="0"/>
              <a:t>Particle Physics Experiments</a:t>
            </a:r>
          </a:p>
          <a:p>
            <a:pPr lvl="1">
              <a:lnSpc>
                <a:spcPct val="110000"/>
              </a:lnSpc>
            </a:pPr>
            <a:r>
              <a:rPr lang="en-US" altLang="zh-CN" sz="2000" dirty="0"/>
              <a:t>Theoretical Physics</a:t>
            </a:r>
          </a:p>
          <a:p>
            <a:pPr lvl="1">
              <a:lnSpc>
                <a:spcPct val="110000"/>
              </a:lnSpc>
            </a:pPr>
            <a:r>
              <a:rPr lang="en-US" altLang="zh-CN" sz="2000" dirty="0"/>
              <a:t>Cosmic Ray/Astrophysics experiments</a:t>
            </a:r>
          </a:p>
          <a:p>
            <a:pPr lvl="1">
              <a:lnSpc>
                <a:spcPct val="110000"/>
              </a:lnSpc>
            </a:pPr>
            <a:r>
              <a:rPr lang="en-US" altLang="zh-CN" sz="2000" dirty="0"/>
              <a:t>Accelerator Technology and applications</a:t>
            </a:r>
          </a:p>
          <a:p>
            <a:pPr lvl="1">
              <a:lnSpc>
                <a:spcPct val="110000"/>
              </a:lnSpc>
            </a:pPr>
            <a:r>
              <a:rPr lang="en-US" altLang="zh-CN" sz="2000" dirty="0"/>
              <a:t>Synchrotron radiation facility</a:t>
            </a:r>
          </a:p>
          <a:p>
            <a:pPr lvl="1">
              <a:lnSpc>
                <a:spcPct val="110000"/>
              </a:lnSpc>
            </a:pPr>
            <a:r>
              <a:rPr lang="en-US" altLang="zh-CN" sz="2000" dirty="0"/>
              <a:t>Nuclear analytical technique </a:t>
            </a:r>
          </a:p>
          <a:p>
            <a:pPr lvl="1">
              <a:lnSpc>
                <a:spcPct val="110000"/>
              </a:lnSpc>
            </a:pPr>
            <a:r>
              <a:rPr lang="en-US" altLang="zh-CN" sz="2000" dirty="0"/>
              <a:t>Multiple Discipline research </a:t>
            </a:r>
          </a:p>
          <a:p>
            <a:pPr lvl="1">
              <a:lnSpc>
                <a:spcPct val="110000"/>
              </a:lnSpc>
            </a:pPr>
            <a:r>
              <a:rPr lang="en-US" altLang="zh-CN" sz="2000" dirty="0"/>
              <a:t>Computing and Network application</a:t>
            </a:r>
          </a:p>
          <a:p>
            <a:pPr lvl="1">
              <a:lnSpc>
                <a:spcPct val="110000"/>
              </a:lnSpc>
            </a:pPr>
            <a:r>
              <a:rPr lang="en-US" altLang="zh-CN" sz="2000" dirty="0"/>
              <a:t>…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588" y="1431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Large science facilities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altLang="zh-CN" sz="2000" dirty="0">
                <a:solidFill>
                  <a:srgbClr val="002060"/>
                </a:solidFill>
              </a:rPr>
              <a:t>In operation</a:t>
            </a:r>
          </a:p>
          <a:p>
            <a:pPr lvl="1"/>
            <a:r>
              <a:rPr lang="en-US" altLang="zh-CN" sz="1800" dirty="0">
                <a:solidFill>
                  <a:srgbClr val="002060"/>
                </a:solidFill>
              </a:rPr>
              <a:t>Beijing Electron Positron Collider (BEPCII) </a:t>
            </a:r>
          </a:p>
          <a:p>
            <a:pPr lvl="1"/>
            <a:r>
              <a:rPr lang="en-US" altLang="zh-CN" sz="1800" dirty="0">
                <a:solidFill>
                  <a:srgbClr val="002060"/>
                </a:solidFill>
              </a:rPr>
              <a:t>Beijing Spectrometer (BESIII) </a:t>
            </a:r>
          </a:p>
          <a:p>
            <a:pPr lvl="1"/>
            <a:r>
              <a:rPr lang="en-US" altLang="zh-CN" sz="1800" dirty="0">
                <a:solidFill>
                  <a:srgbClr val="002060"/>
                </a:solidFill>
              </a:rPr>
              <a:t>Beijing Synchrotron Radiation Facility (BSRF)</a:t>
            </a:r>
          </a:p>
          <a:p>
            <a:pPr lvl="1"/>
            <a:r>
              <a:rPr lang="en-US" altLang="zh-CN" sz="1800" dirty="0" err="1">
                <a:solidFill>
                  <a:srgbClr val="002060"/>
                </a:solidFill>
              </a:rPr>
              <a:t>Yangbajing</a:t>
            </a:r>
            <a:r>
              <a:rPr lang="en-US" altLang="zh-CN" sz="1800" dirty="0">
                <a:solidFill>
                  <a:srgbClr val="002060"/>
                </a:solidFill>
              </a:rPr>
              <a:t> Cosmic Ray Observatory: </a:t>
            </a:r>
            <a:r>
              <a:rPr lang="en-US" altLang="zh-CN" sz="1800" dirty="0" err="1">
                <a:solidFill>
                  <a:srgbClr val="002060"/>
                </a:solidFill>
              </a:rPr>
              <a:t>ASg</a:t>
            </a:r>
            <a:r>
              <a:rPr lang="en-US" altLang="zh-CN" sz="1800" dirty="0">
                <a:solidFill>
                  <a:srgbClr val="002060"/>
                </a:solidFill>
              </a:rPr>
              <a:t> &amp; </a:t>
            </a:r>
            <a:r>
              <a:rPr lang="en-US" altLang="zh-CN" sz="1800" dirty="0" smtClean="0">
                <a:solidFill>
                  <a:srgbClr val="002060"/>
                </a:solidFill>
              </a:rPr>
              <a:t>ARGO: </a:t>
            </a:r>
            <a:r>
              <a:rPr lang="en-US" altLang="zh-CN" sz="1800" dirty="0" err="1" smtClean="0">
                <a:solidFill>
                  <a:srgbClr val="7030A0"/>
                </a:solidFill>
              </a:rPr>
              <a:t>tibet</a:t>
            </a:r>
            <a:endParaRPr lang="en-US" altLang="zh-CN" sz="1800" dirty="0">
              <a:solidFill>
                <a:srgbClr val="7030A0"/>
              </a:solidFill>
            </a:endParaRPr>
          </a:p>
          <a:p>
            <a:pPr lvl="1"/>
            <a:r>
              <a:rPr lang="en-US" altLang="zh-CN" sz="1800" dirty="0" err="1">
                <a:solidFill>
                  <a:srgbClr val="002060"/>
                </a:solidFill>
              </a:rPr>
              <a:t>Daya</a:t>
            </a:r>
            <a:r>
              <a:rPr lang="en-US" altLang="zh-CN" sz="1800" dirty="0">
                <a:solidFill>
                  <a:srgbClr val="002060"/>
                </a:solidFill>
              </a:rPr>
              <a:t> Bay Neutrino </a:t>
            </a:r>
            <a:r>
              <a:rPr lang="en-US" altLang="zh-CN" sz="1800" dirty="0" smtClean="0">
                <a:solidFill>
                  <a:srgbClr val="002060"/>
                </a:solidFill>
              </a:rPr>
              <a:t>Experiment: </a:t>
            </a:r>
            <a:r>
              <a:rPr lang="en-US" altLang="zh-CN" sz="1800" dirty="0" smtClean="0">
                <a:solidFill>
                  <a:srgbClr val="7030A0"/>
                </a:solidFill>
              </a:rPr>
              <a:t>Guangdong</a:t>
            </a:r>
            <a:endParaRPr lang="en-US" altLang="zh-CN" sz="1800" dirty="0" smtClean="0">
              <a:solidFill>
                <a:srgbClr val="002060"/>
              </a:solidFill>
            </a:endParaRPr>
          </a:p>
          <a:p>
            <a:pPr fontAlgn="t">
              <a:spcBef>
                <a:spcPts val="1200"/>
              </a:spcBef>
            </a:pPr>
            <a:r>
              <a:rPr lang="en-US" altLang="zh-CN" sz="2000" dirty="0" smtClean="0">
                <a:solidFill>
                  <a:srgbClr val="002060"/>
                </a:solidFill>
              </a:rPr>
              <a:t>Under construction</a:t>
            </a:r>
          </a:p>
          <a:p>
            <a:pPr lvl="1"/>
            <a:r>
              <a:rPr lang="en-US" altLang="zh-CN" sz="1800" dirty="0" smtClean="0">
                <a:solidFill>
                  <a:srgbClr val="002060"/>
                </a:solidFill>
              </a:rPr>
              <a:t>China </a:t>
            </a:r>
            <a:r>
              <a:rPr lang="en-US" altLang="zh-CN" sz="1800" dirty="0">
                <a:solidFill>
                  <a:srgbClr val="002060"/>
                </a:solidFill>
              </a:rPr>
              <a:t>Spallation Neutron Source (CSNS): </a:t>
            </a:r>
            <a:r>
              <a:rPr lang="en-US" altLang="zh-CN" sz="1800" dirty="0">
                <a:solidFill>
                  <a:srgbClr val="7030A0"/>
                </a:solidFill>
              </a:rPr>
              <a:t>Guangdong</a:t>
            </a:r>
          </a:p>
          <a:p>
            <a:pPr lvl="1"/>
            <a:r>
              <a:rPr lang="en-US" altLang="zh-CN" sz="1800" dirty="0">
                <a:solidFill>
                  <a:srgbClr val="002060"/>
                </a:solidFill>
              </a:rPr>
              <a:t>Hard X-ray Modulation Telescope(HXMT)</a:t>
            </a:r>
          </a:p>
          <a:p>
            <a:pPr lvl="1"/>
            <a:r>
              <a:rPr lang="en-US" altLang="zh-CN" sz="1800" dirty="0">
                <a:solidFill>
                  <a:srgbClr val="002060"/>
                </a:solidFill>
              </a:rPr>
              <a:t>Accelerator-driven Sub-critical System (ADS) </a:t>
            </a:r>
            <a:r>
              <a:rPr lang="en-US" altLang="zh-CN" sz="1800" dirty="0" smtClean="0">
                <a:solidFill>
                  <a:srgbClr val="002060"/>
                </a:solidFill>
              </a:rPr>
              <a:t>: </a:t>
            </a:r>
            <a:r>
              <a:rPr lang="en-US" altLang="zh-CN" sz="1800" dirty="0">
                <a:solidFill>
                  <a:srgbClr val="7030A0"/>
                </a:solidFill>
              </a:rPr>
              <a:t>Guangdong</a:t>
            </a:r>
          </a:p>
          <a:p>
            <a:pPr lvl="1"/>
            <a:r>
              <a:rPr lang="en-US" altLang="zh-CN" sz="1800" dirty="0">
                <a:solidFill>
                  <a:srgbClr val="002060"/>
                </a:solidFill>
              </a:rPr>
              <a:t>Jiangmen Neutrino Underground Observatory (JUNO): </a:t>
            </a:r>
            <a:r>
              <a:rPr lang="en-US" altLang="zh-CN" sz="1800" dirty="0">
                <a:solidFill>
                  <a:srgbClr val="7030A0"/>
                </a:solidFill>
              </a:rPr>
              <a:t>Guangdon</a:t>
            </a:r>
            <a:r>
              <a:rPr lang="en-US" altLang="zh-CN" sz="1800" dirty="0">
                <a:solidFill>
                  <a:srgbClr val="002060"/>
                </a:solidFill>
              </a:rPr>
              <a:t>g</a:t>
            </a:r>
          </a:p>
          <a:p>
            <a:r>
              <a:rPr lang="en-US" altLang="zh-CN" sz="2000" dirty="0">
                <a:solidFill>
                  <a:srgbClr val="002060"/>
                </a:solidFill>
              </a:rPr>
              <a:t>Under planning </a:t>
            </a:r>
          </a:p>
          <a:p>
            <a:pPr lvl="1"/>
            <a:r>
              <a:rPr lang="en-US" altLang="zh-CN" sz="1800" dirty="0">
                <a:solidFill>
                  <a:srgbClr val="002060"/>
                </a:solidFill>
              </a:rPr>
              <a:t>Beijing Advanced Photon </a:t>
            </a:r>
            <a:r>
              <a:rPr lang="en-US" altLang="zh-CN" sz="1800" dirty="0" smtClean="0">
                <a:solidFill>
                  <a:srgbClr val="002060"/>
                </a:solidFill>
              </a:rPr>
              <a:t>Source(BAPS), </a:t>
            </a:r>
            <a:r>
              <a:rPr lang="en-US" altLang="zh-CN" sz="1800" dirty="0">
                <a:solidFill>
                  <a:srgbClr val="002060"/>
                </a:solidFill>
              </a:rPr>
              <a:t>LHAASO, XTP, HERD, </a:t>
            </a:r>
            <a:r>
              <a:rPr lang="en-US" altLang="zh-CN" sz="1800" dirty="0" smtClean="0">
                <a:solidFill>
                  <a:srgbClr val="002060"/>
                </a:solidFill>
              </a:rPr>
              <a:t>…</a:t>
            </a:r>
            <a:endParaRPr lang="zh-CN" altLang="en-US" dirty="0"/>
          </a:p>
        </p:txBody>
      </p:sp>
      <p:sp>
        <p:nvSpPr>
          <p:cNvPr id="5" name="TextBox 3"/>
          <p:cNvSpPr txBox="1"/>
          <p:nvPr/>
        </p:nvSpPr>
        <p:spPr>
          <a:xfrm>
            <a:off x="0" y="1252325"/>
            <a:ext cx="91440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cs typeface="Arial" pitchFamily="34" charset="0"/>
              </a:rPr>
              <a:t>IHEP serves as the backbone of China’s </a:t>
            </a:r>
            <a:r>
              <a:rPr lang="en-US" sz="2000" b="1" dirty="0" smtClean="0">
                <a:solidFill>
                  <a:srgbClr val="002060"/>
                </a:solidFill>
                <a:cs typeface="Arial" pitchFamily="34" charset="0"/>
              </a:rPr>
              <a:t>large science </a:t>
            </a:r>
            <a:r>
              <a:rPr lang="en-US" sz="2000" b="1" dirty="0">
                <a:solidFill>
                  <a:srgbClr val="002060"/>
                </a:solidFill>
                <a:cs typeface="Arial" pitchFamily="34" charset="0"/>
              </a:rPr>
              <a:t>facilities</a:t>
            </a:r>
            <a:endParaRPr lang="zh-CN" altLang="en-US" sz="2000" b="1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32220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16957"/>
            <a:ext cx="8229600" cy="649288"/>
          </a:xfrm>
        </p:spPr>
        <p:txBody>
          <a:bodyPr/>
          <a:lstStyle/>
          <a:p>
            <a:r>
              <a:rPr lang="en-US" altLang="zh-CN" dirty="0" smtClean="0"/>
              <a:t>Campus </a:t>
            </a:r>
            <a:r>
              <a:rPr lang="en-US" altLang="zh-CN" dirty="0" smtClean="0">
                <a:effectLst/>
              </a:rPr>
              <a:t>Scenery</a:t>
            </a:r>
            <a:endParaRPr lang="zh-CN" altLang="en-US" dirty="0"/>
          </a:p>
        </p:txBody>
      </p:sp>
      <p:pic>
        <p:nvPicPr>
          <p:cNvPr id="75780" name="Picture 4" descr="http://pic.ihep.cas.cn/tpk/yqfg/201208/W020120822560504095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66245"/>
            <a:ext cx="6096000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1485368" y="4953000"/>
            <a:ext cx="1726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  <a:effectLst/>
              </a:rPr>
              <a:t>Main Building</a:t>
            </a:r>
            <a:endParaRPr lang="zh-CN" altLang="en-US" sz="2000" dirty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75782" name="Picture 6" descr="http://pic.ihep.cas.cn/tpk/yqfg/200909/W0200909153664700083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29000"/>
            <a:ext cx="5791200" cy="324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755558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211" y="2133600"/>
            <a:ext cx="2945789" cy="392771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409226" y="6211705"/>
            <a:ext cx="2489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  <a:effectLst/>
              </a:rPr>
              <a:t>IHEP logo Sculpture</a:t>
            </a:r>
            <a:endParaRPr lang="zh-CN" altLang="en-US" sz="2000" dirty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76802" name="Picture 2" descr="http://pic.ihep.cas.cn/tpk/yqfg/200909/W0200909185045455999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92150"/>
            <a:ext cx="6096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1447800" y="4953000"/>
            <a:ext cx="2276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  <a:effectLst/>
              </a:rPr>
              <a:t>East Gate of IHEP</a:t>
            </a:r>
            <a:endParaRPr lang="zh-CN" altLang="en-US" sz="2000" dirty="0" smtClean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5406938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0"/>
            <a:ext cx="2792363" cy="392771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55883" y="5562600"/>
            <a:ext cx="2709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  <a:effectLst/>
              </a:rPr>
              <a:t>High voltage multiplier</a:t>
            </a:r>
            <a:endParaRPr lang="zh-CN" altLang="en-US" sz="2000" dirty="0">
              <a:solidFill>
                <a:schemeClr val="tx1"/>
              </a:solidFill>
              <a:effectLst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89319"/>
            <a:ext cx="2971800" cy="3962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715000" y="5568462"/>
            <a:ext cx="1919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altLang="zh-CN" dirty="0"/>
              <a:t>Ginkgo Avenue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511436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IHEP Computing Center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dirty="0" smtClean="0"/>
              <a:t>The Computing Center was created in 1980’s</a:t>
            </a:r>
          </a:p>
          <a:p>
            <a:pPr lvl="1">
              <a:lnSpc>
                <a:spcPct val="100000"/>
              </a:lnSpc>
            </a:pPr>
            <a:r>
              <a:rPr lang="en-US" altLang="zh-CN" dirty="0" smtClean="0"/>
              <a:t>Provide </a:t>
            </a:r>
            <a:r>
              <a:rPr lang="en-US" altLang="zh-CN" dirty="0" smtClean="0"/>
              <a:t>computing services to BES, the experiment on BEPC</a:t>
            </a:r>
          </a:p>
          <a:p>
            <a:pPr>
              <a:lnSpc>
                <a:spcPct val="100000"/>
              </a:lnSpc>
            </a:pPr>
            <a:r>
              <a:rPr lang="en-US" altLang="zh-CN" dirty="0" smtClean="0"/>
              <a:t>Rebuilt in 2005 for the new projects:</a:t>
            </a:r>
          </a:p>
          <a:p>
            <a:pPr lvl="1">
              <a:lnSpc>
                <a:spcPct val="100000"/>
              </a:lnSpc>
            </a:pPr>
            <a:r>
              <a:rPr lang="en-US" altLang="zh-CN" dirty="0" smtClean="0"/>
              <a:t>BES-III on BEPC-II</a:t>
            </a:r>
          </a:p>
          <a:p>
            <a:pPr lvl="1">
              <a:lnSpc>
                <a:spcPct val="100000"/>
              </a:lnSpc>
            </a:pPr>
            <a:r>
              <a:rPr lang="en-US" altLang="zh-CN" dirty="0" smtClean="0"/>
              <a:t>Tier-2’s for ATLAS, CMS</a:t>
            </a:r>
          </a:p>
          <a:p>
            <a:pPr lvl="1">
              <a:lnSpc>
                <a:spcPct val="100000"/>
              </a:lnSpc>
            </a:pPr>
            <a:r>
              <a:rPr lang="en-US" altLang="zh-CN" dirty="0" smtClean="0"/>
              <a:t>Cosmic ray, neutrino  and other experiments</a:t>
            </a:r>
          </a:p>
          <a:p>
            <a:pPr>
              <a:lnSpc>
                <a:spcPct val="100000"/>
              </a:lnSpc>
            </a:pPr>
            <a:r>
              <a:rPr lang="en-US" altLang="zh-CN" dirty="0" smtClean="0"/>
              <a:t>38 FTEs, half of them for computing facility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174885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Local Computing Resources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000" dirty="0" smtClean="0"/>
              <a:t>~9000 CPU-cores for local experiments (BESIII, YBJ, …)</a:t>
            </a:r>
          </a:p>
          <a:p>
            <a:pPr lvl="1">
              <a:lnSpc>
                <a:spcPct val="90000"/>
              </a:lnSpc>
            </a:pPr>
            <a:r>
              <a:rPr lang="en-US" altLang="zh-CN" sz="1600" dirty="0" smtClean="0"/>
              <a:t>Scheduler: Toque 2.5.5 + Maui 3.2.6 </a:t>
            </a:r>
          </a:p>
          <a:p>
            <a:pPr lvl="1">
              <a:lnSpc>
                <a:spcPct val="90000"/>
              </a:lnSpc>
            </a:pPr>
            <a:r>
              <a:rPr lang="en-US" altLang="zh-CN" sz="1600" dirty="0" smtClean="0"/>
              <a:t>Support serial </a:t>
            </a:r>
            <a:r>
              <a:rPr lang="en-US" altLang="zh-CN" sz="1600" dirty="0"/>
              <a:t>jobs, MPI jobs and GPU jobs</a:t>
            </a:r>
          </a:p>
          <a:p>
            <a:pPr>
              <a:lnSpc>
                <a:spcPct val="90000"/>
              </a:lnSpc>
            </a:pPr>
            <a:r>
              <a:rPr lang="en-US" altLang="zh-CN" sz="2000" dirty="0" smtClean="0"/>
              <a:t>Blade system, IBM/HP/Dell</a:t>
            </a:r>
          </a:p>
          <a:p>
            <a:pPr lvl="1">
              <a:lnSpc>
                <a:spcPct val="90000"/>
              </a:lnSpc>
            </a:pPr>
            <a:r>
              <a:rPr lang="en-US" altLang="zh-CN" sz="1600" dirty="0" smtClean="0"/>
              <a:t>Blade links with GigE/IB</a:t>
            </a:r>
          </a:p>
          <a:p>
            <a:pPr lvl="1">
              <a:lnSpc>
                <a:spcPct val="90000"/>
              </a:lnSpc>
            </a:pPr>
            <a:r>
              <a:rPr lang="en-US" altLang="zh-CN" sz="1600" dirty="0" smtClean="0"/>
              <a:t>Chassis links to central switch with 10GigE</a:t>
            </a:r>
            <a:endParaRPr lang="zh-CN" altLang="en-US" sz="2000" dirty="0"/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038601"/>
            <a:ext cx="15684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4114801"/>
            <a:ext cx="194468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635250" y="4648201"/>
            <a:ext cx="18272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9pPr>
          </a:lstStyle>
          <a:p>
            <a:r>
              <a:rPr lang="en-US" altLang="zh-CN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PC farm built</a:t>
            </a:r>
          </a:p>
          <a:p>
            <a:r>
              <a:rPr lang="en-US" altLang="zh-CN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with blades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835525" y="5546726"/>
            <a:ext cx="2066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9pPr>
          </a:lstStyle>
          <a:p>
            <a:r>
              <a:rPr lang="en-US" altLang="zh-CN" sz="2000">
                <a:effectLst/>
              </a:rPr>
              <a:t>Force10 E1200</a:t>
            </a:r>
          </a:p>
          <a:p>
            <a:r>
              <a:rPr lang="en-US" altLang="zh-CN" sz="2000">
                <a:effectLst/>
              </a:rPr>
              <a:t>Central Switch</a:t>
            </a:r>
          </a:p>
        </p:txBody>
      </p:sp>
    </p:spTree>
    <p:extLst>
      <p:ext uri="{BB962C8B-B14F-4D97-AF65-F5344CB8AC3E}">
        <p14:creationId xmlns:p14="http://schemas.microsoft.com/office/powerpoint/2010/main" val="251859690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HEP">
  <a:themeElements>
    <a:clrScheme name="IHE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HEP">
      <a:majorFont>
        <a:latin typeface="Arial"/>
        <a:ea typeface="华文新魏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C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C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IHE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3363</TotalTime>
  <Words>782</Words>
  <Application>Microsoft Office PowerPoint</Application>
  <PresentationFormat>全屏显示(4:3)</PresentationFormat>
  <Paragraphs>144</Paragraphs>
  <Slides>17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SimHei</vt:lpstr>
      <vt:lpstr>SimHei</vt:lpstr>
      <vt:lpstr>华文新魏</vt:lpstr>
      <vt:lpstr>宋体</vt:lpstr>
      <vt:lpstr>幼圆</vt:lpstr>
      <vt:lpstr>Arial</vt:lpstr>
      <vt:lpstr>Calibri</vt:lpstr>
      <vt:lpstr>Comic Sans MS</vt:lpstr>
      <vt:lpstr>IHEP</vt:lpstr>
      <vt:lpstr>Computing in IHEP</vt:lpstr>
      <vt:lpstr>Outline</vt:lpstr>
      <vt:lpstr>IHEP at a Glance</vt:lpstr>
      <vt:lpstr>Large science facilities</vt:lpstr>
      <vt:lpstr>Campus Scenery</vt:lpstr>
      <vt:lpstr>PowerPoint 演示文稿</vt:lpstr>
      <vt:lpstr>PowerPoint 演示文稿</vt:lpstr>
      <vt:lpstr>IHEP Computing Center</vt:lpstr>
      <vt:lpstr>Local Computing Resources</vt:lpstr>
      <vt:lpstr>Storage Architecture</vt:lpstr>
      <vt:lpstr>Storage -- Lustre</vt:lpstr>
      <vt:lpstr>Storage - Gluster</vt:lpstr>
      <vt:lpstr>Storage - CASTOR</vt:lpstr>
      <vt:lpstr>BEIJING-LCG2 Site</vt:lpstr>
      <vt:lpstr>My main work experiences</vt:lpstr>
      <vt:lpstr>My interest topics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chengyd</dc:creator>
  <cp:lastModifiedBy>cheng yaodong</cp:lastModifiedBy>
  <cp:revision>106</cp:revision>
  <cp:lastPrinted>1601-01-01T00:00:00Z</cp:lastPrinted>
  <dcterms:created xsi:type="dcterms:W3CDTF">1601-01-01T00:00:00Z</dcterms:created>
  <dcterms:modified xsi:type="dcterms:W3CDTF">2014-06-10T07:14:38Z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