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1" r:id="rId3"/>
    <p:sldId id="258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3399"/>
    <a:srgbClr val="FF0000"/>
    <a:srgbClr val="685B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43" autoAdjust="0"/>
  </p:normalViewPr>
  <p:slideViewPr>
    <p:cSldViewPr>
      <p:cViewPr>
        <p:scale>
          <a:sx n="100" d="100"/>
          <a:sy n="10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7E0DC-7975-4D27-9621-E3E8C4E51ADB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1CEA7-A34C-45CA-B529-B953C6A0408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FD09F9-1BF3-4DE7-9324-DC97939B6F2A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6D6B22-83B0-422A-9D19-163CF355B002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120680" cy="86409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Olivier Martineau-Huynh</a:t>
            </a:r>
          </a:p>
          <a:p>
            <a:r>
              <a:rPr lang="fr-FR" sz="2000" dirty="0" smtClean="0"/>
              <a:t>IHEP </a:t>
            </a:r>
            <a:r>
              <a:rPr lang="fr-FR" sz="2000" dirty="0" err="1" smtClean="0"/>
              <a:t>visit</a:t>
            </a:r>
            <a:r>
              <a:rPr lang="fr-FR" sz="2000" dirty="0" smtClean="0"/>
              <a:t> to LPNHE – </a:t>
            </a:r>
            <a:r>
              <a:rPr lang="fr-FR" sz="2000" dirty="0" err="1" smtClean="0"/>
              <a:t>June</a:t>
            </a:r>
            <a:r>
              <a:rPr lang="fr-FR" sz="2000" dirty="0" smtClean="0"/>
              <a:t> 20, 2014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401" y="692696"/>
            <a:ext cx="7941071" cy="1324744"/>
          </a:xfrm>
          <a:noFill/>
        </p:spPr>
        <p:txBody>
          <a:bodyPr>
            <a:normAutofit fontScale="90000"/>
          </a:bodyPr>
          <a:lstStyle/>
          <a:p>
            <a:r>
              <a:rPr lang="fr-FR" sz="4000" dirty="0" smtClean="0"/>
              <a:t>France China COLABORATION In HIGH ENERGY PHSYICS:</a:t>
            </a:r>
            <a:br>
              <a:rPr lang="fr-FR" sz="4000" dirty="0" smtClean="0"/>
            </a:br>
            <a:r>
              <a:rPr lang="fr-FR" sz="4000" dirty="0" smtClean="0"/>
              <a:t>PAST &amp; FUTURE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7" y="2420888"/>
            <a:ext cx="46488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France China </a:t>
            </a:r>
            <a:r>
              <a:rPr lang="fr-FR" sz="3200" dirty="0" err="1" smtClean="0"/>
              <a:t>Particle</a:t>
            </a:r>
            <a:r>
              <a:rPr lang="fr-FR" sz="3200" dirty="0" smtClean="0"/>
              <a:t> </a:t>
            </a:r>
            <a:r>
              <a:rPr lang="fr-FR" sz="3200" dirty="0" err="1" smtClean="0"/>
              <a:t>Physics</a:t>
            </a:r>
            <a:r>
              <a:rPr lang="fr-FR" sz="3200" dirty="0" smtClean="0"/>
              <a:t> </a:t>
            </a:r>
            <a:r>
              <a:rPr lang="fr-FR" sz="3200" dirty="0" err="1" smtClean="0"/>
              <a:t>Laboratory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042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FCPPL agreement </a:t>
            </a:r>
            <a:r>
              <a:rPr lang="fr-FR" sz="2400" dirty="0" err="1" smtClean="0"/>
              <a:t>signed</a:t>
            </a:r>
            <a:r>
              <a:rPr lang="fr-FR" sz="2400" dirty="0" smtClean="0"/>
              <a:t> in 2007.</a:t>
            </a:r>
          </a:p>
          <a:p>
            <a:r>
              <a:rPr lang="fr-FR" sz="2400" dirty="0" smtClean="0"/>
              <a:t>Goal: </a:t>
            </a:r>
            <a:r>
              <a:rPr lang="fr-FR" sz="2400" dirty="0" err="1" smtClean="0"/>
              <a:t>structurate</a:t>
            </a:r>
            <a:r>
              <a:rPr lang="fr-FR" sz="2400" dirty="0" smtClean="0"/>
              <a:t> and </a:t>
            </a:r>
            <a:r>
              <a:rPr lang="fr-FR" sz="2400" dirty="0" err="1" smtClean="0"/>
              <a:t>promote</a:t>
            </a:r>
            <a:r>
              <a:rPr lang="fr-FR" sz="2400" dirty="0" smtClean="0"/>
              <a:t> collaboration in HE </a:t>
            </a:r>
            <a:r>
              <a:rPr lang="fr-FR" sz="2400" dirty="0" err="1" smtClean="0"/>
              <a:t>physics</a:t>
            </a:r>
            <a:r>
              <a:rPr lang="fr-FR" sz="2400" dirty="0"/>
              <a:t> </a:t>
            </a:r>
            <a:r>
              <a:rPr lang="fr-FR" sz="2400" dirty="0" err="1" smtClean="0"/>
              <a:t>fields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France and China.</a:t>
            </a:r>
          </a:p>
          <a:p>
            <a:r>
              <a:rPr lang="fr-FR" sz="2400" dirty="0" smtClean="0"/>
              <a:t>First </a:t>
            </a:r>
            <a:r>
              <a:rPr lang="fr-FR" sz="2400" dirty="0" err="1" smtClean="0"/>
              <a:t>directors</a:t>
            </a:r>
            <a:r>
              <a:rPr lang="fr-FR" sz="2400" dirty="0" smtClean="0"/>
              <a:t>: Jin Shan (IHEP) &amp; Lydia </a:t>
            </a:r>
            <a:r>
              <a:rPr lang="fr-FR" sz="2400" dirty="0" err="1" smtClean="0"/>
              <a:t>Roos</a:t>
            </a:r>
            <a:r>
              <a:rPr lang="fr-FR" sz="2400" dirty="0" smtClean="0"/>
              <a:t> (LPNHE). </a:t>
            </a:r>
            <a:r>
              <a:rPr lang="fr-FR" sz="2400" dirty="0" err="1" smtClean="0"/>
              <a:t>Since</a:t>
            </a:r>
            <a:r>
              <a:rPr lang="fr-FR" sz="2400" dirty="0" smtClean="0"/>
              <a:t> 2011: Chen Gang (IHEP) &amp; OMH (LPNHE)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040" y="3284984"/>
            <a:ext cx="8971621" cy="3600400"/>
            <a:chOff x="166302" y="1268760"/>
            <a:chExt cx="8971621" cy="36004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78" b="19099"/>
            <a:stretch/>
          </p:blipFill>
          <p:spPr bwMode="auto">
            <a:xfrm>
              <a:off x="166302" y="1556792"/>
              <a:ext cx="8971621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213828" y="3789040"/>
              <a:ext cx="23920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smtClean="0"/>
                <a:t>François Le </a:t>
              </a:r>
              <a:r>
                <a:rPr lang="fr-FR" dirty="0" err="1" smtClean="0"/>
                <a:t>Diberder</a:t>
              </a:r>
              <a:endParaRPr lang="fr-FR" dirty="0" smtClean="0"/>
            </a:p>
            <a:p>
              <a:pPr algn="r"/>
              <a:r>
                <a:rPr lang="fr-FR" dirty="0" smtClean="0"/>
                <a:t>(IN2P3)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508104" y="3862789"/>
              <a:ext cx="19527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Bruno </a:t>
              </a:r>
              <a:r>
                <a:rPr lang="fr-FR" dirty="0" err="1" smtClean="0"/>
                <a:t>Mansoulié</a:t>
              </a:r>
              <a:endParaRPr lang="fr-FR" dirty="0" smtClean="0"/>
            </a:p>
            <a:p>
              <a:r>
                <a:rPr lang="fr-FR" dirty="0" smtClean="0"/>
                <a:t>(CEA)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806116" y="3861048"/>
              <a:ext cx="1694695" cy="646331"/>
            </a:xfrm>
            <a:prstGeom prst="rect">
              <a:avLst/>
            </a:prstGeom>
            <a:solidFill>
              <a:srgbClr val="000000">
                <a:alpha val="41961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Chen </a:t>
              </a:r>
              <a:r>
                <a:rPr lang="fr-FR" dirty="0" err="1" smtClean="0"/>
                <a:t>Hesheng</a:t>
              </a:r>
              <a:endParaRPr lang="fr-FR" dirty="0" smtClean="0"/>
            </a:p>
            <a:p>
              <a:pPr algn="ctr"/>
              <a:r>
                <a:rPr lang="fr-FR" dirty="0" smtClean="0"/>
                <a:t>(IHEP)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06116" y="1268760"/>
              <a:ext cx="1398140" cy="646331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Lydia </a:t>
              </a:r>
              <a:r>
                <a:rPr lang="fr-FR" dirty="0" err="1" smtClean="0"/>
                <a:t>Roos</a:t>
              </a:r>
              <a:r>
                <a:rPr lang="fr-FR" dirty="0"/>
                <a:t> </a:t>
              </a:r>
              <a:endParaRPr lang="fr-FR" dirty="0" smtClean="0"/>
            </a:p>
            <a:p>
              <a:r>
                <a:rPr lang="fr-FR" dirty="0" smtClean="0"/>
                <a:t>(LPNHE)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49932" y="1402676"/>
              <a:ext cx="1027845" cy="646331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Jin Shan</a:t>
              </a:r>
            </a:p>
            <a:p>
              <a:r>
                <a:rPr lang="fr-FR" dirty="0" smtClean="0"/>
                <a:t>(IHEP)</a:t>
              </a:r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7504" y="4437112"/>
            <a:ext cx="8549135" cy="52322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/>
              <a:t>Esthere</a:t>
            </a:r>
            <a:r>
              <a:rPr lang="fr-FR" sz="2800" dirty="0" smtClean="0"/>
              <a:t> </a:t>
            </a:r>
            <a:r>
              <a:rPr lang="fr-FR" sz="2800" dirty="0" err="1" smtClean="0"/>
              <a:t>Garnier’s</a:t>
            </a:r>
            <a:r>
              <a:rPr lang="fr-FR" sz="2800" dirty="0" smtClean="0"/>
              <a:t> talk @ </a:t>
            </a:r>
            <a:r>
              <a:rPr lang="fr-FR" sz="2800" dirty="0" err="1" smtClean="0"/>
              <a:t>CPPMarseille</a:t>
            </a:r>
            <a:r>
              <a:rPr lang="fr-FR" sz="2800" dirty="0" smtClean="0"/>
              <a:t> </a:t>
            </a:r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week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52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 China collaboration: </a:t>
            </a:r>
            <a:br>
              <a:rPr lang="fr-FR" dirty="0" smtClean="0"/>
            </a:br>
            <a:r>
              <a:rPr lang="fr-FR" dirty="0" smtClean="0"/>
              <a:t>a long </a:t>
            </a:r>
            <a:r>
              <a:rPr lang="fr-FR" dirty="0" err="1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40" y="1598551"/>
            <a:ext cx="5355539" cy="1497927"/>
          </a:xfrm>
        </p:spPr>
        <p:txBody>
          <a:bodyPr>
            <a:normAutofit/>
          </a:bodyPr>
          <a:lstStyle/>
          <a:p>
            <a:pPr marL="137160" indent="0" algn="r">
              <a:spcBef>
                <a:spcPts val="0"/>
              </a:spcBef>
              <a:buNone/>
            </a:pPr>
            <a:r>
              <a:rPr lang="en-US" sz="2000" b="1" dirty="0">
                <a:ea typeface="Futura Condensed" charset="0"/>
                <a:cs typeface="Futura Condensed" charset="0"/>
              </a:rPr>
              <a:t>Shi </a:t>
            </a:r>
            <a:r>
              <a:rPr lang="en-US" sz="2000" b="1" dirty="0" err="1">
                <a:ea typeface="Futura Condensed" charset="0"/>
                <a:cs typeface="Futura Condensed" charset="0"/>
              </a:rPr>
              <a:t>ShiYuan</a:t>
            </a:r>
            <a:r>
              <a:rPr lang="en-US" sz="2000" b="1" dirty="0">
                <a:ea typeface="Futura Condensed" charset="0"/>
                <a:cs typeface="Futura Condensed" charset="0"/>
              </a:rPr>
              <a:t> </a:t>
            </a:r>
            <a:r>
              <a:rPr lang="en-US" sz="2000" dirty="0">
                <a:ea typeface="Futura Condensed" charset="0"/>
                <a:cs typeface="Futura Condensed" charset="0"/>
              </a:rPr>
              <a:t>(1908-2007)</a:t>
            </a:r>
          </a:p>
          <a:p>
            <a:pPr marL="137160" indent="0" algn="r">
              <a:spcBef>
                <a:spcPts val="0"/>
              </a:spcBef>
              <a:buNone/>
            </a:pPr>
            <a:r>
              <a:rPr lang="en-US" sz="2000" dirty="0" smtClean="0">
                <a:ea typeface="Futura Condensed" charset="0"/>
                <a:cs typeface="Futura Condensed" charset="0"/>
              </a:rPr>
              <a:t>Father of Chinese nuclear physics… </a:t>
            </a:r>
          </a:p>
          <a:p>
            <a:pPr marL="137160" indent="0" algn="r">
              <a:spcBef>
                <a:spcPts val="0"/>
              </a:spcBef>
              <a:buNone/>
            </a:pPr>
            <a:r>
              <a:rPr lang="en-US" sz="2000" dirty="0">
                <a:ea typeface="Futura Condensed" charset="0"/>
                <a:cs typeface="Futura Condensed" charset="0"/>
              </a:rPr>
              <a:t>a</a:t>
            </a:r>
            <a:r>
              <a:rPr lang="en-US" sz="2000" dirty="0" smtClean="0">
                <a:ea typeface="Futura Condensed" charset="0"/>
                <a:cs typeface="Futura Condensed" charset="0"/>
              </a:rPr>
              <a:t>nd former student of Pierre et Marie Curie.</a:t>
            </a:r>
            <a:endParaRPr lang="en-US" sz="2000" dirty="0">
              <a:ea typeface="Futura Condensed" charset="0"/>
              <a:cs typeface="Futura Condensed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6"/>
          <a:stretch/>
        </p:blipFill>
        <p:spPr bwMode="auto">
          <a:xfrm>
            <a:off x="5652120" y="1310519"/>
            <a:ext cx="1730127" cy="20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r="24500" b="44650"/>
          <a:stretch/>
        </p:blipFill>
        <p:spPr bwMode="auto">
          <a:xfrm>
            <a:off x="7509752" y="1296277"/>
            <a:ext cx="1634248" cy="20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b="5280"/>
          <a:stretch/>
        </p:blipFill>
        <p:spPr bwMode="auto">
          <a:xfrm>
            <a:off x="7092280" y="4725144"/>
            <a:ext cx="1720482" cy="2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107504" y="5178614"/>
            <a:ext cx="6838512" cy="15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2000" b="1" dirty="0">
                <a:ea typeface="Futura Condensed" charset="0"/>
                <a:cs typeface="Futura Condensed" charset="0"/>
              </a:rPr>
              <a:t>Michel </a:t>
            </a:r>
            <a:r>
              <a:rPr lang="en-US" sz="2000" b="1" dirty="0" err="1">
                <a:ea typeface="Futura Condensed" charset="0"/>
                <a:cs typeface="Futura Condensed" charset="0"/>
              </a:rPr>
              <a:t>Davier</a:t>
            </a:r>
            <a:r>
              <a:rPr lang="en-US" sz="2000" dirty="0">
                <a:ea typeface="Futura Condensed" charset="0"/>
                <a:cs typeface="Futura Condensed" charset="0"/>
              </a:rPr>
              <a:t>,</a:t>
            </a:r>
          </a:p>
          <a:p>
            <a:pPr algn="r"/>
            <a:r>
              <a:rPr lang="en-US" dirty="0" smtClean="0">
                <a:ea typeface="Futura Condensed" charset="0"/>
                <a:cs typeface="Futura Condensed" charset="0"/>
              </a:rPr>
              <a:t>(member of the French Academy of Science &amp; FCPPL steering committee co-chair, together with </a:t>
            </a:r>
            <a:r>
              <a:rPr lang="en-US" b="1" dirty="0">
                <a:ea typeface="Futura Condensed" charset="0"/>
                <a:cs typeface="Futura Condensed" charset="0"/>
              </a:rPr>
              <a:t>Chen </a:t>
            </a:r>
            <a:r>
              <a:rPr lang="en-US" b="1" dirty="0" err="1">
                <a:ea typeface="Futura Condensed" charset="0"/>
                <a:cs typeface="Futura Condensed" charset="0"/>
              </a:rPr>
              <a:t>Hesheng</a:t>
            </a:r>
            <a:r>
              <a:rPr lang="en-US" dirty="0">
                <a:ea typeface="Futura Condensed" charset="0"/>
                <a:cs typeface="Futura Condensed" charset="0"/>
              </a:rPr>
              <a:t>, </a:t>
            </a:r>
            <a:r>
              <a:rPr lang="en-US" dirty="0" smtClean="0">
                <a:ea typeface="Futura Condensed" charset="0"/>
                <a:cs typeface="Futura Condensed" charset="0"/>
              </a:rPr>
              <a:t>IHEP director)</a:t>
            </a:r>
            <a:endParaRPr lang="en-US" dirty="0">
              <a:ea typeface="Lucida Grande" charset="0"/>
              <a:cs typeface="Lucida Grande" charset="0"/>
            </a:endParaRPr>
          </a:p>
          <a:p>
            <a:pPr algn="r"/>
            <a:r>
              <a:rPr lang="en-US" sz="2000" dirty="0">
                <a:ea typeface="Lucida Grande" charset="0"/>
                <a:cs typeface="Lucida Grande" charset="0"/>
              </a:rPr>
              <a:t>a</a:t>
            </a:r>
            <a:r>
              <a:rPr lang="en-US" sz="2000" dirty="0" smtClean="0">
                <a:ea typeface="Lucida Grande" charset="0"/>
                <a:cs typeface="Lucida Grande" charset="0"/>
              </a:rPr>
              <a:t>dvisor for the Beijing </a:t>
            </a:r>
            <a:r>
              <a:rPr lang="en-US" sz="2000" dirty="0">
                <a:ea typeface="Lucida Grande" charset="0"/>
                <a:cs typeface="Lucida Grande" charset="0"/>
              </a:rPr>
              <a:t>Electron Positron </a:t>
            </a:r>
            <a:r>
              <a:rPr lang="en-US" sz="2000" dirty="0" smtClean="0">
                <a:ea typeface="Lucida Grande" charset="0"/>
                <a:cs typeface="Lucida Grande" charset="0"/>
              </a:rPr>
              <a:t>Collider (1988).</a:t>
            </a:r>
            <a:endParaRPr lang="en-US" sz="2000" dirty="0">
              <a:ea typeface="Lucida Grande" charset="0"/>
              <a:cs typeface="Lucida Grande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93675" y="8385274"/>
            <a:ext cx="65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4727" b="17966"/>
          <a:stretch>
            <a:fillRect/>
          </a:stretch>
        </p:blipFill>
        <p:spPr bwMode="auto">
          <a:xfrm>
            <a:off x="35496" y="3120966"/>
            <a:ext cx="1529591" cy="19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12218" r="29332" b="9967"/>
          <a:stretch>
            <a:fillRect/>
          </a:stretch>
        </p:blipFill>
        <p:spPr bwMode="auto">
          <a:xfrm>
            <a:off x="1619672" y="3120133"/>
            <a:ext cx="1644088" cy="19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/>
          </p:cNvSpPr>
          <p:nvPr/>
        </p:nvSpPr>
        <p:spPr bwMode="auto">
          <a:xfrm>
            <a:off x="3316399" y="3354856"/>
            <a:ext cx="5648089" cy="12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00"/>
              </a:spcBef>
            </a:pPr>
            <a:r>
              <a:rPr lang="en-US" b="1" dirty="0" err="1">
                <a:solidFill>
                  <a:schemeClr val="tx1"/>
                </a:solidFill>
                <a:ea typeface="Optima" charset="0"/>
                <a:cs typeface="Optima" charset="0"/>
              </a:rPr>
              <a:t>Qian</a:t>
            </a:r>
            <a:r>
              <a:rPr lang="en-US" b="1" dirty="0">
                <a:solidFill>
                  <a:schemeClr val="tx1"/>
                </a:solidFill>
                <a:ea typeface="Optima" charset="0"/>
                <a:cs typeface="Optima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Optima" charset="0"/>
                <a:cs typeface="Optima" charset="0"/>
              </a:rPr>
              <a:t>Sanqiang</a:t>
            </a:r>
            <a:r>
              <a:rPr lang="en-US" b="1" dirty="0">
                <a:solidFill>
                  <a:schemeClr val="tx1"/>
                </a:solidFill>
                <a:ea typeface="Optima" charset="0"/>
                <a:cs typeface="Optima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a typeface="Optima" charset="0"/>
                <a:cs typeface="Optima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Optima" charset="0"/>
                <a:cs typeface="Optima" charset="0"/>
              </a:rPr>
              <a:t>(</a:t>
            </a:r>
            <a:r>
              <a:rPr lang="en-US" dirty="0">
                <a:solidFill>
                  <a:schemeClr val="tx1"/>
                </a:solidFill>
                <a:ea typeface="Optima" charset="0"/>
                <a:cs typeface="Optima" charset="0"/>
              </a:rPr>
              <a:t>1913-1992) </a:t>
            </a:r>
            <a:r>
              <a:rPr lang="en-US" dirty="0" smtClean="0">
                <a:solidFill>
                  <a:schemeClr val="tx1"/>
                </a:solidFill>
                <a:ea typeface="Optima" charset="0"/>
                <a:cs typeface="Optima" charset="0"/>
              </a:rPr>
              <a:t>&amp;  </a:t>
            </a:r>
            <a:r>
              <a:rPr lang="en-US" b="1" dirty="0">
                <a:solidFill>
                  <a:schemeClr val="tx1"/>
                </a:solidFill>
                <a:ea typeface="Optima" charset="0"/>
                <a:cs typeface="Optima" charset="0"/>
              </a:rPr>
              <a:t>He </a:t>
            </a:r>
            <a:r>
              <a:rPr lang="en-US" b="1" dirty="0" err="1">
                <a:solidFill>
                  <a:schemeClr val="tx1"/>
                </a:solidFill>
                <a:ea typeface="Optima" charset="0"/>
                <a:cs typeface="Optima" charset="0"/>
              </a:rPr>
              <a:t>ZeHui</a:t>
            </a:r>
            <a:r>
              <a:rPr lang="en-US" b="1" dirty="0">
                <a:solidFill>
                  <a:schemeClr val="tx1"/>
                </a:solidFill>
                <a:ea typeface="Optima" charset="0"/>
                <a:cs typeface="Optima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Optima" charset="0"/>
                <a:cs typeface="Optima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ea typeface="Optima" charset="0"/>
                <a:cs typeface="Optima" charset="0"/>
              </a:rPr>
              <a:t>1914-</a:t>
            </a:r>
            <a:r>
              <a:rPr lang="en-US" b="1" dirty="0" smtClean="0">
                <a:solidFill>
                  <a:srgbClr val="FF0000"/>
                </a:solidFill>
                <a:ea typeface="Optima" charset="0"/>
                <a:cs typeface="Optima" charset="0"/>
              </a:rPr>
              <a:t>2011</a:t>
            </a:r>
            <a:r>
              <a:rPr lang="en-US" dirty="0" smtClean="0">
                <a:solidFill>
                  <a:schemeClr val="tx1"/>
                </a:solidFill>
                <a:ea typeface="Optima" charset="0"/>
                <a:cs typeface="Optima" charset="0"/>
              </a:rPr>
              <a:t>),</a:t>
            </a:r>
          </a:p>
          <a:p>
            <a:pPr algn="l">
              <a:spcBef>
                <a:spcPts val="100"/>
              </a:spcBef>
            </a:pPr>
            <a:r>
              <a:rPr lang="fr-FR" dirty="0" err="1">
                <a:ea typeface="Optima" charset="0"/>
                <a:cs typeface="Optima" charset="0"/>
              </a:rPr>
              <a:t>r</a:t>
            </a:r>
            <a:r>
              <a:rPr lang="fr-FR" dirty="0" err="1" smtClean="0">
                <a:ea typeface="Optima" charset="0"/>
                <a:cs typeface="Optima" charset="0"/>
              </a:rPr>
              <a:t>esponsibles</a:t>
            </a:r>
            <a:r>
              <a:rPr lang="fr-FR" dirty="0" smtClean="0">
                <a:ea typeface="Optima" charset="0"/>
                <a:cs typeface="Optima" charset="0"/>
              </a:rPr>
              <a:t> of the </a:t>
            </a:r>
            <a:r>
              <a:rPr lang="fr-FR" dirty="0" err="1">
                <a:ea typeface="Optima" charset="0"/>
                <a:cs typeface="Optima" charset="0"/>
              </a:rPr>
              <a:t>C</a:t>
            </a:r>
            <a:r>
              <a:rPr lang="fr-FR" dirty="0" err="1" smtClean="0">
                <a:ea typeface="Optima" charset="0"/>
                <a:cs typeface="Optima" charset="0"/>
              </a:rPr>
              <a:t>hinese</a:t>
            </a:r>
            <a:r>
              <a:rPr lang="fr-FR" dirty="0" smtClean="0">
                <a:ea typeface="Optima" charset="0"/>
                <a:cs typeface="Optima" charset="0"/>
              </a:rPr>
              <a:t> </a:t>
            </a:r>
            <a:r>
              <a:rPr lang="fr-FR" dirty="0" err="1" smtClean="0">
                <a:ea typeface="Optima" charset="0"/>
                <a:cs typeface="Optima" charset="0"/>
              </a:rPr>
              <a:t>nuclear</a:t>
            </a:r>
            <a:r>
              <a:rPr lang="fr-FR" dirty="0" smtClean="0">
                <a:ea typeface="Optima" charset="0"/>
                <a:cs typeface="Optima" charset="0"/>
              </a:rPr>
              <a:t> </a:t>
            </a:r>
            <a:r>
              <a:rPr lang="fr-FR" dirty="0" err="1" smtClean="0">
                <a:ea typeface="Optima" charset="0"/>
                <a:cs typeface="Optima" charset="0"/>
              </a:rPr>
              <a:t>research</a:t>
            </a:r>
            <a:r>
              <a:rPr lang="fr-FR" dirty="0" smtClean="0">
                <a:ea typeface="Optima" charset="0"/>
                <a:cs typeface="Optima" charset="0"/>
              </a:rPr>
              <a:t> program …  and </a:t>
            </a:r>
            <a:r>
              <a:rPr lang="fr-FR" dirty="0" err="1" smtClean="0">
                <a:ea typeface="Optima" charset="0"/>
                <a:cs typeface="Optima" charset="0"/>
              </a:rPr>
              <a:t>collaborators</a:t>
            </a:r>
            <a:r>
              <a:rPr lang="fr-FR" dirty="0" smtClean="0">
                <a:ea typeface="Optima" charset="0"/>
                <a:cs typeface="Optima" charset="0"/>
              </a:rPr>
              <a:t> of the Joliot-Curie (1946-48).</a:t>
            </a:r>
            <a:endParaRPr lang="en-US" dirty="0">
              <a:solidFill>
                <a:schemeClr val="tx1"/>
              </a:solidFill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 China collaboration: </a:t>
            </a:r>
            <a:br>
              <a:rPr lang="fr-FR" dirty="0" smtClean="0"/>
            </a:br>
            <a:r>
              <a:rPr lang="fr-FR" dirty="0" smtClean="0"/>
              <a:t>a long </a:t>
            </a:r>
            <a:r>
              <a:rPr lang="fr-FR" dirty="0" err="1" smtClean="0"/>
              <a:t>history</a:t>
            </a:r>
            <a:endParaRPr lang="en-US" dirty="0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93675" y="8385274"/>
            <a:ext cx="65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7775" y="1340768"/>
            <a:ext cx="8979101" cy="3312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sz="2000" u="sng" dirty="0" smtClean="0"/>
              <a:t>IN2P3 staff in China in the last </a:t>
            </a:r>
            <a:r>
              <a:rPr lang="fr-FR" sz="2000" u="sng" dirty="0" err="1" smtClean="0"/>
              <a:t>decades</a:t>
            </a:r>
            <a:r>
              <a:rPr lang="fr-FR" sz="2000" u="sng" dirty="0" smtClean="0"/>
              <a:t>:</a:t>
            </a:r>
          </a:p>
          <a:p>
            <a:r>
              <a:rPr lang="fr-FR" sz="2000" b="1" dirty="0" err="1" smtClean="0"/>
              <a:t>Charling</a:t>
            </a:r>
            <a:r>
              <a:rPr lang="fr-FR" sz="2000" b="1" dirty="0" smtClean="0"/>
              <a:t> Tao</a:t>
            </a:r>
            <a:r>
              <a:rPr lang="fr-FR" sz="2000" dirty="0" smtClean="0"/>
              <a:t>, </a:t>
            </a:r>
            <a:r>
              <a:rPr lang="fr-FR" sz="2000" dirty="0" err="1" smtClean="0"/>
              <a:t>scientific</a:t>
            </a:r>
            <a:r>
              <a:rPr lang="fr-FR" sz="2000" dirty="0" smtClean="0"/>
              <a:t> </a:t>
            </a:r>
            <a:r>
              <a:rPr lang="fr-FR" sz="2000" dirty="0" err="1" smtClean="0"/>
              <a:t>advisor</a:t>
            </a:r>
            <a:r>
              <a:rPr lang="fr-FR" sz="2000" dirty="0" smtClean="0"/>
              <a:t> at the French </a:t>
            </a:r>
            <a:r>
              <a:rPr lang="fr-FR" sz="2000" dirty="0" err="1" smtClean="0"/>
              <a:t>Embassy</a:t>
            </a:r>
            <a:r>
              <a:rPr lang="fr-FR" sz="2000" dirty="0" smtClean="0"/>
              <a:t> (1990), </a:t>
            </a:r>
            <a:r>
              <a:rPr lang="fr-FR" sz="2000" dirty="0" err="1" smtClean="0"/>
              <a:t>now</a:t>
            </a:r>
            <a:r>
              <a:rPr lang="fr-FR" sz="2000" dirty="0" smtClean="0"/>
              <a:t> sharing time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Marseille &amp; </a:t>
            </a:r>
            <a:r>
              <a:rPr lang="fr-FR" sz="2000" dirty="0" err="1" smtClean="0"/>
              <a:t>Tsinghua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/>
              <a:t>Lydia </a:t>
            </a:r>
            <a:r>
              <a:rPr lang="fr-FR" sz="2000" b="1" dirty="0" err="1" smtClean="0"/>
              <a:t>Roos</a:t>
            </a:r>
            <a:r>
              <a:rPr lang="fr-FR" sz="2000" dirty="0" smtClean="0"/>
              <a:t>, </a:t>
            </a:r>
            <a:r>
              <a:rPr lang="fr-FR" sz="2000" dirty="0" err="1"/>
              <a:t>scientific</a:t>
            </a:r>
            <a:r>
              <a:rPr lang="fr-FR" sz="2000" dirty="0"/>
              <a:t> </a:t>
            </a:r>
            <a:r>
              <a:rPr lang="fr-FR" sz="2000" dirty="0" err="1"/>
              <a:t>advisor</a:t>
            </a:r>
            <a:r>
              <a:rPr lang="fr-FR" sz="2000" dirty="0"/>
              <a:t> at the French </a:t>
            </a:r>
            <a:r>
              <a:rPr lang="fr-FR" sz="2000" dirty="0" err="1"/>
              <a:t>Embassy</a:t>
            </a:r>
            <a:r>
              <a:rPr lang="fr-FR" sz="2000" dirty="0"/>
              <a:t> </a:t>
            </a:r>
            <a:r>
              <a:rPr lang="fr-FR" sz="2000" dirty="0" smtClean="0"/>
              <a:t>(2004-06), </a:t>
            </a:r>
            <a:r>
              <a:rPr lang="fr-FR" sz="2000" dirty="0" err="1" smtClean="0"/>
              <a:t>then</a:t>
            </a:r>
            <a:r>
              <a:rPr lang="fr-FR" sz="2000" dirty="0" smtClean="0"/>
              <a:t> @ IHEP (2006-08)</a:t>
            </a:r>
          </a:p>
          <a:p>
            <a:r>
              <a:rPr lang="fr-FR" sz="2000" dirty="0" smtClean="0"/>
              <a:t>OMH @ IHEP+NAOC (2008-13)</a:t>
            </a:r>
          </a:p>
          <a:p>
            <a:r>
              <a:rPr lang="fr-FR" sz="2000" b="1" dirty="0" smtClean="0"/>
              <a:t>Fabio Hernandez </a:t>
            </a:r>
            <a:r>
              <a:rPr lang="fr-FR" sz="2000" dirty="0" smtClean="0"/>
              <a:t>@ IHEP-CC (2010-14)</a:t>
            </a:r>
          </a:p>
          <a:p>
            <a:pPr marL="137160" indent="0" algn="ctr">
              <a:buNone/>
            </a:pPr>
            <a:r>
              <a:rPr lang="fr-FR" sz="2000" b="1" dirty="0" smtClean="0"/>
              <a:t>Long lasting </a:t>
            </a:r>
            <a:r>
              <a:rPr lang="fr-FR" sz="2000" b="1" dirty="0" err="1" smtClean="0"/>
              <a:t>relationship</a:t>
            </a:r>
            <a:r>
              <a:rPr lang="fr-FR" sz="2000" b="1" dirty="0" smtClean="0"/>
              <a:t> + </a:t>
            </a:r>
            <a:r>
              <a:rPr lang="fr-FR" sz="2000" b="1" dirty="0" err="1" smtClean="0"/>
              <a:t>continuous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interest</a:t>
            </a:r>
            <a:r>
              <a:rPr lang="fr-FR" sz="2000" b="1" dirty="0" smtClean="0"/>
              <a:t> &amp; efforts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IN2P3    (and LPNHE!) to </a:t>
            </a:r>
            <a:r>
              <a:rPr lang="fr-FR" sz="2000" b="1" dirty="0" err="1" smtClean="0"/>
              <a:t>foster</a:t>
            </a:r>
            <a:r>
              <a:rPr lang="fr-FR" sz="2000" b="1" dirty="0" smtClean="0"/>
              <a:t> links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Chinese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researchers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9833" r="8911" b="9517"/>
          <a:stretch>
            <a:fillRect/>
          </a:stretch>
        </p:blipFill>
        <p:spPr bwMode="auto">
          <a:xfrm>
            <a:off x="1475656" y="4504928"/>
            <a:ext cx="4002110" cy="22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nformatique.in2p3.fr/li/IMG/jpg/Fabio_2013-02-06-X100-008_-_Version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3974" r="18636" b="18955"/>
          <a:stretch/>
        </p:blipFill>
        <p:spPr bwMode="auto">
          <a:xfrm>
            <a:off x="5724128" y="4504928"/>
            <a:ext cx="1999237" cy="22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LPNHE &amp; IHEP: ATLAS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09160"/>
          </a:xfrm>
        </p:spPr>
        <p:txBody>
          <a:bodyPr/>
          <a:lstStyle/>
          <a:p>
            <a:r>
              <a:rPr lang="fr-FR" dirty="0" smtClean="0"/>
              <a:t>Contacts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Cosmology</a:t>
            </a:r>
            <a:r>
              <a:rPr lang="fr-FR" dirty="0" smtClean="0"/>
              <a:t> groups in China (C. Tao)</a:t>
            </a:r>
          </a:p>
          <a:p>
            <a:r>
              <a:rPr lang="fr-FR" dirty="0" smtClean="0"/>
              <a:t>ATLAS: FCPPL </a:t>
            </a:r>
            <a:r>
              <a:rPr lang="fr-FR" dirty="0" err="1" smtClean="0"/>
              <a:t>founding</a:t>
            </a:r>
            <a:r>
              <a:rPr lang="fr-FR" dirty="0" smtClean="0"/>
              <a:t> collaboration (L. </a:t>
            </a:r>
            <a:r>
              <a:rPr lang="fr-FR" dirty="0" err="1" smtClean="0"/>
              <a:t>Roos+Jin</a:t>
            </a:r>
            <a:r>
              <a:rPr lang="fr-FR" dirty="0" smtClean="0"/>
              <a:t> Shan)</a:t>
            </a:r>
          </a:p>
          <a:p>
            <a:pPr lvl="1"/>
            <a:r>
              <a:rPr lang="fr-FR" dirty="0" smtClean="0"/>
              <a:t>H→ 2</a:t>
            </a:r>
            <a:r>
              <a:rPr lang="fr-FR" dirty="0" smtClean="0">
                <a:latin typeface="Symbol" panose="05050102010706020507" pitchFamily="18" charset="2"/>
              </a:rPr>
              <a:t>g : </a:t>
            </a:r>
            <a:r>
              <a:rPr lang="fr-FR" dirty="0" smtClean="0"/>
              <a:t>signal </a:t>
            </a:r>
            <a:r>
              <a:rPr lang="fr-FR" dirty="0" err="1" smtClean="0"/>
              <a:t>search</a:t>
            </a:r>
            <a:r>
              <a:rPr lang="fr-FR" dirty="0" smtClean="0"/>
              <a:t>, noise </a:t>
            </a:r>
            <a:r>
              <a:rPr lang="fr-FR" dirty="0" err="1" smtClean="0"/>
              <a:t>bckrd</a:t>
            </a:r>
            <a:r>
              <a:rPr lang="fr-FR" dirty="0" smtClean="0"/>
              <a:t> estimation, Detector performance (trigger </a:t>
            </a:r>
            <a:r>
              <a:rPr lang="fr-FR" dirty="0" err="1" smtClean="0"/>
              <a:t>efficiency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callibration</a:t>
            </a:r>
            <a:endParaRPr lang="fr-FR" dirty="0" smtClean="0"/>
          </a:p>
          <a:p>
            <a:pPr lvl="1"/>
            <a:r>
              <a:rPr lang="fr-FR" dirty="0" smtClean="0"/>
              <a:t>Yuan Li (</a:t>
            </a:r>
            <a:r>
              <a:rPr lang="fr-FR" dirty="0" err="1" smtClean="0"/>
              <a:t>Shan+Roos</a:t>
            </a:r>
            <a:r>
              <a:rPr lang="fr-FR" dirty="0" smtClean="0"/>
              <a:t>, 2008-11), </a:t>
            </a:r>
            <a:r>
              <a:rPr lang="fr-FR" dirty="0" err="1" smtClean="0"/>
              <a:t>now</a:t>
            </a:r>
            <a:r>
              <a:rPr lang="fr-FR" dirty="0" smtClean="0"/>
              <a:t> @ Kobe.</a:t>
            </a:r>
          </a:p>
          <a:p>
            <a:pPr lvl="1"/>
            <a:r>
              <a:rPr lang="fr-FR" dirty="0" smtClean="0"/>
              <a:t>Yao </a:t>
            </a:r>
            <a:r>
              <a:rPr lang="fr-FR" dirty="0" err="1" smtClean="0"/>
              <a:t>Liwen</a:t>
            </a:r>
            <a:r>
              <a:rPr lang="fr-FR" dirty="0" smtClean="0"/>
              <a:t> (</a:t>
            </a:r>
            <a:r>
              <a:rPr lang="fr-FR" dirty="0" err="1" smtClean="0"/>
              <a:t>Shan+Laforge</a:t>
            </a:r>
            <a:r>
              <a:rPr lang="fr-FR" dirty="0" smtClean="0"/>
              <a:t>, 2010-13)</a:t>
            </a:r>
          </a:p>
          <a:p>
            <a:pPr lvl="2"/>
            <a:r>
              <a:rPr lang="fr-FR" dirty="0" smtClean="0"/>
              <a:t>Heavy ions @ Shanghai</a:t>
            </a:r>
          </a:p>
          <a:p>
            <a:pPr lvl="2"/>
            <a:r>
              <a:rPr lang="fr-FR" dirty="0" err="1" smtClean="0"/>
              <a:t>Now</a:t>
            </a:r>
            <a:r>
              <a:rPr lang="fr-FR" dirty="0" smtClean="0"/>
              <a:t> @ Geneva </a:t>
            </a:r>
            <a:r>
              <a:rPr lang="fr-FR" dirty="0">
                <a:solidFill>
                  <a:srgbClr val="FF3399"/>
                </a:solidFill>
              </a:rPr>
              <a:t> </a:t>
            </a:r>
            <a:r>
              <a:rPr lang="fr-FR" dirty="0" smtClean="0">
                <a:solidFill>
                  <a:srgbClr val="FF3399"/>
                </a:solidFill>
              </a:rPr>
              <a:t> </a:t>
            </a:r>
            <a:r>
              <a:rPr lang="fr-FR" dirty="0" err="1" smtClean="0"/>
              <a:t>Ruan</a:t>
            </a:r>
            <a:r>
              <a:rPr lang="fr-FR" dirty="0" smtClean="0"/>
              <a:t> </a:t>
            </a:r>
            <a:r>
              <a:rPr lang="fr-FR" dirty="0" err="1" smtClean="0"/>
              <a:t>Xifeng</a:t>
            </a:r>
            <a:endParaRPr lang="fr-FR" sz="2400" b="1" dirty="0">
              <a:solidFill>
                <a:srgbClr val="FF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28814" y="5511998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dirty="0">
                <a:solidFill>
                  <a:srgbClr val="FF3399"/>
                </a:solidFill>
              </a:rPr>
              <a:t>♥</a:t>
            </a:r>
            <a:r>
              <a:rPr lang="fr-FR" dirty="0" smtClean="0">
                <a:solidFill>
                  <a:srgbClr val="FF3399"/>
                </a:solidFill>
              </a:rPr>
              <a:t>                             ♥</a:t>
            </a:r>
            <a:r>
              <a:rPr lang="fr-FR" dirty="0" smtClean="0"/>
              <a:t>  </a:t>
            </a:r>
            <a:r>
              <a:rPr lang="fr-FR" sz="2400" b="1" dirty="0">
                <a:solidFill>
                  <a:srgbClr val="FF3399"/>
                </a:solidFill>
              </a:rPr>
              <a:t>[FCPPL love story</a:t>
            </a:r>
            <a:r>
              <a:rPr lang="fr-FR" sz="2400" b="1" dirty="0" smtClean="0">
                <a:solidFill>
                  <a:srgbClr val="FF3399"/>
                </a:solidFill>
              </a:rPr>
              <a:t>!]</a:t>
            </a:r>
            <a:endParaRPr lang="fr-FR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80" y="548681"/>
            <a:ext cx="9295280" cy="61968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LPNHE &amp; IHEP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293096"/>
            <a:ext cx="8507288" cy="2160240"/>
          </a:xfrm>
          <a:solidFill>
            <a:srgbClr val="FFFFFF">
              <a:alpha val="58824"/>
            </a:srgbClr>
          </a:solidFill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TREND: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Goal: </a:t>
            </a:r>
            <a:r>
              <a:rPr lang="fr-FR" sz="2400" b="1" dirty="0" err="1" smtClean="0">
                <a:solidFill>
                  <a:schemeClr val="bg1"/>
                </a:solidFill>
              </a:rPr>
              <a:t>autonomous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radio-detection</a:t>
            </a:r>
            <a:r>
              <a:rPr lang="fr-FR" sz="2400" b="1" dirty="0" smtClean="0">
                <a:solidFill>
                  <a:schemeClr val="bg1"/>
                </a:solidFill>
              </a:rPr>
              <a:t> of extensive air </a:t>
            </a:r>
            <a:r>
              <a:rPr lang="fr-FR" sz="2400" b="1" dirty="0" err="1" smtClean="0">
                <a:solidFill>
                  <a:schemeClr val="bg1"/>
                </a:solidFill>
              </a:rPr>
              <a:t>showers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Project </a:t>
            </a:r>
            <a:r>
              <a:rPr lang="fr-FR" sz="2400" b="1" dirty="0" err="1" smtClean="0">
                <a:solidFill>
                  <a:schemeClr val="bg1"/>
                </a:solidFill>
              </a:rPr>
              <a:t>initiated</a:t>
            </a:r>
            <a:r>
              <a:rPr lang="fr-FR" sz="2400" b="1" dirty="0" smtClean="0">
                <a:solidFill>
                  <a:schemeClr val="bg1"/>
                </a:solidFill>
              </a:rPr>
              <a:t> in 2008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groups of Hu </a:t>
            </a:r>
            <a:r>
              <a:rPr lang="fr-FR" sz="2400" b="1" dirty="0" err="1" smtClean="0">
                <a:solidFill>
                  <a:schemeClr val="bg1"/>
                </a:solidFill>
              </a:rPr>
              <a:t>HongBo</a:t>
            </a:r>
            <a:r>
              <a:rPr lang="fr-FR" sz="2400" b="1" dirty="0" smtClean="0">
                <a:solidFill>
                  <a:schemeClr val="bg1"/>
                </a:solidFill>
              </a:rPr>
              <a:t> (IHEP) &amp; Wu </a:t>
            </a:r>
            <a:r>
              <a:rPr lang="fr-FR" sz="2400" b="1" dirty="0" err="1" smtClean="0">
                <a:solidFill>
                  <a:schemeClr val="bg1"/>
                </a:solidFill>
              </a:rPr>
              <a:t>XiangPing</a:t>
            </a:r>
            <a:r>
              <a:rPr lang="fr-FR" sz="2400" b="1" dirty="0" smtClean="0">
                <a:solidFill>
                  <a:schemeClr val="bg1"/>
                </a:solidFill>
              </a:rPr>
              <a:t> (NAOC) in the </a:t>
            </a:r>
            <a:r>
              <a:rPr lang="fr-FR" sz="2400" b="1" dirty="0" err="1" smtClean="0">
                <a:solidFill>
                  <a:schemeClr val="bg1"/>
                </a:solidFill>
              </a:rPr>
              <a:t>framework</a:t>
            </a:r>
            <a:r>
              <a:rPr lang="fr-FR" sz="2400" b="1" dirty="0" smtClean="0">
                <a:solidFill>
                  <a:schemeClr val="bg1"/>
                </a:solidFill>
              </a:rPr>
              <a:t> of FCPPL.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Not (</a:t>
            </a:r>
            <a:r>
              <a:rPr lang="fr-FR" sz="2400" b="1" dirty="0" err="1" smtClean="0">
                <a:solidFill>
                  <a:schemeClr val="bg1"/>
                </a:solidFill>
              </a:rPr>
              <a:t>yet</a:t>
            </a:r>
            <a:r>
              <a:rPr lang="fr-FR" sz="2400" b="1" dirty="0" smtClean="0">
                <a:solidFill>
                  <a:schemeClr val="bg1"/>
                </a:solidFill>
              </a:rPr>
              <a:t>) an official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r>
              <a:rPr lang="fr-FR" sz="2400" b="1" dirty="0" smtClean="0">
                <a:solidFill>
                  <a:schemeClr val="bg1"/>
                </a:solidFill>
              </a:rPr>
              <a:t> in IHEP&amp;LPNHE, but </a:t>
            </a:r>
            <a:r>
              <a:rPr lang="fr-FR" sz="2400" b="1" dirty="0" err="1" smtClean="0">
                <a:solidFill>
                  <a:schemeClr val="bg1"/>
                </a:solidFill>
              </a:rPr>
              <a:t>selected</a:t>
            </a:r>
            <a:r>
              <a:rPr lang="fr-FR" sz="2400" b="1" dirty="0" smtClean="0">
                <a:solidFill>
                  <a:schemeClr val="bg1"/>
                </a:solidFill>
              </a:rPr>
              <a:t> by NSFC in 2012 (lead: </a:t>
            </a:r>
            <a:r>
              <a:rPr lang="fr-FR" sz="2400" b="1" dirty="0" err="1" smtClean="0">
                <a:solidFill>
                  <a:schemeClr val="bg1"/>
                </a:solidFill>
              </a:rPr>
              <a:t>Gou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QuanBu</a:t>
            </a:r>
            <a:r>
              <a:rPr lang="fr-FR" sz="2400" b="1" dirty="0" smtClean="0">
                <a:solidFill>
                  <a:schemeClr val="bg1"/>
                </a:solidFill>
              </a:rPr>
              <a:t>, IHEP)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New phase to </a:t>
            </a:r>
            <a:r>
              <a:rPr lang="fr-FR" sz="2400" b="1" dirty="0" err="1" smtClean="0">
                <a:solidFill>
                  <a:schemeClr val="bg1"/>
                </a:solidFill>
              </a:rPr>
              <a:t>be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started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early</a:t>
            </a:r>
            <a:r>
              <a:rPr lang="fr-FR" sz="2400" b="1" dirty="0" smtClean="0">
                <a:solidFill>
                  <a:schemeClr val="bg1"/>
                </a:solidFill>
              </a:rPr>
              <a:t> 2015.</a:t>
            </a:r>
          </a:p>
          <a:p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16"/>
            <a:ext cx="9144000" cy="62095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FCPPL: </a:t>
            </a:r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1560"/>
            <a:ext cx="8928992" cy="5257800"/>
          </a:xfrm>
          <a:solidFill>
            <a:srgbClr val="000000">
              <a:alpha val="27059"/>
            </a:srgb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FCPPL </a:t>
            </a:r>
            <a:r>
              <a:rPr lang="fr-FR" dirty="0" err="1" smtClean="0">
                <a:solidFill>
                  <a:srgbClr val="FFFF00"/>
                </a:solidFill>
              </a:rPr>
              <a:t>succesfull</a:t>
            </a:r>
            <a:r>
              <a:rPr lang="fr-FR" dirty="0" smtClean="0">
                <a:solidFill>
                  <a:srgbClr val="FFFF00"/>
                </a:solidFill>
              </a:rPr>
              <a:t> but </a:t>
            </a:r>
            <a:r>
              <a:rPr lang="fr-FR" dirty="0" err="1" smtClean="0">
                <a:solidFill>
                  <a:srgbClr val="FFFF00"/>
                </a:solidFill>
              </a:rPr>
              <a:t>supposed</a:t>
            </a:r>
            <a:r>
              <a:rPr lang="fr-FR" dirty="0" smtClean="0">
                <a:solidFill>
                  <a:srgbClr val="FFFF00"/>
                </a:solidFill>
              </a:rPr>
              <a:t> to stop in 2015.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IHEP2007≠IHEP2014: </a:t>
            </a:r>
            <a:r>
              <a:rPr lang="fr-FR" dirty="0" err="1" smtClean="0">
                <a:solidFill>
                  <a:srgbClr val="FFFF00"/>
                </a:solidFill>
              </a:rPr>
              <a:t>rising</a:t>
            </a:r>
            <a:r>
              <a:rPr lang="fr-FR" dirty="0" smtClean="0">
                <a:solidFill>
                  <a:srgbClr val="FFFF00"/>
                </a:solidFill>
              </a:rPr>
              <a:t> ambition of </a:t>
            </a:r>
            <a:r>
              <a:rPr lang="fr-FR" dirty="0" err="1" smtClean="0">
                <a:solidFill>
                  <a:srgbClr val="FFFF00"/>
                </a:solidFill>
              </a:rPr>
              <a:t>Chinese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(JUNO, SVOM, LHAASO, CEPC, …)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Wang </a:t>
            </a:r>
            <a:r>
              <a:rPr lang="fr-FR" dirty="0" err="1" smtClean="0"/>
              <a:t>Yifang</a:t>
            </a:r>
            <a:r>
              <a:rPr lang="fr-FR" dirty="0" smtClean="0"/>
              <a:t> + Jacques Martino (</a:t>
            </a:r>
            <a:r>
              <a:rPr lang="fr-FR" dirty="0" err="1" smtClean="0"/>
              <a:t>head</a:t>
            </a:r>
            <a:r>
              <a:rPr lang="fr-FR" dirty="0" smtClean="0"/>
              <a:t> of IN2P3)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statement</a:t>
            </a:r>
            <a:r>
              <a:rPr lang="fr-FR" dirty="0" smtClean="0"/>
              <a:t> at last FCPPL workshop, </a:t>
            </a:r>
            <a:r>
              <a:rPr lang="fr-FR" dirty="0" err="1" smtClean="0"/>
              <a:t>aiming</a:t>
            </a:r>
            <a:r>
              <a:rPr lang="fr-FR" dirty="0" smtClean="0"/>
              <a:t> at a </a:t>
            </a:r>
            <a:r>
              <a:rPr lang="fr-FR" dirty="0" err="1" smtClean="0"/>
              <a:t>reinforcement</a:t>
            </a:r>
            <a:r>
              <a:rPr lang="fr-FR" dirty="0" smtClean="0"/>
              <a:t> of French – </a:t>
            </a:r>
            <a:r>
              <a:rPr lang="fr-FR" dirty="0" err="1" smtClean="0"/>
              <a:t>Chinese</a:t>
            </a:r>
            <a:r>
              <a:rPr lang="fr-FR" dirty="0" smtClean="0"/>
              <a:t> links.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, </a:t>
            </a:r>
            <a:r>
              <a:rPr lang="fr-FR" dirty="0" err="1" smtClean="0"/>
              <a:t>regulations</a:t>
            </a:r>
            <a:r>
              <a:rPr lang="fr-FR" dirty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funding</a:t>
            </a:r>
            <a:r>
              <a:rPr lang="fr-FR" dirty="0" smtClean="0"/>
              <a:t> issues on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sides</a:t>
            </a:r>
            <a:r>
              <a:rPr lang="fr-FR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60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1958</TotalTime>
  <Words>504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Apex</vt:lpstr>
      <vt:lpstr>France China COLABORATION In HIGH ENERGY PHSYICS: PAST &amp; FUTURE</vt:lpstr>
      <vt:lpstr>France China Particle Physics Laboratory</vt:lpstr>
      <vt:lpstr>France China collaboration:  a long history</vt:lpstr>
      <vt:lpstr>France China collaboration:  a long history</vt:lpstr>
      <vt:lpstr>LPNHE &amp; IHEP: ATLAS</vt:lpstr>
      <vt:lpstr>LPNHE &amp; IHEP</vt:lpstr>
      <vt:lpstr>FCPPL: what’s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China particle physics laboratory</dc:title>
  <dc:creator>martineau</dc:creator>
  <cp:lastModifiedBy>lpnhe</cp:lastModifiedBy>
  <cp:revision>210</cp:revision>
  <dcterms:created xsi:type="dcterms:W3CDTF">2011-11-24T01:12:51Z</dcterms:created>
  <dcterms:modified xsi:type="dcterms:W3CDTF">2014-06-20T14:43:08Z</dcterms:modified>
</cp:coreProperties>
</file>