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11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62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22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90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08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7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34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30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91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73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65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E946E-DE66-4B27-8C76-A232CC641BB1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4DBE3-F41A-4551-B75C-C73A70C22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3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7867" y="812800"/>
            <a:ext cx="9144000" cy="321645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  <a:latin typeface="+mn-lt"/>
              </a:rPr>
              <a:t>The </a:t>
            </a:r>
            <a:r>
              <a:rPr lang="fr-FR" dirty="0" err="1" smtClean="0">
                <a:solidFill>
                  <a:srgbClr val="0070C0"/>
                </a:solidFill>
                <a:latin typeface="+mn-lt"/>
              </a:rPr>
              <a:t>Enigma</a:t>
            </a:r>
            <a:r>
              <a:rPr lang="fr-FR" dirty="0" smtClean="0">
                <a:solidFill>
                  <a:srgbClr val="0070C0"/>
                </a:solidFill>
                <a:latin typeface="+mn-lt"/>
              </a:rPr>
              <a:t> of Mass</a:t>
            </a:r>
            <a:br>
              <a:rPr lang="fr-FR" dirty="0" smtClean="0">
                <a:solidFill>
                  <a:srgbClr val="0070C0"/>
                </a:solidFill>
                <a:latin typeface="+mn-lt"/>
              </a:rPr>
            </a:br>
            <a:r>
              <a:rPr lang="fr-FR" dirty="0" smtClean="0">
                <a:solidFill>
                  <a:srgbClr val="0070C0"/>
                </a:solidFill>
                <a:latin typeface="+mn-lt"/>
              </a:rPr>
              <a:t>Excellence cluster (LABEX) </a:t>
            </a:r>
            <a:br>
              <a:rPr lang="fr-FR" dirty="0" smtClean="0">
                <a:solidFill>
                  <a:srgbClr val="0070C0"/>
                </a:solidFill>
                <a:latin typeface="+mn-lt"/>
              </a:rPr>
            </a:br>
            <a:r>
              <a:rPr lang="fr-FR" dirty="0" smtClean="0">
                <a:solidFill>
                  <a:srgbClr val="0070C0"/>
                </a:solidFill>
                <a:latin typeface="+mn-lt"/>
              </a:rPr>
              <a:t>ENIGMASS</a:t>
            </a:r>
            <a:br>
              <a:rPr lang="fr-FR" dirty="0" smtClean="0">
                <a:solidFill>
                  <a:srgbClr val="0070C0"/>
                </a:solidFill>
                <a:latin typeface="+mn-lt"/>
              </a:rPr>
            </a:br>
            <a:r>
              <a:rPr lang="fr-FR" dirty="0" smtClean="0">
                <a:solidFill>
                  <a:srgbClr val="0070C0"/>
                </a:solidFill>
                <a:latin typeface="+mn-lt"/>
              </a:rPr>
              <a:t>Comite de </a:t>
            </a:r>
            <a:r>
              <a:rPr lang="fr-FR" dirty="0" err="1" smtClean="0">
                <a:solidFill>
                  <a:srgbClr val="0070C0"/>
                </a:solidFill>
                <a:latin typeface="+mn-lt"/>
              </a:rPr>
              <a:t>PilotageMeeting</a:t>
            </a:r>
            <a:endParaRPr lang="fr-FR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1832" y="4369682"/>
            <a:ext cx="9144000" cy="1655762"/>
          </a:xfrm>
        </p:spPr>
        <p:txBody>
          <a:bodyPr/>
          <a:lstStyle/>
          <a:p>
            <a:r>
              <a:rPr lang="fr-FR" b="1" i="1" dirty="0" smtClean="0">
                <a:solidFill>
                  <a:schemeClr val="accent2">
                    <a:lumMod val="75000"/>
                  </a:schemeClr>
                </a:solidFill>
              </a:rPr>
              <a:t>Yannis </a:t>
            </a:r>
            <a:r>
              <a:rPr lang="fr-FR" b="1" i="1" dirty="0" err="1" smtClean="0">
                <a:solidFill>
                  <a:schemeClr val="accent2">
                    <a:lumMod val="75000"/>
                  </a:schemeClr>
                </a:solidFill>
              </a:rPr>
              <a:t>Karyotakis</a:t>
            </a:r>
            <a:endParaRPr lang="fr-FR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b="1" i="1" dirty="0" err="1" smtClean="0">
                <a:solidFill>
                  <a:schemeClr val="accent2">
                    <a:lumMod val="75000"/>
                  </a:schemeClr>
                </a:solidFill>
              </a:rPr>
              <a:t>June</a:t>
            </a:r>
            <a:r>
              <a:rPr lang="fr-FR" b="1" i="1" dirty="0" smtClean="0">
                <a:solidFill>
                  <a:schemeClr val="accent2">
                    <a:lumMod val="75000"/>
                  </a:schemeClr>
                </a:solidFill>
              </a:rPr>
              <a:t> 18th , </a:t>
            </a:r>
            <a:r>
              <a:rPr lang="fr-FR" b="1" i="1" dirty="0" smtClean="0">
                <a:solidFill>
                  <a:schemeClr val="accent2">
                    <a:lumMod val="75000"/>
                  </a:schemeClr>
                </a:solidFill>
              </a:rPr>
              <a:t>2014</a:t>
            </a:r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941" y="4955822"/>
            <a:ext cx="1879782" cy="158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37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3142"/>
          </a:xfrm>
        </p:spPr>
        <p:txBody>
          <a:bodyPr>
            <a:normAutofit/>
          </a:bodyPr>
          <a:lstStyle/>
          <a:p>
            <a:r>
              <a:rPr lang="en-US" sz="2800" u="sng" dirty="0" smtClean="0">
                <a:solidFill>
                  <a:srgbClr val="0070C0"/>
                </a:solidFill>
              </a:rPr>
              <a:t>Status today</a:t>
            </a:r>
            <a:endParaRPr lang="fr-FR" sz="2800" u="sng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6711" y="1196622"/>
            <a:ext cx="10857089" cy="49803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This the 2</a:t>
            </a:r>
            <a:r>
              <a:rPr lang="en-US" baseline="30000" dirty="0" smtClean="0">
                <a:solidFill>
                  <a:srgbClr val="0070C0"/>
                </a:solidFill>
              </a:rPr>
              <a:t>nd</a:t>
            </a:r>
            <a:r>
              <a:rPr lang="en-US" dirty="0" smtClean="0">
                <a:solidFill>
                  <a:srgbClr val="0070C0"/>
                </a:solidFill>
              </a:rPr>
              <a:t> full year the </a:t>
            </a:r>
            <a:r>
              <a:rPr lang="en-US" dirty="0" err="1" smtClean="0">
                <a:solidFill>
                  <a:srgbClr val="0070C0"/>
                </a:solidFill>
              </a:rPr>
              <a:t>Labex</a:t>
            </a:r>
            <a:r>
              <a:rPr lang="en-US" dirty="0" smtClean="0">
                <a:solidFill>
                  <a:srgbClr val="0070C0"/>
                </a:solidFill>
              </a:rPr>
              <a:t> is running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 err="1" smtClean="0">
                <a:solidFill>
                  <a:srgbClr val="0070C0"/>
                </a:solidFill>
              </a:rPr>
              <a:t>Labex</a:t>
            </a:r>
            <a:r>
              <a:rPr lang="en-US" dirty="0" smtClean="0">
                <a:solidFill>
                  <a:srgbClr val="0070C0"/>
                </a:solidFill>
              </a:rPr>
              <a:t> is supporting mostly manpower. No budget for equipment.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Three fields of actions : Research, Education, </a:t>
            </a:r>
            <a:r>
              <a:rPr lang="en-US" dirty="0" err="1" smtClean="0">
                <a:solidFill>
                  <a:srgbClr val="0070C0"/>
                </a:solidFill>
              </a:rPr>
              <a:t>Valorisation</a:t>
            </a:r>
            <a:r>
              <a:rPr lang="en-US" dirty="0" smtClean="0">
                <a:solidFill>
                  <a:srgbClr val="0070C0"/>
                </a:solidFill>
              </a:rPr>
              <a:t> and Communication.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Favor as much as possible collaborations between Annecy – Grenoble –</a:t>
            </a:r>
            <a:r>
              <a:rPr lang="en-US" dirty="0" err="1" smtClean="0">
                <a:solidFill>
                  <a:srgbClr val="0070C0"/>
                </a:solidFill>
              </a:rPr>
              <a:t>Modane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Research 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aim to create a </a:t>
            </a:r>
            <a:r>
              <a:rPr lang="en-US" b="1" dirty="0" smtClean="0">
                <a:solidFill>
                  <a:srgbClr val="0070C0"/>
                </a:solidFill>
              </a:rPr>
              <a:t>neutrino physics pole</a:t>
            </a:r>
            <a:r>
              <a:rPr lang="en-US" dirty="0" smtClean="0">
                <a:solidFill>
                  <a:srgbClr val="0070C0"/>
                </a:solidFill>
              </a:rPr>
              <a:t>. Coherent effort between the LABEX, our funding agency (IN2P3) and ANR.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standard model and beyond. Experimentalists and theorists to </a:t>
            </a:r>
            <a:r>
              <a:rPr lang="en-US" b="1" dirty="0" smtClean="0">
                <a:solidFill>
                  <a:srgbClr val="0070C0"/>
                </a:solidFill>
              </a:rPr>
              <a:t>develop the Higgs sector and searches for new phenomena</a:t>
            </a:r>
            <a:r>
              <a:rPr lang="en-US" dirty="0" smtClean="0">
                <a:solidFill>
                  <a:srgbClr val="0070C0"/>
                </a:solidFill>
              </a:rPr>
              <a:t>. 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Can we </a:t>
            </a:r>
            <a:r>
              <a:rPr lang="en-US" b="1" dirty="0" smtClean="0">
                <a:solidFill>
                  <a:srgbClr val="0070C0"/>
                </a:solidFill>
              </a:rPr>
              <a:t>develop common projects between different </a:t>
            </a:r>
            <a:r>
              <a:rPr lang="en-US" b="1" dirty="0" err="1" smtClean="0">
                <a:solidFill>
                  <a:srgbClr val="0070C0"/>
                </a:solidFill>
              </a:rPr>
              <a:t>astro</a:t>
            </a:r>
            <a:r>
              <a:rPr lang="en-US" b="1" dirty="0" smtClean="0">
                <a:solidFill>
                  <a:srgbClr val="0070C0"/>
                </a:solidFill>
              </a:rPr>
              <a:t>-particle programs </a:t>
            </a:r>
            <a:r>
              <a:rPr lang="en-US" dirty="0" smtClean="0">
                <a:solidFill>
                  <a:srgbClr val="0070C0"/>
                </a:solidFill>
              </a:rPr>
              <a:t>? For the 1</a:t>
            </a:r>
            <a:r>
              <a:rPr lang="en-US" baseline="30000" dirty="0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phase every large program was supported to enhance the scientific output.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Instrumentation</a:t>
            </a:r>
            <a:r>
              <a:rPr lang="en-US" dirty="0" smtClean="0">
                <a:solidFill>
                  <a:srgbClr val="0070C0"/>
                </a:solidFill>
              </a:rPr>
              <a:t> : The LHC upgrade is our target, in particular the ATLAS tracker.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1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719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0070C0"/>
                </a:solidFill>
              </a:rPr>
              <a:t>Status </a:t>
            </a:r>
            <a:r>
              <a:rPr lang="en-US" u="sng" dirty="0" smtClean="0">
                <a:solidFill>
                  <a:srgbClr val="0070C0"/>
                </a:solidFill>
              </a:rPr>
              <a:t>today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70844"/>
            <a:ext cx="10515600" cy="520611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Education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Very successful launch of the instrumentation school this winter, ESIPAP. Aim to run 2 modules per year and ~ 15 students.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Summer school GRASPA for M1 </a:t>
            </a:r>
            <a:r>
              <a:rPr lang="en-US" smtClean="0">
                <a:solidFill>
                  <a:srgbClr val="0070C0"/>
                </a:solidFill>
              </a:rPr>
              <a:t>and bachelor international </a:t>
            </a:r>
            <a:r>
              <a:rPr lang="en-US" dirty="0" smtClean="0">
                <a:solidFill>
                  <a:srgbClr val="0070C0"/>
                </a:solidFill>
              </a:rPr>
              <a:t>students. Very positive answer from Europe and close region !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Spin-offs</a:t>
            </a:r>
            <a:endParaRPr lang="fr-FR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Two emerging and promising projects supported 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Development of a sensitive seismic sensor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Development of a portable </a:t>
            </a:r>
            <a:r>
              <a:rPr lang="fr-FR" dirty="0" err="1">
                <a:solidFill>
                  <a:srgbClr val="0070C0"/>
                </a:solidFill>
              </a:rPr>
              <a:t>directional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neutron detector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Scientific communication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‘largely’ support few ‘local’ events : Les </a:t>
            </a:r>
            <a:r>
              <a:rPr lang="en-US" dirty="0" err="1" smtClean="0">
                <a:solidFill>
                  <a:srgbClr val="0070C0"/>
                </a:solidFill>
              </a:rPr>
              <a:t>Houches</a:t>
            </a:r>
            <a:r>
              <a:rPr lang="en-US" dirty="0" smtClean="0">
                <a:solidFill>
                  <a:srgbClr val="0070C0"/>
                </a:solidFill>
              </a:rPr>
              <a:t> or the Statistics school. Some support is also provided to HEP and </a:t>
            </a:r>
            <a:r>
              <a:rPr lang="en-US" dirty="0" err="1" smtClean="0">
                <a:solidFill>
                  <a:srgbClr val="0070C0"/>
                </a:solidFill>
              </a:rPr>
              <a:t>Astro</a:t>
            </a:r>
            <a:r>
              <a:rPr lang="en-US" dirty="0" smtClean="0">
                <a:solidFill>
                  <a:srgbClr val="0070C0"/>
                </a:solidFill>
              </a:rPr>
              <a:t> events in France or elsewhere </a:t>
            </a: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8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11" y="1422400"/>
            <a:ext cx="11477704" cy="190487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641600" y="462844"/>
            <a:ext cx="7574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Support Ecoles et conférences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35200" y="3793067"/>
            <a:ext cx="8906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Good number of visitors from 1 week to few months</a:t>
            </a:r>
            <a:endParaRPr lang="fr-F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6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719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srgbClr val="0070C0"/>
                </a:solidFill>
              </a:rPr>
              <a:t>Manpower distribution</a:t>
            </a:r>
            <a:endParaRPr lang="fr-FR" sz="2800" u="sng" dirty="0">
              <a:solidFill>
                <a:srgbClr val="0070C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839" y="2054578"/>
            <a:ext cx="4590426" cy="235680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439" y="3289457"/>
            <a:ext cx="1817122" cy="2790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735" y="970844"/>
            <a:ext cx="4078532" cy="576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Strengths and weaknesses</a:t>
            </a:r>
            <a:endParaRPr lang="fr-FR" b="1" u="sng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455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Strengths 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well focused scientific program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Small number of participants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Weaknesses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>
                <a:solidFill>
                  <a:srgbClr val="C00000"/>
                </a:solidFill>
              </a:rPr>
              <a:t>Small number of </a:t>
            </a:r>
            <a:r>
              <a:rPr lang="en-US" sz="2400" dirty="0" smtClean="0">
                <a:solidFill>
                  <a:srgbClr val="C00000"/>
                </a:solidFill>
              </a:rPr>
              <a:t>participants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Seen from a physicist point of </a:t>
            </a:r>
            <a:r>
              <a:rPr lang="en-US" sz="2400" dirty="0" err="1" smtClean="0">
                <a:solidFill>
                  <a:srgbClr val="C00000"/>
                </a:solidFill>
              </a:rPr>
              <a:t>vue</a:t>
            </a:r>
            <a:r>
              <a:rPr lang="en-US" sz="2400" dirty="0" smtClean="0">
                <a:solidFill>
                  <a:srgbClr val="C00000"/>
                </a:solidFill>
              </a:rPr>
              <a:t> as we are another funding cashier ! 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Risks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Difficulties to make choices and follow a well understood strategy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Remediation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We really need external advice and help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We do not want to build an administrative monster and loose flexibility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CS members and few extra external experts have to  help us.</a:t>
            </a:r>
          </a:p>
          <a:p>
            <a:pPr marL="457200" lvl="1" indent="0" algn="ctr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1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Conclusion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67556"/>
            <a:ext cx="10515600" cy="4709407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We favor the development of synergies between the participants.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This can not happen from the 1</a:t>
            </a:r>
            <a:r>
              <a:rPr lang="en-US" baseline="30000" dirty="0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day but we see now common efforts developing on key strategic projects. Neutrinos, ‘LHC physics’, instrumentation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We need external ‘help’ to keep an open minded approach. We count on the CS members for that.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372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402</Words>
  <Application>Microsoft Office PowerPoint</Application>
  <PresentationFormat>Grand écran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The Enigma of Mass Excellence cluster (LABEX)  ENIGMASS Comite de PilotageMeeting</vt:lpstr>
      <vt:lpstr>Status today</vt:lpstr>
      <vt:lpstr>Status today (2)</vt:lpstr>
      <vt:lpstr>Présentation PowerPoint</vt:lpstr>
      <vt:lpstr>Manpower distribution</vt:lpstr>
      <vt:lpstr>Strengths and weaknesses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Enigma of Mass Excellence cluster (LABEX)  ENIGMASS</dc:title>
  <dc:creator>Yannis KARYOTAKIS</dc:creator>
  <cp:lastModifiedBy>Yannis KARYOTAKIS</cp:lastModifiedBy>
  <cp:revision>22</cp:revision>
  <dcterms:created xsi:type="dcterms:W3CDTF">2014-02-24T09:09:15Z</dcterms:created>
  <dcterms:modified xsi:type="dcterms:W3CDTF">2014-06-18T07:12:27Z</dcterms:modified>
</cp:coreProperties>
</file>