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8"/>
  </p:notesMasterIdLst>
  <p:sldIdLst>
    <p:sldId id="256" r:id="rId2"/>
    <p:sldId id="259" r:id="rId3"/>
    <p:sldId id="257" r:id="rId4"/>
    <p:sldId id="261" r:id="rId5"/>
    <p:sldId id="258" r:id="rId6"/>
    <p:sldId id="263" r:id="rId7"/>
    <p:sldId id="260" r:id="rId8"/>
    <p:sldId id="264" r:id="rId9"/>
    <p:sldId id="265" r:id="rId10"/>
    <p:sldId id="285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2" r:id="rId19"/>
    <p:sldId id="283" r:id="rId20"/>
    <p:sldId id="284" r:id="rId21"/>
    <p:sldId id="273" r:id="rId22"/>
    <p:sldId id="274" r:id="rId23"/>
    <p:sldId id="275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6" autoAdjust="0"/>
    <p:restoredTop sz="88506" autoAdjust="0"/>
  </p:normalViewPr>
  <p:slideViewPr>
    <p:cSldViewPr snapToGrid="0">
      <p:cViewPr varScale="1">
        <p:scale>
          <a:sx n="130" d="100"/>
          <a:sy n="130" d="100"/>
        </p:scale>
        <p:origin x="70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93FCC-E02F-48BA-A03B-BB7E69D51936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73956-37E4-4F51-A16F-DC3909CBE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24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IceCube also a capable</a:t>
            </a:r>
            <a:r>
              <a:rPr lang="en-US" baseline="0" dirty="0" smtClean="0"/>
              <a:t> SN detector for galactic SN (put into backup slides)</a:t>
            </a:r>
          </a:p>
          <a:p>
            <a:r>
              <a:rPr lang="en-US" baseline="0" dirty="0" smtClean="0"/>
              <a:t>Point out that </a:t>
            </a:r>
            <a:r>
              <a:rPr lang="en-US" i="1" baseline="0" dirty="0" smtClean="0"/>
              <a:t>the only modification </a:t>
            </a:r>
            <a:r>
              <a:rPr lang="en-US" i="0" baseline="0" dirty="0" smtClean="0"/>
              <a:t>for </a:t>
            </a:r>
            <a:r>
              <a:rPr lang="en-US" baseline="0" dirty="0" smtClean="0"/>
              <a:t>DeepCore was the PMT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73956-37E4-4F51-A16F-DC3909CBEB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4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97" y="-3346"/>
            <a:ext cx="4338717" cy="2387600"/>
          </a:xfrm>
        </p:spPr>
        <p:txBody>
          <a:bodyPr anchor="ctr">
            <a:normAutofit/>
          </a:bodyPr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8239" y="3546232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7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187"/>
            <a:ext cx="8452501" cy="9143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52501" y="0"/>
            <a:ext cx="689579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69758"/>
            <a:ext cx="1298561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0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9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52501" cy="91439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52501" y="0"/>
            <a:ext cx="689579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69758"/>
            <a:ext cx="1298561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35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noFill/>
        </p:spPr>
        <p:txBody>
          <a:bodyPr anchor="b"/>
          <a:lstStyle>
            <a:lvl1pPr>
              <a:defRPr sz="6000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31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49" y="0"/>
            <a:ext cx="8452501" cy="9143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52501" y="0"/>
            <a:ext cx="68957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2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09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52501" cy="9143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52501" y="0"/>
            <a:ext cx="689579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69758"/>
            <a:ext cx="1298561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1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6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1069974"/>
          </a:xfrm>
          <a:noFill/>
        </p:spPr>
        <p:txBody>
          <a:bodyPr anchor="b">
            <a:normAutofit/>
          </a:bodyPr>
          <a:lstStyle>
            <a:lvl1pPr>
              <a:defRPr sz="24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20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1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599" y="1066583"/>
            <a:ext cx="7557121" cy="5032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599" y="6353177"/>
            <a:ext cx="1314450" cy="3682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11/6/2014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3177"/>
            <a:ext cx="4641850" cy="3682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NNN'14 - Paris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16239" y="6353177"/>
            <a:ext cx="9124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Diapo</a:t>
            </a:r>
            <a:r>
              <a:rPr lang="en-US" dirty="0" smtClean="0"/>
              <a:t>. </a:t>
            </a:r>
            <a:fld id="{9FA3D6A4-1432-4DAF-977E-98C1E904A2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1503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4552950" cy="23876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r>
              <a:rPr lang="en-US" sz="3600" dirty="0" smtClean="0"/>
              <a:t>IceCube, DeepCore, and Future Neutrino Observatories at the South Pole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2950" y="-3346"/>
            <a:ext cx="4591049" cy="2390946"/>
          </a:xfrm>
        </p:spPr>
        <p:txBody>
          <a:bodyPr anchor="ctr"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Kael Hanson</a:t>
            </a:r>
          </a:p>
          <a:p>
            <a:r>
              <a:rPr lang="en-US" sz="1400" dirty="0" smtClean="0"/>
              <a:t>University of Wisconsin Department of Physics and the Wisconsin IceCube Particle Astrophysics Center</a:t>
            </a:r>
          </a:p>
          <a:p>
            <a:r>
              <a:rPr lang="en-US" dirty="0" smtClean="0"/>
              <a:t>NNN’14, Paris</a:t>
            </a:r>
          </a:p>
          <a:p>
            <a:r>
              <a:rPr lang="en-US" sz="1400" dirty="0" smtClean="0"/>
              <a:t>4-6 </a:t>
            </a:r>
            <a:r>
              <a:rPr lang="en-US" sz="1400" dirty="0" err="1" smtClean="0"/>
              <a:t>nov</a:t>
            </a:r>
            <a:r>
              <a:rPr lang="en-US" sz="1400" dirty="0" smtClean="0"/>
              <a:t> 2014 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023" y="5814244"/>
            <a:ext cx="1553976" cy="1043756"/>
          </a:xfrm>
          <a:prstGeom prst="rect">
            <a:avLst/>
          </a:prstGeom>
          <a:solidFill>
            <a:srgbClr val="FFFFFF">
              <a:alpha val="20000"/>
            </a:srgbClr>
          </a:solidFill>
        </p:spPr>
      </p:pic>
      <p:sp>
        <p:nvSpPr>
          <p:cNvPr id="12" name="AutoShape 2" descr="Square.jpg"/>
          <p:cNvSpPr>
            <a:spLocks noChangeAspect="1" noChangeArrowheads="1"/>
          </p:cNvSpPr>
          <p:nvPr/>
        </p:nvSpPr>
        <p:spPr bwMode="auto">
          <a:xfrm>
            <a:off x="155575" y="-2209800"/>
            <a:ext cx="3476625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12755"/>
            <a:ext cx="788253" cy="104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0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Energy Tail in </a:t>
            </a:r>
            <a:r>
              <a:rPr lang="en-US" dirty="0" err="1" smtClean="0"/>
              <a:t>Muon</a:t>
            </a:r>
            <a:r>
              <a:rPr lang="en-US" dirty="0" smtClean="0"/>
              <a:t> Diffuse Analysis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643" y="1423897"/>
            <a:ext cx="6183085" cy="4728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1955643" y="1054565"/>
            <a:ext cx="618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2-year data 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387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Oscillations in DeepCore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1041083"/>
            <a:ext cx="3573812" cy="2990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211" y="3166384"/>
            <a:ext cx="4080004" cy="2990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599" y="4477143"/>
            <a:ext cx="357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arXiv:1410.7227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211" y="1177067"/>
            <a:ext cx="4067855" cy="19225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1599" y="4970767"/>
            <a:ext cx="3573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Range of neutrino energies</a:t>
            </a:r>
          </a:p>
          <a:p>
            <a:pPr algn="ctr"/>
            <a:r>
              <a:rPr lang="en-US" dirty="0" smtClean="0"/>
              <a:t>6-60 </a:t>
            </a:r>
            <a:r>
              <a:rPr lang="en-US" dirty="0" err="1" smtClean="0"/>
              <a:t>GeV</a:t>
            </a:r>
            <a:r>
              <a:rPr lang="en-US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44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Detectors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6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PINGU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692" y="1122018"/>
            <a:ext cx="6870787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7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Mass Hierarchy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601" y="2365710"/>
            <a:ext cx="2871465" cy="2536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807" y="2365710"/>
            <a:ext cx="3616694" cy="253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8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PINGU DOM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469" y="1088019"/>
            <a:ext cx="5790812" cy="37635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4469" y="5092861"/>
            <a:ext cx="5790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PINGU DOM retains much of the design of the </a:t>
            </a:r>
            <a:r>
              <a:rPr lang="en-US" dirty="0" err="1" smtClean="0"/>
              <a:t>IceCube</a:t>
            </a:r>
            <a:r>
              <a:rPr lang="en-US" dirty="0" smtClean="0"/>
              <a:t> ancestor due to good experience with the latter.  Updates mainly focused on evolutions in electronics.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88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Analog FE / Digitizer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Extremely simple AFE</a:t>
            </a:r>
          </a:p>
          <a:p>
            <a:pPr lvl="1"/>
            <a:r>
              <a:rPr lang="en-US" dirty="0" smtClean="0"/>
              <a:t>Possible </a:t>
            </a:r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dirty="0" smtClean="0"/>
              <a:t>speed </a:t>
            </a:r>
            <a:r>
              <a:rPr lang="en-US" dirty="0" smtClean="0"/>
              <a:t>input buffer amp</a:t>
            </a:r>
          </a:p>
          <a:p>
            <a:pPr lvl="1"/>
            <a:r>
              <a:rPr lang="en-US" dirty="0" smtClean="0"/>
              <a:t>Analog shaping for </a:t>
            </a:r>
            <a:r>
              <a:rPr lang="en-US" dirty="0" err="1" smtClean="0"/>
              <a:t>Nyquist</a:t>
            </a:r>
            <a:r>
              <a:rPr lang="en-US" dirty="0" smtClean="0"/>
              <a:t> sampling </a:t>
            </a:r>
            <a:endParaRPr lang="en-US" dirty="0" smtClean="0"/>
          </a:p>
          <a:p>
            <a:pPr lvl="1"/>
            <a:r>
              <a:rPr lang="en-US" dirty="0" smtClean="0"/>
              <a:t>No analog discriminator:</a:t>
            </a:r>
          </a:p>
          <a:p>
            <a:pPr lvl="2"/>
            <a:r>
              <a:rPr lang="en-US" dirty="0"/>
              <a:t>D</a:t>
            </a:r>
            <a:r>
              <a:rPr lang="en-US" dirty="0" smtClean="0"/>
              <a:t>igital trigger for maximum flexibility</a:t>
            </a:r>
          </a:p>
          <a:p>
            <a:pPr lvl="2"/>
            <a:r>
              <a:rPr lang="en-US" dirty="0" smtClean="0"/>
              <a:t>No delay lines needed to trigger SCA</a:t>
            </a:r>
          </a:p>
          <a:p>
            <a:r>
              <a:rPr lang="en-US" dirty="0" smtClean="0"/>
              <a:t>High speed, low power commercial pipelined ADC IC: (TI’s) ADS4149:</a:t>
            </a:r>
          </a:p>
          <a:p>
            <a:pPr lvl="1"/>
            <a:r>
              <a:rPr lang="en-US" dirty="0" smtClean="0"/>
              <a:t>14-bit resolution: covers resolution of PMT</a:t>
            </a:r>
          </a:p>
          <a:p>
            <a:pPr lvl="2"/>
            <a:r>
              <a:rPr lang="en-US" dirty="0" smtClean="0"/>
              <a:t>~2 mV SPE approx. 20 LSB</a:t>
            </a:r>
          </a:p>
          <a:p>
            <a:pPr lvl="2"/>
            <a:r>
              <a:rPr lang="en-US" dirty="0" smtClean="0"/>
              <a:t>2 V full range analog input</a:t>
            </a:r>
          </a:p>
          <a:p>
            <a:pPr lvl="1"/>
            <a:r>
              <a:rPr lang="en-US" dirty="0" smtClean="0"/>
              <a:t>265 </a:t>
            </a:r>
            <a:r>
              <a:rPr lang="en-US" dirty="0" err="1" smtClean="0"/>
              <a:t>mW</a:t>
            </a:r>
            <a:r>
              <a:rPr lang="en-US" dirty="0" smtClean="0"/>
              <a:t> at 250 MSPS</a:t>
            </a:r>
          </a:p>
          <a:p>
            <a:pPr lvl="1"/>
            <a:r>
              <a:rPr lang="en-US" dirty="0" smtClean="0"/>
              <a:t>200 </a:t>
            </a:r>
            <a:r>
              <a:rPr lang="en-US" dirty="0" err="1" smtClean="0"/>
              <a:t>mW</a:t>
            </a:r>
            <a:r>
              <a:rPr lang="en-US" dirty="0" smtClean="0"/>
              <a:t> at 160 MSPS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3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Situ Digital Signal Processing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 ARM Cortex-A9 processor core (HPS) FPGAs offered by Altera (Cyclone V) and Xilinx (</a:t>
            </a:r>
            <a:r>
              <a:rPr lang="en-US" dirty="0" err="1" smtClean="0"/>
              <a:t>Zynq</a:t>
            </a:r>
            <a:r>
              <a:rPr lang="en-US" dirty="0" smtClean="0"/>
              <a:t>) – dual core 666 MHz</a:t>
            </a:r>
          </a:p>
          <a:p>
            <a:r>
              <a:rPr lang="en-US" dirty="0" smtClean="0"/>
              <a:t>NEON vector floating point support</a:t>
            </a:r>
          </a:p>
          <a:p>
            <a:r>
              <a:rPr lang="en-US" dirty="0" smtClean="0"/>
              <a:t>IceCube pulse </a:t>
            </a:r>
            <a:r>
              <a:rPr lang="en-US" dirty="0" err="1" smtClean="0"/>
              <a:t>deconvolution</a:t>
            </a:r>
            <a:r>
              <a:rPr lang="en-US" dirty="0" smtClean="0"/>
              <a:t> software ported to “embedded” Linux environment.</a:t>
            </a:r>
          </a:p>
          <a:p>
            <a:r>
              <a:rPr lang="en-US" dirty="0" smtClean="0"/>
              <a:t>O(500 </a:t>
            </a:r>
            <a:r>
              <a:rPr lang="en-US" dirty="0" err="1" smtClean="0"/>
              <a:t>mW</a:t>
            </a:r>
            <a:r>
              <a:rPr lang="en-US" dirty="0" smtClean="0"/>
              <a:t>) power penalty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8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Developments in Communications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/>
          <a:stretch/>
        </p:blipFill>
        <p:spPr>
          <a:xfrm>
            <a:off x="2741152" y="1181850"/>
            <a:ext cx="4541391" cy="23761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2166" y="3619499"/>
            <a:ext cx="7158934" cy="286232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IceCube</a:t>
            </a:r>
            <a:r>
              <a:rPr lang="en-US" dirty="0" smtClean="0"/>
              <a:t> current </a:t>
            </a:r>
            <a:r>
              <a:rPr lang="en-US" dirty="0" err="1" smtClean="0"/>
              <a:t>comms</a:t>
            </a:r>
            <a:r>
              <a:rPr lang="en-US" dirty="0" smtClean="0"/>
              <a:t> (Cu Quad 19 AWG):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 Mbit/s, time synchronization via </a:t>
            </a:r>
            <a:r>
              <a:rPr lang="en-US" dirty="0" err="1" smtClean="0"/>
              <a:t>RAPCal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2 DOMs per wire pair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Baseband signaling – 20 dB </a:t>
            </a:r>
            <a:r>
              <a:rPr lang="en-US" dirty="0" err="1" smtClean="0"/>
              <a:t>atten</a:t>
            </a:r>
            <a:r>
              <a:rPr lang="en-US" dirty="0" smtClean="0"/>
              <a:t> at 3 km, severe pulse dispersion, highly engineered cable from Ericsson (no longer available)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</a:t>
            </a:r>
            <a:r>
              <a:rPr lang="en-US" dirty="0" err="1" smtClean="0"/>
              <a:t>comms</a:t>
            </a:r>
            <a:r>
              <a:rPr lang="en-US" dirty="0" smtClean="0"/>
              <a:t> design goals: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Stay with copper cabling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Profit from design opportunity to relax cable spec.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At least 1 Mbit/s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4-8 DOMs / pair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Looking at </a:t>
            </a:r>
            <a:r>
              <a:rPr lang="en-US" dirty="0" err="1" smtClean="0"/>
              <a:t>passband</a:t>
            </a:r>
            <a:r>
              <a:rPr lang="en-US" dirty="0" smtClean="0"/>
              <a:t> signaling schemes: QAM16</a:t>
            </a:r>
          </a:p>
        </p:txBody>
      </p:sp>
    </p:spTree>
    <p:extLst>
      <p:ext uri="{BB962C8B-B14F-4D97-AF65-F5344CB8AC3E}">
        <p14:creationId xmlns:p14="http://schemas.microsoft.com/office/powerpoint/2010/main" val="407808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after </a:t>
            </a:r>
            <a:r>
              <a:rPr lang="en-US" dirty="0" err="1" smtClean="0"/>
              <a:t>PeV</a:t>
            </a:r>
            <a:r>
              <a:rPr lang="en-US" dirty="0" smtClean="0"/>
              <a:t> Neutrinos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013" y="957106"/>
            <a:ext cx="7311339" cy="520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2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Extraterrestrial Neutrinos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156" y="1327701"/>
            <a:ext cx="3603048" cy="4852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5446" y="1327701"/>
            <a:ext cx="394471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Neutrinos produced at CR accelerators:</a:t>
            </a:r>
          </a:p>
          <a:p>
            <a:pPr marL="171450" indent="-171450" algn="just">
              <a:spcAft>
                <a:spcPts val="600"/>
              </a:spcAft>
              <a:buFont typeface="Arial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From decay of π/K mesons – in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vacuo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neutrino energy follows injection spectrum (e.g., no galactic diffusion)</a:t>
            </a:r>
          </a:p>
          <a:p>
            <a:pPr marL="171450" indent="-171450" algn="just">
              <a:spcAft>
                <a:spcPts val="600"/>
              </a:spcAft>
              <a:buFont typeface="Arial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Energies can be boosted by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p+</a:t>
            </a:r>
            <a:r>
              <a:rPr lang="en-US" sz="1200" dirty="0" err="1" smtClean="0"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γ</a:t>
            </a:r>
            <a:r>
              <a:rPr lang="en-US" sz="1200" dirty="0"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interactions in intense photon fields in AGN/GRB</a:t>
            </a:r>
          </a:p>
          <a:p>
            <a:pPr marL="171450" indent="-171450" algn="just">
              <a:spcAft>
                <a:spcPts val="600"/>
              </a:spcAft>
              <a:buFont typeface="Arial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Fluxes of UHE neutrinos can be generically linked to total extra-galactic CR energy density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this gives WB (Waxman-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Bahcall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) benchmark flux: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2-4 × 10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GeV/cm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/s/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Neutrinos offer clear signature of hadronic acceleration and point back to sources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2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45446" y="4193385"/>
            <a:ext cx="391855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Neutrinos from interaction of UHECR:</a:t>
            </a:r>
          </a:p>
          <a:p>
            <a:pPr marL="171450" indent="-171450" algn="just">
              <a:spcAft>
                <a:spcPts val="600"/>
              </a:spcAft>
              <a:buFont typeface="Arial"/>
              <a:buChar char="•"/>
            </a:pP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Guaranteed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flux – GZK effect observed, the neutrinos must be there</a:t>
            </a:r>
          </a:p>
          <a:p>
            <a:pPr marL="171450" indent="-171450" algn="just">
              <a:spcAft>
                <a:spcPts val="600"/>
              </a:spcAft>
              <a:buFont typeface="Arial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Flux models depend on UHECR composition, constrained by gamma ray measurements.</a:t>
            </a:r>
          </a:p>
          <a:p>
            <a:pPr marL="171450" indent="-171450" algn="just">
              <a:spcAft>
                <a:spcPts val="600"/>
              </a:spcAft>
              <a:buFont typeface="Arial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At these energies neutrinos are the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messenger particle capable of reaching us from cosmological distances.</a:t>
            </a:r>
          </a:p>
        </p:txBody>
      </p:sp>
    </p:spTree>
    <p:extLst>
      <p:ext uri="{BB962C8B-B14F-4D97-AF65-F5344CB8AC3E}">
        <p14:creationId xmlns:p14="http://schemas.microsoft.com/office/powerpoint/2010/main" val="301590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PeV</a:t>
            </a:r>
            <a:r>
              <a:rPr lang="en-US" dirty="0" smtClean="0"/>
              <a:t> Neutrinos (II)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99414" y="2057400"/>
            <a:ext cx="28248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Some indications that the flux at </a:t>
            </a:r>
            <a:r>
              <a:rPr lang="en-US" dirty="0" err="1" smtClean="0"/>
              <a:t>PeV</a:t>
            </a:r>
            <a:r>
              <a:rPr lang="en-US" dirty="0" smtClean="0"/>
              <a:t> detected by </a:t>
            </a:r>
            <a:r>
              <a:rPr lang="en-US" dirty="0" err="1" smtClean="0"/>
              <a:t>IceCube</a:t>
            </a:r>
            <a:r>
              <a:rPr lang="en-US" dirty="0" smtClean="0"/>
              <a:t> steepens.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Limited sensitivity to HE flux with only volume for starting events of 0.5 km</a:t>
            </a:r>
            <a:r>
              <a:rPr lang="en-US" baseline="30000" dirty="0" smtClean="0"/>
              <a:t>3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Radio detectors not </a:t>
            </a:r>
            <a:r>
              <a:rPr lang="en-US" dirty="0" err="1" smtClean="0"/>
              <a:t>comptetitve</a:t>
            </a:r>
            <a:r>
              <a:rPr lang="en-US" dirty="0" smtClean="0"/>
              <a:t> until 10</a:t>
            </a:r>
            <a:r>
              <a:rPr lang="en-US" baseline="30000" dirty="0" smtClean="0"/>
              <a:t>17</a:t>
            </a:r>
            <a:r>
              <a:rPr lang="en-US" dirty="0" smtClean="0"/>
              <a:t> 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 GAP at 10</a:t>
            </a:r>
            <a:r>
              <a:rPr lang="en-US" baseline="30000" dirty="0" smtClean="0">
                <a:sym typeface="Wingdings" panose="05000000000000000000" pitchFamily="2" charset="2"/>
              </a:rPr>
              <a:t>16</a:t>
            </a:r>
            <a:r>
              <a:rPr lang="en-US" dirty="0" smtClean="0">
                <a:sym typeface="Wingdings" panose="05000000000000000000" pitchFamily="2" charset="2"/>
              </a:rPr>
              <a:t> – </a:t>
            </a:r>
            <a:r>
              <a:rPr lang="en-US" dirty="0" smtClean="0"/>
              <a:t>10</a:t>
            </a:r>
            <a:r>
              <a:rPr lang="en-US" baseline="30000" dirty="0" smtClean="0"/>
              <a:t>17 </a:t>
            </a:r>
            <a:r>
              <a:rPr lang="en-US" dirty="0" smtClean="0">
                <a:sym typeface="Wingdings" panose="05000000000000000000" pitchFamily="2" charset="2"/>
              </a:rPr>
              <a:t>eV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360714"/>
            <a:ext cx="4659086" cy="46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05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Energy Extension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771" y="1712412"/>
            <a:ext cx="4841567" cy="3842752"/>
          </a:xfrm>
          <a:prstGeom prst="rect">
            <a:avLst/>
          </a:prstGeom>
          <a:noFill/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072191"/>
              </p:ext>
            </p:extLst>
          </p:nvPr>
        </p:nvGraphicFramePr>
        <p:xfrm>
          <a:off x="6351813" y="1712412"/>
          <a:ext cx="2623458" cy="20915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82487"/>
                <a:gridCol w="604157"/>
                <a:gridCol w="636814"/>
              </a:tblGrid>
              <a:tr h="298798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Gen2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IceCube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8798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Depth at Top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1450 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1380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8798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Depth at Bottom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2450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2650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8798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Surface</a:t>
                      </a:r>
                      <a:r>
                        <a:rPr lang="en-US" sz="9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 (</a:t>
                      </a:r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</a:t>
                      </a:r>
                      <a:r>
                        <a:rPr lang="en-US" sz="9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9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  <a:endParaRPr lang="en-US" sz="9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8798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Inst. Volume (km</a:t>
                      </a:r>
                      <a:r>
                        <a:rPr lang="en-US" sz="9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8798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Threshold</a:t>
                      </a:r>
                      <a:r>
                        <a:rPr lang="en-US" sz="9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9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TeV</a:t>
                      </a:r>
                      <a:r>
                        <a:rPr lang="en-US" sz="9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8798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Self Veto </a:t>
                      </a:r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 (km</a:t>
                      </a:r>
                      <a:r>
                        <a:rPr lang="en-US" sz="9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12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Veto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 b="3261"/>
          <a:stretch/>
        </p:blipFill>
        <p:spPr bwMode="auto">
          <a:xfrm>
            <a:off x="1371599" y="1021458"/>
            <a:ext cx="3124200" cy="2651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300" y="1038674"/>
            <a:ext cx="1231499" cy="1030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656" y="1020439"/>
            <a:ext cx="4458907" cy="22422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599" y="3870993"/>
            <a:ext cx="5244054" cy="228440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054133" y="1401469"/>
            <a:ext cx="1737360" cy="1737360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04656" y="3333129"/>
            <a:ext cx="2010997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Galactic center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 flipV="1">
            <a:off x="3701144" y="2775857"/>
            <a:ext cx="903512" cy="741938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738256" y="2047215"/>
            <a:ext cx="182880" cy="1828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2" idx="0"/>
            <a:endCxn id="16" idx="3"/>
          </p:cNvCxnSpPr>
          <p:nvPr/>
        </p:nvCxnSpPr>
        <p:spPr>
          <a:xfrm flipV="1">
            <a:off x="5610155" y="2203313"/>
            <a:ext cx="1154883" cy="1129816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32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Detection of UHE Neutrinos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731" y="1203100"/>
            <a:ext cx="7309738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6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ARA Stations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24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99114" y="2436581"/>
            <a:ext cx="29538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2880">
              <a:buFont typeface="Arial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station an autonomous UHE neutrino detector.  </a:t>
            </a:r>
            <a:endParaRPr lang="en-US" sz="1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182880">
              <a:buFont typeface="Arial"/>
              <a:buChar char="•"/>
            </a:pPr>
            <a:r>
              <a: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strings at 200 m depth – each string has 2x VPOL and 2x HPOL antenna.</a:t>
            </a:r>
          </a:p>
          <a:p>
            <a:pPr marL="285750" indent="-182880">
              <a:buFont typeface="Arial"/>
              <a:buChar char="•"/>
            </a:pPr>
            <a:r>
              <a: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Performance: require 10’s </a:t>
            </a:r>
            <a:r>
              <a:rPr lang="en-US" sz="1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resolution btw antennas to cross-correlate RF</a:t>
            </a:r>
          </a:p>
          <a:p>
            <a:pPr marL="742950" lvl="1" indent="-182880">
              <a:buFont typeface="Arial"/>
              <a:buChar char="•"/>
            </a:pPr>
            <a:r>
              <a: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(Neutrino) direction: 6°</a:t>
            </a:r>
          </a:p>
          <a:p>
            <a:pPr marL="742950" lvl="1" indent="-182880">
              <a:buFont typeface="Arial"/>
              <a:buChar char="•"/>
            </a:pPr>
            <a:r>
              <a: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Energy: TBD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6809" r="25008"/>
          <a:stretch/>
        </p:blipFill>
        <p:spPr>
          <a:xfrm>
            <a:off x="1531257" y="1897180"/>
            <a:ext cx="3918858" cy="332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6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First Results from 2 Station ARA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695" y="1500969"/>
            <a:ext cx="5273497" cy="39322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0516" y="5564882"/>
            <a:ext cx="5275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Ph.D. Thesis Thomas </a:t>
            </a:r>
            <a:r>
              <a:rPr lang="en-US" sz="1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Meures (</a:t>
            </a:r>
            <a:r>
              <a:rPr lang="fr-BE" sz="1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ULB</a:t>
            </a:r>
            <a:r>
              <a:rPr lang="en-US" sz="1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9246435">
            <a:off x="3264376" y="3049012"/>
            <a:ext cx="3388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Showcard Gothic" panose="04020904020102020604" pitchFamily="82" charset="0"/>
                <a:cs typeface="Andalus" panose="02020603050405020304" pitchFamily="18" charset="-78"/>
              </a:rPr>
              <a:t>Preliminary!</a:t>
            </a:r>
            <a:endParaRPr lang="en-US" sz="3200" dirty="0">
              <a:solidFill>
                <a:srgbClr val="0070C0"/>
              </a:solidFill>
              <a:latin typeface="Showcard Gothic" panose="04020904020102020604" pitchFamily="82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957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IceCube</a:t>
            </a:r>
            <a:r>
              <a:rPr lang="en-US" dirty="0" smtClean="0"/>
              <a:t> detector continues into its 4</a:t>
            </a:r>
            <a:r>
              <a:rPr lang="en-US" baseline="30000" dirty="0" smtClean="0"/>
              <a:t>th</a:t>
            </a:r>
            <a:r>
              <a:rPr lang="en-US" dirty="0" smtClean="0"/>
              <a:t> year of full 86-string operation in excellent condition: detector up times &gt; 99%, DOMs robustly deliver data despite decade old digital design.</a:t>
            </a:r>
          </a:p>
          <a:p>
            <a:r>
              <a:rPr lang="en-US" dirty="0" smtClean="0"/>
              <a:t>Science at both energy extremes looking very encouraging:</a:t>
            </a:r>
          </a:p>
          <a:p>
            <a:pPr lvl="1"/>
            <a:r>
              <a:rPr lang="en-US" dirty="0" smtClean="0"/>
              <a:t>Results from 4 years of HE starting events </a:t>
            </a:r>
            <a:r>
              <a:rPr lang="en-US" dirty="0" err="1" smtClean="0"/>
              <a:t>unblinded</a:t>
            </a:r>
            <a:r>
              <a:rPr lang="en-US" dirty="0" smtClean="0"/>
              <a:t>, under analysis. </a:t>
            </a:r>
          </a:p>
          <a:p>
            <a:pPr lvl="1"/>
            <a:r>
              <a:rPr lang="en-US" dirty="0" smtClean="0"/>
              <a:t>Low-energy oscillations in </a:t>
            </a:r>
            <a:r>
              <a:rPr lang="en-US" dirty="0" err="1" smtClean="0"/>
              <a:t>DeepCore</a:t>
            </a:r>
            <a:r>
              <a:rPr lang="en-US" dirty="0" smtClean="0"/>
              <a:t> confirm atmospheric mixing parameters well into 50+ </a:t>
            </a:r>
            <a:r>
              <a:rPr lang="en-US" dirty="0" err="1" smtClean="0"/>
              <a:t>GeV</a:t>
            </a:r>
            <a:r>
              <a:rPr lang="en-US" dirty="0" smtClean="0"/>
              <a:t> energy region.</a:t>
            </a:r>
          </a:p>
          <a:p>
            <a:r>
              <a:rPr lang="en-US" dirty="0" smtClean="0"/>
              <a:t>Future detectors looking to push both energy frontiers: PINGU with NMH, High-Energy </a:t>
            </a:r>
            <a:r>
              <a:rPr lang="en-US" dirty="0" err="1" smtClean="0"/>
              <a:t>Extentions</a:t>
            </a:r>
            <a:r>
              <a:rPr lang="en-US" dirty="0" smtClean="0"/>
              <a:t> (</a:t>
            </a:r>
            <a:r>
              <a:rPr lang="en-US" dirty="0" err="1" smtClean="0"/>
              <a:t>HEXen</a:t>
            </a:r>
            <a:r>
              <a:rPr lang="en-US" dirty="0" smtClean="0"/>
              <a:t>) to explore the </a:t>
            </a:r>
            <a:r>
              <a:rPr lang="en-US" dirty="0" err="1" smtClean="0"/>
              <a:t>PeV</a:t>
            </a:r>
            <a:r>
              <a:rPr lang="en-US" dirty="0" smtClean="0"/>
              <a:t> fluxes with O(10x) bigger detection volume / area.</a:t>
            </a:r>
          </a:p>
          <a:p>
            <a:r>
              <a:rPr lang="en-US" dirty="0" smtClean="0"/>
              <a:t>Radio detection in ice is taking flight – first results from 10 months of ARA 2 station operation coming out – show potential of radio technique.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67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Neutrinos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544" y="1198731"/>
            <a:ext cx="3383573" cy="5072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61" y="3677144"/>
            <a:ext cx="3091340" cy="26537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51546" y="1198731"/>
            <a:ext cx="3982211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Neutrinos produced by meson decay in Earth’s atmosphere – detected since 1960’s. </a:t>
            </a:r>
          </a:p>
          <a:p>
            <a:pPr marL="182880" indent="-182880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Tend to have harder spectra due to relatively long-lived meson – decay is overcome by energy loss in atmosphere giving spectrum 1 power harder than CR primaries.</a:t>
            </a:r>
          </a:p>
          <a:p>
            <a:pPr marL="182880" indent="-182880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 for cosmic neutrinos – but interesting beam for oscillation studies.</a:t>
            </a:r>
          </a:p>
          <a:p>
            <a:pPr marL="182880" indent="-182880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 yet unknown contribution from prompt neutrinos from decays of charm mesons.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6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2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7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IceCube Detector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7271" y="1209550"/>
            <a:ext cx="5990640" cy="484847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6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IceCube DOM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602" y="1029030"/>
            <a:ext cx="3657600" cy="3286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602" y="1029030"/>
            <a:ext cx="3657600" cy="32869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44160" y="1308006"/>
            <a:ext cx="37810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US" sz="14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Area Photocathode</a:t>
            </a:r>
            <a:r>
              <a:rPr lang="en-US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10” 10-stage Hamamatsu R7081-02 PMT (</a:t>
            </a:r>
            <a:r>
              <a:rPr lang="en-US" sz="1400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24% @ 420 nm); High QE variant (</a:t>
            </a:r>
            <a:r>
              <a:rPr lang="en-US" sz="1400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35% @ 420 nm) used in DeepCore DOMs</a:t>
            </a:r>
            <a:endParaRPr lang="en-US" sz="1400" b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charset="2"/>
              <a:buChar char="§"/>
            </a:pPr>
            <a:r>
              <a:rPr lang="en-US" sz="14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noise</a:t>
            </a:r>
            <a:r>
              <a:rPr lang="en-US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Hz </a:t>
            </a:r>
            <a:r>
              <a:rPr lang="en-US" sz="14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bkg</a:t>
            </a:r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count rate in-ice @ 0.25 </a:t>
            </a:r>
            <a:r>
              <a:rPr lang="en-US" sz="14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threshold.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 / Gel </a:t>
            </a:r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0.5” thick</a:t>
            </a:r>
            <a:r>
              <a:rPr lang="en-US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Benthos pressure housing rated to 10,000 psi.  Better transmission in 330 - 400 nm relative to AMANDA OM.  Low radioactivity glass.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calibration </a:t>
            </a:r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DOM calibrated </a:t>
            </a:r>
            <a:r>
              <a:rPr lang="en-US" sz="14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T) in the lab to about 7%; </a:t>
            </a:r>
            <a:r>
              <a:rPr lang="en-US" sz="1400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in-situ</a:t>
            </a:r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flashers additionally permit in-ice optical measurements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44160" y="946855"/>
            <a:ext cx="358456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 Optical Characteristics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1318" y="4784914"/>
            <a:ext cx="18288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sensor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2573" y="4784914"/>
            <a:ext cx="18288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Digitizer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48708" y="4784914"/>
            <a:ext cx="18288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35483" y="4784914"/>
            <a:ext cx="18288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1318" y="5159818"/>
            <a:ext cx="211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FPGA + ARM CPU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SoC.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4k-hit deep memory buffer stores hits until readout over 1 Mbit digital link to surface.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02574" y="5159818"/>
            <a:ext cx="1828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300 MSPS ASIC 14-bit effective resolution.  Slow pipelined ADC capture to 6.4 µs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48708" y="5159818"/>
            <a:ext cx="1828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 ns time resolution thru automatic clock sync protocol embedded in 1 Mbit/s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system.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35483" y="5149403"/>
            <a:ext cx="1828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Power supplied by 18 AWG Cu pair to surface (3.5 km).  96 V, 3.75 W per channel (DOM)</a:t>
            </a:r>
          </a:p>
        </p:txBody>
      </p:sp>
    </p:spTree>
    <p:extLst>
      <p:ext uri="{BB962C8B-B14F-4D97-AF65-F5344CB8AC3E}">
        <p14:creationId xmlns:p14="http://schemas.microsoft.com/office/powerpoint/2010/main" val="3942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of HE Neutrinos (!!!)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Following the announcement of Bert and Ernie, two </a:t>
            </a:r>
            <a:r>
              <a:rPr lang="en-US" sz="1200" dirty="0" err="1" smtClean="0"/>
              <a:t>PeV</a:t>
            </a:r>
            <a:r>
              <a:rPr lang="en-US" sz="1200" dirty="0" smtClean="0"/>
              <a:t>-scale neutrino events in the full 86-string detector (2013), a follow-up analysis focused on </a:t>
            </a:r>
            <a:r>
              <a:rPr lang="en-US" sz="1200" dirty="0" smtClean="0">
                <a:solidFill>
                  <a:srgbClr val="FFFF00"/>
                </a:solidFill>
              </a:rPr>
              <a:t>contained</a:t>
            </a:r>
            <a:r>
              <a:rPr lang="en-US" sz="1200" dirty="0" smtClean="0"/>
              <a:t> or </a:t>
            </a:r>
            <a:r>
              <a:rPr lang="en-US" sz="1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partially contained </a:t>
            </a:r>
            <a:r>
              <a:rPr lang="en-US" sz="1200" dirty="0" smtClean="0"/>
              <a:t>events.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This first follow-up used the same 2010 / 2011 data run and found 28 events from 30 </a:t>
            </a:r>
            <a:r>
              <a:rPr lang="en-US" sz="1200" dirty="0" err="1" smtClean="0"/>
              <a:t>TeV</a:t>
            </a:r>
            <a:r>
              <a:rPr lang="en-US" sz="1200" dirty="0" smtClean="0"/>
              <a:t> to 1 </a:t>
            </a:r>
            <a:r>
              <a:rPr lang="en-US" sz="1200" dirty="0" err="1" smtClean="0"/>
              <a:t>PeV</a:t>
            </a:r>
            <a:r>
              <a:rPr lang="en-US" sz="1200" dirty="0" smtClean="0"/>
              <a:t> inconsistent in flavor content and energy spectrum with atmospheric neutrinos (Science 342, 1242856)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Data from a 3</a:t>
            </a:r>
            <a:r>
              <a:rPr lang="en-US" sz="1200" baseline="30000" dirty="0" smtClean="0"/>
              <a:t>rd</a:t>
            </a:r>
            <a:r>
              <a:rPr lang="en-US" sz="1200" dirty="0" smtClean="0"/>
              <a:t> year was recently published (PRL 113, 101101) – 9 more events, including 2 </a:t>
            </a:r>
            <a:r>
              <a:rPr lang="en-US" sz="1200" dirty="0" err="1" smtClean="0"/>
              <a:t>PeV</a:t>
            </a:r>
            <a:r>
              <a:rPr lang="en-US" sz="1200" dirty="0" smtClean="0"/>
              <a:t> contained cascade (“Big Bird”).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4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year of data (2013 season) under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7</a:t>
            </a:fld>
            <a:endParaRPr lang="en-US"/>
          </a:p>
        </p:txBody>
      </p:sp>
      <p:pic>
        <p:nvPicPr>
          <p:cNvPr id="12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102" y="472653"/>
            <a:ext cx="4629150" cy="28116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102" y="3491449"/>
            <a:ext cx="4629150" cy="2619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69231" y="4849585"/>
            <a:ext cx="1094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6000 </a:t>
            </a:r>
            <a:r>
              <a:rPr lang="en-US" sz="1400" dirty="0" err="1" smtClean="0">
                <a:solidFill>
                  <a:schemeClr val="bg2"/>
                </a:solidFill>
              </a:rPr>
              <a:t>p.e.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4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Events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8</a:t>
            </a:fld>
            <a:endParaRPr lang="en-US"/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382" y="1337729"/>
            <a:ext cx="3333176" cy="4351338"/>
          </a:xfrm>
          <a:prstGeom prst="rect">
            <a:avLst/>
          </a:prstGeom>
        </p:spPr>
      </p:pic>
      <p:pic>
        <p:nvPicPr>
          <p:cNvPr id="10" name="Content Placeholder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423" y="1348870"/>
            <a:ext cx="35132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11/6/2014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NNN'14 - Paris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D6A4-1432-4DAF-977E-98C1E904A204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847" y="1322382"/>
            <a:ext cx="6722654" cy="469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7257</TotalTime>
  <Words>1258</Words>
  <Application>Microsoft Office PowerPoint</Application>
  <PresentationFormat>On-screen Show (4:3)</PresentationFormat>
  <Paragraphs>209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Andalus</vt:lpstr>
      <vt:lpstr>Arial</vt:lpstr>
      <vt:lpstr>Calibri</vt:lpstr>
      <vt:lpstr>Lucida Grande</vt:lpstr>
      <vt:lpstr>Showcard Gothic</vt:lpstr>
      <vt:lpstr>Wingdings</vt:lpstr>
      <vt:lpstr>Office Theme</vt:lpstr>
      <vt:lpstr>IceCube, DeepCore, and Future Neutrino Observatories at the South Pole</vt:lpstr>
      <vt:lpstr>Extraterrestrial Neutrinos</vt:lpstr>
      <vt:lpstr>Atmospheric Neutrinos</vt:lpstr>
      <vt:lpstr>PowerPoint Presentation</vt:lpstr>
      <vt:lpstr>The IceCube Detector</vt:lpstr>
      <vt:lpstr>The IceCube DOM</vt:lpstr>
      <vt:lpstr>Discovery of HE Neutrinos (!!!)</vt:lpstr>
      <vt:lpstr>Starting Events</vt:lpstr>
      <vt:lpstr>Energy Spectrum</vt:lpstr>
      <vt:lpstr>High Energy Tail in Muon Diffuse Analysis</vt:lpstr>
      <vt:lpstr>Neutrino Oscillations in DeepCore</vt:lpstr>
      <vt:lpstr>Future Detectors</vt:lpstr>
      <vt:lpstr>PINGU</vt:lpstr>
      <vt:lpstr>Neutrino Mass Hierarchy</vt:lpstr>
      <vt:lpstr>PINGU DOM</vt:lpstr>
      <vt:lpstr>New Analog FE / Digitizer</vt:lpstr>
      <vt:lpstr>In Situ Digital Signal Processing</vt:lpstr>
      <vt:lpstr>New Developments in Communications</vt:lpstr>
      <vt:lpstr>Going after PeV Neutrinos</vt:lpstr>
      <vt:lpstr>PeV Neutrinos (II)</vt:lpstr>
      <vt:lpstr>High Energy Extension</vt:lpstr>
      <vt:lpstr>Surface Veto</vt:lpstr>
      <vt:lpstr>Radio Detection of UHE Neutrinos</vt:lpstr>
      <vt:lpstr>ARA Stations</vt:lpstr>
      <vt:lpstr>First Results from 2 Station ARA</vt:lpstr>
      <vt:lpstr>Conclusions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IceCube, DeepCore, and Future Neutrino Observatories at the South Pole</dc:title>
  <dc:creator>Kael Hanson</dc:creator>
  <cp:lastModifiedBy>Kael Hanson</cp:lastModifiedBy>
  <cp:revision>40</cp:revision>
  <dcterms:created xsi:type="dcterms:W3CDTF">2014-10-28T20:07:50Z</dcterms:created>
  <dcterms:modified xsi:type="dcterms:W3CDTF">2014-11-04T15:40:28Z</dcterms:modified>
</cp:coreProperties>
</file>