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  <p:sldMasterId id="2147484088" r:id="rId3"/>
    <p:sldMasterId id="2147484112" r:id="rId4"/>
    <p:sldMasterId id="2147484126" r:id="rId5"/>
  </p:sldMasterIdLst>
  <p:notesMasterIdLst>
    <p:notesMasterId r:id="rId60"/>
  </p:notesMasterIdLst>
  <p:handoutMasterIdLst>
    <p:handoutMasterId r:id="rId61"/>
  </p:handoutMasterIdLst>
  <p:sldIdLst>
    <p:sldId id="265" r:id="rId6"/>
    <p:sldId id="333" r:id="rId7"/>
    <p:sldId id="367" r:id="rId8"/>
    <p:sldId id="271" r:id="rId9"/>
    <p:sldId id="340" r:id="rId10"/>
    <p:sldId id="274" r:id="rId11"/>
    <p:sldId id="355" r:id="rId12"/>
    <p:sldId id="357" r:id="rId13"/>
    <p:sldId id="335" r:id="rId14"/>
    <p:sldId id="365" r:id="rId15"/>
    <p:sldId id="356" r:id="rId16"/>
    <p:sldId id="358" r:id="rId17"/>
    <p:sldId id="368" r:id="rId18"/>
    <p:sldId id="281" r:id="rId19"/>
    <p:sldId id="280" r:id="rId20"/>
    <p:sldId id="279" r:id="rId21"/>
    <p:sldId id="283" r:id="rId22"/>
    <p:sldId id="372" r:id="rId23"/>
    <p:sldId id="317" r:id="rId24"/>
    <p:sldId id="284" r:id="rId25"/>
    <p:sldId id="294" r:id="rId26"/>
    <p:sldId id="295" r:id="rId27"/>
    <p:sldId id="292" r:id="rId28"/>
    <p:sldId id="285" r:id="rId29"/>
    <p:sldId id="286" r:id="rId30"/>
    <p:sldId id="287" r:id="rId31"/>
    <p:sldId id="288" r:id="rId32"/>
    <p:sldId id="289" r:id="rId33"/>
    <p:sldId id="304" r:id="rId34"/>
    <p:sldId id="305" r:id="rId35"/>
    <p:sldId id="306" r:id="rId36"/>
    <p:sldId id="307" r:id="rId37"/>
    <p:sldId id="366" r:id="rId38"/>
    <p:sldId id="369" r:id="rId39"/>
    <p:sldId id="324" r:id="rId40"/>
    <p:sldId id="320" r:id="rId41"/>
    <p:sldId id="321" r:id="rId42"/>
    <p:sldId id="323" r:id="rId43"/>
    <p:sldId id="322" r:id="rId44"/>
    <p:sldId id="348" r:id="rId45"/>
    <p:sldId id="353" r:id="rId46"/>
    <p:sldId id="349" r:id="rId47"/>
    <p:sldId id="343" r:id="rId48"/>
    <p:sldId id="359" r:id="rId49"/>
    <p:sldId id="346" r:id="rId50"/>
    <p:sldId id="351" r:id="rId51"/>
    <p:sldId id="370" r:id="rId52"/>
    <p:sldId id="364" r:id="rId53"/>
    <p:sldId id="337" r:id="rId54"/>
    <p:sldId id="330" r:id="rId55"/>
    <p:sldId id="338" r:id="rId56"/>
    <p:sldId id="331" r:id="rId57"/>
    <p:sldId id="339" r:id="rId58"/>
    <p:sldId id="350" r:id="rId59"/>
  </p:sldIdLst>
  <p:sldSz cx="9144000" cy="6858000" type="screen4x3"/>
  <p:notesSz cx="6400800" cy="86868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333FF"/>
    <a:srgbClr val="CCFFFF"/>
    <a:srgbClr val="0000CC"/>
    <a:srgbClr val="CAA990"/>
    <a:srgbClr val="FF00FF"/>
    <a:srgbClr val="004C97"/>
    <a:srgbClr val="FCDE02"/>
    <a:srgbClr val="4D4D4D"/>
    <a:srgbClr val="D1D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-88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434340"/>
          </a:xfrm>
          <a:prstGeom prst="rect">
            <a:avLst/>
          </a:prstGeom>
        </p:spPr>
        <p:txBody>
          <a:bodyPr vert="horz" lIns="86210" tIns="43105" rIns="86210" bIns="4310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625639" y="0"/>
            <a:ext cx="2773680" cy="434340"/>
          </a:xfrm>
          <a:prstGeom prst="rect">
            <a:avLst/>
          </a:prstGeom>
        </p:spPr>
        <p:txBody>
          <a:bodyPr vert="horz" wrap="square" lIns="86210" tIns="43105" rIns="86210" bIns="43105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Helvetica" pitchFamily="124" charset="0"/>
              </a:defRPr>
            </a:lvl1pPr>
          </a:lstStyle>
          <a:p>
            <a:fld id="{5FAE75EA-AA12-47CE-A20E-F02532458A52}" type="datetimeFigureOut">
              <a:rPr lang="en-US"/>
              <a:pPr/>
              <a:t>11/5/2014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250952"/>
            <a:ext cx="2773680" cy="434340"/>
          </a:xfrm>
          <a:prstGeom prst="rect">
            <a:avLst/>
          </a:prstGeom>
        </p:spPr>
        <p:txBody>
          <a:bodyPr vert="horz" lIns="86210" tIns="43105" rIns="86210" bIns="4310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625639" y="8250952"/>
            <a:ext cx="2773680" cy="434340"/>
          </a:xfrm>
          <a:prstGeom prst="rect">
            <a:avLst/>
          </a:prstGeom>
        </p:spPr>
        <p:txBody>
          <a:bodyPr vert="horz" wrap="square" lIns="86210" tIns="43105" rIns="86210" bIns="43105" numCol="1" anchor="b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Helvetica" pitchFamily="124" charset="0"/>
              </a:defRPr>
            </a:lvl1pPr>
          </a:lstStyle>
          <a:p>
            <a:fld id="{1904A9D5-0DFE-4208-9352-5CC23D423B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1744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434340"/>
          </a:xfrm>
          <a:prstGeom prst="rect">
            <a:avLst/>
          </a:prstGeom>
        </p:spPr>
        <p:txBody>
          <a:bodyPr vert="horz" lIns="86210" tIns="43105" rIns="86210" bIns="4310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625639" y="0"/>
            <a:ext cx="2773680" cy="434340"/>
          </a:xfrm>
          <a:prstGeom prst="rect">
            <a:avLst/>
          </a:prstGeom>
        </p:spPr>
        <p:txBody>
          <a:bodyPr vert="horz" wrap="square" lIns="86210" tIns="43105" rIns="86210" bIns="43105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Helvetica" pitchFamily="124" charset="0"/>
              </a:defRPr>
            </a:lvl1pPr>
          </a:lstStyle>
          <a:p>
            <a:fld id="{43B486C1-9685-40F9-98AD-63BC1154016F}" type="datetimeFigureOut">
              <a:rPr lang="en-US"/>
              <a:pPr/>
              <a:t>11/5/2014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28700" y="650875"/>
            <a:ext cx="4343400" cy="3257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6210" tIns="43105" rIns="86210" bIns="43105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40080" y="4126230"/>
            <a:ext cx="5120640" cy="3909060"/>
          </a:xfrm>
          <a:prstGeom prst="rect">
            <a:avLst/>
          </a:prstGeom>
        </p:spPr>
        <p:txBody>
          <a:bodyPr vert="horz" lIns="86210" tIns="43105" rIns="86210" bIns="43105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250952"/>
            <a:ext cx="2773680" cy="434340"/>
          </a:xfrm>
          <a:prstGeom prst="rect">
            <a:avLst/>
          </a:prstGeom>
        </p:spPr>
        <p:txBody>
          <a:bodyPr vert="horz" lIns="86210" tIns="43105" rIns="86210" bIns="4310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625639" y="8250952"/>
            <a:ext cx="2773680" cy="434340"/>
          </a:xfrm>
          <a:prstGeom prst="rect">
            <a:avLst/>
          </a:prstGeom>
        </p:spPr>
        <p:txBody>
          <a:bodyPr vert="horz" wrap="square" lIns="86210" tIns="43105" rIns="86210" bIns="43105" numCol="1" anchor="b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Helvetica" pitchFamily="124" charset="0"/>
              </a:defRPr>
            </a:lvl1pPr>
          </a:lstStyle>
          <a:p>
            <a:fld id="{93DBB082-85AB-45EA-B08B-69262426BA0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95196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7677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AE8CF-F0B2-C347-BAE0-02363F6056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41F4D-99C5-C746-BE24-490C5309EC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696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AE8CF-F0B2-C347-BAE0-02363F6056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41F4D-99C5-C746-BE24-490C5309EC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518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AE8CF-F0B2-C347-BAE0-02363F6056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41F4D-99C5-C746-BE24-490C5309EC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277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AE8CF-F0B2-C347-BAE0-02363F6056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41F4D-99C5-C746-BE24-490C5309EC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298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AE8CF-F0B2-C347-BAE0-02363F6056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41F4D-99C5-C746-BE24-490C5309EC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841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AE8CF-F0B2-C347-BAE0-02363F6056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41F4D-99C5-C746-BE24-490C5309EC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2621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AE8CF-F0B2-C347-BAE0-02363F6056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41F4D-99C5-C746-BE24-490C5309EC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5382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AE8CF-F0B2-C347-BAE0-02363F6056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41F4D-99C5-C746-BE24-490C5309EC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5671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AE8CF-F0B2-C347-BAE0-02363F6056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41F4D-99C5-C746-BE24-490C5309EC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5494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AE8CF-F0B2-C347-BAE0-02363F6056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41F4D-99C5-C746-BE24-490C5309EC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68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26251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5 Nov 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J.Strait| Future Plans in the Americas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D09969-9BE7-45EE-ADC4-473149C4B2E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87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AE8CF-F0B2-C347-BAE0-02363F6056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41F4D-99C5-C746-BE24-490C5309EC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7388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CB1F-6B9F-3A40-A01F-8817D57EA1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E3961-3A4C-8749-96CC-E54FB5C468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0107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CB1F-6B9F-3A40-A01F-8817D57EA1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E3961-3A4C-8749-96CC-E54FB5C468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4165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CB1F-6B9F-3A40-A01F-8817D57EA1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E3961-3A4C-8749-96CC-E54FB5C468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5202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CB1F-6B9F-3A40-A01F-8817D57EA1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E3961-3A4C-8749-96CC-E54FB5C468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7359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CB1F-6B9F-3A40-A01F-8817D57EA1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E3961-3A4C-8749-96CC-E54FB5C468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2013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CB1F-6B9F-3A40-A01F-8817D57EA1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E3961-3A4C-8749-96CC-E54FB5C468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3042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CB1F-6B9F-3A40-A01F-8817D57EA1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E3961-3A4C-8749-96CC-E54FB5C468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63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CB1F-6B9F-3A40-A01F-8817D57EA1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E3961-3A4C-8749-96CC-E54FB5C468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0565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CB1F-6B9F-3A40-A01F-8817D57EA1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E3961-3A4C-8749-96CC-E54FB5C468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893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J.Strait| Future Plans in the Americas</a:t>
            </a:r>
            <a:endParaRPr lang="en-US" b="1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F3EDC0A6-16D1-4C2C-889A-7897F623514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5 Nov 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137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CB1F-6B9F-3A40-A01F-8817D57EA1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E3961-3A4C-8749-96CC-E54FB5C468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0308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CB1F-6B9F-3A40-A01F-8817D57EA1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E3961-3A4C-8749-96CC-E54FB5C468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2209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55589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145594"/>
            <a:ext cx="4040188" cy="49805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55589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145594"/>
            <a:ext cx="4041775" cy="49805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9A12B-C359-EC44-98E5-4F725BDE61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0BAE-039A-7542-B9F0-84A10E58C8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3230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55589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145594"/>
            <a:ext cx="4040188" cy="49805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55589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145594"/>
            <a:ext cx="4041775" cy="49805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9A12B-C359-EC44-98E5-4F725BDE61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0BAE-039A-7542-B9F0-84A10E58C8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892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7/10/14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R.Svoboda, 25 July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A7B2A-07A8-2F4F-839D-DAE80CEA32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3763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7/10/14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R.Svoboda, 25 July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A7B2A-07A8-2F4F-839D-DAE80CEA32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8812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7/10/14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R.Svoboda, 25 July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A7B2A-07A8-2F4F-839D-DAE80CEA32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9501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7/10/14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R.Svoboda, 25 July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A7B2A-07A8-2F4F-839D-DAE80CEA32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2464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7/10/14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R.Svoboda, 25 July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A7B2A-07A8-2F4F-839D-DAE80CEA32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4642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7/10/14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R.Svoboda, 25 July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A7B2A-07A8-2F4F-839D-DAE80CEA32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381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5 Nov 14</a:t>
            </a:r>
          </a:p>
          <a:p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J.Strait| Future Plans in the Americas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F6B3A9CF-1E94-4969-B37D-41863D7AE3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2989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7/10/14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R.Svoboda, 25 July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A7B2A-07A8-2F4F-839D-DAE80CEA32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3426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7/10/14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R.Svoboda, 25 July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A7B2A-07A8-2F4F-839D-DAE80CEA32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1023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7/10/14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R.Svoboda, 25 July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A7B2A-07A8-2F4F-839D-DAE80CEA32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4901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7/10/14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R.Svoboda, 25 July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A7B2A-07A8-2F4F-839D-DAE80CEA32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5697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7/10/14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R.Svoboda, 25 July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A7B2A-07A8-2F4F-839D-DAE80CEA32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561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5 Nov 14</a:t>
            </a:r>
          </a:p>
          <a:p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J.Strait| Future Plans in the Americas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45B30D-8A83-4399-9F39-BCEF7BA473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087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5 Nov 14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J.Strait| Future Plans in the Americas</a:t>
            </a:r>
            <a:endParaRPr lang="en-US" b="1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032F06-B1A7-4069-8440-9EBC956955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433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5 Nov 14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J.Strait| Future Plans in the Americas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D28FE6-92A7-4B3B-B306-3E13644B338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16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5 Nov 14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J.Strait| Future Plans in the Americas</a:t>
            </a:r>
            <a:endParaRPr lang="en-US" b="1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E49D29-D4ED-46DF-A680-02DE486BF1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06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ln/>
        </p:spPr>
        <p:txBody>
          <a:bodyPr/>
          <a:lstStyle>
            <a:lvl1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5 Nov 14</a:t>
            </a:r>
          </a:p>
          <a:p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J.Strait| Future Plans in the Americas</a:t>
            </a:r>
            <a:endParaRPr lang="en-US" b="1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198149-527A-4869-A14E-9BB88ACF47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082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fld id="{B358BDA2-E175-4C2A-86C8-6CB93834415B}" type="datetime1">
              <a:rPr lang="en-US"/>
              <a:pPr/>
              <a:t>11/5/2014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fld id="{7A045C97-2D67-4159-9A33-8235F4FBD097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79" r:id="rId3"/>
    <p:sldLayoutId id="2147484080" r:id="rId4"/>
    <p:sldLayoutId id="2147484081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fld id="{7B0AE27F-BC03-454B-A0AE-1CD74A851EF5}" type="datetime1">
              <a:rPr lang="en-US"/>
              <a:pPr/>
              <a:t>11/5/2014</a:t>
            </a:fld>
            <a:endParaRPr 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fld id="{B3DDB556-3DD7-4CCF-921D-592E713507CD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27AE8CF-F0B2-C347-BAE0-02363F60569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1C41F4D-99C5-C746-BE24-490C5309ECA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18091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90" r:id="rId2"/>
    <p:sldLayoutId id="2147484091" r:id="rId3"/>
    <p:sldLayoutId id="2147484092" r:id="rId4"/>
    <p:sldLayoutId id="2147484093" r:id="rId5"/>
    <p:sldLayoutId id="2147484094" r:id="rId6"/>
    <p:sldLayoutId id="2147484095" r:id="rId7"/>
    <p:sldLayoutId id="2147484096" r:id="rId8"/>
    <p:sldLayoutId id="2147484097" r:id="rId9"/>
    <p:sldLayoutId id="2147484098" r:id="rId10"/>
    <p:sldLayoutId id="214748409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FFCC"/>
            </a:gs>
            <a:gs pos="100000">
              <a:schemeClr val="accent5">
                <a:lumMod val="60000"/>
                <a:lumOff val="4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1AECB1F-6B9F-3A40-A01F-8817D57EA1D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2CE3961-3A4C-8749-96CC-E54FB5C468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8479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3" r:id="rId1"/>
    <p:sldLayoutId id="2147484114" r:id="rId2"/>
    <p:sldLayoutId id="2147484115" r:id="rId3"/>
    <p:sldLayoutId id="2147484116" r:id="rId4"/>
    <p:sldLayoutId id="2147484117" r:id="rId5"/>
    <p:sldLayoutId id="2147484118" r:id="rId6"/>
    <p:sldLayoutId id="2147484119" r:id="rId7"/>
    <p:sldLayoutId id="2147484120" r:id="rId8"/>
    <p:sldLayoutId id="2147484121" r:id="rId9"/>
    <p:sldLayoutId id="2147484122" r:id="rId10"/>
    <p:sldLayoutId id="2147484123" r:id="rId11"/>
    <p:sldLayoutId id="2147484124" r:id="rId12"/>
    <p:sldLayoutId id="2147484125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7/10/14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R.Svoboda, 25 July 2014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EFA7B2A-07A8-2F4F-839D-DAE80CEA32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1186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7" r:id="rId1"/>
    <p:sldLayoutId id="2147484128" r:id="rId2"/>
    <p:sldLayoutId id="2147484129" r:id="rId3"/>
    <p:sldLayoutId id="2147484130" r:id="rId4"/>
    <p:sldLayoutId id="2147484131" r:id="rId5"/>
    <p:sldLayoutId id="2147484132" r:id="rId6"/>
    <p:sldLayoutId id="2147484133" r:id="rId7"/>
    <p:sldLayoutId id="2147484134" r:id="rId8"/>
    <p:sldLayoutId id="2147484135" r:id="rId9"/>
    <p:sldLayoutId id="2147484136" r:id="rId10"/>
    <p:sldLayoutId id="2147484137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pitchFamily="124" charset="0"/>
              </a:rPr>
              <a:t>Future Plans in the Americas</a:t>
            </a: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pitchFamily="124" charset="0"/>
              </a:rPr>
              <a:t>Jim Strait, LBNE Project Director</a:t>
            </a:r>
            <a:endParaRPr lang="en-US" dirty="0">
              <a:latin typeface="Helvetica" pitchFamily="124" charset="0"/>
            </a:endParaRPr>
          </a:p>
          <a:p>
            <a:r>
              <a:rPr lang="en-US" dirty="0" smtClean="0">
                <a:latin typeface="Helvetica" pitchFamily="124" charset="0"/>
              </a:rPr>
              <a:t>NNN 2014</a:t>
            </a:r>
            <a:endParaRPr lang="en-US" dirty="0">
              <a:latin typeface="Helvetica" pitchFamily="124" charset="0"/>
            </a:endParaRPr>
          </a:p>
          <a:p>
            <a:r>
              <a:rPr lang="en-US" dirty="0" smtClean="0">
                <a:latin typeface="Helvetica" pitchFamily="124" charset="0"/>
              </a:rPr>
              <a:t>5 November 2014</a:t>
            </a:r>
          </a:p>
          <a:p>
            <a:endParaRPr lang="en-US" dirty="0" smtClean="0">
              <a:latin typeface="Helvetica" pitchFamily="12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Nov 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J.Strait| Future Plans in the Americas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457200" y="36514"/>
            <a:ext cx="8229600" cy="6178304"/>
            <a:chOff x="457200" y="36514"/>
            <a:chExt cx="8229600" cy="6178304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6514"/>
              <a:ext cx="8229600" cy="6178304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457200" y="36514"/>
              <a:ext cx="773289" cy="6182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526338" y="5412671"/>
              <a:ext cx="773289" cy="6182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70144" y="6030913"/>
            <a:ext cx="4498567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D. </a:t>
            </a:r>
            <a:r>
              <a:rPr lang="en-US" sz="1600" dirty="0" err="1" smtClean="0"/>
              <a:t>Lhuillier</a:t>
            </a:r>
            <a:r>
              <a:rPr lang="en-US" sz="1600" dirty="0" smtClean="0"/>
              <a:t>, CEA Saclay, review talk at Neutrino 2014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9554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DAE</a:t>
            </a:r>
            <a:r>
              <a:rPr lang="en-US" dirty="0" err="1" smtClean="0">
                <a:latin typeface="Symbol" pitchFamily="18" charset="2"/>
              </a:rPr>
              <a:t>d</a:t>
            </a:r>
            <a:r>
              <a:rPr lang="en-US" dirty="0" err="1" smtClean="0"/>
              <a:t>ALUS</a:t>
            </a:r>
            <a:r>
              <a:rPr lang="en-US" dirty="0" smtClean="0"/>
              <a:t> / </a:t>
            </a:r>
            <a:r>
              <a:rPr lang="en-US" dirty="0" err="1" smtClean="0"/>
              <a:t>IsoDAR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R&amp;D under way on high-power cyclotrons to provide compact, high-intensity, low-energy neutrino sources:</a:t>
            </a:r>
          </a:p>
          <a:p>
            <a:r>
              <a:rPr lang="en-US" dirty="0" smtClean="0"/>
              <a:t>Stopped pion</a:t>
            </a:r>
            <a:r>
              <a:rPr lang="en-US" dirty="0"/>
              <a:t> </a:t>
            </a:r>
            <a:r>
              <a:rPr lang="en-US" dirty="0" smtClean="0"/>
              <a:t>“beam”</a:t>
            </a:r>
            <a:br>
              <a:rPr lang="en-US" dirty="0" smtClean="0"/>
            </a:br>
            <a:r>
              <a:rPr lang="en-US" sz="2000" dirty="0" smtClean="0">
                <a:latin typeface="Symbol" pitchFamily="18" charset="2"/>
              </a:rPr>
              <a:t>p</a:t>
            </a:r>
            <a:r>
              <a:rPr lang="en-US" sz="2000" baseline="20000" dirty="0" smtClean="0"/>
              <a:t>+</a:t>
            </a:r>
            <a:r>
              <a:rPr lang="en-US" sz="2000" dirty="0" smtClean="0"/>
              <a:t> </a:t>
            </a:r>
            <a:r>
              <a:rPr lang="en-US" sz="2000" dirty="0" smtClean="0">
                <a:sym typeface="Symbol"/>
              </a:rPr>
              <a:t></a:t>
            </a:r>
            <a:r>
              <a:rPr lang="en-US" sz="2000" dirty="0" smtClean="0"/>
              <a:t> </a:t>
            </a:r>
            <a:r>
              <a:rPr lang="en-US" sz="2000" dirty="0" smtClean="0">
                <a:latin typeface="Symbol" pitchFamily="18" charset="2"/>
              </a:rPr>
              <a:t>m</a:t>
            </a:r>
            <a:r>
              <a:rPr lang="en-US" sz="2000" baseline="20000" dirty="0" smtClean="0"/>
              <a:t>+ </a:t>
            </a:r>
            <a:r>
              <a:rPr lang="en-US" sz="2000" dirty="0">
                <a:latin typeface="Symbol" pitchFamily="18" charset="2"/>
              </a:rPr>
              <a:t>n</a:t>
            </a:r>
            <a:r>
              <a:rPr lang="en-US" sz="2000" baseline="-25000" dirty="0">
                <a:latin typeface="Symbol" pitchFamily="18" charset="2"/>
              </a:rPr>
              <a:t>m</a:t>
            </a:r>
            <a:r>
              <a:rPr lang="en-US" sz="2000" dirty="0" smtClean="0">
                <a:latin typeface="Symbol" pitchFamily="18" charset="2"/>
              </a:rPr>
              <a:t>;</a:t>
            </a:r>
            <a:r>
              <a:rPr lang="en-US" sz="2000" dirty="0" smtClean="0"/>
              <a:t>  </a:t>
            </a:r>
            <a:br>
              <a:rPr lang="en-US" sz="2000" dirty="0" smtClean="0"/>
            </a:br>
            <a:r>
              <a:rPr lang="en-US" sz="2000" dirty="0" smtClean="0"/>
              <a:t>		 </a:t>
            </a:r>
            <a:r>
              <a:rPr lang="en-US" sz="2000" baseline="20000" dirty="0"/>
              <a:t>	</a:t>
            </a:r>
            <a:r>
              <a:rPr lang="en-US" sz="2000" dirty="0" smtClean="0">
                <a:sym typeface="Symbol"/>
              </a:rPr>
              <a:t>  </a:t>
            </a:r>
            <a:r>
              <a:rPr lang="en-US" sz="2000" dirty="0" smtClean="0"/>
              <a:t>e</a:t>
            </a:r>
            <a:r>
              <a:rPr lang="en-US" sz="2000" baseline="20000" dirty="0" smtClean="0"/>
              <a:t>+</a:t>
            </a:r>
            <a:r>
              <a:rPr lang="en-US" sz="2000" baseline="-25000" dirty="0" smtClean="0">
                <a:latin typeface="Symbol" pitchFamily="18" charset="2"/>
              </a:rPr>
              <a:t> </a:t>
            </a:r>
            <a:r>
              <a:rPr lang="en-US" sz="2000" dirty="0" smtClean="0">
                <a:latin typeface="Symbol" pitchFamily="18" charset="2"/>
              </a:rPr>
              <a:t>n</a:t>
            </a:r>
            <a:r>
              <a:rPr lang="en-US" sz="2000" baseline="-25000" dirty="0" smtClean="0"/>
              <a:t>e</a:t>
            </a:r>
            <a:r>
              <a:rPr lang="en-US" dirty="0"/>
              <a:t> </a:t>
            </a:r>
            <a:r>
              <a:rPr lang="en-US" sz="2000" spc="-1200" dirty="0" err="1">
                <a:latin typeface="Symbol" pitchFamily="18" charset="2"/>
              </a:rPr>
              <a:t>n</a:t>
            </a:r>
            <a:r>
              <a:rPr lang="en-US" sz="2600" baseline="-10000" dirty="0" err="1">
                <a:cs typeface="Helvetica"/>
              </a:rPr>
              <a:t>¯</a:t>
            </a:r>
            <a:r>
              <a:rPr lang="en-US" sz="2000" baseline="-25000" dirty="0" err="1">
                <a:latin typeface="Symbol" pitchFamily="18" charset="2"/>
              </a:rPr>
              <a:t>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DAEdALUS</a:t>
            </a:r>
            <a:r>
              <a:rPr lang="en-US" dirty="0" smtClean="0"/>
              <a:t>)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Isotope decay-</a:t>
            </a:r>
            <a:br>
              <a:rPr lang="en-US" dirty="0" smtClean="0"/>
            </a:br>
            <a:r>
              <a:rPr lang="en-US" dirty="0" smtClean="0"/>
              <a:t>at-rest “beam”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IsoDAR</a:t>
            </a:r>
            <a:r>
              <a:rPr lang="en-US" dirty="0" smtClean="0"/>
              <a:t>)</a:t>
            </a:r>
            <a:br>
              <a:rPr lang="en-US" dirty="0" smtClean="0"/>
            </a:br>
            <a:endParaRPr lang="en-US" dirty="0" smtClean="0"/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Nov 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J.Strait| Future Plans in the Americas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193" y="2302934"/>
            <a:ext cx="6010917" cy="391989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11" y="4161718"/>
            <a:ext cx="2147534" cy="283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Elbow Connector 7"/>
          <p:cNvCxnSpPr/>
          <p:nvPr/>
        </p:nvCxnSpPr>
        <p:spPr>
          <a:xfrm>
            <a:off x="1275645" y="2549820"/>
            <a:ext cx="361244" cy="158102"/>
          </a:xfrm>
          <a:prstGeom prst="bentConnector3">
            <a:avLst>
              <a:gd name="adj1" fmla="val -97"/>
            </a:avLst>
          </a:prstGeom>
          <a:ln w="12700">
            <a:solidFill>
              <a:srgbClr val="000000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334933" y="4944479"/>
            <a:ext cx="3522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chemeClr val="bg1"/>
                </a:solidFill>
              </a:rPr>
              <a:t>IsoDAR</a:t>
            </a:r>
            <a:r>
              <a:rPr lang="en-US" sz="2000" dirty="0" smtClean="0">
                <a:solidFill>
                  <a:schemeClr val="bg1"/>
                </a:solidFill>
              </a:rPr>
              <a:t> R&amp;D Test Stand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66281" y="6022159"/>
            <a:ext cx="190782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J. Spitz, NuFact 2014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1409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497689" y="1297463"/>
            <a:ext cx="3646311" cy="3387425"/>
            <a:chOff x="5829841" y="1391235"/>
            <a:chExt cx="3314159" cy="315603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9841" y="1391235"/>
              <a:ext cx="3314159" cy="3156038"/>
            </a:xfrm>
            <a:prstGeom prst="rect">
              <a:avLst/>
            </a:prstGeom>
            <a:noFill/>
          </p:spPr>
        </p:pic>
        <p:cxnSp>
          <p:nvCxnSpPr>
            <p:cNvPr id="9" name="Straight Arrow Connector 8"/>
            <p:cNvCxnSpPr/>
            <p:nvPr/>
          </p:nvCxnSpPr>
          <p:spPr>
            <a:xfrm>
              <a:off x="7349067" y="3424498"/>
              <a:ext cx="127372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8695267" y="3323729"/>
              <a:ext cx="0" cy="668304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8246026" y="3615267"/>
              <a:ext cx="37676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Times New Roman"/>
                  <a:cs typeface="Times New Roman"/>
                </a:rPr>
                <a:t>1m</a:t>
              </a:r>
              <a:endParaRPr lang="en-US" sz="1200" dirty="0">
                <a:latin typeface="Times New Roman"/>
                <a:cs typeface="Times New Roman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454393" y="3459480"/>
              <a:ext cx="38150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Times New Roman"/>
                  <a:cs typeface="Times New Roman"/>
                </a:rPr>
                <a:t>2</a:t>
              </a:r>
              <a:r>
                <a:rPr lang="en-US" sz="1200" dirty="0" smtClean="0">
                  <a:latin typeface="Times New Roman"/>
                  <a:cs typeface="Times New Roman"/>
                </a:rPr>
                <a:t>m</a:t>
              </a:r>
              <a:endParaRPr lang="en-US" sz="1200" dirty="0">
                <a:latin typeface="Times New Roman"/>
                <a:cs typeface="Times New Roman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CAPTAIN: </a:t>
            </a:r>
            <a:r>
              <a:rPr lang="en-US" sz="1400" dirty="0"/>
              <a:t>Cryogenic Apparatus for Precision Tests of Argon Interactions with Neutrinos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LAr TPC for detector R&amp;D and physics</a:t>
            </a:r>
          </a:p>
          <a:p>
            <a:r>
              <a:rPr lang="en-US" dirty="0" smtClean="0"/>
              <a:t>5 instrumented </a:t>
            </a:r>
            <a:r>
              <a:rPr lang="en-US" dirty="0" err="1" smtClean="0"/>
              <a:t>tonnes</a:t>
            </a:r>
            <a:r>
              <a:rPr lang="en-US" dirty="0" smtClean="0"/>
              <a:t> of LAr</a:t>
            </a:r>
          </a:p>
          <a:p>
            <a:r>
              <a:rPr lang="en-US" dirty="0" smtClean="0"/>
              <a:t>Proposed physics measurements</a:t>
            </a:r>
          </a:p>
          <a:p>
            <a:pPr lvl="1"/>
            <a:r>
              <a:rPr lang="en-US" dirty="0" smtClean="0"/>
              <a:t>Measure response to neutrons </a:t>
            </a:r>
            <a:br>
              <a:rPr lang="en-US" dirty="0" smtClean="0"/>
            </a:br>
            <a:r>
              <a:rPr lang="en-US" dirty="0" smtClean="0"/>
              <a:t>(energy reconstruction, backgrounds)</a:t>
            </a:r>
          </a:p>
          <a:p>
            <a:pPr lvl="1"/>
            <a:r>
              <a:rPr lang="en-US" dirty="0" smtClean="0"/>
              <a:t>Measure cross sections for low-energy</a:t>
            </a:r>
            <a:br>
              <a:rPr lang="en-US" dirty="0" smtClean="0"/>
            </a:br>
            <a:r>
              <a:rPr lang="en-US" dirty="0" smtClean="0"/>
              <a:t>neutrinos from stopped pion beam</a:t>
            </a:r>
            <a:br>
              <a:rPr lang="en-US" dirty="0" smtClean="0"/>
            </a:br>
            <a:r>
              <a:rPr lang="en-US" dirty="0" smtClean="0"/>
              <a:t>(calibration for supernova neutrino</a:t>
            </a:r>
            <a:br>
              <a:rPr lang="en-US" dirty="0" smtClean="0"/>
            </a:br>
            <a:r>
              <a:rPr lang="en-US" dirty="0" smtClean="0"/>
              <a:t>measurements)</a:t>
            </a:r>
          </a:p>
          <a:p>
            <a:r>
              <a:rPr lang="en-US" dirty="0" smtClean="0"/>
              <a:t>Smaller prototype being assembled</a:t>
            </a:r>
          </a:p>
          <a:p>
            <a:r>
              <a:rPr lang="en-US" dirty="0" smtClean="0"/>
              <a:t>Cryostat for full-size detector has been received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Nov 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J.Strait| Future Plans in the Americas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35465" y="5861636"/>
            <a:ext cx="3465691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Courtesy of Christopher Mauger, LANL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8367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Survey of Neutrino Programs and Initiatives in the Americas</a:t>
            </a:r>
          </a:p>
          <a:p>
            <a:r>
              <a:rPr lang="en-US" dirty="0" smtClean="0"/>
              <a:t>Fermilab Neutrino Program</a:t>
            </a:r>
          </a:p>
          <a:p>
            <a:pPr lvl="1"/>
            <a:r>
              <a:rPr lang="en-US" dirty="0" smtClean="0"/>
              <a:t>NuMI and Booster Neutrino Beams</a:t>
            </a:r>
          </a:p>
          <a:p>
            <a:pPr lvl="1"/>
            <a:r>
              <a:rPr lang="en-US" dirty="0" smtClean="0"/>
              <a:t>Experiments in the NuMI Beam</a:t>
            </a:r>
          </a:p>
          <a:p>
            <a:pPr lvl="1"/>
            <a:r>
              <a:rPr lang="en-US" dirty="0" smtClean="0"/>
              <a:t>Experiments in the Booster Neutrino Beam</a:t>
            </a:r>
          </a:p>
          <a:p>
            <a:pPr lvl="1"/>
            <a:r>
              <a:rPr lang="en-US" dirty="0" smtClean="0"/>
              <a:t>Increasing beam power:  PIP and PIP-II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LBNE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Towards a new Long-Baseline Neutrino Facility (LBNF)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Nov 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J.Strait| Future Plans in the Americas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11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Accelerator-Based Neutrino Program in the U.S.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Fermilab hosts an active and diverse accelerator-based neutrino program.</a:t>
            </a:r>
          </a:p>
          <a:p>
            <a:pPr>
              <a:spcBef>
                <a:spcPts val="400"/>
              </a:spcBef>
            </a:pPr>
            <a:r>
              <a:rPr lang="en-US" dirty="0"/>
              <a:t>Two neutrino beams in operation and a third under design</a:t>
            </a:r>
          </a:p>
          <a:p>
            <a:pPr>
              <a:spcBef>
                <a:spcPts val="400"/>
              </a:spcBef>
            </a:pPr>
            <a:r>
              <a:rPr lang="en-US" dirty="0"/>
              <a:t>Four experiments currently taking data</a:t>
            </a:r>
          </a:p>
          <a:p>
            <a:pPr>
              <a:spcBef>
                <a:spcPts val="400"/>
              </a:spcBef>
            </a:pPr>
            <a:r>
              <a:rPr lang="en-US" dirty="0"/>
              <a:t>Three completed experiments analyzing data</a:t>
            </a:r>
          </a:p>
          <a:p>
            <a:pPr>
              <a:spcBef>
                <a:spcPts val="400"/>
              </a:spcBef>
            </a:pPr>
            <a:r>
              <a:rPr lang="en-US" dirty="0"/>
              <a:t>One experiment under construction</a:t>
            </a:r>
          </a:p>
          <a:p>
            <a:pPr>
              <a:spcBef>
                <a:spcPts val="400"/>
              </a:spcBef>
            </a:pPr>
            <a:r>
              <a:rPr lang="en-US" dirty="0" smtClean="0"/>
              <a:t>Two experiments </a:t>
            </a:r>
            <a:r>
              <a:rPr lang="en-US" dirty="0"/>
              <a:t>under design</a:t>
            </a:r>
          </a:p>
          <a:p>
            <a:pPr>
              <a:spcBef>
                <a:spcPts val="400"/>
              </a:spcBef>
            </a:pPr>
            <a:r>
              <a:rPr lang="en-US" dirty="0" smtClean="0"/>
              <a:t>One proposals </a:t>
            </a:r>
            <a:r>
              <a:rPr lang="en-US" dirty="0"/>
              <a:t>reviewed by the PAC and under consideration by Fermilab </a:t>
            </a:r>
            <a:r>
              <a:rPr lang="en-US" dirty="0" smtClean="0"/>
              <a:t>management</a:t>
            </a:r>
            <a:endParaRPr lang="en-US" dirty="0"/>
          </a:p>
          <a:p>
            <a:pPr>
              <a:spcBef>
                <a:spcPts val="400"/>
              </a:spcBef>
            </a:pPr>
            <a:r>
              <a:rPr lang="en-US" dirty="0"/>
              <a:t>Several experimental proposals submitted or in </a:t>
            </a:r>
            <a:r>
              <a:rPr lang="en-US" dirty="0" smtClean="0"/>
              <a:t>development</a:t>
            </a:r>
          </a:p>
          <a:p>
            <a:pPr>
              <a:spcBef>
                <a:spcPts val="400"/>
              </a:spcBef>
            </a:pPr>
            <a:r>
              <a:rPr lang="en-US" dirty="0" smtClean="0"/>
              <a:t>Various R&amp;D programs proposed or under way</a:t>
            </a:r>
            <a:endParaRPr lang="en-US" dirty="0"/>
          </a:p>
          <a:p>
            <a:pPr>
              <a:spcBef>
                <a:spcPts val="400"/>
              </a:spcBef>
            </a:pPr>
            <a:r>
              <a:rPr lang="en-US" dirty="0"/>
              <a:t>Supporting test beam program for detector development and calibration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Nov 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J.Strait| Future Plans in the Americas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07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3" y="-2824"/>
            <a:ext cx="91382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en-US" dirty="0" smtClean="0"/>
              <a:t>Fermilab Accelerator Complex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Nov 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J.Strait| Future Plans in the Americas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95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Nov 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J.Strait| Future Plans in the Americas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/>
          <a:lstStyle/>
          <a:p>
            <a:r>
              <a:rPr lang="en-US" dirty="0" smtClean="0"/>
              <a:t>NuMI and Booster Beams</a:t>
            </a:r>
            <a:endParaRPr lang="en-US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015" y="890210"/>
            <a:ext cx="3763965" cy="536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013" y="872768"/>
            <a:ext cx="3269987" cy="296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846" y="3855331"/>
            <a:ext cx="2781300" cy="2599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28600" y="824088"/>
            <a:ext cx="18062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NuMI: </a:t>
            </a:r>
          </a:p>
          <a:p>
            <a:pPr marL="112713" indent="-112713"/>
            <a:r>
              <a:rPr lang="en-US" sz="2000" dirty="0" smtClean="0"/>
              <a:t>- tunable </a:t>
            </a:r>
            <a:br>
              <a:rPr lang="en-US" sz="2000" dirty="0" smtClean="0"/>
            </a:br>
            <a:r>
              <a:rPr lang="en-US" sz="2000" dirty="0" smtClean="0"/>
              <a:t>1 GeV to </a:t>
            </a:r>
            <a:br>
              <a:rPr lang="en-US" sz="2000" dirty="0" smtClean="0"/>
            </a:br>
            <a:r>
              <a:rPr lang="en-US" sz="2000" dirty="0" smtClean="0"/>
              <a:t>&gt;10 GeV</a:t>
            </a:r>
          </a:p>
          <a:p>
            <a:pPr marL="112713" indent="-112713"/>
            <a:r>
              <a:rPr lang="en-US" sz="2000" dirty="0" smtClean="0"/>
              <a:t>-	Near hall </a:t>
            </a:r>
            <a:br>
              <a:rPr lang="en-US" sz="2000" dirty="0" smtClean="0"/>
            </a:br>
            <a:r>
              <a:rPr lang="en-US" sz="2000" dirty="0" smtClean="0"/>
              <a:t>at</a:t>
            </a:r>
            <a:r>
              <a:rPr lang="en-US" sz="2000" dirty="0"/>
              <a:t> </a:t>
            </a:r>
            <a:r>
              <a:rPr lang="en-US" sz="2000" dirty="0" smtClean="0"/>
              <a:t>1 km</a:t>
            </a:r>
          </a:p>
          <a:p>
            <a:pPr marL="112713" indent="-112713"/>
            <a:r>
              <a:rPr lang="en-US" sz="2000" dirty="0" smtClean="0"/>
              <a:t>-	Far detectors</a:t>
            </a:r>
            <a:br>
              <a:rPr lang="en-US" sz="2000" dirty="0" smtClean="0"/>
            </a:br>
            <a:r>
              <a:rPr lang="en-US" sz="2000" dirty="0" smtClean="0"/>
              <a:t>735 – 810 km</a:t>
            </a:r>
          </a:p>
          <a:p>
            <a:pPr marL="112713" indent="-112713"/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228600" y="4013229"/>
            <a:ext cx="2006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BNB: </a:t>
            </a:r>
          </a:p>
          <a:p>
            <a:pPr marL="112713" indent="-112713"/>
            <a:r>
              <a:rPr lang="en-US" sz="2000" dirty="0" smtClean="0"/>
              <a:t>-	Low energy</a:t>
            </a:r>
            <a:br>
              <a:rPr lang="en-US" sz="2000" dirty="0" smtClean="0"/>
            </a:br>
            <a:r>
              <a:rPr lang="en-US" sz="2000" dirty="0" smtClean="0"/>
              <a:t>0.1 – 1.5 GeV</a:t>
            </a:r>
          </a:p>
          <a:p>
            <a:pPr marL="112713" indent="-112713"/>
            <a:r>
              <a:rPr lang="en-US" sz="2000" dirty="0" smtClean="0"/>
              <a:t>-	Focused on short-baseline oscillations and cross sections</a:t>
            </a:r>
            <a:br>
              <a:rPr lang="en-US" sz="2000" dirty="0" smtClean="0"/>
            </a:b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82430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Nov 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J.Strait| Future Plans in the Americas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/>
          <a:lstStyle/>
          <a:p>
            <a:r>
              <a:rPr lang="en-US" dirty="0" smtClean="0"/>
              <a:t>Experiments in the NuMI Beam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77" y="857956"/>
            <a:ext cx="4392225" cy="329184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169" y="375138"/>
            <a:ext cx="3660187" cy="27432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691" y="1984022"/>
            <a:ext cx="4392225" cy="329184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310" y="3383845"/>
            <a:ext cx="4392225" cy="329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24177" y="5275862"/>
            <a:ext cx="4289779" cy="1400383"/>
            <a:chOff x="124177" y="5275862"/>
            <a:chExt cx="4289779" cy="1400383"/>
          </a:xfrm>
        </p:grpSpPr>
        <p:sp>
          <p:nvSpPr>
            <p:cNvPr id="2" name="TextBox 1"/>
            <p:cNvSpPr txBox="1"/>
            <p:nvPr/>
          </p:nvSpPr>
          <p:spPr>
            <a:xfrm>
              <a:off x="124177" y="5275862"/>
              <a:ext cx="4289779" cy="140038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Experiments include collaborators from Brazil, Chile, Mexico, Peru </a:t>
              </a:r>
            </a:p>
            <a:p>
              <a:pPr>
                <a:spcBef>
                  <a:spcPts val="600"/>
                </a:spcBef>
              </a:pPr>
              <a:r>
                <a:rPr lang="en-US" sz="2000" dirty="0" smtClean="0"/>
                <a:t/>
              </a:r>
              <a:br>
                <a:rPr lang="en-US" sz="2000" dirty="0" smtClean="0"/>
              </a:br>
              <a:r>
                <a:rPr lang="en-US" sz="2000" dirty="0" smtClean="0"/>
                <a:t>as well as US and other countries</a:t>
              </a:r>
              <a:endParaRPr lang="en-US" sz="2000" dirty="0"/>
            </a:p>
          </p:txBody>
        </p:sp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5929543"/>
              <a:ext cx="2864556" cy="398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6610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MINERvA Physics Results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Nov 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J.Strait| Future Plans in the Americas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89" y="846665"/>
            <a:ext cx="3660187" cy="27432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311" y="1385710"/>
            <a:ext cx="3660187" cy="27432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982" y="1927575"/>
            <a:ext cx="3660187" cy="27432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524" y="2469442"/>
            <a:ext cx="3660187" cy="27432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092" y="2973385"/>
            <a:ext cx="3659987" cy="27432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978" y="3395128"/>
            <a:ext cx="3660187" cy="27432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705234" y="6178071"/>
            <a:ext cx="7691103" cy="617841"/>
            <a:chOff x="705234" y="6087759"/>
            <a:chExt cx="7691103" cy="617841"/>
          </a:xfrm>
        </p:grpSpPr>
        <p:sp>
          <p:nvSpPr>
            <p:cNvPr id="14" name="Rectangle 13"/>
            <p:cNvSpPr/>
            <p:nvPr/>
          </p:nvSpPr>
          <p:spPr>
            <a:xfrm>
              <a:off x="715377" y="6087759"/>
              <a:ext cx="7680960" cy="6126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grpSp>
          <p:nvGrpSpPr>
            <p:cNvPr id="15" name="Groupe 3"/>
            <p:cNvGrpSpPr/>
            <p:nvPr/>
          </p:nvGrpSpPr>
          <p:grpSpPr>
            <a:xfrm>
              <a:off x="705234" y="6096000"/>
              <a:ext cx="7676766" cy="609600"/>
              <a:chOff x="552834" y="6019800"/>
              <a:chExt cx="7676766" cy="609600"/>
            </a:xfrm>
          </p:grpSpPr>
          <p:pic>
            <p:nvPicPr>
              <p:cNvPr id="16" name="Picture 3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552834" y="6021241"/>
                <a:ext cx="896458" cy="60383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pic>
            <p:nvPicPr>
              <p:cNvPr id="17" name="Picture 4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1695408" y="6019800"/>
                <a:ext cx="896458" cy="60383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pic>
            <p:nvPicPr>
              <p:cNvPr id="18" name="Picture 7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2915546" y="6019800"/>
                <a:ext cx="894966" cy="60383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pic>
            <p:nvPicPr>
              <p:cNvPr id="19" name="Picture 8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4134192" y="6019800"/>
                <a:ext cx="894966" cy="605277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pic>
            <p:nvPicPr>
              <p:cNvPr id="20" name="Picture 9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5352838" y="6019800"/>
                <a:ext cx="894966" cy="60383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pic>
            <p:nvPicPr>
              <p:cNvPr id="21" name="Picture 10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7334634" y="6024123"/>
                <a:ext cx="894966" cy="605277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pic>
            <p:nvPicPr>
              <p:cNvPr id="22" name="Image 2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97875" y="6021241"/>
                <a:ext cx="608159" cy="608159"/>
              </a:xfrm>
              <a:prstGeom prst="rect">
                <a:avLst/>
              </a:prstGeom>
            </p:spPr>
          </p:pic>
        </p:grpSp>
      </p:grpSp>
      <p:sp>
        <p:nvSpPr>
          <p:cNvPr id="23" name="TextBox 22"/>
          <p:cNvSpPr txBox="1"/>
          <p:nvPr/>
        </p:nvSpPr>
        <p:spPr>
          <a:xfrm>
            <a:off x="112889" y="5619424"/>
            <a:ext cx="265043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Courtesy of Debbie Harris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4549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1268" y="0"/>
            <a:ext cx="7280781" cy="753331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CHIPS Detector </a:t>
            </a:r>
            <a:r>
              <a:rPr lang="en-US" dirty="0"/>
              <a:t>C</a:t>
            </a:r>
            <a:r>
              <a:rPr lang="en-US" dirty="0" smtClean="0"/>
              <a:t>oncept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084" y="753331"/>
            <a:ext cx="6500782" cy="300366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CHIPS is a water Cherenkov detector which will be sunk in a flooded mine pit in the path of the NuMI beam : water will provide mechanical support  </a:t>
            </a:r>
          </a:p>
          <a:p>
            <a:r>
              <a:rPr lang="en-US" dirty="0" smtClean="0"/>
              <a:t>Its main development goal is to chart a path towards </a:t>
            </a:r>
            <a:r>
              <a:rPr lang="en-US" b="1" dirty="0" smtClean="0">
                <a:solidFill>
                  <a:srgbClr val="FF0000"/>
                </a:solidFill>
              </a:rPr>
              <a:t>cost effective Megaton scale neutrino detectors</a:t>
            </a:r>
            <a:r>
              <a:rPr lang="en-US" dirty="0" smtClean="0"/>
              <a:t>, aiming for $200k/kt (presently $1M/kt)  </a:t>
            </a:r>
          </a:p>
          <a:p>
            <a:r>
              <a:rPr lang="en-US" dirty="0" smtClean="0"/>
              <a:t>It will complement </a:t>
            </a:r>
            <a:r>
              <a:rPr lang="en-US" dirty="0" err="1" smtClean="0"/>
              <a:t>NO</a:t>
            </a:r>
            <a:r>
              <a:rPr lang="en-US" dirty="0" err="1" smtClean="0">
                <a:latin typeface="Symbol" charset="2"/>
                <a:cs typeface="Symbol" charset="2"/>
              </a:rPr>
              <a:t>n</a:t>
            </a:r>
            <a:r>
              <a:rPr lang="en-US" dirty="0" err="1" smtClean="0"/>
              <a:t>A</a:t>
            </a:r>
            <a:r>
              <a:rPr lang="en-US" dirty="0" smtClean="0"/>
              <a:t> (being more on-axis) and LBNE (more off-axis) when redeployed in the LBNE beam and will </a:t>
            </a:r>
            <a:r>
              <a:rPr lang="en-US" b="1" dirty="0" smtClean="0">
                <a:solidFill>
                  <a:srgbClr val="FF0000"/>
                </a:solidFill>
              </a:rPr>
              <a:t>measure </a:t>
            </a:r>
            <a:r>
              <a:rPr lang="en-US" b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CP</a:t>
            </a:r>
            <a:endParaRPr lang="en-US" b="1" baseline="-25000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It will comprise a series of prototypes which will deliver physics results and demonstrate real costs for (O)100kt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4933B-82AC-5942-B287-BA96C43201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 descr="dontfreez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4866" y="78332"/>
            <a:ext cx="2292668" cy="3229326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353" y="3836310"/>
            <a:ext cx="2178566" cy="2904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8008" y="3839463"/>
            <a:ext cx="2584037" cy="19344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58009" y="5789329"/>
            <a:ext cx="31542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/>
              <a:t>Deployment of R&amp;D detector with 4 ICECUBE DOMs in Wentworth Mine Pit, northern Minnesota. 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493565" y="6488668"/>
            <a:ext cx="265043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Courtesy of Jenny Thomas</a:t>
            </a:r>
            <a:endParaRPr lang="en-US" sz="18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106" y="3378647"/>
            <a:ext cx="2492030" cy="3024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583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Survey of Neutrino Programs and Initiatives in the Americas</a:t>
            </a:r>
          </a:p>
          <a:p>
            <a:r>
              <a:rPr lang="en-US" dirty="0" smtClean="0"/>
              <a:t>Fermilab Neutrino Program</a:t>
            </a:r>
          </a:p>
          <a:p>
            <a:r>
              <a:rPr lang="en-US" dirty="0" smtClean="0"/>
              <a:t>LBNE</a:t>
            </a:r>
          </a:p>
          <a:p>
            <a:r>
              <a:rPr lang="en-US" dirty="0" smtClean="0"/>
              <a:t>Towards a new Long-Baseline Neutrino Facility (LBNF)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Nov 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J.Strait| Future Plans in the Americas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91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Nov 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J.Strait| Future Plans in the Americas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/>
          <a:lstStyle/>
          <a:p>
            <a:r>
              <a:rPr lang="en-US" dirty="0" smtClean="0"/>
              <a:t>Experiments in the Booster Neutrino Beam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926123"/>
            <a:ext cx="4392224" cy="329184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644598" y="2470535"/>
            <a:ext cx="4389120" cy="3691950"/>
            <a:chOff x="4644598" y="2470535"/>
            <a:chExt cx="4389120" cy="3691950"/>
          </a:xfrm>
        </p:grpSpPr>
        <p:sp>
          <p:nvSpPr>
            <p:cNvPr id="11" name="TextBox 10"/>
            <p:cNvSpPr txBox="1"/>
            <p:nvPr/>
          </p:nvSpPr>
          <p:spPr>
            <a:xfrm>
              <a:off x="5012702" y="2470535"/>
              <a:ext cx="40210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MicroBooNE</a:t>
              </a:r>
              <a:endParaRPr lang="en-US" sz="2000" dirty="0"/>
            </a:p>
          </p:txBody>
        </p:sp>
        <p:pic>
          <p:nvPicPr>
            <p:cNvPr id="11268" name="Picture 4" descr="thumb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598" y="2870645"/>
              <a:ext cx="4389120" cy="3291840"/>
            </a:xfrm>
            <a:prstGeom prst="rect">
              <a:avLst/>
            </a:prstGeom>
            <a:noFill/>
            <a:ln w="12700">
              <a:solidFill>
                <a:srgbClr val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6914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851" y="4227405"/>
            <a:ext cx="3540811" cy="1978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MicroBooNE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Nov 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J.Strait| Future Plans in the Americas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62422"/>
            <a:ext cx="8672513" cy="4987867"/>
          </a:xfrm>
        </p:spPr>
        <p:txBody>
          <a:bodyPr/>
          <a:lstStyle/>
          <a:p>
            <a:r>
              <a:rPr lang="en-US" sz="2000" b="1" dirty="0" smtClean="0"/>
              <a:t>Goals</a:t>
            </a:r>
            <a:r>
              <a:rPr lang="en-US" sz="2000" dirty="0" smtClean="0"/>
              <a:t>:</a:t>
            </a:r>
            <a:br>
              <a:rPr lang="en-US" sz="2000" dirty="0" smtClean="0"/>
            </a:br>
            <a:r>
              <a:rPr lang="en-US" sz="2000" dirty="0" smtClean="0"/>
              <a:t>-	Resolve short-baseline anomalies in </a:t>
            </a:r>
            <a:r>
              <a:rPr lang="en-US" sz="2000" dirty="0" smtClean="0">
                <a:latin typeface="Symbol" pitchFamily="18" charset="2"/>
              </a:rPr>
              <a:t>n</a:t>
            </a:r>
            <a:r>
              <a:rPr lang="en-US" sz="2000" baseline="-25000" dirty="0" smtClean="0">
                <a:latin typeface="Symbol" pitchFamily="18" charset="2"/>
              </a:rPr>
              <a:t>m</a:t>
            </a:r>
            <a:r>
              <a:rPr lang="en-US" sz="2000" dirty="0" smtClean="0"/>
              <a:t> </a:t>
            </a:r>
            <a:r>
              <a:rPr lang="en-US" sz="2000" dirty="0" smtClean="0">
                <a:sym typeface="Symbol"/>
              </a:rPr>
              <a:t> </a:t>
            </a:r>
            <a:r>
              <a:rPr lang="en-US" sz="2000" dirty="0" smtClean="0">
                <a:latin typeface="Symbol" pitchFamily="18" charset="2"/>
                <a:sym typeface="Symbol"/>
              </a:rPr>
              <a:t>n</a:t>
            </a:r>
            <a:r>
              <a:rPr lang="en-US" sz="2000" baseline="-25000" dirty="0" smtClean="0">
                <a:sym typeface="Symbol"/>
              </a:rPr>
              <a:t>e</a:t>
            </a:r>
            <a:r>
              <a:rPr lang="en-US" sz="2000" dirty="0" smtClean="0">
                <a:sym typeface="Symbol"/>
              </a:rPr>
              <a:t> searches</a:t>
            </a:r>
            <a:br>
              <a:rPr lang="en-US" sz="2000" dirty="0" smtClean="0">
                <a:sym typeface="Symbol"/>
              </a:rPr>
            </a:br>
            <a:r>
              <a:rPr lang="en-US" sz="2000" dirty="0" smtClean="0">
                <a:sym typeface="Symbol"/>
              </a:rPr>
              <a:t>-</a:t>
            </a:r>
            <a:r>
              <a:rPr lang="en-US" sz="2000" dirty="0">
                <a:sym typeface="Symbol"/>
              </a:rPr>
              <a:t>	</a:t>
            </a:r>
            <a:r>
              <a:rPr lang="en-US" sz="2000" dirty="0" smtClean="0">
                <a:sym typeface="Symbol"/>
              </a:rPr>
              <a:t>Measure </a:t>
            </a:r>
            <a:r>
              <a:rPr lang="en-US" sz="2000" dirty="0" smtClean="0">
                <a:latin typeface="Symbol" pitchFamily="18" charset="2"/>
                <a:sym typeface="Symbol"/>
              </a:rPr>
              <a:t>n</a:t>
            </a:r>
            <a:r>
              <a:rPr lang="en-US" sz="2000" baseline="-25000" dirty="0">
                <a:latin typeface="Symbol" pitchFamily="18" charset="2"/>
              </a:rPr>
              <a:t>m</a:t>
            </a:r>
            <a:r>
              <a:rPr lang="en-US" sz="2000" dirty="0" smtClean="0">
                <a:sym typeface="Symbol"/>
              </a:rPr>
              <a:t>-Ar cross sections </a:t>
            </a:r>
            <a:br>
              <a:rPr lang="en-US" sz="2000" dirty="0" smtClean="0">
                <a:sym typeface="Symbol"/>
              </a:rPr>
            </a:br>
            <a:r>
              <a:rPr lang="en-US" sz="2000" dirty="0" smtClean="0">
                <a:sym typeface="Symbol"/>
              </a:rPr>
              <a:t>-	Develop LAr TPC technology</a:t>
            </a:r>
          </a:p>
          <a:p>
            <a:pPr>
              <a:spcBef>
                <a:spcPts val="1200"/>
              </a:spcBef>
            </a:pPr>
            <a:r>
              <a:rPr lang="en-US" sz="2000" b="1" dirty="0" smtClean="0">
                <a:sym typeface="Symbol"/>
              </a:rPr>
              <a:t>Detector characteristics</a:t>
            </a:r>
            <a:r>
              <a:rPr lang="en-US" sz="2000" dirty="0" smtClean="0">
                <a:sym typeface="Symbol"/>
              </a:rPr>
              <a:t>: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326" y="2627151"/>
            <a:ext cx="1728572" cy="2192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211666" y="2624702"/>
            <a:ext cx="3145157" cy="3581021"/>
            <a:chOff x="211666" y="2624702"/>
            <a:chExt cx="3145157" cy="3581021"/>
          </a:xfrm>
        </p:grpSpPr>
        <p:grpSp>
          <p:nvGrpSpPr>
            <p:cNvPr id="8" name="Group 7"/>
            <p:cNvGrpSpPr/>
            <p:nvPr/>
          </p:nvGrpSpPr>
          <p:grpSpPr>
            <a:xfrm>
              <a:off x="256822" y="2624702"/>
              <a:ext cx="3100001" cy="3581021"/>
              <a:chOff x="256822" y="2624702"/>
              <a:chExt cx="3100001" cy="3581021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256822" y="2624702"/>
                <a:ext cx="3100001" cy="3581021"/>
                <a:chOff x="414868" y="2624702"/>
                <a:chExt cx="3100001" cy="3581021"/>
              </a:xfrm>
            </p:grpSpPr>
            <p:pic>
              <p:nvPicPr>
                <p:cNvPr id="14338" name="Picture 2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4868" y="2627151"/>
                  <a:ext cx="3100001" cy="35785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7" name="Rectangle 6"/>
                <p:cNvSpPr/>
                <p:nvPr/>
              </p:nvSpPr>
              <p:spPr>
                <a:xfrm>
                  <a:off x="2483555" y="2624702"/>
                  <a:ext cx="1027289" cy="249484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7" name="Rectangle 16"/>
              <p:cNvSpPr/>
              <p:nvPr/>
            </p:nvSpPr>
            <p:spPr>
              <a:xfrm>
                <a:off x="474134" y="2627152"/>
                <a:ext cx="2099734" cy="4590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666" y="2893649"/>
              <a:ext cx="15319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smtClean="0">
                  <a:solidFill>
                    <a:srgbClr val="000000"/>
                  </a:solidFill>
                </a:rPr>
                <a:t>The TPC</a:t>
              </a:r>
              <a:endParaRPr lang="en-US" sz="26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356554" y="2944179"/>
            <a:ext cx="2520244" cy="2299395"/>
            <a:chOff x="2356554" y="2740977"/>
            <a:chExt cx="2520244" cy="2299395"/>
          </a:xfrm>
        </p:grpSpPr>
        <p:grpSp>
          <p:nvGrpSpPr>
            <p:cNvPr id="10" name="Group 9"/>
            <p:cNvGrpSpPr/>
            <p:nvPr/>
          </p:nvGrpSpPr>
          <p:grpSpPr>
            <a:xfrm>
              <a:off x="2356554" y="2740977"/>
              <a:ext cx="2520244" cy="2299395"/>
              <a:chOff x="2841978" y="1197041"/>
              <a:chExt cx="4038601" cy="3684698"/>
            </a:xfrm>
          </p:grpSpPr>
          <p:pic>
            <p:nvPicPr>
              <p:cNvPr id="14342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1978" y="1205089"/>
                <a:ext cx="4038600" cy="36766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6180139" y="1197041"/>
                <a:ext cx="700440" cy="2276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Rectangle 17"/>
            <p:cNvSpPr/>
            <p:nvPr/>
          </p:nvSpPr>
          <p:spPr>
            <a:xfrm>
              <a:off x="2360076" y="4931115"/>
              <a:ext cx="437102" cy="1062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020191" y="5894928"/>
            <a:ext cx="2172697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G.Collin</a:t>
            </a:r>
            <a:r>
              <a:rPr lang="en-US" sz="1600" dirty="0" smtClean="0"/>
              <a:t>, MIT, DNP 2014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1703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MicroBooNE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043046"/>
            <a:ext cx="5153378" cy="4987867"/>
          </a:xfrm>
        </p:spPr>
        <p:txBody>
          <a:bodyPr/>
          <a:lstStyle/>
          <a:p>
            <a:r>
              <a:rPr lang="en-US" dirty="0" smtClean="0"/>
              <a:t>Completing installation in the detector hall.</a:t>
            </a:r>
          </a:p>
          <a:p>
            <a:pPr lvl="1"/>
            <a:r>
              <a:rPr lang="en-US" dirty="0" smtClean="0"/>
              <a:t>Cryogenic plumbing</a:t>
            </a:r>
          </a:p>
          <a:p>
            <a:pPr lvl="1"/>
            <a:r>
              <a:rPr lang="en-US" dirty="0" smtClean="0"/>
              <a:t>Cabling, etc.</a:t>
            </a:r>
          </a:p>
          <a:p>
            <a:r>
              <a:rPr lang="en-US" dirty="0" smtClean="0"/>
              <a:t>Filling foreseen for January 2015</a:t>
            </a:r>
          </a:p>
          <a:p>
            <a:r>
              <a:rPr lang="en-US" dirty="0" smtClean="0"/>
              <a:t>Start data taking soon thereafter.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Nov 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J.Strait| Future Plans in the Americas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978" y="1295400"/>
            <a:ext cx="3200400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864991" y="4991817"/>
            <a:ext cx="227429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A.Szelc, Yale, NOW 2014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1219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Nov 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J.Strait| Future Plans in the Americas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Fermilab Short Baseline Neutrino (SBN) Program</a:t>
            </a:r>
            <a:endParaRPr lang="en-US" dirty="0">
              <a:latin typeface="Helvetica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 bwMode="auto">
          <a:xfrm>
            <a:off x="228600" y="920878"/>
            <a:ext cx="8672513" cy="533290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2000" dirty="0" smtClean="0">
                <a:latin typeface="Helvetica" charset="0"/>
              </a:rPr>
              <a:t>Utilize successful Booster </a:t>
            </a:r>
            <a:r>
              <a:rPr lang="en-US" sz="2000" dirty="0">
                <a:latin typeface="Helvetica" charset="0"/>
              </a:rPr>
              <a:t>Neutrino </a:t>
            </a:r>
            <a:r>
              <a:rPr lang="en-US" sz="2000" dirty="0" err="1">
                <a:latin typeface="Helvetica" charset="0"/>
              </a:rPr>
              <a:t>Beamline</a:t>
            </a:r>
            <a:r>
              <a:rPr lang="en-US" sz="2000" dirty="0">
                <a:latin typeface="Helvetica" charset="0"/>
              </a:rPr>
              <a:t> (</a:t>
            </a:r>
            <a:r>
              <a:rPr lang="en-US" sz="2000" dirty="0" smtClean="0">
                <a:latin typeface="Helvetica" charset="0"/>
              </a:rPr>
              <a:t>BNB) developed for </a:t>
            </a:r>
            <a:r>
              <a:rPr lang="en-US" sz="2000" dirty="0" err="1" smtClean="0">
                <a:latin typeface="Helvetica" charset="0"/>
              </a:rPr>
              <a:t>MiniBooNE</a:t>
            </a:r>
            <a:r>
              <a:rPr lang="en-US" sz="2000" dirty="0" smtClean="0">
                <a:latin typeface="Helvetica" charset="0"/>
              </a:rPr>
              <a:t> </a:t>
            </a:r>
          </a:p>
          <a:p>
            <a:r>
              <a:rPr lang="en-US" sz="2000" dirty="0" smtClean="0">
                <a:latin typeface="Helvetica" charset="0"/>
              </a:rPr>
              <a:t>In 2015 next phase: </a:t>
            </a:r>
            <a:r>
              <a:rPr lang="en-US" sz="2000" dirty="0" err="1" smtClean="0">
                <a:latin typeface="Helvetica" charset="0"/>
              </a:rPr>
              <a:t>MicroBooNE</a:t>
            </a:r>
            <a:r>
              <a:rPr lang="en-US" sz="2000" dirty="0" smtClean="0">
                <a:latin typeface="Helvetica" charset="0"/>
              </a:rPr>
              <a:t> (approved for 6.6E20 P.O.T.)</a:t>
            </a:r>
            <a:endParaRPr lang="en-US" sz="1800" dirty="0" smtClean="0">
              <a:latin typeface="Helvetica" charset="0"/>
            </a:endParaRPr>
          </a:p>
          <a:p>
            <a:r>
              <a:rPr lang="en-US" sz="2000" dirty="0" smtClean="0">
                <a:latin typeface="Helvetica" charset="0"/>
              </a:rPr>
              <a:t>In 2018: Three </a:t>
            </a:r>
            <a:r>
              <a:rPr lang="en-US" sz="2000" dirty="0" err="1" smtClean="0">
                <a:latin typeface="Helvetica" charset="0"/>
              </a:rPr>
              <a:t>LAr</a:t>
            </a:r>
            <a:r>
              <a:rPr lang="en-US" sz="2000" dirty="0" smtClean="0">
                <a:latin typeface="Helvetica" charset="0"/>
              </a:rPr>
              <a:t>-TPC detectors:</a:t>
            </a:r>
          </a:p>
          <a:p>
            <a:pPr lvl="1"/>
            <a:r>
              <a:rPr lang="en-US" sz="1800" dirty="0" smtClean="0">
                <a:latin typeface="Helvetica" charset="0"/>
              </a:rPr>
              <a:t>Near: New detector using LBNE technology @ 110m from BNB target</a:t>
            </a:r>
          </a:p>
          <a:p>
            <a:pPr lvl="1"/>
            <a:r>
              <a:rPr lang="en-US" sz="1800" dirty="0" smtClean="0">
                <a:latin typeface="Helvetica" charset="0"/>
              </a:rPr>
              <a:t>Middle: </a:t>
            </a:r>
            <a:r>
              <a:rPr lang="en-US" sz="1800" dirty="0" err="1" smtClean="0">
                <a:latin typeface="Helvetica" charset="0"/>
              </a:rPr>
              <a:t>MicroBooNE</a:t>
            </a:r>
            <a:r>
              <a:rPr lang="en-US" sz="1800" dirty="0" smtClean="0">
                <a:latin typeface="Helvetica" charset="0"/>
              </a:rPr>
              <a:t> @ 470m</a:t>
            </a:r>
          </a:p>
          <a:p>
            <a:pPr lvl="1"/>
            <a:r>
              <a:rPr lang="en-US" sz="1800" dirty="0" smtClean="0">
                <a:latin typeface="Helvetica" charset="0"/>
              </a:rPr>
              <a:t>Far: refurbished ICARUS detector moved from Gran </a:t>
            </a:r>
            <a:r>
              <a:rPr lang="en-US" sz="1800" dirty="0" err="1" smtClean="0">
                <a:latin typeface="Helvetica" charset="0"/>
              </a:rPr>
              <a:t>Sasso</a:t>
            </a:r>
            <a:r>
              <a:rPr lang="en-US" sz="1800" dirty="0" smtClean="0">
                <a:latin typeface="Helvetica" charset="0"/>
              </a:rPr>
              <a:t>, Italy </a:t>
            </a:r>
            <a:r>
              <a:rPr lang="en-US" sz="1800" dirty="0">
                <a:latin typeface="Helvetica" charset="0"/>
              </a:rPr>
              <a:t>@</a:t>
            </a:r>
            <a:r>
              <a:rPr lang="en-US" sz="1800" dirty="0" smtClean="0">
                <a:latin typeface="Helvetica" charset="0"/>
              </a:rPr>
              <a:t> 600m</a:t>
            </a:r>
          </a:p>
          <a:p>
            <a:r>
              <a:rPr lang="en-US" sz="2000" dirty="0">
                <a:latin typeface="Helvetica" charset="0"/>
              </a:rPr>
              <a:t>Motivations</a:t>
            </a:r>
          </a:p>
          <a:p>
            <a:pPr lvl="1"/>
            <a:r>
              <a:rPr lang="en-US" sz="1800" dirty="0" smtClean="0">
                <a:latin typeface="Helvetica" charset="0"/>
              </a:rPr>
              <a:t>Science: precise study </a:t>
            </a:r>
            <a:r>
              <a:rPr lang="en-US" sz="1800" dirty="0">
                <a:latin typeface="Helvetica" charset="0"/>
              </a:rPr>
              <a:t>of </a:t>
            </a:r>
            <a:r>
              <a:rPr lang="en-US" sz="1800" dirty="0">
                <a:latin typeface="Symbol" charset="2"/>
                <a:cs typeface="Symbol" charset="2"/>
              </a:rPr>
              <a:t>n</a:t>
            </a:r>
            <a:r>
              <a:rPr lang="en-US" sz="1800" dirty="0">
                <a:cs typeface="Helvetica"/>
              </a:rPr>
              <a:t> anomalies from the </a:t>
            </a:r>
            <a:r>
              <a:rPr lang="en-US" sz="1800" dirty="0" err="1">
                <a:cs typeface="Helvetica"/>
              </a:rPr>
              <a:t>MiniBooNE</a:t>
            </a:r>
            <a:r>
              <a:rPr lang="en-US" sz="1800" dirty="0">
                <a:cs typeface="Helvetica"/>
              </a:rPr>
              <a:t> and </a:t>
            </a:r>
            <a:r>
              <a:rPr lang="en-US" sz="1800" dirty="0" smtClean="0">
                <a:cs typeface="Helvetica"/>
              </a:rPr>
              <a:t>LSND experiments.  Search for Sterile </a:t>
            </a:r>
            <a:r>
              <a:rPr lang="en-US" sz="1800" dirty="0" smtClean="0">
                <a:latin typeface="Symbol" charset="2"/>
                <a:cs typeface="Symbol" charset="2"/>
              </a:rPr>
              <a:t>n</a:t>
            </a:r>
            <a:r>
              <a:rPr lang="en-US" sz="1800" dirty="0" smtClean="0">
                <a:latin typeface="+mj-lt"/>
                <a:cs typeface="Symbol" charset="2"/>
              </a:rPr>
              <a:t>’s</a:t>
            </a:r>
            <a:endParaRPr lang="en-US" sz="1800" dirty="0">
              <a:latin typeface="Symbol" charset="2"/>
              <a:cs typeface="Symbol" charset="2"/>
            </a:endParaRPr>
          </a:p>
          <a:p>
            <a:pPr lvl="1"/>
            <a:r>
              <a:rPr lang="en-US" sz="1800" dirty="0">
                <a:latin typeface="Helvetica" charset="0"/>
              </a:rPr>
              <a:t>R&amp;D: </a:t>
            </a:r>
            <a:r>
              <a:rPr lang="en-US" sz="1800" dirty="0" smtClean="0">
                <a:latin typeface="Helvetica" charset="0"/>
              </a:rPr>
              <a:t>continued development of </a:t>
            </a:r>
            <a:r>
              <a:rPr lang="en-US" sz="1800" dirty="0" err="1" smtClean="0">
                <a:latin typeface="Helvetica" charset="0"/>
              </a:rPr>
              <a:t>LAr</a:t>
            </a:r>
            <a:r>
              <a:rPr lang="en-US" sz="1800" dirty="0">
                <a:latin typeface="Helvetica" charset="0"/>
              </a:rPr>
              <a:t>-</a:t>
            </a:r>
            <a:r>
              <a:rPr lang="en-US" sz="1800" dirty="0" smtClean="0">
                <a:latin typeface="Helvetica" charset="0"/>
              </a:rPr>
              <a:t>TPC </a:t>
            </a:r>
            <a:r>
              <a:rPr lang="en-US" sz="1800" dirty="0">
                <a:latin typeface="Helvetica" charset="0"/>
              </a:rPr>
              <a:t>technology </a:t>
            </a:r>
            <a:r>
              <a:rPr lang="en-US" sz="1800" dirty="0" smtClean="0">
                <a:latin typeface="Helvetica" charset="0"/>
              </a:rPr>
              <a:t>for LBNF program </a:t>
            </a:r>
          </a:p>
          <a:p>
            <a:pPr lvl="1"/>
            <a:r>
              <a:rPr lang="en-US" sz="1800" dirty="0" smtClean="0">
                <a:latin typeface="Helvetica" charset="0"/>
              </a:rPr>
              <a:t>Build international partnerships for LBNF program</a:t>
            </a:r>
            <a:endParaRPr lang="en-US" sz="2000" dirty="0" smtClean="0">
              <a:latin typeface="Helvetica" charset="0"/>
            </a:endParaRPr>
          </a:p>
          <a:p>
            <a:endParaRPr lang="en-US" sz="1800" dirty="0" smtClean="0">
              <a:latin typeface="Helvetica" charset="0"/>
            </a:endParaRPr>
          </a:p>
          <a:p>
            <a:pPr marL="0" indent="0">
              <a:buNone/>
            </a:pPr>
            <a:endParaRPr lang="en-US" sz="2000" dirty="0" smtClean="0">
              <a:latin typeface="Helvetica" charset="0"/>
            </a:endParaRPr>
          </a:p>
          <a:p>
            <a:pPr lvl="1"/>
            <a:endParaRPr lang="en-US" sz="2000" dirty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99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Nov 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J.Strait| Future Plans in the Americas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/>
          <a:lstStyle/>
          <a:p>
            <a:r>
              <a:rPr lang="en-US" dirty="0">
                <a:latin typeface="Helvetica" charset="0"/>
              </a:rPr>
              <a:t>SBN Program Layout</a:t>
            </a:r>
            <a:endParaRPr lang="en-US" dirty="0"/>
          </a:p>
        </p:txBody>
      </p:sp>
      <p:pic>
        <p:nvPicPr>
          <p:cNvPr id="8" name="Picture 7" descr="03_SectPersp_NearDetector_Fina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6" r="11510"/>
          <a:stretch/>
        </p:blipFill>
        <p:spPr>
          <a:xfrm>
            <a:off x="5079623" y="4118205"/>
            <a:ext cx="3855538" cy="2170889"/>
          </a:xfrm>
          <a:prstGeom prst="rect">
            <a:avLst/>
          </a:prstGeom>
        </p:spPr>
      </p:pic>
      <p:pic>
        <p:nvPicPr>
          <p:cNvPr id="9" name="Content Placehold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51" y="4148160"/>
            <a:ext cx="5069900" cy="2126823"/>
          </a:xfrm>
          <a:prstGeom prst="rect">
            <a:avLst/>
          </a:prstGeom>
          <a:ln>
            <a:solidFill>
              <a:srgbClr val="154D8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Content Placeholder 2"/>
          <p:cNvPicPr>
            <a:picLocks noGrp="1"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86" y="860237"/>
            <a:ext cx="8742105" cy="3258862"/>
          </a:xfrm>
          <a:prstGeom prst="rect">
            <a:avLst/>
          </a:prstGeom>
          <a:ln>
            <a:solidFill>
              <a:srgbClr val="154D8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4148524" y="3093473"/>
            <a:ext cx="422334" cy="149593"/>
          </a:xfrm>
          <a:prstGeom prst="rect">
            <a:avLst/>
          </a:prstGeom>
          <a:solidFill>
            <a:srgbClr val="D1D600"/>
          </a:solidFill>
          <a:ln w="3175">
            <a:solidFill>
              <a:schemeClr val="bg1"/>
            </a:solidFill>
          </a:ln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" dirty="0" smtClean="0">
                <a:solidFill>
                  <a:srgbClr val="4D4D4D"/>
                </a:solidFill>
              </a:rPr>
              <a:t>MicroBooNE</a:t>
            </a:r>
          </a:p>
          <a:p>
            <a:pPr>
              <a:lnSpc>
                <a:spcPct val="80000"/>
              </a:lnSpc>
            </a:pPr>
            <a:r>
              <a:rPr lang="en-US" sz="600" dirty="0" smtClean="0">
                <a:solidFill>
                  <a:srgbClr val="4D4D4D"/>
                </a:solidFill>
              </a:rPr>
              <a:t>DETECTOR</a:t>
            </a:r>
            <a:endParaRPr lang="en-US" sz="600" dirty="0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14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Nov 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J.Strait| Future Plans in the Americas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/>
          <a:lstStyle/>
          <a:p>
            <a:r>
              <a:rPr lang="en-US" dirty="0" smtClean="0"/>
              <a:t>Far Detector: ICARUS T600 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4967849" cy="4987867"/>
          </a:xfrm>
        </p:spPr>
        <p:txBody>
          <a:bodyPr/>
          <a:lstStyle/>
          <a:p>
            <a:r>
              <a:rPr lang="en-US" sz="1800" dirty="0" smtClean="0">
                <a:uFill>
                  <a:solidFill/>
                </a:uFill>
              </a:rPr>
              <a:t>T600 detector consists of two 300t cryostat modules</a:t>
            </a:r>
          </a:p>
          <a:p>
            <a:r>
              <a:rPr lang="en-US" sz="1800" dirty="0" smtClean="0">
                <a:uFill>
                  <a:solidFill/>
                </a:uFill>
              </a:rPr>
              <a:t>Successful operation at Gran </a:t>
            </a:r>
            <a:r>
              <a:rPr lang="en-US" sz="1800" dirty="0" err="1" smtClean="0">
                <a:uFill>
                  <a:solidFill/>
                </a:uFill>
              </a:rPr>
              <a:t>Sasso</a:t>
            </a:r>
            <a:r>
              <a:rPr lang="en-US" sz="1800" dirty="0" smtClean="0">
                <a:uFill>
                  <a:solidFill/>
                </a:uFill>
              </a:rPr>
              <a:t> in CNGS beam</a:t>
            </a:r>
          </a:p>
          <a:p>
            <a:pPr lvl="1"/>
            <a:r>
              <a:rPr lang="en-US" sz="1600" dirty="0" smtClean="0">
                <a:uFill>
                  <a:solidFill/>
                </a:uFill>
              </a:rPr>
              <a:t>Achieved electron lifetime &gt;15ms</a:t>
            </a:r>
          </a:p>
          <a:p>
            <a:r>
              <a:rPr lang="en-US" sz="1800" dirty="0" smtClean="0">
                <a:uFill>
                  <a:solidFill/>
                </a:uFill>
              </a:rPr>
              <a:t>Move from Gran </a:t>
            </a:r>
            <a:r>
              <a:rPr lang="en-US" sz="1800" dirty="0" err="1" smtClean="0">
                <a:uFill>
                  <a:solidFill/>
                </a:uFill>
              </a:rPr>
              <a:t>Sasso</a:t>
            </a:r>
            <a:r>
              <a:rPr lang="en-US" sz="1800" dirty="0" smtClean="0">
                <a:uFill>
                  <a:solidFill/>
                </a:uFill>
              </a:rPr>
              <a:t> to CERN Fall 2014</a:t>
            </a:r>
          </a:p>
          <a:p>
            <a:pPr lvl="0"/>
            <a:r>
              <a:rPr lang="en-US" sz="1800" dirty="0" smtClean="0">
                <a:uFill>
                  <a:solidFill/>
                </a:uFill>
              </a:rPr>
              <a:t>Refurbish at CERN: new cryostats, new electronics, upgraded light detection </a:t>
            </a:r>
          </a:p>
          <a:p>
            <a:pPr lvl="0"/>
            <a:endParaRPr lang="en-US" sz="1800" dirty="0" smtClean="0">
              <a:uFill>
                <a:solidFill/>
              </a:uFill>
            </a:endParaRPr>
          </a:p>
          <a:p>
            <a:pPr lvl="0"/>
            <a:endParaRPr lang="en-US" sz="2000" dirty="0" smtClean="0">
              <a:uFill>
                <a:solidFill/>
              </a:uFill>
            </a:endParaRPr>
          </a:p>
          <a:p>
            <a:endParaRPr lang="en-US" dirty="0"/>
          </a:p>
        </p:txBody>
      </p:sp>
      <p:pic>
        <p:nvPicPr>
          <p:cNvPr id="10" name="Picture 9" descr="T600_Cryosta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139" y="1086892"/>
            <a:ext cx="3841769" cy="2735706"/>
          </a:xfrm>
          <a:prstGeom prst="rect">
            <a:avLst/>
          </a:prstGeom>
        </p:spPr>
      </p:pic>
      <p:pic>
        <p:nvPicPr>
          <p:cNvPr id="13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73402" y="3731004"/>
            <a:ext cx="3439884" cy="2398867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hape 195"/>
          <p:cNvSpPr/>
          <p:nvPr/>
        </p:nvSpPr>
        <p:spPr>
          <a:xfrm>
            <a:off x="4398613" y="5017939"/>
            <a:ext cx="2420506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>
                <a:uFillTx/>
              </a:defRPr>
            </a:pPr>
            <a:r>
              <a:rPr sz="1500" dirty="0">
                <a:latin typeface="Comic Sans MS"/>
                <a:ea typeface="Comic Sans MS"/>
                <a:cs typeface="Comic Sans MS"/>
                <a:sym typeface="Comic Sans MS"/>
              </a:rPr>
              <a:t>ICARUS data event with: </a:t>
            </a:r>
          </a:p>
          <a:p>
            <a:pPr lvl="0" algn="l">
              <a:defRPr>
                <a:uFillTx/>
              </a:defRPr>
            </a:pPr>
            <a:r>
              <a:rPr sz="1500" dirty="0">
                <a:latin typeface="Comic Sans MS"/>
                <a:ea typeface="Comic Sans MS"/>
                <a:cs typeface="Comic Sans MS"/>
                <a:sym typeface="Comic Sans MS"/>
              </a:rPr>
              <a:t>E</a:t>
            </a:r>
            <a:r>
              <a:rPr sz="1500" baseline="-5999" dirty="0">
                <a:latin typeface="Comic Sans MS"/>
                <a:ea typeface="Comic Sans MS"/>
                <a:cs typeface="Comic Sans MS"/>
                <a:sym typeface="Comic Sans MS"/>
              </a:rPr>
              <a:t>visible</a:t>
            </a:r>
            <a:r>
              <a:rPr sz="1500" dirty="0">
                <a:latin typeface="Comic Sans MS"/>
                <a:ea typeface="Comic Sans MS"/>
                <a:cs typeface="Comic Sans MS"/>
                <a:sym typeface="Comic Sans MS"/>
              </a:rPr>
              <a:t> = 11.5 ± 1.8 GeV </a:t>
            </a:r>
          </a:p>
          <a:p>
            <a:pPr lvl="0" algn="l">
              <a:defRPr>
                <a:uFillTx/>
              </a:defRPr>
            </a:pPr>
            <a:r>
              <a:rPr sz="1500" dirty="0">
                <a:latin typeface="Comic Sans MS"/>
                <a:ea typeface="Comic Sans MS"/>
                <a:cs typeface="Comic Sans MS"/>
                <a:sym typeface="Comic Sans MS"/>
              </a:rPr>
              <a:t>E</a:t>
            </a:r>
            <a:r>
              <a:rPr sz="1500" baseline="-5999" dirty="0">
                <a:latin typeface="Comic Sans MS"/>
                <a:ea typeface="Comic Sans MS"/>
                <a:cs typeface="Comic Sans MS"/>
                <a:sym typeface="Comic Sans MS"/>
              </a:rPr>
              <a:t>electron</a:t>
            </a:r>
            <a:r>
              <a:rPr sz="1500" dirty="0">
                <a:latin typeface="Comic Sans MS"/>
                <a:ea typeface="Comic Sans MS"/>
                <a:cs typeface="Comic Sans MS"/>
                <a:sym typeface="Comic Sans MS"/>
              </a:rPr>
              <a:t> = 10 ± 1.8 GeV </a:t>
            </a:r>
          </a:p>
          <a:p>
            <a:pPr lvl="0" algn="l">
              <a:defRPr>
                <a:uFillTx/>
              </a:defRPr>
            </a:pPr>
            <a:r>
              <a:rPr sz="1500" dirty="0">
                <a:latin typeface="Comic Sans MS"/>
                <a:ea typeface="Comic Sans MS"/>
                <a:cs typeface="Comic Sans MS"/>
                <a:sym typeface="Comic Sans MS"/>
              </a:rPr>
              <a:t>p</a:t>
            </a:r>
            <a:r>
              <a:rPr sz="1500" baseline="-5999" dirty="0">
                <a:latin typeface="Comic Sans MS"/>
                <a:ea typeface="Comic Sans MS"/>
                <a:cs typeface="Comic Sans MS"/>
                <a:sym typeface="Comic Sans MS"/>
              </a:rPr>
              <a:t>transverse</a:t>
            </a:r>
            <a:r>
              <a:rPr sz="1500" dirty="0">
                <a:latin typeface="Comic Sans MS"/>
                <a:ea typeface="Comic Sans MS"/>
                <a:cs typeface="Comic Sans MS"/>
                <a:sym typeface="Comic Sans MS"/>
              </a:rPr>
              <a:t> = 1.8 ± 0.4 GeV/c</a:t>
            </a:r>
          </a:p>
        </p:txBody>
      </p:sp>
    </p:spTree>
    <p:extLst>
      <p:ext uri="{BB962C8B-B14F-4D97-AF65-F5344CB8AC3E}">
        <p14:creationId xmlns:p14="http://schemas.microsoft.com/office/powerpoint/2010/main" val="216914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Nov 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J.Strait| Future Plans in the Americas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330" y="3356111"/>
            <a:ext cx="3091278" cy="2923815"/>
          </a:xfrm>
          <a:prstGeom prst="rect">
            <a:avLst/>
          </a:prstGeom>
          <a:noFill/>
          <a:ln w="9525">
            <a:solidFill>
              <a:schemeClr val="tx1">
                <a:alpha val="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853" y="909248"/>
            <a:ext cx="2738663" cy="2576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V="1">
            <a:off x="5507454" y="2283010"/>
            <a:ext cx="3442160" cy="28507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/>
          <a:lstStyle/>
          <a:p>
            <a:r>
              <a:rPr lang="en-US" dirty="0" smtClean="0"/>
              <a:t>Near detector: LAr1-ND 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5278854" cy="4987867"/>
          </a:xfrm>
        </p:spPr>
        <p:txBody>
          <a:bodyPr/>
          <a:lstStyle/>
          <a:p>
            <a:r>
              <a:rPr lang="en-US" sz="1800" dirty="0" smtClean="0"/>
              <a:t>New LAr</a:t>
            </a:r>
            <a:r>
              <a:rPr lang="en-US" sz="1800" dirty="0"/>
              <a:t> </a:t>
            </a:r>
            <a:r>
              <a:rPr lang="en-US" sz="1800" dirty="0" smtClean="0"/>
              <a:t>TPC detector based on and testing LBNE single-phase technology</a:t>
            </a:r>
          </a:p>
          <a:p>
            <a:pPr lvl="1"/>
            <a:r>
              <a:rPr lang="en-US" sz="1600" dirty="0" smtClean="0"/>
              <a:t>Build on MicroBooNE and LBNE 35 ton experience</a:t>
            </a:r>
          </a:p>
          <a:p>
            <a:pPr lvl="1"/>
            <a:r>
              <a:rPr lang="en-US" sz="1600" dirty="0" smtClean="0"/>
              <a:t>Test LBNF components in neutrino beam</a:t>
            </a:r>
          </a:p>
          <a:p>
            <a:pPr lvl="1"/>
            <a:r>
              <a:rPr lang="en-US" sz="1600" dirty="0" smtClean="0"/>
              <a:t>Explore design alternatives</a:t>
            </a:r>
          </a:p>
          <a:p>
            <a:r>
              <a:rPr lang="en-US" sz="1800" dirty="0" smtClean="0"/>
              <a:t>Cryostat: membrane technology and minimize surfaces in LAr gas ullage</a:t>
            </a:r>
          </a:p>
          <a:p>
            <a:r>
              <a:rPr lang="en-US" sz="1800" dirty="0" smtClean="0"/>
              <a:t>TPC: LBNE-like preassembled cathode and anode planes but with cathode in the middle and no wire wrap on the anode planes</a:t>
            </a:r>
          </a:p>
          <a:p>
            <a:r>
              <a:rPr lang="en-US" sz="1800" dirty="0" smtClean="0"/>
              <a:t>Electronics: LBNE cold electronics including processing FPGA in cold</a:t>
            </a:r>
          </a:p>
          <a:p>
            <a:r>
              <a:rPr lang="en-US" sz="1800" dirty="0" smtClean="0"/>
              <a:t>Light detection: starting point is LBNE-style acrylic bars with SiPM readout.   </a:t>
            </a:r>
          </a:p>
          <a:p>
            <a:endParaRPr lang="en-US" sz="18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5140052" y="1987387"/>
            <a:ext cx="718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BNB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14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Nov 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J.Strait| Future Plans in the Americas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/>
          <a:lstStyle/>
          <a:p>
            <a:r>
              <a:rPr lang="en-US" dirty="0" smtClean="0"/>
              <a:t>SBN Program Development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</p:spPr>
        <p:txBody>
          <a:bodyPr/>
          <a:lstStyle/>
          <a:p>
            <a:r>
              <a:rPr lang="en-US" sz="2000" dirty="0">
                <a:latin typeface="Helvetica" charset="0"/>
              </a:rPr>
              <a:t>International partnership of </a:t>
            </a:r>
            <a:r>
              <a:rPr lang="en-US" sz="2000" dirty="0" smtClean="0">
                <a:latin typeface="Helvetica" charset="0"/>
              </a:rPr>
              <a:t>the three </a:t>
            </a:r>
            <a:r>
              <a:rPr lang="en-US" sz="2000" dirty="0">
                <a:latin typeface="Helvetica" charset="0"/>
              </a:rPr>
              <a:t>collaborations developing joint proposal for submission to January 2015 PAC </a:t>
            </a:r>
            <a:r>
              <a:rPr lang="en-US" sz="2000" dirty="0" smtClean="0">
                <a:latin typeface="Helvetica" charset="0"/>
              </a:rPr>
              <a:t>meeting</a:t>
            </a:r>
          </a:p>
          <a:p>
            <a:pPr lvl="1"/>
            <a:r>
              <a:rPr lang="en-US" sz="1600" dirty="0" smtClean="0">
                <a:latin typeface="Helvetica" charset="0"/>
              </a:rPr>
              <a:t>More than 40 </a:t>
            </a:r>
            <a:r>
              <a:rPr lang="en-US" sz="1600" dirty="0">
                <a:latin typeface="Helvetica" charset="0"/>
              </a:rPr>
              <a:t>institutions </a:t>
            </a:r>
            <a:r>
              <a:rPr lang="en-US" sz="1600" dirty="0" smtClean="0">
                <a:latin typeface="Helvetica" charset="0"/>
              </a:rPr>
              <a:t>from 5 countries including 4 DOE labs and CER</a:t>
            </a:r>
          </a:p>
          <a:p>
            <a:pPr lvl="1"/>
            <a:r>
              <a:rPr lang="en-US" sz="1600" dirty="0" smtClean="0">
                <a:latin typeface="Helvetica" charset="0"/>
              </a:rPr>
              <a:t>Strong support from US DOE and NSF, INFN, and CERN.  Additional support requests to  CH NSF and UK STFC</a:t>
            </a:r>
          </a:p>
          <a:p>
            <a:r>
              <a:rPr lang="en-US" sz="2000" dirty="0" smtClean="0">
                <a:latin typeface="Helvetica" charset="0"/>
              </a:rPr>
              <a:t>Very Fast </a:t>
            </a:r>
            <a:r>
              <a:rPr lang="en-US" sz="2000" dirty="0">
                <a:latin typeface="Helvetica" charset="0"/>
              </a:rPr>
              <a:t>timeline</a:t>
            </a:r>
          </a:p>
          <a:p>
            <a:pPr marL="457200" lvl="1" indent="0">
              <a:buNone/>
            </a:pPr>
            <a:r>
              <a:rPr lang="en-US" sz="1800" dirty="0">
                <a:latin typeface="Helvetica" charset="0"/>
              </a:rPr>
              <a:t>2014 – </a:t>
            </a:r>
            <a:r>
              <a:rPr lang="en-US" sz="1800" dirty="0" smtClean="0">
                <a:latin typeface="Helvetica" charset="0"/>
              </a:rPr>
              <a:t>Proposal preparation initial design and logistics</a:t>
            </a:r>
          </a:p>
          <a:p>
            <a:pPr marL="457200" lvl="1" indent="0">
              <a:buNone/>
            </a:pPr>
            <a:r>
              <a:rPr lang="en-US" sz="1800" dirty="0">
                <a:latin typeface="Helvetica" charset="0"/>
              </a:rPr>
              <a:t>2014 – </a:t>
            </a:r>
            <a:r>
              <a:rPr lang="en-US" sz="1800" dirty="0" smtClean="0">
                <a:latin typeface="Helvetica" charset="0"/>
              </a:rPr>
              <a:t>Civil construction start, near detector design, T600 refurbishing</a:t>
            </a:r>
          </a:p>
          <a:p>
            <a:pPr marL="457200" lvl="1" indent="0">
              <a:buNone/>
            </a:pPr>
            <a:r>
              <a:rPr lang="en-US" sz="1800" dirty="0" smtClean="0">
                <a:latin typeface="Helvetica" charset="0"/>
              </a:rPr>
              <a:t>2016 </a:t>
            </a:r>
            <a:r>
              <a:rPr lang="en-US" sz="1800" dirty="0">
                <a:latin typeface="Helvetica" charset="0"/>
              </a:rPr>
              <a:t>– Civil construction </a:t>
            </a:r>
            <a:r>
              <a:rPr lang="en-US" sz="1800" dirty="0" smtClean="0">
                <a:latin typeface="Helvetica" charset="0"/>
              </a:rPr>
              <a:t>complete, </a:t>
            </a:r>
            <a:r>
              <a:rPr lang="en-US" sz="1800" dirty="0">
                <a:latin typeface="Helvetica" charset="0"/>
              </a:rPr>
              <a:t>near detector </a:t>
            </a:r>
            <a:r>
              <a:rPr lang="en-US" sz="1800" dirty="0" smtClean="0">
                <a:latin typeface="Helvetica" charset="0"/>
              </a:rPr>
              <a:t>construction, </a:t>
            </a:r>
            <a:r>
              <a:rPr lang="en-US" sz="1800" dirty="0">
                <a:latin typeface="Helvetica" charset="0"/>
              </a:rPr>
              <a:t>T600 refurbishing</a:t>
            </a:r>
          </a:p>
          <a:p>
            <a:pPr marL="457200" lvl="1" indent="0">
              <a:buNone/>
            </a:pPr>
            <a:r>
              <a:rPr lang="en-US" sz="1800" dirty="0" smtClean="0">
                <a:latin typeface="Helvetica" charset="0"/>
              </a:rPr>
              <a:t>2017 </a:t>
            </a:r>
            <a:r>
              <a:rPr lang="en-US" sz="1800" dirty="0">
                <a:latin typeface="Helvetica" charset="0"/>
              </a:rPr>
              <a:t>– D</a:t>
            </a:r>
            <a:r>
              <a:rPr lang="en-US" sz="1800" dirty="0" smtClean="0">
                <a:latin typeface="Helvetica" charset="0"/>
              </a:rPr>
              <a:t>etector installation</a:t>
            </a:r>
            <a:endParaRPr lang="en-US" sz="1800" dirty="0">
              <a:latin typeface="Helvetica" charset="0"/>
            </a:endParaRPr>
          </a:p>
          <a:p>
            <a:pPr marL="457200" lvl="1" indent="0">
              <a:buNone/>
            </a:pPr>
            <a:r>
              <a:rPr lang="en-US" sz="1800" dirty="0">
                <a:latin typeface="Helvetica" charset="0"/>
              </a:rPr>
              <a:t>2018 – Beam operations with all three </a:t>
            </a:r>
            <a:r>
              <a:rPr lang="en-US" sz="1800" dirty="0" smtClean="0">
                <a:latin typeface="Helvetica" charset="0"/>
              </a:rPr>
              <a:t>detectors</a:t>
            </a:r>
          </a:p>
          <a:p>
            <a:r>
              <a:rPr lang="en-US" sz="2000" dirty="0" smtClean="0">
                <a:latin typeface="Helvetica" charset="0"/>
              </a:rPr>
              <a:t>Support expected from US DOE, US NSF, INFN and CERN. </a:t>
            </a:r>
          </a:p>
          <a:p>
            <a:pPr marL="457200" lvl="1" indent="0">
              <a:buNone/>
            </a:pPr>
            <a:endParaRPr lang="en-US" sz="1600" dirty="0" smtClean="0">
              <a:latin typeface="Helvetica" charset="0"/>
            </a:endParaRPr>
          </a:p>
          <a:p>
            <a:pPr marL="457200" lvl="1" indent="0">
              <a:buNone/>
            </a:pPr>
            <a:endParaRPr lang="en-US" sz="1600" dirty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14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Nov 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J.Strait| Future Plans in the Americas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/>
          <a:lstStyle/>
          <a:p>
            <a:r>
              <a:rPr lang="en-US" dirty="0" smtClean="0"/>
              <a:t>Additional Possible Experiments in the Booster Beam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936987" y="3646311"/>
            <a:ext cx="7315200" cy="2693624"/>
            <a:chOff x="936987" y="3646311"/>
            <a:chExt cx="7315200" cy="2693624"/>
          </a:xfrm>
        </p:grpSpPr>
        <p:grpSp>
          <p:nvGrpSpPr>
            <p:cNvPr id="10" name="Group 9"/>
            <p:cNvGrpSpPr/>
            <p:nvPr/>
          </p:nvGrpSpPr>
          <p:grpSpPr>
            <a:xfrm>
              <a:off x="936987" y="3646311"/>
              <a:ext cx="7315200" cy="2693624"/>
              <a:chOff x="0" y="3670300"/>
              <a:chExt cx="7315200" cy="2613490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0" y="5925445"/>
                <a:ext cx="7315200" cy="3583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/>
                  <a:t>Calibrate LAr TPC response to low-energy neutrinos with stopped pion beam </a:t>
                </a:r>
                <a:endParaRPr lang="en-US" sz="1800" dirty="0"/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368385" y="3670300"/>
                <a:ext cx="6515015" cy="2338926"/>
                <a:chOff x="368385" y="3670300"/>
                <a:chExt cx="6515015" cy="2338926"/>
              </a:xfrm>
            </p:grpSpPr>
            <p:grpSp>
              <p:nvGrpSpPr>
                <p:cNvPr id="13" name="Group 12"/>
                <p:cNvGrpSpPr/>
                <p:nvPr/>
              </p:nvGrpSpPr>
              <p:grpSpPr>
                <a:xfrm>
                  <a:off x="368385" y="4137106"/>
                  <a:ext cx="6338960" cy="1872120"/>
                  <a:chOff x="368385" y="4012927"/>
                  <a:chExt cx="6338960" cy="1872120"/>
                </a:xfrm>
              </p:grpSpPr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4874734" y="4012927"/>
                    <a:ext cx="1832611" cy="1872120"/>
                    <a:chOff x="4829578" y="1890595"/>
                    <a:chExt cx="1832611" cy="1872120"/>
                  </a:xfrm>
                </p:grpSpPr>
                <p:pic>
                  <p:nvPicPr>
                    <p:cNvPr id="17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829578" y="1890595"/>
                      <a:ext cx="1832611" cy="187212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pic>
                <p:sp>
                  <p:nvSpPr>
                    <p:cNvPr id="18" name="Rectangle 17"/>
                    <p:cNvSpPr/>
                    <p:nvPr/>
                  </p:nvSpPr>
                  <p:spPr>
                    <a:xfrm>
                      <a:off x="6163733" y="2269067"/>
                      <a:ext cx="180623" cy="19191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pic>
                <p:nvPicPr>
                  <p:cNvPr id="16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68385" y="4046619"/>
                    <a:ext cx="5139352" cy="180719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14" name="Rectangle 13"/>
                <p:cNvSpPr/>
                <p:nvPr/>
              </p:nvSpPr>
              <p:spPr>
                <a:xfrm>
                  <a:off x="6756400" y="3670300"/>
                  <a:ext cx="127000" cy="1714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3" name="TextBox 22"/>
            <p:cNvSpPr txBox="1"/>
            <p:nvPr/>
          </p:nvSpPr>
          <p:spPr>
            <a:xfrm>
              <a:off x="6460278" y="3747173"/>
              <a:ext cx="106819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CAPTAIN</a:t>
              </a:r>
              <a:endParaRPr lang="en-US" sz="1800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32854" y="862071"/>
            <a:ext cx="4157792" cy="2945589"/>
            <a:chOff x="132854" y="862071"/>
            <a:chExt cx="4157792" cy="2945589"/>
          </a:xfrm>
        </p:grpSpPr>
        <p:grpSp>
          <p:nvGrpSpPr>
            <p:cNvPr id="3" name="Group 2"/>
            <p:cNvGrpSpPr/>
            <p:nvPr/>
          </p:nvGrpSpPr>
          <p:grpSpPr>
            <a:xfrm>
              <a:off x="132854" y="862071"/>
              <a:ext cx="4157792" cy="2945589"/>
              <a:chOff x="132854" y="862071"/>
              <a:chExt cx="4157792" cy="2945589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132854" y="2884330"/>
                <a:ext cx="4157792" cy="92333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/>
                  <a:t>ANNIE:  Measure </a:t>
                </a:r>
                <a:r>
                  <a:rPr lang="en-US" sz="1800" dirty="0" smtClean="0">
                    <a:latin typeface="Symbol" panose="05050102010706020507" pitchFamily="18" charset="2"/>
                  </a:rPr>
                  <a:t>n</a:t>
                </a:r>
                <a:r>
                  <a:rPr lang="en-US" sz="1800" dirty="0" smtClean="0"/>
                  <a:t>-induced backgrounds relevant for large water detectors using an Optical Time Projection </a:t>
                </a:r>
                <a:r>
                  <a:rPr lang="en-US" sz="1800" dirty="0"/>
                  <a:t>Chamber </a:t>
                </a:r>
                <a:r>
                  <a:rPr lang="en-US" sz="1800" dirty="0" smtClean="0"/>
                  <a:t>in BNB </a:t>
                </a:r>
                <a:endParaRPr lang="en-US" sz="1800" dirty="0"/>
              </a:p>
            </p:txBody>
          </p:sp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3697" y="862071"/>
                <a:ext cx="2620082" cy="20561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6" name="TextBox 25"/>
            <p:cNvSpPr txBox="1"/>
            <p:nvPr/>
          </p:nvSpPr>
          <p:spPr>
            <a:xfrm>
              <a:off x="241643" y="2677303"/>
              <a:ext cx="1485557" cy="24622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/>
                <a:t>M.Sanchez et al.</a:t>
              </a:r>
              <a:endParaRPr lang="en-US" sz="16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477051" y="981526"/>
            <a:ext cx="4666949" cy="2369821"/>
            <a:chOff x="4477051" y="981526"/>
            <a:chExt cx="4666949" cy="2369821"/>
          </a:xfrm>
        </p:grpSpPr>
        <p:grpSp>
          <p:nvGrpSpPr>
            <p:cNvPr id="19" name="Group 18"/>
            <p:cNvGrpSpPr/>
            <p:nvPr/>
          </p:nvGrpSpPr>
          <p:grpSpPr>
            <a:xfrm>
              <a:off x="4477051" y="981526"/>
              <a:ext cx="4666949" cy="2369821"/>
              <a:chOff x="4477051" y="665434"/>
              <a:chExt cx="4666949" cy="2369821"/>
            </a:xfrm>
          </p:grpSpPr>
          <p:pic>
            <p:nvPicPr>
              <p:cNvPr id="20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82682" y="665434"/>
                <a:ext cx="2458022" cy="16219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77051" y="1018846"/>
                <a:ext cx="2481375" cy="12154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4986208" y="2388924"/>
                <a:ext cx="4157792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/>
                  <a:t>Short-baseline </a:t>
                </a:r>
                <a:r>
                  <a:rPr lang="en-US" sz="1800" dirty="0" smtClean="0">
                    <a:latin typeface="Symbol" panose="05050102010706020507" pitchFamily="18" charset="2"/>
                  </a:rPr>
                  <a:t>n</a:t>
                </a:r>
                <a:r>
                  <a:rPr lang="en-US" sz="1800" baseline="-25000" dirty="0" smtClean="0">
                    <a:latin typeface="Symbol" panose="05050102010706020507" pitchFamily="18" charset="2"/>
                  </a:rPr>
                  <a:t>m</a:t>
                </a:r>
                <a:r>
                  <a:rPr lang="en-US" sz="1800" dirty="0" smtClean="0"/>
                  <a:t>-disappearance measurement in BNB (NESSiE)</a:t>
                </a:r>
                <a:endParaRPr lang="en-US" sz="1800" dirty="0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4964456" y="981526"/>
              <a:ext cx="1485557" cy="24622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err="1" smtClean="0"/>
                <a:t>L.Stanco</a:t>
              </a:r>
              <a:r>
                <a:rPr lang="en-US" sz="1600" dirty="0" smtClean="0"/>
                <a:t> et al.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6914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Nov 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J.Strait| Future Plans in the Americas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/>
          <a:lstStyle/>
          <a:p>
            <a:r>
              <a:rPr lang="en-US" dirty="0" smtClean="0"/>
              <a:t>Increasing beam intensity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</p:spPr>
        <p:txBody>
          <a:bodyPr/>
          <a:lstStyle/>
          <a:p>
            <a:r>
              <a:rPr lang="en-US" dirty="0" smtClean="0"/>
              <a:t>Upgrades to the Main Injector and Recycler done as part of the NOvA construction will enable doubling the NuMI beam power to 700 kW</a:t>
            </a:r>
          </a:p>
          <a:p>
            <a:pPr lvl="1"/>
            <a:r>
              <a:rPr lang="en-US" dirty="0" smtClean="0"/>
              <a:t>Convert Recycler to proton-stacking ring</a:t>
            </a:r>
          </a:p>
          <a:p>
            <a:pPr lvl="1"/>
            <a:r>
              <a:rPr lang="en-US" dirty="0" smtClean="0"/>
              <a:t>Increase Main Injector ramp rate </a:t>
            </a:r>
            <a:endParaRPr lang="en-US" dirty="0"/>
          </a:p>
          <a:p>
            <a:pPr lvl="1"/>
            <a:r>
              <a:rPr lang="en-US" dirty="0" smtClean="0"/>
              <a:t>~10% increase in intensity per pulse</a:t>
            </a:r>
          </a:p>
          <a:p>
            <a:r>
              <a:rPr lang="en-US" dirty="0" smtClean="0"/>
              <a:t>Proton Improvement Plan (PIP) to increase proton flux from Booster to the Main Injector</a:t>
            </a:r>
          </a:p>
          <a:p>
            <a:pPr lvl="1"/>
            <a:r>
              <a:rPr lang="en-US" dirty="0" smtClean="0"/>
              <a:t>Refurbish Booster RF system:  7.5 → 15 Hz beam operation</a:t>
            </a:r>
          </a:p>
          <a:p>
            <a:pPr lvl="1"/>
            <a:r>
              <a:rPr lang="en-US" dirty="0" smtClean="0"/>
              <a:t>Upgrades to Linac and Booster for higher reliability</a:t>
            </a:r>
            <a:endParaRPr lang="en-US" dirty="0"/>
          </a:p>
          <a:p>
            <a:r>
              <a:rPr lang="en-US" dirty="0" smtClean="0"/>
              <a:t>Combined upgrades will deliver 700 kW to NOvA and increase the intensity of the Booster Neutrino Beam.</a:t>
            </a:r>
          </a:p>
        </p:txBody>
      </p:sp>
    </p:spTree>
    <p:extLst>
      <p:ext uri="{BB962C8B-B14F-4D97-AF65-F5344CB8AC3E}">
        <p14:creationId xmlns:p14="http://schemas.microsoft.com/office/powerpoint/2010/main" val="170027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Survey of Neutrino Programs and Initiatives in the Americas</a:t>
            </a:r>
          </a:p>
          <a:p>
            <a:pPr lvl="1"/>
            <a:r>
              <a:rPr lang="en-US" dirty="0" smtClean="0"/>
              <a:t>ANDES Underground Laboratory Proposal (Argentina-Chile)</a:t>
            </a:r>
          </a:p>
          <a:p>
            <a:pPr lvl="1"/>
            <a:r>
              <a:rPr lang="en-US" dirty="0" err="1" smtClean="0"/>
              <a:t>Angra</a:t>
            </a:r>
            <a:r>
              <a:rPr lang="en-US" dirty="0" smtClean="0"/>
              <a:t> and CONNIE (Brazil)</a:t>
            </a:r>
          </a:p>
          <a:p>
            <a:pPr lvl="1"/>
            <a:r>
              <a:rPr lang="en-US" dirty="0" smtClean="0"/>
              <a:t>SNO+ (Canada)</a:t>
            </a:r>
          </a:p>
          <a:p>
            <a:pPr lvl="1"/>
            <a:r>
              <a:rPr lang="en-US" dirty="0" err="1" smtClean="0"/>
              <a:t>IceCube</a:t>
            </a:r>
            <a:r>
              <a:rPr lang="en-US" dirty="0" smtClean="0"/>
              <a:t> / PINGU (Antarctica)</a:t>
            </a:r>
          </a:p>
          <a:p>
            <a:pPr lvl="1"/>
            <a:r>
              <a:rPr lang="en-US" dirty="0" smtClean="0"/>
              <a:t>WATCHMAN, PROSPECT, </a:t>
            </a:r>
            <a:r>
              <a:rPr lang="en-US" dirty="0" err="1" smtClean="0"/>
              <a:t>DAE</a:t>
            </a:r>
            <a:r>
              <a:rPr lang="en-US" dirty="0" err="1" smtClean="0">
                <a:latin typeface="Symbol" pitchFamily="18" charset="2"/>
              </a:rPr>
              <a:t>d</a:t>
            </a:r>
            <a:r>
              <a:rPr lang="en-US" dirty="0" err="1" smtClean="0"/>
              <a:t>ALUS</a:t>
            </a:r>
            <a:r>
              <a:rPr lang="en-US" dirty="0" smtClean="0"/>
              <a:t>/</a:t>
            </a:r>
            <a:r>
              <a:rPr lang="en-US" dirty="0" err="1" smtClean="0"/>
              <a:t>IsoDAR</a:t>
            </a:r>
            <a:r>
              <a:rPr lang="en-US" dirty="0" smtClean="0"/>
              <a:t>, CAPTAIN (US)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Fermilab Neutrino Program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LBNE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Towards a new Long-Baseline Neutrino Facility (LBNF)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Towards a new international collaboration 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Nov 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J.Strait| Future Plans in the Americas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80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Nov 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J.Strait| Future Plans in the Americas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61"/>
            <a:ext cx="9144000" cy="6280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027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Nov 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J.Strait| Future Plans in the Americas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/>
          <a:lstStyle/>
          <a:p>
            <a:r>
              <a:rPr lang="en-US" dirty="0" smtClean="0"/>
              <a:t>Proton Improvement Plan II (PIP-II)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19286"/>
            <a:ext cx="4557390" cy="4108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87865" y="908754"/>
            <a:ext cx="8229600" cy="5334000"/>
          </a:xfrm>
        </p:spPr>
        <p:txBody>
          <a:bodyPr/>
          <a:lstStyle/>
          <a:p>
            <a:r>
              <a:rPr lang="en-US" sz="2200" dirty="0" smtClean="0"/>
              <a:t>Goal is to increase Main Injector beam power to 1.2 MW.</a:t>
            </a:r>
          </a:p>
          <a:p>
            <a:pPr lvl="1"/>
            <a:r>
              <a:rPr lang="en-US" sz="2000" dirty="0" smtClean="0"/>
              <a:t>Replace the existing 400 MeV linac with a new 800 MeV superconducting linac =&gt; 50% increase in Booster intensity.</a:t>
            </a:r>
          </a:p>
          <a:p>
            <a:pPr lvl="1"/>
            <a:r>
              <a:rPr lang="en-US" sz="2000" dirty="0" smtClean="0"/>
              <a:t>Shorten Main Injector cycle </a:t>
            </a:r>
            <a:br>
              <a:rPr lang="en-US" sz="2000" dirty="0" smtClean="0"/>
            </a:br>
            <a:r>
              <a:rPr lang="en-US" sz="2000" dirty="0" smtClean="0"/>
              <a:t>time 1.33 → 1.2 sec.</a:t>
            </a:r>
          </a:p>
          <a:p>
            <a:r>
              <a:rPr lang="en-US" sz="2200" dirty="0" smtClean="0"/>
              <a:t>Build this concurrently with new </a:t>
            </a:r>
            <a:br>
              <a:rPr lang="en-US" sz="2200" dirty="0" smtClean="0"/>
            </a:br>
            <a:r>
              <a:rPr lang="en-US" sz="2200" dirty="0" smtClean="0"/>
              <a:t>long-baseline facility </a:t>
            </a:r>
            <a:br>
              <a:rPr lang="en-US" sz="2200" dirty="0" smtClean="0"/>
            </a:br>
            <a:r>
              <a:rPr lang="en-US" sz="2200" dirty="0" smtClean="0"/>
              <a:t>=&gt; deliver 1.2 MW to </a:t>
            </a:r>
            <a:br>
              <a:rPr lang="en-US" sz="2200" dirty="0" smtClean="0"/>
            </a:br>
            <a:r>
              <a:rPr lang="en-US" sz="2200" dirty="0" smtClean="0"/>
              <a:t>LBNE from t = 0.</a:t>
            </a:r>
          </a:p>
          <a:p>
            <a:r>
              <a:rPr lang="en-US" sz="2200" dirty="0" smtClean="0"/>
              <a:t>This plan is based on well-</a:t>
            </a:r>
            <a:br>
              <a:rPr lang="en-US" sz="2200" dirty="0" smtClean="0"/>
            </a:br>
            <a:r>
              <a:rPr lang="en-US" sz="2200" dirty="0" smtClean="0"/>
              <a:t>developed SRF technology.</a:t>
            </a:r>
          </a:p>
          <a:p>
            <a:r>
              <a:rPr lang="en-US" sz="2200" dirty="0" smtClean="0"/>
              <a:t>Developing an international</a:t>
            </a:r>
            <a:br>
              <a:rPr lang="en-US" sz="2200" dirty="0" smtClean="0"/>
            </a:br>
            <a:r>
              <a:rPr lang="en-US" sz="2200" dirty="0" smtClean="0"/>
              <a:t>partnership for its construction</a:t>
            </a:r>
          </a:p>
          <a:p>
            <a:r>
              <a:rPr lang="en-US" sz="2200" dirty="0" smtClean="0"/>
              <a:t>Strong support from DOE </a:t>
            </a:r>
            <a:br>
              <a:rPr lang="en-US" sz="2200" dirty="0" smtClean="0"/>
            </a:br>
            <a:r>
              <a:rPr lang="en-US" sz="2200" dirty="0" smtClean="0"/>
              <a:t>and P5</a:t>
            </a:r>
            <a:br>
              <a:rPr lang="en-US" sz="2200" dirty="0" smtClean="0"/>
            </a:b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70027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Nov 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J.Strait| Future Plans in the Americas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/>
          <a:lstStyle/>
          <a:p>
            <a:r>
              <a:rPr lang="en-US" dirty="0" smtClean="0"/>
              <a:t>Flexible Platform for the Future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4264377" cy="4987867"/>
          </a:xfrm>
        </p:spPr>
        <p:txBody>
          <a:bodyPr/>
          <a:lstStyle/>
          <a:p>
            <a:r>
              <a:rPr lang="en-US" dirty="0"/>
              <a:t>PIP-II Inherent Capability</a:t>
            </a:r>
          </a:p>
          <a:p>
            <a:pPr lvl="1"/>
            <a:r>
              <a:rPr lang="en-US" dirty="0"/>
              <a:t>~200 kW @ 800 MeV</a:t>
            </a:r>
          </a:p>
          <a:p>
            <a:pPr lvl="1"/>
            <a:r>
              <a:rPr lang="en-US" dirty="0"/>
              <a:t>x10 Mu2e sensitivity</a:t>
            </a:r>
          </a:p>
          <a:p>
            <a:r>
              <a:rPr lang="en-US" dirty="0"/>
              <a:t>Future upgrade would provide &gt;</a:t>
            </a:r>
            <a:r>
              <a:rPr lang="en-US" dirty="0" smtClean="0"/>
              <a:t> </a:t>
            </a:r>
            <a:r>
              <a:rPr lang="en-US" dirty="0"/>
              <a:t>2 MW to LBNE</a:t>
            </a:r>
          </a:p>
          <a:p>
            <a:r>
              <a:rPr lang="en-US" dirty="0"/>
              <a:t>Flexibility for future </a:t>
            </a:r>
            <a:r>
              <a:rPr lang="en-US" dirty="0" smtClean="0"/>
              <a:t>experiments</a:t>
            </a:r>
          </a:p>
          <a:p>
            <a:pPr lvl="1"/>
            <a:r>
              <a:rPr lang="en-US" dirty="0" smtClean="0"/>
              <a:t>Muons, Kaons at 100’s kW</a:t>
            </a:r>
            <a:endParaRPr lang="en-US" dirty="0"/>
          </a:p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679490" y="867244"/>
            <a:ext cx="4195979" cy="5365089"/>
            <a:chOff x="5319712" y="1530350"/>
            <a:chExt cx="3743325" cy="4786313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9712" y="1530350"/>
              <a:ext cx="3743325" cy="4786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Block Arc 10"/>
            <p:cNvSpPr/>
            <p:nvPr/>
          </p:nvSpPr>
          <p:spPr bwMode="auto">
            <a:xfrm rot="7827867">
              <a:off x="6112754" y="3099965"/>
              <a:ext cx="1185095" cy="669705"/>
            </a:xfrm>
            <a:prstGeom prst="blockArc">
              <a:avLst>
                <a:gd name="adj1" fmla="val 12899247"/>
                <a:gd name="adj2" fmla="val 21435232"/>
                <a:gd name="adj3" fmla="val 8721"/>
              </a:avLst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41867" y="5678335"/>
            <a:ext cx="3386668" cy="553998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dirty="0" smtClean="0"/>
              <a:t>More in the talk by V.Papadimitriou </a:t>
            </a:r>
            <a:br>
              <a:rPr lang="en-US" sz="1800" dirty="0" smtClean="0"/>
            </a:br>
            <a:r>
              <a:rPr lang="en-US" sz="1800" dirty="0" smtClean="0"/>
              <a:t>in Parallel session 4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0027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Nov 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J.Strait| Future Plans in the Americas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177" y="91440"/>
            <a:ext cx="4344413" cy="6675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8" y="1207945"/>
            <a:ext cx="7709433" cy="5108046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520042" y="3978597"/>
            <a:ext cx="1535281" cy="722416"/>
            <a:chOff x="1520042" y="4328556"/>
            <a:chExt cx="1535281" cy="72241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520042" y="4328556"/>
              <a:ext cx="932213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278083" y="5050972"/>
              <a:ext cx="777240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2843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Survey of Neutrino Programs and Initiatives in the Americas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Fermilab Neutrino Program</a:t>
            </a:r>
          </a:p>
          <a:p>
            <a:r>
              <a:rPr lang="en-US" dirty="0" smtClean="0"/>
              <a:t>LBNE</a:t>
            </a:r>
          </a:p>
          <a:p>
            <a:pPr lvl="1"/>
            <a:r>
              <a:rPr lang="en-US" dirty="0" smtClean="0"/>
              <a:t>LBNE Collaboration</a:t>
            </a:r>
          </a:p>
          <a:p>
            <a:pPr lvl="1"/>
            <a:r>
              <a:rPr lang="en-US" dirty="0" smtClean="0"/>
              <a:t>Experiment Design and Development</a:t>
            </a:r>
          </a:p>
          <a:p>
            <a:pPr lvl="1"/>
            <a:r>
              <a:rPr lang="en-US" dirty="0" smtClean="0"/>
              <a:t>Scientific Capabilities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Towards a new Long-Baseline Neutrino Facility (LBNF)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Nov 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J.Strait| Future Plans in the Americas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72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LBNE Collaboration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Nov 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J.Strait| Future Plans in the Americas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4171"/>
            <a:ext cx="9144000" cy="5695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1955562" y="945736"/>
            <a:ext cx="5240867" cy="1299624"/>
          </a:xfrm>
          <a:prstGeom prst="rect">
            <a:avLst/>
          </a:prstGeom>
          <a:solidFill>
            <a:schemeClr val="bg2">
              <a:alpha val="78824"/>
            </a:schemeClr>
          </a:solidFill>
          <a:ln w="57150" cmpd="thickThin">
            <a:solidFill>
              <a:srgbClr val="595959"/>
            </a:solidFill>
          </a:ln>
        </p:spPr>
        <p:txBody>
          <a:bodyPr lIns="0" tIns="0" rIns="0" bIns="0" anchor="ctr" anchorCtr="0"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dirty="0" smtClean="0">
                <a:solidFill>
                  <a:srgbClr val="800000"/>
                </a:solidFill>
                <a:latin typeface="Calibri"/>
                <a:cs typeface="Calibri"/>
              </a:rPr>
              <a:t>552 </a:t>
            </a:r>
            <a:r>
              <a:rPr lang="en-US" dirty="0" smtClean="0">
                <a:solidFill>
                  <a:srgbClr val="0000CC"/>
                </a:solidFill>
                <a:latin typeface="Calibri"/>
                <a:cs typeface="Calibri"/>
              </a:rPr>
              <a:t>(~25% non-US) </a:t>
            </a:r>
            <a:r>
              <a:rPr lang="en-US" dirty="0" smtClean="0">
                <a:solidFill>
                  <a:srgbClr val="800000"/>
                </a:solidFill>
                <a:latin typeface="Calibri"/>
                <a:cs typeface="Calibri"/>
              </a:rPr>
              <a:t>members, </a:t>
            </a:r>
            <a:br>
              <a:rPr lang="en-US" dirty="0" smtClean="0">
                <a:solidFill>
                  <a:srgbClr val="800000"/>
                </a:solidFill>
                <a:latin typeface="Calibri"/>
                <a:cs typeface="Calibri"/>
              </a:rPr>
            </a:br>
            <a:r>
              <a:rPr lang="en-US" dirty="0" smtClean="0">
                <a:solidFill>
                  <a:srgbClr val="800000"/>
                </a:solidFill>
                <a:latin typeface="Calibri"/>
                <a:cs typeface="Calibri"/>
              </a:rPr>
              <a:t>90 </a:t>
            </a: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(35 non-US)</a:t>
            </a:r>
            <a:r>
              <a:rPr lang="en-US" dirty="0" smtClean="0">
                <a:solidFill>
                  <a:srgbClr val="0F6FC6"/>
                </a:solidFill>
                <a:latin typeface="Calibri"/>
                <a:cs typeface="Calibri"/>
              </a:rPr>
              <a:t> </a:t>
            </a:r>
            <a:r>
              <a:rPr lang="en-US" dirty="0" smtClean="0">
                <a:solidFill>
                  <a:srgbClr val="800000"/>
                </a:solidFill>
                <a:latin typeface="Calibri"/>
                <a:cs typeface="Calibri"/>
              </a:rPr>
              <a:t>institutions, </a:t>
            </a:r>
            <a:br>
              <a:rPr lang="en-US" dirty="0" smtClean="0">
                <a:solidFill>
                  <a:srgbClr val="800000"/>
                </a:solidFill>
                <a:latin typeface="Calibri"/>
                <a:cs typeface="Calibri"/>
              </a:rPr>
            </a:br>
            <a:r>
              <a:rPr lang="en-US" dirty="0" smtClean="0">
                <a:solidFill>
                  <a:srgbClr val="800000"/>
                </a:solidFill>
                <a:latin typeface="Calibri"/>
                <a:cs typeface="Calibri"/>
              </a:rPr>
              <a:t>9 countries</a:t>
            </a:r>
            <a:endParaRPr lang="en-US" dirty="0">
              <a:solidFill>
                <a:srgbClr val="800000"/>
              </a:solidFill>
              <a:latin typeface="Calibri"/>
              <a:cs typeface="Calibri"/>
            </a:endParaRPr>
          </a:p>
        </p:txBody>
      </p:sp>
      <p:sp>
        <p:nvSpPr>
          <p:cNvPr id="15" name="Rectangle 4"/>
          <p:cNvSpPr txBox="1">
            <a:spLocks noChangeArrowheads="1"/>
          </p:cNvSpPr>
          <p:nvPr/>
        </p:nvSpPr>
        <p:spPr>
          <a:xfrm>
            <a:off x="5105400" y="811782"/>
            <a:ext cx="4038600" cy="4767470"/>
          </a:xfrm>
          <a:prstGeom prst="rect">
            <a:avLst/>
          </a:prstGeom>
        </p:spPr>
        <p:txBody>
          <a:bodyPr/>
          <a:lstStyle/>
          <a:p>
            <a:pPr marL="274320" lvl="0" indent="-274320" algn="r">
              <a:lnSpc>
                <a:spcPct val="67000"/>
              </a:lnSpc>
              <a:buClr>
                <a:schemeClr val="accent3"/>
              </a:buClr>
              <a:buSzPct val="95000"/>
              <a:defRPr/>
            </a:pPr>
            <a:r>
              <a:rPr lang="en-US" altLang="ko-KR" sz="1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-127"/>
              </a:rPr>
              <a:t>Michigan State</a:t>
            </a:r>
          </a:p>
          <a:p>
            <a:pPr marL="274320" indent="-274320" algn="r">
              <a:lnSpc>
                <a:spcPct val="67000"/>
              </a:lnSpc>
              <a:buClr>
                <a:schemeClr val="accent3"/>
              </a:buClr>
              <a:buSzPct val="95000"/>
              <a:defRPr/>
            </a:pPr>
            <a:r>
              <a:rPr lang="en-US" altLang="ko-KR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-127"/>
              </a:rPr>
              <a:t>Milano</a:t>
            </a:r>
            <a:endParaRPr lang="en-US" altLang="ko-KR" sz="1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charset="-127"/>
            </a:endParaRPr>
          </a:p>
          <a:p>
            <a:pPr marL="274320" lvl="0" indent="-274320" algn="r" fontAlgn="auto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en-US" altLang="ko-KR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-127"/>
              </a:rPr>
              <a:t>Milano/Bicocca</a:t>
            </a:r>
            <a:endParaRPr lang="en-US" altLang="ko-KR" sz="1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charset="-127"/>
            </a:endParaRPr>
          </a:p>
          <a:p>
            <a:pPr marL="274320" lvl="0" indent="-274320" algn="r" fontAlgn="auto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en-US" altLang="ko-KR" sz="1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-127"/>
              </a:rPr>
              <a:t>Minnesota</a:t>
            </a:r>
          </a:p>
          <a:p>
            <a:pPr marL="274320" indent="-274320" algn="r">
              <a:lnSpc>
                <a:spcPct val="67000"/>
              </a:lnSpc>
              <a:buClr>
                <a:schemeClr val="accent3"/>
              </a:buClr>
              <a:buSzPct val="95000"/>
              <a:defRPr/>
            </a:pPr>
            <a:r>
              <a:rPr lang="en-US" altLang="ko-KR" sz="1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-127"/>
              </a:rPr>
              <a:t>MIT</a:t>
            </a:r>
            <a:endParaRPr lang="en-US" altLang="ko-KR" sz="12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charset="-127"/>
            </a:endParaRPr>
          </a:p>
          <a:p>
            <a:pPr marL="274320" marR="0" lvl="0" indent="-274320" algn="r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굴림" charset="-127"/>
              </a:rPr>
              <a:t>Napoli</a:t>
            </a:r>
          </a:p>
          <a:p>
            <a:pPr marL="274320" marR="0" lvl="0" indent="-274320" algn="r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굴림" charset="-127"/>
              </a:rPr>
              <a:t>NGA</a:t>
            </a:r>
          </a:p>
          <a:p>
            <a:pPr marL="274320" marR="0" lvl="0" indent="-274320" algn="r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굴림" charset="-127"/>
              </a:rPr>
              <a:t>New Mexico</a:t>
            </a:r>
          </a:p>
          <a:p>
            <a:pPr marL="274320" marR="0" lvl="0" indent="-274320" algn="r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lang="en-US" altLang="ko-KR" sz="1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-127"/>
              </a:rPr>
              <a:t>Northwestern</a:t>
            </a:r>
            <a:endParaRPr kumimoji="0" lang="en-US" altLang="ko-KR" sz="1200" b="1" i="0" u="none" strike="noStrike" kern="1200" cap="none" spc="0" normalizeH="0" baseline="0" noProof="0" dirty="0" smtClean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굴림" charset="-127"/>
            </a:endParaRPr>
          </a:p>
          <a:p>
            <a:pPr marL="274320" marR="0" lvl="0" indent="-274320" algn="r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굴림" charset="-127"/>
              </a:rPr>
              <a:t>Notre Dame</a:t>
            </a:r>
          </a:p>
          <a:p>
            <a:pPr marL="274320" marR="0" lvl="0" indent="-274320" algn="r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굴림" charset="-127"/>
              </a:rPr>
              <a:t>Oxford</a:t>
            </a:r>
          </a:p>
          <a:p>
            <a:pPr marL="274320" marR="0" lvl="0" indent="-274320" algn="r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lang="en-US" altLang="ko-KR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-127"/>
              </a:rPr>
              <a:t>Padova</a:t>
            </a:r>
          </a:p>
          <a:p>
            <a:pPr marL="274320" marR="0" lvl="0" indent="-274320" algn="r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lang="en-US" altLang="ko-KR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-127"/>
              </a:rPr>
              <a:t>Panjab</a:t>
            </a:r>
          </a:p>
          <a:p>
            <a:pPr marL="274320" marR="0" lvl="0" indent="-274320" algn="r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굴림" charset="-127"/>
              </a:rPr>
              <a:t>Pavia</a:t>
            </a:r>
            <a:endParaRPr kumimoji="0" lang="it-IT" altLang="ko-KR" sz="12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굴림" charset="-127"/>
            </a:endParaRPr>
          </a:p>
          <a:p>
            <a:pPr marL="274320" marR="0" lvl="0" indent="-274320" algn="r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it-IT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굴림" charset="-127"/>
              </a:rPr>
              <a:t>Pennsylvania</a:t>
            </a:r>
          </a:p>
          <a:p>
            <a:pPr marL="274320" marR="0" lvl="0" indent="-274320" algn="r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it-IT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굴림" charset="-127"/>
              </a:rPr>
              <a:t>Pittsburgh</a:t>
            </a:r>
          </a:p>
          <a:p>
            <a:pPr marL="274320" marR="0" lvl="0" indent="-274320" algn="r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it-IT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굴림" charset="-127"/>
              </a:rPr>
              <a:t>Princeton</a:t>
            </a:r>
          </a:p>
          <a:p>
            <a:pPr marL="274320" marR="0" lvl="0" indent="-274320" algn="r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it-IT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굴림" charset="-127"/>
              </a:rPr>
              <a:t>Rensselaer</a:t>
            </a:r>
          </a:p>
          <a:p>
            <a:pPr marL="274320" marR="0" lvl="0" indent="-274320" algn="r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it-IT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굴림" charset="-127"/>
              </a:rPr>
              <a:t>Rochester</a:t>
            </a:r>
          </a:p>
          <a:p>
            <a:pPr marL="274320" marR="0" lvl="0" indent="-274320" algn="r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lang="it-IT" altLang="ko-KR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-127"/>
              </a:rPr>
              <a:t>Rutherfod Lab</a:t>
            </a:r>
            <a:endParaRPr kumimoji="0" lang="it-IT" altLang="ko-KR" sz="12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굴림" charset="-127"/>
            </a:endParaRPr>
          </a:p>
          <a:p>
            <a:pPr marL="274320" marR="0" lvl="0" indent="-274320" algn="r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lang="it-IT" altLang="ko-KR" sz="1200" b="1" dirty="0" err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-127"/>
              </a:rPr>
              <a:t>Sanford</a:t>
            </a:r>
            <a:r>
              <a:rPr lang="it-IT" altLang="ko-KR" sz="1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-127"/>
              </a:rPr>
              <a:t> Lab</a:t>
            </a:r>
            <a:endParaRPr kumimoji="0" lang="it-IT" altLang="ko-KR" sz="1200" b="1" i="0" u="none" strike="noStrike" kern="1200" cap="none" spc="0" normalizeH="0" baseline="0" noProof="0" dirty="0" smtClean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굴림" charset="-127"/>
            </a:endParaRPr>
          </a:p>
          <a:p>
            <a:pPr marL="274320" marR="0" lvl="0" indent="-274320" algn="r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lang="it-IT" altLang="ko-KR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-127"/>
              </a:rPr>
              <a:t>Sheffield</a:t>
            </a:r>
          </a:p>
          <a:p>
            <a:pPr marL="274320" marR="0" lvl="0" indent="-274320" algn="r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it-IT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굴림" charset="-127"/>
              </a:rPr>
              <a:t>SLAC</a:t>
            </a:r>
            <a:endParaRPr kumimoji="0" lang="en-US" altLang="ko-KR" sz="1200" b="1" i="0" u="none" strike="noStrike" kern="1200" cap="none" spc="0" normalizeH="0" baseline="0" noProof="0" dirty="0" smtClean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굴림" charset="-127"/>
            </a:endParaRPr>
          </a:p>
          <a:p>
            <a:pPr marL="274320" marR="0" lvl="0" indent="-274320" algn="r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굴림" charset="-127"/>
              </a:rPr>
              <a:t>South Carolina</a:t>
            </a:r>
          </a:p>
          <a:p>
            <a:pPr marL="274320" marR="0" lvl="0" indent="-274320" algn="r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lang="en-US" altLang="ko-KR" sz="1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-127"/>
              </a:rPr>
              <a:t>South Dakota</a:t>
            </a:r>
            <a:endParaRPr kumimoji="0" lang="en-US" altLang="ko-KR" sz="1200" b="1" i="0" u="none" strike="noStrike" kern="1200" cap="none" spc="0" normalizeH="0" baseline="0" noProof="0" dirty="0" smtClean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굴림" charset="-127"/>
            </a:endParaRPr>
          </a:p>
          <a:p>
            <a:pPr marL="274320" marR="0" lvl="0" indent="-274320" algn="r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굴림" charset="-127"/>
              </a:rPr>
              <a:t>South Dakota State</a:t>
            </a:r>
          </a:p>
          <a:p>
            <a:pPr marL="274320" marR="0" lvl="0" indent="-274320" algn="r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굴림" charset="-127"/>
              </a:rPr>
              <a:t>SDSMT</a:t>
            </a:r>
          </a:p>
          <a:p>
            <a:pPr marL="274320" marR="0" lvl="0" indent="-274320" algn="r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굴림" charset="-127"/>
              </a:rPr>
              <a:t>Southern Methodis</a:t>
            </a:r>
          </a:p>
          <a:p>
            <a:pPr marL="274320" marR="0" lvl="0" indent="-274320" algn="r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lang="en-US" altLang="ko-KR" sz="1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-127"/>
              </a:rPr>
              <a:t>Stonybrook</a:t>
            </a: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굴림" charset="-127"/>
              </a:rPr>
              <a:t>t</a:t>
            </a:r>
          </a:p>
          <a:p>
            <a:pPr marL="274320" marR="0" lvl="0" indent="-274320" algn="r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lang="en-US" altLang="ko-KR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-127"/>
              </a:rPr>
              <a:t>Sussex</a:t>
            </a:r>
          </a:p>
          <a:p>
            <a:pPr marL="274320" marR="0" lvl="0" indent="-274320" algn="r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굴림" charset="-127"/>
              </a:rPr>
              <a:t>Syracuse</a:t>
            </a:r>
          </a:p>
          <a:p>
            <a:pPr marL="274320" marR="0" lvl="0" indent="-274320" algn="r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lang="en-US" altLang="ko-KR" sz="1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-127"/>
              </a:rPr>
              <a:t>Tennessee</a:t>
            </a:r>
            <a:endParaRPr kumimoji="0" lang="en-US" altLang="ko-KR" sz="1200" b="1" i="0" u="none" strike="noStrike" kern="1200" cap="none" spc="0" normalizeH="0" baseline="0" noProof="0" dirty="0" smtClean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굴림" charset="-127"/>
            </a:endParaRPr>
          </a:p>
          <a:p>
            <a:pPr marL="274320" marR="0" lvl="0" indent="-274320" algn="r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굴림" charset="-127"/>
              </a:rPr>
              <a:t>Texas, Arlington</a:t>
            </a:r>
          </a:p>
          <a:p>
            <a:pPr marL="274320" marR="0" lvl="0" indent="-274320" algn="r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lang="en-US" altLang="ko-KR" sz="1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-127"/>
              </a:rPr>
              <a:t>Texas, Austin</a:t>
            </a:r>
            <a:endParaRPr kumimoji="0" lang="de-DE" altLang="ko-KR" sz="1200" b="1" i="0" u="none" strike="noStrike" kern="1200" cap="none" spc="0" normalizeH="0" baseline="0" noProof="0" dirty="0" smtClean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굴림" charset="-127"/>
            </a:endParaRPr>
          </a:p>
          <a:p>
            <a:pPr marL="274320" marR="0" lvl="0" indent="-274320" algn="r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de-DE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굴림" charset="-127"/>
              </a:rPr>
              <a:t>Tufts</a:t>
            </a:r>
          </a:p>
          <a:p>
            <a:pPr marL="274320" marR="0" lvl="0" indent="-274320" algn="r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de-DE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굴림" charset="-127"/>
              </a:rPr>
              <a:t>UCLA</a:t>
            </a:r>
          </a:p>
          <a:p>
            <a:pPr marL="274320" marR="0" lvl="0" indent="-274320" algn="r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lang="de-DE" altLang="ko-KR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-127"/>
              </a:rPr>
              <a:t>UEFS</a:t>
            </a:r>
          </a:p>
          <a:p>
            <a:pPr marL="274320" marR="0" lvl="0" indent="-274320" algn="r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de-DE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굴림" charset="-127"/>
              </a:rPr>
              <a:t>UNICAMP</a:t>
            </a:r>
          </a:p>
          <a:p>
            <a:pPr marL="274320" marR="0" lvl="0" indent="-274320" algn="r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lang="de-DE" altLang="ko-KR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-127"/>
              </a:rPr>
              <a:t>UNIFAL</a:t>
            </a:r>
            <a:endParaRPr kumimoji="0" lang="de-DE" altLang="ko-KR" sz="12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굴림" charset="-127"/>
            </a:endParaRPr>
          </a:p>
          <a:p>
            <a:pPr marL="274320" marR="0" lvl="0" indent="-274320" algn="r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de-DE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굴림" charset="-127"/>
              </a:rPr>
              <a:t>Virginia Tech</a:t>
            </a:r>
          </a:p>
          <a:p>
            <a:pPr marL="274320" marR="0" lvl="0" indent="-274320" algn="r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lang="de-DE" altLang="ko-KR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-127"/>
              </a:rPr>
              <a:t>Warwick</a:t>
            </a:r>
            <a:endParaRPr kumimoji="0" lang="de-DE" altLang="ko-KR" sz="12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굴림" charset="-127"/>
            </a:endParaRPr>
          </a:p>
          <a:p>
            <a:pPr marL="274320" marR="0" lvl="0" indent="-274320" algn="r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de-DE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굴림" charset="-127"/>
              </a:rPr>
              <a:t>Washington</a:t>
            </a:r>
          </a:p>
          <a:p>
            <a:pPr marL="274320" marR="0" lvl="0" indent="-274320" algn="r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lang="de-DE" altLang="ko-KR" sz="1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-127"/>
              </a:rPr>
              <a:t>William </a:t>
            </a:r>
            <a:r>
              <a:rPr lang="de-DE" altLang="ko-KR" sz="1200" b="1" dirty="0" err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-127"/>
              </a:rPr>
              <a:t>and</a:t>
            </a:r>
            <a:r>
              <a:rPr lang="de-DE" altLang="ko-KR" sz="1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-127"/>
              </a:rPr>
              <a:t> Mary</a:t>
            </a:r>
            <a:endParaRPr kumimoji="0" lang="de-DE" altLang="ko-KR" sz="1200" b="1" i="0" u="none" strike="noStrike" kern="1200" cap="none" spc="0" normalizeH="0" baseline="0" noProof="0" dirty="0" smtClean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굴림" charset="-127"/>
            </a:endParaRPr>
          </a:p>
          <a:p>
            <a:pPr marL="274320" marR="0" lvl="0" indent="-274320" algn="r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de-DE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굴림" charset="-127"/>
              </a:rPr>
              <a:t>Wisconsin</a:t>
            </a:r>
          </a:p>
          <a:p>
            <a:pPr marL="274320" marR="0" lvl="0" indent="-274320" algn="r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de-DE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굴림" charset="-127"/>
              </a:rPr>
              <a:t>Yale</a:t>
            </a:r>
          </a:p>
          <a:p>
            <a:pPr marL="274320" marR="0" lvl="0" indent="-274320" algn="r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lang="de-DE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-127"/>
              </a:rPr>
              <a:t>Yerevan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0" y="792312"/>
            <a:ext cx="4038600" cy="57418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indent="-274320" fontAlgn="auto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en-US" altLang="ko-KR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-127"/>
              </a:rPr>
              <a:t>UFABC</a:t>
            </a:r>
          </a:p>
          <a:p>
            <a:pPr marL="274320" indent="-274320" fontAlgn="auto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en-US" altLang="ko-KR" sz="1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-127"/>
              </a:rPr>
              <a:t>Alabama</a:t>
            </a:r>
            <a:endParaRPr lang="en-US" altLang="ko-KR" sz="1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charset="-127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Argonne</a:t>
            </a:r>
          </a:p>
          <a:p>
            <a:pPr marL="274320" marR="0" lvl="0" indent="-274320" algn="l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lang="en-US" altLang="ko-KR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-127"/>
              </a:rPr>
              <a:t>Banaras</a:t>
            </a:r>
            <a:endParaRPr kumimoji="0" lang="en-US" altLang="ko-KR" sz="12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굴림" charset="-127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Boston</a:t>
            </a:r>
          </a:p>
          <a:p>
            <a:pPr marL="274320" marR="0" lvl="0" indent="-274320" algn="l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Brookhaven</a:t>
            </a:r>
          </a:p>
          <a:p>
            <a:pPr marL="274320" marR="0" lvl="0" indent="-274320" algn="l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Cambridge</a:t>
            </a:r>
          </a:p>
          <a:p>
            <a:pPr marL="274320" marR="0" lvl="0" indent="-274320" algn="l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Catania/INFN</a:t>
            </a:r>
          </a:p>
          <a:p>
            <a:pPr marL="274320" marR="0" lvl="0" indent="-274320" algn="l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lang="en-US" altLang="ko-KR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굴림" charset="-127"/>
              </a:rPr>
              <a:t>CBPF</a:t>
            </a:r>
          </a:p>
          <a:p>
            <a:pPr marL="274320" lvl="0" indent="-274320">
              <a:lnSpc>
                <a:spcPct val="67000"/>
              </a:lnSpc>
              <a:buClr>
                <a:schemeClr val="accent3"/>
              </a:buClr>
              <a:buSzPct val="95000"/>
              <a:defRPr/>
            </a:pPr>
            <a:r>
              <a:rPr lang="en-US" altLang="ko-KR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-127"/>
              </a:rPr>
              <a:t>Charles U</a:t>
            </a:r>
            <a:endParaRPr kumimoji="0" lang="en-US" altLang="ko-KR" sz="12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굴림" charset="-127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Chicago</a:t>
            </a:r>
          </a:p>
          <a:p>
            <a:pPr marL="274320" marR="0" lvl="0" indent="-274320" algn="l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lang="en-US" altLang="ko-KR" sz="1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-127"/>
              </a:rPr>
              <a:t>Cincinnati</a:t>
            </a:r>
            <a:endParaRPr kumimoji="0" lang="en-US" altLang="ko-KR" sz="1200" b="1" i="0" u="none" strike="noStrike" kern="1200" cap="none" spc="0" normalizeH="0" baseline="0" noProof="0" dirty="0" smtClean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굴림" charset="-127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Colorado </a:t>
            </a:r>
          </a:p>
          <a:p>
            <a:pPr marL="274320" marR="0" lvl="0" indent="-274320" algn="l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Colorado State</a:t>
            </a:r>
          </a:p>
          <a:p>
            <a:pPr marL="274320" marR="0" lvl="0" indent="-274320" algn="l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Columbia</a:t>
            </a:r>
          </a:p>
          <a:p>
            <a:pPr marL="274320" lvl="0" indent="-274320">
              <a:lnSpc>
                <a:spcPct val="67000"/>
              </a:lnSpc>
              <a:buClr>
                <a:schemeClr val="accent3"/>
              </a:buClr>
              <a:buSzPct val="95000"/>
              <a:defRPr/>
            </a:pPr>
            <a:r>
              <a:rPr lang="en-US" altLang="ko-KR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-127"/>
              </a:rPr>
              <a:t>Czech Technical </a:t>
            </a:r>
            <a:r>
              <a:rPr lang="en-US" altLang="ko-KR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-127"/>
              </a:rPr>
              <a:t>U</a:t>
            </a:r>
            <a:endParaRPr kumimoji="0" lang="en-US" altLang="ko-KR" sz="12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굴림" charset="-127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lang="en-US" altLang="ko-KR" sz="1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굴림" charset="-127"/>
              </a:rPr>
              <a:t>Dakota State</a:t>
            </a:r>
          </a:p>
          <a:p>
            <a:pPr marL="274320" marR="0" lvl="0" indent="-274320" algn="l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굴림" charset="-127"/>
              </a:rPr>
              <a:t>Delhi</a:t>
            </a:r>
          </a:p>
          <a:p>
            <a:pPr marL="274320" marR="0" lvl="0" indent="-274320" algn="l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Davis</a:t>
            </a:r>
          </a:p>
          <a:p>
            <a:pPr marL="274320" marR="0" lvl="0" indent="-274320" algn="l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Drexel</a:t>
            </a:r>
          </a:p>
          <a:p>
            <a:pPr marL="274320" marR="0" lvl="0" indent="-274320" algn="l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Duke</a:t>
            </a:r>
          </a:p>
          <a:p>
            <a:pPr marL="274320" marR="0" lvl="0" indent="-274320" algn="l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Duluth</a:t>
            </a:r>
          </a:p>
          <a:p>
            <a:pPr marL="274320" marR="0" lvl="0" indent="-274320" algn="l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Fermilab</a:t>
            </a:r>
          </a:p>
          <a:p>
            <a:pPr marL="274320" marR="0" lvl="0" indent="-274320" algn="l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FZU</a:t>
            </a:r>
          </a:p>
          <a:p>
            <a:pPr marL="274320" marR="0" lvl="0" indent="-274320" algn="l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lang="en-US" altLang="ko-KR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굴림" charset="-127"/>
              </a:rPr>
              <a:t>Goias</a:t>
            </a:r>
          </a:p>
          <a:p>
            <a:pPr marL="274320" marR="0" lvl="0" indent="-274320" algn="l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Gran Sasso</a:t>
            </a:r>
          </a:p>
          <a:p>
            <a:pPr marL="274320" marR="0" lvl="0" indent="-274320" algn="l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lang="en-US" altLang="ko-KR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굴림" charset="-127"/>
              </a:rPr>
              <a:t>GSSI</a:t>
            </a:r>
          </a:p>
          <a:p>
            <a:pPr marL="274320" marR="0" lvl="0" indent="-274320" algn="l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굴림" charset="-127"/>
              </a:rPr>
              <a:t>HRI</a:t>
            </a:r>
            <a:endParaRPr kumimoji="0" lang="en-US" altLang="ko-KR" sz="12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굴림" charset="-127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Hawaii</a:t>
            </a:r>
          </a:p>
          <a:p>
            <a:pPr marL="274320" marR="0" lvl="0" indent="-274320" algn="l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lang="en-US" altLang="ko-KR" sz="1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-127"/>
              </a:rPr>
              <a:t>Houston</a:t>
            </a:r>
            <a:endParaRPr kumimoji="0" lang="en-US" altLang="ko-KR" sz="12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굴림" charset="-127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IIT Guwahati</a:t>
            </a:r>
          </a:p>
          <a:p>
            <a:pPr marL="274320" marR="0" lvl="0" indent="-274320" algn="l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Indiana</a:t>
            </a:r>
          </a:p>
          <a:p>
            <a:pPr marL="274320" marR="0" lvl="0" indent="-274320" algn="l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lang="en-US" altLang="ko-KR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-127"/>
              </a:rPr>
              <a:t>INR</a:t>
            </a: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 </a:t>
            </a:r>
          </a:p>
          <a:p>
            <a:pPr marL="274320" marR="0" lvl="0" indent="-274320" algn="l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Iowa State</a:t>
            </a:r>
          </a:p>
          <a:p>
            <a:pPr marL="274320" marR="0" lvl="0" indent="-274320" algn="l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Irvine</a:t>
            </a:r>
          </a:p>
          <a:p>
            <a:pPr marL="274320" marR="0" lvl="0" indent="-274320" algn="l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pt-BR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Kansas State</a:t>
            </a:r>
          </a:p>
          <a:p>
            <a:pPr marL="274320" indent="-274320" fontAlgn="auto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en-US" altLang="ko-KR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-127"/>
              </a:rPr>
              <a:t>Kavli/IPMU-</a:t>
            </a:r>
            <a:r>
              <a:rPr lang="en-US" altLang="ko-KR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-127"/>
              </a:rPr>
              <a:t>Toky</a:t>
            </a:r>
            <a:r>
              <a:rPr lang="en-US" altLang="ko-KR" sz="1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-127"/>
              </a:rPr>
              <a:t>o</a:t>
            </a:r>
          </a:p>
          <a:p>
            <a:pPr marL="274320" indent="-274320" fontAlgn="auto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en-US" altLang="ko-KR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-127"/>
              </a:rPr>
              <a:t>Lancaster</a:t>
            </a:r>
            <a:endParaRPr lang="en-US" altLang="ko-KR" sz="1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charset="-127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pt-BR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Lawrence Berkeley  NL</a:t>
            </a:r>
          </a:p>
          <a:p>
            <a:pPr marL="274320" marR="0" lvl="0" indent="-274320" algn="l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pt-BR" altLang="ko-KR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Livermore</a:t>
            </a:r>
            <a:r>
              <a:rPr kumimoji="0" lang="pt-BR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 NL</a:t>
            </a:r>
          </a:p>
          <a:p>
            <a:pPr marL="274320" marR="0" lvl="0" indent="-274320" algn="l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lang="pt-BR" altLang="ko-KR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굴림" charset="-127"/>
              </a:rPr>
              <a:t>Liverpool</a:t>
            </a:r>
            <a:endParaRPr kumimoji="0" lang="pt-BR" altLang="ko-KR" sz="12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굴림" charset="-127"/>
            </a:endParaRPr>
          </a:p>
          <a:p>
            <a:pPr marL="274320" marR="0" lvl="0" indent="-274320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pt-BR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London UCL</a:t>
            </a:r>
          </a:p>
          <a:p>
            <a:pPr marL="274320" marR="0" lvl="0" indent="-274320" defTabSz="914400" rtl="0" eaLnBrk="1" fontAlgn="auto" latinLnBrk="0" hangingPunct="1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lang="pt-BR" altLang="ko-KR" sz="1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굴림" charset="-127"/>
              </a:rPr>
              <a:t>Los Alamos NL</a:t>
            </a:r>
          </a:p>
          <a:p>
            <a:pPr marL="274320" lvl="0" indent="-274320" fontAlgn="auto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pt-BR" altLang="ko-KR" sz="1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-127"/>
              </a:rPr>
              <a:t>Louisiana </a:t>
            </a:r>
            <a:r>
              <a:rPr lang="pt-BR" altLang="ko-KR" sz="1200" b="1" dirty="0" err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-127"/>
              </a:rPr>
              <a:t>State</a:t>
            </a:r>
            <a:endParaRPr lang="pt-BR" altLang="ko-KR" sz="12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charset="-127"/>
            </a:endParaRPr>
          </a:p>
          <a:p>
            <a:pPr marL="274320" lvl="0" indent="-274320" fontAlgn="auto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pt-BR" altLang="ko-KR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-127"/>
              </a:rPr>
              <a:t>Manchester</a:t>
            </a:r>
            <a:endParaRPr lang="en-US" altLang="ko-KR" sz="1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charset="-127"/>
            </a:endParaRPr>
          </a:p>
          <a:p>
            <a:pPr marL="274320" lvl="0" indent="-274320" fontAlgn="auto">
              <a:lnSpc>
                <a:spcPct val="67000"/>
              </a:lnSpc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en-US" altLang="ko-KR" sz="1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-127"/>
              </a:rPr>
              <a:t>Maryland</a:t>
            </a:r>
            <a:endParaRPr lang="en-US" altLang="ko-KR" sz="12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4266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LBNE Science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320" indent="-274320" fontAlgn="auto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"/>
            </a:pPr>
            <a:r>
              <a:rPr lang="en-US" dirty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CP Violation in neutrino sector</a:t>
            </a:r>
            <a:endParaRPr lang="en-US" dirty="0"/>
          </a:p>
          <a:p>
            <a:pPr marL="548640" indent="-27432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Violation of a fundamental symmetry of nature; </a:t>
            </a:r>
            <a:br>
              <a:rPr lang="en-US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</a:br>
            <a:r>
              <a:rPr lang="en-US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viability of leptogenesis models-&gt;matter/antimatter</a:t>
            </a:r>
            <a:endParaRPr lang="en-US" dirty="0"/>
          </a:p>
          <a:p>
            <a:pPr marL="274320" indent="-274320" fontAlgn="auto">
              <a:spcBef>
                <a:spcPts val="600"/>
              </a:spcBef>
              <a:spcAft>
                <a:spcPts val="0"/>
              </a:spcAft>
            </a:pPr>
            <a:r>
              <a:rPr lang="en-US" dirty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Neutrino Mass Hierarchy</a:t>
            </a:r>
            <a:endParaRPr lang="en-US" dirty="0"/>
          </a:p>
          <a:p>
            <a:pPr marL="548640" indent="-27432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GUTs, Dirac vs. Majorana nature and feasibility of 0</a:t>
            </a:r>
            <a:r>
              <a:rPr lang="en-US" dirty="0">
                <a:solidFill>
                  <a:srgbClr val="000000"/>
                </a:solidFill>
                <a:latin typeface="Symbol"/>
                <a:ea typeface="+mn-ea"/>
                <a:cs typeface="Symbol"/>
              </a:rPr>
              <a:t>nbb</a:t>
            </a:r>
            <a:r>
              <a:rPr lang="en-US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 decay</a:t>
            </a:r>
            <a:endParaRPr lang="en-US" dirty="0"/>
          </a:p>
          <a:p>
            <a:pPr marL="274320" indent="-274320" fontAlgn="auto">
              <a:spcBef>
                <a:spcPts val="600"/>
              </a:spcBef>
              <a:spcAft>
                <a:spcPts val="0"/>
              </a:spcAft>
            </a:pPr>
            <a:r>
              <a:rPr lang="en-US" dirty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Testing the Three-Flavor Paradigm</a:t>
            </a:r>
            <a:endParaRPr lang="en-US" dirty="0"/>
          </a:p>
          <a:p>
            <a:pPr marL="640080" indent="-246888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Precision measurements of known fundamental mixing parameters for neutrinos and anti-neutrinos</a:t>
            </a:r>
            <a:endParaRPr lang="en-US" dirty="0"/>
          </a:p>
          <a:p>
            <a:pPr marL="640080" indent="-246888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New physics -&gt; non-standard interactions, sterile neutrinos… (beam + atmospheric </a:t>
            </a:r>
            <a:r>
              <a:rPr lang="en-US" dirty="0">
                <a:solidFill>
                  <a:srgbClr val="000000"/>
                </a:solidFill>
                <a:latin typeface="Symbol"/>
                <a:ea typeface="+mn-ea"/>
                <a:cs typeface="Symbol"/>
              </a:rPr>
              <a:t>n</a:t>
            </a:r>
            <a:r>
              <a:rPr lang="en-US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 sources) </a:t>
            </a:r>
            <a:endParaRPr lang="en-US" dirty="0"/>
          </a:p>
          <a:p>
            <a:pPr marL="640080" indent="-246888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Precision neutrino interactions studies (near detector)</a:t>
            </a:r>
            <a:endParaRPr lang="en-US" dirty="0"/>
          </a:p>
          <a:p>
            <a:pPr marL="274320" indent="-246888" fontAlgn="auto">
              <a:spcBef>
                <a:spcPts val="600"/>
              </a:spcBef>
              <a:spcAft>
                <a:spcPts val="0"/>
              </a:spcAft>
            </a:pPr>
            <a:r>
              <a:rPr lang="en-US" dirty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Nucleon Decay</a:t>
            </a:r>
            <a:endParaRPr lang="en-US" dirty="0"/>
          </a:p>
          <a:p>
            <a:pPr marL="274320" indent="-246888" fontAlgn="auto">
              <a:spcBef>
                <a:spcPts val="600"/>
              </a:spcBef>
              <a:spcAft>
                <a:spcPts val="0"/>
              </a:spcAft>
            </a:pPr>
            <a:r>
              <a:rPr lang="en-US" dirty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Astrophysics: </a:t>
            </a:r>
            <a:r>
              <a:rPr lang="en-US" dirty="0">
                <a:solidFill>
                  <a:srgbClr val="4F81BD"/>
                </a:solidFill>
                <a:latin typeface="Calibri"/>
                <a:ea typeface="+mn-ea"/>
                <a:cs typeface="+mn-cs"/>
              </a:rPr>
              <a:t>Supernova </a:t>
            </a:r>
            <a:r>
              <a:rPr lang="en-US" dirty="0">
                <a:solidFill>
                  <a:srgbClr val="4F81BD"/>
                </a:solidFill>
                <a:latin typeface="Calibri"/>
                <a:ea typeface="+mn-ea"/>
                <a:cs typeface="+mn-cs"/>
                <a:sym typeface="Symbol"/>
              </a:rPr>
              <a:t></a:t>
            </a:r>
            <a:r>
              <a:rPr lang="en-US" dirty="0">
                <a:solidFill>
                  <a:srgbClr val="4F81BD"/>
                </a:solidFill>
                <a:latin typeface="Calibri"/>
                <a:ea typeface="+mn-ea"/>
                <a:cs typeface="+mn-cs"/>
              </a:rPr>
              <a:t> burst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Nov 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J.Strait| Future Plans in the Americas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48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LBNE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Nov 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J.Strait| Future Plans in the Americas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0305"/>
            <a:ext cx="9144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4420" y="4041422"/>
            <a:ext cx="4207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FFFF00"/>
                </a:solidFill>
              </a:rPr>
              <a:t>34 kt fiducial mass </a:t>
            </a:r>
          </a:p>
          <a:p>
            <a:r>
              <a:rPr lang="en-US" sz="1800" b="1" dirty="0" smtClean="0">
                <a:solidFill>
                  <a:srgbClr val="FFFF00"/>
                </a:solidFill>
              </a:rPr>
              <a:t>single-phase LAr TPC </a:t>
            </a:r>
          </a:p>
          <a:p>
            <a:r>
              <a:rPr lang="en-US" sz="1800" b="1" dirty="0" smtClean="0">
                <a:solidFill>
                  <a:srgbClr val="FFFF00"/>
                </a:solidFill>
              </a:rPr>
              <a:t>Depth = 4300 </a:t>
            </a:r>
            <a:r>
              <a:rPr lang="en-US" sz="1800" b="1" dirty="0" err="1" smtClean="0">
                <a:solidFill>
                  <a:srgbClr val="FFFF00"/>
                </a:solidFill>
              </a:rPr>
              <a:t>m.w.e</a:t>
            </a:r>
            <a:endParaRPr lang="en-US" sz="18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1999" y="4938888"/>
            <a:ext cx="2630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>
                <a:solidFill>
                  <a:srgbClr val="FFFF00"/>
                </a:solidFill>
              </a:rPr>
              <a:t>Magnetized, low-density </a:t>
            </a:r>
          </a:p>
          <a:p>
            <a:pPr algn="r"/>
            <a:r>
              <a:rPr lang="en-US" sz="1800" b="1" dirty="0" smtClean="0">
                <a:solidFill>
                  <a:srgbClr val="FFFF00"/>
                </a:solidFill>
              </a:rPr>
              <a:t>fine-grained tracker</a:t>
            </a:r>
            <a:endParaRPr lang="en-US" sz="18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21876" y="3318915"/>
            <a:ext cx="3347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>
                <a:solidFill>
                  <a:srgbClr val="FFFF00"/>
                </a:solidFill>
              </a:rPr>
              <a:t>1.2 MW Proton Beam (PIP-II)</a:t>
            </a:r>
          </a:p>
          <a:p>
            <a:pPr algn="r"/>
            <a:r>
              <a:rPr lang="en-US" sz="1800" b="1" dirty="0" smtClean="0">
                <a:solidFill>
                  <a:srgbClr val="FFFF00"/>
                </a:solidFill>
              </a:rPr>
              <a:t>Upgradeable to </a:t>
            </a:r>
            <a:r>
              <a:rPr lang="en-US" sz="1800" b="1" dirty="0" smtClean="0">
                <a:solidFill>
                  <a:srgbClr val="FFFF00"/>
                </a:solidFill>
                <a:sym typeface="Symbol"/>
              </a:rPr>
              <a:t> 2.4 MW</a:t>
            </a:r>
            <a:endParaRPr lang="en-US" sz="1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62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Nov 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J.Strait| Future Plans in the Americas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38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-5371"/>
            <a:ext cx="9144000" cy="6531621"/>
            <a:chOff x="0" y="-5978"/>
            <a:chExt cx="9144000" cy="657860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5978"/>
              <a:ext cx="9144000" cy="657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27288" y="232009"/>
              <a:ext cx="2456604" cy="5386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Ins="91440" rtlCol="0">
              <a:spAutoFit/>
            </a:bodyPr>
            <a:lstStyle/>
            <a:p>
              <a:pPr algn="r"/>
              <a:r>
                <a:rPr lang="en-US" sz="2900" dirty="0" smtClean="0"/>
                <a:t>LBNE</a:t>
              </a:r>
              <a:endParaRPr lang="en-US" sz="29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096000" y="4120445"/>
            <a:ext cx="2935111" cy="830997"/>
          </a:xfrm>
          <a:prstGeom prst="rect">
            <a:avLst/>
          </a:prstGeom>
          <a:solidFill>
            <a:srgbClr val="3333FF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Complete Conceptual Design Report Exists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28443" y="1110780"/>
            <a:ext cx="4278489" cy="276999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dirty="0" smtClean="0"/>
              <a:t>Talk by V.Papadimitriou in Parallel session 4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4622624" y="2753314"/>
            <a:ext cx="4278489" cy="276999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dirty="0" smtClean="0"/>
              <a:t>Talk by </a:t>
            </a:r>
            <a:r>
              <a:rPr lang="en-US" sz="1800" dirty="0" err="1" smtClean="0"/>
              <a:t>J.Yu</a:t>
            </a:r>
            <a:r>
              <a:rPr lang="en-US" sz="1800" dirty="0" smtClean="0"/>
              <a:t> in Parallel session 3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0573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Sanford Underground Research Facility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Nov 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J.Strait| Future Plans in the Americas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39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368489" y="871450"/>
            <a:ext cx="7738280" cy="4730336"/>
            <a:chOff x="368489" y="871450"/>
            <a:chExt cx="7738280" cy="4730336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489" y="871450"/>
              <a:ext cx="7738280" cy="47303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 rot="20400000">
              <a:off x="5303547" y="4434204"/>
              <a:ext cx="1700702" cy="380080"/>
            </a:xfrm>
            <a:prstGeom prst="rect">
              <a:avLst/>
            </a:prstGeom>
            <a:solidFill>
              <a:srgbClr val="CAA990"/>
            </a:solidFill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sz="1200" b="1" i="1" dirty="0" smtClean="0">
                  <a:solidFill>
                    <a:srgbClr val="000000"/>
                  </a:solidFill>
                </a:rPr>
                <a:t>CASPAR</a:t>
              </a:r>
            </a:p>
            <a:p>
              <a:pPr>
                <a:lnSpc>
                  <a:spcPct val="70000"/>
                </a:lnSpc>
              </a:pPr>
              <a:r>
                <a:rPr lang="en-US" sz="600" b="1" i="1" dirty="0" smtClean="0">
                  <a:solidFill>
                    <a:srgbClr val="000000"/>
                  </a:solidFill>
                </a:rPr>
                <a:t>Compact Accelerator System for </a:t>
              </a:r>
              <a:br>
                <a:rPr lang="en-US" sz="600" b="1" i="1" dirty="0" smtClean="0">
                  <a:solidFill>
                    <a:srgbClr val="000000"/>
                  </a:solidFill>
                </a:rPr>
              </a:br>
              <a:r>
                <a:rPr lang="en-US" sz="600" b="1" i="1" dirty="0" smtClean="0">
                  <a:solidFill>
                    <a:srgbClr val="000000"/>
                  </a:solidFill>
                </a:rPr>
                <a:t>Astrophysical  Research</a:t>
              </a:r>
              <a:endParaRPr lang="en-US" sz="600" b="1" i="1" dirty="0">
                <a:solidFill>
                  <a:srgbClr val="000000"/>
                </a:solidFill>
              </a:endParaRPr>
            </a:p>
          </p:txBody>
        </p:sp>
      </p:grp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1939"/>
            <a:ext cx="2731477" cy="1988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087807"/>
            <a:ext cx="2743200" cy="216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57" y="5174902"/>
            <a:ext cx="8418513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028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5378450" algn="r"/>
              </a:tabLst>
            </a:pPr>
            <a:r>
              <a:rPr lang="en-US" dirty="0"/>
              <a:t>ANDES Project </a:t>
            </a:r>
            <a:r>
              <a:rPr lang="en-US" dirty="0" smtClean="0"/>
              <a:t>	</a:t>
            </a:r>
            <a:endParaRPr lang="en-US" sz="1800" b="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355430"/>
            <a:ext cx="3525253" cy="1900989"/>
          </a:xfrm>
        </p:spPr>
        <p:txBody>
          <a:bodyPr/>
          <a:lstStyle/>
          <a:p>
            <a:pPr marL="228600" indent="-228600">
              <a:spcBef>
                <a:spcPts val="0"/>
              </a:spcBef>
            </a:pPr>
            <a:r>
              <a:rPr lang="en-US" sz="2000" dirty="0"/>
              <a:t>ANDES unit </a:t>
            </a:r>
            <a:r>
              <a:rPr lang="en-US" sz="2000" dirty="0" smtClean="0"/>
              <a:t>established as </a:t>
            </a:r>
            <a:r>
              <a:rPr lang="en-US" sz="2000" dirty="0"/>
              <a:t>part of the Latin American Center for Physics</a:t>
            </a:r>
          </a:p>
          <a:p>
            <a:pPr marL="228600" indent="-228600">
              <a:spcBef>
                <a:spcPts val="0"/>
              </a:spcBef>
            </a:pPr>
            <a:r>
              <a:rPr lang="en-US" sz="2000" dirty="0" smtClean="0"/>
              <a:t>Tunnel construction 2015-23</a:t>
            </a:r>
          </a:p>
          <a:p>
            <a:pPr marL="228600" indent="-228600">
              <a:spcBef>
                <a:spcPts val="0"/>
              </a:spcBef>
            </a:pPr>
            <a:r>
              <a:rPr lang="en-US" sz="2000" dirty="0" smtClean="0"/>
              <a:t>Lab is potential addendum</a:t>
            </a:r>
          </a:p>
          <a:p>
            <a:pPr marL="228600" indent="-228600">
              <a:spcBef>
                <a:spcPts val="0"/>
              </a:spcBef>
            </a:pPr>
            <a:r>
              <a:rPr lang="en-US" sz="2000" dirty="0" smtClean="0"/>
              <a:t>Decision with ~ 1 year</a:t>
            </a:r>
          </a:p>
          <a:p>
            <a:pPr marL="228600" indent="-228600"/>
            <a:endParaRPr lang="en-US" sz="2000" dirty="0" smtClean="0"/>
          </a:p>
          <a:p>
            <a:pPr marL="228600" indent="-228600"/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Nov 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J.Strait| Future Plans in the Americas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854413"/>
            <a:ext cx="4639217" cy="3476954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063" y="-5812"/>
            <a:ext cx="3384801" cy="3922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853" y="2381990"/>
            <a:ext cx="5383928" cy="44158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 rot="16200000">
            <a:off x="-489791" y="3208910"/>
            <a:ext cx="1469196" cy="369332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</a:rPr>
              <a:t>andeslab.org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7845779" y="6087142"/>
            <a:ext cx="127808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* ~4500 mwe</a:t>
            </a:r>
            <a:endParaRPr lang="en-US" sz="1500" dirty="0"/>
          </a:p>
        </p:txBody>
      </p:sp>
      <p:sp>
        <p:nvSpPr>
          <p:cNvPr id="13" name="TextBox 12"/>
          <p:cNvSpPr txBox="1"/>
          <p:nvPr/>
        </p:nvSpPr>
        <p:spPr>
          <a:xfrm>
            <a:off x="8771467" y="2862733"/>
            <a:ext cx="2878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35683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LBNE Far Detector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Nov 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J.Strait| Future Plans in the Americas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40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58615" y="916498"/>
            <a:ext cx="8956431" cy="5321791"/>
            <a:chOff x="58615" y="1063255"/>
            <a:chExt cx="8956431" cy="5321791"/>
          </a:xfrm>
        </p:grpSpPr>
        <p:pic>
          <p:nvPicPr>
            <p:cNvPr id="8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38" y="1063255"/>
              <a:ext cx="8944708" cy="5321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5715000" y="1625720"/>
              <a:ext cx="3157538" cy="1077218"/>
            </a:xfrm>
            <a:prstGeom prst="rect">
              <a:avLst/>
            </a:prstGeom>
            <a:solidFill>
              <a:srgbClr val="DBF5F9"/>
            </a:solidFill>
            <a:ln>
              <a:solidFill>
                <a:srgbClr val="0F6FC6">
                  <a:shade val="50000"/>
                  <a:satMod val="103000"/>
                </a:srgbClr>
              </a:solidFill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 smtClean="0">
                  <a:solidFill>
                    <a:srgbClr val="FF0000"/>
                  </a:solidFill>
                  <a:latin typeface="Arial"/>
                  <a:ea typeface="+mn-ea"/>
                  <a:cs typeface="Arial"/>
                </a:rPr>
                <a:t>GOAL: ≥35 kt fiducial mass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 smtClean="0">
                  <a:solidFill>
                    <a:srgbClr val="FF0000"/>
                  </a:solidFill>
                  <a:latin typeface="Arial"/>
                  <a:ea typeface="+mn-ea"/>
                  <a:cs typeface="Arial"/>
                </a:rPr>
                <a:t>Volume</a:t>
              </a:r>
              <a:r>
                <a:rPr lang="en-US" sz="1600" b="1" kern="0" dirty="0">
                  <a:solidFill>
                    <a:srgbClr val="FF0000"/>
                  </a:solidFill>
                  <a:latin typeface="Arial"/>
                  <a:ea typeface="+mn-ea"/>
                  <a:cs typeface="Arial"/>
                </a:rPr>
                <a:t>: </a:t>
              </a:r>
              <a:r>
                <a:rPr lang="en-US" sz="1600" b="1" kern="0" dirty="0" smtClean="0">
                  <a:solidFill>
                    <a:srgbClr val="FF0000"/>
                  </a:solidFill>
                  <a:latin typeface="Arial"/>
                  <a:ea typeface="+mn-ea"/>
                  <a:cs typeface="Arial"/>
                </a:rPr>
                <a:t>18m </a:t>
              </a:r>
              <a:r>
                <a:rPr lang="en-US" sz="1600" b="1" kern="0" dirty="0">
                  <a:solidFill>
                    <a:srgbClr val="FF0000"/>
                  </a:solidFill>
                  <a:latin typeface="Arial"/>
                  <a:ea typeface="+mn-ea"/>
                  <a:cs typeface="Arial"/>
                </a:rPr>
                <a:t>x 23m x </a:t>
              </a:r>
              <a:r>
                <a:rPr lang="en-US" sz="1600" b="1" kern="0" dirty="0" smtClean="0">
                  <a:solidFill>
                    <a:srgbClr val="FF0000"/>
                  </a:solidFill>
                  <a:latin typeface="Arial"/>
                  <a:ea typeface="+mn-ea"/>
                  <a:cs typeface="Arial"/>
                </a:rPr>
                <a:t>51m </a:t>
              </a:r>
              <a:r>
                <a:rPr lang="en-US" sz="1600" b="1" kern="0" dirty="0">
                  <a:solidFill>
                    <a:srgbClr val="000090"/>
                  </a:solidFill>
                  <a:latin typeface="Arial"/>
                  <a:ea typeface="+mn-ea"/>
                  <a:cs typeface="Arial"/>
                </a:rPr>
                <a:t>x 2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srgbClr val="FF0000"/>
                  </a:solidFill>
                  <a:latin typeface="Arial"/>
                  <a:ea typeface="+mn-ea"/>
                  <a:cs typeface="Arial"/>
                </a:rPr>
                <a:t>Total Liquid Argon Mass: </a:t>
              </a:r>
              <a:br>
                <a:rPr lang="en-US" sz="1600" b="1" kern="0" dirty="0">
                  <a:solidFill>
                    <a:srgbClr val="FF0000"/>
                  </a:solidFill>
                  <a:latin typeface="Arial"/>
                  <a:ea typeface="+mn-ea"/>
                  <a:cs typeface="Arial"/>
                </a:rPr>
              </a:br>
              <a:r>
                <a:rPr lang="en-US" sz="1600" b="1" kern="0" dirty="0">
                  <a:solidFill>
                    <a:srgbClr val="FF0000"/>
                  </a:solidFill>
                  <a:latin typeface="Arial"/>
                  <a:ea typeface="+mn-ea"/>
                  <a:cs typeface="Arial"/>
                </a:rPr>
                <a:t>          ~50,000 </a:t>
              </a:r>
              <a:r>
                <a:rPr lang="en-US" sz="1600" b="1" kern="0" dirty="0" err="1">
                  <a:solidFill>
                    <a:srgbClr val="FF0000"/>
                  </a:solidFill>
                  <a:latin typeface="Arial"/>
                  <a:ea typeface="+mn-ea"/>
                  <a:cs typeface="Arial"/>
                </a:rPr>
                <a:t>tonnes</a:t>
              </a:r>
              <a:endParaRPr lang="en-US" sz="1600" b="1" kern="0" dirty="0">
                <a:solidFill>
                  <a:srgbClr val="FF0000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57875" y="1168520"/>
              <a:ext cx="2895600" cy="369332"/>
            </a:xfrm>
            <a:prstGeom prst="rect">
              <a:avLst/>
            </a:prstGeom>
            <a:solidFill>
              <a:srgbClr val="DBF5F9"/>
            </a:solidFill>
            <a:ln>
              <a:solidFill>
                <a:srgbClr val="FF0000"/>
              </a:solidFill>
            </a:ln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kern="0" dirty="0">
                  <a:solidFill>
                    <a:srgbClr val="FF0000"/>
                  </a:solidFill>
                  <a:latin typeface="Arial"/>
                  <a:ea typeface="+mn-ea"/>
                  <a:cs typeface="Arial"/>
                </a:rPr>
                <a:t>LBNE Liquid Argon TPC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0337" y="5201544"/>
              <a:ext cx="548731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 smtClean="0">
                  <a:solidFill>
                    <a:prstClr val="black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Actual detector design will evolve </a:t>
              </a:r>
              <a:br>
                <a:rPr lang="en-US" sz="2000" dirty="0" smtClean="0">
                  <a:solidFill>
                    <a:prstClr val="black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</a:br>
              <a:r>
                <a:rPr lang="en-US" sz="2000" dirty="0" smtClean="0">
                  <a:solidFill>
                    <a:prstClr val="black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as new partners join the effort, and may </a:t>
              </a:r>
              <a:br>
                <a:rPr lang="en-US" sz="2000" dirty="0" smtClean="0">
                  <a:solidFill>
                    <a:prstClr val="black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</a:br>
              <a:r>
                <a:rPr lang="en-US" sz="2000" dirty="0" smtClean="0">
                  <a:solidFill>
                    <a:prstClr val="black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involve multiple modules of different designs.</a:t>
              </a:r>
            </a:p>
          </p:txBody>
        </p:sp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2828925"/>
              <a:ext cx="1401763" cy="1090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58615" y="3780430"/>
              <a:ext cx="18230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Based on the ICARUS design</a:t>
              </a:r>
              <a:endParaRPr lang="en-US" sz="18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073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Prototyping Work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Nov 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J.Strait| Future Plans in the Americas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636" y="2551288"/>
            <a:ext cx="3146099" cy="3642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8600" y="745065"/>
            <a:ext cx="41514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Reduced-scale prototype in Fermilab 35 t cryostat</a:t>
            </a:r>
            <a:endParaRPr lang="en-US" dirty="0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-22576" y="1654128"/>
            <a:ext cx="3623732" cy="4539591"/>
            <a:chOff x="101602" y="1483780"/>
            <a:chExt cx="4176887" cy="5324832"/>
          </a:xfrm>
        </p:grpSpPr>
        <p:grpSp>
          <p:nvGrpSpPr>
            <p:cNvPr id="7" name="Group 6"/>
            <p:cNvGrpSpPr>
              <a:grpSpLocks noChangeAspect="1"/>
            </p:cNvGrpSpPr>
            <p:nvPr/>
          </p:nvGrpSpPr>
          <p:grpSpPr>
            <a:xfrm>
              <a:off x="101602" y="1483780"/>
              <a:ext cx="4176887" cy="5324832"/>
              <a:chOff x="0" y="76200"/>
              <a:chExt cx="5210175" cy="6642101"/>
            </a:xfrm>
          </p:grpSpPr>
          <p:pic>
            <p:nvPicPr>
              <p:cNvPr id="9219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494" y="76200"/>
                <a:ext cx="4591050" cy="3371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220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327401"/>
                <a:ext cx="5210175" cy="33909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9" name="Rectangle 8"/>
            <p:cNvSpPr/>
            <p:nvPr/>
          </p:nvSpPr>
          <p:spPr>
            <a:xfrm>
              <a:off x="4075289" y="6526251"/>
              <a:ext cx="184256" cy="241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317067" y="785837"/>
            <a:ext cx="3826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Proposed full-scale prototype and beam test in </a:t>
            </a:r>
            <a:br>
              <a:rPr lang="en-US" dirty="0" smtClean="0"/>
            </a:br>
            <a:r>
              <a:rPr lang="en-US" dirty="0" smtClean="0"/>
              <a:t>CERN Neutrino Platform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771387" y="2223915"/>
            <a:ext cx="2873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8 x 8 x 8 m</a:t>
            </a:r>
            <a:r>
              <a:rPr lang="en-US" sz="2000" baseline="30000" dirty="0" smtClean="0">
                <a:solidFill>
                  <a:srgbClr val="000000"/>
                </a:solidFill>
              </a:rPr>
              <a:t>3</a:t>
            </a:r>
            <a:r>
              <a:rPr lang="en-US" sz="2000" dirty="0" smtClean="0">
                <a:solidFill>
                  <a:srgbClr val="000000"/>
                </a:solidFill>
              </a:rPr>
              <a:t> cryostat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36046" y="4974793"/>
            <a:ext cx="947531" cy="360996"/>
          </a:xfrm>
          <a:prstGeom prst="rect">
            <a:avLst/>
          </a:prstGeom>
          <a:solidFill>
            <a:schemeClr val="bg1"/>
          </a:solidFill>
        </p:spPr>
        <p:txBody>
          <a:bodyPr wrap="square" lIns="18288" tIns="18288" rIns="18288" bIns="1828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300" dirty="0" smtClean="0">
                <a:solidFill>
                  <a:srgbClr val="000000"/>
                </a:solidFill>
              </a:rPr>
              <a:t>Photon counters</a:t>
            </a:r>
            <a:endParaRPr lang="en-US" sz="1300" dirty="0">
              <a:solidFill>
                <a:srgbClr val="00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953" y="4440634"/>
            <a:ext cx="2074638" cy="2372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611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952755" y="909790"/>
            <a:ext cx="5246077" cy="5246077"/>
            <a:chOff x="3952755" y="1034712"/>
            <a:chExt cx="5246077" cy="5246077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755" y="1034712"/>
              <a:ext cx="5246077" cy="5246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oup 8"/>
            <p:cNvGrpSpPr/>
            <p:nvPr/>
          </p:nvGrpSpPr>
          <p:grpSpPr>
            <a:xfrm>
              <a:off x="5132663" y="2266853"/>
              <a:ext cx="2496997" cy="712059"/>
              <a:chOff x="4976247" y="2302949"/>
              <a:chExt cx="2496997" cy="712059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6524977" y="2302949"/>
                <a:ext cx="948267" cy="462844"/>
                <a:chOff x="5384800" y="3386667"/>
                <a:chExt cx="948267" cy="462844"/>
              </a:xfrm>
            </p:grpSpPr>
            <p:cxnSp>
              <p:nvCxnSpPr>
                <p:cNvPr id="13" name="Straight Arrow Connector 12"/>
                <p:cNvCxnSpPr/>
                <p:nvPr/>
              </p:nvCxnSpPr>
              <p:spPr>
                <a:xfrm rot="-120000">
                  <a:off x="5384800" y="3386667"/>
                  <a:ext cx="948267" cy="462844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headEnd type="arrow"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/>
                <p:cNvSpPr txBox="1"/>
                <p:nvPr/>
              </p:nvSpPr>
              <p:spPr>
                <a:xfrm rot="1380000">
                  <a:off x="5576710" y="3479108"/>
                  <a:ext cx="606100" cy="26880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 anchor="ctr" anchorCtr="0">
                  <a:no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800" dirty="0" smtClean="0">
                      <a:solidFill>
                        <a:prstClr val="black"/>
                      </a:solidFill>
                      <a:latin typeface="Calibri"/>
                    </a:rPr>
                    <a:t>3.5 m</a:t>
                  </a:r>
                  <a:endParaRPr lang="en-US" sz="180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11" name="Straight Arrow Connector 10"/>
              <p:cNvCxnSpPr/>
              <p:nvPr/>
            </p:nvCxnSpPr>
            <p:spPr>
              <a:xfrm rot="-2640000">
                <a:off x="4976247" y="2874626"/>
                <a:ext cx="1645920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arrow"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 rot="-2640000">
                <a:off x="5567831" y="2746202"/>
                <a:ext cx="457200" cy="26880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 smtClean="0">
                    <a:solidFill>
                      <a:prstClr val="black"/>
                    </a:solidFill>
                    <a:latin typeface="Calibri"/>
                  </a:rPr>
                  <a:t>7 m</a:t>
                </a:r>
                <a:endParaRPr lang="en-US" sz="18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LBNE Near Neutrino Detector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Nov 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J.Strait| Future Plans in the Americas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-1" y="1030110"/>
            <a:ext cx="8542421" cy="53476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300" dirty="0" smtClean="0">
                <a:solidFill>
                  <a:prstClr val="black"/>
                </a:solidFill>
                <a:cs typeface="Helvetica" pitchFamily="34" charset="0"/>
              </a:rPr>
              <a:t>Proposed by collaborators from the </a:t>
            </a:r>
            <a:br>
              <a:rPr lang="en-US" sz="2300" dirty="0" smtClean="0">
                <a:solidFill>
                  <a:prstClr val="black"/>
                </a:solidFill>
                <a:cs typeface="Helvetica" pitchFamily="34" charset="0"/>
              </a:rPr>
            </a:br>
            <a:r>
              <a:rPr lang="en-US" sz="2300" dirty="0" smtClean="0">
                <a:solidFill>
                  <a:prstClr val="black"/>
                </a:solidFill>
                <a:cs typeface="Helvetica" pitchFamily="34" charset="0"/>
              </a:rPr>
              <a:t>Indian institutions and others</a:t>
            </a:r>
          </a:p>
          <a:p>
            <a:pPr fontAlgn="auto">
              <a:spcAft>
                <a:spcPts val="0"/>
              </a:spcAft>
            </a:pPr>
            <a:r>
              <a:rPr lang="en-US" sz="2300" dirty="0" smtClean="0">
                <a:solidFill>
                  <a:prstClr val="black"/>
                </a:solidFill>
                <a:cs typeface="Helvetica" pitchFamily="34" charset="0"/>
              </a:rPr>
              <a:t>High precision straw-tube </a:t>
            </a:r>
            <a:br>
              <a:rPr lang="en-US" sz="2300" dirty="0" smtClean="0">
                <a:solidFill>
                  <a:prstClr val="black"/>
                </a:solidFill>
                <a:cs typeface="Helvetica" pitchFamily="34" charset="0"/>
              </a:rPr>
            </a:br>
            <a:r>
              <a:rPr lang="en-US" sz="2300" dirty="0" smtClean="0">
                <a:solidFill>
                  <a:prstClr val="black"/>
                </a:solidFill>
                <a:cs typeface="Helvetica" pitchFamily="34" charset="0"/>
              </a:rPr>
              <a:t>tracker with embedded high-</a:t>
            </a:r>
            <a:br>
              <a:rPr lang="en-US" sz="2300" dirty="0" smtClean="0">
                <a:solidFill>
                  <a:prstClr val="black"/>
                </a:solidFill>
                <a:cs typeface="Helvetica" pitchFamily="34" charset="0"/>
              </a:rPr>
            </a:br>
            <a:r>
              <a:rPr lang="en-US" sz="2300" dirty="0" smtClean="0">
                <a:solidFill>
                  <a:prstClr val="black"/>
                </a:solidFill>
                <a:cs typeface="Helvetica" pitchFamily="34" charset="0"/>
              </a:rPr>
              <a:t>pressure argon gas targets</a:t>
            </a:r>
          </a:p>
          <a:p>
            <a:pPr fontAlgn="auto">
              <a:spcAft>
                <a:spcPts val="0"/>
              </a:spcAft>
            </a:pPr>
            <a:r>
              <a:rPr lang="en-US" sz="2300" dirty="0" smtClean="0">
                <a:solidFill>
                  <a:prstClr val="black"/>
                </a:solidFill>
                <a:cs typeface="Helvetica" pitchFamily="34" charset="0"/>
              </a:rPr>
              <a:t>4</a:t>
            </a:r>
            <a:r>
              <a:rPr lang="en-US" sz="2300" dirty="0" smtClean="0">
                <a:solidFill>
                  <a:prstClr val="black"/>
                </a:solidFill>
                <a:latin typeface="Symbol" pitchFamily="18" charset="2"/>
                <a:cs typeface="Helvetica" pitchFamily="34" charset="0"/>
              </a:rPr>
              <a:t>p</a:t>
            </a:r>
            <a:r>
              <a:rPr lang="en-US" sz="2300" dirty="0" smtClean="0">
                <a:solidFill>
                  <a:prstClr val="black"/>
                </a:solidFill>
                <a:cs typeface="Helvetica" pitchFamily="34" charset="0"/>
              </a:rPr>
              <a:t> electromagnetic </a:t>
            </a:r>
            <a:br>
              <a:rPr lang="en-US" sz="2300" dirty="0" smtClean="0">
                <a:solidFill>
                  <a:prstClr val="black"/>
                </a:solidFill>
                <a:cs typeface="Helvetica" pitchFamily="34" charset="0"/>
              </a:rPr>
            </a:br>
            <a:r>
              <a:rPr lang="en-US" sz="2300" dirty="0" smtClean="0">
                <a:solidFill>
                  <a:prstClr val="black"/>
                </a:solidFill>
                <a:cs typeface="Helvetica" pitchFamily="34" charset="0"/>
              </a:rPr>
              <a:t>calorimeter and muon </a:t>
            </a:r>
            <a:br>
              <a:rPr lang="en-US" sz="2300" dirty="0" smtClean="0">
                <a:solidFill>
                  <a:prstClr val="black"/>
                </a:solidFill>
                <a:cs typeface="Helvetica" pitchFamily="34" charset="0"/>
              </a:rPr>
            </a:br>
            <a:r>
              <a:rPr lang="en-US" sz="2300" dirty="0" smtClean="0">
                <a:solidFill>
                  <a:prstClr val="black"/>
                </a:solidFill>
                <a:cs typeface="Helvetica" pitchFamily="34" charset="0"/>
              </a:rPr>
              <a:t>identification systems</a:t>
            </a:r>
          </a:p>
          <a:p>
            <a:pPr fontAlgn="auto">
              <a:spcAft>
                <a:spcPts val="0"/>
              </a:spcAft>
            </a:pPr>
            <a:r>
              <a:rPr lang="en-US" sz="2300" dirty="0" smtClean="0">
                <a:solidFill>
                  <a:prstClr val="black"/>
                </a:solidFill>
                <a:cs typeface="Helvetica" pitchFamily="34" charset="0"/>
              </a:rPr>
              <a:t>Large-aperture dipole magnet</a:t>
            </a:r>
          </a:p>
          <a:p>
            <a:pPr fontAlgn="auto">
              <a:spcAft>
                <a:spcPts val="0"/>
              </a:spcAft>
            </a:pPr>
            <a:r>
              <a:rPr lang="en-US" sz="2300" dirty="0" smtClean="0">
                <a:solidFill>
                  <a:prstClr val="black"/>
                </a:solidFill>
                <a:cs typeface="Helvetica" pitchFamily="34" charset="0"/>
              </a:rPr>
              <a:t>Addition of LAr TPC or </a:t>
            </a:r>
            <a:br>
              <a:rPr lang="en-US" sz="2300" dirty="0" smtClean="0">
                <a:solidFill>
                  <a:prstClr val="black"/>
                </a:solidFill>
                <a:cs typeface="Helvetica" pitchFamily="34" charset="0"/>
              </a:rPr>
            </a:br>
            <a:r>
              <a:rPr lang="en-US" sz="2300" dirty="0" err="1" smtClean="0">
                <a:solidFill>
                  <a:prstClr val="black"/>
                </a:solidFill>
                <a:cs typeface="Helvetica" pitchFamily="34" charset="0"/>
              </a:rPr>
              <a:t>GAr</a:t>
            </a:r>
            <a:r>
              <a:rPr lang="en-US" sz="2300" dirty="0" smtClean="0">
                <a:solidFill>
                  <a:prstClr val="black"/>
                </a:solidFill>
                <a:cs typeface="Helvetica" pitchFamily="34" charset="0"/>
              </a:rPr>
              <a:t> TPC would enhance</a:t>
            </a:r>
            <a:br>
              <a:rPr lang="en-US" sz="2300" dirty="0" smtClean="0">
                <a:solidFill>
                  <a:prstClr val="black"/>
                </a:solidFill>
                <a:cs typeface="Helvetica" pitchFamily="34" charset="0"/>
              </a:rPr>
            </a:br>
            <a:r>
              <a:rPr lang="en-US" sz="2300" dirty="0" smtClean="0">
                <a:solidFill>
                  <a:prstClr val="black"/>
                </a:solidFill>
                <a:cs typeface="Helvetica" pitchFamily="34" charset="0"/>
              </a:rPr>
              <a:t>capabilities</a:t>
            </a:r>
          </a:p>
        </p:txBody>
      </p:sp>
    </p:spTree>
    <p:extLst>
      <p:ext uri="{BB962C8B-B14F-4D97-AF65-F5344CB8AC3E}">
        <p14:creationId xmlns:p14="http://schemas.microsoft.com/office/powerpoint/2010/main" val="15214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LBNE Sensitivity for MH and CP Violation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Nov 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J.Strait| Future Plans in the Americas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90" y="1126435"/>
            <a:ext cx="8229600" cy="481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8352" y="5985757"/>
            <a:ext cx="5080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i="1" dirty="0">
                <a:solidFill>
                  <a:srgbClr val="000000"/>
                </a:solidFill>
              </a:rPr>
              <a:t>arXiv:1307.7335v3 [hep-ex] 22 Apr 2014</a:t>
            </a:r>
            <a:endParaRPr lang="en-US" sz="18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84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Apply LBNO-design low-energy beam (HPPS LE) to LBNE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Nov 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170313"/>
            <a:ext cx="8672513" cy="1018646"/>
          </a:xfrm>
        </p:spPr>
        <p:txBody>
          <a:bodyPr/>
          <a:lstStyle/>
          <a:p>
            <a:r>
              <a:rPr lang="en-US" sz="2000" dirty="0" smtClean="0"/>
              <a:t>Application of HPPS LE beam spectrum to LBNE baseline </a:t>
            </a:r>
            <a:br>
              <a:rPr lang="en-US" sz="2000" dirty="0" smtClean="0"/>
            </a:br>
            <a:r>
              <a:rPr lang="en-US" sz="2000" dirty="0" smtClean="0"/>
              <a:t>-	modestly improves CP violation reach</a:t>
            </a:r>
            <a:br>
              <a:rPr lang="en-US" sz="2000" dirty="0" smtClean="0"/>
            </a:br>
            <a:r>
              <a:rPr lang="en-US" sz="2000" dirty="0" smtClean="0"/>
              <a:t>-	improves minimum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2600" baseline="14000" dirty="0">
                <a:solidFill>
                  <a:srgbClr val="000000"/>
                </a:solidFill>
                <a:sym typeface="Symbol"/>
              </a:rPr>
              <a:t></a:t>
            </a:r>
            <a:r>
              <a:rPr lang="en-US" sz="2000" baseline="30000" dirty="0">
                <a:solidFill>
                  <a:srgbClr val="000000"/>
                </a:solidFill>
                <a:sym typeface="Symbol"/>
              </a:rPr>
              <a:t>2</a:t>
            </a:r>
            <a:r>
              <a:rPr lang="en-US" sz="2000" dirty="0">
                <a:solidFill>
                  <a:srgbClr val="000000"/>
                </a:solidFill>
                <a:sym typeface="Symbol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sym typeface="Symbol"/>
              </a:rPr>
              <a:t>by </a:t>
            </a:r>
            <a:r>
              <a:rPr lang="en-US" sz="2000" dirty="0" smtClean="0"/>
              <a:t>~x2 for MH</a:t>
            </a:r>
            <a:endParaRPr lang="en-US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J.Strait| Future Plans in the Americas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44</a:t>
            </a:fld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67734" y="884585"/>
            <a:ext cx="9031111" cy="4211336"/>
            <a:chOff x="67734" y="1471613"/>
            <a:chExt cx="9031111" cy="4211336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34" y="1471613"/>
              <a:ext cx="9031111" cy="391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6292091" y="5221284"/>
              <a:ext cx="12054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00"/>
                  </a:solidFill>
                </a:rPr>
                <a:t>LBNE with LBNE Beam</a:t>
              </a:r>
              <a:endParaRPr lang="en-US" sz="1200" b="1" dirty="0">
                <a:solidFill>
                  <a:srgbClr val="00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577784" y="3023656"/>
              <a:ext cx="132332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00B050"/>
                  </a:solidFill>
                </a:rPr>
                <a:t>LBNE with LBNO </a:t>
              </a:r>
            </a:p>
            <a:p>
              <a:r>
                <a:rPr lang="en-US" sz="1200" b="1" dirty="0" smtClean="0">
                  <a:solidFill>
                    <a:srgbClr val="00B050"/>
                  </a:solidFill>
                </a:rPr>
                <a:t>HPPS LE Beam</a:t>
              </a:r>
              <a:endParaRPr lang="en-US" sz="1200" b="1" dirty="0">
                <a:solidFill>
                  <a:srgbClr val="00B050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7778044" y="3514129"/>
              <a:ext cx="319034" cy="899826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9" idx="0"/>
            </p:cNvCxnSpPr>
            <p:nvPr/>
          </p:nvCxnSpPr>
          <p:spPr>
            <a:xfrm flipV="1">
              <a:off x="6894839" y="4594578"/>
              <a:ext cx="883205" cy="626706"/>
            </a:xfrm>
            <a:prstGeom prst="straightConnector1">
              <a:avLst/>
            </a:prstGeom>
            <a:ln w="28575">
              <a:solidFill>
                <a:srgbClr val="000000"/>
              </a:solidFill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2584827" y="4275612"/>
              <a:ext cx="12054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00"/>
                  </a:solidFill>
                </a:rPr>
                <a:t>LBNE with LBNE Beam</a:t>
              </a:r>
              <a:endParaRPr lang="en-US" sz="1200" b="1" dirty="0">
                <a:solidFill>
                  <a:srgbClr val="00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733878" y="2498716"/>
              <a:ext cx="132332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00B050"/>
                  </a:solidFill>
                </a:rPr>
                <a:t>LBNE with LBNO </a:t>
              </a:r>
            </a:p>
            <a:p>
              <a:r>
                <a:rPr lang="en-US" sz="1200" b="1" dirty="0" smtClean="0">
                  <a:solidFill>
                    <a:srgbClr val="00B050"/>
                  </a:solidFill>
                </a:rPr>
                <a:t>HPPS LE Beam</a:t>
              </a:r>
              <a:endParaRPr lang="en-US" sz="1200" b="1" dirty="0">
                <a:solidFill>
                  <a:srgbClr val="00B050"/>
                </a:solidFill>
              </a:endParaRPr>
            </a:p>
          </p:txBody>
        </p:sp>
        <p:cxnSp>
          <p:nvCxnSpPr>
            <p:cNvPr id="24" name="Straight Arrow Connector 23"/>
            <p:cNvCxnSpPr>
              <a:stCxn id="23" idx="1"/>
            </p:cNvCxnSpPr>
            <p:nvPr/>
          </p:nvCxnSpPr>
          <p:spPr>
            <a:xfrm flipH="1">
              <a:off x="3431822" y="2729549"/>
              <a:ext cx="302056" cy="294107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22" idx="0"/>
            </p:cNvCxnSpPr>
            <p:nvPr/>
          </p:nvCxnSpPr>
          <p:spPr>
            <a:xfrm flipV="1">
              <a:off x="3187575" y="3386667"/>
              <a:ext cx="244247" cy="888945"/>
            </a:xfrm>
            <a:prstGeom prst="straightConnector1">
              <a:avLst/>
            </a:prstGeom>
            <a:ln w="28575">
              <a:solidFill>
                <a:srgbClr val="000000"/>
              </a:solidFill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3954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 Decay Sensitivity:  p </a:t>
            </a:r>
            <a:r>
              <a:rPr lang="en-US" dirty="0" smtClean="0">
                <a:sym typeface="Symbol"/>
              </a:rPr>
              <a:t></a:t>
            </a:r>
            <a:r>
              <a:rPr lang="en-US" dirty="0" smtClean="0"/>
              <a:t> K</a:t>
            </a:r>
            <a:r>
              <a:rPr lang="en-US" baseline="30000" dirty="0" smtClean="0"/>
              <a:t>+</a:t>
            </a:r>
            <a:r>
              <a:rPr lang="en-US" dirty="0" smtClean="0"/>
              <a:t> </a:t>
            </a:r>
            <a:r>
              <a:rPr lang="en-US" spc="-1200" dirty="0" smtClean="0">
                <a:latin typeface="Symbol" pitchFamily="18" charset="2"/>
              </a:rPr>
              <a:t>n</a:t>
            </a:r>
            <a:r>
              <a:rPr lang="en-US" sz="3600" baseline="-12000" dirty="0" smtClean="0">
                <a:sym typeface="Symbol"/>
              </a:rPr>
              <a:t>¯</a:t>
            </a:r>
            <a:endParaRPr lang="en-US" sz="3600" baseline="-1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Nov 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J.Strait| Future Plans in the Americas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18" y="1042988"/>
            <a:ext cx="7822676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294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Nov 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J.Strait| Future Plans in the Americas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1"/>
            <a:ext cx="9144000" cy="6098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128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Survey of Neutrino Programs and Initiatives in the Americas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Fermilab Neutrino Program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LBNE</a:t>
            </a:r>
          </a:p>
          <a:p>
            <a:r>
              <a:rPr lang="en-US" dirty="0" smtClean="0"/>
              <a:t>Towards a new Long-Baseline Neutrino Facility (LBNF)</a:t>
            </a:r>
          </a:p>
          <a:p>
            <a:pPr lvl="1"/>
            <a:r>
              <a:rPr lang="en-US" dirty="0" smtClean="0"/>
              <a:t>P5 Recommendations</a:t>
            </a:r>
            <a:endParaRPr lang="en-US" dirty="0"/>
          </a:p>
          <a:p>
            <a:pPr lvl="1"/>
            <a:r>
              <a:rPr lang="en-US" dirty="0" smtClean="0"/>
              <a:t>Steps toward formulation of LBNF</a:t>
            </a:r>
          </a:p>
          <a:p>
            <a:pPr lvl="1"/>
            <a:r>
              <a:rPr lang="en-US" dirty="0" smtClean="0"/>
              <a:t>Activities building a Global Collaboration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Nov 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J.Strait| Future Plans in the Americas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79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Nov 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J.Strait| Future Plans in the Americas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48</a:t>
            </a:fld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274320" y="36576"/>
            <a:ext cx="8595360" cy="6446520"/>
            <a:chOff x="0" y="0"/>
            <a:chExt cx="9144000" cy="685800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ounded Rectangle 8"/>
            <p:cNvSpPr/>
            <p:nvPr/>
          </p:nvSpPr>
          <p:spPr>
            <a:xfrm>
              <a:off x="220661" y="3692323"/>
              <a:ext cx="8542117" cy="1782501"/>
            </a:xfrm>
            <a:prstGeom prst="roundRect">
              <a:avLst>
                <a:gd name="adj" fmla="val 40000"/>
              </a:avLst>
            </a:prstGeom>
            <a:noFill/>
            <a:ln w="19050">
              <a:solidFill>
                <a:srgbClr val="FF0000"/>
              </a:solidFill>
            </a:ln>
            <a:effectLst>
              <a:outerShdw blurRad="50800" dist="25400" dir="27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3" y="36575"/>
            <a:ext cx="4376478" cy="328235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979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Steps toward formulation of LBNF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64023"/>
            <a:ext cx="8672513" cy="4987867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Fermilab has formed two groups to help form the new international collaboration to design and execute LBNF</a:t>
            </a:r>
          </a:p>
          <a:p>
            <a:pPr>
              <a:spcBef>
                <a:spcPts val="1200"/>
              </a:spcBef>
            </a:pPr>
            <a:r>
              <a:rPr lang="en-US" sz="2000" dirty="0" smtClean="0"/>
              <a:t>interim </a:t>
            </a:r>
            <a:r>
              <a:rPr lang="en-US" sz="2000" dirty="0"/>
              <a:t>International Executive Board </a:t>
            </a:r>
            <a:r>
              <a:rPr lang="en-US" sz="2000" dirty="0" smtClean="0"/>
              <a:t>(iIEB)</a:t>
            </a:r>
            <a:endParaRPr lang="en-US" sz="2000" dirty="0"/>
          </a:p>
          <a:p>
            <a:pPr lvl="1">
              <a:spcBef>
                <a:spcPts val="300"/>
              </a:spcBef>
            </a:pPr>
            <a:r>
              <a:rPr lang="en-US" sz="2000" dirty="0" smtClean="0"/>
              <a:t>Members drawn from the long-baseline neutrino scientific community</a:t>
            </a:r>
          </a:p>
          <a:p>
            <a:pPr lvl="1">
              <a:spcBef>
                <a:spcPts val="300"/>
              </a:spcBef>
            </a:pPr>
            <a:r>
              <a:rPr lang="en-US" sz="2000" dirty="0" smtClean="0"/>
              <a:t>Focused mainly on science and the formation of the collaboration</a:t>
            </a:r>
          </a:p>
          <a:p>
            <a:pPr lvl="1">
              <a:spcBef>
                <a:spcPts val="300"/>
              </a:spcBef>
            </a:pPr>
            <a:r>
              <a:rPr lang="en-US" sz="2000" dirty="0" smtClean="0"/>
              <a:t>Two meetings held so far: 23-24 September and 20 October</a:t>
            </a:r>
          </a:p>
          <a:p>
            <a:pPr lvl="1">
              <a:spcBef>
                <a:spcPts val="300"/>
              </a:spcBef>
            </a:pPr>
            <a:r>
              <a:rPr lang="en-US" sz="2000" dirty="0" smtClean="0"/>
              <a:t>Developing draft Letter of Intent (LOI) for LBNF</a:t>
            </a:r>
          </a:p>
          <a:p>
            <a:pPr lvl="1">
              <a:spcBef>
                <a:spcPts val="300"/>
              </a:spcBef>
            </a:pPr>
            <a:r>
              <a:rPr lang="en-US" sz="2000" i="1" dirty="0" smtClean="0"/>
              <a:t>More info at https://web.fnal.gov/project/iiEB</a:t>
            </a:r>
          </a:p>
          <a:p>
            <a:pPr>
              <a:spcBef>
                <a:spcPts val="1200"/>
              </a:spcBef>
            </a:pPr>
            <a:r>
              <a:rPr lang="en-US" sz="2000" dirty="0" smtClean="0"/>
              <a:t>Working group on international project governance</a:t>
            </a:r>
          </a:p>
          <a:p>
            <a:pPr lvl="1">
              <a:spcBef>
                <a:spcPts val="300"/>
              </a:spcBef>
            </a:pPr>
            <a:r>
              <a:rPr lang="en-US" sz="2000" dirty="0" smtClean="0"/>
              <a:t>Representatives from key funding agencies and labs</a:t>
            </a:r>
          </a:p>
          <a:p>
            <a:pPr lvl="1">
              <a:spcBef>
                <a:spcPts val="300"/>
              </a:spcBef>
            </a:pPr>
            <a:r>
              <a:rPr lang="en-US" sz="2000" dirty="0" smtClean="0"/>
              <a:t>Focused on international framework at the funding agency level</a:t>
            </a:r>
          </a:p>
          <a:p>
            <a:pPr lvl="1">
              <a:spcBef>
                <a:spcPts val="300"/>
              </a:spcBef>
            </a:pPr>
            <a:r>
              <a:rPr lang="en-US" sz="2000" dirty="0" smtClean="0"/>
              <a:t>Developing a short, high-level proposal for international framework for LBNF, as common starting point for formal gov’t to gov’t negotiations</a:t>
            </a:r>
          </a:p>
          <a:p>
            <a:pPr lvl="1">
              <a:spcBef>
                <a:spcPts val="300"/>
              </a:spcBef>
            </a:pPr>
            <a:r>
              <a:rPr lang="en-US" sz="2000" dirty="0" smtClean="0"/>
              <a:t>Three meetings so far</a:t>
            </a:r>
          </a:p>
          <a:p>
            <a:pPr lvl="1"/>
            <a:endParaRPr lang="en-US" sz="2000" dirty="0" smtClean="0"/>
          </a:p>
          <a:p>
            <a:endParaRPr lang="en-US" sz="2000" dirty="0" smtClean="0"/>
          </a:p>
          <a:p>
            <a:pPr lvl="1"/>
            <a:endParaRPr lang="en-US" sz="1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Nov 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J.Strait| Future Plans in the Americas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90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Angra</a:t>
            </a:r>
            <a:r>
              <a:rPr lang="en-US" dirty="0" smtClean="0"/>
              <a:t> Neutrino Experiment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Nov 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J.Strait| Future Plans in the Americas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5637"/>
            <a:ext cx="3580940" cy="2776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29125"/>
            <a:ext cx="3042640" cy="2906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8600" y="6266088"/>
            <a:ext cx="232618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~1 ton </a:t>
            </a:r>
            <a:r>
              <a:rPr lang="en-US" sz="1800" dirty="0" err="1" smtClean="0"/>
              <a:t>Gd</a:t>
            </a:r>
            <a:r>
              <a:rPr lang="en-US" sz="1800" dirty="0" smtClean="0"/>
              <a:t>-loaded </a:t>
            </a:r>
            <a:r>
              <a:rPr lang="en-US" sz="1800" dirty="0"/>
              <a:t>WCD</a:t>
            </a: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192" y="6076828"/>
            <a:ext cx="4373422" cy="589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689" y="22578"/>
            <a:ext cx="3662696" cy="2760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958" y="3267720"/>
            <a:ext cx="4786983" cy="2760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6275" y="873059"/>
            <a:ext cx="2778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err="1">
                <a:solidFill>
                  <a:schemeClr val="bg1"/>
                </a:solidFill>
              </a:rPr>
              <a:t>Angra</a:t>
            </a:r>
            <a:r>
              <a:rPr lang="en-US" sz="1800" dirty="0">
                <a:solidFill>
                  <a:schemeClr val="bg1"/>
                </a:solidFill>
              </a:rPr>
              <a:t> dos Reis </a:t>
            </a:r>
            <a:r>
              <a:rPr lang="en-US" sz="1800" dirty="0" smtClean="0">
                <a:solidFill>
                  <a:schemeClr val="bg1"/>
                </a:solidFill>
              </a:rPr>
              <a:t>Reactor</a:t>
            </a:r>
            <a:br>
              <a:rPr lang="en-US" sz="1800" dirty="0" smtClean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>Rio </a:t>
            </a:r>
            <a:r>
              <a:rPr lang="en-US" sz="1800" dirty="0">
                <a:solidFill>
                  <a:schemeClr val="bg1"/>
                </a:solidFill>
              </a:rPr>
              <a:t>de </a:t>
            </a:r>
            <a:r>
              <a:rPr lang="en-US" sz="1800" dirty="0" err="1">
                <a:solidFill>
                  <a:schemeClr val="bg1"/>
                </a:solidFill>
              </a:rPr>
              <a:t>Janiero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45390" y="2857410"/>
            <a:ext cx="4312355" cy="363176"/>
          </a:xfrm>
          <a:prstGeom prst="rect">
            <a:avLst/>
          </a:prstGeom>
          <a:solidFill>
            <a:srgbClr val="FFFF00"/>
          </a:solidFill>
        </p:spPr>
        <p:txBody>
          <a:bodyPr wrap="square" tIns="27432" bIns="27432" rtlCol="0">
            <a:spAutoFit/>
          </a:bodyPr>
          <a:lstStyle/>
          <a:p>
            <a:r>
              <a:rPr lang="en-US" sz="2000" dirty="0" smtClean="0">
                <a:solidFill>
                  <a:srgbClr val="004C97"/>
                </a:solidFill>
              </a:rPr>
              <a:t>Collaboration of 8 Brazilian institutions</a:t>
            </a:r>
          </a:p>
        </p:txBody>
      </p:sp>
    </p:spTree>
    <p:extLst>
      <p:ext uri="{BB962C8B-B14F-4D97-AF65-F5344CB8AC3E}">
        <p14:creationId xmlns:p14="http://schemas.microsoft.com/office/powerpoint/2010/main" val="377737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Steps toward formulation of LBNF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The CERN / LHC model will </a:t>
            </a:r>
            <a:r>
              <a:rPr lang="en-US" sz="2000" dirty="0"/>
              <a:t>be used as a starting </a:t>
            </a:r>
            <a:r>
              <a:rPr lang="en-US" sz="2000" dirty="0" smtClean="0"/>
              <a:t>point.</a:t>
            </a:r>
          </a:p>
          <a:p>
            <a:pPr lvl="1">
              <a:spcBef>
                <a:spcPts val="200"/>
              </a:spcBef>
            </a:pPr>
            <a:r>
              <a:rPr lang="en-US" sz="1900" dirty="0" smtClean="0"/>
              <a:t>The experiment and the facilities will be two distinct entities.</a:t>
            </a:r>
          </a:p>
          <a:p>
            <a:pPr lvl="1">
              <a:spcBef>
                <a:spcPts val="200"/>
              </a:spcBef>
            </a:pPr>
            <a:r>
              <a:rPr lang="en-US" sz="1900" dirty="0" smtClean="0"/>
              <a:t>Fermilab, as host lab, will be responsible for the facilities and for oversight of the experiment</a:t>
            </a:r>
          </a:p>
          <a:p>
            <a:pPr lvl="1">
              <a:spcBef>
                <a:spcPts val="200"/>
              </a:spcBef>
            </a:pPr>
            <a:r>
              <a:rPr lang="en-US" sz="1900" dirty="0" smtClean="0"/>
              <a:t>International partners may contribute to one or the other or both</a:t>
            </a:r>
          </a:p>
          <a:p>
            <a:pPr>
              <a:spcBef>
                <a:spcPts val="900"/>
              </a:spcBef>
            </a:pPr>
            <a:r>
              <a:rPr lang="en-US" sz="2000" dirty="0" smtClean="0"/>
              <a:t>LBNF </a:t>
            </a:r>
            <a:r>
              <a:rPr lang="en-US" sz="2000" dirty="0"/>
              <a:t>– </a:t>
            </a:r>
            <a:r>
              <a:rPr lang="en-US" sz="2000" dirty="0" smtClean="0"/>
              <a:t>Facility</a:t>
            </a:r>
          </a:p>
          <a:p>
            <a:pPr lvl="1">
              <a:spcBef>
                <a:spcPts val="200"/>
              </a:spcBef>
            </a:pPr>
            <a:r>
              <a:rPr lang="en-US" sz="1900" dirty="0" smtClean="0"/>
              <a:t>Neutrino beamline</a:t>
            </a:r>
          </a:p>
          <a:p>
            <a:pPr lvl="1">
              <a:spcBef>
                <a:spcPts val="200"/>
              </a:spcBef>
            </a:pPr>
            <a:r>
              <a:rPr lang="en-US" sz="1900" dirty="0" smtClean="0"/>
              <a:t>Conventional facilities for beamline and near detector at Fermilab</a:t>
            </a:r>
          </a:p>
          <a:p>
            <a:pPr lvl="1">
              <a:spcBef>
                <a:spcPts val="200"/>
              </a:spcBef>
            </a:pPr>
            <a:r>
              <a:rPr lang="en-US" sz="1900" dirty="0" smtClean="0"/>
              <a:t>Conventional facilities for the far detector at SURF</a:t>
            </a:r>
          </a:p>
          <a:p>
            <a:pPr lvl="1">
              <a:spcBef>
                <a:spcPts val="200"/>
              </a:spcBef>
            </a:pPr>
            <a:r>
              <a:rPr lang="en-US" sz="1900" dirty="0" smtClean="0"/>
              <a:t>Major technical infrastructure such as cryostat and cryogenics</a:t>
            </a:r>
          </a:p>
          <a:p>
            <a:pPr>
              <a:spcBef>
                <a:spcPts val="900"/>
              </a:spcBef>
            </a:pPr>
            <a:r>
              <a:rPr lang="en-US" sz="2000" dirty="0" smtClean="0"/>
              <a:t>LBNF – Experiment and collaboration</a:t>
            </a:r>
          </a:p>
          <a:p>
            <a:pPr lvl="1">
              <a:spcBef>
                <a:spcPts val="200"/>
              </a:spcBef>
            </a:pPr>
            <a:r>
              <a:rPr lang="en-US" sz="1900" dirty="0" smtClean="0"/>
              <a:t>Definition of scientific goals and requirements</a:t>
            </a:r>
          </a:p>
          <a:p>
            <a:pPr lvl="1">
              <a:spcBef>
                <a:spcPts val="200"/>
              </a:spcBef>
            </a:pPr>
            <a:r>
              <a:rPr lang="en-US" sz="1900" dirty="0" smtClean="0"/>
              <a:t>Design, construction and operation of the detector systems</a:t>
            </a:r>
          </a:p>
          <a:p>
            <a:pPr lvl="1">
              <a:spcBef>
                <a:spcPts val="200"/>
              </a:spcBef>
            </a:pPr>
            <a:r>
              <a:rPr lang="en-US" sz="1900" dirty="0" smtClean="0"/>
              <a:t>Scientific research program</a:t>
            </a:r>
          </a:p>
          <a:p>
            <a:pPr>
              <a:spcBef>
                <a:spcPts val="900"/>
              </a:spcBef>
            </a:pPr>
            <a:r>
              <a:rPr lang="en-US" sz="2000" dirty="0"/>
              <a:t>Experiment-Facility Interface Group </a:t>
            </a:r>
            <a:r>
              <a:rPr lang="en-US" sz="2000" dirty="0" smtClean="0"/>
              <a:t>to ensure </a:t>
            </a:r>
            <a:r>
              <a:rPr lang="en-US" sz="2000" dirty="0"/>
              <a:t>the required </a:t>
            </a:r>
            <a:r>
              <a:rPr lang="en-US" sz="2000" dirty="0" smtClean="0"/>
              <a:t>coordination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Nov 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J.Strait| Future Plans in the Americas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53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Steps toward formulation of LBNF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tabLst>
                <a:tab pos="1149350" algn="l"/>
              </a:tabLst>
            </a:pPr>
            <a:r>
              <a:rPr lang="en-US" sz="2000" dirty="0" smtClean="0"/>
              <a:t>Open meetings for all interested PIs scheduled </a:t>
            </a:r>
          </a:p>
          <a:p>
            <a:pPr marL="225425" indent="-225425">
              <a:spcBef>
                <a:spcPts val="300"/>
              </a:spcBef>
              <a:tabLst>
                <a:tab pos="1149350" algn="l"/>
              </a:tabLst>
            </a:pPr>
            <a:r>
              <a:rPr lang="en-US" sz="2000" dirty="0" smtClean="0"/>
              <a:t>December 5 and 12 at CERN and Fermilab. </a:t>
            </a:r>
          </a:p>
          <a:p>
            <a:pPr marL="225425" indent="-225425">
              <a:spcBef>
                <a:spcPts val="300"/>
              </a:spcBef>
              <a:tabLst>
                <a:tab pos="1149350" algn="l"/>
              </a:tabLst>
            </a:pPr>
            <a:r>
              <a:rPr lang="en-US" sz="2000" dirty="0" smtClean="0"/>
              <a:t>Video links will be available</a:t>
            </a:r>
          </a:p>
          <a:p>
            <a:pPr marL="225425" indent="-225425">
              <a:spcBef>
                <a:spcPts val="300"/>
              </a:spcBef>
              <a:tabLst>
                <a:tab pos="1149350" algn="l"/>
                <a:tab pos="1603375" algn="l"/>
              </a:tabLst>
            </a:pPr>
            <a:r>
              <a:rPr lang="en-US" sz="2000" dirty="0" smtClean="0"/>
              <a:t>Objectives:</a:t>
            </a:r>
          </a:p>
          <a:p>
            <a:pPr lvl="1">
              <a:spcBef>
                <a:spcPts val="300"/>
              </a:spcBef>
              <a:tabLst>
                <a:tab pos="1149350" algn="l"/>
                <a:tab pos="1603375" algn="l"/>
              </a:tabLst>
            </a:pPr>
            <a:r>
              <a:rPr lang="en-US" sz="2000" dirty="0"/>
              <a:t>Discuss LOI and provide opportunity to “sign” </a:t>
            </a:r>
            <a:r>
              <a:rPr lang="en-US" sz="2000" dirty="0" smtClean="0"/>
              <a:t>it.</a:t>
            </a:r>
          </a:p>
          <a:p>
            <a:pPr lvl="1">
              <a:spcBef>
                <a:spcPts val="300"/>
              </a:spcBef>
              <a:tabLst>
                <a:tab pos="1149350" algn="l"/>
                <a:tab pos="1603375" algn="l"/>
              </a:tabLst>
            </a:pPr>
            <a:r>
              <a:rPr lang="en-US" sz="2000" dirty="0" smtClean="0"/>
              <a:t>Discuss steps toward formation of </a:t>
            </a:r>
            <a:r>
              <a:rPr lang="en-US" sz="2000" dirty="0"/>
              <a:t>the new collaboration</a:t>
            </a:r>
          </a:p>
          <a:p>
            <a:pPr marL="225425" indent="-225425">
              <a:spcBef>
                <a:spcPts val="300"/>
              </a:spcBef>
              <a:tabLst>
                <a:tab pos="1149350" algn="l"/>
                <a:tab pos="1603375" algn="l"/>
              </a:tabLst>
            </a:pPr>
            <a:r>
              <a:rPr lang="en-US" sz="2000" dirty="0" smtClean="0"/>
              <a:t>Mechanisms will be provided to facilitate input from those unable to attend.</a:t>
            </a:r>
          </a:p>
          <a:p>
            <a:pPr marL="225425" indent="-225425">
              <a:spcBef>
                <a:spcPts val="300"/>
              </a:spcBef>
              <a:tabLst>
                <a:tab pos="1149350" algn="l"/>
                <a:tab pos="1603375" algn="l"/>
              </a:tabLst>
            </a:pPr>
            <a:r>
              <a:rPr lang="en-US" sz="2000" dirty="0" smtClean="0"/>
              <a:t>People are encouraged to attend both meetings in person or by video.</a:t>
            </a:r>
          </a:p>
          <a:p>
            <a:pPr marL="225425" indent="-225425">
              <a:spcBef>
                <a:spcPts val="300"/>
              </a:spcBef>
              <a:tabLst>
                <a:tab pos="1149350" algn="l"/>
              </a:tabLst>
            </a:pPr>
            <a:r>
              <a:rPr lang="en-US" sz="2000" dirty="0" smtClean="0"/>
              <a:t>More detailed information soon ... Save the dates!</a:t>
            </a:r>
          </a:p>
          <a:p>
            <a:pPr marL="225425" indent="-225425">
              <a:spcBef>
                <a:spcPts val="1800"/>
              </a:spcBef>
              <a:buNone/>
              <a:tabLst>
                <a:tab pos="1149350" algn="l"/>
              </a:tabLst>
            </a:pPr>
            <a:r>
              <a:rPr lang="en-US" sz="2000" dirty="0" smtClean="0"/>
              <a:t>Goals:</a:t>
            </a:r>
            <a:r>
              <a:rPr lang="en-US" sz="2000" dirty="0"/>
              <a:t>	</a:t>
            </a:r>
            <a:endParaRPr lang="en-US" sz="2000" dirty="0" smtClean="0"/>
          </a:p>
          <a:p>
            <a:pPr marL="225425" indent="-225425">
              <a:spcBef>
                <a:spcPts val="300"/>
              </a:spcBef>
              <a:tabLst>
                <a:tab pos="1149350" algn="l"/>
              </a:tabLst>
            </a:pPr>
            <a:r>
              <a:rPr lang="en-US" sz="2000" dirty="0" smtClean="0"/>
              <a:t>Submit </a:t>
            </a:r>
            <a:r>
              <a:rPr lang="en-US" sz="2000" dirty="0"/>
              <a:t>LOI to Fermilab PAC before end of </a:t>
            </a:r>
            <a:r>
              <a:rPr lang="en-US" sz="2000" dirty="0" smtClean="0"/>
              <a:t>2014</a:t>
            </a:r>
          </a:p>
          <a:p>
            <a:pPr marL="225425" indent="-225425">
              <a:spcBef>
                <a:spcPts val="300"/>
              </a:spcBef>
              <a:tabLst>
                <a:tab pos="1149350" algn="l"/>
              </a:tabLst>
            </a:pPr>
            <a:r>
              <a:rPr lang="en-US" sz="2000" dirty="0" smtClean="0"/>
              <a:t>New (proto-)collaboration functioning in early 2015</a:t>
            </a:r>
          </a:p>
          <a:p>
            <a:pPr marL="225425" indent="-225425">
              <a:spcBef>
                <a:spcPts val="300"/>
              </a:spcBef>
              <a:tabLst>
                <a:tab pos="1149350" algn="l"/>
              </a:tabLst>
            </a:pPr>
            <a:r>
              <a:rPr lang="en-US" sz="2000" dirty="0" smtClean="0"/>
              <a:t>Submit </a:t>
            </a:r>
            <a:r>
              <a:rPr lang="en-US" sz="2000" dirty="0"/>
              <a:t>full Proposal/CDR by </a:t>
            </a:r>
            <a:r>
              <a:rPr lang="en-US" sz="2000" dirty="0" smtClean="0"/>
              <a:t>mid-2015</a:t>
            </a:r>
          </a:p>
          <a:p>
            <a:pPr marL="225425" indent="-225425">
              <a:spcBef>
                <a:spcPts val="300"/>
              </a:spcBef>
              <a:tabLst>
                <a:tab pos="1149350" algn="l"/>
              </a:tabLst>
            </a:pPr>
            <a:endParaRPr lang="en-US" sz="2000" dirty="0"/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Nov 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J.Strait| Future Plans in the Americas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59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Activities Building a Global Collaboration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96289"/>
            <a:ext cx="8672513" cy="4987867"/>
          </a:xfrm>
        </p:spPr>
        <p:txBody>
          <a:bodyPr/>
          <a:lstStyle/>
          <a:p>
            <a:r>
              <a:rPr lang="en-US" sz="2000" dirty="0" smtClean="0"/>
              <a:t>iIEB </a:t>
            </a:r>
            <a:r>
              <a:rPr lang="en-US" sz="2000" dirty="0"/>
              <a:t>engaging with and inviting all </a:t>
            </a:r>
            <a:r>
              <a:rPr lang="en-US" sz="2000" dirty="0" smtClean="0"/>
              <a:t>interested </a:t>
            </a:r>
            <a:r>
              <a:rPr lang="en-US" sz="2000" dirty="0"/>
              <a:t>parties, whether or not they are currently involved in neutrino oscillation programs or </a:t>
            </a:r>
            <a:r>
              <a:rPr lang="en-US" sz="2000" dirty="0" smtClean="0"/>
              <a:t>collaborations</a:t>
            </a:r>
          </a:p>
          <a:p>
            <a:pPr marL="744538" indent="0">
              <a:buNone/>
            </a:pPr>
            <a:r>
              <a:rPr lang="en-US" sz="2000" i="1" dirty="0" smtClean="0"/>
              <a:t>The LOI and full proposal should include the best ideas from everyone interested in this science.</a:t>
            </a:r>
            <a:endParaRPr lang="en-US" sz="2000" i="1" dirty="0"/>
          </a:p>
          <a:p>
            <a:pPr>
              <a:spcBef>
                <a:spcPts val="1200"/>
              </a:spcBef>
              <a:tabLst>
                <a:tab pos="576263" algn="l"/>
              </a:tabLst>
            </a:pPr>
            <a:r>
              <a:rPr lang="en-US" sz="2000" dirty="0" smtClean="0"/>
              <a:t>LBNE-LBNO </a:t>
            </a:r>
            <a:r>
              <a:rPr lang="en-US" sz="2000" dirty="0"/>
              <a:t>task force </a:t>
            </a:r>
            <a:r>
              <a:rPr lang="en-US" sz="2000" dirty="0" smtClean="0"/>
              <a:t>has been meeting for &gt; 1 year</a:t>
            </a:r>
          </a:p>
          <a:p>
            <a:pPr lvl="1">
              <a:spcBef>
                <a:spcPts val="200"/>
              </a:spcBef>
              <a:tabLst>
                <a:tab pos="576263" algn="l"/>
              </a:tabLst>
            </a:pPr>
            <a:r>
              <a:rPr lang="en-US" sz="1800" dirty="0" smtClean="0"/>
              <a:t>Goal </a:t>
            </a:r>
            <a:r>
              <a:rPr lang="en-US" sz="1800" dirty="0"/>
              <a:t>to bring these two collaborations closer </a:t>
            </a:r>
            <a:r>
              <a:rPr lang="en-US" sz="1800" dirty="0" smtClean="0"/>
              <a:t>together</a:t>
            </a:r>
            <a:endParaRPr lang="en-US" sz="1800" dirty="0"/>
          </a:p>
          <a:p>
            <a:pPr lvl="1">
              <a:spcBef>
                <a:spcPts val="200"/>
              </a:spcBef>
              <a:tabLst>
                <a:tab pos="576263" algn="l"/>
              </a:tabLst>
            </a:pPr>
            <a:r>
              <a:rPr lang="en-US" sz="1800" dirty="0" smtClean="0"/>
              <a:t>Exchange of </a:t>
            </a:r>
            <a:r>
              <a:rPr lang="en-US" sz="1800" dirty="0"/>
              <a:t>information and ideas regarding </a:t>
            </a:r>
            <a:r>
              <a:rPr lang="en-US" sz="1800" dirty="0" smtClean="0"/>
              <a:t>beam and detectors for a unified long-baseline program</a:t>
            </a:r>
          </a:p>
          <a:p>
            <a:pPr>
              <a:spcBef>
                <a:spcPts val="1200"/>
              </a:spcBef>
            </a:pPr>
            <a:r>
              <a:rPr lang="en-US" sz="2000" dirty="0" smtClean="0"/>
              <a:t>LBNE-sponsored Near Detector Open Workshop in July</a:t>
            </a:r>
          </a:p>
          <a:p>
            <a:pPr lvl="1"/>
            <a:r>
              <a:rPr lang="en-US" sz="1800" dirty="0" smtClean="0"/>
              <a:t>Included participants from LBNE, LBNO and others</a:t>
            </a:r>
          </a:p>
          <a:p>
            <a:pPr lvl="1"/>
            <a:r>
              <a:rPr lang="en-US" sz="1800" dirty="0" smtClean="0"/>
              <a:t>Fine-grained tracker taken to be the reference design</a:t>
            </a:r>
          </a:p>
          <a:p>
            <a:pPr lvl="1"/>
            <a:r>
              <a:rPr lang="en-US" sz="1800" dirty="0" smtClean="0"/>
              <a:t>Other options explored included magnetized LAr TPC or high-pressure </a:t>
            </a:r>
            <a:r>
              <a:rPr lang="en-US" sz="1800" dirty="0" err="1" smtClean="0"/>
              <a:t>GAr</a:t>
            </a:r>
            <a:r>
              <a:rPr lang="en-US" sz="1800" dirty="0" smtClean="0"/>
              <a:t> TPC, alone or together with fine-grained tracker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Nov 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J.Strait| Future Plans in the Americas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12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a Global Collaboration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96289"/>
            <a:ext cx="8672513" cy="4987867"/>
          </a:xfrm>
        </p:spPr>
        <p:txBody>
          <a:bodyPr/>
          <a:lstStyle/>
          <a:p>
            <a:r>
              <a:rPr lang="en-US" sz="2000" dirty="0" smtClean="0"/>
              <a:t>LBNE-LBNO </a:t>
            </a:r>
            <a:r>
              <a:rPr lang="en-US" sz="2000" dirty="0"/>
              <a:t>joint meeting </a:t>
            </a:r>
            <a:r>
              <a:rPr lang="en-US" sz="2000" smtClean="0"/>
              <a:t>at SURF on </a:t>
            </a:r>
            <a:r>
              <a:rPr lang="en-US" sz="2000" dirty="0"/>
              <a:t>rock mechanics and LAr cryostat design in </a:t>
            </a:r>
            <a:r>
              <a:rPr lang="en-US" sz="2000" dirty="0" smtClean="0"/>
              <a:t>October</a:t>
            </a:r>
          </a:p>
          <a:p>
            <a:pPr lvl="1"/>
            <a:r>
              <a:rPr lang="en-US" sz="1800" dirty="0" smtClean="0"/>
              <a:t>Working towards a common understanding of cryostat design within the SURF facility =&gt; common design for single- and dual-phase detectors?</a:t>
            </a:r>
          </a:p>
          <a:p>
            <a:pPr lvl="1"/>
            <a:r>
              <a:rPr lang="en-US" sz="1800" dirty="0" smtClean="0"/>
              <a:t>Conclusion: focus </a:t>
            </a:r>
            <a:r>
              <a:rPr lang="en-US" sz="1800" dirty="0"/>
              <a:t>efforts at quickly resolving </a:t>
            </a:r>
            <a:r>
              <a:rPr lang="en-US" sz="1800" dirty="0" smtClean="0"/>
              <a:t>pending issues with implementation at SURF.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500" dirty="0"/>
              <a:t>https://indico.fnal.gov/getFile.py/access?contribId=1&amp;resId=0&amp;materialId=1&amp;confId=9013</a:t>
            </a:r>
          </a:p>
          <a:p>
            <a:pPr>
              <a:spcBef>
                <a:spcPts val="900"/>
              </a:spcBef>
            </a:pPr>
            <a:r>
              <a:rPr lang="en-US" sz="2000" dirty="0" smtClean="0"/>
              <a:t>EOI submitted to </a:t>
            </a:r>
            <a:r>
              <a:rPr lang="en-US" sz="2000" dirty="0"/>
              <a:t>CERN for prototype and beam test of LBNE-type single-phase LAr TPC </a:t>
            </a:r>
            <a:r>
              <a:rPr lang="en-US" sz="2000" dirty="0" smtClean="0"/>
              <a:t>submitted </a:t>
            </a:r>
            <a:r>
              <a:rPr lang="en-US" sz="2000" dirty="0"/>
              <a:t>with authors from LBNE, ICARUS and LBNO</a:t>
            </a:r>
            <a:r>
              <a:rPr lang="en-US" sz="2000" dirty="0" smtClean="0"/>
              <a:t>.</a:t>
            </a:r>
          </a:p>
          <a:p>
            <a:pPr lvl="1"/>
            <a:r>
              <a:rPr lang="en-US" sz="1800" dirty="0" smtClean="0"/>
              <a:t>Plan cooperative work with test of LBNO-type dual-phase detector (WA105).</a:t>
            </a:r>
          </a:p>
          <a:p>
            <a:pPr lvl="1"/>
            <a:r>
              <a:rPr lang="en-US" sz="1800" dirty="0" smtClean="0"/>
              <a:t>Full proposal invited by SPSC, to be submitted in the spring.</a:t>
            </a:r>
            <a:endParaRPr lang="en-US" sz="1800" dirty="0"/>
          </a:p>
          <a:p>
            <a:pPr>
              <a:spcBef>
                <a:spcPts val="900"/>
              </a:spcBef>
            </a:pPr>
            <a:r>
              <a:rPr lang="en-US" sz="2000" dirty="0" smtClean="0"/>
              <a:t>Significant </a:t>
            </a:r>
            <a:r>
              <a:rPr lang="en-US" sz="2000" dirty="0"/>
              <a:t>CERN engagement with Fermilab and DOE to plan a joint neutrino program utilizing the Fermilab beams</a:t>
            </a:r>
          </a:p>
          <a:p>
            <a:pPr>
              <a:spcBef>
                <a:spcPts val="900"/>
              </a:spcBef>
            </a:pPr>
            <a:r>
              <a:rPr lang="en-US" sz="2000" dirty="0" smtClean="0"/>
              <a:t>Developing </a:t>
            </a:r>
            <a:r>
              <a:rPr lang="en-US" sz="2000" dirty="0"/>
              <a:t>joint CERN-Fermilab cryogenic engineering team to support LAr detectors for neutrinos</a:t>
            </a:r>
          </a:p>
          <a:p>
            <a:pPr>
              <a:spcBef>
                <a:spcPts val="900"/>
              </a:spcBef>
            </a:pPr>
            <a:r>
              <a:rPr lang="en-US" sz="2000" dirty="0" smtClean="0"/>
              <a:t>Fermilab </a:t>
            </a:r>
            <a:r>
              <a:rPr lang="en-US" sz="2000" dirty="0"/>
              <a:t>SBN program represents a “prototype” for the global program.</a:t>
            </a:r>
          </a:p>
          <a:p>
            <a:pPr>
              <a:spcBef>
                <a:spcPts val="900"/>
              </a:spcBef>
            </a:pP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Nov 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J.Strait| Future Plans in the Americas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6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/ 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is a very active program of neutrino experiments and R&amp;D programs across the Americas</a:t>
            </a:r>
          </a:p>
          <a:p>
            <a:r>
              <a:rPr lang="en-US" dirty="0" smtClean="0"/>
              <a:t>Fermilab hosts an active and diverse accelerator-based neutrino program</a:t>
            </a:r>
          </a:p>
          <a:p>
            <a:r>
              <a:rPr lang="en-US" dirty="0" smtClean="0"/>
              <a:t>The LBNE Collaboration has developed a comprehensive design for a next-generation long-baseline oscillation experiment</a:t>
            </a:r>
          </a:p>
          <a:p>
            <a:r>
              <a:rPr lang="en-US" dirty="0" smtClean="0"/>
              <a:t>A global community is coming together to capitalize on the opportunity to build and exploit a new Long-Baseline Neutrino Facility based at Fermilab and SURF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Nov 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J.Strait| Future Plans in the Americas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38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10001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2" y="4694298"/>
            <a:ext cx="2684242" cy="20131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4" y="881947"/>
            <a:ext cx="1176476" cy="8207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27114"/>
            <a:ext cx="1214180" cy="827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15" y="78790"/>
            <a:ext cx="1176476" cy="7563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15" y="1750376"/>
            <a:ext cx="1171536" cy="6673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16" y="3284983"/>
            <a:ext cx="1190349" cy="6665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16" y="3970393"/>
            <a:ext cx="1195364" cy="62467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14180" y="78790"/>
            <a:ext cx="783574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004C97"/>
                </a:solidFill>
                <a:latin typeface="Helvetica" pitchFamily="34" charset="0"/>
                <a:ea typeface="+mn-ea"/>
                <a:cs typeface="Helvetica" pitchFamily="34" charset="0"/>
              </a:rPr>
              <a:t>Second Experiment at </a:t>
            </a:r>
            <a:r>
              <a:rPr lang="en-US" b="1" dirty="0" err="1" smtClean="0">
                <a:solidFill>
                  <a:srgbClr val="004C97"/>
                </a:solidFill>
                <a:latin typeface="Helvetica" pitchFamily="34" charset="0"/>
                <a:ea typeface="+mn-ea"/>
                <a:cs typeface="Helvetica" pitchFamily="34" charset="0"/>
              </a:rPr>
              <a:t>Angra</a:t>
            </a:r>
            <a:endParaRPr lang="en-US" b="1" dirty="0" smtClean="0">
              <a:solidFill>
                <a:srgbClr val="004C97"/>
              </a:solidFill>
              <a:latin typeface="Helvetica" pitchFamily="34" charset="0"/>
              <a:ea typeface="+mn-ea"/>
              <a:cs typeface="Helvetic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Arial Black"/>
                <a:ea typeface="+mn-ea"/>
                <a:cs typeface="Arial Black"/>
              </a:rPr>
              <a:t>CONNIE </a:t>
            </a: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(Coherent Neutrino-Nucleus Interaction Experiment)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48740" y="949311"/>
            <a:ext cx="760118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</a:rPr>
              <a:t>Scientific goal: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</a:rPr>
              <a:t>First detection of neutrino-nucleus coherent scattering.</a:t>
            </a:r>
          </a:p>
          <a:p>
            <a:pPr fontAlgn="auto">
              <a:spcBef>
                <a:spcPts val="90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</a:rPr>
              <a:t>Technique: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</a:rPr>
              <a:t>Measure low energy nuclear recoils in scientific CCDs produced by antineutrinos with a threshold of 40 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  <a:ea typeface="+mn-ea"/>
              </a:rPr>
              <a:t>eV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</a:rPr>
              <a:t>.</a:t>
            </a:r>
          </a:p>
          <a:p>
            <a:pPr fontAlgn="auto">
              <a:spcBef>
                <a:spcPts val="90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</a:rPr>
              <a:t>Collaboration: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</a:rPr>
              <a:t>Argentina, Brazil, Mexico, Paraguay, Switzerland and USA.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</a:rPr>
              <a:t>(all contributing with funding)</a:t>
            </a:r>
          </a:p>
          <a:p>
            <a:pPr fontAlgn="auto">
              <a:spcBef>
                <a:spcPts val="90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Same detector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technology 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as DAMIC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experiment. This is possible thanks to 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LBNL’s development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of thick fully depleted 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/>
            </a:r>
            <a:br>
              <a:rPr lang="en-US" sz="2000" dirty="0" smtClean="0">
                <a:solidFill>
                  <a:prstClr val="black"/>
                </a:solidFill>
                <a:latin typeface="Calibri"/>
              </a:rPr>
            </a:b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CCDs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for 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astrophysics.</a:t>
            </a:r>
            <a:endParaRPr lang="en-US" sz="20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817" y="6307369"/>
            <a:ext cx="2703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chemeClr val="bg1"/>
                </a:solidFill>
                <a:latin typeface="Calibri"/>
                <a:ea typeface="+mn-ea"/>
              </a:rPr>
              <a:t>CCD array for CONNIE</a:t>
            </a:r>
            <a:endParaRPr lang="en-US" sz="2000" dirty="0">
              <a:solidFill>
                <a:schemeClr val="bg1"/>
              </a:solidFill>
              <a:latin typeface="Calibri"/>
              <a:ea typeface="+mn-e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70222" y="0"/>
            <a:ext cx="327377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Courtesy of Juan Estrada, Fermilab</a:t>
            </a:r>
            <a:endParaRPr lang="en-US" sz="1600" dirty="0"/>
          </a:p>
        </p:txBody>
      </p:sp>
      <p:pic>
        <p:nvPicPr>
          <p:cNvPr id="17" name="Picture 16" descr="image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66"/>
          <a:stretch/>
        </p:blipFill>
        <p:spPr>
          <a:xfrm rot="5400000">
            <a:off x="6288078" y="4156034"/>
            <a:ext cx="2723284" cy="261072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499556" y="5384039"/>
            <a:ext cx="284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</a:rPr>
              <a:t>Poly + lead shield, cryogenics, vacuum </a:t>
            </a:r>
            <a:br>
              <a:rPr lang="en-US" sz="1800" dirty="0" smtClean="0">
                <a:solidFill>
                  <a:prstClr val="black"/>
                </a:solidFill>
                <a:latin typeface="Calibri"/>
                <a:ea typeface="+mn-ea"/>
              </a:rPr>
            </a:b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</a:rPr>
              <a:t>and DAQ operating </a:t>
            </a:r>
            <a:br>
              <a:rPr lang="en-US" sz="1800" dirty="0" smtClean="0">
                <a:solidFill>
                  <a:prstClr val="black"/>
                </a:solidFill>
                <a:latin typeface="Calibri"/>
                <a:ea typeface="+mn-ea"/>
              </a:rPr>
            </a:b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</a:rPr>
              <a:t>on site Oct-2014.</a:t>
            </a:r>
          </a:p>
        </p:txBody>
      </p:sp>
    </p:spTree>
    <p:extLst>
      <p:ext uri="{BB962C8B-B14F-4D97-AF65-F5344CB8AC3E}">
        <p14:creationId xmlns:p14="http://schemas.microsoft.com/office/powerpoint/2010/main" val="268561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SNO+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Nov 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J.Strait| Future Plans in the Americas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163" y="3420533"/>
            <a:ext cx="4612022" cy="3437467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1" y="3424882"/>
            <a:ext cx="4220879" cy="3438144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874933" y="2314222"/>
            <a:ext cx="212231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J. Wilson</a:t>
            </a:r>
            <a:br>
              <a:rPr lang="en-US" sz="1800" dirty="0" smtClean="0"/>
            </a:br>
            <a:r>
              <a:rPr lang="en-US" sz="1800" dirty="0" smtClean="0"/>
              <a:t>Parallel Session 2</a:t>
            </a:r>
            <a:endParaRPr lang="en-US" sz="18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555" y="1"/>
            <a:ext cx="4651023" cy="3490447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240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ICECUBE / PINGU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Nov 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J.Strait| Future Plans in the Americas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4" y="877711"/>
            <a:ext cx="4392225" cy="329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267" y="1920240"/>
            <a:ext cx="4392225" cy="329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775" y="3566160"/>
            <a:ext cx="4392225" cy="329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760492" y="1043046"/>
            <a:ext cx="212231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K. Hanson</a:t>
            </a:r>
          </a:p>
          <a:p>
            <a:pPr algn="ctr"/>
            <a:r>
              <a:rPr lang="en-US" sz="1800" dirty="0" smtClean="0"/>
              <a:t>NNN 2014 Plenary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8884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530086"/>
            <a:ext cx="5612296" cy="5848745"/>
            <a:chOff x="0" y="244732"/>
            <a:chExt cx="5814060" cy="6134100"/>
          </a:xfrm>
        </p:grpSpPr>
        <p:pic>
          <p:nvPicPr>
            <p:cNvPr id="6" name="Picture 5" descr="Screen shot 2013-10-20 at 4.16.33 AM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44732"/>
              <a:ext cx="5814060" cy="6134100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1317519" y="3311782"/>
              <a:ext cx="759651" cy="830913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5032687" y="1315679"/>
              <a:ext cx="759651" cy="830913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1887258" y="1756789"/>
              <a:ext cx="3465906" cy="1922969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985172" y="842783"/>
              <a:ext cx="10178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Lake Erie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744115" y="2438645"/>
              <a:ext cx="7601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13 km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52845" y="2665451"/>
              <a:ext cx="9293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Fairport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Mine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rot="16200000" flipV="1">
              <a:off x="498592" y="1270209"/>
              <a:ext cx="544674" cy="42848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872010" y="1756789"/>
              <a:ext cx="11309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to Canada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1" name="Picture 2" descr="C:\Jim's Folder\Watchman\Watchman Images\Renders\Full Rend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576" y="3679758"/>
            <a:ext cx="2816424" cy="317824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317519" y="5529046"/>
            <a:ext cx="319247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DNN will lead project, but HEP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will contribute in order to utilize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detector for R&amp;D and physics</a:t>
            </a:r>
          </a:p>
        </p:txBody>
      </p:sp>
      <p:sp>
        <p:nvSpPr>
          <p:cNvPr id="24" name="Content Placeholder 6"/>
          <p:cNvSpPr txBox="1">
            <a:spLocks/>
          </p:cNvSpPr>
          <p:nvPr/>
        </p:nvSpPr>
        <p:spPr>
          <a:xfrm>
            <a:off x="5777948" y="-6754"/>
            <a:ext cx="3366051" cy="35517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>
            <a:noAutofit/>
          </a:bodyPr>
          <a:lstStyle/>
          <a:p>
            <a:pPr marL="173038" indent="-173038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Joint project with Defense Nuclear Non-Proliferation (DNN)</a:t>
            </a:r>
          </a:p>
          <a:p>
            <a:pPr marL="173038" indent="-173038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Demonstrate remote monitoring of nuclear reactors</a:t>
            </a:r>
          </a:p>
          <a:p>
            <a:pPr marL="173038" indent="-173038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R&amp;D Prototype of Advanced Water Detector for LBNF</a:t>
            </a:r>
          </a:p>
          <a:p>
            <a:pPr marL="173038" indent="-173038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Deployment and use of Large Area Picosecond 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</a:rPr>
              <a:t>PhotoDetectors</a:t>
            </a: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 (LAPPD) </a:t>
            </a:r>
          </a:p>
          <a:p>
            <a:pPr marL="173038" indent="-173038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Water-based Liquid 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</a:rPr>
              <a:t>Scntillator</a:t>
            </a: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 (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</a:rPr>
              <a:t>WbLS</a:t>
            </a: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)</a:t>
            </a:r>
          </a:p>
          <a:p>
            <a:pPr marL="173038" indent="-173038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Supernovae, reactor neutrinos, sterile neutrinos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24261" y="5234609"/>
            <a:ext cx="1689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</a:rPr>
              <a:t>3 kt </a:t>
            </a:r>
            <a:br>
              <a:rPr lang="en-US" sz="1800" dirty="0" smtClean="0">
                <a:solidFill>
                  <a:schemeClr val="bg1"/>
                </a:solidFill>
              </a:rPr>
            </a:br>
            <a:r>
              <a:rPr lang="en-US" sz="1800" dirty="0" err="1" smtClean="0">
                <a:solidFill>
                  <a:schemeClr val="bg1"/>
                </a:solidFill>
              </a:rPr>
              <a:t>Gd</a:t>
            </a:r>
            <a:r>
              <a:rPr lang="en-US" sz="1800" dirty="0" smtClean="0">
                <a:solidFill>
                  <a:schemeClr val="bg1"/>
                </a:solidFill>
              </a:rPr>
              <a:t>-loaded WCD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82760" y="1100316"/>
            <a:ext cx="145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Perry Reactor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1" y="4425"/>
            <a:ext cx="566530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</a:rPr>
              <a:t>WATCHMAN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: A 3 kton detector for the existing underground lab at Fairport Mine,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-1" y="6530622"/>
            <a:ext cx="327377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Courtesy of Bob Svoboda, UC Davis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7874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NAL_TemplateP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FNAL_TemplatePC_060514</Template>
  <TotalTime>3092</TotalTime>
  <Words>2926</Words>
  <Application>Microsoft Office PowerPoint</Application>
  <PresentationFormat>On-screen Show (4:3)</PresentationFormat>
  <Paragraphs>606</Paragraphs>
  <Slides>54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54</vt:i4>
      </vt:variant>
    </vt:vector>
  </HeadingPairs>
  <TitlesOfParts>
    <vt:vector size="59" baseType="lpstr">
      <vt:lpstr>FNAL_TemplatePC_060514</vt:lpstr>
      <vt:lpstr>Fermilab: Footer Only</vt:lpstr>
      <vt:lpstr>Office Theme</vt:lpstr>
      <vt:lpstr>2_Office Theme</vt:lpstr>
      <vt:lpstr>1_Office Theme</vt:lpstr>
      <vt:lpstr>Future Plans in the Americas</vt:lpstr>
      <vt:lpstr>Outline</vt:lpstr>
      <vt:lpstr>Outline</vt:lpstr>
      <vt:lpstr>ANDES Project  </vt:lpstr>
      <vt:lpstr>Angra Neutrino Experiment</vt:lpstr>
      <vt:lpstr>PowerPoint Presentation</vt:lpstr>
      <vt:lpstr>SNO+</vt:lpstr>
      <vt:lpstr>ICECUBE / PINGU</vt:lpstr>
      <vt:lpstr>PowerPoint Presentation</vt:lpstr>
      <vt:lpstr>PowerPoint Presentation</vt:lpstr>
      <vt:lpstr>DAEdALUS / IsoDAR</vt:lpstr>
      <vt:lpstr>CAPTAIN: Cryogenic Apparatus for Precision Tests of Argon Interactions with Neutrinos </vt:lpstr>
      <vt:lpstr>Outline</vt:lpstr>
      <vt:lpstr>Accelerator-Based Neutrino Program in the U.S.</vt:lpstr>
      <vt:lpstr>Fermilab Accelerator Complex</vt:lpstr>
      <vt:lpstr>NuMI and Booster Beams</vt:lpstr>
      <vt:lpstr>Experiments in the NuMI Beam</vt:lpstr>
      <vt:lpstr>MINERvA Physics Results</vt:lpstr>
      <vt:lpstr>CHIPS Detector Concept</vt:lpstr>
      <vt:lpstr>Experiments in the Booster Neutrino Beam</vt:lpstr>
      <vt:lpstr>MicroBooNE</vt:lpstr>
      <vt:lpstr>MicroBooNE Status</vt:lpstr>
      <vt:lpstr>Fermilab Short Baseline Neutrino (SBN) Program</vt:lpstr>
      <vt:lpstr>SBN Program Layout</vt:lpstr>
      <vt:lpstr>Far Detector: ICARUS T600 </vt:lpstr>
      <vt:lpstr>Near detector: LAr1-ND </vt:lpstr>
      <vt:lpstr>SBN Program Development</vt:lpstr>
      <vt:lpstr>Additional Possible Experiments in the Booster Beam</vt:lpstr>
      <vt:lpstr>Increasing beam intensity</vt:lpstr>
      <vt:lpstr>PowerPoint Presentation</vt:lpstr>
      <vt:lpstr>Proton Improvement Plan II (PIP-II)</vt:lpstr>
      <vt:lpstr>Flexible Platform for the Future</vt:lpstr>
      <vt:lpstr>PowerPoint Presentation</vt:lpstr>
      <vt:lpstr>Outline</vt:lpstr>
      <vt:lpstr>LBNE Collaboration</vt:lpstr>
      <vt:lpstr>LBNE Science Goals</vt:lpstr>
      <vt:lpstr>LBNE Design</vt:lpstr>
      <vt:lpstr>PowerPoint Presentation</vt:lpstr>
      <vt:lpstr>Sanford Underground Research Facility</vt:lpstr>
      <vt:lpstr>LBNE Far Detector Design</vt:lpstr>
      <vt:lpstr>Prototyping Work</vt:lpstr>
      <vt:lpstr>LBNE Near Neutrino Detector</vt:lpstr>
      <vt:lpstr>LBNE Sensitivity for MH and CP Violation</vt:lpstr>
      <vt:lpstr>Apply LBNO-design low-energy beam (HPPS LE) to LBNE</vt:lpstr>
      <vt:lpstr>Proton Decay Sensitivity:  p  K+ n¯</vt:lpstr>
      <vt:lpstr>PowerPoint Presentation</vt:lpstr>
      <vt:lpstr>Outline</vt:lpstr>
      <vt:lpstr>PowerPoint Presentation</vt:lpstr>
      <vt:lpstr>Steps toward formulation of LBNF</vt:lpstr>
      <vt:lpstr>Steps toward formulation of LBNF</vt:lpstr>
      <vt:lpstr>Steps toward formulation of LBNF</vt:lpstr>
      <vt:lpstr>Activities Building a Global Collaboration</vt:lpstr>
      <vt:lpstr>Building a Global Collaboration</vt:lpstr>
      <vt:lpstr>Summary / Conclusions</vt:lpstr>
    </vt:vector>
  </TitlesOfParts>
  <Company>Fermi National Accelerator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Future Plans in the Americas</dc:title>
  <dc:creator>JBS</dc:creator>
  <cp:lastModifiedBy>JBS</cp:lastModifiedBy>
  <cp:revision>121</cp:revision>
  <cp:lastPrinted>2014-11-05T09:33:38Z</cp:lastPrinted>
  <dcterms:created xsi:type="dcterms:W3CDTF">2014-11-02T14:19:24Z</dcterms:created>
  <dcterms:modified xsi:type="dcterms:W3CDTF">2014-11-05T13:23:09Z</dcterms:modified>
</cp:coreProperties>
</file>