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asf" ContentType="video/x-ms-asf"/>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6"/>
  </p:notesMasterIdLst>
  <p:handoutMasterIdLst>
    <p:handoutMasterId r:id="rId17"/>
  </p:handoutMasterIdLst>
  <p:sldIdLst>
    <p:sldId id="1913" r:id="rId2"/>
    <p:sldId id="1915" r:id="rId3"/>
    <p:sldId id="1903" r:id="rId4"/>
    <p:sldId id="1904" r:id="rId5"/>
    <p:sldId id="1905" r:id="rId6"/>
    <p:sldId id="1906" r:id="rId7"/>
    <p:sldId id="1831" r:id="rId8"/>
    <p:sldId id="1910" r:id="rId9"/>
    <p:sldId id="1911" r:id="rId10"/>
    <p:sldId id="1901" r:id="rId11"/>
    <p:sldId id="1900" r:id="rId12"/>
    <p:sldId id="1919" r:id="rId13"/>
    <p:sldId id="1902" r:id="rId14"/>
    <p:sldId id="1920" r:id="rId15"/>
  </p:sldIdLst>
  <p:sldSz cx="9144000" cy="6858000" type="screen4x3"/>
  <p:notesSz cx="7315200" cy="9601200"/>
  <p:defaultTextStyle>
    <a:defPPr>
      <a:defRPr lang="en-US"/>
    </a:defPPr>
    <a:lvl1pPr algn="l" rtl="0" eaLnBrk="0" fontAlgn="base" hangingPunct="0">
      <a:spcBef>
        <a:spcPct val="0"/>
      </a:spcBef>
      <a:spcAft>
        <a:spcPct val="0"/>
      </a:spcAft>
      <a:defRPr sz="2400" b="1" kern="1200">
        <a:solidFill>
          <a:schemeClr val="bg1"/>
        </a:solidFill>
        <a:latin typeface="Book Antiqua" pitchFamily="18" charset="0"/>
        <a:ea typeface="+mn-ea"/>
        <a:cs typeface="+mn-cs"/>
      </a:defRPr>
    </a:lvl1pPr>
    <a:lvl2pPr marL="457200" algn="l" rtl="0" eaLnBrk="0" fontAlgn="base" hangingPunct="0">
      <a:spcBef>
        <a:spcPct val="0"/>
      </a:spcBef>
      <a:spcAft>
        <a:spcPct val="0"/>
      </a:spcAft>
      <a:defRPr sz="2400" b="1" kern="1200">
        <a:solidFill>
          <a:schemeClr val="bg1"/>
        </a:solidFill>
        <a:latin typeface="Book Antiqua" pitchFamily="18" charset="0"/>
        <a:ea typeface="+mn-ea"/>
        <a:cs typeface="+mn-cs"/>
      </a:defRPr>
    </a:lvl2pPr>
    <a:lvl3pPr marL="914400" algn="l" rtl="0" eaLnBrk="0" fontAlgn="base" hangingPunct="0">
      <a:spcBef>
        <a:spcPct val="0"/>
      </a:spcBef>
      <a:spcAft>
        <a:spcPct val="0"/>
      </a:spcAft>
      <a:defRPr sz="2400" b="1" kern="1200">
        <a:solidFill>
          <a:schemeClr val="bg1"/>
        </a:solidFill>
        <a:latin typeface="Book Antiqua" pitchFamily="18" charset="0"/>
        <a:ea typeface="+mn-ea"/>
        <a:cs typeface="+mn-cs"/>
      </a:defRPr>
    </a:lvl3pPr>
    <a:lvl4pPr marL="1371600" algn="l" rtl="0" eaLnBrk="0" fontAlgn="base" hangingPunct="0">
      <a:spcBef>
        <a:spcPct val="0"/>
      </a:spcBef>
      <a:spcAft>
        <a:spcPct val="0"/>
      </a:spcAft>
      <a:defRPr sz="2400" b="1" kern="1200">
        <a:solidFill>
          <a:schemeClr val="bg1"/>
        </a:solidFill>
        <a:latin typeface="Book Antiqua" pitchFamily="18" charset="0"/>
        <a:ea typeface="+mn-ea"/>
        <a:cs typeface="+mn-cs"/>
      </a:defRPr>
    </a:lvl4pPr>
    <a:lvl5pPr marL="1828800" algn="l" rtl="0" eaLnBrk="0" fontAlgn="base" hangingPunct="0">
      <a:spcBef>
        <a:spcPct val="0"/>
      </a:spcBef>
      <a:spcAft>
        <a:spcPct val="0"/>
      </a:spcAft>
      <a:defRPr sz="2400" b="1" kern="1200">
        <a:solidFill>
          <a:schemeClr val="bg1"/>
        </a:solidFill>
        <a:latin typeface="Book Antiqua" pitchFamily="18" charset="0"/>
        <a:ea typeface="+mn-ea"/>
        <a:cs typeface="+mn-cs"/>
      </a:defRPr>
    </a:lvl5pPr>
    <a:lvl6pPr marL="2286000" algn="l" defTabSz="914400" rtl="0" eaLnBrk="1" latinLnBrk="0" hangingPunct="1">
      <a:defRPr sz="2400" b="1" kern="1200">
        <a:solidFill>
          <a:schemeClr val="bg1"/>
        </a:solidFill>
        <a:latin typeface="Book Antiqua" pitchFamily="18" charset="0"/>
        <a:ea typeface="+mn-ea"/>
        <a:cs typeface="+mn-cs"/>
      </a:defRPr>
    </a:lvl6pPr>
    <a:lvl7pPr marL="2743200" algn="l" defTabSz="914400" rtl="0" eaLnBrk="1" latinLnBrk="0" hangingPunct="1">
      <a:defRPr sz="2400" b="1" kern="1200">
        <a:solidFill>
          <a:schemeClr val="bg1"/>
        </a:solidFill>
        <a:latin typeface="Book Antiqua" pitchFamily="18" charset="0"/>
        <a:ea typeface="+mn-ea"/>
        <a:cs typeface="+mn-cs"/>
      </a:defRPr>
    </a:lvl7pPr>
    <a:lvl8pPr marL="3200400" algn="l" defTabSz="914400" rtl="0" eaLnBrk="1" latinLnBrk="0" hangingPunct="1">
      <a:defRPr sz="2400" b="1" kern="1200">
        <a:solidFill>
          <a:schemeClr val="bg1"/>
        </a:solidFill>
        <a:latin typeface="Book Antiqua" pitchFamily="18" charset="0"/>
        <a:ea typeface="+mn-ea"/>
        <a:cs typeface="+mn-cs"/>
      </a:defRPr>
    </a:lvl8pPr>
    <a:lvl9pPr marL="3657600" algn="l" defTabSz="914400" rtl="0" eaLnBrk="1" latinLnBrk="0" hangingPunct="1">
      <a:defRPr sz="2400" b="1" kern="1200">
        <a:solidFill>
          <a:schemeClr val="bg1"/>
        </a:solidFill>
        <a:latin typeface="Book Antiqu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0066"/>
    <a:srgbClr val="FF0000"/>
    <a:srgbClr val="0000BE"/>
    <a:srgbClr val="00007D"/>
    <a:srgbClr val="0000B4"/>
    <a:srgbClr val="0000A5"/>
    <a:srgbClr val="0000AF"/>
    <a:srgbClr val="000099"/>
    <a:srgbClr val="000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319" autoAdjust="0"/>
    <p:restoredTop sz="96800" autoAdjust="0"/>
  </p:normalViewPr>
  <p:slideViewPr>
    <p:cSldViewPr>
      <p:cViewPr varScale="1">
        <p:scale>
          <a:sx n="74" d="100"/>
          <a:sy n="74" d="100"/>
        </p:scale>
        <p:origin x="948" y="72"/>
      </p:cViewPr>
      <p:guideLst>
        <p:guide orient="horz" pos="2160"/>
        <p:guide pos="2880"/>
      </p:guideLst>
    </p:cSldViewPr>
  </p:slideViewPr>
  <p:outlineViewPr>
    <p:cViewPr>
      <p:scale>
        <a:sx n="33" d="100"/>
        <a:sy n="33" d="100"/>
      </p:scale>
      <p:origin x="0" y="12624"/>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rabtreed\Documents\Publications\All%202008-2012\All%202008-2012.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rabtreed\Documents\Publications\All%202008-2012\All%202008-2012.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rabtreed\Documents\Publications\All%202008-2012\All%202008-2012.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rabtreed\Documents\Publications\All%202008-2012\All%202008-201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ser>
          <c:idx val="0"/>
          <c:order val="0"/>
          <c:spPr>
            <a:solidFill>
              <a:srgbClr val="FFFF00"/>
            </a:solidFill>
          </c:spPr>
          <c:invertIfNegative val="0"/>
          <c:dPt>
            <c:idx val="3"/>
            <c:invertIfNegative val="0"/>
            <c:bubble3D val="0"/>
            <c:spPr>
              <a:solidFill>
                <a:srgbClr val="FF0000"/>
              </a:solidFill>
              <a:ln w="38100">
                <a:noFill/>
              </a:ln>
            </c:spPr>
          </c:dPt>
          <c:cat>
            <c:strRef>
              <c:f>'P&amp;I by Telescope'!$S$5:$S$24</c:f>
              <c:strCache>
                <c:ptCount val="20"/>
                <c:pt idx="0">
                  <c:v>Keck</c:v>
                </c:pt>
                <c:pt idx="1">
                  <c:v>VLT</c:v>
                </c:pt>
                <c:pt idx="2">
                  <c:v>UKIRT</c:v>
                </c:pt>
                <c:pt idx="3">
                  <c:v>CFHT</c:v>
                </c:pt>
                <c:pt idx="4">
                  <c:v>Subaru</c:v>
                </c:pt>
                <c:pt idx="5">
                  <c:v>NTT</c:v>
                </c:pt>
                <c:pt idx="6">
                  <c:v>Mayall</c:v>
                </c:pt>
                <c:pt idx="7">
                  <c:v>JCMT</c:v>
                </c:pt>
                <c:pt idx="8">
                  <c:v>Gemini</c:v>
                </c:pt>
                <c:pt idx="9">
                  <c:v>Blanco</c:v>
                </c:pt>
                <c:pt idx="10">
                  <c:v>ESO3p6</c:v>
                </c:pt>
                <c:pt idx="11">
                  <c:v>MMT</c:v>
                </c:pt>
                <c:pt idx="12">
                  <c:v>GBT</c:v>
                </c:pt>
                <c:pt idx="13">
                  <c:v>Magellan</c:v>
                </c:pt>
                <c:pt idx="14">
                  <c:v>AAT</c:v>
                </c:pt>
                <c:pt idx="15">
                  <c:v>WIYN</c:v>
                </c:pt>
                <c:pt idx="16">
                  <c:v>HET</c:v>
                </c:pt>
                <c:pt idx="17">
                  <c:v>SOAR</c:v>
                </c:pt>
                <c:pt idx="18">
                  <c:v>LBT</c:v>
                </c:pt>
                <c:pt idx="19">
                  <c:v>SALT</c:v>
                </c:pt>
              </c:strCache>
            </c:strRef>
          </c:cat>
          <c:val>
            <c:numRef>
              <c:f>'P&amp;I by Telescope'!$T$5:$T$24</c:f>
              <c:numCache>
                <c:formatCode>General</c:formatCode>
                <c:ptCount val="20"/>
                <c:pt idx="0">
                  <c:v>762.5</c:v>
                </c:pt>
                <c:pt idx="1">
                  <c:v>629</c:v>
                </c:pt>
                <c:pt idx="2">
                  <c:v>605</c:v>
                </c:pt>
                <c:pt idx="3">
                  <c:v>587</c:v>
                </c:pt>
                <c:pt idx="4">
                  <c:v>587</c:v>
                </c:pt>
                <c:pt idx="5">
                  <c:v>531</c:v>
                </c:pt>
                <c:pt idx="6">
                  <c:v>447</c:v>
                </c:pt>
                <c:pt idx="7">
                  <c:v>413</c:v>
                </c:pt>
                <c:pt idx="8">
                  <c:v>378</c:v>
                </c:pt>
                <c:pt idx="9">
                  <c:v>362</c:v>
                </c:pt>
                <c:pt idx="10">
                  <c:v>357</c:v>
                </c:pt>
                <c:pt idx="11">
                  <c:v>333</c:v>
                </c:pt>
                <c:pt idx="12">
                  <c:v>319</c:v>
                </c:pt>
                <c:pt idx="13">
                  <c:v>303.5</c:v>
                </c:pt>
                <c:pt idx="14">
                  <c:v>239</c:v>
                </c:pt>
                <c:pt idx="15">
                  <c:v>199</c:v>
                </c:pt>
                <c:pt idx="16">
                  <c:v>150</c:v>
                </c:pt>
                <c:pt idx="17">
                  <c:v>101</c:v>
                </c:pt>
                <c:pt idx="18">
                  <c:v>62</c:v>
                </c:pt>
                <c:pt idx="19">
                  <c:v>31</c:v>
                </c:pt>
              </c:numCache>
            </c:numRef>
          </c:val>
        </c:ser>
        <c:dLbls>
          <c:showLegendKey val="0"/>
          <c:showVal val="0"/>
          <c:showCatName val="0"/>
          <c:showSerName val="0"/>
          <c:showPercent val="0"/>
          <c:showBubbleSize val="0"/>
        </c:dLbls>
        <c:gapWidth val="150"/>
        <c:shape val="box"/>
        <c:axId val="163538032"/>
        <c:axId val="163538816"/>
        <c:axId val="0"/>
      </c:bar3DChart>
      <c:catAx>
        <c:axId val="163538032"/>
        <c:scaling>
          <c:orientation val="minMax"/>
        </c:scaling>
        <c:delete val="0"/>
        <c:axPos val="b"/>
        <c:numFmt formatCode="General" sourceLinked="0"/>
        <c:majorTickMark val="out"/>
        <c:minorTickMark val="none"/>
        <c:tickLblPos val="nextTo"/>
        <c:txPr>
          <a:bodyPr/>
          <a:lstStyle/>
          <a:p>
            <a:pPr>
              <a:defRPr>
                <a:solidFill>
                  <a:schemeClr val="bg1"/>
                </a:solidFill>
              </a:defRPr>
            </a:pPr>
            <a:endParaRPr lang="en-US"/>
          </a:p>
        </c:txPr>
        <c:crossAx val="163538816"/>
        <c:crosses val="autoZero"/>
        <c:auto val="1"/>
        <c:lblAlgn val="ctr"/>
        <c:lblOffset val="100"/>
        <c:noMultiLvlLbl val="0"/>
      </c:catAx>
      <c:valAx>
        <c:axId val="163538816"/>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163538032"/>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Papers per Telescope by Year</a:t>
            </a:r>
          </a:p>
        </c:rich>
      </c:tx>
      <c:layout>
        <c:manualLayout>
          <c:xMode val="edge"/>
          <c:yMode val="edge"/>
          <c:x val="0.30373631203076357"/>
          <c:y val="0.1184600074661933"/>
        </c:manualLayout>
      </c:layout>
      <c:overlay val="1"/>
    </c:title>
    <c:autoTitleDeleted val="0"/>
    <c:plotArea>
      <c:layout>
        <c:manualLayout>
          <c:layoutTarget val="inner"/>
          <c:xMode val="edge"/>
          <c:yMode val="edge"/>
          <c:x val="5.5954196669367851E-2"/>
          <c:y val="8.4641513489480708E-2"/>
          <c:w val="0.92685158472355833"/>
          <c:h val="0.76835807502817444"/>
        </c:manualLayout>
      </c:layout>
      <c:barChart>
        <c:barDir val="col"/>
        <c:grouping val="clustered"/>
        <c:varyColors val="0"/>
        <c:ser>
          <c:idx val="0"/>
          <c:order val="0"/>
          <c:tx>
            <c:strRef>
              <c:f>'P&amp;I by Telescope'!$AH$4</c:f>
              <c:strCache>
                <c:ptCount val="1"/>
                <c:pt idx="0">
                  <c:v>2008</c:v>
                </c:pt>
              </c:strCache>
            </c:strRef>
          </c:tx>
          <c:invertIfNegative val="0"/>
          <c:cat>
            <c:strRef>
              <c:f>'P&amp;I by Telescope'!$AG$5:$AG$24</c:f>
              <c:strCache>
                <c:ptCount val="20"/>
                <c:pt idx="0">
                  <c:v>Keck</c:v>
                </c:pt>
                <c:pt idx="1">
                  <c:v>VLT</c:v>
                </c:pt>
                <c:pt idx="2">
                  <c:v>UKIRT</c:v>
                </c:pt>
                <c:pt idx="3">
                  <c:v>CFHT</c:v>
                </c:pt>
                <c:pt idx="4">
                  <c:v>Subaru</c:v>
                </c:pt>
                <c:pt idx="5">
                  <c:v>NTT</c:v>
                </c:pt>
                <c:pt idx="6">
                  <c:v>Mayall</c:v>
                </c:pt>
                <c:pt idx="7">
                  <c:v>JCMT</c:v>
                </c:pt>
                <c:pt idx="8">
                  <c:v>Gemini</c:v>
                </c:pt>
                <c:pt idx="9">
                  <c:v>Blanco</c:v>
                </c:pt>
                <c:pt idx="10">
                  <c:v>ESO3p6</c:v>
                </c:pt>
                <c:pt idx="11">
                  <c:v>MMT</c:v>
                </c:pt>
                <c:pt idx="12">
                  <c:v>GBT</c:v>
                </c:pt>
                <c:pt idx="13">
                  <c:v>Magellan</c:v>
                </c:pt>
                <c:pt idx="14">
                  <c:v>AAT</c:v>
                </c:pt>
                <c:pt idx="15">
                  <c:v>WIYN</c:v>
                </c:pt>
                <c:pt idx="16">
                  <c:v>HET</c:v>
                </c:pt>
                <c:pt idx="17">
                  <c:v>SOAR</c:v>
                </c:pt>
                <c:pt idx="18">
                  <c:v>LBT</c:v>
                </c:pt>
                <c:pt idx="19">
                  <c:v>SALT</c:v>
                </c:pt>
              </c:strCache>
            </c:strRef>
          </c:cat>
          <c:val>
            <c:numRef>
              <c:f>'P&amp;I by Telescope'!$AH$5:$AH$24</c:f>
              <c:numCache>
                <c:formatCode>General</c:formatCode>
                <c:ptCount val="20"/>
                <c:pt idx="0">
                  <c:v>140</c:v>
                </c:pt>
                <c:pt idx="1">
                  <c:v>116</c:v>
                </c:pt>
                <c:pt idx="2">
                  <c:v>64</c:v>
                </c:pt>
                <c:pt idx="3">
                  <c:v>105</c:v>
                </c:pt>
                <c:pt idx="4">
                  <c:v>88</c:v>
                </c:pt>
                <c:pt idx="5">
                  <c:v>111</c:v>
                </c:pt>
                <c:pt idx="6">
                  <c:v>66</c:v>
                </c:pt>
                <c:pt idx="7">
                  <c:v>65</c:v>
                </c:pt>
                <c:pt idx="8">
                  <c:v>66.5</c:v>
                </c:pt>
                <c:pt idx="9">
                  <c:v>71</c:v>
                </c:pt>
                <c:pt idx="10">
                  <c:v>73</c:v>
                </c:pt>
                <c:pt idx="11">
                  <c:v>59</c:v>
                </c:pt>
                <c:pt idx="12">
                  <c:v>40</c:v>
                </c:pt>
                <c:pt idx="13">
                  <c:v>37.5</c:v>
                </c:pt>
                <c:pt idx="14">
                  <c:v>56</c:v>
                </c:pt>
                <c:pt idx="15">
                  <c:v>54</c:v>
                </c:pt>
                <c:pt idx="16">
                  <c:v>24</c:v>
                </c:pt>
                <c:pt idx="17">
                  <c:v>7</c:v>
                </c:pt>
                <c:pt idx="18">
                  <c:v>12</c:v>
                </c:pt>
                <c:pt idx="19">
                  <c:v>7</c:v>
                </c:pt>
              </c:numCache>
            </c:numRef>
          </c:val>
        </c:ser>
        <c:ser>
          <c:idx val="1"/>
          <c:order val="1"/>
          <c:tx>
            <c:strRef>
              <c:f>'P&amp;I by Telescope'!$AI$4</c:f>
              <c:strCache>
                <c:ptCount val="1"/>
                <c:pt idx="0">
                  <c:v>2009</c:v>
                </c:pt>
              </c:strCache>
            </c:strRef>
          </c:tx>
          <c:spPr>
            <a:solidFill>
              <a:srgbClr val="FF0000"/>
            </a:solidFill>
          </c:spPr>
          <c:invertIfNegative val="0"/>
          <c:cat>
            <c:strRef>
              <c:f>'P&amp;I by Telescope'!$AG$5:$AG$24</c:f>
              <c:strCache>
                <c:ptCount val="20"/>
                <c:pt idx="0">
                  <c:v>Keck</c:v>
                </c:pt>
                <c:pt idx="1">
                  <c:v>VLT</c:v>
                </c:pt>
                <c:pt idx="2">
                  <c:v>UKIRT</c:v>
                </c:pt>
                <c:pt idx="3">
                  <c:v>CFHT</c:v>
                </c:pt>
                <c:pt idx="4">
                  <c:v>Subaru</c:v>
                </c:pt>
                <c:pt idx="5">
                  <c:v>NTT</c:v>
                </c:pt>
                <c:pt idx="6">
                  <c:v>Mayall</c:v>
                </c:pt>
                <c:pt idx="7">
                  <c:v>JCMT</c:v>
                </c:pt>
                <c:pt idx="8">
                  <c:v>Gemini</c:v>
                </c:pt>
                <c:pt idx="9">
                  <c:v>Blanco</c:v>
                </c:pt>
                <c:pt idx="10">
                  <c:v>ESO3p6</c:v>
                </c:pt>
                <c:pt idx="11">
                  <c:v>MMT</c:v>
                </c:pt>
                <c:pt idx="12">
                  <c:v>GBT</c:v>
                </c:pt>
                <c:pt idx="13">
                  <c:v>Magellan</c:v>
                </c:pt>
                <c:pt idx="14">
                  <c:v>AAT</c:v>
                </c:pt>
                <c:pt idx="15">
                  <c:v>WIYN</c:v>
                </c:pt>
                <c:pt idx="16">
                  <c:v>HET</c:v>
                </c:pt>
                <c:pt idx="17">
                  <c:v>SOAR</c:v>
                </c:pt>
                <c:pt idx="18">
                  <c:v>LBT</c:v>
                </c:pt>
                <c:pt idx="19">
                  <c:v>SALT</c:v>
                </c:pt>
              </c:strCache>
            </c:strRef>
          </c:cat>
          <c:val>
            <c:numRef>
              <c:f>'P&amp;I by Telescope'!$AI$5:$AI$24</c:f>
              <c:numCache>
                <c:formatCode>General</c:formatCode>
                <c:ptCount val="20"/>
                <c:pt idx="0">
                  <c:v>147</c:v>
                </c:pt>
                <c:pt idx="1">
                  <c:v>110</c:v>
                </c:pt>
                <c:pt idx="2">
                  <c:v>83</c:v>
                </c:pt>
                <c:pt idx="3">
                  <c:v>102</c:v>
                </c:pt>
                <c:pt idx="4">
                  <c:v>105</c:v>
                </c:pt>
                <c:pt idx="5">
                  <c:v>101</c:v>
                </c:pt>
                <c:pt idx="6">
                  <c:v>103</c:v>
                </c:pt>
                <c:pt idx="7">
                  <c:v>80</c:v>
                </c:pt>
                <c:pt idx="8">
                  <c:v>70</c:v>
                </c:pt>
                <c:pt idx="9">
                  <c:v>79</c:v>
                </c:pt>
                <c:pt idx="10">
                  <c:v>65</c:v>
                </c:pt>
                <c:pt idx="11">
                  <c:v>69</c:v>
                </c:pt>
                <c:pt idx="12">
                  <c:v>64</c:v>
                </c:pt>
                <c:pt idx="13">
                  <c:v>57.5</c:v>
                </c:pt>
                <c:pt idx="14">
                  <c:v>40</c:v>
                </c:pt>
                <c:pt idx="15">
                  <c:v>41</c:v>
                </c:pt>
                <c:pt idx="16">
                  <c:v>25</c:v>
                </c:pt>
                <c:pt idx="17">
                  <c:v>10</c:v>
                </c:pt>
                <c:pt idx="18">
                  <c:v>8</c:v>
                </c:pt>
                <c:pt idx="19">
                  <c:v>2</c:v>
                </c:pt>
              </c:numCache>
            </c:numRef>
          </c:val>
        </c:ser>
        <c:ser>
          <c:idx val="2"/>
          <c:order val="2"/>
          <c:tx>
            <c:strRef>
              <c:f>'P&amp;I by Telescope'!$AJ$4</c:f>
              <c:strCache>
                <c:ptCount val="1"/>
                <c:pt idx="0">
                  <c:v>2010</c:v>
                </c:pt>
              </c:strCache>
            </c:strRef>
          </c:tx>
          <c:invertIfNegative val="0"/>
          <c:cat>
            <c:strRef>
              <c:f>'P&amp;I by Telescope'!$AG$5:$AG$24</c:f>
              <c:strCache>
                <c:ptCount val="20"/>
                <c:pt idx="0">
                  <c:v>Keck</c:v>
                </c:pt>
                <c:pt idx="1">
                  <c:v>VLT</c:v>
                </c:pt>
                <c:pt idx="2">
                  <c:v>UKIRT</c:v>
                </c:pt>
                <c:pt idx="3">
                  <c:v>CFHT</c:v>
                </c:pt>
                <c:pt idx="4">
                  <c:v>Subaru</c:v>
                </c:pt>
                <c:pt idx="5">
                  <c:v>NTT</c:v>
                </c:pt>
                <c:pt idx="6">
                  <c:v>Mayall</c:v>
                </c:pt>
                <c:pt idx="7">
                  <c:v>JCMT</c:v>
                </c:pt>
                <c:pt idx="8">
                  <c:v>Gemini</c:v>
                </c:pt>
                <c:pt idx="9">
                  <c:v>Blanco</c:v>
                </c:pt>
                <c:pt idx="10">
                  <c:v>ESO3p6</c:v>
                </c:pt>
                <c:pt idx="11">
                  <c:v>MMT</c:v>
                </c:pt>
                <c:pt idx="12">
                  <c:v>GBT</c:v>
                </c:pt>
                <c:pt idx="13">
                  <c:v>Magellan</c:v>
                </c:pt>
                <c:pt idx="14">
                  <c:v>AAT</c:v>
                </c:pt>
                <c:pt idx="15">
                  <c:v>WIYN</c:v>
                </c:pt>
                <c:pt idx="16">
                  <c:v>HET</c:v>
                </c:pt>
                <c:pt idx="17">
                  <c:v>SOAR</c:v>
                </c:pt>
                <c:pt idx="18">
                  <c:v>LBT</c:v>
                </c:pt>
                <c:pt idx="19">
                  <c:v>SALT</c:v>
                </c:pt>
              </c:strCache>
            </c:strRef>
          </c:cat>
          <c:val>
            <c:numRef>
              <c:f>'P&amp;I by Telescope'!$AJ$5:$AJ$24</c:f>
              <c:numCache>
                <c:formatCode>General</c:formatCode>
                <c:ptCount val="20"/>
                <c:pt idx="0">
                  <c:v>158.5</c:v>
                </c:pt>
                <c:pt idx="1">
                  <c:v>123.25</c:v>
                </c:pt>
                <c:pt idx="2">
                  <c:v>118</c:v>
                </c:pt>
                <c:pt idx="3">
                  <c:v>133</c:v>
                </c:pt>
                <c:pt idx="4">
                  <c:v>127</c:v>
                </c:pt>
                <c:pt idx="5">
                  <c:v>99</c:v>
                </c:pt>
                <c:pt idx="6">
                  <c:v>89</c:v>
                </c:pt>
                <c:pt idx="7">
                  <c:v>64</c:v>
                </c:pt>
                <c:pt idx="8">
                  <c:v>64.5</c:v>
                </c:pt>
                <c:pt idx="9">
                  <c:v>74</c:v>
                </c:pt>
                <c:pt idx="10">
                  <c:v>75</c:v>
                </c:pt>
                <c:pt idx="11">
                  <c:v>66</c:v>
                </c:pt>
                <c:pt idx="12">
                  <c:v>73</c:v>
                </c:pt>
                <c:pt idx="13">
                  <c:v>65.5</c:v>
                </c:pt>
                <c:pt idx="14">
                  <c:v>57</c:v>
                </c:pt>
                <c:pt idx="15">
                  <c:v>38</c:v>
                </c:pt>
                <c:pt idx="16">
                  <c:v>32</c:v>
                </c:pt>
                <c:pt idx="17">
                  <c:v>25</c:v>
                </c:pt>
                <c:pt idx="18">
                  <c:v>6</c:v>
                </c:pt>
                <c:pt idx="19">
                  <c:v>11</c:v>
                </c:pt>
              </c:numCache>
            </c:numRef>
          </c:val>
        </c:ser>
        <c:ser>
          <c:idx val="3"/>
          <c:order val="3"/>
          <c:tx>
            <c:strRef>
              <c:f>'P&amp;I by Telescope'!$AK$4</c:f>
              <c:strCache>
                <c:ptCount val="1"/>
                <c:pt idx="0">
                  <c:v>2011</c:v>
                </c:pt>
              </c:strCache>
            </c:strRef>
          </c:tx>
          <c:spPr>
            <a:solidFill>
              <a:srgbClr val="00B0F0"/>
            </a:solidFill>
          </c:spPr>
          <c:invertIfNegative val="0"/>
          <c:cat>
            <c:strRef>
              <c:f>'P&amp;I by Telescope'!$AG$5:$AG$24</c:f>
              <c:strCache>
                <c:ptCount val="20"/>
                <c:pt idx="0">
                  <c:v>Keck</c:v>
                </c:pt>
                <c:pt idx="1">
                  <c:v>VLT</c:v>
                </c:pt>
                <c:pt idx="2">
                  <c:v>UKIRT</c:v>
                </c:pt>
                <c:pt idx="3">
                  <c:v>CFHT</c:v>
                </c:pt>
                <c:pt idx="4">
                  <c:v>Subaru</c:v>
                </c:pt>
                <c:pt idx="5">
                  <c:v>NTT</c:v>
                </c:pt>
                <c:pt idx="6">
                  <c:v>Mayall</c:v>
                </c:pt>
                <c:pt idx="7">
                  <c:v>JCMT</c:v>
                </c:pt>
                <c:pt idx="8">
                  <c:v>Gemini</c:v>
                </c:pt>
                <c:pt idx="9">
                  <c:v>Blanco</c:v>
                </c:pt>
                <c:pt idx="10">
                  <c:v>ESO3p6</c:v>
                </c:pt>
                <c:pt idx="11">
                  <c:v>MMT</c:v>
                </c:pt>
                <c:pt idx="12">
                  <c:v>GBT</c:v>
                </c:pt>
                <c:pt idx="13">
                  <c:v>Magellan</c:v>
                </c:pt>
                <c:pt idx="14">
                  <c:v>AAT</c:v>
                </c:pt>
                <c:pt idx="15">
                  <c:v>WIYN</c:v>
                </c:pt>
                <c:pt idx="16">
                  <c:v>HET</c:v>
                </c:pt>
                <c:pt idx="17">
                  <c:v>SOAR</c:v>
                </c:pt>
                <c:pt idx="18">
                  <c:v>LBT</c:v>
                </c:pt>
                <c:pt idx="19">
                  <c:v>SALT</c:v>
                </c:pt>
              </c:strCache>
            </c:strRef>
          </c:cat>
          <c:val>
            <c:numRef>
              <c:f>'P&amp;I by Telescope'!$AK$5:$AK$24</c:f>
              <c:numCache>
                <c:formatCode>General</c:formatCode>
                <c:ptCount val="20"/>
                <c:pt idx="0">
                  <c:v>157.5</c:v>
                </c:pt>
                <c:pt idx="1">
                  <c:v>131.75</c:v>
                </c:pt>
                <c:pt idx="2">
                  <c:v>138</c:v>
                </c:pt>
                <c:pt idx="3">
                  <c:v>128</c:v>
                </c:pt>
                <c:pt idx="4">
                  <c:v>121</c:v>
                </c:pt>
                <c:pt idx="5">
                  <c:v>106</c:v>
                </c:pt>
                <c:pt idx="6">
                  <c:v>77</c:v>
                </c:pt>
                <c:pt idx="7">
                  <c:v>102</c:v>
                </c:pt>
                <c:pt idx="8">
                  <c:v>94</c:v>
                </c:pt>
                <c:pt idx="9">
                  <c:v>98</c:v>
                </c:pt>
                <c:pt idx="10">
                  <c:v>84</c:v>
                </c:pt>
                <c:pt idx="11">
                  <c:v>50</c:v>
                </c:pt>
                <c:pt idx="12">
                  <c:v>84</c:v>
                </c:pt>
                <c:pt idx="13">
                  <c:v>65.5</c:v>
                </c:pt>
                <c:pt idx="14">
                  <c:v>48</c:v>
                </c:pt>
                <c:pt idx="15">
                  <c:v>39</c:v>
                </c:pt>
                <c:pt idx="16">
                  <c:v>26</c:v>
                </c:pt>
                <c:pt idx="17">
                  <c:v>33</c:v>
                </c:pt>
                <c:pt idx="18">
                  <c:v>17</c:v>
                </c:pt>
                <c:pt idx="19">
                  <c:v>3</c:v>
                </c:pt>
              </c:numCache>
            </c:numRef>
          </c:val>
        </c:ser>
        <c:ser>
          <c:idx val="4"/>
          <c:order val="4"/>
          <c:tx>
            <c:strRef>
              <c:f>'P&amp;I by Telescope'!$AL$4</c:f>
              <c:strCache>
                <c:ptCount val="1"/>
                <c:pt idx="0">
                  <c:v>2012</c:v>
                </c:pt>
              </c:strCache>
            </c:strRef>
          </c:tx>
          <c:invertIfNegative val="0"/>
          <c:cat>
            <c:strRef>
              <c:f>'P&amp;I by Telescope'!$AG$5:$AG$24</c:f>
              <c:strCache>
                <c:ptCount val="20"/>
                <c:pt idx="0">
                  <c:v>Keck</c:v>
                </c:pt>
                <c:pt idx="1">
                  <c:v>VLT</c:v>
                </c:pt>
                <c:pt idx="2">
                  <c:v>UKIRT</c:v>
                </c:pt>
                <c:pt idx="3">
                  <c:v>CFHT</c:v>
                </c:pt>
                <c:pt idx="4">
                  <c:v>Subaru</c:v>
                </c:pt>
                <c:pt idx="5">
                  <c:v>NTT</c:v>
                </c:pt>
                <c:pt idx="6">
                  <c:v>Mayall</c:v>
                </c:pt>
                <c:pt idx="7">
                  <c:v>JCMT</c:v>
                </c:pt>
                <c:pt idx="8">
                  <c:v>Gemini</c:v>
                </c:pt>
                <c:pt idx="9">
                  <c:v>Blanco</c:v>
                </c:pt>
                <c:pt idx="10">
                  <c:v>ESO3p6</c:v>
                </c:pt>
                <c:pt idx="11">
                  <c:v>MMT</c:v>
                </c:pt>
                <c:pt idx="12">
                  <c:v>GBT</c:v>
                </c:pt>
                <c:pt idx="13">
                  <c:v>Magellan</c:v>
                </c:pt>
                <c:pt idx="14">
                  <c:v>AAT</c:v>
                </c:pt>
                <c:pt idx="15">
                  <c:v>WIYN</c:v>
                </c:pt>
                <c:pt idx="16">
                  <c:v>HET</c:v>
                </c:pt>
                <c:pt idx="17">
                  <c:v>SOAR</c:v>
                </c:pt>
                <c:pt idx="18">
                  <c:v>LBT</c:v>
                </c:pt>
                <c:pt idx="19">
                  <c:v>SALT</c:v>
                </c:pt>
              </c:strCache>
            </c:strRef>
          </c:cat>
          <c:val>
            <c:numRef>
              <c:f>'P&amp;I by Telescope'!$AL$5:$AL$24</c:f>
              <c:numCache>
                <c:formatCode>General</c:formatCode>
                <c:ptCount val="20"/>
                <c:pt idx="0">
                  <c:v>159.5</c:v>
                </c:pt>
                <c:pt idx="1">
                  <c:v>148</c:v>
                </c:pt>
                <c:pt idx="2">
                  <c:v>202</c:v>
                </c:pt>
                <c:pt idx="3">
                  <c:v>119</c:v>
                </c:pt>
                <c:pt idx="4">
                  <c:v>146</c:v>
                </c:pt>
                <c:pt idx="5">
                  <c:v>114</c:v>
                </c:pt>
                <c:pt idx="6">
                  <c:v>112</c:v>
                </c:pt>
                <c:pt idx="7">
                  <c:v>102</c:v>
                </c:pt>
                <c:pt idx="8">
                  <c:v>83</c:v>
                </c:pt>
                <c:pt idx="9">
                  <c:v>40</c:v>
                </c:pt>
                <c:pt idx="10">
                  <c:v>60</c:v>
                </c:pt>
                <c:pt idx="11">
                  <c:v>89</c:v>
                </c:pt>
                <c:pt idx="12">
                  <c:v>58</c:v>
                </c:pt>
                <c:pt idx="13">
                  <c:v>77.5</c:v>
                </c:pt>
                <c:pt idx="14">
                  <c:v>38</c:v>
                </c:pt>
                <c:pt idx="15">
                  <c:v>27</c:v>
                </c:pt>
                <c:pt idx="16">
                  <c:v>43</c:v>
                </c:pt>
                <c:pt idx="17">
                  <c:v>26</c:v>
                </c:pt>
                <c:pt idx="18">
                  <c:v>19</c:v>
                </c:pt>
                <c:pt idx="19">
                  <c:v>8</c:v>
                </c:pt>
              </c:numCache>
            </c:numRef>
          </c:val>
        </c:ser>
        <c:dLbls>
          <c:showLegendKey val="0"/>
          <c:showVal val="0"/>
          <c:showCatName val="0"/>
          <c:showSerName val="0"/>
          <c:showPercent val="0"/>
          <c:showBubbleSize val="0"/>
        </c:dLbls>
        <c:gapWidth val="150"/>
        <c:axId val="163539208"/>
        <c:axId val="163539600"/>
      </c:barChart>
      <c:catAx>
        <c:axId val="163539208"/>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en-US"/>
          </a:p>
        </c:txPr>
        <c:crossAx val="163539600"/>
        <c:crosses val="autoZero"/>
        <c:auto val="1"/>
        <c:lblAlgn val="ctr"/>
        <c:lblOffset val="100"/>
        <c:noMultiLvlLbl val="0"/>
      </c:catAx>
      <c:valAx>
        <c:axId val="163539600"/>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163539208"/>
        <c:crosses val="autoZero"/>
        <c:crossBetween val="between"/>
      </c:valAx>
    </c:plotArea>
    <c:legend>
      <c:legendPos val="t"/>
      <c:layout>
        <c:manualLayout>
          <c:xMode val="edge"/>
          <c:yMode val="edge"/>
          <c:x val="0.49835968178396306"/>
          <c:y val="0.28956890713958361"/>
          <c:w val="0.46517878288469755"/>
          <c:h val="5.397444207201995E-2"/>
        </c:manualLayout>
      </c:layout>
      <c:overlay val="0"/>
      <c:txPr>
        <a:bodyPr/>
        <a:lstStyle/>
        <a:p>
          <a:pPr>
            <a:defRPr>
              <a:solidFill>
                <a:schemeClr val="bg1"/>
              </a:solidFill>
            </a:defRPr>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ideWall>
    <c:backWall>
      <c:thickness val="0"/>
    </c:backWall>
    <c:plotArea>
      <c:layout/>
      <c:bar3DChart>
        <c:barDir val="col"/>
        <c:grouping val="clustered"/>
        <c:varyColors val="0"/>
        <c:ser>
          <c:idx val="0"/>
          <c:order val="0"/>
          <c:spPr>
            <a:solidFill>
              <a:srgbClr val="FFFF00"/>
            </a:solidFill>
          </c:spPr>
          <c:invertIfNegative val="0"/>
          <c:dPt>
            <c:idx val="2"/>
            <c:invertIfNegative val="0"/>
            <c:bubble3D val="0"/>
            <c:spPr>
              <a:solidFill>
                <a:srgbClr val="FF0000"/>
              </a:solidFill>
              <a:ln w="28575">
                <a:noFill/>
              </a:ln>
            </c:spPr>
          </c:dPt>
          <c:cat>
            <c:strRef>
              <c:f>'P&amp;I by Telescope'!$AO$55:$AO$74</c:f>
              <c:strCache>
                <c:ptCount val="20"/>
                <c:pt idx="0">
                  <c:v>Keck</c:v>
                </c:pt>
                <c:pt idx="1">
                  <c:v>UKIRT</c:v>
                </c:pt>
                <c:pt idx="2">
                  <c:v>CFHT</c:v>
                </c:pt>
                <c:pt idx="3">
                  <c:v>VLT</c:v>
                </c:pt>
                <c:pt idx="4">
                  <c:v>Subaru</c:v>
                </c:pt>
                <c:pt idx="5">
                  <c:v>Mayall</c:v>
                </c:pt>
                <c:pt idx="6">
                  <c:v>NTT</c:v>
                </c:pt>
                <c:pt idx="7">
                  <c:v>Gemini</c:v>
                </c:pt>
                <c:pt idx="8">
                  <c:v>Blanco</c:v>
                </c:pt>
                <c:pt idx="9">
                  <c:v>Magellan</c:v>
                </c:pt>
                <c:pt idx="10">
                  <c:v>ESO3p6</c:v>
                </c:pt>
                <c:pt idx="11">
                  <c:v>JCMT</c:v>
                </c:pt>
                <c:pt idx="12">
                  <c:v>MMT</c:v>
                </c:pt>
                <c:pt idx="13">
                  <c:v>GBT</c:v>
                </c:pt>
                <c:pt idx="14">
                  <c:v>HET</c:v>
                </c:pt>
                <c:pt idx="15">
                  <c:v>WIYN</c:v>
                </c:pt>
                <c:pt idx="16">
                  <c:v>AAT</c:v>
                </c:pt>
                <c:pt idx="17">
                  <c:v>SOAR</c:v>
                </c:pt>
                <c:pt idx="18">
                  <c:v>LBT</c:v>
                </c:pt>
                <c:pt idx="19">
                  <c:v>SALT</c:v>
                </c:pt>
              </c:strCache>
            </c:strRef>
          </c:cat>
          <c:val>
            <c:numRef>
              <c:f>'P&amp;I by Telescope'!$AU$55:$AU$74</c:f>
              <c:numCache>
                <c:formatCode>0</c:formatCode>
                <c:ptCount val="20"/>
                <c:pt idx="0">
                  <c:v>3353.3898765593772</c:v>
                </c:pt>
                <c:pt idx="1">
                  <c:v>2301.326388426125</c:v>
                </c:pt>
                <c:pt idx="2">
                  <c:v>2137.1388959437609</c:v>
                </c:pt>
                <c:pt idx="3">
                  <c:v>1960.7395815588534</c:v>
                </c:pt>
                <c:pt idx="4">
                  <c:v>1928.9305563867092</c:v>
                </c:pt>
                <c:pt idx="5">
                  <c:v>1515.4236130267382</c:v>
                </c:pt>
                <c:pt idx="6">
                  <c:v>1290.1944432109594</c:v>
                </c:pt>
                <c:pt idx="7">
                  <c:v>1233.1631974242628</c:v>
                </c:pt>
                <c:pt idx="8">
                  <c:v>1213.8055583015084</c:v>
                </c:pt>
                <c:pt idx="9">
                  <c:v>1089.5034741535783</c:v>
                </c:pt>
                <c:pt idx="10">
                  <c:v>1071.2986128926277</c:v>
                </c:pt>
                <c:pt idx="11">
                  <c:v>1049.3333335071802</c:v>
                </c:pt>
                <c:pt idx="12">
                  <c:v>1046.3680558726192</c:v>
                </c:pt>
                <c:pt idx="13">
                  <c:v>893.28632556647062</c:v>
                </c:pt>
                <c:pt idx="14">
                  <c:v>695.84722270071507</c:v>
                </c:pt>
                <c:pt idx="15">
                  <c:v>557.29166633635759</c:v>
                </c:pt>
                <c:pt idx="16">
                  <c:v>524.06944300979376</c:v>
                </c:pt>
                <c:pt idx="17">
                  <c:v>261.36111012846231</c:v>
                </c:pt>
                <c:pt idx="18">
                  <c:v>151.80555562674999</c:v>
                </c:pt>
                <c:pt idx="19">
                  <c:v>58.340277932584286</c:v>
                </c:pt>
              </c:numCache>
            </c:numRef>
          </c:val>
        </c:ser>
        <c:dLbls>
          <c:showLegendKey val="0"/>
          <c:showVal val="0"/>
          <c:showCatName val="0"/>
          <c:showSerName val="0"/>
          <c:showPercent val="0"/>
          <c:showBubbleSize val="0"/>
        </c:dLbls>
        <c:gapWidth val="150"/>
        <c:shape val="box"/>
        <c:axId val="163540384"/>
        <c:axId val="163540776"/>
        <c:axId val="0"/>
      </c:bar3DChart>
      <c:catAx>
        <c:axId val="163540384"/>
        <c:scaling>
          <c:orientation val="minMax"/>
        </c:scaling>
        <c:delete val="0"/>
        <c:axPos val="b"/>
        <c:numFmt formatCode="General" sourceLinked="0"/>
        <c:majorTickMark val="out"/>
        <c:minorTickMark val="none"/>
        <c:tickLblPos val="nextTo"/>
        <c:txPr>
          <a:bodyPr/>
          <a:lstStyle/>
          <a:p>
            <a:pPr>
              <a:defRPr>
                <a:solidFill>
                  <a:schemeClr val="bg1"/>
                </a:solidFill>
              </a:defRPr>
            </a:pPr>
            <a:endParaRPr lang="en-US"/>
          </a:p>
        </c:txPr>
        <c:crossAx val="163540776"/>
        <c:crosses val="autoZero"/>
        <c:auto val="1"/>
        <c:lblAlgn val="ctr"/>
        <c:lblOffset val="100"/>
        <c:noMultiLvlLbl val="0"/>
      </c:catAx>
      <c:valAx>
        <c:axId val="163540776"/>
        <c:scaling>
          <c:orientation val="minMax"/>
        </c:scaling>
        <c:delete val="0"/>
        <c:axPos val="l"/>
        <c:majorGridlines/>
        <c:numFmt formatCode="0" sourceLinked="1"/>
        <c:majorTickMark val="out"/>
        <c:minorTickMark val="none"/>
        <c:tickLblPos val="nextTo"/>
        <c:txPr>
          <a:bodyPr/>
          <a:lstStyle/>
          <a:p>
            <a:pPr>
              <a:defRPr>
                <a:solidFill>
                  <a:schemeClr val="bg1"/>
                </a:solidFill>
              </a:defRPr>
            </a:pPr>
            <a:endParaRPr lang="en-US"/>
          </a:p>
        </c:txPr>
        <c:crossAx val="163540384"/>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'P&amp;I by Telescope'!$AO$55</c:f>
              <c:strCache>
                <c:ptCount val="1"/>
                <c:pt idx="0">
                  <c:v>Keck</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Telescope'!$AP$55:$AT$55</c:f>
              <c:numCache>
                <c:formatCode>0</c:formatCode>
                <c:ptCount val="5"/>
                <c:pt idx="0">
                  <c:v>490.3125</c:v>
                </c:pt>
                <c:pt idx="1">
                  <c:v>517.12499912828207</c:v>
                </c:pt>
                <c:pt idx="2">
                  <c:v>697.16666468977928</c:v>
                </c:pt>
                <c:pt idx="3">
                  <c:v>842.28571274131536</c:v>
                </c:pt>
                <c:pt idx="4">
                  <c:v>835.37500000000011</c:v>
                </c:pt>
              </c:numCache>
            </c:numRef>
          </c:val>
          <c:smooth val="0"/>
        </c:ser>
        <c:ser>
          <c:idx val="1"/>
          <c:order val="1"/>
          <c:tx>
            <c:strRef>
              <c:f>'P&amp;I by Telescope'!$AO$56</c:f>
              <c:strCache>
                <c:ptCount val="1"/>
                <c:pt idx="0">
                  <c:v>UKIRT</c:v>
                </c:pt>
              </c:strCache>
            </c:strRef>
          </c:tx>
          <c:spPr>
            <a:ln w="41275">
              <a:solidFill>
                <a:srgbClr val="FFFF00"/>
              </a:solidFill>
            </a:ln>
          </c:spPr>
          <c:marker>
            <c:spPr>
              <a:ln>
                <a:solidFill>
                  <a:srgbClr val="FFFF00"/>
                </a:solidFill>
              </a:ln>
            </c:spPr>
          </c:marker>
          <c:cat>
            <c:numRef>
              <c:f>'P&amp;I by Telescope'!$AP$54:$AT$54</c:f>
              <c:numCache>
                <c:formatCode>General</c:formatCode>
                <c:ptCount val="5"/>
                <c:pt idx="0">
                  <c:v>2008</c:v>
                </c:pt>
                <c:pt idx="1">
                  <c:v>2009</c:v>
                </c:pt>
                <c:pt idx="2">
                  <c:v>2010</c:v>
                </c:pt>
                <c:pt idx="3">
                  <c:v>2011</c:v>
                </c:pt>
                <c:pt idx="4">
                  <c:v>2012</c:v>
                </c:pt>
              </c:numCache>
            </c:numRef>
          </c:cat>
          <c:val>
            <c:numRef>
              <c:f>'P&amp;I by Telescope'!$AP$56:$AT$56</c:f>
              <c:numCache>
                <c:formatCode>0</c:formatCode>
                <c:ptCount val="5"/>
                <c:pt idx="0">
                  <c:v>151.6875</c:v>
                </c:pt>
                <c:pt idx="1">
                  <c:v>265.83333361148834</c:v>
                </c:pt>
                <c:pt idx="2">
                  <c:v>373.22222342342138</c:v>
                </c:pt>
                <c:pt idx="3">
                  <c:v>694.33333139121532</c:v>
                </c:pt>
                <c:pt idx="4">
                  <c:v>816.25000000000011</c:v>
                </c:pt>
              </c:numCache>
            </c:numRef>
          </c:val>
          <c:smooth val="0"/>
        </c:ser>
        <c:ser>
          <c:idx val="2"/>
          <c:order val="2"/>
          <c:tx>
            <c:strRef>
              <c:f>'P&amp;I by Telescope'!$AO$57</c:f>
              <c:strCache>
                <c:ptCount val="1"/>
                <c:pt idx="0">
                  <c:v>CFHT</c:v>
                </c:pt>
              </c:strCache>
            </c:strRef>
          </c:tx>
          <c:spPr>
            <a:ln w="41275">
              <a:solidFill>
                <a:srgbClr val="FF0000"/>
              </a:solidFill>
            </a:ln>
          </c:spPr>
          <c:marker>
            <c:spPr>
              <a:solidFill>
                <a:srgbClr val="FFFF00"/>
              </a:solidFill>
              <a:ln>
                <a:solidFill>
                  <a:srgbClr val="FF0000"/>
                </a:solidFill>
              </a:ln>
            </c:spPr>
          </c:marker>
          <c:cat>
            <c:numRef>
              <c:f>'P&amp;I by Telescope'!$AP$54:$AT$54</c:f>
              <c:numCache>
                <c:formatCode>General</c:formatCode>
                <c:ptCount val="5"/>
                <c:pt idx="0">
                  <c:v>2008</c:v>
                </c:pt>
                <c:pt idx="1">
                  <c:v>2009</c:v>
                </c:pt>
                <c:pt idx="2">
                  <c:v>2010</c:v>
                </c:pt>
                <c:pt idx="3">
                  <c:v>2011</c:v>
                </c:pt>
                <c:pt idx="4">
                  <c:v>2012</c:v>
                </c:pt>
              </c:numCache>
            </c:numRef>
          </c:cat>
          <c:val>
            <c:numRef>
              <c:f>'P&amp;I by Telescope'!$AP$57:$AT$57</c:f>
              <c:numCache>
                <c:formatCode>0</c:formatCode>
                <c:ptCount val="5"/>
                <c:pt idx="0">
                  <c:v>323</c:v>
                </c:pt>
                <c:pt idx="1">
                  <c:v>381.08333460986614</c:v>
                </c:pt>
                <c:pt idx="2">
                  <c:v>542.22222761809837</c:v>
                </c:pt>
                <c:pt idx="3">
                  <c:v>496.83333371579647</c:v>
                </c:pt>
                <c:pt idx="4">
                  <c:v>394.25</c:v>
                </c:pt>
              </c:numCache>
            </c:numRef>
          </c:val>
          <c:smooth val="0"/>
        </c:ser>
        <c:ser>
          <c:idx val="3"/>
          <c:order val="3"/>
          <c:tx>
            <c:strRef>
              <c:f>'P&amp;I by Telescope'!$AO$58</c:f>
              <c:strCache>
                <c:ptCount val="1"/>
                <c:pt idx="0">
                  <c:v>VLT</c:v>
                </c:pt>
              </c:strCache>
            </c:strRef>
          </c:tx>
          <c:spPr>
            <a:ln w="41275">
              <a:solidFill>
                <a:schemeClr val="bg1">
                  <a:lumMod val="75000"/>
                </a:schemeClr>
              </a:solidFill>
            </a:ln>
          </c:spPr>
          <c:marker>
            <c:spPr>
              <a:ln>
                <a:solidFill>
                  <a:schemeClr val="bg1">
                    <a:lumMod val="75000"/>
                  </a:schemeClr>
                </a:solidFill>
              </a:ln>
            </c:spPr>
          </c:marker>
          <c:cat>
            <c:numRef>
              <c:f>'P&amp;I by Telescope'!$AP$54:$AT$54</c:f>
              <c:numCache>
                <c:formatCode>General</c:formatCode>
                <c:ptCount val="5"/>
                <c:pt idx="0">
                  <c:v>2008</c:v>
                </c:pt>
                <c:pt idx="1">
                  <c:v>2009</c:v>
                </c:pt>
                <c:pt idx="2">
                  <c:v>2010</c:v>
                </c:pt>
                <c:pt idx="3">
                  <c:v>2011</c:v>
                </c:pt>
                <c:pt idx="4">
                  <c:v>2012</c:v>
                </c:pt>
              </c:numCache>
            </c:numRef>
          </c:cat>
          <c:val>
            <c:numRef>
              <c:f>'P&amp;I by Telescope'!$AP$58:$AT$58</c:f>
              <c:numCache>
                <c:formatCode>0</c:formatCode>
                <c:ptCount val="5"/>
                <c:pt idx="0">
                  <c:v>261.28125</c:v>
                </c:pt>
                <c:pt idx="1">
                  <c:v>352.02083297632635</c:v>
                </c:pt>
                <c:pt idx="2">
                  <c:v>405.08333251811564</c:v>
                </c:pt>
                <c:pt idx="3">
                  <c:v>458.1666660644114</c:v>
                </c:pt>
                <c:pt idx="4">
                  <c:v>484.25</c:v>
                </c:pt>
              </c:numCache>
            </c:numRef>
          </c:val>
          <c:smooth val="0"/>
        </c:ser>
        <c:ser>
          <c:idx val="4"/>
          <c:order val="4"/>
          <c:tx>
            <c:strRef>
              <c:f>'P&amp;I by Telescope'!$AO$59</c:f>
              <c:strCache>
                <c:ptCount val="1"/>
                <c:pt idx="0">
                  <c:v>Subaru</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Telescope'!$AP$59:$AT$59</c:f>
              <c:numCache>
                <c:formatCode>0</c:formatCode>
                <c:ptCount val="5"/>
                <c:pt idx="0">
                  <c:v>210.375</c:v>
                </c:pt>
                <c:pt idx="1">
                  <c:v>338.25000008940697</c:v>
                </c:pt>
                <c:pt idx="2">
                  <c:v>540.55555681884289</c:v>
                </c:pt>
                <c:pt idx="3">
                  <c:v>364.99999947845936</c:v>
                </c:pt>
                <c:pt idx="4">
                  <c:v>474.75</c:v>
                </c:pt>
              </c:numCache>
            </c:numRef>
          </c:val>
          <c:smooth val="0"/>
        </c:ser>
        <c:ser>
          <c:idx val="5"/>
          <c:order val="5"/>
          <c:tx>
            <c:strRef>
              <c:f>'P&amp;I by Telescope'!$AO$60</c:f>
              <c:strCache>
                <c:ptCount val="1"/>
                <c:pt idx="0">
                  <c:v>Mayall</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Telescope'!$AP$60:$AT$60</c:f>
              <c:numCache>
                <c:formatCode>0</c:formatCode>
                <c:ptCount val="5"/>
                <c:pt idx="0">
                  <c:v>186.0625</c:v>
                </c:pt>
                <c:pt idx="1">
                  <c:v>335.16666816920042</c:v>
                </c:pt>
                <c:pt idx="2">
                  <c:v>313.77777879685163</c:v>
                </c:pt>
                <c:pt idx="3">
                  <c:v>278.66666606068611</c:v>
                </c:pt>
                <c:pt idx="4">
                  <c:v>401.75</c:v>
                </c:pt>
              </c:numCache>
            </c:numRef>
          </c:val>
          <c:smooth val="0"/>
        </c:ser>
        <c:ser>
          <c:idx val="6"/>
          <c:order val="6"/>
          <c:tx>
            <c:strRef>
              <c:f>'P&amp;I by Telescope'!$AO$61</c:f>
              <c:strCache>
                <c:ptCount val="1"/>
                <c:pt idx="0">
                  <c:v>NTT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Telescope'!$AP$61:$AT$61</c:f>
              <c:numCache>
                <c:formatCode>0</c:formatCode>
                <c:ptCount val="5"/>
                <c:pt idx="0">
                  <c:v>206.25</c:v>
                </c:pt>
                <c:pt idx="1">
                  <c:v>242.33333484083414</c:v>
                </c:pt>
                <c:pt idx="2">
                  <c:v>339.77777593582869</c:v>
                </c:pt>
                <c:pt idx="3">
                  <c:v>262.33333243429661</c:v>
                </c:pt>
                <c:pt idx="4">
                  <c:v>239.74999999999997</c:v>
                </c:pt>
              </c:numCache>
            </c:numRef>
          </c:val>
          <c:smooth val="0"/>
        </c:ser>
        <c:ser>
          <c:idx val="7"/>
          <c:order val="7"/>
          <c:tx>
            <c:strRef>
              <c:f>'P&amp;I by Telescope'!$AO$62</c:f>
              <c:strCache>
                <c:ptCount val="1"/>
                <c:pt idx="0">
                  <c:v>Gemini</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Telescope'!$AP$62:$AT$62</c:f>
              <c:numCache>
                <c:formatCode>0</c:formatCode>
                <c:ptCount val="5"/>
                <c:pt idx="0">
                  <c:v>170.71875</c:v>
                </c:pt>
                <c:pt idx="1">
                  <c:v>215.37500139325857</c:v>
                </c:pt>
                <c:pt idx="2">
                  <c:v>218.44444636628032</c:v>
                </c:pt>
                <c:pt idx="3">
                  <c:v>366.99999966472387</c:v>
                </c:pt>
                <c:pt idx="4">
                  <c:v>261.625</c:v>
                </c:pt>
              </c:numCache>
            </c:numRef>
          </c:val>
          <c:smooth val="0"/>
        </c:ser>
        <c:ser>
          <c:idx val="8"/>
          <c:order val="8"/>
          <c:tx>
            <c:strRef>
              <c:f>'P&amp;I by Telescope'!$AO$63</c:f>
              <c:strCache>
                <c:ptCount val="1"/>
                <c:pt idx="0">
                  <c:v>Blanco</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Telescope'!$AP$63:$AT$63</c:f>
              <c:numCache>
                <c:formatCode>0</c:formatCode>
                <c:ptCount val="5"/>
                <c:pt idx="0">
                  <c:v>188.49999999999997</c:v>
                </c:pt>
                <c:pt idx="1">
                  <c:v>241.74999927729365</c:v>
                </c:pt>
                <c:pt idx="2">
                  <c:v>320.88889349997044</c:v>
                </c:pt>
                <c:pt idx="3">
                  <c:v>336.66666552424431</c:v>
                </c:pt>
                <c:pt idx="4">
                  <c:v>126</c:v>
                </c:pt>
              </c:numCache>
            </c:numRef>
          </c:val>
          <c:smooth val="0"/>
        </c:ser>
        <c:ser>
          <c:idx val="9"/>
          <c:order val="9"/>
          <c:tx>
            <c:strRef>
              <c:f>'P&amp;I by Telescope'!$AO$64</c:f>
              <c:strCache>
                <c:ptCount val="1"/>
                <c:pt idx="0">
                  <c:v>Magellan</c:v>
                </c:pt>
              </c:strCache>
            </c:strRef>
          </c:tx>
          <c:spPr>
            <a:ln w="41275">
              <a:solidFill>
                <a:schemeClr val="accent6">
                  <a:lumMod val="40000"/>
                  <a:lumOff val="60000"/>
                </a:schemeClr>
              </a:solidFill>
            </a:ln>
          </c:spPr>
          <c:marker>
            <c:spPr>
              <a:ln>
                <a:solidFill>
                  <a:schemeClr val="accent6">
                    <a:lumMod val="40000"/>
                    <a:lumOff val="60000"/>
                  </a:schemeClr>
                </a:solidFill>
              </a:ln>
            </c:spPr>
          </c:marker>
          <c:cat>
            <c:numRef>
              <c:f>'P&amp;I by Telescope'!$AP$54:$AT$54</c:f>
              <c:numCache>
                <c:formatCode>General</c:formatCode>
                <c:ptCount val="5"/>
                <c:pt idx="0">
                  <c:v>2008</c:v>
                </c:pt>
                <c:pt idx="1">
                  <c:v>2009</c:v>
                </c:pt>
                <c:pt idx="2">
                  <c:v>2010</c:v>
                </c:pt>
                <c:pt idx="3">
                  <c:v>2011</c:v>
                </c:pt>
                <c:pt idx="4">
                  <c:v>2012</c:v>
                </c:pt>
              </c:numCache>
            </c:numRef>
          </c:cat>
          <c:val>
            <c:numRef>
              <c:f>'P&amp;I by Telescope'!$AP$64:$AT$64</c:f>
              <c:numCache>
                <c:formatCode>0</c:formatCode>
                <c:ptCount val="5"/>
                <c:pt idx="0">
                  <c:v>92.65625</c:v>
                </c:pt>
                <c:pt idx="1">
                  <c:v>174.16666691377759</c:v>
                </c:pt>
                <c:pt idx="2">
                  <c:v>229.6055561825633</c:v>
                </c:pt>
                <c:pt idx="3">
                  <c:v>307.25000105798244</c:v>
                </c:pt>
                <c:pt idx="4">
                  <c:v>285.875</c:v>
                </c:pt>
              </c:numCache>
            </c:numRef>
          </c:val>
          <c:smooth val="0"/>
        </c:ser>
        <c:ser>
          <c:idx val="10"/>
          <c:order val="10"/>
          <c:tx>
            <c:strRef>
              <c:f>'P&amp;I by Telescope'!$AO$65</c:f>
              <c:strCache>
                <c:ptCount val="1"/>
                <c:pt idx="0">
                  <c:v>ESO3p6</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Telescope'!$AP$65:$AT$65</c:f>
              <c:numCache>
                <c:formatCode>0</c:formatCode>
                <c:ptCount val="5"/>
                <c:pt idx="0">
                  <c:v>195.9375</c:v>
                </c:pt>
                <c:pt idx="1">
                  <c:v>192.00000074505806</c:v>
                </c:pt>
                <c:pt idx="2">
                  <c:v>224.44444490969181</c:v>
                </c:pt>
                <c:pt idx="3">
                  <c:v>267.66666723787785</c:v>
                </c:pt>
                <c:pt idx="4">
                  <c:v>191.25</c:v>
                </c:pt>
              </c:numCache>
            </c:numRef>
          </c:val>
          <c:smooth val="0"/>
        </c:ser>
        <c:ser>
          <c:idx val="11"/>
          <c:order val="11"/>
          <c:tx>
            <c:strRef>
              <c:f>'P&amp;I by Telescope'!$AO$66</c:f>
              <c:strCache>
                <c:ptCount val="1"/>
                <c:pt idx="0">
                  <c:v>JCMT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Telescope'!$AP$66:$AT$66</c:f>
              <c:numCache>
                <c:formatCode>0</c:formatCode>
                <c:ptCount val="5"/>
                <c:pt idx="0">
                  <c:v>128.5</c:v>
                </c:pt>
                <c:pt idx="1">
                  <c:v>165.49999997764826</c:v>
                </c:pt>
                <c:pt idx="2">
                  <c:v>149.66666727513075</c:v>
                </c:pt>
                <c:pt idx="3">
                  <c:v>306.16666625440121</c:v>
                </c:pt>
                <c:pt idx="4">
                  <c:v>299.5</c:v>
                </c:pt>
              </c:numCache>
            </c:numRef>
          </c:val>
          <c:smooth val="0"/>
        </c:ser>
        <c:ser>
          <c:idx val="12"/>
          <c:order val="12"/>
          <c:tx>
            <c:strRef>
              <c:f>'P&amp;I by Telescope'!$AO$67</c:f>
              <c:strCache>
                <c:ptCount val="1"/>
                <c:pt idx="0">
                  <c:v>MMT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Telescope'!$AP$67:$AT$67</c:f>
              <c:numCache>
                <c:formatCode>0</c:formatCode>
                <c:ptCount val="5"/>
                <c:pt idx="0">
                  <c:v>120.31250000000001</c:v>
                </c:pt>
                <c:pt idx="1">
                  <c:v>185.50000050663948</c:v>
                </c:pt>
                <c:pt idx="2">
                  <c:v>157.22222261875868</c:v>
                </c:pt>
                <c:pt idx="3">
                  <c:v>200.83333274722096</c:v>
                </c:pt>
                <c:pt idx="4">
                  <c:v>382.5</c:v>
                </c:pt>
              </c:numCache>
            </c:numRef>
          </c:val>
          <c:smooth val="0"/>
        </c:ser>
        <c:ser>
          <c:idx val="13"/>
          <c:order val="13"/>
          <c:tx>
            <c:strRef>
              <c:f>'P&amp;I by Telescope'!$AO$68</c:f>
              <c:strCache>
                <c:ptCount val="1"/>
                <c:pt idx="0">
                  <c:v>GBT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Telescope'!$AP$68:$AT$68</c:f>
              <c:numCache>
                <c:formatCode>0</c:formatCode>
                <c:ptCount val="5"/>
                <c:pt idx="0">
                  <c:v>74.230769589543343</c:v>
                </c:pt>
                <c:pt idx="1">
                  <c:v>129.88888945430517</c:v>
                </c:pt>
                <c:pt idx="2">
                  <c:v>293.1666663736105</c:v>
                </c:pt>
                <c:pt idx="3">
                  <c:v>250.50000014901161</c:v>
                </c:pt>
                <c:pt idx="4">
                  <c:v>145.5</c:v>
                </c:pt>
              </c:numCache>
            </c:numRef>
          </c:val>
          <c:smooth val="0"/>
        </c:ser>
        <c:ser>
          <c:idx val="14"/>
          <c:order val="14"/>
          <c:tx>
            <c:strRef>
              <c:f>'P&amp;I by Telescope'!$AO$69</c:f>
              <c:strCache>
                <c:ptCount val="1"/>
                <c:pt idx="0">
                  <c:v>HET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Telescope'!$AP$69:$AT$69</c:f>
              <c:numCache>
                <c:formatCode>0</c:formatCode>
                <c:ptCount val="5"/>
                <c:pt idx="0">
                  <c:v>106.375</c:v>
                </c:pt>
                <c:pt idx="1">
                  <c:v>134.08333370089531</c:v>
                </c:pt>
                <c:pt idx="2">
                  <c:v>129.22222305834293</c:v>
                </c:pt>
                <c:pt idx="3">
                  <c:v>141.66666594147682</c:v>
                </c:pt>
                <c:pt idx="4">
                  <c:v>184.49999999999997</c:v>
                </c:pt>
              </c:numCache>
            </c:numRef>
          </c:val>
          <c:smooth val="0"/>
        </c:ser>
        <c:ser>
          <c:idx val="15"/>
          <c:order val="15"/>
          <c:tx>
            <c:strRef>
              <c:f>'P&amp;I by Telescope'!$AO$70</c:f>
              <c:strCache>
                <c:ptCount val="1"/>
                <c:pt idx="0">
                  <c:v>WIYN</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Telescope'!$AP$70:$AT$70</c:f>
              <c:numCache>
                <c:formatCode>0</c:formatCode>
                <c:ptCount val="5"/>
                <c:pt idx="0">
                  <c:v>176.125</c:v>
                </c:pt>
                <c:pt idx="1">
                  <c:v>81.666667222976685</c:v>
                </c:pt>
                <c:pt idx="2">
                  <c:v>101.99999962002039</c:v>
                </c:pt>
                <c:pt idx="3">
                  <c:v>108.49999949336053</c:v>
                </c:pt>
                <c:pt idx="4">
                  <c:v>89</c:v>
                </c:pt>
              </c:numCache>
            </c:numRef>
          </c:val>
          <c:smooth val="0"/>
        </c:ser>
        <c:ser>
          <c:idx val="16"/>
          <c:order val="16"/>
          <c:tx>
            <c:strRef>
              <c:f>'P&amp;I by Telescope'!$AO$71</c:f>
              <c:strCache>
                <c:ptCount val="1"/>
                <c:pt idx="0">
                  <c:v>AAT</c:v>
                </c:pt>
              </c:strCache>
            </c:strRef>
          </c:tx>
          <c:cat>
            <c:numRef>
              <c:f>'P&amp;I by Telescope'!$AP$54:$AT$54</c:f>
              <c:numCache>
                <c:formatCode>General</c:formatCode>
                <c:ptCount val="5"/>
                <c:pt idx="0">
                  <c:v>2008</c:v>
                </c:pt>
                <c:pt idx="1">
                  <c:v>2009</c:v>
                </c:pt>
                <c:pt idx="2">
                  <c:v>2010</c:v>
                </c:pt>
                <c:pt idx="3">
                  <c:v>2011</c:v>
                </c:pt>
                <c:pt idx="4">
                  <c:v>2012</c:v>
                </c:pt>
              </c:numCache>
            </c:numRef>
          </c:cat>
          <c:val>
            <c:numRef>
              <c:f>'P&amp;I by Telescope'!$AP$71:$AT$71</c:f>
              <c:numCache>
                <c:formatCode>0</c:formatCode>
                <c:ptCount val="5"/>
                <c:pt idx="0">
                  <c:v>92.625</c:v>
                </c:pt>
                <c:pt idx="1">
                  <c:v>94.083331912755966</c:v>
                </c:pt>
                <c:pt idx="2">
                  <c:v>140.44444469362497</c:v>
                </c:pt>
                <c:pt idx="3">
                  <c:v>123.66666640341282</c:v>
                </c:pt>
                <c:pt idx="4">
                  <c:v>73.25</c:v>
                </c:pt>
              </c:numCache>
            </c:numRef>
          </c:val>
          <c:smooth val="0"/>
        </c:ser>
        <c:ser>
          <c:idx val="17"/>
          <c:order val="17"/>
          <c:tx>
            <c:strRef>
              <c:f>'P&amp;I by Telescope'!$AO$72</c:f>
              <c:strCache>
                <c:ptCount val="1"/>
                <c:pt idx="0">
                  <c:v>SOAR</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Telescope'!$AP$72:$AT$72</c:f>
              <c:numCache>
                <c:formatCode>0</c:formatCode>
                <c:ptCount val="5"/>
                <c:pt idx="0">
                  <c:v>3.25</c:v>
                </c:pt>
                <c:pt idx="1">
                  <c:v>11.83333308249712</c:v>
                </c:pt>
                <c:pt idx="2">
                  <c:v>57.444444701075561</c:v>
                </c:pt>
                <c:pt idx="3">
                  <c:v>109.83333234488964</c:v>
                </c:pt>
                <c:pt idx="4">
                  <c:v>79</c:v>
                </c:pt>
              </c:numCache>
            </c:numRef>
          </c:val>
          <c:smooth val="0"/>
        </c:ser>
        <c:ser>
          <c:idx val="18"/>
          <c:order val="18"/>
          <c:tx>
            <c:strRef>
              <c:f>'P&amp;I by Telescope'!$AO$73</c:f>
              <c:strCache>
                <c:ptCount val="1"/>
                <c:pt idx="0">
                  <c:v>LBT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Telescope'!$AP$73:$AT$73</c:f>
              <c:numCache>
                <c:formatCode>0</c:formatCode>
                <c:ptCount val="5"/>
                <c:pt idx="0">
                  <c:v>21.75</c:v>
                </c:pt>
                <c:pt idx="1">
                  <c:v>9.2499999403953552</c:v>
                </c:pt>
                <c:pt idx="2">
                  <c:v>7.5555556416511536</c:v>
                </c:pt>
                <c:pt idx="3">
                  <c:v>60.000000044703484</c:v>
                </c:pt>
                <c:pt idx="4">
                  <c:v>53.25</c:v>
                </c:pt>
              </c:numCache>
            </c:numRef>
          </c:val>
          <c:smooth val="0"/>
        </c:ser>
        <c:ser>
          <c:idx val="19"/>
          <c:order val="19"/>
          <c:tx>
            <c:strRef>
              <c:f>'P&amp;I by Telescope'!$AO$74</c:f>
              <c:strCache>
                <c:ptCount val="1"/>
                <c:pt idx="0">
                  <c:v>SALT</c:v>
                </c:pt>
              </c:strCache>
            </c:strRef>
          </c:tx>
          <c:spPr>
            <a:ln w="41275"/>
          </c:spPr>
          <c:cat>
            <c:numRef>
              <c:f>'P&amp;I by Telescope'!$AP$54:$AT$54</c:f>
              <c:numCache>
                <c:formatCode>General</c:formatCode>
                <c:ptCount val="5"/>
                <c:pt idx="0">
                  <c:v>2008</c:v>
                </c:pt>
                <c:pt idx="1">
                  <c:v>2009</c:v>
                </c:pt>
                <c:pt idx="2">
                  <c:v>2010</c:v>
                </c:pt>
                <c:pt idx="3">
                  <c:v>2011</c:v>
                </c:pt>
                <c:pt idx="4">
                  <c:v>2012</c:v>
                </c:pt>
              </c:numCache>
            </c:numRef>
          </c:cat>
          <c:val>
            <c:numRef>
              <c:f>'P&amp;I by Telescope'!$AP$74:$AT$74</c:f>
              <c:numCache>
                <c:formatCode>0</c:formatCode>
                <c:ptCount val="5"/>
                <c:pt idx="0">
                  <c:v>24.8125</c:v>
                </c:pt>
                <c:pt idx="1">
                  <c:v>0.66666668653488159</c:v>
                </c:pt>
                <c:pt idx="2">
                  <c:v>12.111111007630825</c:v>
                </c:pt>
                <c:pt idx="3">
                  <c:v>9.5000002384185791</c:v>
                </c:pt>
                <c:pt idx="4">
                  <c:v>11.25</c:v>
                </c:pt>
              </c:numCache>
            </c:numRef>
          </c:val>
          <c:smooth val="0"/>
        </c:ser>
        <c:dLbls>
          <c:showLegendKey val="0"/>
          <c:showVal val="0"/>
          <c:showCatName val="0"/>
          <c:showSerName val="0"/>
          <c:showPercent val="0"/>
          <c:showBubbleSize val="0"/>
        </c:dLbls>
        <c:marker val="1"/>
        <c:smooth val="0"/>
        <c:axId val="163541560"/>
        <c:axId val="163541952"/>
      </c:lineChart>
      <c:catAx>
        <c:axId val="163541560"/>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en-US"/>
          </a:p>
        </c:txPr>
        <c:crossAx val="163541952"/>
        <c:crosses val="autoZero"/>
        <c:auto val="1"/>
        <c:lblAlgn val="ctr"/>
        <c:lblOffset val="100"/>
        <c:noMultiLvlLbl val="0"/>
      </c:catAx>
      <c:valAx>
        <c:axId val="163541952"/>
        <c:scaling>
          <c:orientation val="minMax"/>
        </c:scaling>
        <c:delete val="0"/>
        <c:axPos val="l"/>
        <c:majorGridlines/>
        <c:numFmt formatCode="0" sourceLinked="1"/>
        <c:majorTickMark val="out"/>
        <c:minorTickMark val="none"/>
        <c:tickLblPos val="nextTo"/>
        <c:txPr>
          <a:bodyPr/>
          <a:lstStyle/>
          <a:p>
            <a:pPr>
              <a:defRPr>
                <a:solidFill>
                  <a:schemeClr val="bg1"/>
                </a:solidFill>
              </a:defRPr>
            </a:pPr>
            <a:endParaRPr lang="en-US"/>
          </a:p>
        </c:txPr>
        <c:crossAx val="163541560"/>
        <c:crosses val="autoZero"/>
        <c:crossBetween val="between"/>
      </c:valAx>
    </c:plotArea>
    <c:legend>
      <c:legendPos val="r"/>
      <c:layout>
        <c:manualLayout>
          <c:xMode val="edge"/>
          <c:yMode val="edge"/>
          <c:x val="0.86939228152036552"/>
          <c:y val="2.4382480601578192E-2"/>
          <c:w val="0.11875586662778263"/>
          <c:h val="0.9395519441198501"/>
        </c:manualLayout>
      </c:layout>
      <c:overlay val="0"/>
      <c:txPr>
        <a:bodyPr/>
        <a:lstStyle/>
        <a:p>
          <a:pPr>
            <a:defRPr sz="800">
              <a:solidFill>
                <a:schemeClr val="bg1"/>
              </a:solidFill>
            </a:defRPr>
          </a:pPr>
          <a:endParaRPr lang="en-US"/>
        </a:p>
      </c:txPr>
    </c:legend>
    <c:plotVisOnly val="1"/>
    <c:dispBlanksAs val="gap"/>
    <c:showDLblsOverMax val="0"/>
  </c:chart>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69699" cy="480060"/>
          </a:xfrm>
          <a:prstGeom prst="rect">
            <a:avLst/>
          </a:prstGeom>
          <a:noFill/>
          <a:ln w="9525">
            <a:noFill/>
            <a:miter lim="800000"/>
            <a:headEnd/>
            <a:tailEnd/>
          </a:ln>
          <a:effectLst/>
        </p:spPr>
        <p:txBody>
          <a:bodyPr vert="horz" wrap="square" lIns="96447" tIns="48224" rIns="96447" bIns="48224" numCol="1" anchor="t" anchorCtr="0" compatLnSpc="1">
            <a:prstTxWarp prst="textNoShape">
              <a:avLst/>
            </a:prstTxWarp>
          </a:bodyPr>
          <a:lstStyle>
            <a:lvl1pPr defTabSz="963892">
              <a:defRPr sz="1200" b="0">
                <a:solidFill>
                  <a:schemeClr val="tx1"/>
                </a:solidFill>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4145502" y="0"/>
            <a:ext cx="3169699" cy="480060"/>
          </a:xfrm>
          <a:prstGeom prst="rect">
            <a:avLst/>
          </a:prstGeom>
          <a:noFill/>
          <a:ln w="9525">
            <a:noFill/>
            <a:miter lim="800000"/>
            <a:headEnd/>
            <a:tailEnd/>
          </a:ln>
          <a:effectLst/>
        </p:spPr>
        <p:txBody>
          <a:bodyPr vert="horz" wrap="square" lIns="96447" tIns="48224" rIns="96447" bIns="48224" numCol="1" anchor="t" anchorCtr="0" compatLnSpc="1">
            <a:prstTxWarp prst="textNoShape">
              <a:avLst/>
            </a:prstTxWarp>
          </a:bodyPr>
          <a:lstStyle>
            <a:lvl1pPr algn="r" defTabSz="963892">
              <a:defRPr sz="1200" b="0">
                <a:solidFill>
                  <a:schemeClr val="tx1"/>
                </a:solidFill>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9121140"/>
            <a:ext cx="3169699" cy="480060"/>
          </a:xfrm>
          <a:prstGeom prst="rect">
            <a:avLst/>
          </a:prstGeom>
          <a:noFill/>
          <a:ln w="9525">
            <a:noFill/>
            <a:miter lim="800000"/>
            <a:headEnd/>
            <a:tailEnd/>
          </a:ln>
          <a:effectLst/>
        </p:spPr>
        <p:txBody>
          <a:bodyPr vert="horz" wrap="square" lIns="96447" tIns="48224" rIns="96447" bIns="48224" numCol="1" anchor="b" anchorCtr="0" compatLnSpc="1">
            <a:prstTxWarp prst="textNoShape">
              <a:avLst/>
            </a:prstTxWarp>
          </a:bodyPr>
          <a:lstStyle>
            <a:lvl1pPr defTabSz="963892">
              <a:defRPr sz="1200" b="0">
                <a:solidFill>
                  <a:schemeClr val="tx1"/>
                </a:solidFill>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4145502" y="9121140"/>
            <a:ext cx="3169699" cy="480060"/>
          </a:xfrm>
          <a:prstGeom prst="rect">
            <a:avLst/>
          </a:prstGeom>
          <a:noFill/>
          <a:ln w="9525">
            <a:noFill/>
            <a:miter lim="800000"/>
            <a:headEnd/>
            <a:tailEnd/>
          </a:ln>
          <a:effectLst/>
        </p:spPr>
        <p:txBody>
          <a:bodyPr vert="horz" wrap="square" lIns="96447" tIns="48224" rIns="96447" bIns="48224" numCol="1" anchor="b" anchorCtr="0" compatLnSpc="1">
            <a:prstTxWarp prst="textNoShape">
              <a:avLst/>
            </a:prstTxWarp>
          </a:bodyPr>
          <a:lstStyle>
            <a:lvl1pPr algn="r" defTabSz="963892">
              <a:defRPr sz="1200" b="0">
                <a:solidFill>
                  <a:schemeClr val="tx1"/>
                </a:solidFill>
                <a:latin typeface="Times New Roman" pitchFamily="18" charset="0"/>
              </a:defRPr>
            </a:lvl1pPr>
          </a:lstStyle>
          <a:p>
            <a:fld id="{692EB288-D89E-4FE3-984B-D5BB6C67CC98}" type="slidenum">
              <a:rPr lang="en-US"/>
              <a:pPr/>
              <a:t>‹#›</a:t>
            </a:fld>
            <a:endParaRPr lang="en-US"/>
          </a:p>
        </p:txBody>
      </p:sp>
    </p:spTree>
    <p:extLst>
      <p:ext uri="{BB962C8B-B14F-4D97-AF65-F5344CB8AC3E}">
        <p14:creationId xmlns:p14="http://schemas.microsoft.com/office/powerpoint/2010/main" val="566213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169699" cy="480060"/>
          </a:xfrm>
          <a:prstGeom prst="rect">
            <a:avLst/>
          </a:prstGeom>
          <a:noFill/>
          <a:ln w="9525">
            <a:noFill/>
            <a:miter lim="800000"/>
            <a:headEnd/>
            <a:tailEnd/>
          </a:ln>
          <a:effectLst/>
        </p:spPr>
        <p:txBody>
          <a:bodyPr vert="horz" wrap="square" lIns="96447" tIns="48224" rIns="96447" bIns="48224" numCol="1" anchor="t" anchorCtr="0" compatLnSpc="1">
            <a:prstTxWarp prst="textNoShape">
              <a:avLst/>
            </a:prstTxWarp>
          </a:bodyPr>
          <a:lstStyle>
            <a:lvl1pPr defTabSz="963892">
              <a:defRPr sz="1200" b="0">
                <a:solidFill>
                  <a:schemeClr val="tx1"/>
                </a:solidFill>
                <a:latin typeface="Times New Roman" pitchFamily="18" charset="0"/>
              </a:defRPr>
            </a:lvl1pPr>
          </a:lstStyle>
          <a:p>
            <a:endParaRPr lang="en-US"/>
          </a:p>
        </p:txBody>
      </p:sp>
      <p:sp>
        <p:nvSpPr>
          <p:cNvPr id="18435" name="Rectangle 3"/>
          <p:cNvSpPr>
            <a:spLocks noGrp="1" noChangeArrowheads="1"/>
          </p:cNvSpPr>
          <p:nvPr>
            <p:ph type="dt" idx="1"/>
          </p:nvPr>
        </p:nvSpPr>
        <p:spPr bwMode="auto">
          <a:xfrm>
            <a:off x="4145502" y="0"/>
            <a:ext cx="3169699" cy="480060"/>
          </a:xfrm>
          <a:prstGeom prst="rect">
            <a:avLst/>
          </a:prstGeom>
          <a:noFill/>
          <a:ln w="9525">
            <a:noFill/>
            <a:miter lim="800000"/>
            <a:headEnd/>
            <a:tailEnd/>
          </a:ln>
          <a:effectLst/>
        </p:spPr>
        <p:txBody>
          <a:bodyPr vert="horz" wrap="square" lIns="96447" tIns="48224" rIns="96447" bIns="48224" numCol="1" anchor="t" anchorCtr="0" compatLnSpc="1">
            <a:prstTxWarp prst="textNoShape">
              <a:avLst/>
            </a:prstTxWarp>
          </a:bodyPr>
          <a:lstStyle>
            <a:lvl1pPr algn="r" defTabSz="963892">
              <a:defRPr sz="1200" b="0">
                <a:solidFill>
                  <a:schemeClr val="tx1"/>
                </a:solidFill>
                <a:latin typeface="Times New Roman" pitchFamily="18" charset="0"/>
              </a:defRPr>
            </a:lvl1pPr>
          </a:lstStyle>
          <a:p>
            <a:endParaRPr lang="en-US"/>
          </a:p>
        </p:txBody>
      </p:sp>
      <p:sp>
        <p:nvSpPr>
          <p:cNvPr id="18436" name="Rectangle 4"/>
          <p:cNvSpPr>
            <a:spLocks noGrp="1" noRot="1" noChangeAspect="1" noChangeArrowheads="1" noTextEdit="1"/>
          </p:cNvSpPr>
          <p:nvPr>
            <p:ph type="sldImg" idx="2"/>
          </p:nvPr>
        </p:nvSpPr>
        <p:spPr bwMode="auto">
          <a:xfrm>
            <a:off x="1260475" y="720725"/>
            <a:ext cx="4799013" cy="3598863"/>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74145" y="4560570"/>
            <a:ext cx="5366914" cy="4318897"/>
          </a:xfrm>
          <a:prstGeom prst="rect">
            <a:avLst/>
          </a:prstGeom>
          <a:noFill/>
          <a:ln w="9525">
            <a:noFill/>
            <a:miter lim="800000"/>
            <a:headEnd/>
            <a:tailEnd/>
          </a:ln>
          <a:effectLst/>
        </p:spPr>
        <p:txBody>
          <a:bodyPr vert="horz" wrap="square" lIns="96447" tIns="48224" rIns="96447" bIns="482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9121140"/>
            <a:ext cx="3169699" cy="480060"/>
          </a:xfrm>
          <a:prstGeom prst="rect">
            <a:avLst/>
          </a:prstGeom>
          <a:noFill/>
          <a:ln w="9525">
            <a:noFill/>
            <a:miter lim="800000"/>
            <a:headEnd/>
            <a:tailEnd/>
          </a:ln>
          <a:effectLst/>
        </p:spPr>
        <p:txBody>
          <a:bodyPr vert="horz" wrap="square" lIns="96447" tIns="48224" rIns="96447" bIns="48224" numCol="1" anchor="b" anchorCtr="0" compatLnSpc="1">
            <a:prstTxWarp prst="textNoShape">
              <a:avLst/>
            </a:prstTxWarp>
          </a:bodyPr>
          <a:lstStyle>
            <a:lvl1pPr defTabSz="963892">
              <a:defRPr sz="1200" b="0">
                <a:solidFill>
                  <a:schemeClr val="tx1"/>
                </a:solidFill>
                <a:latin typeface="Times New Roman" pitchFamily="18" charset="0"/>
              </a:defRPr>
            </a:lvl1pPr>
          </a:lstStyle>
          <a:p>
            <a:endParaRPr lang="en-US"/>
          </a:p>
        </p:txBody>
      </p:sp>
      <p:sp>
        <p:nvSpPr>
          <p:cNvPr id="18439" name="Rectangle 7"/>
          <p:cNvSpPr>
            <a:spLocks noGrp="1" noChangeArrowheads="1"/>
          </p:cNvSpPr>
          <p:nvPr>
            <p:ph type="sldNum" sz="quarter" idx="5"/>
          </p:nvPr>
        </p:nvSpPr>
        <p:spPr bwMode="auto">
          <a:xfrm>
            <a:off x="4145502" y="9121140"/>
            <a:ext cx="3169699" cy="480060"/>
          </a:xfrm>
          <a:prstGeom prst="rect">
            <a:avLst/>
          </a:prstGeom>
          <a:noFill/>
          <a:ln w="9525">
            <a:noFill/>
            <a:miter lim="800000"/>
            <a:headEnd/>
            <a:tailEnd/>
          </a:ln>
          <a:effectLst/>
        </p:spPr>
        <p:txBody>
          <a:bodyPr vert="horz" wrap="square" lIns="96447" tIns="48224" rIns="96447" bIns="48224" numCol="1" anchor="b" anchorCtr="0" compatLnSpc="1">
            <a:prstTxWarp prst="textNoShape">
              <a:avLst/>
            </a:prstTxWarp>
          </a:bodyPr>
          <a:lstStyle>
            <a:lvl1pPr algn="r" defTabSz="963892">
              <a:defRPr sz="1200" b="0">
                <a:solidFill>
                  <a:schemeClr val="tx1"/>
                </a:solidFill>
                <a:latin typeface="Times New Roman" pitchFamily="18" charset="0"/>
              </a:defRPr>
            </a:lvl1pPr>
          </a:lstStyle>
          <a:p>
            <a:fld id="{4377E145-C273-401E-8C6C-2841153341E8}" type="slidenum">
              <a:rPr lang="en-US"/>
              <a:pPr/>
              <a:t>‹#›</a:t>
            </a:fld>
            <a:endParaRPr lang="en-US"/>
          </a:p>
        </p:txBody>
      </p:sp>
    </p:spTree>
    <p:extLst>
      <p:ext uri="{BB962C8B-B14F-4D97-AF65-F5344CB8AC3E}">
        <p14:creationId xmlns:p14="http://schemas.microsoft.com/office/powerpoint/2010/main" val="1763048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05200" y="381000"/>
            <a:ext cx="4953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8100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1447800" y="304800"/>
            <a:ext cx="6858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2000">
              <a:schemeClr val="tx1"/>
            </a:gs>
            <a:gs pos="100000">
              <a:srgbClr val="0047FF"/>
            </a:gs>
          </a:gsLst>
          <a:lin ang="5400000" scaled="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6858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600200"/>
            <a:ext cx="77724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1447800" y="1371600"/>
            <a:ext cx="7010400" cy="0"/>
          </a:xfrm>
          <a:prstGeom prst="line">
            <a:avLst/>
          </a:prstGeom>
          <a:noFill/>
          <a:ln w="57150">
            <a:solidFill>
              <a:srgbClr val="0050F0"/>
            </a:solidFill>
            <a:round/>
            <a:headEnd/>
            <a:tailEnd/>
          </a:ln>
          <a:effectLst/>
        </p:spPr>
        <p:txBody>
          <a:bodyPr wrap="none" anchor="ctr"/>
          <a:lstStyle/>
          <a:p>
            <a:endParaRPr lang="en-US"/>
          </a:p>
        </p:txBody>
      </p:sp>
      <p:pic>
        <p:nvPicPr>
          <p:cNvPr id="3075" name="Picture 3"/>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54610" y="76200"/>
            <a:ext cx="1116990" cy="13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i="1" baseline="0">
          <a:solidFill>
            <a:schemeClr val="accent3"/>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2pPr>
      <a:lvl3pPr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3pPr>
      <a:lvl4pPr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4pPr>
      <a:lvl5pPr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5pPr>
      <a:lvl6pPr marL="457200"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6pPr>
      <a:lvl7pPr marL="914400"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7pPr>
      <a:lvl8pPr marL="1371600"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8pPr>
      <a:lvl9pPr marL="1828800" algn="l" rtl="0" eaLnBrk="0" fontAlgn="base" hangingPunct="0">
        <a:spcBef>
          <a:spcPct val="0"/>
        </a:spcBef>
        <a:spcAft>
          <a:spcPct val="0"/>
        </a:spcAft>
        <a:defRPr sz="4000" b="1" i="1">
          <a:solidFill>
            <a:srgbClr val="FFCC00"/>
          </a:solidFill>
          <a:effectLst>
            <a:outerShdw blurRad="38100" dist="38100" dir="2700000" algn="tl">
              <a:srgbClr val="000000"/>
            </a:outerShdw>
          </a:effectLst>
          <a:latin typeface="Book Antiqua" pitchFamily="18"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³"/>
        <a:defRPr sz="2400" b="1">
          <a:solidFill>
            <a:schemeClr val="bg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5pPr>
      <a:lvl6pPr marL="25146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6pPr>
      <a:lvl7pPr marL="29718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7pPr>
      <a:lvl8pPr marL="34290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8pPr>
      <a:lvl9pPr marL="3886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package" Target="../embeddings/Microsoft_PowerPoint_Slide1.sldx"/></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asf"/><Relationship Id="rId7" Type="http://schemas.openxmlformats.org/officeDocument/2006/relationships/image" Target="../media/image5.jpeg"/><Relationship Id="rId2" Type="http://schemas.openxmlformats.org/officeDocument/2006/relationships/video" Target="../media/media1.asf"/><Relationship Id="rId1" Type="http://schemas.microsoft.com/office/2007/relationships/media" Target="../media/media1.asf"/><Relationship Id="rId6" Type="http://schemas.openxmlformats.org/officeDocument/2006/relationships/image" Target="../media/image4.png"/><Relationship Id="rId5" Type="http://schemas.openxmlformats.org/officeDocument/2006/relationships/slideLayout" Target="../slideLayouts/slideLayout6.xml"/><Relationship Id="rId4" Type="http://schemas.openxmlformats.org/officeDocument/2006/relationships/video" Target="../media/media2.as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738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4572000" cy="2819400"/>
          </a:xfrm>
        </p:spPr>
        <p:txBody>
          <a:bodyPr/>
          <a:lstStyle/>
          <a:p>
            <a:r>
              <a:rPr lang="en-US" sz="2000" dirty="0" smtClean="0"/>
              <a:t>Clear evidence that major surveys increase the scientific productivity of CFHT – </a:t>
            </a:r>
            <a:r>
              <a:rPr lang="en-US" sz="2000" i="1" dirty="0" smtClean="0"/>
              <a:t>meaning we should continue them in the future</a:t>
            </a:r>
          </a:p>
          <a:p>
            <a:r>
              <a:rPr lang="en-US" sz="2000" dirty="0" smtClean="0"/>
              <a:t>Commitment to build </a:t>
            </a:r>
            <a:r>
              <a:rPr lang="en-US" sz="2000" dirty="0" err="1" smtClean="0"/>
              <a:t>SPIRou</a:t>
            </a:r>
            <a:r>
              <a:rPr lang="en-US" sz="2000" dirty="0" smtClean="0"/>
              <a:t>, which is a survey machine, means we have also committed to a ~500 night ~5 </a:t>
            </a:r>
            <a:r>
              <a:rPr lang="en-US" sz="2000" dirty="0" err="1" smtClean="0"/>
              <a:t>yr</a:t>
            </a:r>
            <a:r>
              <a:rPr lang="en-US" sz="2000" dirty="0" smtClean="0"/>
              <a:t> SLS, albeit many details remain to be sorted</a:t>
            </a:r>
          </a:p>
        </p:txBody>
      </p:sp>
      <p:sp>
        <p:nvSpPr>
          <p:cNvPr id="3" name="Title 2"/>
          <p:cNvSpPr>
            <a:spLocks noGrp="1"/>
          </p:cNvSpPr>
          <p:nvPr>
            <p:ph type="title"/>
          </p:nvPr>
        </p:nvSpPr>
        <p:spPr/>
        <p:txBody>
          <a:bodyPr/>
          <a:lstStyle/>
          <a:p>
            <a:r>
              <a:rPr lang="en-US" dirty="0" smtClean="0"/>
              <a:t>Boundary Conditions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53908783"/>
              </p:ext>
            </p:extLst>
          </p:nvPr>
        </p:nvGraphicFramePr>
        <p:xfrm>
          <a:off x="5410200" y="1600200"/>
          <a:ext cx="3425825" cy="2568774"/>
        </p:xfrm>
        <a:graphic>
          <a:graphicData uri="http://schemas.openxmlformats.org/presentationml/2006/ole">
            <mc:AlternateContent xmlns:mc="http://schemas.openxmlformats.org/markup-compatibility/2006">
              <mc:Choice xmlns:v="urn:schemas-microsoft-com:vml" Requires="v">
                <p:oleObj spid="_x0000_s1047" name="Slide" r:id="rId4" imgW="4569028" imgH="3426027" progId="PowerPoint.Slide.12">
                  <p:embed/>
                </p:oleObj>
              </mc:Choice>
              <mc:Fallback>
                <p:oleObj name="Slide" r:id="rId4" imgW="4569028" imgH="3426027" progId="PowerPoint.Slide.12">
                  <p:embed/>
                  <p:pic>
                    <p:nvPicPr>
                      <p:cNvPr id="0" name=""/>
                      <p:cNvPicPr/>
                      <p:nvPr/>
                    </p:nvPicPr>
                    <p:blipFill>
                      <a:blip r:embed="rId5"/>
                      <a:stretch>
                        <a:fillRect/>
                      </a:stretch>
                    </p:blipFill>
                    <p:spPr>
                      <a:xfrm>
                        <a:off x="5410200" y="1600200"/>
                        <a:ext cx="3425825" cy="2568774"/>
                      </a:xfrm>
                      <a:prstGeom prst="rect">
                        <a:avLst/>
                      </a:prstGeom>
                      <a:ln>
                        <a:solidFill>
                          <a:schemeClr val="bg1"/>
                        </a:solidFill>
                      </a:ln>
                    </p:spPr>
                  </p:pic>
                </p:oleObj>
              </mc:Fallback>
            </mc:AlternateContent>
          </a:graphicData>
        </a:graphic>
      </p:graphicFrame>
      <p:sp>
        <p:nvSpPr>
          <p:cNvPr id="5" name="Content Placeholder 1"/>
          <p:cNvSpPr txBox="1">
            <a:spLocks/>
          </p:cNvSpPr>
          <p:nvPr/>
        </p:nvSpPr>
        <p:spPr bwMode="auto">
          <a:xfrm>
            <a:off x="533401" y="4343400"/>
            <a:ext cx="4876800" cy="198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³"/>
              <a:defRPr sz="2400" b="1">
                <a:solidFill>
                  <a:schemeClr val="bg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5pPr>
            <a:lvl6pPr marL="25146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6pPr>
            <a:lvl7pPr marL="29718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7pPr>
            <a:lvl8pPr marL="34290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8pPr>
            <a:lvl9pPr marL="3886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9pPr>
          </a:lstStyle>
          <a:p>
            <a:r>
              <a:rPr lang="en-US" sz="2000" kern="0" dirty="0" smtClean="0"/>
              <a:t>Time needed for the SLS is similar to what we now allocate to LP’s so if we do not expand our survey “horizon”, the SLS will be it through ~2022</a:t>
            </a:r>
          </a:p>
          <a:p>
            <a:pPr lvl="1"/>
            <a:r>
              <a:rPr lang="en-US" sz="1800" kern="0" dirty="0" err="1" smtClean="0"/>
              <a:t>SPIRou</a:t>
            </a:r>
            <a:r>
              <a:rPr lang="en-US" sz="1800" kern="0" dirty="0" smtClean="0"/>
              <a:t> data products are probably not as broadly applicable to varied research interests as imaging data has been in the past</a:t>
            </a:r>
          </a:p>
          <a:p>
            <a:endParaRPr lang="en-US" sz="2000" kern="0" dirty="0"/>
          </a:p>
        </p:txBody>
      </p:sp>
      <p:pic>
        <p:nvPicPr>
          <p:cNvPr id="6" name="Picture 5"/>
          <p:cNvPicPr>
            <a:picLocks noChangeAspect="1"/>
          </p:cNvPicPr>
          <p:nvPr/>
        </p:nvPicPr>
        <p:blipFill>
          <a:blip r:embed="rId6"/>
          <a:stretch>
            <a:fillRect/>
          </a:stretch>
        </p:blipFill>
        <p:spPr>
          <a:xfrm>
            <a:off x="6248400" y="4267200"/>
            <a:ext cx="1752600" cy="2513519"/>
          </a:xfrm>
          <a:prstGeom prst="rect">
            <a:avLst/>
          </a:prstGeom>
        </p:spPr>
      </p:pic>
    </p:spTree>
    <p:extLst>
      <p:ext uri="{BB962C8B-B14F-4D97-AF65-F5344CB8AC3E}">
        <p14:creationId xmlns:p14="http://schemas.microsoft.com/office/powerpoint/2010/main" val="19683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676400"/>
            <a:ext cx="4800600" cy="4495800"/>
          </a:xfrm>
        </p:spPr>
        <p:txBody>
          <a:bodyPr/>
          <a:lstStyle/>
          <a:p>
            <a:r>
              <a:rPr lang="en-US" sz="2400" dirty="0" smtClean="0"/>
              <a:t>If we expand the fraction of time allocated to surveys, we need to ensure adequate –</a:t>
            </a:r>
          </a:p>
          <a:p>
            <a:pPr lvl="1"/>
            <a:r>
              <a:rPr lang="en-US" sz="1800" dirty="0" smtClean="0"/>
              <a:t>PI time available to partners that are generally not interested in survey participation</a:t>
            </a:r>
          </a:p>
          <a:p>
            <a:pPr lvl="1"/>
            <a:r>
              <a:rPr lang="en-US" sz="1800" dirty="0" smtClean="0"/>
              <a:t>Dark/bright time for all needs</a:t>
            </a:r>
          </a:p>
          <a:p>
            <a:pPr lvl="1"/>
            <a:r>
              <a:rPr lang="en-US" sz="1800" dirty="0" err="1" smtClean="0"/>
              <a:t>ToO</a:t>
            </a:r>
            <a:r>
              <a:rPr lang="en-US" sz="1800" dirty="0" smtClean="0"/>
              <a:t> time, engineering time, opportunity to use available instruments in non-survey applications </a:t>
            </a:r>
            <a:endParaRPr lang="en-US" sz="2400" dirty="0" smtClean="0"/>
          </a:p>
          <a:p>
            <a:endParaRPr lang="en-US" sz="2000" dirty="0"/>
          </a:p>
        </p:txBody>
      </p:sp>
      <p:sp>
        <p:nvSpPr>
          <p:cNvPr id="3" name="Title 2"/>
          <p:cNvSpPr>
            <a:spLocks noGrp="1"/>
          </p:cNvSpPr>
          <p:nvPr>
            <p:ph type="title"/>
          </p:nvPr>
        </p:nvSpPr>
        <p:spPr/>
        <p:txBody>
          <a:bodyPr/>
          <a:lstStyle/>
          <a:p>
            <a:r>
              <a:rPr lang="en-US" dirty="0" smtClean="0"/>
              <a:t>Boundary Conditions</a:t>
            </a:r>
            <a:endParaRPr lang="en-US" dirty="0"/>
          </a:p>
        </p:txBody>
      </p:sp>
      <p:grpSp>
        <p:nvGrpSpPr>
          <p:cNvPr id="6" name="Group 5"/>
          <p:cNvGrpSpPr/>
          <p:nvPr/>
        </p:nvGrpSpPr>
        <p:grpSpPr>
          <a:xfrm>
            <a:off x="5029200" y="1631441"/>
            <a:ext cx="3892611" cy="1665048"/>
            <a:chOff x="914400" y="1600200"/>
            <a:chExt cx="3892611" cy="1665048"/>
          </a:xfrm>
        </p:grpSpPr>
        <p:pic>
          <p:nvPicPr>
            <p:cNvPr id="9" name="df83573c-90da-4a52-9596-858d3e017239" descr="30555DFF-722F-425C-8D05-501C14CE1C7C@f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3892611" cy="16650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42622" y="1797559"/>
              <a:ext cx="1095778" cy="307777"/>
            </a:xfrm>
            <a:prstGeom prst="rect">
              <a:avLst/>
            </a:prstGeom>
            <a:noFill/>
          </p:spPr>
          <p:txBody>
            <a:bodyPr wrap="square" rtlCol="0">
              <a:spAutoFit/>
            </a:bodyPr>
            <a:lstStyle/>
            <a:p>
              <a:r>
                <a:rPr lang="en-US" sz="1400" dirty="0" smtClean="0">
                  <a:solidFill>
                    <a:srgbClr val="FFC000"/>
                  </a:solidFill>
                </a:rPr>
                <a:t>New moon</a:t>
              </a:r>
              <a:endParaRPr lang="en-US" sz="1400" dirty="0">
                <a:solidFill>
                  <a:srgbClr val="FFC000"/>
                </a:solidFill>
              </a:endParaRPr>
            </a:p>
          </p:txBody>
        </p:sp>
      </p:grpSp>
      <p:grpSp>
        <p:nvGrpSpPr>
          <p:cNvPr id="11" name="Group 10"/>
          <p:cNvGrpSpPr/>
          <p:nvPr/>
        </p:nvGrpSpPr>
        <p:grpSpPr>
          <a:xfrm>
            <a:off x="5029200" y="3307841"/>
            <a:ext cx="3892611" cy="1642804"/>
            <a:chOff x="914400" y="3276600"/>
            <a:chExt cx="3892611" cy="1642804"/>
          </a:xfrm>
        </p:grpSpPr>
        <p:pic>
          <p:nvPicPr>
            <p:cNvPr id="12" name="96611b96-4cd3-4e57-b19f-eea05ece5bfd" descr="5D557327-0742-443F-AB52-73012FEAE855@f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76600"/>
              <a:ext cx="3892611" cy="164280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03774" y="4309182"/>
              <a:ext cx="1744226" cy="307777"/>
            </a:xfrm>
            <a:prstGeom prst="rect">
              <a:avLst/>
            </a:prstGeom>
            <a:noFill/>
          </p:spPr>
          <p:txBody>
            <a:bodyPr wrap="square" rtlCol="0">
              <a:spAutoFit/>
            </a:bodyPr>
            <a:lstStyle/>
            <a:p>
              <a:r>
                <a:rPr lang="en-US" sz="1400" dirty="0" smtClean="0">
                  <a:solidFill>
                    <a:srgbClr val="FFC000"/>
                  </a:solidFill>
                </a:rPr>
                <a:t>First quarter moon</a:t>
              </a:r>
              <a:endParaRPr lang="en-US" sz="1400" dirty="0">
                <a:solidFill>
                  <a:srgbClr val="FFC000"/>
                </a:solidFill>
              </a:endParaRPr>
            </a:p>
          </p:txBody>
        </p:sp>
      </p:grpSp>
      <p:grpSp>
        <p:nvGrpSpPr>
          <p:cNvPr id="14" name="Group 13"/>
          <p:cNvGrpSpPr/>
          <p:nvPr/>
        </p:nvGrpSpPr>
        <p:grpSpPr>
          <a:xfrm>
            <a:off x="5029200" y="4984241"/>
            <a:ext cx="3892610" cy="1645159"/>
            <a:chOff x="914400" y="4953000"/>
            <a:chExt cx="3892610" cy="1645159"/>
          </a:xfrm>
        </p:grpSpPr>
        <p:pic>
          <p:nvPicPr>
            <p:cNvPr id="15" name="2cab889e-0cbc-4ed2-bcef-be8c620df862" descr="FE3DB16A-D3B6-45DD-8A7A-C9912DAD5742@fs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953000"/>
              <a:ext cx="3892610" cy="164515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41022" y="6061782"/>
              <a:ext cx="1121178" cy="307777"/>
            </a:xfrm>
            <a:prstGeom prst="rect">
              <a:avLst/>
            </a:prstGeom>
            <a:noFill/>
          </p:spPr>
          <p:txBody>
            <a:bodyPr wrap="square" rtlCol="0">
              <a:spAutoFit/>
            </a:bodyPr>
            <a:lstStyle/>
            <a:p>
              <a:r>
                <a:rPr lang="en-US" sz="1400" dirty="0" smtClean="0">
                  <a:solidFill>
                    <a:srgbClr val="FFC000"/>
                  </a:solidFill>
                </a:rPr>
                <a:t>Full moon</a:t>
              </a:r>
              <a:endParaRPr lang="en-US" sz="1400" dirty="0">
                <a:solidFill>
                  <a:srgbClr val="FFC000"/>
                </a:solidFill>
              </a:endParaRPr>
            </a:p>
          </p:txBody>
        </p:sp>
      </p:grpSp>
      <p:sp>
        <p:nvSpPr>
          <p:cNvPr id="17" name="TextBox 16"/>
          <p:cNvSpPr txBox="1"/>
          <p:nvPr/>
        </p:nvSpPr>
        <p:spPr>
          <a:xfrm>
            <a:off x="990600" y="5862935"/>
            <a:ext cx="3911648" cy="830997"/>
          </a:xfrm>
          <a:prstGeom prst="rect">
            <a:avLst/>
          </a:prstGeom>
          <a:noFill/>
        </p:spPr>
        <p:txBody>
          <a:bodyPr wrap="none" rtlCol="0">
            <a:spAutoFit/>
          </a:bodyPr>
          <a:lstStyle/>
          <a:p>
            <a:pPr algn="r"/>
            <a:r>
              <a:rPr lang="en-US" dirty="0" smtClean="0"/>
              <a:t>Red shifted [OII</a:t>
            </a:r>
            <a:r>
              <a:rPr lang="en-US" dirty="0"/>
              <a:t>] </a:t>
            </a:r>
            <a:r>
              <a:rPr lang="en-US" dirty="0" smtClean="0"/>
              <a:t>3727 line</a:t>
            </a:r>
          </a:p>
          <a:p>
            <a:pPr algn="r"/>
            <a:r>
              <a:rPr lang="en-US" dirty="0" smtClean="0"/>
              <a:t>SITELLE simulation </a:t>
            </a:r>
            <a:endParaRPr lang="en-US" dirty="0"/>
          </a:p>
        </p:txBody>
      </p:sp>
    </p:spTree>
    <p:extLst>
      <p:ext uri="{BB962C8B-B14F-4D97-AF65-F5344CB8AC3E}">
        <p14:creationId xmlns:p14="http://schemas.microsoft.com/office/powerpoint/2010/main" val="14542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Boundary Conditions</a:t>
            </a:r>
            <a:endParaRPr lang="en-US" dirty="0"/>
          </a:p>
        </p:txBody>
      </p:sp>
      <p:sp>
        <p:nvSpPr>
          <p:cNvPr id="8" name="Content Placeholder 1"/>
          <p:cNvSpPr txBox="1">
            <a:spLocks/>
          </p:cNvSpPr>
          <p:nvPr/>
        </p:nvSpPr>
        <p:spPr bwMode="auto">
          <a:xfrm>
            <a:off x="0" y="1752600"/>
            <a:ext cx="45720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³"/>
              <a:defRPr sz="2400" b="1">
                <a:solidFill>
                  <a:schemeClr val="bg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5pPr>
            <a:lvl6pPr marL="25146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6pPr>
            <a:lvl7pPr marL="29718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7pPr>
            <a:lvl8pPr marL="34290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8pPr>
            <a:lvl9pPr marL="3886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9pPr>
          </a:lstStyle>
          <a:p>
            <a:r>
              <a:rPr lang="en-US" sz="2400" kern="0" dirty="0" smtClean="0"/>
              <a:t>We need to be ready to start some form of new surveys/LP’s in 17A, when current and planned LP’s all nominally come to an end</a:t>
            </a:r>
          </a:p>
          <a:p>
            <a:pPr lvl="1"/>
            <a:r>
              <a:rPr lang="en-US" sz="1800" kern="0" dirty="0" smtClean="0"/>
              <a:t>Means we need to decide upon a strategy in 2014 to launch a call in 2015 and/or put in place SLS </a:t>
            </a:r>
          </a:p>
          <a:p>
            <a:pPr lvl="1"/>
            <a:r>
              <a:rPr lang="en-US" sz="1800" kern="0" dirty="0" smtClean="0"/>
              <a:t>Give teams time to organize, write grant proposals, hire key staff, etc. </a:t>
            </a:r>
            <a:endParaRPr lang="en-US" sz="2400" kern="0" dirty="0" smtClean="0"/>
          </a:p>
          <a:p>
            <a:endParaRPr lang="en-US" sz="2000" kern="0" dirty="0"/>
          </a:p>
        </p:txBody>
      </p:sp>
      <p:pic>
        <p:nvPicPr>
          <p:cNvPr id="4" name="Picture 3" descr="CFHT Large Programs - Internet Explorer"/>
          <p:cNvPicPr>
            <a:picLocks noChangeAspect="1"/>
          </p:cNvPicPr>
          <p:nvPr/>
        </p:nvPicPr>
        <p:blipFill rotWithShape="1">
          <a:blip r:embed="rId2">
            <a:extLst>
              <a:ext uri="{28A0092B-C50C-407E-A947-70E740481C1C}">
                <a14:useLocalDpi xmlns:a14="http://schemas.microsoft.com/office/drawing/2010/main" val="0"/>
              </a:ext>
            </a:extLst>
          </a:blip>
          <a:srcRect l="15000" t="20589" r="16666" b="3561"/>
          <a:stretch/>
        </p:blipFill>
        <p:spPr>
          <a:xfrm>
            <a:off x="4499843" y="1862459"/>
            <a:ext cx="4437996" cy="2651974"/>
          </a:xfrm>
          <a:prstGeom prst="rect">
            <a:avLst/>
          </a:prstGeom>
        </p:spPr>
      </p:pic>
      <p:sp>
        <p:nvSpPr>
          <p:cNvPr id="17" name="Content Placeholder 1"/>
          <p:cNvSpPr txBox="1">
            <a:spLocks/>
          </p:cNvSpPr>
          <p:nvPr/>
        </p:nvSpPr>
        <p:spPr bwMode="auto">
          <a:xfrm>
            <a:off x="76200" y="5181600"/>
            <a:ext cx="8857596"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³"/>
              <a:defRPr sz="2400" b="1">
                <a:solidFill>
                  <a:schemeClr val="bg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5pPr>
            <a:lvl6pPr marL="25146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6pPr>
            <a:lvl7pPr marL="29718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7pPr>
            <a:lvl8pPr marL="34290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8pPr>
            <a:lvl9pPr marL="3886200" indent="-228600" algn="l" rtl="0" eaLnBrk="0" fontAlgn="base" hangingPunct="0">
              <a:spcBef>
                <a:spcPct val="20000"/>
              </a:spcBef>
              <a:spcAft>
                <a:spcPct val="0"/>
              </a:spcAft>
              <a:buClr>
                <a:srgbClr val="FF0000"/>
              </a:buClr>
              <a:buFont typeface="Wingdings" pitchFamily="2" charset="2"/>
              <a:buChar char="¯"/>
              <a:defRPr sz="2000" b="1">
                <a:solidFill>
                  <a:schemeClr val="bg1"/>
                </a:solidFill>
                <a:latin typeface="+mn-lt"/>
              </a:defRPr>
            </a:lvl9pPr>
          </a:lstStyle>
          <a:p>
            <a:r>
              <a:rPr lang="en-US" sz="2400" kern="0" dirty="0" smtClean="0"/>
              <a:t>Given these various “boundary conditions”, where from here…</a:t>
            </a:r>
          </a:p>
          <a:p>
            <a:endParaRPr lang="en-US" sz="2400" kern="0" dirty="0" smtClean="0"/>
          </a:p>
          <a:p>
            <a:endParaRPr lang="en-US" sz="2000" kern="0" dirty="0"/>
          </a:p>
        </p:txBody>
      </p:sp>
      <p:sp>
        <p:nvSpPr>
          <p:cNvPr id="5" name="Oval 4"/>
          <p:cNvSpPr/>
          <p:nvPr/>
        </p:nvSpPr>
        <p:spPr bwMode="auto">
          <a:xfrm>
            <a:off x="5486400" y="2375078"/>
            <a:ext cx="1600200" cy="29192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18" name="Oval 17"/>
          <p:cNvSpPr/>
          <p:nvPr/>
        </p:nvSpPr>
        <p:spPr bwMode="auto">
          <a:xfrm>
            <a:off x="6685499" y="2576308"/>
            <a:ext cx="756390" cy="28563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Tree>
    <p:extLst>
      <p:ext uri="{BB962C8B-B14F-4D97-AF65-F5344CB8AC3E}">
        <p14:creationId xmlns:p14="http://schemas.microsoft.com/office/powerpoint/2010/main" val="159472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500"/>
                                        <p:tgtEl>
                                          <p:spTgt spid="8">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left)">
                                      <p:cBhvr>
                                        <p:cTn id="13" dur="500"/>
                                        <p:tgtEl>
                                          <p:spTgt spid="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1000"/>
                                        <p:tgtEl>
                                          <p:spTgt spid="5"/>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build="p"/>
      <p:bldP spid="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914771" y="3690213"/>
            <a:ext cx="1305165" cy="461665"/>
          </a:xfrm>
          <a:prstGeom prst="rect">
            <a:avLst/>
          </a:prstGeom>
          <a:noFill/>
        </p:spPr>
        <p:txBody>
          <a:bodyPr wrap="none" rtlCol="0">
            <a:spAutoFit/>
          </a:bodyPr>
          <a:lstStyle/>
          <a:p>
            <a:r>
              <a:rPr lang="en-US" dirty="0" smtClean="0"/>
              <a:t>PI Time</a:t>
            </a:r>
            <a:endParaRPr lang="en-US" dirty="0"/>
          </a:p>
        </p:txBody>
      </p:sp>
      <p:sp>
        <p:nvSpPr>
          <p:cNvPr id="19" name="TextBox 18"/>
          <p:cNvSpPr txBox="1"/>
          <p:nvPr/>
        </p:nvSpPr>
        <p:spPr>
          <a:xfrm>
            <a:off x="914771" y="4275099"/>
            <a:ext cx="2755883" cy="461665"/>
          </a:xfrm>
          <a:prstGeom prst="rect">
            <a:avLst/>
          </a:prstGeom>
          <a:noFill/>
        </p:spPr>
        <p:txBody>
          <a:bodyPr wrap="none" rtlCol="0">
            <a:spAutoFit/>
          </a:bodyPr>
          <a:lstStyle/>
          <a:p>
            <a:r>
              <a:rPr lang="en-US" dirty="0" smtClean="0"/>
              <a:t>Associate Partners</a:t>
            </a:r>
            <a:endParaRPr lang="en-US" dirty="0"/>
          </a:p>
        </p:txBody>
      </p:sp>
      <p:sp>
        <p:nvSpPr>
          <p:cNvPr id="15" name="TextBox 14"/>
          <p:cNvSpPr txBox="1"/>
          <p:nvPr/>
        </p:nvSpPr>
        <p:spPr>
          <a:xfrm>
            <a:off x="918764" y="1983613"/>
            <a:ext cx="2909771" cy="461665"/>
          </a:xfrm>
          <a:prstGeom prst="rect">
            <a:avLst/>
          </a:prstGeom>
          <a:noFill/>
          <a:ln>
            <a:noFill/>
          </a:ln>
        </p:spPr>
        <p:txBody>
          <a:bodyPr wrap="none" rtlCol="0">
            <a:spAutoFit/>
          </a:bodyPr>
          <a:lstStyle/>
          <a:p>
            <a:r>
              <a:rPr lang="en-US" dirty="0" smtClean="0"/>
              <a:t>Surveys </a:t>
            </a:r>
            <a:r>
              <a:rPr lang="en-US" dirty="0"/>
              <a:t>→ </a:t>
            </a:r>
            <a:r>
              <a:rPr lang="en-US" dirty="0" smtClean="0"/>
              <a:t>Science </a:t>
            </a:r>
            <a:endParaRPr lang="en-US" dirty="0"/>
          </a:p>
        </p:txBody>
      </p:sp>
      <p:sp>
        <p:nvSpPr>
          <p:cNvPr id="9" name="Rectangle 5"/>
          <p:cNvSpPr/>
          <p:nvPr/>
        </p:nvSpPr>
        <p:spPr bwMode="auto">
          <a:xfrm>
            <a:off x="4222747" y="2258891"/>
            <a:ext cx="1555135" cy="3766233"/>
          </a:xfrm>
          <a:custGeom>
            <a:avLst/>
            <a:gdLst>
              <a:gd name="connsiteX0" fmla="*/ 0 w 3048000"/>
              <a:gd name="connsiteY0" fmla="*/ 0 h 3276600"/>
              <a:gd name="connsiteX1" fmla="*/ 3048000 w 3048000"/>
              <a:gd name="connsiteY1" fmla="*/ 0 h 3276600"/>
              <a:gd name="connsiteX2" fmla="*/ 3048000 w 3048000"/>
              <a:gd name="connsiteY2" fmla="*/ 3276600 h 3276600"/>
              <a:gd name="connsiteX3" fmla="*/ 0 w 3048000"/>
              <a:gd name="connsiteY3" fmla="*/ 3276600 h 3276600"/>
              <a:gd name="connsiteX4" fmla="*/ 0 w 3048000"/>
              <a:gd name="connsiteY4" fmla="*/ 0 h 3276600"/>
              <a:gd name="connsiteX0" fmla="*/ 0 w 3207798"/>
              <a:gd name="connsiteY0" fmla="*/ 0 h 3374254"/>
              <a:gd name="connsiteX1" fmla="*/ 3048000 w 3207798"/>
              <a:gd name="connsiteY1" fmla="*/ 0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239697 w 3207798"/>
              <a:gd name="connsiteY3" fmla="*/ 3267723 h 3374254"/>
              <a:gd name="connsiteX4" fmla="*/ 0 w 3207798"/>
              <a:gd name="connsiteY4" fmla="*/ 0 h 3374254"/>
              <a:gd name="connsiteX0" fmla="*/ 0 w 3207798"/>
              <a:gd name="connsiteY0" fmla="*/ 577048 h 3951302"/>
              <a:gd name="connsiteX1" fmla="*/ 1441142 w 3207798"/>
              <a:gd name="connsiteY1" fmla="*/ 0 h 3951302"/>
              <a:gd name="connsiteX2" fmla="*/ 3207798 w 3207798"/>
              <a:gd name="connsiteY2" fmla="*/ 3951302 h 3951302"/>
              <a:gd name="connsiteX3" fmla="*/ 239697 w 3207798"/>
              <a:gd name="connsiteY3" fmla="*/ 3844771 h 3951302"/>
              <a:gd name="connsiteX4" fmla="*/ 0 w 3207798"/>
              <a:gd name="connsiteY4" fmla="*/ 577048 h 3951302"/>
              <a:gd name="connsiteX0" fmla="*/ 0 w 1583184"/>
              <a:gd name="connsiteY0" fmla="*/ 577048 h 3844771"/>
              <a:gd name="connsiteX1" fmla="*/ 1441142 w 1583184"/>
              <a:gd name="connsiteY1" fmla="*/ 0 h 3844771"/>
              <a:gd name="connsiteX2" fmla="*/ 1583184 w 1583184"/>
              <a:gd name="connsiteY2" fmla="*/ 3249966 h 3844771"/>
              <a:gd name="connsiteX3" fmla="*/ 239697 w 1583184"/>
              <a:gd name="connsiteY3" fmla="*/ 3844771 h 3844771"/>
              <a:gd name="connsiteX4" fmla="*/ 0 w 1583184"/>
              <a:gd name="connsiteY4" fmla="*/ 577048 h 3844771"/>
              <a:gd name="connsiteX0" fmla="*/ 0 w 1583184"/>
              <a:gd name="connsiteY0" fmla="*/ 548999 h 3816722"/>
              <a:gd name="connsiteX1" fmla="*/ 1469191 w 1583184"/>
              <a:gd name="connsiteY1" fmla="*/ 0 h 3816722"/>
              <a:gd name="connsiteX2" fmla="*/ 1583184 w 1583184"/>
              <a:gd name="connsiteY2" fmla="*/ 3221917 h 3816722"/>
              <a:gd name="connsiteX3" fmla="*/ 239697 w 1583184"/>
              <a:gd name="connsiteY3" fmla="*/ 3816722 h 3816722"/>
              <a:gd name="connsiteX4" fmla="*/ 0 w 1583184"/>
              <a:gd name="connsiteY4" fmla="*/ 548999 h 3816722"/>
              <a:gd name="connsiteX0" fmla="*/ 0 w 1678551"/>
              <a:gd name="connsiteY0" fmla="*/ 548999 h 3816722"/>
              <a:gd name="connsiteX1" fmla="*/ 1469191 w 1678551"/>
              <a:gd name="connsiteY1" fmla="*/ 0 h 3816722"/>
              <a:gd name="connsiteX2" fmla="*/ 1678551 w 1678551"/>
              <a:gd name="connsiteY2" fmla="*/ 3193868 h 3816722"/>
              <a:gd name="connsiteX3" fmla="*/ 239697 w 1678551"/>
              <a:gd name="connsiteY3" fmla="*/ 3816722 h 3816722"/>
              <a:gd name="connsiteX4" fmla="*/ 0 w 1678551"/>
              <a:gd name="connsiteY4" fmla="*/ 548999 h 3816722"/>
              <a:gd name="connsiteX0" fmla="*/ 0 w 1678551"/>
              <a:gd name="connsiteY0" fmla="*/ 548999 h 3766233"/>
              <a:gd name="connsiteX1" fmla="*/ 1469191 w 1678551"/>
              <a:gd name="connsiteY1" fmla="*/ 0 h 3766233"/>
              <a:gd name="connsiteX2" fmla="*/ 1678551 w 1678551"/>
              <a:gd name="connsiteY2" fmla="*/ 3193868 h 3766233"/>
              <a:gd name="connsiteX3" fmla="*/ 217258 w 1678551"/>
              <a:gd name="connsiteY3" fmla="*/ 3766233 h 3766233"/>
              <a:gd name="connsiteX4" fmla="*/ 0 w 1678551"/>
              <a:gd name="connsiteY4" fmla="*/ 548999 h 3766233"/>
              <a:gd name="connsiteX0" fmla="*/ 169819 w 1461293"/>
              <a:gd name="connsiteY0" fmla="*/ 616317 h 3766233"/>
              <a:gd name="connsiteX1" fmla="*/ 1251933 w 1461293"/>
              <a:gd name="connsiteY1" fmla="*/ 0 h 3766233"/>
              <a:gd name="connsiteX2" fmla="*/ 1461293 w 1461293"/>
              <a:gd name="connsiteY2" fmla="*/ 3193868 h 3766233"/>
              <a:gd name="connsiteX3" fmla="*/ 0 w 1461293"/>
              <a:gd name="connsiteY3" fmla="*/ 3766233 h 3766233"/>
              <a:gd name="connsiteX4" fmla="*/ 169819 w 1461293"/>
              <a:gd name="connsiteY4" fmla="*/ 616317 h 3766233"/>
              <a:gd name="connsiteX0" fmla="*/ 0 w 1555135"/>
              <a:gd name="connsiteY0" fmla="*/ 537780 h 3766233"/>
              <a:gd name="connsiteX1" fmla="*/ 1345775 w 1555135"/>
              <a:gd name="connsiteY1" fmla="*/ 0 h 3766233"/>
              <a:gd name="connsiteX2" fmla="*/ 1555135 w 1555135"/>
              <a:gd name="connsiteY2" fmla="*/ 3193868 h 3766233"/>
              <a:gd name="connsiteX3" fmla="*/ 93842 w 1555135"/>
              <a:gd name="connsiteY3" fmla="*/ 3766233 h 3766233"/>
              <a:gd name="connsiteX4" fmla="*/ 0 w 1555135"/>
              <a:gd name="connsiteY4" fmla="*/ 537780 h 376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135" h="3766233">
                <a:moveTo>
                  <a:pt x="0" y="537780"/>
                </a:moveTo>
                <a:lnTo>
                  <a:pt x="1345775" y="0"/>
                </a:lnTo>
                <a:lnTo>
                  <a:pt x="1555135" y="3193868"/>
                </a:lnTo>
                <a:lnTo>
                  <a:pt x="93842" y="3766233"/>
                </a:lnTo>
                <a:lnTo>
                  <a:pt x="0" y="537780"/>
                </a:lnTo>
                <a:close/>
              </a:path>
            </a:pathLst>
          </a:custGeom>
          <a:solidFill>
            <a:schemeClr val="accent1">
              <a:alpha val="3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7" name="Rectangle 5"/>
          <p:cNvSpPr/>
          <p:nvPr/>
        </p:nvSpPr>
        <p:spPr bwMode="auto">
          <a:xfrm>
            <a:off x="5577642" y="2258891"/>
            <a:ext cx="3185358" cy="3329376"/>
          </a:xfrm>
          <a:custGeom>
            <a:avLst/>
            <a:gdLst>
              <a:gd name="connsiteX0" fmla="*/ 0 w 3048000"/>
              <a:gd name="connsiteY0" fmla="*/ 0 h 3276600"/>
              <a:gd name="connsiteX1" fmla="*/ 3048000 w 3048000"/>
              <a:gd name="connsiteY1" fmla="*/ 0 h 3276600"/>
              <a:gd name="connsiteX2" fmla="*/ 3048000 w 3048000"/>
              <a:gd name="connsiteY2" fmla="*/ 3276600 h 3276600"/>
              <a:gd name="connsiteX3" fmla="*/ 0 w 3048000"/>
              <a:gd name="connsiteY3" fmla="*/ 3276600 h 3276600"/>
              <a:gd name="connsiteX4" fmla="*/ 0 w 3048000"/>
              <a:gd name="connsiteY4" fmla="*/ 0 h 3276600"/>
              <a:gd name="connsiteX0" fmla="*/ 0 w 3207798"/>
              <a:gd name="connsiteY0" fmla="*/ 0 h 3374254"/>
              <a:gd name="connsiteX1" fmla="*/ 3048000 w 3207798"/>
              <a:gd name="connsiteY1" fmla="*/ 0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239697 w 3207798"/>
              <a:gd name="connsiteY3" fmla="*/ 3267723 h 3374254"/>
              <a:gd name="connsiteX4" fmla="*/ 0 w 3207798"/>
              <a:gd name="connsiteY4" fmla="*/ 0 h 3374254"/>
              <a:gd name="connsiteX0" fmla="*/ 0 w 3185358"/>
              <a:gd name="connsiteY0" fmla="*/ 0 h 3329376"/>
              <a:gd name="connsiteX1" fmla="*/ 3034438 w 3185358"/>
              <a:gd name="connsiteY1" fmla="*/ 88287 h 3329376"/>
              <a:gd name="connsiteX2" fmla="*/ 3185358 w 3185358"/>
              <a:gd name="connsiteY2" fmla="*/ 3329376 h 3329376"/>
              <a:gd name="connsiteX3" fmla="*/ 217257 w 3185358"/>
              <a:gd name="connsiteY3" fmla="*/ 3222845 h 3329376"/>
              <a:gd name="connsiteX4" fmla="*/ 0 w 3185358"/>
              <a:gd name="connsiteY4" fmla="*/ 0 h 332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358" h="3329376">
                <a:moveTo>
                  <a:pt x="0" y="0"/>
                </a:moveTo>
                <a:lnTo>
                  <a:pt x="3034438" y="88287"/>
                </a:lnTo>
                <a:lnTo>
                  <a:pt x="3185358" y="3329376"/>
                </a:lnTo>
                <a:lnTo>
                  <a:pt x="217257" y="3222845"/>
                </a:lnTo>
                <a:lnTo>
                  <a:pt x="0" y="0"/>
                </a:lnTo>
                <a:close/>
              </a:path>
            </a:pathLst>
          </a:custGeom>
          <a:solidFill>
            <a:schemeClr val="accent1">
              <a:alpha val="3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11" name="Rectangle 5"/>
          <p:cNvSpPr/>
          <p:nvPr/>
        </p:nvSpPr>
        <p:spPr bwMode="auto">
          <a:xfrm>
            <a:off x="4318635" y="5465444"/>
            <a:ext cx="4442678" cy="691516"/>
          </a:xfrm>
          <a:custGeom>
            <a:avLst/>
            <a:gdLst>
              <a:gd name="connsiteX0" fmla="*/ 0 w 3048000"/>
              <a:gd name="connsiteY0" fmla="*/ 0 h 3276600"/>
              <a:gd name="connsiteX1" fmla="*/ 3048000 w 3048000"/>
              <a:gd name="connsiteY1" fmla="*/ 0 h 3276600"/>
              <a:gd name="connsiteX2" fmla="*/ 3048000 w 3048000"/>
              <a:gd name="connsiteY2" fmla="*/ 3276600 h 3276600"/>
              <a:gd name="connsiteX3" fmla="*/ 0 w 3048000"/>
              <a:gd name="connsiteY3" fmla="*/ 3276600 h 3276600"/>
              <a:gd name="connsiteX4" fmla="*/ 0 w 3048000"/>
              <a:gd name="connsiteY4" fmla="*/ 0 h 3276600"/>
              <a:gd name="connsiteX0" fmla="*/ 0 w 3207798"/>
              <a:gd name="connsiteY0" fmla="*/ 0 h 3374254"/>
              <a:gd name="connsiteX1" fmla="*/ 3048000 w 3207798"/>
              <a:gd name="connsiteY1" fmla="*/ 0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239697 w 3207798"/>
              <a:gd name="connsiteY3" fmla="*/ 3267723 h 3374254"/>
              <a:gd name="connsiteX4" fmla="*/ 0 w 3207798"/>
              <a:gd name="connsiteY4" fmla="*/ 0 h 3374254"/>
              <a:gd name="connsiteX0" fmla="*/ 0 w 4645981"/>
              <a:gd name="connsiteY0" fmla="*/ 0 h 3374254"/>
              <a:gd name="connsiteX1" fmla="*/ 4645981 w 4645981"/>
              <a:gd name="connsiteY1" fmla="*/ 2787588 h 3374254"/>
              <a:gd name="connsiteX2" fmla="*/ 3207798 w 4645981"/>
              <a:gd name="connsiteY2" fmla="*/ 3374254 h 3374254"/>
              <a:gd name="connsiteX3" fmla="*/ 239697 w 4645981"/>
              <a:gd name="connsiteY3" fmla="*/ 3267723 h 3374254"/>
              <a:gd name="connsiteX4" fmla="*/ 0 w 4645981"/>
              <a:gd name="connsiteY4" fmla="*/ 0 h 3374254"/>
              <a:gd name="connsiteX0" fmla="*/ 1420427 w 4406284"/>
              <a:gd name="connsiteY0" fmla="*/ 0 h 675442"/>
              <a:gd name="connsiteX1" fmla="*/ 4406284 w 4406284"/>
              <a:gd name="connsiteY1" fmla="*/ 88776 h 675442"/>
              <a:gd name="connsiteX2" fmla="*/ 2968101 w 4406284"/>
              <a:gd name="connsiteY2" fmla="*/ 675442 h 675442"/>
              <a:gd name="connsiteX3" fmla="*/ 0 w 4406284"/>
              <a:gd name="connsiteY3" fmla="*/ 568911 h 675442"/>
              <a:gd name="connsiteX4" fmla="*/ 1420427 w 4406284"/>
              <a:gd name="connsiteY4" fmla="*/ 0 h 675442"/>
              <a:gd name="connsiteX0" fmla="*/ 1465305 w 4406284"/>
              <a:gd name="connsiteY0" fmla="*/ 0 h 686661"/>
              <a:gd name="connsiteX1" fmla="*/ 4406284 w 4406284"/>
              <a:gd name="connsiteY1" fmla="*/ 99995 h 686661"/>
              <a:gd name="connsiteX2" fmla="*/ 2968101 w 4406284"/>
              <a:gd name="connsiteY2" fmla="*/ 686661 h 686661"/>
              <a:gd name="connsiteX3" fmla="*/ 0 w 4406284"/>
              <a:gd name="connsiteY3" fmla="*/ 580130 h 686661"/>
              <a:gd name="connsiteX4" fmla="*/ 1465305 w 4406284"/>
              <a:gd name="connsiteY4" fmla="*/ 0 h 686661"/>
              <a:gd name="connsiteX0" fmla="*/ 1465305 w 4406284"/>
              <a:gd name="connsiteY0" fmla="*/ 0 h 664221"/>
              <a:gd name="connsiteX1" fmla="*/ 4406284 w 4406284"/>
              <a:gd name="connsiteY1" fmla="*/ 99995 h 664221"/>
              <a:gd name="connsiteX2" fmla="*/ 3024199 w 4406284"/>
              <a:gd name="connsiteY2" fmla="*/ 664221 h 664221"/>
              <a:gd name="connsiteX3" fmla="*/ 0 w 4406284"/>
              <a:gd name="connsiteY3" fmla="*/ 580130 h 664221"/>
              <a:gd name="connsiteX4" fmla="*/ 1465305 w 4406284"/>
              <a:gd name="connsiteY4" fmla="*/ 0 h 664221"/>
              <a:gd name="connsiteX0" fmla="*/ 1478953 w 4419932"/>
              <a:gd name="connsiteY0" fmla="*/ 0 h 664221"/>
              <a:gd name="connsiteX1" fmla="*/ 4419932 w 4419932"/>
              <a:gd name="connsiteY1" fmla="*/ 99995 h 664221"/>
              <a:gd name="connsiteX2" fmla="*/ 3037847 w 4419932"/>
              <a:gd name="connsiteY2" fmla="*/ 664221 h 664221"/>
              <a:gd name="connsiteX3" fmla="*/ 0 w 4419932"/>
              <a:gd name="connsiteY3" fmla="*/ 552835 h 664221"/>
              <a:gd name="connsiteX4" fmla="*/ 1478953 w 4419932"/>
              <a:gd name="connsiteY4" fmla="*/ 0 h 664221"/>
              <a:gd name="connsiteX0" fmla="*/ 1465305 w 4419932"/>
              <a:gd name="connsiteY0" fmla="*/ 0 h 682418"/>
              <a:gd name="connsiteX1" fmla="*/ 4419932 w 4419932"/>
              <a:gd name="connsiteY1" fmla="*/ 118192 h 682418"/>
              <a:gd name="connsiteX2" fmla="*/ 3037847 w 4419932"/>
              <a:gd name="connsiteY2" fmla="*/ 682418 h 682418"/>
              <a:gd name="connsiteX3" fmla="*/ 0 w 4419932"/>
              <a:gd name="connsiteY3" fmla="*/ 571032 h 682418"/>
              <a:gd name="connsiteX4" fmla="*/ 1465305 w 4419932"/>
              <a:gd name="connsiteY4" fmla="*/ 0 h 682418"/>
              <a:gd name="connsiteX0" fmla="*/ 1488051 w 4442678"/>
              <a:gd name="connsiteY0" fmla="*/ 0 h 682418"/>
              <a:gd name="connsiteX1" fmla="*/ 4442678 w 4442678"/>
              <a:gd name="connsiteY1" fmla="*/ 118192 h 682418"/>
              <a:gd name="connsiteX2" fmla="*/ 3060593 w 4442678"/>
              <a:gd name="connsiteY2" fmla="*/ 682418 h 682418"/>
              <a:gd name="connsiteX3" fmla="*/ 0 w 4442678"/>
              <a:gd name="connsiteY3" fmla="*/ 552835 h 682418"/>
              <a:gd name="connsiteX4" fmla="*/ 1488051 w 4442678"/>
              <a:gd name="connsiteY4" fmla="*/ 0 h 682418"/>
              <a:gd name="connsiteX0" fmla="*/ 1456207 w 4442678"/>
              <a:gd name="connsiteY0" fmla="*/ 0 h 691516"/>
              <a:gd name="connsiteX1" fmla="*/ 4442678 w 4442678"/>
              <a:gd name="connsiteY1" fmla="*/ 127290 h 691516"/>
              <a:gd name="connsiteX2" fmla="*/ 3060593 w 4442678"/>
              <a:gd name="connsiteY2" fmla="*/ 691516 h 691516"/>
              <a:gd name="connsiteX3" fmla="*/ 0 w 4442678"/>
              <a:gd name="connsiteY3" fmla="*/ 561933 h 691516"/>
              <a:gd name="connsiteX4" fmla="*/ 1456207 w 4442678"/>
              <a:gd name="connsiteY4" fmla="*/ 0 h 69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678" h="691516">
                <a:moveTo>
                  <a:pt x="1456207" y="0"/>
                </a:moveTo>
                <a:lnTo>
                  <a:pt x="4442678" y="127290"/>
                </a:lnTo>
                <a:lnTo>
                  <a:pt x="3060593" y="691516"/>
                </a:lnTo>
                <a:lnTo>
                  <a:pt x="0" y="561933"/>
                </a:lnTo>
                <a:lnTo>
                  <a:pt x="1456207" y="0"/>
                </a:lnTo>
                <a:close/>
              </a:path>
            </a:pathLst>
          </a:custGeom>
          <a:solidFill>
            <a:schemeClr val="accent1">
              <a:alpha val="3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12" name="Title 11"/>
          <p:cNvSpPr>
            <a:spLocks noGrp="1"/>
          </p:cNvSpPr>
          <p:nvPr>
            <p:ph type="title"/>
          </p:nvPr>
        </p:nvSpPr>
        <p:spPr/>
        <p:txBody>
          <a:bodyPr/>
          <a:lstStyle/>
          <a:p>
            <a:r>
              <a:rPr lang="en-US" dirty="0" smtClean="0"/>
              <a:t>Finding the “Sweet Spot”</a:t>
            </a:r>
            <a:endParaRPr lang="en-US" dirty="0"/>
          </a:p>
        </p:txBody>
      </p:sp>
      <p:sp>
        <p:nvSpPr>
          <p:cNvPr id="28" name="TextBox 27"/>
          <p:cNvSpPr txBox="1"/>
          <p:nvPr/>
        </p:nvSpPr>
        <p:spPr>
          <a:xfrm>
            <a:off x="470634" y="1922057"/>
            <a:ext cx="652743" cy="584775"/>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sz="3200" dirty="0" smtClean="0">
                <a:solidFill>
                  <a:srgbClr val="FF0000"/>
                </a:solidFill>
              </a:rPr>
              <a:t> </a:t>
            </a:r>
            <a:endParaRPr lang="en-US" sz="3200" dirty="0">
              <a:solidFill>
                <a:srgbClr val="FF0000"/>
              </a:solidFill>
            </a:endParaRPr>
          </a:p>
        </p:txBody>
      </p:sp>
      <p:sp>
        <p:nvSpPr>
          <p:cNvPr id="34" name="TextBox 33"/>
          <p:cNvSpPr txBox="1"/>
          <p:nvPr/>
        </p:nvSpPr>
        <p:spPr>
          <a:xfrm>
            <a:off x="457200" y="2438400"/>
            <a:ext cx="652743" cy="584775"/>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sz="3200" dirty="0" smtClean="0">
                <a:solidFill>
                  <a:srgbClr val="FF0000"/>
                </a:solidFill>
              </a:rPr>
              <a:t> </a:t>
            </a:r>
            <a:endParaRPr lang="en-US" sz="3200" dirty="0">
              <a:solidFill>
                <a:srgbClr val="FF0000"/>
              </a:solidFill>
            </a:endParaRPr>
          </a:p>
        </p:txBody>
      </p:sp>
      <p:sp>
        <p:nvSpPr>
          <p:cNvPr id="35" name="TextBox 34"/>
          <p:cNvSpPr txBox="1"/>
          <p:nvPr/>
        </p:nvSpPr>
        <p:spPr>
          <a:xfrm>
            <a:off x="443766" y="3048000"/>
            <a:ext cx="652743" cy="584775"/>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sz="3200" dirty="0" smtClean="0">
                <a:solidFill>
                  <a:srgbClr val="FF0000"/>
                </a:solidFill>
              </a:rPr>
              <a:t> </a:t>
            </a:r>
            <a:endParaRPr lang="en-US" sz="3200" dirty="0">
              <a:solidFill>
                <a:srgbClr val="FF0000"/>
              </a:solidFill>
            </a:endParaRPr>
          </a:p>
        </p:txBody>
      </p:sp>
      <p:sp>
        <p:nvSpPr>
          <p:cNvPr id="36" name="TextBox 35"/>
          <p:cNvSpPr txBox="1"/>
          <p:nvPr/>
        </p:nvSpPr>
        <p:spPr>
          <a:xfrm>
            <a:off x="430332" y="3606225"/>
            <a:ext cx="652743" cy="584775"/>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sz="3200" dirty="0" smtClean="0">
                <a:solidFill>
                  <a:srgbClr val="FF0000"/>
                </a:solidFill>
              </a:rPr>
              <a:t> </a:t>
            </a:r>
            <a:endParaRPr lang="en-US" sz="3200" dirty="0">
              <a:solidFill>
                <a:srgbClr val="FF0000"/>
              </a:solidFill>
            </a:endParaRPr>
          </a:p>
        </p:txBody>
      </p:sp>
      <p:sp>
        <p:nvSpPr>
          <p:cNvPr id="37" name="TextBox 36"/>
          <p:cNvSpPr txBox="1"/>
          <p:nvPr/>
        </p:nvSpPr>
        <p:spPr>
          <a:xfrm>
            <a:off x="416898" y="4215825"/>
            <a:ext cx="652743" cy="584775"/>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sz="3200" dirty="0" smtClean="0">
                <a:solidFill>
                  <a:srgbClr val="FF0000"/>
                </a:solidFill>
              </a:rPr>
              <a:t> </a:t>
            </a:r>
            <a:endParaRPr lang="en-US" sz="3200" dirty="0">
              <a:solidFill>
                <a:srgbClr val="FF0000"/>
              </a:solidFill>
            </a:endParaRPr>
          </a:p>
        </p:txBody>
      </p:sp>
      <p:sp>
        <p:nvSpPr>
          <p:cNvPr id="38" name="TextBox 37"/>
          <p:cNvSpPr txBox="1"/>
          <p:nvPr/>
        </p:nvSpPr>
        <p:spPr>
          <a:xfrm>
            <a:off x="403464" y="4825425"/>
            <a:ext cx="652743" cy="584775"/>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sz="3200" dirty="0" smtClean="0">
                <a:solidFill>
                  <a:srgbClr val="FF0000"/>
                </a:solidFill>
              </a:rPr>
              <a:t> </a:t>
            </a:r>
            <a:endParaRPr lang="en-US" sz="3200" dirty="0">
              <a:solidFill>
                <a:srgbClr val="FF0000"/>
              </a:solidFill>
            </a:endParaRPr>
          </a:p>
        </p:txBody>
      </p:sp>
      <p:pic>
        <p:nvPicPr>
          <p:cNvPr id="4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7236" y="3642520"/>
            <a:ext cx="1116990" cy="13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Line 8"/>
          <p:cNvSpPr>
            <a:spLocks noChangeShapeType="1"/>
          </p:cNvSpPr>
          <p:nvPr/>
        </p:nvSpPr>
        <p:spPr bwMode="auto">
          <a:xfrm>
            <a:off x="1447800" y="1371600"/>
            <a:ext cx="7010400" cy="0"/>
          </a:xfrm>
          <a:prstGeom prst="line">
            <a:avLst/>
          </a:prstGeom>
          <a:noFill/>
          <a:ln w="57150">
            <a:solidFill>
              <a:srgbClr val="0050F0"/>
            </a:solidFill>
            <a:round/>
            <a:headEnd/>
            <a:tailEnd/>
          </a:ln>
          <a:effectLst/>
        </p:spPr>
        <p:txBody>
          <a:bodyPr wrap="none" anchor="ctr"/>
          <a:lstStyle/>
          <a:p>
            <a:endParaRPr lang="en-US"/>
          </a:p>
        </p:txBody>
      </p:sp>
      <p:pic>
        <p:nvPicPr>
          <p:cNvPr id="4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610" y="76200"/>
            <a:ext cx="1116990" cy="13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4214174" y="2807458"/>
            <a:ext cx="3147679" cy="3366503"/>
          </a:xfrm>
          <a:custGeom>
            <a:avLst/>
            <a:gdLst>
              <a:gd name="connsiteX0" fmla="*/ 0 w 3048000"/>
              <a:gd name="connsiteY0" fmla="*/ 0 h 3276600"/>
              <a:gd name="connsiteX1" fmla="*/ 3048000 w 3048000"/>
              <a:gd name="connsiteY1" fmla="*/ 0 h 3276600"/>
              <a:gd name="connsiteX2" fmla="*/ 3048000 w 3048000"/>
              <a:gd name="connsiteY2" fmla="*/ 3276600 h 3276600"/>
              <a:gd name="connsiteX3" fmla="*/ 0 w 3048000"/>
              <a:gd name="connsiteY3" fmla="*/ 3276600 h 3276600"/>
              <a:gd name="connsiteX4" fmla="*/ 0 w 3048000"/>
              <a:gd name="connsiteY4" fmla="*/ 0 h 3276600"/>
              <a:gd name="connsiteX0" fmla="*/ 0 w 3207798"/>
              <a:gd name="connsiteY0" fmla="*/ 0 h 3374254"/>
              <a:gd name="connsiteX1" fmla="*/ 3048000 w 3207798"/>
              <a:gd name="connsiteY1" fmla="*/ 0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239697 w 3207798"/>
              <a:gd name="connsiteY3" fmla="*/ 3267723 h 3374254"/>
              <a:gd name="connsiteX4" fmla="*/ 0 w 3207798"/>
              <a:gd name="connsiteY4" fmla="*/ 0 h 3374254"/>
              <a:gd name="connsiteX0" fmla="*/ 0 w 3134871"/>
              <a:gd name="connsiteY0" fmla="*/ 0 h 3318156"/>
              <a:gd name="connsiteX1" fmla="*/ 2983951 w 3134871"/>
              <a:gd name="connsiteY1" fmla="*/ 77067 h 3318156"/>
              <a:gd name="connsiteX2" fmla="*/ 3134871 w 3134871"/>
              <a:gd name="connsiteY2" fmla="*/ 3318156 h 3318156"/>
              <a:gd name="connsiteX3" fmla="*/ 166770 w 3134871"/>
              <a:gd name="connsiteY3" fmla="*/ 3211625 h 3318156"/>
              <a:gd name="connsiteX4" fmla="*/ 0 w 3134871"/>
              <a:gd name="connsiteY4" fmla="*/ 0 h 3318156"/>
              <a:gd name="connsiteX0" fmla="*/ 0 w 3189462"/>
              <a:gd name="connsiteY0" fmla="*/ 0 h 3354550"/>
              <a:gd name="connsiteX1" fmla="*/ 2983951 w 3189462"/>
              <a:gd name="connsiteY1" fmla="*/ 77067 h 3354550"/>
              <a:gd name="connsiteX2" fmla="*/ 3189462 w 3189462"/>
              <a:gd name="connsiteY2" fmla="*/ 3354550 h 3354550"/>
              <a:gd name="connsiteX3" fmla="*/ 166770 w 3189462"/>
              <a:gd name="connsiteY3" fmla="*/ 3211625 h 3354550"/>
              <a:gd name="connsiteX4" fmla="*/ 0 w 3189462"/>
              <a:gd name="connsiteY4" fmla="*/ 0 h 3354550"/>
              <a:gd name="connsiteX0" fmla="*/ 0 w 3189462"/>
              <a:gd name="connsiteY0" fmla="*/ 0 h 3354550"/>
              <a:gd name="connsiteX1" fmla="*/ 2983951 w 3189462"/>
              <a:gd name="connsiteY1" fmla="*/ 77067 h 3354550"/>
              <a:gd name="connsiteX2" fmla="*/ 3189462 w 3189462"/>
              <a:gd name="connsiteY2" fmla="*/ 3354550 h 3354550"/>
              <a:gd name="connsiteX3" fmla="*/ 148573 w 3189462"/>
              <a:gd name="connsiteY3" fmla="*/ 3225273 h 3354550"/>
              <a:gd name="connsiteX4" fmla="*/ 0 w 3189462"/>
              <a:gd name="connsiteY4" fmla="*/ 0 h 3354550"/>
              <a:gd name="connsiteX0" fmla="*/ 0 w 3165608"/>
              <a:gd name="connsiteY0" fmla="*/ 0 h 3354550"/>
              <a:gd name="connsiteX1" fmla="*/ 2960097 w 3165608"/>
              <a:gd name="connsiteY1" fmla="*/ 77067 h 3354550"/>
              <a:gd name="connsiteX2" fmla="*/ 3165608 w 3165608"/>
              <a:gd name="connsiteY2" fmla="*/ 3354550 h 3354550"/>
              <a:gd name="connsiteX3" fmla="*/ 124719 w 3165608"/>
              <a:gd name="connsiteY3" fmla="*/ 3225273 h 3354550"/>
              <a:gd name="connsiteX4" fmla="*/ 0 w 3165608"/>
              <a:gd name="connsiteY4" fmla="*/ 0 h 3354550"/>
              <a:gd name="connsiteX0" fmla="*/ 0 w 3165608"/>
              <a:gd name="connsiteY0" fmla="*/ 0 h 3354550"/>
              <a:gd name="connsiteX1" fmla="*/ 2960097 w 3165608"/>
              <a:gd name="connsiteY1" fmla="*/ 100973 h 3354550"/>
              <a:gd name="connsiteX2" fmla="*/ 3165608 w 3165608"/>
              <a:gd name="connsiteY2" fmla="*/ 3354550 h 3354550"/>
              <a:gd name="connsiteX3" fmla="*/ 124719 w 3165608"/>
              <a:gd name="connsiteY3" fmla="*/ 3225273 h 3354550"/>
              <a:gd name="connsiteX4" fmla="*/ 0 w 3165608"/>
              <a:gd name="connsiteY4" fmla="*/ 0 h 3354550"/>
              <a:gd name="connsiteX0" fmla="*/ 341445 w 3040889"/>
              <a:gd name="connsiteY0" fmla="*/ 197851 h 3253577"/>
              <a:gd name="connsiteX1" fmla="*/ 2835378 w 3040889"/>
              <a:gd name="connsiteY1" fmla="*/ 0 h 3253577"/>
              <a:gd name="connsiteX2" fmla="*/ 3040889 w 3040889"/>
              <a:gd name="connsiteY2" fmla="*/ 3253577 h 3253577"/>
              <a:gd name="connsiteX3" fmla="*/ 0 w 3040889"/>
              <a:gd name="connsiteY3" fmla="*/ 3124300 h 3253577"/>
              <a:gd name="connsiteX4" fmla="*/ 341445 w 3040889"/>
              <a:gd name="connsiteY4" fmla="*/ 197851 h 3253577"/>
              <a:gd name="connsiteX0" fmla="*/ 0 w 3147679"/>
              <a:gd name="connsiteY0" fmla="*/ 0 h 3366503"/>
              <a:gd name="connsiteX1" fmla="*/ 2942168 w 3147679"/>
              <a:gd name="connsiteY1" fmla="*/ 112926 h 3366503"/>
              <a:gd name="connsiteX2" fmla="*/ 3147679 w 3147679"/>
              <a:gd name="connsiteY2" fmla="*/ 3366503 h 3366503"/>
              <a:gd name="connsiteX3" fmla="*/ 106790 w 3147679"/>
              <a:gd name="connsiteY3" fmla="*/ 3237226 h 3366503"/>
              <a:gd name="connsiteX4" fmla="*/ 0 w 3147679"/>
              <a:gd name="connsiteY4" fmla="*/ 0 h 336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679" h="3366503">
                <a:moveTo>
                  <a:pt x="0" y="0"/>
                </a:moveTo>
                <a:lnTo>
                  <a:pt x="2942168" y="112926"/>
                </a:lnTo>
                <a:lnTo>
                  <a:pt x="3147679" y="3366503"/>
                </a:lnTo>
                <a:lnTo>
                  <a:pt x="106790" y="3237226"/>
                </a:lnTo>
                <a:lnTo>
                  <a:pt x="0" y="0"/>
                </a:lnTo>
                <a:close/>
              </a:path>
            </a:pathLst>
          </a:custGeom>
          <a:solidFill>
            <a:schemeClr val="accent1">
              <a:alpha val="3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20" name="TextBox 19"/>
          <p:cNvSpPr txBox="1"/>
          <p:nvPr/>
        </p:nvSpPr>
        <p:spPr>
          <a:xfrm>
            <a:off x="914771" y="4872335"/>
            <a:ext cx="2792752" cy="461665"/>
          </a:xfrm>
          <a:prstGeom prst="rect">
            <a:avLst/>
          </a:prstGeom>
          <a:noFill/>
        </p:spPr>
        <p:txBody>
          <a:bodyPr wrap="none" rtlCol="0">
            <a:spAutoFit/>
          </a:bodyPr>
          <a:lstStyle/>
          <a:p>
            <a:r>
              <a:rPr lang="en-US" dirty="0" smtClean="0"/>
              <a:t>Ready to Start 17A</a:t>
            </a:r>
            <a:endParaRPr lang="en-US" dirty="0"/>
          </a:p>
        </p:txBody>
      </p:sp>
      <p:sp>
        <p:nvSpPr>
          <p:cNvPr id="8" name="Rectangle 5"/>
          <p:cNvSpPr/>
          <p:nvPr/>
        </p:nvSpPr>
        <p:spPr bwMode="auto">
          <a:xfrm>
            <a:off x="7173580" y="2364841"/>
            <a:ext cx="1587733" cy="3799893"/>
          </a:xfrm>
          <a:custGeom>
            <a:avLst/>
            <a:gdLst>
              <a:gd name="connsiteX0" fmla="*/ 0 w 3048000"/>
              <a:gd name="connsiteY0" fmla="*/ 0 h 3276600"/>
              <a:gd name="connsiteX1" fmla="*/ 3048000 w 3048000"/>
              <a:gd name="connsiteY1" fmla="*/ 0 h 3276600"/>
              <a:gd name="connsiteX2" fmla="*/ 3048000 w 3048000"/>
              <a:gd name="connsiteY2" fmla="*/ 3276600 h 3276600"/>
              <a:gd name="connsiteX3" fmla="*/ 0 w 3048000"/>
              <a:gd name="connsiteY3" fmla="*/ 3276600 h 3276600"/>
              <a:gd name="connsiteX4" fmla="*/ 0 w 3048000"/>
              <a:gd name="connsiteY4" fmla="*/ 0 h 3276600"/>
              <a:gd name="connsiteX0" fmla="*/ 0 w 3207798"/>
              <a:gd name="connsiteY0" fmla="*/ 0 h 3374254"/>
              <a:gd name="connsiteX1" fmla="*/ 3048000 w 3207798"/>
              <a:gd name="connsiteY1" fmla="*/ 0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239697 w 3207798"/>
              <a:gd name="connsiteY3" fmla="*/ 3267723 h 3374254"/>
              <a:gd name="connsiteX4" fmla="*/ 0 w 3207798"/>
              <a:gd name="connsiteY4" fmla="*/ 0 h 3374254"/>
              <a:gd name="connsiteX0" fmla="*/ 0 w 3207798"/>
              <a:gd name="connsiteY0" fmla="*/ 577048 h 3951302"/>
              <a:gd name="connsiteX1" fmla="*/ 1441142 w 3207798"/>
              <a:gd name="connsiteY1" fmla="*/ 0 h 3951302"/>
              <a:gd name="connsiteX2" fmla="*/ 3207798 w 3207798"/>
              <a:gd name="connsiteY2" fmla="*/ 3951302 h 3951302"/>
              <a:gd name="connsiteX3" fmla="*/ 239697 w 3207798"/>
              <a:gd name="connsiteY3" fmla="*/ 3844771 h 3951302"/>
              <a:gd name="connsiteX4" fmla="*/ 0 w 3207798"/>
              <a:gd name="connsiteY4" fmla="*/ 577048 h 3951302"/>
              <a:gd name="connsiteX0" fmla="*/ 0 w 1583184"/>
              <a:gd name="connsiteY0" fmla="*/ 577048 h 3844771"/>
              <a:gd name="connsiteX1" fmla="*/ 1441142 w 1583184"/>
              <a:gd name="connsiteY1" fmla="*/ 0 h 3844771"/>
              <a:gd name="connsiteX2" fmla="*/ 1583184 w 1583184"/>
              <a:gd name="connsiteY2" fmla="*/ 3249966 h 3844771"/>
              <a:gd name="connsiteX3" fmla="*/ 239697 w 1583184"/>
              <a:gd name="connsiteY3" fmla="*/ 3844771 h 3844771"/>
              <a:gd name="connsiteX4" fmla="*/ 0 w 1583184"/>
              <a:gd name="connsiteY4" fmla="*/ 577048 h 3844771"/>
              <a:gd name="connsiteX0" fmla="*/ 0 w 1583184"/>
              <a:gd name="connsiteY0" fmla="*/ 577048 h 3799893"/>
              <a:gd name="connsiteX1" fmla="*/ 1441142 w 1583184"/>
              <a:gd name="connsiteY1" fmla="*/ 0 h 3799893"/>
              <a:gd name="connsiteX2" fmla="*/ 1583184 w 1583184"/>
              <a:gd name="connsiteY2" fmla="*/ 3249966 h 3799893"/>
              <a:gd name="connsiteX3" fmla="*/ 206038 w 1583184"/>
              <a:gd name="connsiteY3" fmla="*/ 3799893 h 3799893"/>
              <a:gd name="connsiteX4" fmla="*/ 0 w 1583184"/>
              <a:gd name="connsiteY4" fmla="*/ 577048 h 3799893"/>
              <a:gd name="connsiteX0" fmla="*/ 0 w 1583184"/>
              <a:gd name="connsiteY0" fmla="*/ 577048 h 3799893"/>
              <a:gd name="connsiteX1" fmla="*/ 1441142 w 1583184"/>
              <a:gd name="connsiteY1" fmla="*/ 0 h 3799893"/>
              <a:gd name="connsiteX2" fmla="*/ 1583184 w 1583184"/>
              <a:gd name="connsiteY2" fmla="*/ 3227527 h 3799893"/>
              <a:gd name="connsiteX3" fmla="*/ 206038 w 1583184"/>
              <a:gd name="connsiteY3" fmla="*/ 3799893 h 3799893"/>
              <a:gd name="connsiteX4" fmla="*/ 0 w 1583184"/>
              <a:gd name="connsiteY4" fmla="*/ 577048 h 3799893"/>
              <a:gd name="connsiteX0" fmla="*/ 0 w 1587733"/>
              <a:gd name="connsiteY0" fmla="*/ 540654 h 3799893"/>
              <a:gd name="connsiteX1" fmla="*/ 1445691 w 1587733"/>
              <a:gd name="connsiteY1" fmla="*/ 0 h 3799893"/>
              <a:gd name="connsiteX2" fmla="*/ 1587733 w 1587733"/>
              <a:gd name="connsiteY2" fmla="*/ 3227527 h 3799893"/>
              <a:gd name="connsiteX3" fmla="*/ 210587 w 1587733"/>
              <a:gd name="connsiteY3" fmla="*/ 3799893 h 3799893"/>
              <a:gd name="connsiteX4" fmla="*/ 0 w 1587733"/>
              <a:gd name="connsiteY4" fmla="*/ 540654 h 3799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733" h="3799893">
                <a:moveTo>
                  <a:pt x="0" y="540654"/>
                </a:moveTo>
                <a:lnTo>
                  <a:pt x="1445691" y="0"/>
                </a:lnTo>
                <a:lnTo>
                  <a:pt x="1587733" y="3227527"/>
                </a:lnTo>
                <a:lnTo>
                  <a:pt x="210587" y="3799893"/>
                </a:lnTo>
                <a:lnTo>
                  <a:pt x="0" y="540654"/>
                </a:lnTo>
                <a:close/>
              </a:path>
            </a:pathLst>
          </a:custGeom>
          <a:solidFill>
            <a:schemeClr val="accent1">
              <a:alpha val="48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10" name="Rectangle 5"/>
          <p:cNvSpPr/>
          <p:nvPr/>
        </p:nvSpPr>
        <p:spPr bwMode="auto">
          <a:xfrm>
            <a:off x="4197932" y="2251425"/>
            <a:ext cx="4406324" cy="675442"/>
          </a:xfrm>
          <a:custGeom>
            <a:avLst/>
            <a:gdLst>
              <a:gd name="connsiteX0" fmla="*/ 0 w 3048000"/>
              <a:gd name="connsiteY0" fmla="*/ 0 h 3276600"/>
              <a:gd name="connsiteX1" fmla="*/ 3048000 w 3048000"/>
              <a:gd name="connsiteY1" fmla="*/ 0 h 3276600"/>
              <a:gd name="connsiteX2" fmla="*/ 3048000 w 3048000"/>
              <a:gd name="connsiteY2" fmla="*/ 3276600 h 3276600"/>
              <a:gd name="connsiteX3" fmla="*/ 0 w 3048000"/>
              <a:gd name="connsiteY3" fmla="*/ 3276600 h 3276600"/>
              <a:gd name="connsiteX4" fmla="*/ 0 w 3048000"/>
              <a:gd name="connsiteY4" fmla="*/ 0 h 3276600"/>
              <a:gd name="connsiteX0" fmla="*/ 0 w 3207798"/>
              <a:gd name="connsiteY0" fmla="*/ 0 h 3374254"/>
              <a:gd name="connsiteX1" fmla="*/ 3048000 w 3207798"/>
              <a:gd name="connsiteY1" fmla="*/ 0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0 w 3207798"/>
              <a:gd name="connsiteY3" fmla="*/ 3276600 h 3374254"/>
              <a:gd name="connsiteX4" fmla="*/ 0 w 3207798"/>
              <a:gd name="connsiteY4" fmla="*/ 0 h 3374254"/>
              <a:gd name="connsiteX0" fmla="*/ 0 w 3207798"/>
              <a:gd name="connsiteY0" fmla="*/ 0 h 3374254"/>
              <a:gd name="connsiteX1" fmla="*/ 3056878 w 3207798"/>
              <a:gd name="connsiteY1" fmla="*/ 133165 h 3374254"/>
              <a:gd name="connsiteX2" fmla="*/ 3207798 w 3207798"/>
              <a:gd name="connsiteY2" fmla="*/ 3374254 h 3374254"/>
              <a:gd name="connsiteX3" fmla="*/ 239697 w 3207798"/>
              <a:gd name="connsiteY3" fmla="*/ 3267723 h 3374254"/>
              <a:gd name="connsiteX4" fmla="*/ 0 w 3207798"/>
              <a:gd name="connsiteY4" fmla="*/ 0 h 3374254"/>
              <a:gd name="connsiteX0" fmla="*/ 0 w 4645981"/>
              <a:gd name="connsiteY0" fmla="*/ 0 h 3374254"/>
              <a:gd name="connsiteX1" fmla="*/ 4645981 w 4645981"/>
              <a:gd name="connsiteY1" fmla="*/ 2787588 h 3374254"/>
              <a:gd name="connsiteX2" fmla="*/ 3207798 w 4645981"/>
              <a:gd name="connsiteY2" fmla="*/ 3374254 h 3374254"/>
              <a:gd name="connsiteX3" fmla="*/ 239697 w 4645981"/>
              <a:gd name="connsiteY3" fmla="*/ 3267723 h 3374254"/>
              <a:gd name="connsiteX4" fmla="*/ 0 w 4645981"/>
              <a:gd name="connsiteY4" fmla="*/ 0 h 3374254"/>
              <a:gd name="connsiteX0" fmla="*/ 1420427 w 4406284"/>
              <a:gd name="connsiteY0" fmla="*/ 0 h 675442"/>
              <a:gd name="connsiteX1" fmla="*/ 4406284 w 4406284"/>
              <a:gd name="connsiteY1" fmla="*/ 88776 h 675442"/>
              <a:gd name="connsiteX2" fmla="*/ 2968101 w 4406284"/>
              <a:gd name="connsiteY2" fmla="*/ 675442 h 675442"/>
              <a:gd name="connsiteX3" fmla="*/ 0 w 4406284"/>
              <a:gd name="connsiteY3" fmla="*/ 568911 h 675442"/>
              <a:gd name="connsiteX4" fmla="*/ 1420427 w 4406284"/>
              <a:gd name="connsiteY4" fmla="*/ 0 h 675442"/>
              <a:gd name="connsiteX0" fmla="*/ 1420427 w 4438129"/>
              <a:gd name="connsiteY0" fmla="*/ 0 h 675442"/>
              <a:gd name="connsiteX1" fmla="*/ 4438129 w 4438129"/>
              <a:gd name="connsiteY1" fmla="*/ 116072 h 675442"/>
              <a:gd name="connsiteX2" fmla="*/ 2968101 w 4438129"/>
              <a:gd name="connsiteY2" fmla="*/ 675442 h 675442"/>
              <a:gd name="connsiteX3" fmla="*/ 0 w 4438129"/>
              <a:gd name="connsiteY3" fmla="*/ 568911 h 675442"/>
              <a:gd name="connsiteX4" fmla="*/ 1420427 w 4438129"/>
              <a:gd name="connsiteY4" fmla="*/ 0 h 675442"/>
              <a:gd name="connsiteX0" fmla="*/ 1388622 w 4406324"/>
              <a:gd name="connsiteY0" fmla="*/ 0 h 675442"/>
              <a:gd name="connsiteX1" fmla="*/ 4406324 w 4406324"/>
              <a:gd name="connsiteY1" fmla="*/ 116072 h 675442"/>
              <a:gd name="connsiteX2" fmla="*/ 2936296 w 4406324"/>
              <a:gd name="connsiteY2" fmla="*/ 675442 h 675442"/>
              <a:gd name="connsiteX3" fmla="*/ 0 w 4406324"/>
              <a:gd name="connsiteY3" fmla="*/ 568911 h 675442"/>
              <a:gd name="connsiteX4" fmla="*/ 1388622 w 4406324"/>
              <a:gd name="connsiteY4" fmla="*/ 0 h 675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324" h="675442">
                <a:moveTo>
                  <a:pt x="1388622" y="0"/>
                </a:moveTo>
                <a:lnTo>
                  <a:pt x="4406324" y="116072"/>
                </a:lnTo>
                <a:lnTo>
                  <a:pt x="2936296" y="675442"/>
                </a:lnTo>
                <a:lnTo>
                  <a:pt x="0" y="568911"/>
                </a:lnTo>
                <a:lnTo>
                  <a:pt x="1388622" y="0"/>
                </a:lnTo>
                <a:close/>
              </a:path>
            </a:pathLst>
          </a:custGeom>
          <a:solidFill>
            <a:schemeClr val="accent1">
              <a:alpha val="3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17" name="TextBox 16"/>
          <p:cNvSpPr txBox="1"/>
          <p:nvPr/>
        </p:nvSpPr>
        <p:spPr>
          <a:xfrm>
            <a:off x="918519" y="3091256"/>
            <a:ext cx="2696572" cy="461665"/>
          </a:xfrm>
          <a:prstGeom prst="rect">
            <a:avLst/>
          </a:prstGeom>
          <a:noFill/>
        </p:spPr>
        <p:txBody>
          <a:bodyPr wrap="none" rtlCol="0">
            <a:spAutoFit/>
          </a:bodyPr>
          <a:lstStyle/>
          <a:p>
            <a:r>
              <a:rPr lang="en-US" dirty="0" smtClean="0"/>
              <a:t>Dark/Bright Time</a:t>
            </a:r>
            <a:endParaRPr lang="en-US" dirty="0"/>
          </a:p>
        </p:txBody>
      </p:sp>
      <p:sp>
        <p:nvSpPr>
          <p:cNvPr id="16" name="TextBox 15"/>
          <p:cNvSpPr txBox="1"/>
          <p:nvPr/>
        </p:nvSpPr>
        <p:spPr>
          <a:xfrm>
            <a:off x="914771" y="2500538"/>
            <a:ext cx="3047629" cy="461665"/>
          </a:xfrm>
          <a:prstGeom prst="rect">
            <a:avLst/>
          </a:prstGeom>
          <a:noFill/>
        </p:spPr>
        <p:txBody>
          <a:bodyPr wrap="none" rtlCol="0">
            <a:spAutoFit/>
          </a:bodyPr>
          <a:lstStyle/>
          <a:p>
            <a:r>
              <a:rPr lang="en-US" dirty="0" err="1" smtClean="0"/>
              <a:t>SPIRou</a:t>
            </a:r>
            <a:r>
              <a:rPr lang="en-US" dirty="0" smtClean="0"/>
              <a:t> (500 nights) </a:t>
            </a:r>
            <a:endParaRPr lang="en-US" dirty="0"/>
          </a:p>
        </p:txBody>
      </p:sp>
    </p:spTree>
    <p:extLst>
      <p:ext uri="{BB962C8B-B14F-4D97-AF65-F5344CB8AC3E}">
        <p14:creationId xmlns:p14="http://schemas.microsoft.com/office/powerpoint/2010/main" val="349709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par>
                          <p:cTn id="43" fill="hold">
                            <p:stCondLst>
                              <p:cond delay="2000"/>
                            </p:stCondLst>
                            <p:childTnLst>
                              <p:par>
                                <p:cTn id="44" presetID="22" presetClass="entr" presetSubtype="4"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par>
                          <p:cTn id="47" fill="hold">
                            <p:stCondLst>
                              <p:cond delay="2500"/>
                            </p:stCondLst>
                            <p:childTnLst>
                              <p:par>
                                <p:cTn id="48" presetID="22" presetClass="entr" presetSubtype="4"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12500" autoRev="1" fill="hold" grpId="1" nodeType="clickEffect">
                                  <p:stCondLst>
                                    <p:cond delay="0"/>
                                  </p:stCondLst>
                                  <p:childTnLst>
                                    <p:animMotion origin="layout" path="M -2.77778E-6 3.33333E-6 L 0.03056 -0.0007 " pathEditMode="relative" rAng="0" ptsTypes="AA">
                                      <p:cBhvr>
                                        <p:cTn id="54" dur="250" fill="hold"/>
                                        <p:tgtEl>
                                          <p:spTgt spid="28"/>
                                        </p:tgtEl>
                                        <p:attrNameLst>
                                          <p:attrName>ppt_x</p:attrName>
                                          <p:attrName>ppt_y</p:attrName>
                                        </p:attrNameLst>
                                      </p:cBhvr>
                                      <p:rCtr x="1528" y="-46"/>
                                    </p:animMotion>
                                  </p:childTnLst>
                                </p:cTn>
                              </p:par>
                            </p:childTnLst>
                          </p:cTn>
                        </p:par>
                        <p:par>
                          <p:cTn id="55" fill="hold">
                            <p:stCondLst>
                              <p:cond delay="500"/>
                            </p:stCondLst>
                            <p:childTnLst>
                              <p:par>
                                <p:cTn id="56" presetID="42" presetClass="path" presetSubtype="0" accel="50000" decel="50000" fill="hold" grpId="1" nodeType="afterEffect">
                                  <p:stCondLst>
                                    <p:cond delay="0"/>
                                  </p:stCondLst>
                                  <p:childTnLst>
                                    <p:animMotion origin="layout" path="M 1.38889E-6 3.33333E-6 L 0.46962 0.52152 " pathEditMode="relative" rAng="0" ptsTypes="AA">
                                      <p:cBhvr>
                                        <p:cTn id="57" dur="2000" fill="hold"/>
                                        <p:tgtEl>
                                          <p:spTgt spid="15"/>
                                        </p:tgtEl>
                                        <p:attrNameLst>
                                          <p:attrName>ppt_x</p:attrName>
                                          <p:attrName>ppt_y</p:attrName>
                                        </p:attrNameLst>
                                      </p:cBhvr>
                                      <p:rCtr x="23472" y="26065"/>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12500" autoRev="1" fill="hold" grpId="1" nodeType="clickEffect">
                                  <p:stCondLst>
                                    <p:cond delay="0"/>
                                  </p:stCondLst>
                                  <p:childTnLst>
                                    <p:animMotion origin="layout" path="M -2.77778E-7 1.85185E-6 L 0.03056 -0.0007 " pathEditMode="relative" rAng="0" ptsTypes="AA">
                                      <p:cBhvr>
                                        <p:cTn id="61" dur="250" fill="hold"/>
                                        <p:tgtEl>
                                          <p:spTgt spid="34"/>
                                        </p:tgtEl>
                                        <p:attrNameLst>
                                          <p:attrName>ppt_x</p:attrName>
                                          <p:attrName>ppt_y</p:attrName>
                                        </p:attrNameLst>
                                      </p:cBhvr>
                                      <p:rCtr x="1528" y="-46"/>
                                    </p:animMotion>
                                  </p:childTnLst>
                                </p:cTn>
                              </p:par>
                            </p:childTnLst>
                          </p:cTn>
                        </p:par>
                        <p:par>
                          <p:cTn id="62" fill="hold">
                            <p:stCondLst>
                              <p:cond delay="500"/>
                            </p:stCondLst>
                            <p:childTnLst>
                              <p:par>
                                <p:cTn id="63" presetID="42" presetClass="path" presetSubtype="0" accel="50000" decel="50000" fill="hold" grpId="1" nodeType="afterEffect">
                                  <p:stCondLst>
                                    <p:cond delay="0"/>
                                  </p:stCondLst>
                                  <p:childTnLst>
                                    <p:animMotion origin="layout" path="M 3.33333E-6 1.85185E-6 L 0.61666 0.21296 " pathEditMode="relative" rAng="0" ptsTypes="AA">
                                      <p:cBhvr>
                                        <p:cTn id="64" dur="2000" fill="hold"/>
                                        <p:tgtEl>
                                          <p:spTgt spid="16"/>
                                        </p:tgtEl>
                                        <p:attrNameLst>
                                          <p:attrName>ppt_x</p:attrName>
                                          <p:attrName>ppt_y</p:attrName>
                                        </p:attrNameLst>
                                      </p:cBhvr>
                                      <p:rCtr x="30833" y="10648"/>
                                    </p:animMotion>
                                  </p:childTnLst>
                                </p:cTn>
                              </p:par>
                              <p:par>
                                <p:cTn id="65" presetID="8" presetClass="emph" presetSubtype="0" fill="hold" grpId="2" nodeType="withEffect">
                                  <p:stCondLst>
                                    <p:cond delay="0"/>
                                  </p:stCondLst>
                                  <p:childTnLst>
                                    <p:animRot by="5100000">
                                      <p:cBhvr>
                                        <p:cTn id="66" dur="2000" fill="hold"/>
                                        <p:tgtEl>
                                          <p:spTgt spid="16"/>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12500" autoRev="1" fill="hold" grpId="1" nodeType="clickEffect">
                                  <p:stCondLst>
                                    <p:cond delay="0"/>
                                  </p:stCondLst>
                                  <p:childTnLst>
                                    <p:animMotion origin="layout" path="M -1.38889E-6 2.96296E-6 L 0.03056 -0.0007 " pathEditMode="relative" rAng="0" ptsTypes="AA">
                                      <p:cBhvr>
                                        <p:cTn id="70" dur="250" fill="hold"/>
                                        <p:tgtEl>
                                          <p:spTgt spid="35"/>
                                        </p:tgtEl>
                                        <p:attrNameLst>
                                          <p:attrName>ppt_x</p:attrName>
                                          <p:attrName>ppt_y</p:attrName>
                                        </p:attrNameLst>
                                      </p:cBhvr>
                                      <p:rCtr x="1528" y="-46"/>
                                    </p:animMotion>
                                  </p:childTnLst>
                                </p:cTn>
                              </p:par>
                            </p:childTnLst>
                          </p:cTn>
                        </p:par>
                        <p:par>
                          <p:cTn id="71" fill="hold">
                            <p:stCondLst>
                              <p:cond delay="500"/>
                            </p:stCondLst>
                            <p:childTnLst>
                              <p:par>
                                <p:cTn id="72" presetID="42" presetClass="path" presetSubtype="0" accel="50000" decel="50000" fill="hold" grpId="1" nodeType="afterEffect">
                                  <p:stCondLst>
                                    <p:cond delay="0"/>
                                  </p:stCondLst>
                                  <p:childTnLst>
                                    <p:animMotion origin="layout" path="M 3.33333E-6 7.40741E-7 L 0.45972 -0.10787 " pathEditMode="relative" rAng="0" ptsTypes="AA">
                                      <p:cBhvr>
                                        <p:cTn id="73" dur="2000" fill="hold"/>
                                        <p:tgtEl>
                                          <p:spTgt spid="17"/>
                                        </p:tgtEl>
                                        <p:attrNameLst>
                                          <p:attrName>ppt_x</p:attrName>
                                          <p:attrName>ppt_y</p:attrName>
                                        </p:attrNameLst>
                                      </p:cBhvr>
                                      <p:rCtr x="22986" y="-5394"/>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12500" autoRev="1" fill="hold" grpId="1" nodeType="clickEffect">
                                  <p:stCondLst>
                                    <p:cond delay="0"/>
                                  </p:stCondLst>
                                  <p:childTnLst>
                                    <p:animMotion origin="layout" path="M 1.11111E-6 1.48148E-6 L 0.03055 -0.0007 " pathEditMode="relative" rAng="0" ptsTypes="AA">
                                      <p:cBhvr>
                                        <p:cTn id="77" dur="250" fill="hold"/>
                                        <p:tgtEl>
                                          <p:spTgt spid="36"/>
                                        </p:tgtEl>
                                        <p:attrNameLst>
                                          <p:attrName>ppt_x</p:attrName>
                                          <p:attrName>ppt_y</p:attrName>
                                        </p:attrNameLst>
                                      </p:cBhvr>
                                      <p:rCtr x="1528" y="-46"/>
                                    </p:animMotion>
                                  </p:childTnLst>
                                </p:cTn>
                              </p:par>
                            </p:childTnLst>
                          </p:cTn>
                        </p:par>
                        <p:par>
                          <p:cTn id="78" fill="hold">
                            <p:stCondLst>
                              <p:cond delay="500"/>
                            </p:stCondLst>
                            <p:childTnLst>
                              <p:par>
                                <p:cTn id="79" presetID="42" presetClass="path" presetSubtype="0" accel="50000" decel="50000" fill="hold" grpId="1" nodeType="afterEffect">
                                  <p:stCondLst>
                                    <p:cond delay="0"/>
                                  </p:stCondLst>
                                  <p:childTnLst>
                                    <p:animMotion origin="layout" path="M -4.16667E-6 7.40741E-7 L 0.53698 -0.0375 " pathEditMode="relative" rAng="0" ptsTypes="AA">
                                      <p:cBhvr>
                                        <p:cTn id="80" dur="2000" fill="hold"/>
                                        <p:tgtEl>
                                          <p:spTgt spid="18"/>
                                        </p:tgtEl>
                                        <p:attrNameLst>
                                          <p:attrName>ppt_x</p:attrName>
                                          <p:attrName>ppt_y</p:attrName>
                                        </p:attrNameLst>
                                      </p:cBhvr>
                                      <p:rCtr x="26840" y="-1875"/>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12500" autoRev="1" fill="hold" grpId="1" nodeType="clickEffect">
                                  <p:stCondLst>
                                    <p:cond delay="0"/>
                                  </p:stCondLst>
                                  <p:childTnLst>
                                    <p:animMotion origin="layout" path="M 1.38778E-17 2.59259E-6 L 0.03056 -0.0007 " pathEditMode="relative" rAng="0" ptsTypes="AA">
                                      <p:cBhvr>
                                        <p:cTn id="84" dur="250" fill="hold"/>
                                        <p:tgtEl>
                                          <p:spTgt spid="37"/>
                                        </p:tgtEl>
                                        <p:attrNameLst>
                                          <p:attrName>ppt_x</p:attrName>
                                          <p:attrName>ppt_y</p:attrName>
                                        </p:attrNameLst>
                                      </p:cBhvr>
                                      <p:rCtr x="1528" y="-46"/>
                                    </p:animMotion>
                                  </p:childTnLst>
                                </p:cTn>
                              </p:par>
                            </p:childTnLst>
                          </p:cTn>
                        </p:par>
                        <p:par>
                          <p:cTn id="85" fill="hold">
                            <p:stCondLst>
                              <p:cond delay="500"/>
                            </p:stCondLst>
                            <p:childTnLst>
                              <p:par>
                                <p:cTn id="86" presetID="42" presetClass="path" presetSubtype="0" accel="50000" decel="50000" fill="hold" grpId="1" nodeType="afterEffect">
                                  <p:stCondLst>
                                    <p:cond delay="0"/>
                                  </p:stCondLst>
                                  <p:childTnLst>
                                    <p:animMotion origin="layout" path="M -4.44444E-6 -4.44444E-6 L 0.28837 -0.05532 " pathEditMode="relative" rAng="0" ptsTypes="AA">
                                      <p:cBhvr>
                                        <p:cTn id="87" dur="2000" fill="hold"/>
                                        <p:tgtEl>
                                          <p:spTgt spid="19"/>
                                        </p:tgtEl>
                                        <p:attrNameLst>
                                          <p:attrName>ppt_x</p:attrName>
                                          <p:attrName>ppt_y</p:attrName>
                                        </p:attrNameLst>
                                      </p:cBhvr>
                                      <p:rCtr x="14410" y="-2778"/>
                                    </p:animMotion>
                                  </p:childTnLst>
                                </p:cTn>
                              </p:par>
                              <p:par>
                                <p:cTn id="88" presetID="8" presetClass="emph" presetSubtype="0" fill="hold" grpId="2" nodeType="withEffect">
                                  <p:stCondLst>
                                    <p:cond delay="0"/>
                                  </p:stCondLst>
                                  <p:childTnLst>
                                    <p:animRot by="5100000">
                                      <p:cBhvr>
                                        <p:cTn id="89" dur="2000" fill="hold"/>
                                        <p:tgtEl>
                                          <p:spTgt spid="19"/>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12500" autoRev="1" fill="hold" grpId="1" nodeType="clickEffect">
                                  <p:stCondLst>
                                    <p:cond delay="0"/>
                                  </p:stCondLst>
                                  <p:childTnLst>
                                    <p:animMotion origin="layout" path="M 2.5E-6 3.7037E-6 L 0.03055 -0.0007 " pathEditMode="relative" rAng="0" ptsTypes="AA">
                                      <p:cBhvr>
                                        <p:cTn id="93" dur="250" fill="hold"/>
                                        <p:tgtEl>
                                          <p:spTgt spid="38"/>
                                        </p:tgtEl>
                                        <p:attrNameLst>
                                          <p:attrName>ppt_x</p:attrName>
                                          <p:attrName>ppt_y</p:attrName>
                                        </p:attrNameLst>
                                      </p:cBhvr>
                                      <p:rCtr x="1528" y="-46"/>
                                    </p:animMotion>
                                  </p:childTnLst>
                                </p:cTn>
                              </p:par>
                            </p:childTnLst>
                          </p:cTn>
                        </p:par>
                        <p:par>
                          <p:cTn id="94" fill="hold">
                            <p:stCondLst>
                              <p:cond delay="500"/>
                            </p:stCondLst>
                            <p:childTnLst>
                              <p:par>
                                <p:cTn id="95" presetID="42" presetClass="path" presetSubtype="0" accel="50000" decel="50000" fill="hold" grpId="1" nodeType="afterEffect">
                                  <p:stCondLst>
                                    <p:cond delay="0"/>
                                  </p:stCondLst>
                                  <p:childTnLst>
                                    <p:animMotion origin="layout" path="M -4.16667E-6 -1.48148E-6 L 0.38195 -0.03866 " pathEditMode="relative" rAng="0" ptsTypes="AA">
                                      <p:cBhvr>
                                        <p:cTn id="96" dur="2000" fill="hold"/>
                                        <p:tgtEl>
                                          <p:spTgt spid="20"/>
                                        </p:tgtEl>
                                        <p:attrNameLst>
                                          <p:attrName>ppt_x</p:attrName>
                                          <p:attrName>ppt_y</p:attrName>
                                        </p:attrNameLst>
                                      </p:cBhvr>
                                      <p:rCtr x="19097" y="-1944"/>
                                    </p:animMotion>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2" nodeType="clickEffect">
                                  <p:stCondLst>
                                    <p:cond delay="0"/>
                                  </p:stCondLst>
                                  <p:childTnLst>
                                    <p:animMotion origin="layout" path="M -2.77778E-6 3.33333E-6 L 0.20452 0.76597 " pathEditMode="relative" rAng="0" ptsTypes="AA">
                                      <p:cBhvr>
                                        <p:cTn id="100" dur="2000" fill="hold"/>
                                        <p:tgtEl>
                                          <p:spTgt spid="28"/>
                                        </p:tgtEl>
                                        <p:attrNameLst>
                                          <p:attrName>ppt_x</p:attrName>
                                          <p:attrName>ppt_y</p:attrName>
                                        </p:attrNameLst>
                                      </p:cBhvr>
                                      <p:rCtr x="10226" y="38287"/>
                                    </p:animMotion>
                                  </p:childTnLst>
                                </p:cTn>
                              </p:par>
                              <p:par>
                                <p:cTn id="101" presetID="42" presetClass="path" presetSubtype="0" accel="50000" decel="50000" fill="hold" grpId="2" nodeType="withEffect">
                                  <p:stCondLst>
                                    <p:cond delay="0"/>
                                  </p:stCondLst>
                                  <p:childTnLst>
                                    <p:animMotion origin="layout" path="M -2.77778E-7 1.85185E-6 L -0.17153 0.14004 " pathEditMode="relative" rAng="0" ptsTypes="AA">
                                      <p:cBhvr>
                                        <p:cTn id="102" dur="2000" fill="hold"/>
                                        <p:tgtEl>
                                          <p:spTgt spid="34"/>
                                        </p:tgtEl>
                                        <p:attrNameLst>
                                          <p:attrName>ppt_x</p:attrName>
                                          <p:attrName>ppt_y</p:attrName>
                                        </p:attrNameLst>
                                      </p:cBhvr>
                                      <p:rCtr x="-8576" y="6991"/>
                                    </p:animMotion>
                                  </p:childTnLst>
                                </p:cTn>
                              </p:par>
                              <p:par>
                                <p:cTn id="103" presetID="42" presetClass="path" presetSubtype="0" accel="50000" decel="50000" fill="hold" grpId="2" nodeType="withEffect">
                                  <p:stCondLst>
                                    <p:cond delay="0"/>
                                  </p:stCondLst>
                                  <p:childTnLst>
                                    <p:animMotion origin="layout" path="M -1.38889E-6 2.96296E-6 L 1.02413 -0.39815 " pathEditMode="relative" rAng="0" ptsTypes="AA">
                                      <p:cBhvr>
                                        <p:cTn id="104" dur="2000" fill="hold"/>
                                        <p:tgtEl>
                                          <p:spTgt spid="35"/>
                                        </p:tgtEl>
                                        <p:attrNameLst>
                                          <p:attrName>ppt_x</p:attrName>
                                          <p:attrName>ppt_y</p:attrName>
                                        </p:attrNameLst>
                                      </p:cBhvr>
                                      <p:rCtr x="51198" y="-19907"/>
                                    </p:animMotion>
                                  </p:childTnLst>
                                </p:cTn>
                              </p:par>
                              <p:par>
                                <p:cTn id="105" presetID="42" presetClass="path" presetSubtype="0" accel="50000" decel="50000" fill="hold" grpId="2" nodeType="withEffect">
                                  <p:stCondLst>
                                    <p:cond delay="0"/>
                                  </p:stCondLst>
                                  <p:childTnLst>
                                    <p:animMotion origin="layout" path="M 1.11111E-6 1.48148E-6 L 0.48403 0.53148 " pathEditMode="relative" rAng="0" ptsTypes="AA">
                                      <p:cBhvr>
                                        <p:cTn id="106" dur="2000" fill="hold"/>
                                        <p:tgtEl>
                                          <p:spTgt spid="36"/>
                                        </p:tgtEl>
                                        <p:attrNameLst>
                                          <p:attrName>ppt_x</p:attrName>
                                          <p:attrName>ppt_y</p:attrName>
                                        </p:attrNameLst>
                                      </p:cBhvr>
                                      <p:rCtr x="24201" y="26574"/>
                                    </p:animMotion>
                                  </p:childTnLst>
                                </p:cTn>
                              </p:par>
                              <p:par>
                                <p:cTn id="107" presetID="42" presetClass="path" presetSubtype="0" accel="50000" decel="50000" fill="hold" grpId="2" nodeType="withEffect">
                                  <p:stCondLst>
                                    <p:cond delay="0"/>
                                  </p:stCondLst>
                                  <p:childTnLst>
                                    <p:animMotion origin="layout" path="M 1.38778E-17 2.59259E-6 L 0.32413 -0.7463 " pathEditMode="relative" rAng="0" ptsTypes="AA">
                                      <p:cBhvr>
                                        <p:cTn id="108" dur="2000" fill="hold"/>
                                        <p:tgtEl>
                                          <p:spTgt spid="37"/>
                                        </p:tgtEl>
                                        <p:attrNameLst>
                                          <p:attrName>ppt_x</p:attrName>
                                          <p:attrName>ppt_y</p:attrName>
                                        </p:attrNameLst>
                                      </p:cBhvr>
                                      <p:rCtr x="16198" y="-37315"/>
                                    </p:animMotion>
                                  </p:childTnLst>
                                </p:cTn>
                              </p:par>
                              <p:par>
                                <p:cTn id="109" presetID="42" presetClass="path" presetSubtype="0" accel="50000" decel="50000" fill="hold" grpId="2" nodeType="withEffect">
                                  <p:stCondLst>
                                    <p:cond delay="0"/>
                                  </p:stCondLst>
                                  <p:childTnLst>
                                    <p:animMotion origin="layout" path="M 2.5E-6 3.7037E-6 L 1.00364 -0.13542 " pathEditMode="relative" rAng="0" ptsTypes="AA">
                                      <p:cBhvr>
                                        <p:cTn id="110" dur="2000" fill="hold"/>
                                        <p:tgtEl>
                                          <p:spTgt spid="38"/>
                                        </p:tgtEl>
                                        <p:attrNameLst>
                                          <p:attrName>ppt_x</p:attrName>
                                          <p:attrName>ppt_y</p:attrName>
                                        </p:attrNameLst>
                                      </p:cBhvr>
                                      <p:rCtr x="50174" y="-6782"/>
                                    </p:animMotion>
                                  </p:childTnLst>
                                </p:cTn>
                              </p:par>
                              <p:par>
                                <p:cTn id="111" presetID="42" presetClass="path" presetSubtype="0" accel="50000" decel="50000" fill="hold" nodeType="withEffect">
                                  <p:stCondLst>
                                    <p:cond delay="0"/>
                                  </p:stCondLst>
                                  <p:childTnLst>
                                    <p:animMotion origin="layout" path="M 1.11111E-6 -1.48148E-6 L 0.61944 0.52107 " pathEditMode="relative" rAng="0" ptsTypes="AA">
                                      <p:cBhvr>
                                        <p:cTn id="112" dur="2000" fill="hold"/>
                                        <p:tgtEl>
                                          <p:spTgt spid="40"/>
                                        </p:tgtEl>
                                        <p:attrNameLst>
                                          <p:attrName>ppt_x</p:attrName>
                                          <p:attrName>ppt_y</p:attrName>
                                        </p:attrNameLst>
                                      </p:cBhvr>
                                      <p:rCtr x="30972" y="26042"/>
                                    </p:animMotion>
                                  </p:childTnLst>
                                </p:cTn>
                              </p:par>
                            </p:childTnLst>
                          </p:cTn>
                        </p:par>
                        <p:par>
                          <p:cTn id="113" fill="hold">
                            <p:stCondLst>
                              <p:cond delay="2000"/>
                            </p:stCondLst>
                            <p:childTnLst>
                              <p:par>
                                <p:cTn id="114" presetID="10" presetClass="exit" presetSubtype="0" fill="hold" nodeType="afterEffect">
                                  <p:stCondLst>
                                    <p:cond delay="0"/>
                                  </p:stCondLst>
                                  <p:childTnLst>
                                    <p:animEffect transition="out" filter="fade">
                                      <p:cBhvr>
                                        <p:cTn id="115" dur="250"/>
                                        <p:tgtEl>
                                          <p:spTgt spid="40"/>
                                        </p:tgtEl>
                                      </p:cBhvr>
                                    </p:animEffect>
                                    <p:set>
                                      <p:cBhvr>
                                        <p:cTn id="116" dur="1" fill="hold">
                                          <p:stCondLst>
                                            <p:cond delay="249"/>
                                          </p:stCondLst>
                                        </p:cTn>
                                        <p:tgtEl>
                                          <p:spTgt spid="40"/>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250"/>
                                        <p:tgtEl>
                                          <p:spTgt spid="41"/>
                                        </p:tgtEl>
                                      </p:cBhvr>
                                    </p:animEffect>
                                  </p:childTnLst>
                                </p:cTn>
                              </p:par>
                            </p:childTnLst>
                          </p:cTn>
                        </p:par>
                        <p:par>
                          <p:cTn id="120" fill="hold">
                            <p:stCondLst>
                              <p:cond delay="2250"/>
                            </p:stCondLst>
                            <p:childTnLst>
                              <p:par>
                                <p:cTn id="121" presetID="0" presetClass="path" presetSubtype="0" repeatCount="indefinite" fill="hold" nodeType="afterEffect">
                                  <p:stCondLst>
                                    <p:cond delay="0"/>
                                  </p:stCondLst>
                                  <p:childTnLst>
                                    <p:animMotion origin="layout" path="M 0.00017 0.00092 L 0.00017 0.00162 C 0.00225 0.00509 0.00243 0.00949 0.00468 0.01342 C 0.00729 0.01967 0.00972 0.02014 0.01232 0.02616 C 0.0151 0.03565 0.01788 0.04606 0.02239 0.05486 C 0.02378 0.05764 0.02482 0.05972 0.02517 0.06227 C 0.02552 0.06319 0.02552 0.06458 0.02691 0.0662 C 0.03003 0.07407 0.03003 0.0706 0.03507 0.07893 C 0.03715 0.08194 0.03767 0.08657 0.0401 0.08981 C 0.04045 0.09097 0.04253 0.09259 0.04288 0.09398 C 0.04496 0.0963 0.04566 0.1 0.04757 0.10231 C 0.04774 0.1037 0.04913 0.10509 0.04982 0.10648 C 0.05017 0.10833 0.05173 0.11111 0.0526 0.11342 C 0.05312 0.11505 0.05503 0.1162 0.05538 0.11782 C 0.0625 0.12685 0.05764 0.12477 0.06441 0.12778 C 0.06527 0.12963 0.06579 0.13102 0.06753 0.13287 C 0.06788 0.13518 0.06944 0.1375 0.07031 0.13981 C 0.07187 0.14259 0.0743 0.14745 0.07534 0.14954 C 0.07673 0.15092 0.07795 0.15255 0.07829 0.15417 C 0.08229 0.16389 0.0802 0.16088 0.08298 0.16505 L -0.06094 0.1625 L -0.15018 0.03819 L -0.06893 -0.17083 L 0.15191 -0.12708 L 0.05711 0.16667 L -0.17309 -0.11435 L 0.01267 -0.16412 C 0.0092 -0.10926 0.00468 -0.0537 0.00017 0.00092 Z " pathEditMode="relative" rAng="0" ptsTypes="AAAAAAAAAAAAAAAAAAAAAAAAAAAA">
                                      <p:cBhvr>
                                        <p:cTn id="122" dur="10000" fill="hold"/>
                                        <p:tgtEl>
                                          <p:spTgt spid="41"/>
                                        </p:tgtEl>
                                        <p:attrNameLst>
                                          <p:attrName>ppt_x</p:attrName>
                                          <p:attrName>ppt_y</p:attrName>
                                        </p:attrNameLst>
                                      </p:cBhvr>
                                      <p:rCtr x="-1076"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19" grpId="2"/>
      <p:bldP spid="15" grpId="0"/>
      <p:bldP spid="15" grpId="1"/>
      <p:bldP spid="9" grpId="0" animBg="1"/>
      <p:bldP spid="7" grpId="0" animBg="1"/>
      <p:bldP spid="11" grpId="0" animBg="1"/>
      <p:bldP spid="28" grpId="0"/>
      <p:bldP spid="28" grpId="1"/>
      <p:bldP spid="28" grpId="2"/>
      <p:bldP spid="34" grpId="1"/>
      <p:bldP spid="34" grpId="2"/>
      <p:bldP spid="35" grpId="1"/>
      <p:bldP spid="35" grpId="2"/>
      <p:bldP spid="36" grpId="1"/>
      <p:bldP spid="36" grpId="2"/>
      <p:bldP spid="37" grpId="1"/>
      <p:bldP spid="37" grpId="2"/>
      <p:bldP spid="38" grpId="1"/>
      <p:bldP spid="38" grpId="2"/>
      <p:bldP spid="6" grpId="0" animBg="1"/>
      <p:bldP spid="20" grpId="0"/>
      <p:bldP spid="20" grpId="1"/>
      <p:bldP spid="8" grpId="0" animBg="1"/>
      <p:bldP spid="10" grpId="0" animBg="1"/>
      <p:bldP spid="17" grpId="0"/>
      <p:bldP spid="17" grpId="1"/>
      <p:bldP spid="16" grpId="0"/>
      <p:bldP spid="16" grpId="1"/>
      <p:bldP spid="16"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Proceed with </a:t>
            </a:r>
            <a:r>
              <a:rPr lang="en-US" sz="2000" dirty="0" err="1" smtClean="0"/>
              <a:t>SPIRou</a:t>
            </a:r>
            <a:r>
              <a:rPr lang="en-US" sz="2000" dirty="0" smtClean="0"/>
              <a:t> LS under TBD conditions</a:t>
            </a:r>
          </a:p>
          <a:p>
            <a:pPr lvl="1"/>
            <a:r>
              <a:rPr lang="en-US" sz="1800" dirty="0" smtClean="0"/>
              <a:t>Subject to review by SAC of </a:t>
            </a:r>
            <a:r>
              <a:rPr lang="en-US" sz="1800" dirty="0" err="1" smtClean="0"/>
              <a:t>SPIRou</a:t>
            </a:r>
            <a:r>
              <a:rPr lang="en-US" sz="1800" dirty="0" smtClean="0"/>
              <a:t> team’s SLS proposal</a:t>
            </a:r>
          </a:p>
          <a:p>
            <a:pPr lvl="1"/>
            <a:r>
              <a:rPr lang="en-US" sz="1800" dirty="0" smtClean="0"/>
              <a:t>Amounts to 500 nights over 5 years</a:t>
            </a:r>
          </a:p>
          <a:p>
            <a:r>
              <a:rPr lang="en-US" sz="2000" dirty="0" smtClean="0"/>
              <a:t>In parallel proceed with similar allocation of time for large survey(s) –</a:t>
            </a:r>
          </a:p>
          <a:p>
            <a:pPr lvl="1"/>
            <a:r>
              <a:rPr lang="en-US" sz="1800" dirty="0" smtClean="0"/>
              <a:t>Release Call for Proposal early 2015, with selection later that year</a:t>
            </a:r>
          </a:p>
          <a:p>
            <a:pPr lvl="1"/>
            <a:r>
              <a:rPr lang="en-US" sz="1800" dirty="0" smtClean="0"/>
              <a:t>500 nights from 17A – 21B</a:t>
            </a:r>
          </a:p>
          <a:p>
            <a:pPr lvl="1"/>
            <a:r>
              <a:rPr lang="en-US" sz="1800" dirty="0" smtClean="0"/>
              <a:t>Competed through proposals solicited from CFHT partnership</a:t>
            </a:r>
          </a:p>
          <a:p>
            <a:pPr lvl="1"/>
            <a:r>
              <a:rPr lang="en-US" sz="1800" dirty="0" smtClean="0"/>
              <a:t>Open for any CFHT facility or guest instrument</a:t>
            </a:r>
          </a:p>
          <a:p>
            <a:pPr lvl="1"/>
            <a:r>
              <a:rPr lang="en-US" sz="1800" dirty="0" smtClean="0"/>
              <a:t>Proposal time constraints would be -</a:t>
            </a:r>
          </a:p>
          <a:p>
            <a:pPr lvl="2"/>
            <a:r>
              <a:rPr lang="en-US" sz="1400" dirty="0" smtClean="0"/>
              <a:t>At </a:t>
            </a:r>
            <a:r>
              <a:rPr lang="en-US" sz="1400" dirty="0"/>
              <a:t>a </a:t>
            </a:r>
            <a:r>
              <a:rPr lang="en-US" sz="1400" dirty="0" smtClean="0"/>
              <a:t>minimum the same as current LP’s</a:t>
            </a:r>
          </a:p>
          <a:p>
            <a:pPr lvl="2"/>
            <a:r>
              <a:rPr lang="en-US" sz="1400" dirty="0" smtClean="0"/>
              <a:t>At </a:t>
            </a:r>
            <a:r>
              <a:rPr lang="en-US" sz="1400" dirty="0"/>
              <a:t>a </a:t>
            </a:r>
            <a:r>
              <a:rPr lang="en-US" sz="1400" dirty="0" smtClean="0"/>
              <a:t>maximum up to 500 nights</a:t>
            </a:r>
          </a:p>
          <a:p>
            <a:r>
              <a:rPr lang="en-US" sz="2000" dirty="0" smtClean="0"/>
              <a:t>Proposals reviewed by independent panel that makes recommendation to SAC</a:t>
            </a:r>
          </a:p>
          <a:p>
            <a:endParaRPr lang="en-US" sz="2000" dirty="0"/>
          </a:p>
        </p:txBody>
      </p:sp>
      <p:sp>
        <p:nvSpPr>
          <p:cNvPr id="3" name="Title 2"/>
          <p:cNvSpPr>
            <a:spLocks noGrp="1"/>
          </p:cNvSpPr>
          <p:nvPr>
            <p:ph type="title"/>
          </p:nvPr>
        </p:nvSpPr>
        <p:spPr/>
        <p:txBody>
          <a:bodyPr/>
          <a:lstStyle/>
          <a:p>
            <a:r>
              <a:rPr lang="en-US" dirty="0" smtClean="0"/>
              <a:t>For SAC’s </a:t>
            </a:r>
            <a:r>
              <a:rPr lang="en-US" dirty="0"/>
              <a:t>Consideration</a:t>
            </a:r>
            <a:br>
              <a:rPr lang="en-US" dirty="0"/>
            </a:br>
            <a:r>
              <a:rPr lang="en-US" sz="2400" dirty="0"/>
              <a:t>(From Last Week’s SAC Meeting)</a:t>
            </a:r>
            <a:endParaRPr lang="en-US" dirty="0"/>
          </a:p>
        </p:txBody>
      </p:sp>
    </p:spTree>
    <p:extLst>
      <p:ext uri="{BB962C8B-B14F-4D97-AF65-F5344CB8AC3E}">
        <p14:creationId xmlns:p14="http://schemas.microsoft.com/office/powerpoint/2010/main" val="126377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left)">
                                      <p:cBhvr>
                                        <p:cTn id="18" dur="500"/>
                                        <p:tgtEl>
                                          <p:spTgt spid="2">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left)">
                                      <p:cBhvr>
                                        <p:cTn id="21" dur="500"/>
                                        <p:tgtEl>
                                          <p:spTgt spid="2">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left)">
                                      <p:cBhvr>
                                        <p:cTn id="24" dur="500"/>
                                        <p:tgtEl>
                                          <p:spTgt spid="2">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500"/>
                                        <p:tgtEl>
                                          <p:spTgt spid="2">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left)">
                                      <p:cBhvr>
                                        <p:cTn id="30" dur="500"/>
                                        <p:tgtEl>
                                          <p:spTgt spid="2">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wipe(left)">
                                      <p:cBhvr>
                                        <p:cTn id="33" dur="500"/>
                                        <p:tgtEl>
                                          <p:spTgt spid="2">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wipe(left)">
                                      <p:cBhvr>
                                        <p:cTn id="36" dur="500"/>
                                        <p:tgtEl>
                                          <p:spTgt spid="2">
                                            <p:txEl>
                                              <p:pRg st="9" end="9"/>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wipe(left)">
                                      <p:cBhvr>
                                        <p:cTn id="39" dur="500"/>
                                        <p:tgtEl>
                                          <p:spTgt spid="2">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xEl>
                                              <p:pRg st="11" end="11"/>
                                            </p:txEl>
                                          </p:spTgt>
                                        </p:tgtEl>
                                        <p:attrNameLst>
                                          <p:attrName>style.visibility</p:attrName>
                                        </p:attrNameLst>
                                      </p:cBhvr>
                                      <p:to>
                                        <p:strVal val="visible"/>
                                      </p:to>
                                    </p:set>
                                    <p:animEffect transition="in" filter="wipe(left)">
                                      <p:cBhvr>
                                        <p:cTn id="44"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0" y="24063"/>
            <a:ext cx="9144000" cy="6858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000" t="297" r="1667" b="24147"/>
          <a:stretch/>
        </p:blipFill>
        <p:spPr>
          <a:xfrm>
            <a:off x="2514600" y="1143000"/>
            <a:ext cx="4399927" cy="5158601"/>
          </a:xfrm>
          <a:prstGeom prst="rect">
            <a:avLst/>
          </a:prstGeom>
          <a:effectLst>
            <a:glow rad="228600">
              <a:schemeClr val="accent3">
                <a:satMod val="175000"/>
                <a:alpha val="40000"/>
              </a:schemeClr>
            </a:glow>
          </a:effectLst>
        </p:spPr>
      </p:pic>
      <p:sp>
        <p:nvSpPr>
          <p:cNvPr id="3" name="TextBox 2"/>
          <p:cNvSpPr txBox="1"/>
          <p:nvPr/>
        </p:nvSpPr>
        <p:spPr>
          <a:xfrm>
            <a:off x="930292" y="3254514"/>
            <a:ext cx="7680308" cy="707886"/>
          </a:xfrm>
          <a:prstGeom prst="rect">
            <a:avLst/>
          </a:prstGeom>
          <a:noFill/>
        </p:spPr>
        <p:txBody>
          <a:bodyPr wrap="none" rtlCol="0">
            <a:spAutoFit/>
          </a:bodyPr>
          <a:lstStyle/>
          <a:p>
            <a:r>
              <a:rPr lang="en-US" sz="4000" i="1" dirty="0" smtClean="0">
                <a:ln w="0">
                  <a:solidFill>
                    <a:schemeClr val="bg1"/>
                  </a:solidFill>
                </a:ln>
                <a:solidFill>
                  <a:srgbClr val="00B0F0"/>
                </a:solidFill>
                <a:effectLst>
                  <a:outerShdw blurRad="38100" dist="38100" dir="2700000" algn="tl">
                    <a:srgbClr val="000000">
                      <a:alpha val="43137"/>
                    </a:srgbClr>
                  </a:outerShdw>
                  <a:reflection blurRad="6350" stA="55000" endA="300" endPos="45500" dir="5400000" sy="-100000" algn="bl" rotWithShape="0"/>
                </a:effectLst>
                <a:ea typeface="+mj-ea"/>
                <a:cs typeface="+mj-cs"/>
              </a:rPr>
              <a:t>Future of Large Surveys at CFHT</a:t>
            </a:r>
            <a:endParaRPr lang="en-US" sz="4000" i="1" dirty="0">
              <a:ln w="0">
                <a:solidFill>
                  <a:schemeClr val="bg1"/>
                </a:solidFill>
              </a:ln>
              <a:solidFill>
                <a:srgbClr val="00B0F0"/>
              </a:solidFill>
              <a:effectLst>
                <a:outerShdw blurRad="38100" dist="38100" dir="2700000" algn="tl">
                  <a:srgbClr val="000000">
                    <a:alpha val="43137"/>
                  </a:srgbClr>
                </a:outerShdw>
                <a:reflection blurRad="6350" stA="55000" endA="300" endPos="45500" dir="5400000" sy="-100000" algn="bl" rotWithShape="0"/>
              </a:effectLst>
              <a:ea typeface="+mj-ea"/>
              <a:cs typeface="+mj-cs"/>
            </a:endParaRPr>
          </a:p>
        </p:txBody>
      </p:sp>
      <p:sp>
        <p:nvSpPr>
          <p:cNvPr id="5" name="TextBox 4"/>
          <p:cNvSpPr txBox="1"/>
          <p:nvPr/>
        </p:nvSpPr>
        <p:spPr>
          <a:xfrm>
            <a:off x="76200" y="6073914"/>
            <a:ext cx="3182281" cy="707886"/>
          </a:xfrm>
          <a:prstGeom prst="rect">
            <a:avLst/>
          </a:prstGeom>
          <a:noFill/>
        </p:spPr>
        <p:txBody>
          <a:bodyPr wrap="none" rtlCol="0">
            <a:spAutoFit/>
          </a:bodyPr>
          <a:lstStyle/>
          <a:p>
            <a:r>
              <a:rPr lang="en-US" sz="2000" dirty="0" smtClean="0"/>
              <a:t>Doug Simons</a:t>
            </a:r>
          </a:p>
          <a:p>
            <a:r>
              <a:rPr lang="en-US" sz="2000" dirty="0" smtClean="0"/>
              <a:t>Executive Director, CFHT</a:t>
            </a:r>
            <a:endParaRPr lang="en-US" sz="2000" dirty="0"/>
          </a:p>
        </p:txBody>
      </p:sp>
    </p:spTree>
    <p:extLst>
      <p:ext uri="{BB962C8B-B14F-4D97-AF65-F5344CB8AC3E}">
        <p14:creationId xmlns:p14="http://schemas.microsoft.com/office/powerpoint/2010/main" val="31022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par>
                                <p:cTn id="15" presetID="42" presetClass="path" presetSubtype="0" accel="50000" decel="50000" fill="hold" grpId="1" nodeType="withEffect">
                                  <p:stCondLst>
                                    <p:cond delay="0"/>
                                  </p:stCondLst>
                                  <p:childTnLst>
                                    <p:animMotion origin="layout" path="M 0.025 -0.02222 L -0.00764 -0.43611 " pathEditMode="relative" rAng="0" ptsTypes="AA">
                                      <p:cBhvr>
                                        <p:cTn id="16" dur="2000" fill="hold"/>
                                        <p:tgtEl>
                                          <p:spTgt spid="3"/>
                                        </p:tgtEl>
                                        <p:attrNameLst>
                                          <p:attrName>ppt_x</p:attrName>
                                          <p:attrName>ppt_y</p:attrName>
                                        </p:attrNameLst>
                                      </p:cBhvr>
                                      <p:rCtr x="-1632" y="-20694"/>
                                    </p:animMotion>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8" presetClass="emph" presetSubtype="0" accel="5000" decel="5000" fill="hold" nodeType="withEffect">
                                  <p:stCondLst>
                                    <p:cond delay="0"/>
                                  </p:stCondLst>
                                  <p:childTnLst>
                                    <p:animRot by="-4260000">
                                      <p:cBhvr>
                                        <p:cTn id="27" dur="2000" fill="hold"/>
                                        <p:tgtEl>
                                          <p:spTgt spid="4"/>
                                        </p:tgtEl>
                                        <p:attrNameLst>
                                          <p:attrName>r</p:attrName>
                                        </p:attrNameLst>
                                      </p:cBhvr>
                                    </p:animRot>
                                  </p:childTnLst>
                                </p:cTn>
                              </p:par>
                              <p:par>
                                <p:cTn id="28" presetID="6" presetClass="emph" presetSubtype="0" fill="hold" nodeType="withEffect">
                                  <p:stCondLst>
                                    <p:cond delay="0"/>
                                  </p:stCondLst>
                                  <p:childTnLst>
                                    <p:animScale>
                                      <p:cBhvr>
                                        <p:cTn id="29" dur="2000" fill="hold"/>
                                        <p:tgtEl>
                                          <p:spTgt spid="4"/>
                                        </p:tgtEl>
                                      </p:cBhvr>
                                      <p:by x="32000" y="32000"/>
                                    </p:animScale>
                                  </p:childTnLst>
                                </p:cTn>
                              </p:par>
                              <p:par>
                                <p:cTn id="30" presetID="42" presetClass="path" presetSubtype="0" accel="50000" decel="50000" fill="hold" nodeType="withEffect">
                                  <p:stCondLst>
                                    <p:cond delay="0"/>
                                  </p:stCondLst>
                                  <p:childTnLst>
                                    <p:animMotion origin="layout" path="M 5E-6 -4.07407E-6 L -0.04896 -0.16504 " pathEditMode="relative" rAng="0" ptsTypes="AA">
                                      <p:cBhvr>
                                        <p:cTn id="31" dur="2000" fill="hold"/>
                                        <p:tgtEl>
                                          <p:spTgt spid="4"/>
                                        </p:tgtEl>
                                        <p:attrNameLst>
                                          <p:attrName>ppt_x</p:attrName>
                                          <p:attrName>ppt_y</p:attrName>
                                        </p:attrNameLst>
                                      </p:cBhvr>
                                      <p:rCtr x="-2448" y="-8264"/>
                                    </p:animMotion>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par>
                          <p:cTn id="35" fill="hold">
                            <p:stCondLst>
                              <p:cond delay="2000"/>
                            </p:stCondLst>
                            <p:childTnLst>
                              <p:par>
                                <p:cTn id="36" presetID="10" presetClass="exit" presetSubtype="0" fill="hold" nodeType="after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Total Papers </a:t>
            </a:r>
            <a:r>
              <a:rPr lang="en-US" sz="2800" dirty="0"/>
              <a:t>Published Per </a:t>
            </a:r>
            <a:r>
              <a:rPr lang="en-US" sz="2800" dirty="0" smtClean="0"/>
              <a:t>Telescope</a:t>
            </a:r>
            <a:br>
              <a:rPr lang="en-US" sz="2800" dirty="0" smtClean="0"/>
            </a:br>
            <a:r>
              <a:rPr lang="en-US" sz="2800" dirty="0" smtClean="0"/>
              <a:t>(2008 - 2012)*</a:t>
            </a:r>
            <a:endParaRPr lang="en-US" sz="2800" dirty="0"/>
          </a:p>
        </p:txBody>
      </p:sp>
      <p:graphicFrame>
        <p:nvGraphicFramePr>
          <p:cNvPr id="5" name="Chart 4"/>
          <p:cNvGraphicFramePr>
            <a:graphicFrameLocks/>
          </p:cNvGraphicFramePr>
          <p:nvPr>
            <p:extLst/>
          </p:nvPr>
        </p:nvGraphicFramePr>
        <p:xfrm>
          <a:off x="533400" y="1447800"/>
          <a:ext cx="7924800" cy="518160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6519446"/>
            <a:ext cx="3286477" cy="338554"/>
          </a:xfrm>
          <a:prstGeom prst="rect">
            <a:avLst/>
          </a:prstGeom>
          <a:noFill/>
        </p:spPr>
        <p:txBody>
          <a:bodyPr wrap="none" rtlCol="0">
            <a:spAutoFit/>
          </a:bodyPr>
          <a:lstStyle/>
          <a:p>
            <a:r>
              <a:rPr lang="en-US" sz="1600" dirty="0" smtClean="0"/>
              <a:t>* Plot Courtesy Dennis Crabtree</a:t>
            </a:r>
            <a:endParaRPr lang="en-US" sz="1600" dirty="0"/>
          </a:p>
        </p:txBody>
      </p:sp>
      <p:sp>
        <p:nvSpPr>
          <p:cNvPr id="6" name="TextBox 5"/>
          <p:cNvSpPr txBox="1"/>
          <p:nvPr/>
        </p:nvSpPr>
        <p:spPr>
          <a:xfrm rot="248946">
            <a:off x="4114800" y="2431348"/>
            <a:ext cx="3486852" cy="338554"/>
          </a:xfrm>
          <a:prstGeom prst="rect">
            <a:avLst/>
          </a:prstGeom>
          <a:noFill/>
        </p:spPr>
        <p:txBody>
          <a:bodyPr wrap="none" rtlCol="0">
            <a:spAutoFit/>
          </a:bodyPr>
          <a:lstStyle/>
          <a:p>
            <a:r>
              <a:rPr lang="en-US" sz="1600" b="0" dirty="0" smtClean="0"/>
              <a:t>For reference HST had ~3700 papers</a:t>
            </a:r>
            <a:endParaRPr lang="en-US" sz="1600" b="0" dirty="0"/>
          </a:p>
        </p:txBody>
      </p:sp>
    </p:spTree>
    <p:extLst>
      <p:ext uri="{BB962C8B-B14F-4D97-AF65-F5344CB8AC3E}">
        <p14:creationId xmlns:p14="http://schemas.microsoft.com/office/powerpoint/2010/main" val="10141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Papers Published Per </a:t>
            </a:r>
            <a:r>
              <a:rPr lang="en-US" sz="3200" dirty="0" smtClean="0"/>
              <a:t>Telescope</a:t>
            </a:r>
            <a:br>
              <a:rPr lang="en-US" sz="3200" dirty="0" smtClean="0"/>
            </a:br>
            <a:r>
              <a:rPr lang="en-US" sz="3200" dirty="0" smtClean="0"/>
              <a:t>(By Year)*</a:t>
            </a:r>
            <a:endParaRPr lang="en-US" sz="3200" dirty="0"/>
          </a:p>
        </p:txBody>
      </p:sp>
      <p:graphicFrame>
        <p:nvGraphicFramePr>
          <p:cNvPr id="3" name="Chart 2"/>
          <p:cNvGraphicFramePr>
            <a:graphicFrameLocks/>
          </p:cNvGraphicFramePr>
          <p:nvPr>
            <p:extLst/>
          </p:nvPr>
        </p:nvGraphicFramePr>
        <p:xfrm>
          <a:off x="990600" y="1066800"/>
          <a:ext cx="7591424" cy="564684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6519446"/>
            <a:ext cx="3286477" cy="338554"/>
          </a:xfrm>
          <a:prstGeom prst="rect">
            <a:avLst/>
          </a:prstGeom>
          <a:noFill/>
        </p:spPr>
        <p:txBody>
          <a:bodyPr wrap="none" rtlCol="0">
            <a:spAutoFit/>
          </a:bodyPr>
          <a:lstStyle/>
          <a:p>
            <a:r>
              <a:rPr lang="en-US" sz="1600" dirty="0" smtClean="0"/>
              <a:t>* Plot Courtesy Dennis Crabtree</a:t>
            </a:r>
            <a:endParaRPr lang="en-US" sz="1600" dirty="0"/>
          </a:p>
        </p:txBody>
      </p:sp>
      <p:sp>
        <p:nvSpPr>
          <p:cNvPr id="5" name="TextBox 4"/>
          <p:cNvSpPr txBox="1"/>
          <p:nvPr/>
        </p:nvSpPr>
        <p:spPr>
          <a:xfrm>
            <a:off x="2209800" y="1600200"/>
            <a:ext cx="4876800" cy="830997"/>
          </a:xfrm>
          <a:prstGeom prst="rect">
            <a:avLst/>
          </a:prstGeom>
          <a:noFill/>
        </p:spPr>
        <p:txBody>
          <a:bodyPr wrap="square" rtlCol="0">
            <a:spAutoFit/>
          </a:bodyPr>
          <a:lstStyle/>
          <a:p>
            <a:r>
              <a:rPr lang="en-US" dirty="0" smtClean="0"/>
              <a:t>Product of large, homogenous, well calibrated data sets</a:t>
            </a:r>
            <a:endParaRPr lang="en-US" dirty="0"/>
          </a:p>
        </p:txBody>
      </p:sp>
    </p:spTree>
    <p:extLst>
      <p:ext uri="{BB962C8B-B14F-4D97-AF65-F5344CB8AC3E}">
        <p14:creationId xmlns:p14="http://schemas.microsoft.com/office/powerpoint/2010/main" val="3953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Total Impact per </a:t>
            </a:r>
            <a:r>
              <a:rPr lang="en-US" sz="3200" dirty="0" smtClean="0"/>
              <a:t>Telescope</a:t>
            </a:r>
            <a:br>
              <a:rPr lang="en-US" sz="3200" dirty="0" smtClean="0"/>
            </a:br>
            <a:r>
              <a:rPr lang="en-US" sz="3200" dirty="0" smtClean="0"/>
              <a:t>(2008 - 2012)*</a:t>
            </a:r>
            <a:endParaRPr lang="en-US" sz="3200" dirty="0"/>
          </a:p>
        </p:txBody>
      </p:sp>
      <p:graphicFrame>
        <p:nvGraphicFramePr>
          <p:cNvPr id="3" name="Chart 2"/>
          <p:cNvGraphicFramePr>
            <a:graphicFrameLocks/>
          </p:cNvGraphicFramePr>
          <p:nvPr>
            <p:extLst/>
          </p:nvPr>
        </p:nvGraphicFramePr>
        <p:xfrm>
          <a:off x="533400" y="1524000"/>
          <a:ext cx="77724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519446"/>
            <a:ext cx="3286477" cy="338554"/>
          </a:xfrm>
          <a:prstGeom prst="rect">
            <a:avLst/>
          </a:prstGeom>
          <a:noFill/>
        </p:spPr>
        <p:txBody>
          <a:bodyPr wrap="none" rtlCol="0">
            <a:spAutoFit/>
          </a:bodyPr>
          <a:lstStyle/>
          <a:p>
            <a:r>
              <a:rPr lang="en-US" sz="1600" dirty="0" smtClean="0"/>
              <a:t>* Plot Courtesy Dennis Crabtree</a:t>
            </a:r>
            <a:endParaRPr lang="en-US" sz="1600" dirty="0"/>
          </a:p>
        </p:txBody>
      </p:sp>
    </p:spTree>
    <p:extLst>
      <p:ext uri="{BB962C8B-B14F-4D97-AF65-F5344CB8AC3E}">
        <p14:creationId xmlns:p14="http://schemas.microsoft.com/office/powerpoint/2010/main" val="32163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Impact per Telescope (by Year</a:t>
            </a:r>
            <a:r>
              <a:rPr lang="en-US" dirty="0" smtClean="0"/>
              <a:t>)*</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239588896"/>
              </p:ext>
            </p:extLst>
          </p:nvPr>
        </p:nvGraphicFramePr>
        <p:xfrm>
          <a:off x="1143000" y="1447800"/>
          <a:ext cx="7467600" cy="4807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6519446"/>
            <a:ext cx="3286477" cy="338554"/>
          </a:xfrm>
          <a:prstGeom prst="rect">
            <a:avLst/>
          </a:prstGeom>
          <a:noFill/>
        </p:spPr>
        <p:txBody>
          <a:bodyPr wrap="none" rtlCol="0">
            <a:spAutoFit/>
          </a:bodyPr>
          <a:lstStyle/>
          <a:p>
            <a:r>
              <a:rPr lang="en-US" sz="1600" dirty="0" smtClean="0"/>
              <a:t>* Plot Courtesy Dennis Crabtree</a:t>
            </a:r>
            <a:endParaRPr lang="en-US" sz="1600" dirty="0"/>
          </a:p>
        </p:txBody>
      </p:sp>
      <p:sp>
        <p:nvSpPr>
          <p:cNvPr id="5" name="TextBox 4"/>
          <p:cNvSpPr txBox="1"/>
          <p:nvPr/>
        </p:nvSpPr>
        <p:spPr>
          <a:xfrm>
            <a:off x="685800" y="2133600"/>
            <a:ext cx="7620000" cy="1938992"/>
          </a:xfrm>
          <a:prstGeom prst="rect">
            <a:avLst/>
          </a:prstGeom>
          <a:noFill/>
        </p:spPr>
        <p:txBody>
          <a:bodyPr wrap="square" rtlCol="0">
            <a:spAutoFit/>
          </a:bodyPr>
          <a:lstStyle/>
          <a:p>
            <a:r>
              <a:rPr lang="en-US" dirty="0" smtClean="0"/>
              <a:t>From these publication metrics it is safe to conclude that the scientific productivity of CFHT (and similar facilities like UKIRT) has been significantly enhanced through the inclusion of large surveys in our observing programs</a:t>
            </a:r>
            <a:endParaRPr lang="en-US" dirty="0"/>
          </a:p>
        </p:txBody>
      </p:sp>
      <p:sp>
        <p:nvSpPr>
          <p:cNvPr id="6" name="TextBox 5"/>
          <p:cNvSpPr txBox="1"/>
          <p:nvPr/>
        </p:nvSpPr>
        <p:spPr>
          <a:xfrm>
            <a:off x="1371600" y="4953000"/>
            <a:ext cx="5942652" cy="461665"/>
          </a:xfrm>
          <a:prstGeom prst="rect">
            <a:avLst/>
          </a:prstGeom>
          <a:noFill/>
        </p:spPr>
        <p:txBody>
          <a:bodyPr wrap="none" rtlCol="0">
            <a:spAutoFit/>
          </a:bodyPr>
          <a:lstStyle/>
          <a:p>
            <a:r>
              <a:rPr lang="en-US" dirty="0" smtClean="0"/>
              <a:t>We should continue them in the future…</a:t>
            </a:r>
            <a:endParaRPr lang="en-US" dirty="0"/>
          </a:p>
        </p:txBody>
      </p:sp>
    </p:spTree>
    <p:extLst>
      <p:ext uri="{BB962C8B-B14F-4D97-AF65-F5344CB8AC3E}">
        <p14:creationId xmlns:p14="http://schemas.microsoft.com/office/powerpoint/2010/main" val="33707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00200"/>
            <a:ext cx="7848600" cy="4800600"/>
          </a:xfrm>
        </p:spPr>
        <p:txBody>
          <a:bodyPr/>
          <a:lstStyle/>
          <a:p>
            <a:r>
              <a:rPr lang="en-US" sz="2800" dirty="0" smtClean="0"/>
              <a:t>From the September 2013 SAC resolutions –</a:t>
            </a:r>
          </a:p>
          <a:p>
            <a:pPr marL="0" indent="0">
              <a:buNone/>
            </a:pPr>
            <a:endParaRPr lang="en-US" sz="1600" dirty="0" smtClean="0"/>
          </a:p>
          <a:p>
            <a:pPr marL="0" indent="0">
              <a:buNone/>
            </a:pPr>
            <a:r>
              <a:rPr lang="en-US" sz="2000" i="1" dirty="0" smtClean="0"/>
              <a:t>“</a:t>
            </a:r>
            <a:r>
              <a:rPr lang="en-US" sz="2000" i="1" dirty="0"/>
              <a:t>We note that for maximum scientific return, either of the two options will require observing time commitments of the order of 1000 nights to realize the full potential of these instruments. We recommend that CFHT carry out future very large, proposal-driven, community-based collaborative surveys in the spirit of CFHTLS</a:t>
            </a:r>
            <a:r>
              <a:rPr lang="en-US" sz="2000" i="1" dirty="0" smtClean="0"/>
              <a:t>.”</a:t>
            </a:r>
          </a:p>
          <a:p>
            <a:pPr marL="0" indent="0">
              <a:buNone/>
            </a:pPr>
            <a:endParaRPr lang="en-US" sz="2000" i="1" dirty="0"/>
          </a:p>
          <a:p>
            <a:r>
              <a:rPr lang="en-US" sz="2400" dirty="0" smtClean="0"/>
              <a:t>In addition I gleaned from the 2013 Board discussions interest in possibly expanding CFHT’s survey programs (given our strong track record), as long as Associate Partner interests are preserved, significant amounts of dark time are preserved (e.g., SITELLE), PI time is available, etc. </a:t>
            </a:r>
            <a:endParaRPr lang="en-US" sz="1800" dirty="0"/>
          </a:p>
        </p:txBody>
      </p:sp>
      <p:sp>
        <p:nvSpPr>
          <p:cNvPr id="3" name="Title 2"/>
          <p:cNvSpPr>
            <a:spLocks noGrp="1"/>
          </p:cNvSpPr>
          <p:nvPr>
            <p:ph type="title"/>
          </p:nvPr>
        </p:nvSpPr>
        <p:spPr/>
        <p:txBody>
          <a:bodyPr/>
          <a:lstStyle/>
          <a:p>
            <a:r>
              <a:rPr lang="en-US" sz="3200" dirty="0" smtClean="0"/>
              <a:t>Expanding CFHT’s Survey Horizon</a:t>
            </a:r>
            <a:endParaRPr lang="en-US" sz="3200" dirty="0"/>
          </a:p>
        </p:txBody>
      </p:sp>
    </p:spTree>
    <p:extLst>
      <p:ext uri="{BB962C8B-B14F-4D97-AF65-F5344CB8AC3E}">
        <p14:creationId xmlns:p14="http://schemas.microsoft.com/office/powerpoint/2010/main" val="21254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left)">
                                      <p:cBhvr>
                                        <p:cTn id="10" dur="500"/>
                                        <p:tgtEl>
                                          <p:spTgt spid="2">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ipe(left)">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6755027" y="1981200"/>
            <a:ext cx="407773" cy="4436017"/>
            <a:chOff x="6755027" y="2504303"/>
            <a:chExt cx="407773" cy="4022124"/>
          </a:xfrm>
        </p:grpSpPr>
        <p:sp>
          <p:nvSpPr>
            <p:cNvPr id="41" name="Freeform 40"/>
            <p:cNvSpPr/>
            <p:nvPr/>
          </p:nvSpPr>
          <p:spPr bwMode="auto">
            <a:xfrm>
              <a:off x="6755027" y="2504303"/>
              <a:ext cx="255373" cy="4011827"/>
            </a:xfrm>
            <a:custGeom>
              <a:avLst/>
              <a:gdLst>
                <a:gd name="connsiteX0" fmla="*/ 79235 w 462529"/>
                <a:gd name="connsiteY0" fmla="*/ 0 h 4011827"/>
                <a:gd name="connsiteX1" fmla="*/ 202803 w 462529"/>
                <a:gd name="connsiteY1" fmla="*/ 280086 h 4011827"/>
                <a:gd name="connsiteX2" fmla="*/ 120424 w 462529"/>
                <a:gd name="connsiteY2" fmla="*/ 741405 h 4011827"/>
                <a:gd name="connsiteX3" fmla="*/ 5094 w 462529"/>
                <a:gd name="connsiteY3" fmla="*/ 1433383 h 4011827"/>
                <a:gd name="connsiteX4" fmla="*/ 301657 w 462529"/>
                <a:gd name="connsiteY4" fmla="*/ 2042983 h 4011827"/>
                <a:gd name="connsiteX5" fmla="*/ 458176 w 462529"/>
                <a:gd name="connsiteY5" fmla="*/ 2784389 h 4011827"/>
                <a:gd name="connsiteX6" fmla="*/ 136900 w 462529"/>
                <a:gd name="connsiteY6" fmla="*/ 2858529 h 4011827"/>
                <a:gd name="connsiteX7" fmla="*/ 153376 w 462529"/>
                <a:gd name="connsiteY7" fmla="*/ 3608173 h 4011827"/>
                <a:gd name="connsiteX8" fmla="*/ 334608 w 462529"/>
                <a:gd name="connsiteY8" fmla="*/ 4011827 h 4011827"/>
                <a:gd name="connsiteX0" fmla="*/ 79235 w 334608"/>
                <a:gd name="connsiteY0" fmla="*/ 0 h 4011827"/>
                <a:gd name="connsiteX1" fmla="*/ 202803 w 334608"/>
                <a:gd name="connsiteY1" fmla="*/ 280086 h 4011827"/>
                <a:gd name="connsiteX2" fmla="*/ 120424 w 334608"/>
                <a:gd name="connsiteY2" fmla="*/ 741405 h 4011827"/>
                <a:gd name="connsiteX3" fmla="*/ 5094 w 334608"/>
                <a:gd name="connsiteY3" fmla="*/ 1433383 h 4011827"/>
                <a:gd name="connsiteX4" fmla="*/ 301657 w 334608"/>
                <a:gd name="connsiteY4" fmla="*/ 2042983 h 4011827"/>
                <a:gd name="connsiteX5" fmla="*/ 202803 w 334608"/>
                <a:gd name="connsiteY5" fmla="*/ 2421924 h 4011827"/>
                <a:gd name="connsiteX6" fmla="*/ 136900 w 334608"/>
                <a:gd name="connsiteY6" fmla="*/ 2858529 h 4011827"/>
                <a:gd name="connsiteX7" fmla="*/ 153376 w 334608"/>
                <a:gd name="connsiteY7" fmla="*/ 3608173 h 4011827"/>
                <a:gd name="connsiteX8" fmla="*/ 334608 w 334608"/>
                <a:gd name="connsiteY8" fmla="*/ 4011827 h 4011827"/>
                <a:gd name="connsiteX0" fmla="*/ 75246 w 330619"/>
                <a:gd name="connsiteY0" fmla="*/ 0 h 4011827"/>
                <a:gd name="connsiteX1" fmla="*/ 198814 w 330619"/>
                <a:gd name="connsiteY1" fmla="*/ 280086 h 4011827"/>
                <a:gd name="connsiteX2" fmla="*/ 116435 w 330619"/>
                <a:gd name="connsiteY2" fmla="*/ 741405 h 4011827"/>
                <a:gd name="connsiteX3" fmla="*/ 1105 w 330619"/>
                <a:gd name="connsiteY3" fmla="*/ 1433383 h 4011827"/>
                <a:gd name="connsiteX4" fmla="*/ 190576 w 330619"/>
                <a:gd name="connsiteY4" fmla="*/ 1853513 h 4011827"/>
                <a:gd name="connsiteX5" fmla="*/ 198814 w 330619"/>
                <a:gd name="connsiteY5" fmla="*/ 2421924 h 4011827"/>
                <a:gd name="connsiteX6" fmla="*/ 132911 w 330619"/>
                <a:gd name="connsiteY6" fmla="*/ 2858529 h 4011827"/>
                <a:gd name="connsiteX7" fmla="*/ 149387 w 330619"/>
                <a:gd name="connsiteY7" fmla="*/ 3608173 h 4011827"/>
                <a:gd name="connsiteX8" fmla="*/ 330619 w 330619"/>
                <a:gd name="connsiteY8" fmla="*/ 4011827 h 4011827"/>
                <a:gd name="connsiteX0" fmla="*/ 0 w 255373"/>
                <a:gd name="connsiteY0" fmla="*/ 0 h 4011827"/>
                <a:gd name="connsiteX1" fmla="*/ 123568 w 255373"/>
                <a:gd name="connsiteY1" fmla="*/ 280086 h 4011827"/>
                <a:gd name="connsiteX2" fmla="*/ 41189 w 255373"/>
                <a:gd name="connsiteY2" fmla="*/ 741405 h 4011827"/>
                <a:gd name="connsiteX3" fmla="*/ 16476 w 255373"/>
                <a:gd name="connsiteY3" fmla="*/ 1309815 h 4011827"/>
                <a:gd name="connsiteX4" fmla="*/ 115330 w 255373"/>
                <a:gd name="connsiteY4" fmla="*/ 1853513 h 4011827"/>
                <a:gd name="connsiteX5" fmla="*/ 123568 w 255373"/>
                <a:gd name="connsiteY5" fmla="*/ 2421924 h 4011827"/>
                <a:gd name="connsiteX6" fmla="*/ 57665 w 255373"/>
                <a:gd name="connsiteY6" fmla="*/ 2858529 h 4011827"/>
                <a:gd name="connsiteX7" fmla="*/ 74141 w 255373"/>
                <a:gd name="connsiteY7" fmla="*/ 3608173 h 4011827"/>
                <a:gd name="connsiteX8" fmla="*/ 255373 w 255373"/>
                <a:gd name="connsiteY8" fmla="*/ 4011827 h 401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73" h="4011827">
                  <a:moveTo>
                    <a:pt x="0" y="0"/>
                  </a:moveTo>
                  <a:cubicBezTo>
                    <a:pt x="58351" y="78259"/>
                    <a:pt x="116703" y="156519"/>
                    <a:pt x="123568" y="280086"/>
                  </a:cubicBezTo>
                  <a:cubicBezTo>
                    <a:pt x="130433" y="403654"/>
                    <a:pt x="59038" y="569784"/>
                    <a:pt x="41189" y="741405"/>
                  </a:cubicBezTo>
                  <a:cubicBezTo>
                    <a:pt x="23340" y="913027"/>
                    <a:pt x="4119" y="1124464"/>
                    <a:pt x="16476" y="1309815"/>
                  </a:cubicBezTo>
                  <a:cubicBezTo>
                    <a:pt x="28833" y="1495166"/>
                    <a:pt x="97481" y="1668162"/>
                    <a:pt x="115330" y="1853513"/>
                  </a:cubicBezTo>
                  <a:cubicBezTo>
                    <a:pt x="133179" y="2038864"/>
                    <a:pt x="133179" y="2254421"/>
                    <a:pt x="123568" y="2421924"/>
                  </a:cubicBezTo>
                  <a:cubicBezTo>
                    <a:pt x="113957" y="2589427"/>
                    <a:pt x="65903" y="2660821"/>
                    <a:pt x="57665" y="2858529"/>
                  </a:cubicBezTo>
                  <a:cubicBezTo>
                    <a:pt x="49427" y="3056237"/>
                    <a:pt x="41190" y="3415957"/>
                    <a:pt x="74141" y="3608173"/>
                  </a:cubicBezTo>
                  <a:cubicBezTo>
                    <a:pt x="107092" y="3800389"/>
                    <a:pt x="181232" y="3906108"/>
                    <a:pt x="255373" y="4011827"/>
                  </a:cubicBezTo>
                </a:path>
              </a:pathLst>
            </a:cu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sp>
          <p:nvSpPr>
            <p:cNvPr id="42" name="Freeform 41"/>
            <p:cNvSpPr/>
            <p:nvPr/>
          </p:nvSpPr>
          <p:spPr bwMode="auto">
            <a:xfrm>
              <a:off x="6907427" y="2514600"/>
              <a:ext cx="255373" cy="4011827"/>
            </a:xfrm>
            <a:custGeom>
              <a:avLst/>
              <a:gdLst>
                <a:gd name="connsiteX0" fmla="*/ 79235 w 462529"/>
                <a:gd name="connsiteY0" fmla="*/ 0 h 4011827"/>
                <a:gd name="connsiteX1" fmla="*/ 202803 w 462529"/>
                <a:gd name="connsiteY1" fmla="*/ 280086 h 4011827"/>
                <a:gd name="connsiteX2" fmla="*/ 120424 w 462529"/>
                <a:gd name="connsiteY2" fmla="*/ 741405 h 4011827"/>
                <a:gd name="connsiteX3" fmla="*/ 5094 w 462529"/>
                <a:gd name="connsiteY3" fmla="*/ 1433383 h 4011827"/>
                <a:gd name="connsiteX4" fmla="*/ 301657 w 462529"/>
                <a:gd name="connsiteY4" fmla="*/ 2042983 h 4011827"/>
                <a:gd name="connsiteX5" fmla="*/ 458176 w 462529"/>
                <a:gd name="connsiteY5" fmla="*/ 2784389 h 4011827"/>
                <a:gd name="connsiteX6" fmla="*/ 136900 w 462529"/>
                <a:gd name="connsiteY6" fmla="*/ 2858529 h 4011827"/>
                <a:gd name="connsiteX7" fmla="*/ 153376 w 462529"/>
                <a:gd name="connsiteY7" fmla="*/ 3608173 h 4011827"/>
                <a:gd name="connsiteX8" fmla="*/ 334608 w 462529"/>
                <a:gd name="connsiteY8" fmla="*/ 4011827 h 4011827"/>
                <a:gd name="connsiteX0" fmla="*/ 79235 w 334608"/>
                <a:gd name="connsiteY0" fmla="*/ 0 h 4011827"/>
                <a:gd name="connsiteX1" fmla="*/ 202803 w 334608"/>
                <a:gd name="connsiteY1" fmla="*/ 280086 h 4011827"/>
                <a:gd name="connsiteX2" fmla="*/ 120424 w 334608"/>
                <a:gd name="connsiteY2" fmla="*/ 741405 h 4011827"/>
                <a:gd name="connsiteX3" fmla="*/ 5094 w 334608"/>
                <a:gd name="connsiteY3" fmla="*/ 1433383 h 4011827"/>
                <a:gd name="connsiteX4" fmla="*/ 301657 w 334608"/>
                <a:gd name="connsiteY4" fmla="*/ 2042983 h 4011827"/>
                <a:gd name="connsiteX5" fmla="*/ 202803 w 334608"/>
                <a:gd name="connsiteY5" fmla="*/ 2421924 h 4011827"/>
                <a:gd name="connsiteX6" fmla="*/ 136900 w 334608"/>
                <a:gd name="connsiteY6" fmla="*/ 2858529 h 4011827"/>
                <a:gd name="connsiteX7" fmla="*/ 153376 w 334608"/>
                <a:gd name="connsiteY7" fmla="*/ 3608173 h 4011827"/>
                <a:gd name="connsiteX8" fmla="*/ 334608 w 334608"/>
                <a:gd name="connsiteY8" fmla="*/ 4011827 h 4011827"/>
                <a:gd name="connsiteX0" fmla="*/ 75246 w 330619"/>
                <a:gd name="connsiteY0" fmla="*/ 0 h 4011827"/>
                <a:gd name="connsiteX1" fmla="*/ 198814 w 330619"/>
                <a:gd name="connsiteY1" fmla="*/ 280086 h 4011827"/>
                <a:gd name="connsiteX2" fmla="*/ 116435 w 330619"/>
                <a:gd name="connsiteY2" fmla="*/ 741405 h 4011827"/>
                <a:gd name="connsiteX3" fmla="*/ 1105 w 330619"/>
                <a:gd name="connsiteY3" fmla="*/ 1433383 h 4011827"/>
                <a:gd name="connsiteX4" fmla="*/ 190576 w 330619"/>
                <a:gd name="connsiteY4" fmla="*/ 1853513 h 4011827"/>
                <a:gd name="connsiteX5" fmla="*/ 198814 w 330619"/>
                <a:gd name="connsiteY5" fmla="*/ 2421924 h 4011827"/>
                <a:gd name="connsiteX6" fmla="*/ 132911 w 330619"/>
                <a:gd name="connsiteY6" fmla="*/ 2858529 h 4011827"/>
                <a:gd name="connsiteX7" fmla="*/ 149387 w 330619"/>
                <a:gd name="connsiteY7" fmla="*/ 3608173 h 4011827"/>
                <a:gd name="connsiteX8" fmla="*/ 330619 w 330619"/>
                <a:gd name="connsiteY8" fmla="*/ 4011827 h 4011827"/>
                <a:gd name="connsiteX0" fmla="*/ 0 w 255373"/>
                <a:gd name="connsiteY0" fmla="*/ 0 h 4011827"/>
                <a:gd name="connsiteX1" fmla="*/ 123568 w 255373"/>
                <a:gd name="connsiteY1" fmla="*/ 280086 h 4011827"/>
                <a:gd name="connsiteX2" fmla="*/ 41189 w 255373"/>
                <a:gd name="connsiteY2" fmla="*/ 741405 h 4011827"/>
                <a:gd name="connsiteX3" fmla="*/ 16476 w 255373"/>
                <a:gd name="connsiteY3" fmla="*/ 1309815 h 4011827"/>
                <a:gd name="connsiteX4" fmla="*/ 115330 w 255373"/>
                <a:gd name="connsiteY4" fmla="*/ 1853513 h 4011827"/>
                <a:gd name="connsiteX5" fmla="*/ 123568 w 255373"/>
                <a:gd name="connsiteY5" fmla="*/ 2421924 h 4011827"/>
                <a:gd name="connsiteX6" fmla="*/ 57665 w 255373"/>
                <a:gd name="connsiteY6" fmla="*/ 2858529 h 4011827"/>
                <a:gd name="connsiteX7" fmla="*/ 74141 w 255373"/>
                <a:gd name="connsiteY7" fmla="*/ 3608173 h 4011827"/>
                <a:gd name="connsiteX8" fmla="*/ 255373 w 255373"/>
                <a:gd name="connsiteY8" fmla="*/ 4011827 h 401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73" h="4011827">
                  <a:moveTo>
                    <a:pt x="0" y="0"/>
                  </a:moveTo>
                  <a:cubicBezTo>
                    <a:pt x="58351" y="78259"/>
                    <a:pt x="116703" y="156519"/>
                    <a:pt x="123568" y="280086"/>
                  </a:cubicBezTo>
                  <a:cubicBezTo>
                    <a:pt x="130433" y="403654"/>
                    <a:pt x="59038" y="569784"/>
                    <a:pt x="41189" y="741405"/>
                  </a:cubicBezTo>
                  <a:cubicBezTo>
                    <a:pt x="23340" y="913027"/>
                    <a:pt x="4119" y="1124464"/>
                    <a:pt x="16476" y="1309815"/>
                  </a:cubicBezTo>
                  <a:cubicBezTo>
                    <a:pt x="28833" y="1495166"/>
                    <a:pt x="97481" y="1668162"/>
                    <a:pt x="115330" y="1853513"/>
                  </a:cubicBezTo>
                  <a:cubicBezTo>
                    <a:pt x="133179" y="2038864"/>
                    <a:pt x="133179" y="2254421"/>
                    <a:pt x="123568" y="2421924"/>
                  </a:cubicBezTo>
                  <a:cubicBezTo>
                    <a:pt x="113957" y="2589427"/>
                    <a:pt x="65903" y="2660821"/>
                    <a:pt x="57665" y="2858529"/>
                  </a:cubicBezTo>
                  <a:cubicBezTo>
                    <a:pt x="49427" y="3056237"/>
                    <a:pt x="41190" y="3415957"/>
                    <a:pt x="74141" y="3608173"/>
                  </a:cubicBezTo>
                  <a:cubicBezTo>
                    <a:pt x="107092" y="3800389"/>
                    <a:pt x="181232" y="3906108"/>
                    <a:pt x="255373" y="4011827"/>
                  </a:cubicBezTo>
                </a:path>
              </a:pathLst>
            </a:cu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grpSp>
      <p:sp>
        <p:nvSpPr>
          <p:cNvPr id="4" name="Title 3"/>
          <p:cNvSpPr>
            <a:spLocks noGrp="1"/>
          </p:cNvSpPr>
          <p:nvPr>
            <p:ph type="title"/>
          </p:nvPr>
        </p:nvSpPr>
        <p:spPr/>
        <p:txBody>
          <a:bodyPr/>
          <a:lstStyle/>
          <a:p>
            <a:r>
              <a:rPr lang="en-US" dirty="0" smtClean="0"/>
              <a:t>Notional Timescales</a:t>
            </a:r>
            <a:endParaRPr lang="en-US" dirty="0"/>
          </a:p>
        </p:txBody>
      </p:sp>
      <p:sp>
        <p:nvSpPr>
          <p:cNvPr id="12" name="TextBox 11"/>
          <p:cNvSpPr txBox="1"/>
          <p:nvPr/>
        </p:nvSpPr>
        <p:spPr>
          <a:xfrm>
            <a:off x="271964" y="2438400"/>
            <a:ext cx="1556836" cy="276999"/>
          </a:xfrm>
          <a:prstGeom prst="rect">
            <a:avLst/>
          </a:prstGeom>
          <a:noFill/>
        </p:spPr>
        <p:txBody>
          <a:bodyPr wrap="none" rtlCol="0">
            <a:spAutoFit/>
          </a:bodyPr>
          <a:lstStyle/>
          <a:p>
            <a:r>
              <a:rPr lang="en-US" sz="1200" dirty="0" smtClean="0"/>
              <a:t>Current Operations</a:t>
            </a:r>
            <a:endParaRPr lang="en-US" sz="1200" dirty="0"/>
          </a:p>
        </p:txBody>
      </p:sp>
      <p:sp>
        <p:nvSpPr>
          <p:cNvPr id="13" name="TextBox 12"/>
          <p:cNvSpPr txBox="1"/>
          <p:nvPr/>
        </p:nvSpPr>
        <p:spPr>
          <a:xfrm>
            <a:off x="304800" y="3604736"/>
            <a:ext cx="723275" cy="276999"/>
          </a:xfrm>
          <a:prstGeom prst="rect">
            <a:avLst/>
          </a:prstGeom>
          <a:noFill/>
        </p:spPr>
        <p:txBody>
          <a:bodyPr wrap="none" rtlCol="0">
            <a:spAutoFit/>
          </a:bodyPr>
          <a:lstStyle/>
          <a:p>
            <a:r>
              <a:rPr lang="en-US" sz="1200" dirty="0" err="1" smtClean="0"/>
              <a:t>SPIRou</a:t>
            </a:r>
            <a:endParaRPr lang="en-US" sz="1200" dirty="0"/>
          </a:p>
        </p:txBody>
      </p:sp>
      <p:sp>
        <p:nvSpPr>
          <p:cNvPr id="14" name="TextBox 13"/>
          <p:cNvSpPr txBox="1"/>
          <p:nvPr/>
        </p:nvSpPr>
        <p:spPr>
          <a:xfrm>
            <a:off x="284524" y="4165937"/>
            <a:ext cx="1281120" cy="276999"/>
          </a:xfrm>
          <a:prstGeom prst="rect">
            <a:avLst/>
          </a:prstGeom>
          <a:noFill/>
        </p:spPr>
        <p:txBody>
          <a:bodyPr wrap="none" rtlCol="0">
            <a:spAutoFit/>
          </a:bodyPr>
          <a:lstStyle/>
          <a:p>
            <a:r>
              <a:rPr lang="en-US" sz="1200" dirty="0" smtClean="0"/>
              <a:t>Large Programs</a:t>
            </a:r>
            <a:endParaRPr lang="en-US" sz="1200" dirty="0"/>
          </a:p>
        </p:txBody>
      </p:sp>
      <p:sp>
        <p:nvSpPr>
          <p:cNvPr id="15" name="TextBox 14"/>
          <p:cNvSpPr txBox="1"/>
          <p:nvPr/>
        </p:nvSpPr>
        <p:spPr>
          <a:xfrm>
            <a:off x="312486" y="4747736"/>
            <a:ext cx="1592103" cy="276999"/>
          </a:xfrm>
          <a:prstGeom prst="rect">
            <a:avLst/>
          </a:prstGeom>
          <a:noFill/>
        </p:spPr>
        <p:txBody>
          <a:bodyPr wrap="none" rtlCol="0">
            <a:spAutoFit/>
          </a:bodyPr>
          <a:lstStyle/>
          <a:p>
            <a:r>
              <a:rPr lang="en-US" sz="1200" dirty="0" smtClean="0"/>
              <a:t>UKIRT Operations?</a:t>
            </a:r>
            <a:endParaRPr lang="en-US" sz="1200" dirty="0"/>
          </a:p>
        </p:txBody>
      </p:sp>
      <p:sp>
        <p:nvSpPr>
          <p:cNvPr id="16" name="TextBox 15"/>
          <p:cNvSpPr txBox="1"/>
          <p:nvPr/>
        </p:nvSpPr>
        <p:spPr>
          <a:xfrm>
            <a:off x="304800" y="5253335"/>
            <a:ext cx="596638" cy="276999"/>
          </a:xfrm>
          <a:prstGeom prst="rect">
            <a:avLst/>
          </a:prstGeom>
          <a:noFill/>
        </p:spPr>
        <p:txBody>
          <a:bodyPr wrap="none" rtlCol="0">
            <a:spAutoFit/>
          </a:bodyPr>
          <a:lstStyle/>
          <a:p>
            <a:r>
              <a:rPr lang="en-US" sz="1200" dirty="0" smtClean="0"/>
              <a:t>MSE?</a:t>
            </a:r>
            <a:endParaRPr lang="en-US" sz="1200" dirty="0"/>
          </a:p>
        </p:txBody>
      </p:sp>
      <p:sp>
        <p:nvSpPr>
          <p:cNvPr id="17" name="TextBox 16"/>
          <p:cNvSpPr txBox="1"/>
          <p:nvPr/>
        </p:nvSpPr>
        <p:spPr>
          <a:xfrm>
            <a:off x="304800" y="5814536"/>
            <a:ext cx="1431802" cy="276999"/>
          </a:xfrm>
          <a:prstGeom prst="rect">
            <a:avLst/>
          </a:prstGeom>
          <a:noFill/>
        </p:spPr>
        <p:txBody>
          <a:bodyPr wrap="none" rtlCol="0">
            <a:spAutoFit/>
          </a:bodyPr>
          <a:lstStyle/>
          <a:p>
            <a:r>
              <a:rPr lang="en-US" sz="1200" dirty="0" smtClean="0"/>
              <a:t>Sub-lease Expires</a:t>
            </a:r>
            <a:endParaRPr lang="en-US" sz="1200" dirty="0"/>
          </a:p>
        </p:txBody>
      </p:sp>
      <p:sp>
        <p:nvSpPr>
          <p:cNvPr id="18" name="TextBox 17"/>
          <p:cNvSpPr txBox="1"/>
          <p:nvPr/>
        </p:nvSpPr>
        <p:spPr>
          <a:xfrm>
            <a:off x="319080" y="6347936"/>
            <a:ext cx="1311578" cy="276999"/>
          </a:xfrm>
          <a:prstGeom prst="rect">
            <a:avLst/>
          </a:prstGeom>
          <a:noFill/>
        </p:spPr>
        <p:txBody>
          <a:bodyPr wrap="none" rtlCol="0">
            <a:spAutoFit/>
          </a:bodyPr>
          <a:lstStyle/>
          <a:p>
            <a:r>
              <a:rPr lang="en-US" sz="1200" dirty="0" smtClean="0"/>
              <a:t>New Sub-lease?</a:t>
            </a:r>
            <a:endParaRPr lang="en-US" sz="1200" dirty="0"/>
          </a:p>
        </p:txBody>
      </p:sp>
      <p:grpSp>
        <p:nvGrpSpPr>
          <p:cNvPr id="57" name="Group 56"/>
          <p:cNvGrpSpPr/>
          <p:nvPr/>
        </p:nvGrpSpPr>
        <p:grpSpPr>
          <a:xfrm>
            <a:off x="1828800" y="1828800"/>
            <a:ext cx="6562794" cy="261610"/>
            <a:chOff x="1828800" y="2209800"/>
            <a:chExt cx="6562794" cy="261610"/>
          </a:xfrm>
        </p:grpSpPr>
        <p:sp>
          <p:nvSpPr>
            <p:cNvPr id="23" name="TextBox 22"/>
            <p:cNvSpPr txBox="1"/>
            <p:nvPr/>
          </p:nvSpPr>
          <p:spPr>
            <a:xfrm>
              <a:off x="1828800" y="2209800"/>
              <a:ext cx="466794" cy="261610"/>
            </a:xfrm>
            <a:prstGeom prst="rect">
              <a:avLst/>
            </a:prstGeom>
            <a:solidFill>
              <a:schemeClr val="accent1">
                <a:lumMod val="75000"/>
              </a:schemeClr>
            </a:solidFill>
          </p:spPr>
          <p:txBody>
            <a:bodyPr wrap="none" rtlCol="0">
              <a:spAutoFit/>
            </a:bodyPr>
            <a:lstStyle/>
            <a:p>
              <a:r>
                <a:rPr lang="en-US" sz="1100" dirty="0" smtClean="0"/>
                <a:t>2014</a:t>
              </a:r>
              <a:endParaRPr lang="en-US" sz="1100" dirty="0"/>
            </a:p>
          </p:txBody>
        </p:sp>
        <p:sp>
          <p:nvSpPr>
            <p:cNvPr id="24" name="TextBox 23"/>
            <p:cNvSpPr txBox="1"/>
            <p:nvPr/>
          </p:nvSpPr>
          <p:spPr>
            <a:xfrm>
              <a:off x="2209800" y="2209800"/>
              <a:ext cx="466794" cy="261610"/>
            </a:xfrm>
            <a:prstGeom prst="rect">
              <a:avLst/>
            </a:prstGeom>
            <a:solidFill>
              <a:schemeClr val="accent1">
                <a:lumMod val="75000"/>
              </a:schemeClr>
            </a:solidFill>
          </p:spPr>
          <p:txBody>
            <a:bodyPr wrap="none" rtlCol="0">
              <a:spAutoFit/>
            </a:bodyPr>
            <a:lstStyle/>
            <a:p>
              <a:r>
                <a:rPr lang="en-US" sz="1100" dirty="0" smtClean="0"/>
                <a:t>2015</a:t>
              </a:r>
              <a:endParaRPr lang="en-US" sz="1100" dirty="0"/>
            </a:p>
          </p:txBody>
        </p:sp>
        <p:sp>
          <p:nvSpPr>
            <p:cNvPr id="25" name="TextBox 24"/>
            <p:cNvSpPr txBox="1"/>
            <p:nvPr/>
          </p:nvSpPr>
          <p:spPr>
            <a:xfrm>
              <a:off x="2590800" y="2209800"/>
              <a:ext cx="466794" cy="261610"/>
            </a:xfrm>
            <a:prstGeom prst="rect">
              <a:avLst/>
            </a:prstGeom>
            <a:solidFill>
              <a:schemeClr val="accent1">
                <a:lumMod val="75000"/>
              </a:schemeClr>
            </a:solidFill>
          </p:spPr>
          <p:txBody>
            <a:bodyPr wrap="none" rtlCol="0">
              <a:spAutoFit/>
            </a:bodyPr>
            <a:lstStyle/>
            <a:p>
              <a:r>
                <a:rPr lang="en-US" sz="1100" dirty="0" smtClean="0"/>
                <a:t>2016</a:t>
              </a:r>
              <a:endParaRPr lang="en-US" sz="1100" dirty="0"/>
            </a:p>
          </p:txBody>
        </p:sp>
        <p:sp>
          <p:nvSpPr>
            <p:cNvPr id="26" name="TextBox 25"/>
            <p:cNvSpPr txBox="1"/>
            <p:nvPr/>
          </p:nvSpPr>
          <p:spPr>
            <a:xfrm>
              <a:off x="2971800" y="2209800"/>
              <a:ext cx="466794" cy="261610"/>
            </a:xfrm>
            <a:prstGeom prst="rect">
              <a:avLst/>
            </a:prstGeom>
            <a:solidFill>
              <a:schemeClr val="accent1">
                <a:lumMod val="75000"/>
              </a:schemeClr>
            </a:solidFill>
          </p:spPr>
          <p:txBody>
            <a:bodyPr wrap="none" rtlCol="0">
              <a:spAutoFit/>
            </a:bodyPr>
            <a:lstStyle/>
            <a:p>
              <a:r>
                <a:rPr lang="en-US" sz="1100" dirty="0" smtClean="0"/>
                <a:t>2017</a:t>
              </a:r>
              <a:endParaRPr lang="en-US" sz="1100" dirty="0"/>
            </a:p>
          </p:txBody>
        </p:sp>
        <p:sp>
          <p:nvSpPr>
            <p:cNvPr id="27" name="TextBox 26"/>
            <p:cNvSpPr txBox="1"/>
            <p:nvPr/>
          </p:nvSpPr>
          <p:spPr>
            <a:xfrm>
              <a:off x="3352800" y="2209800"/>
              <a:ext cx="466794" cy="261610"/>
            </a:xfrm>
            <a:prstGeom prst="rect">
              <a:avLst/>
            </a:prstGeom>
            <a:solidFill>
              <a:schemeClr val="accent1">
                <a:lumMod val="75000"/>
              </a:schemeClr>
            </a:solidFill>
          </p:spPr>
          <p:txBody>
            <a:bodyPr wrap="none" rtlCol="0">
              <a:spAutoFit/>
            </a:bodyPr>
            <a:lstStyle/>
            <a:p>
              <a:r>
                <a:rPr lang="en-US" sz="1100" dirty="0" smtClean="0"/>
                <a:t>2018</a:t>
              </a:r>
              <a:endParaRPr lang="en-US" sz="1100" dirty="0"/>
            </a:p>
          </p:txBody>
        </p:sp>
        <p:sp>
          <p:nvSpPr>
            <p:cNvPr id="28" name="TextBox 27"/>
            <p:cNvSpPr txBox="1"/>
            <p:nvPr/>
          </p:nvSpPr>
          <p:spPr>
            <a:xfrm>
              <a:off x="3733800" y="2209800"/>
              <a:ext cx="466794" cy="261610"/>
            </a:xfrm>
            <a:prstGeom prst="rect">
              <a:avLst/>
            </a:prstGeom>
            <a:solidFill>
              <a:schemeClr val="accent1">
                <a:lumMod val="75000"/>
              </a:schemeClr>
            </a:solidFill>
          </p:spPr>
          <p:txBody>
            <a:bodyPr wrap="none" rtlCol="0">
              <a:spAutoFit/>
            </a:bodyPr>
            <a:lstStyle/>
            <a:p>
              <a:r>
                <a:rPr lang="en-US" sz="1100" dirty="0" smtClean="0"/>
                <a:t>2019</a:t>
              </a:r>
              <a:endParaRPr lang="en-US" sz="1100" dirty="0"/>
            </a:p>
          </p:txBody>
        </p:sp>
        <p:sp>
          <p:nvSpPr>
            <p:cNvPr id="29" name="TextBox 28"/>
            <p:cNvSpPr txBox="1"/>
            <p:nvPr/>
          </p:nvSpPr>
          <p:spPr>
            <a:xfrm>
              <a:off x="4114800" y="2209800"/>
              <a:ext cx="466794" cy="261610"/>
            </a:xfrm>
            <a:prstGeom prst="rect">
              <a:avLst/>
            </a:prstGeom>
            <a:solidFill>
              <a:schemeClr val="accent1">
                <a:lumMod val="75000"/>
              </a:schemeClr>
            </a:solidFill>
          </p:spPr>
          <p:txBody>
            <a:bodyPr wrap="none" rtlCol="0">
              <a:spAutoFit/>
            </a:bodyPr>
            <a:lstStyle/>
            <a:p>
              <a:r>
                <a:rPr lang="en-US" sz="1100" dirty="0" smtClean="0"/>
                <a:t>2020</a:t>
              </a:r>
              <a:endParaRPr lang="en-US" sz="1100" dirty="0"/>
            </a:p>
          </p:txBody>
        </p:sp>
        <p:sp>
          <p:nvSpPr>
            <p:cNvPr id="30" name="TextBox 29"/>
            <p:cNvSpPr txBox="1"/>
            <p:nvPr/>
          </p:nvSpPr>
          <p:spPr>
            <a:xfrm>
              <a:off x="4495800" y="2209800"/>
              <a:ext cx="466794" cy="261610"/>
            </a:xfrm>
            <a:prstGeom prst="rect">
              <a:avLst/>
            </a:prstGeom>
            <a:solidFill>
              <a:schemeClr val="accent1">
                <a:lumMod val="75000"/>
              </a:schemeClr>
            </a:solidFill>
          </p:spPr>
          <p:txBody>
            <a:bodyPr wrap="none" rtlCol="0">
              <a:spAutoFit/>
            </a:bodyPr>
            <a:lstStyle/>
            <a:p>
              <a:r>
                <a:rPr lang="en-US" sz="1100" dirty="0" smtClean="0"/>
                <a:t>2021</a:t>
              </a:r>
              <a:endParaRPr lang="en-US" sz="1100" dirty="0"/>
            </a:p>
          </p:txBody>
        </p:sp>
        <p:sp>
          <p:nvSpPr>
            <p:cNvPr id="31" name="TextBox 30"/>
            <p:cNvSpPr txBox="1"/>
            <p:nvPr/>
          </p:nvSpPr>
          <p:spPr>
            <a:xfrm>
              <a:off x="4876800" y="2209800"/>
              <a:ext cx="466794" cy="261610"/>
            </a:xfrm>
            <a:prstGeom prst="rect">
              <a:avLst/>
            </a:prstGeom>
            <a:solidFill>
              <a:schemeClr val="accent1">
                <a:lumMod val="75000"/>
              </a:schemeClr>
            </a:solidFill>
          </p:spPr>
          <p:txBody>
            <a:bodyPr wrap="none" rtlCol="0">
              <a:spAutoFit/>
            </a:bodyPr>
            <a:lstStyle/>
            <a:p>
              <a:r>
                <a:rPr lang="en-US" sz="1100" dirty="0" smtClean="0"/>
                <a:t>2022</a:t>
              </a:r>
              <a:endParaRPr lang="en-US" sz="1100" dirty="0"/>
            </a:p>
          </p:txBody>
        </p:sp>
        <p:sp>
          <p:nvSpPr>
            <p:cNvPr id="32" name="TextBox 31"/>
            <p:cNvSpPr txBox="1"/>
            <p:nvPr/>
          </p:nvSpPr>
          <p:spPr>
            <a:xfrm>
              <a:off x="5257800" y="2209800"/>
              <a:ext cx="466794" cy="261610"/>
            </a:xfrm>
            <a:prstGeom prst="rect">
              <a:avLst/>
            </a:prstGeom>
            <a:solidFill>
              <a:schemeClr val="accent1">
                <a:lumMod val="75000"/>
              </a:schemeClr>
            </a:solidFill>
          </p:spPr>
          <p:txBody>
            <a:bodyPr wrap="none" rtlCol="0">
              <a:spAutoFit/>
            </a:bodyPr>
            <a:lstStyle/>
            <a:p>
              <a:r>
                <a:rPr lang="en-US" sz="1100" dirty="0" smtClean="0"/>
                <a:t>2023</a:t>
              </a:r>
              <a:endParaRPr lang="en-US" sz="1100" dirty="0"/>
            </a:p>
          </p:txBody>
        </p:sp>
        <p:sp>
          <p:nvSpPr>
            <p:cNvPr id="33" name="TextBox 32"/>
            <p:cNvSpPr txBox="1"/>
            <p:nvPr/>
          </p:nvSpPr>
          <p:spPr>
            <a:xfrm>
              <a:off x="5638800" y="2209800"/>
              <a:ext cx="466794" cy="261610"/>
            </a:xfrm>
            <a:prstGeom prst="rect">
              <a:avLst/>
            </a:prstGeom>
            <a:solidFill>
              <a:schemeClr val="accent1">
                <a:lumMod val="75000"/>
              </a:schemeClr>
            </a:solidFill>
          </p:spPr>
          <p:txBody>
            <a:bodyPr wrap="none" rtlCol="0">
              <a:spAutoFit/>
            </a:bodyPr>
            <a:lstStyle/>
            <a:p>
              <a:r>
                <a:rPr lang="en-US" sz="1100" dirty="0" smtClean="0"/>
                <a:t>2024</a:t>
              </a:r>
              <a:endParaRPr lang="en-US" sz="1100" dirty="0"/>
            </a:p>
          </p:txBody>
        </p:sp>
        <p:sp>
          <p:nvSpPr>
            <p:cNvPr id="34" name="TextBox 33"/>
            <p:cNvSpPr txBox="1"/>
            <p:nvPr/>
          </p:nvSpPr>
          <p:spPr>
            <a:xfrm>
              <a:off x="6019800" y="2209800"/>
              <a:ext cx="466794" cy="261610"/>
            </a:xfrm>
            <a:prstGeom prst="rect">
              <a:avLst/>
            </a:prstGeom>
            <a:solidFill>
              <a:schemeClr val="accent1">
                <a:lumMod val="75000"/>
              </a:schemeClr>
            </a:solidFill>
          </p:spPr>
          <p:txBody>
            <a:bodyPr wrap="none" rtlCol="0">
              <a:spAutoFit/>
            </a:bodyPr>
            <a:lstStyle/>
            <a:p>
              <a:r>
                <a:rPr lang="en-US" sz="1100" dirty="0" smtClean="0"/>
                <a:t>2025</a:t>
              </a:r>
              <a:endParaRPr lang="en-US" sz="1100" dirty="0"/>
            </a:p>
          </p:txBody>
        </p:sp>
        <p:sp>
          <p:nvSpPr>
            <p:cNvPr id="35" name="TextBox 34"/>
            <p:cNvSpPr txBox="1"/>
            <p:nvPr/>
          </p:nvSpPr>
          <p:spPr>
            <a:xfrm>
              <a:off x="6400800" y="2209800"/>
              <a:ext cx="466794" cy="261610"/>
            </a:xfrm>
            <a:prstGeom prst="rect">
              <a:avLst/>
            </a:prstGeom>
            <a:solidFill>
              <a:schemeClr val="accent1">
                <a:lumMod val="75000"/>
              </a:schemeClr>
            </a:solidFill>
          </p:spPr>
          <p:txBody>
            <a:bodyPr wrap="none" rtlCol="0">
              <a:spAutoFit/>
            </a:bodyPr>
            <a:lstStyle/>
            <a:p>
              <a:r>
                <a:rPr lang="en-US" sz="1100" dirty="0" smtClean="0"/>
                <a:t>2026</a:t>
              </a:r>
              <a:endParaRPr lang="en-US" sz="1100" dirty="0"/>
            </a:p>
          </p:txBody>
        </p:sp>
        <p:sp>
          <p:nvSpPr>
            <p:cNvPr id="36" name="TextBox 35"/>
            <p:cNvSpPr txBox="1"/>
            <p:nvPr/>
          </p:nvSpPr>
          <p:spPr>
            <a:xfrm>
              <a:off x="6781800" y="2209800"/>
              <a:ext cx="466794" cy="261610"/>
            </a:xfrm>
            <a:prstGeom prst="rect">
              <a:avLst/>
            </a:prstGeom>
            <a:solidFill>
              <a:schemeClr val="accent1">
                <a:lumMod val="75000"/>
              </a:schemeClr>
            </a:solidFill>
          </p:spPr>
          <p:txBody>
            <a:bodyPr wrap="none" rtlCol="0">
              <a:spAutoFit/>
            </a:bodyPr>
            <a:lstStyle/>
            <a:p>
              <a:r>
                <a:rPr lang="en-US" sz="1100" dirty="0" smtClean="0"/>
                <a:t>2031</a:t>
              </a:r>
              <a:endParaRPr lang="en-US" sz="1100" dirty="0"/>
            </a:p>
          </p:txBody>
        </p:sp>
        <p:sp>
          <p:nvSpPr>
            <p:cNvPr id="37" name="TextBox 36"/>
            <p:cNvSpPr txBox="1"/>
            <p:nvPr/>
          </p:nvSpPr>
          <p:spPr>
            <a:xfrm>
              <a:off x="7162800" y="2209800"/>
              <a:ext cx="466794" cy="261610"/>
            </a:xfrm>
            <a:prstGeom prst="rect">
              <a:avLst/>
            </a:prstGeom>
            <a:solidFill>
              <a:schemeClr val="accent1">
                <a:lumMod val="75000"/>
              </a:schemeClr>
            </a:solidFill>
          </p:spPr>
          <p:txBody>
            <a:bodyPr wrap="none" rtlCol="0">
              <a:spAutoFit/>
            </a:bodyPr>
            <a:lstStyle/>
            <a:p>
              <a:r>
                <a:rPr lang="en-US" sz="1100" dirty="0" smtClean="0"/>
                <a:t>2032</a:t>
              </a:r>
              <a:endParaRPr lang="en-US" sz="1100" dirty="0"/>
            </a:p>
          </p:txBody>
        </p:sp>
        <p:sp>
          <p:nvSpPr>
            <p:cNvPr id="38" name="TextBox 37"/>
            <p:cNvSpPr txBox="1"/>
            <p:nvPr/>
          </p:nvSpPr>
          <p:spPr>
            <a:xfrm>
              <a:off x="7543800" y="2209800"/>
              <a:ext cx="466794" cy="261610"/>
            </a:xfrm>
            <a:prstGeom prst="rect">
              <a:avLst/>
            </a:prstGeom>
            <a:solidFill>
              <a:schemeClr val="accent1">
                <a:lumMod val="75000"/>
              </a:schemeClr>
            </a:solidFill>
          </p:spPr>
          <p:txBody>
            <a:bodyPr wrap="none" rtlCol="0">
              <a:spAutoFit/>
            </a:bodyPr>
            <a:lstStyle/>
            <a:p>
              <a:r>
                <a:rPr lang="en-US" sz="1100" dirty="0" smtClean="0"/>
                <a:t>2033</a:t>
              </a:r>
              <a:endParaRPr lang="en-US" sz="1100" dirty="0"/>
            </a:p>
          </p:txBody>
        </p:sp>
        <p:sp>
          <p:nvSpPr>
            <p:cNvPr id="39" name="TextBox 38"/>
            <p:cNvSpPr txBox="1"/>
            <p:nvPr/>
          </p:nvSpPr>
          <p:spPr>
            <a:xfrm>
              <a:off x="7924800" y="2209800"/>
              <a:ext cx="466794" cy="261610"/>
            </a:xfrm>
            <a:prstGeom prst="rect">
              <a:avLst/>
            </a:prstGeom>
            <a:solidFill>
              <a:schemeClr val="accent1">
                <a:lumMod val="75000"/>
              </a:schemeClr>
            </a:solidFill>
          </p:spPr>
          <p:txBody>
            <a:bodyPr wrap="none" rtlCol="0">
              <a:spAutoFit/>
            </a:bodyPr>
            <a:lstStyle/>
            <a:p>
              <a:r>
                <a:rPr lang="en-US" sz="1100" dirty="0" smtClean="0"/>
                <a:t>2034</a:t>
              </a:r>
              <a:endParaRPr lang="en-US" sz="1100" dirty="0"/>
            </a:p>
          </p:txBody>
        </p:sp>
      </p:grpSp>
      <p:sp>
        <p:nvSpPr>
          <p:cNvPr id="43" name="Rectangle 42"/>
          <p:cNvSpPr/>
          <p:nvPr/>
        </p:nvSpPr>
        <p:spPr bwMode="auto">
          <a:xfrm>
            <a:off x="1828799" y="2438400"/>
            <a:ext cx="3316433" cy="276999"/>
          </a:xfrm>
          <a:prstGeom prst="rect">
            <a:avLst/>
          </a:prstGeom>
          <a:solidFill>
            <a:srgbClr val="66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Book Antiqua" pitchFamily="18" charset="0"/>
              </a:rPr>
              <a:t>MegaCam</a:t>
            </a:r>
            <a:r>
              <a:rPr kumimoji="0" lang="en-US" sz="1400" b="1" i="0" u="none" strike="noStrike" cap="none" normalizeH="0" baseline="0" dirty="0" smtClean="0">
                <a:ln>
                  <a:noFill/>
                </a:ln>
                <a:solidFill>
                  <a:schemeClr val="tx1"/>
                </a:solidFill>
                <a:effectLst/>
                <a:latin typeface="Book Antiqua" pitchFamily="18" charset="0"/>
              </a:rPr>
              <a:t>, </a:t>
            </a:r>
            <a:r>
              <a:rPr kumimoji="0" lang="en-US" sz="1400" b="1" i="0" u="none" strike="noStrike" cap="none" normalizeH="0" baseline="0" dirty="0" err="1" smtClean="0">
                <a:ln>
                  <a:noFill/>
                </a:ln>
                <a:solidFill>
                  <a:schemeClr val="tx1"/>
                </a:solidFill>
                <a:effectLst/>
                <a:latin typeface="Book Antiqua" pitchFamily="18" charset="0"/>
              </a:rPr>
              <a:t>WIRCam</a:t>
            </a:r>
            <a:r>
              <a:rPr kumimoji="0" lang="en-US" sz="1400" b="1" i="0" u="none" strike="noStrike" cap="none" normalizeH="0" baseline="0" dirty="0" smtClean="0">
                <a:ln>
                  <a:noFill/>
                </a:ln>
                <a:solidFill>
                  <a:schemeClr val="tx1"/>
                </a:solidFill>
                <a:effectLst/>
                <a:latin typeface="Book Antiqua" pitchFamily="18" charset="0"/>
              </a:rPr>
              <a:t>, </a:t>
            </a:r>
            <a:r>
              <a:rPr kumimoji="0" lang="en-US" sz="1400" b="1" i="0" u="none" strike="noStrike" cap="none" normalizeH="0" baseline="0" dirty="0" err="1" smtClean="0">
                <a:ln>
                  <a:noFill/>
                </a:ln>
                <a:solidFill>
                  <a:schemeClr val="tx1"/>
                </a:solidFill>
                <a:effectLst/>
                <a:latin typeface="Book Antiqua" pitchFamily="18" charset="0"/>
              </a:rPr>
              <a:t>Espadons</a:t>
            </a:r>
            <a:endParaRPr kumimoji="0" lang="en-US" sz="1400" b="1" i="0" u="none" strike="noStrike" cap="none" normalizeH="0" baseline="0" dirty="0" smtClean="0">
              <a:ln>
                <a:noFill/>
              </a:ln>
              <a:solidFill>
                <a:schemeClr val="tx1"/>
              </a:solidFill>
              <a:effectLst/>
              <a:latin typeface="Book Antiqua" pitchFamily="18" charset="0"/>
            </a:endParaRPr>
          </a:p>
        </p:txBody>
      </p:sp>
      <p:grpSp>
        <p:nvGrpSpPr>
          <p:cNvPr id="59" name="Group 58"/>
          <p:cNvGrpSpPr/>
          <p:nvPr/>
        </p:nvGrpSpPr>
        <p:grpSpPr>
          <a:xfrm>
            <a:off x="1828798" y="3604736"/>
            <a:ext cx="3316433" cy="276999"/>
            <a:chOff x="1828799" y="3276600"/>
            <a:chExt cx="3224017" cy="276999"/>
          </a:xfrm>
        </p:grpSpPr>
        <p:sp>
          <p:nvSpPr>
            <p:cNvPr id="44" name="Rectangle 43"/>
            <p:cNvSpPr/>
            <p:nvPr/>
          </p:nvSpPr>
          <p:spPr bwMode="auto">
            <a:xfrm>
              <a:off x="1828799" y="3276600"/>
              <a:ext cx="1564936" cy="276999"/>
            </a:xfrm>
            <a:prstGeom prst="rect">
              <a:avLst/>
            </a:prstGeom>
            <a:solidFill>
              <a:srgbClr val="FFFF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Build</a:t>
              </a:r>
            </a:p>
          </p:txBody>
        </p:sp>
        <p:sp>
          <p:nvSpPr>
            <p:cNvPr id="45" name="Rectangle 44"/>
            <p:cNvSpPr/>
            <p:nvPr/>
          </p:nvSpPr>
          <p:spPr bwMode="auto">
            <a:xfrm>
              <a:off x="3393735" y="3276600"/>
              <a:ext cx="1659081" cy="276999"/>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Operate</a:t>
              </a:r>
            </a:p>
          </p:txBody>
        </p:sp>
      </p:grpSp>
      <p:grpSp>
        <p:nvGrpSpPr>
          <p:cNvPr id="60" name="Group 59"/>
          <p:cNvGrpSpPr/>
          <p:nvPr/>
        </p:nvGrpSpPr>
        <p:grpSpPr>
          <a:xfrm>
            <a:off x="1828800" y="4165937"/>
            <a:ext cx="3316430" cy="276999"/>
            <a:chOff x="1828800" y="3837801"/>
            <a:chExt cx="3316430" cy="276999"/>
          </a:xfrm>
        </p:grpSpPr>
        <p:sp>
          <p:nvSpPr>
            <p:cNvPr id="46" name="Rectangle 45"/>
            <p:cNvSpPr/>
            <p:nvPr/>
          </p:nvSpPr>
          <p:spPr bwMode="auto">
            <a:xfrm>
              <a:off x="1828800" y="3837801"/>
              <a:ext cx="1447800" cy="276999"/>
            </a:xfrm>
            <a:prstGeom prst="rect">
              <a:avLst/>
            </a:prstGeom>
            <a:solidFill>
              <a:srgbClr val="FF99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Current</a:t>
              </a:r>
            </a:p>
          </p:txBody>
        </p:sp>
        <p:sp>
          <p:nvSpPr>
            <p:cNvPr id="47" name="Rectangle 46"/>
            <p:cNvSpPr/>
            <p:nvPr/>
          </p:nvSpPr>
          <p:spPr bwMode="auto">
            <a:xfrm>
              <a:off x="3276599" y="3837801"/>
              <a:ext cx="1868631" cy="276999"/>
            </a:xfrm>
            <a:prstGeom prst="rect">
              <a:avLst/>
            </a:prstGeom>
            <a:solidFill>
              <a:srgbClr val="FF5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New</a:t>
              </a:r>
            </a:p>
          </p:txBody>
        </p:sp>
      </p:grpSp>
      <p:sp>
        <p:nvSpPr>
          <p:cNvPr id="48" name="Rectangle 47"/>
          <p:cNvSpPr/>
          <p:nvPr/>
        </p:nvSpPr>
        <p:spPr bwMode="auto">
          <a:xfrm>
            <a:off x="2895599" y="4747736"/>
            <a:ext cx="3859427" cy="276999"/>
          </a:xfrm>
          <a:prstGeom prst="rect">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10 </a:t>
            </a:r>
            <a:r>
              <a:rPr kumimoji="0" lang="en-US" sz="1200" b="1" i="0" u="none" strike="noStrike" cap="none" normalizeH="0" baseline="0" dirty="0" err="1" smtClean="0">
                <a:ln>
                  <a:noFill/>
                </a:ln>
                <a:solidFill>
                  <a:schemeClr val="tx1"/>
                </a:solidFill>
                <a:effectLst/>
                <a:latin typeface="Book Antiqua" pitchFamily="18" charset="0"/>
              </a:rPr>
              <a:t>yr</a:t>
            </a:r>
            <a:r>
              <a:rPr kumimoji="0" lang="en-US" sz="1200" b="1" i="0" u="none" strike="noStrike" cap="none" normalizeH="0" baseline="0" dirty="0" smtClean="0">
                <a:ln>
                  <a:noFill/>
                </a:ln>
                <a:solidFill>
                  <a:schemeClr val="tx1"/>
                </a:solidFill>
                <a:effectLst/>
                <a:latin typeface="Book Antiqua" pitchFamily="18" charset="0"/>
              </a:rPr>
              <a:t> Agreement?</a:t>
            </a:r>
          </a:p>
        </p:txBody>
      </p:sp>
      <p:sp>
        <p:nvSpPr>
          <p:cNvPr id="53" name="Rectangle 52"/>
          <p:cNvSpPr/>
          <p:nvPr/>
        </p:nvSpPr>
        <p:spPr bwMode="auto">
          <a:xfrm>
            <a:off x="7548597" y="5816595"/>
            <a:ext cx="457200" cy="276999"/>
          </a:xfrm>
          <a:prstGeom prst="rect">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bg1"/>
              </a:solidFill>
              <a:effectLst/>
              <a:latin typeface="Book Antiqua" pitchFamily="18" charset="0"/>
            </a:endParaRPr>
          </a:p>
        </p:txBody>
      </p:sp>
      <p:grpSp>
        <p:nvGrpSpPr>
          <p:cNvPr id="62" name="Group 61"/>
          <p:cNvGrpSpPr/>
          <p:nvPr/>
        </p:nvGrpSpPr>
        <p:grpSpPr>
          <a:xfrm>
            <a:off x="7924800" y="6243935"/>
            <a:ext cx="492443" cy="461665"/>
            <a:chOff x="7924800" y="5867400"/>
            <a:chExt cx="492443" cy="461665"/>
          </a:xfrm>
        </p:grpSpPr>
        <p:sp>
          <p:nvSpPr>
            <p:cNvPr id="54" name="Rectangle 53"/>
            <p:cNvSpPr/>
            <p:nvPr/>
          </p:nvSpPr>
          <p:spPr bwMode="auto">
            <a:xfrm>
              <a:off x="7929597" y="5971401"/>
              <a:ext cx="457200" cy="276999"/>
            </a:xfrm>
            <a:prstGeom prst="rect">
              <a:avLst/>
            </a:prstGeom>
            <a:solidFill>
              <a:srgbClr val="00B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Book Antiqua" pitchFamily="18" charset="0"/>
              </a:endParaRPr>
            </a:p>
          </p:txBody>
        </p:sp>
        <p:sp>
          <p:nvSpPr>
            <p:cNvPr id="55" name="TextBox 54"/>
            <p:cNvSpPr txBox="1"/>
            <p:nvPr/>
          </p:nvSpPr>
          <p:spPr>
            <a:xfrm>
              <a:off x="7924800" y="5867400"/>
              <a:ext cx="492443" cy="461665"/>
            </a:xfrm>
            <a:prstGeom prst="rect">
              <a:avLst/>
            </a:prstGeom>
            <a:noFill/>
          </p:spPr>
          <p:txBody>
            <a:bodyPr wrap="none" rtlCol="0">
              <a:spAutoFit/>
            </a:bodyPr>
            <a:lstStyle/>
            <a:p>
              <a:r>
                <a:rPr lang="en-US" dirty="0" smtClean="0"/>
                <a:t>→</a:t>
              </a:r>
              <a:endParaRPr lang="en-US" dirty="0"/>
            </a:p>
          </p:txBody>
        </p:sp>
      </p:grpSp>
      <p:grpSp>
        <p:nvGrpSpPr>
          <p:cNvPr id="61" name="Group 60"/>
          <p:cNvGrpSpPr/>
          <p:nvPr/>
        </p:nvGrpSpPr>
        <p:grpSpPr>
          <a:xfrm>
            <a:off x="1905000" y="5177135"/>
            <a:ext cx="6486594" cy="461665"/>
            <a:chOff x="1905000" y="4800600"/>
            <a:chExt cx="6486594" cy="461665"/>
          </a:xfrm>
        </p:grpSpPr>
        <p:sp>
          <p:nvSpPr>
            <p:cNvPr id="49" name="Rectangle 48"/>
            <p:cNvSpPr/>
            <p:nvPr/>
          </p:nvSpPr>
          <p:spPr bwMode="auto">
            <a:xfrm>
              <a:off x="1905000" y="4904601"/>
              <a:ext cx="1447800" cy="276999"/>
            </a:xfrm>
            <a:prstGeom prst="rect">
              <a:avLst/>
            </a:prstGeom>
            <a:solidFill>
              <a:srgbClr val="CCE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err="1" smtClean="0">
                  <a:solidFill>
                    <a:schemeClr val="tx1"/>
                  </a:solidFill>
                </a:rPr>
                <a:t>Proj</a:t>
              </a:r>
              <a:r>
                <a:rPr lang="en-US" sz="1100" dirty="0" smtClean="0">
                  <a:solidFill>
                    <a:schemeClr val="tx1"/>
                  </a:solidFill>
                </a:rPr>
                <a:t>. Office - </a:t>
              </a:r>
              <a:r>
                <a:rPr lang="en-US" sz="1100" dirty="0" err="1" smtClean="0">
                  <a:solidFill>
                    <a:schemeClr val="tx1"/>
                  </a:solidFill>
                </a:rPr>
                <a:t>CoDR</a:t>
              </a:r>
              <a:endParaRPr kumimoji="0" lang="en-US" sz="1100" b="1" i="0" u="none" strike="noStrike" cap="none" normalizeH="0" baseline="0" dirty="0" smtClean="0">
                <a:ln>
                  <a:noFill/>
                </a:ln>
                <a:solidFill>
                  <a:schemeClr val="tx1"/>
                </a:solidFill>
                <a:effectLst/>
              </a:endParaRPr>
            </a:p>
          </p:txBody>
        </p:sp>
        <p:sp>
          <p:nvSpPr>
            <p:cNvPr id="50" name="Rectangle 49"/>
            <p:cNvSpPr/>
            <p:nvPr/>
          </p:nvSpPr>
          <p:spPr bwMode="auto">
            <a:xfrm>
              <a:off x="3352800" y="4904601"/>
              <a:ext cx="990600" cy="276999"/>
            </a:xfrm>
            <a:prstGeom prst="rect">
              <a:avLst/>
            </a:prstGeom>
            <a:solidFill>
              <a:srgbClr val="66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Book Antiqua" pitchFamily="18" charset="0"/>
                </a:rPr>
                <a:t>Detailed Study</a:t>
              </a:r>
            </a:p>
          </p:txBody>
        </p:sp>
        <p:sp>
          <p:nvSpPr>
            <p:cNvPr id="51" name="Rectangle 50"/>
            <p:cNvSpPr/>
            <p:nvPr/>
          </p:nvSpPr>
          <p:spPr bwMode="auto">
            <a:xfrm>
              <a:off x="4343400" y="4904601"/>
              <a:ext cx="1975758" cy="276999"/>
            </a:xfrm>
            <a:prstGeom prst="rect">
              <a:avLst/>
            </a:prstGeom>
            <a:solidFill>
              <a:srgbClr val="0066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Book Antiqua" pitchFamily="18" charset="0"/>
                </a:rPr>
                <a:t>Construction</a:t>
              </a:r>
            </a:p>
          </p:txBody>
        </p:sp>
        <p:sp>
          <p:nvSpPr>
            <p:cNvPr id="52" name="Rectangle 51"/>
            <p:cNvSpPr/>
            <p:nvPr/>
          </p:nvSpPr>
          <p:spPr bwMode="auto">
            <a:xfrm>
              <a:off x="6324600" y="4904601"/>
              <a:ext cx="2066994" cy="276999"/>
            </a:xfrm>
            <a:prstGeom prst="rect">
              <a:avLst/>
            </a:prstGeom>
            <a:solidFill>
              <a:srgbClr val="0000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Book Antiqua" pitchFamily="18" charset="0"/>
                </a:rPr>
                <a:t>Operations</a:t>
              </a:r>
            </a:p>
          </p:txBody>
        </p:sp>
        <p:sp>
          <p:nvSpPr>
            <p:cNvPr id="56" name="TextBox 55"/>
            <p:cNvSpPr txBox="1"/>
            <p:nvPr/>
          </p:nvSpPr>
          <p:spPr>
            <a:xfrm>
              <a:off x="7894818" y="4800600"/>
              <a:ext cx="492443" cy="461665"/>
            </a:xfrm>
            <a:prstGeom prst="rect">
              <a:avLst/>
            </a:prstGeom>
            <a:noFill/>
          </p:spPr>
          <p:txBody>
            <a:bodyPr wrap="none" rtlCol="0" anchor="ctr" anchorCtr="0">
              <a:spAutoFit/>
            </a:bodyPr>
            <a:lstStyle/>
            <a:p>
              <a:r>
                <a:rPr lang="en-US" dirty="0" smtClean="0"/>
                <a:t>→</a:t>
              </a:r>
              <a:endParaRPr lang="en-US" dirty="0"/>
            </a:p>
          </p:txBody>
        </p:sp>
      </p:grpSp>
      <p:sp>
        <p:nvSpPr>
          <p:cNvPr id="65" name="TextBox 64"/>
          <p:cNvSpPr txBox="1"/>
          <p:nvPr/>
        </p:nvSpPr>
        <p:spPr>
          <a:xfrm>
            <a:off x="304800" y="3048000"/>
            <a:ext cx="819455" cy="276999"/>
          </a:xfrm>
          <a:prstGeom prst="rect">
            <a:avLst/>
          </a:prstGeom>
          <a:noFill/>
        </p:spPr>
        <p:txBody>
          <a:bodyPr wrap="none" rtlCol="0">
            <a:spAutoFit/>
          </a:bodyPr>
          <a:lstStyle/>
          <a:p>
            <a:r>
              <a:rPr lang="en-US" sz="1200" dirty="0" smtClean="0"/>
              <a:t>SITELLE</a:t>
            </a:r>
            <a:endParaRPr lang="en-US" sz="1200" dirty="0"/>
          </a:p>
        </p:txBody>
      </p:sp>
      <p:grpSp>
        <p:nvGrpSpPr>
          <p:cNvPr id="66" name="Group 65"/>
          <p:cNvGrpSpPr/>
          <p:nvPr/>
        </p:nvGrpSpPr>
        <p:grpSpPr>
          <a:xfrm>
            <a:off x="1828799" y="3048001"/>
            <a:ext cx="3316432" cy="251936"/>
            <a:chOff x="1828800" y="3276601"/>
            <a:chExt cx="3224016" cy="251936"/>
          </a:xfrm>
        </p:grpSpPr>
        <p:sp>
          <p:nvSpPr>
            <p:cNvPr id="67" name="Rectangle 66"/>
            <p:cNvSpPr/>
            <p:nvPr/>
          </p:nvSpPr>
          <p:spPr bwMode="auto">
            <a:xfrm>
              <a:off x="1828800" y="3276601"/>
              <a:ext cx="453787" cy="251936"/>
            </a:xfrm>
            <a:prstGeom prst="rect">
              <a:avLst/>
            </a:prstGeom>
            <a:solidFill>
              <a:srgbClr val="FFFF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Book Antiqua" pitchFamily="18" charset="0"/>
                </a:rPr>
                <a:t>Com.</a:t>
              </a:r>
            </a:p>
          </p:txBody>
        </p:sp>
        <p:sp>
          <p:nvSpPr>
            <p:cNvPr id="68" name="Rectangle 67"/>
            <p:cNvSpPr/>
            <p:nvPr/>
          </p:nvSpPr>
          <p:spPr bwMode="auto">
            <a:xfrm>
              <a:off x="2282587" y="3276601"/>
              <a:ext cx="2770229" cy="251936"/>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Operate</a:t>
              </a:r>
            </a:p>
          </p:txBody>
        </p:sp>
      </p:grpSp>
    </p:spTree>
    <p:extLst>
      <p:ext uri="{BB962C8B-B14F-4D97-AF65-F5344CB8AC3E}">
        <p14:creationId xmlns:p14="http://schemas.microsoft.com/office/powerpoint/2010/main" val="41544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up)">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0-#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0-#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8"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wipe(left)">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500"/>
                                        <p:tgtEl>
                                          <p:spTgt spid="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left)">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left)">
                                      <p:cBhvr>
                                        <p:cTn id="82" dur="5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wipe(left)">
                                      <p:cBhvr>
                                        <p:cTn id="87" dur="500"/>
                                        <p:tgtEl>
                                          <p:spTgt spid="5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wipe(left)">
                                      <p:cBhvr>
                                        <p:cTn id="92" dur="500"/>
                                        <p:tgtEl>
                                          <p:spTgt spid="6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58"/>
                                        </p:tgtEl>
                                      </p:cBhvr>
                                    </p:animEffect>
                                    <p:set>
                                      <p:cBhvr>
                                        <p:cTn id="100" dur="1" fill="hold">
                                          <p:stCondLst>
                                            <p:cond delay="499"/>
                                          </p:stCondLst>
                                        </p:cTn>
                                        <p:tgtEl>
                                          <p:spTgt spid="5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43"/>
                                        </p:tgtEl>
                                      </p:cBhvr>
                                    </p:animEffect>
                                    <p:set>
                                      <p:cBhvr>
                                        <p:cTn id="118" dur="1" fill="hold">
                                          <p:stCondLst>
                                            <p:cond delay="499"/>
                                          </p:stCondLst>
                                        </p:cTn>
                                        <p:tgtEl>
                                          <p:spTgt spid="43"/>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66"/>
                                        </p:tgtEl>
                                      </p:cBhvr>
                                    </p:animEffect>
                                    <p:set>
                                      <p:cBhvr>
                                        <p:cTn id="121" dur="1" fill="hold">
                                          <p:stCondLst>
                                            <p:cond delay="499"/>
                                          </p:stCondLst>
                                        </p:cTn>
                                        <p:tgtEl>
                                          <p:spTgt spid="66"/>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8"/>
                                        </p:tgtEl>
                                      </p:cBhvr>
                                    </p:animEffect>
                                    <p:set>
                                      <p:cBhvr>
                                        <p:cTn id="124" dur="1" fill="hold">
                                          <p:stCondLst>
                                            <p:cond delay="499"/>
                                          </p:stCondLst>
                                        </p:cTn>
                                        <p:tgtEl>
                                          <p:spTgt spid="4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3"/>
                                        </p:tgtEl>
                                      </p:cBhvr>
                                    </p:animEffect>
                                    <p:set>
                                      <p:cBhvr>
                                        <p:cTn id="127" dur="1" fill="hold">
                                          <p:stCondLst>
                                            <p:cond delay="499"/>
                                          </p:stCondLst>
                                        </p:cTn>
                                        <p:tgtEl>
                                          <p:spTgt spid="5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62"/>
                                        </p:tgtEl>
                                      </p:cBhvr>
                                    </p:animEffect>
                                    <p:set>
                                      <p:cBhvr>
                                        <p:cTn id="130"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P spid="15" grpId="1"/>
      <p:bldP spid="16" grpId="0"/>
      <p:bldP spid="17" grpId="0"/>
      <p:bldP spid="17" grpId="1"/>
      <p:bldP spid="18" grpId="0"/>
      <p:bldP spid="18" grpId="1"/>
      <p:bldP spid="43" grpId="0" animBg="1"/>
      <p:bldP spid="43" grpId="1" animBg="1"/>
      <p:bldP spid="48" grpId="0" animBg="1"/>
      <p:bldP spid="48" grpId="1" animBg="1"/>
      <p:bldP spid="53" grpId="0" animBg="1"/>
      <p:bldP spid="53" grpId="1" animBg="1"/>
      <p:bldP spid="65" grpId="0"/>
      <p:bldP spid="6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Notional Timescales</a:t>
            </a:r>
            <a:endParaRPr lang="en-US" dirty="0"/>
          </a:p>
        </p:txBody>
      </p:sp>
      <p:grpSp>
        <p:nvGrpSpPr>
          <p:cNvPr id="2" name="Group 1"/>
          <p:cNvGrpSpPr/>
          <p:nvPr/>
        </p:nvGrpSpPr>
        <p:grpSpPr>
          <a:xfrm>
            <a:off x="304800" y="3604736"/>
            <a:ext cx="4840431" cy="276999"/>
            <a:chOff x="304800" y="3604736"/>
            <a:chExt cx="4840431" cy="276999"/>
          </a:xfrm>
        </p:grpSpPr>
        <p:sp>
          <p:nvSpPr>
            <p:cNvPr id="13" name="TextBox 12"/>
            <p:cNvSpPr txBox="1"/>
            <p:nvPr/>
          </p:nvSpPr>
          <p:spPr>
            <a:xfrm>
              <a:off x="304800" y="3604736"/>
              <a:ext cx="723275" cy="276999"/>
            </a:xfrm>
            <a:prstGeom prst="rect">
              <a:avLst/>
            </a:prstGeom>
            <a:noFill/>
          </p:spPr>
          <p:txBody>
            <a:bodyPr wrap="none" rtlCol="0">
              <a:spAutoFit/>
            </a:bodyPr>
            <a:lstStyle/>
            <a:p>
              <a:r>
                <a:rPr lang="en-US" sz="1200" dirty="0" err="1" smtClean="0"/>
                <a:t>SPIRou</a:t>
              </a:r>
              <a:endParaRPr lang="en-US" sz="1200" dirty="0"/>
            </a:p>
          </p:txBody>
        </p:sp>
        <p:grpSp>
          <p:nvGrpSpPr>
            <p:cNvPr id="59" name="Group 58"/>
            <p:cNvGrpSpPr/>
            <p:nvPr/>
          </p:nvGrpSpPr>
          <p:grpSpPr>
            <a:xfrm>
              <a:off x="1828798" y="3604736"/>
              <a:ext cx="3316433" cy="276999"/>
              <a:chOff x="1828799" y="3276600"/>
              <a:chExt cx="3224017" cy="276999"/>
            </a:xfrm>
          </p:grpSpPr>
          <p:sp>
            <p:nvSpPr>
              <p:cNvPr id="44" name="Rectangle 43"/>
              <p:cNvSpPr/>
              <p:nvPr/>
            </p:nvSpPr>
            <p:spPr bwMode="auto">
              <a:xfrm>
                <a:off x="1828799" y="3276600"/>
                <a:ext cx="1564936" cy="276999"/>
              </a:xfrm>
              <a:prstGeom prst="rect">
                <a:avLst/>
              </a:prstGeom>
              <a:solidFill>
                <a:srgbClr val="FFFF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Build</a:t>
                </a:r>
              </a:p>
            </p:txBody>
          </p:sp>
          <p:sp>
            <p:nvSpPr>
              <p:cNvPr id="45" name="Rectangle 44"/>
              <p:cNvSpPr/>
              <p:nvPr/>
            </p:nvSpPr>
            <p:spPr bwMode="auto">
              <a:xfrm>
                <a:off x="3393735" y="3276600"/>
                <a:ext cx="1659081" cy="276999"/>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Operate</a:t>
                </a:r>
              </a:p>
            </p:txBody>
          </p:sp>
        </p:grpSp>
      </p:grpSp>
      <p:grpSp>
        <p:nvGrpSpPr>
          <p:cNvPr id="3" name="Group 2"/>
          <p:cNvGrpSpPr/>
          <p:nvPr/>
        </p:nvGrpSpPr>
        <p:grpSpPr>
          <a:xfrm>
            <a:off x="284524" y="4165937"/>
            <a:ext cx="4860706" cy="276999"/>
            <a:chOff x="284524" y="4165937"/>
            <a:chExt cx="4860706" cy="276999"/>
          </a:xfrm>
        </p:grpSpPr>
        <p:sp>
          <p:nvSpPr>
            <p:cNvPr id="14" name="TextBox 13"/>
            <p:cNvSpPr txBox="1"/>
            <p:nvPr/>
          </p:nvSpPr>
          <p:spPr>
            <a:xfrm>
              <a:off x="284524" y="4165937"/>
              <a:ext cx="1281120" cy="276999"/>
            </a:xfrm>
            <a:prstGeom prst="rect">
              <a:avLst/>
            </a:prstGeom>
            <a:noFill/>
          </p:spPr>
          <p:txBody>
            <a:bodyPr wrap="none" rtlCol="0">
              <a:spAutoFit/>
            </a:bodyPr>
            <a:lstStyle/>
            <a:p>
              <a:r>
                <a:rPr lang="en-US" sz="1200" dirty="0" smtClean="0"/>
                <a:t>Large Programs</a:t>
              </a:r>
              <a:endParaRPr lang="en-US" sz="1200" dirty="0"/>
            </a:p>
          </p:txBody>
        </p:sp>
        <p:grpSp>
          <p:nvGrpSpPr>
            <p:cNvPr id="60" name="Group 59"/>
            <p:cNvGrpSpPr/>
            <p:nvPr/>
          </p:nvGrpSpPr>
          <p:grpSpPr>
            <a:xfrm>
              <a:off x="1828800" y="4165937"/>
              <a:ext cx="3316430" cy="276999"/>
              <a:chOff x="1828800" y="3837801"/>
              <a:chExt cx="3316430" cy="276999"/>
            </a:xfrm>
          </p:grpSpPr>
          <p:sp>
            <p:nvSpPr>
              <p:cNvPr id="46" name="Rectangle 45"/>
              <p:cNvSpPr/>
              <p:nvPr/>
            </p:nvSpPr>
            <p:spPr bwMode="auto">
              <a:xfrm>
                <a:off x="1828800" y="3837801"/>
                <a:ext cx="1447800" cy="276999"/>
              </a:xfrm>
              <a:prstGeom prst="rect">
                <a:avLst/>
              </a:prstGeom>
              <a:solidFill>
                <a:srgbClr val="FF99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Current</a:t>
                </a:r>
              </a:p>
            </p:txBody>
          </p:sp>
          <p:sp>
            <p:nvSpPr>
              <p:cNvPr id="47" name="Rectangle 46"/>
              <p:cNvSpPr/>
              <p:nvPr/>
            </p:nvSpPr>
            <p:spPr bwMode="auto">
              <a:xfrm>
                <a:off x="3276599" y="3837801"/>
                <a:ext cx="1868631" cy="276999"/>
              </a:xfrm>
              <a:prstGeom prst="rect">
                <a:avLst/>
              </a:prstGeom>
              <a:solidFill>
                <a:srgbClr val="FF505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 Antiqua" pitchFamily="18" charset="0"/>
                  </a:rPr>
                  <a:t>New</a:t>
                </a:r>
              </a:p>
            </p:txBody>
          </p:sp>
        </p:grpSp>
      </p:grpSp>
      <p:grpSp>
        <p:nvGrpSpPr>
          <p:cNvPr id="5" name="Group 4"/>
          <p:cNvGrpSpPr/>
          <p:nvPr/>
        </p:nvGrpSpPr>
        <p:grpSpPr>
          <a:xfrm>
            <a:off x="304800" y="5177135"/>
            <a:ext cx="8086794" cy="461665"/>
            <a:chOff x="304800" y="5177135"/>
            <a:chExt cx="8086794" cy="461665"/>
          </a:xfrm>
        </p:grpSpPr>
        <p:sp>
          <p:nvSpPr>
            <p:cNvPr id="16" name="TextBox 15"/>
            <p:cNvSpPr txBox="1"/>
            <p:nvPr/>
          </p:nvSpPr>
          <p:spPr>
            <a:xfrm>
              <a:off x="304800" y="5253335"/>
              <a:ext cx="596638" cy="276999"/>
            </a:xfrm>
            <a:prstGeom prst="rect">
              <a:avLst/>
            </a:prstGeom>
            <a:noFill/>
          </p:spPr>
          <p:txBody>
            <a:bodyPr wrap="none" rtlCol="0">
              <a:spAutoFit/>
            </a:bodyPr>
            <a:lstStyle/>
            <a:p>
              <a:r>
                <a:rPr lang="en-US" sz="1200" dirty="0" smtClean="0"/>
                <a:t>MSE?</a:t>
              </a:r>
              <a:endParaRPr lang="en-US" sz="1200" dirty="0"/>
            </a:p>
          </p:txBody>
        </p:sp>
        <p:grpSp>
          <p:nvGrpSpPr>
            <p:cNvPr id="61" name="Group 60"/>
            <p:cNvGrpSpPr/>
            <p:nvPr/>
          </p:nvGrpSpPr>
          <p:grpSpPr>
            <a:xfrm>
              <a:off x="1905000" y="5177135"/>
              <a:ext cx="6486594" cy="461665"/>
              <a:chOff x="1905000" y="4800600"/>
              <a:chExt cx="6486594" cy="461665"/>
            </a:xfrm>
          </p:grpSpPr>
          <p:sp>
            <p:nvSpPr>
              <p:cNvPr id="49" name="Rectangle 48"/>
              <p:cNvSpPr/>
              <p:nvPr/>
            </p:nvSpPr>
            <p:spPr bwMode="auto">
              <a:xfrm>
                <a:off x="1905000" y="4904601"/>
                <a:ext cx="1447800" cy="276999"/>
              </a:xfrm>
              <a:prstGeom prst="rect">
                <a:avLst/>
              </a:prstGeom>
              <a:solidFill>
                <a:srgbClr val="CCE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err="1" smtClean="0">
                    <a:solidFill>
                      <a:schemeClr val="tx1"/>
                    </a:solidFill>
                  </a:rPr>
                  <a:t>Proj</a:t>
                </a:r>
                <a:r>
                  <a:rPr lang="en-US" sz="1100" dirty="0" smtClean="0">
                    <a:solidFill>
                      <a:schemeClr val="tx1"/>
                    </a:solidFill>
                  </a:rPr>
                  <a:t>. Office - </a:t>
                </a:r>
                <a:r>
                  <a:rPr lang="en-US" sz="1100" dirty="0" err="1" smtClean="0">
                    <a:solidFill>
                      <a:schemeClr val="tx1"/>
                    </a:solidFill>
                  </a:rPr>
                  <a:t>CoDR</a:t>
                </a:r>
                <a:endParaRPr kumimoji="0" lang="en-US" sz="1100" b="1" i="0" u="none" strike="noStrike" cap="none" normalizeH="0" baseline="0" dirty="0" smtClean="0">
                  <a:ln>
                    <a:noFill/>
                  </a:ln>
                  <a:solidFill>
                    <a:schemeClr val="tx1"/>
                  </a:solidFill>
                  <a:effectLst/>
                </a:endParaRPr>
              </a:p>
            </p:txBody>
          </p:sp>
          <p:sp>
            <p:nvSpPr>
              <p:cNvPr id="50" name="Rectangle 49"/>
              <p:cNvSpPr/>
              <p:nvPr/>
            </p:nvSpPr>
            <p:spPr bwMode="auto">
              <a:xfrm>
                <a:off x="3352800" y="4904601"/>
                <a:ext cx="990600" cy="276999"/>
              </a:xfrm>
              <a:prstGeom prst="rect">
                <a:avLst/>
              </a:prstGeom>
              <a:solidFill>
                <a:srgbClr val="66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Book Antiqua" pitchFamily="18" charset="0"/>
                  </a:rPr>
                  <a:t>Detailed Study</a:t>
                </a:r>
              </a:p>
            </p:txBody>
          </p:sp>
          <p:sp>
            <p:nvSpPr>
              <p:cNvPr id="51" name="Rectangle 50"/>
              <p:cNvSpPr/>
              <p:nvPr/>
            </p:nvSpPr>
            <p:spPr bwMode="auto">
              <a:xfrm>
                <a:off x="4343400" y="4904601"/>
                <a:ext cx="1975758" cy="276999"/>
              </a:xfrm>
              <a:prstGeom prst="rect">
                <a:avLst/>
              </a:prstGeom>
              <a:solidFill>
                <a:srgbClr val="0066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Book Antiqua" pitchFamily="18" charset="0"/>
                  </a:rPr>
                  <a:t>Construction</a:t>
                </a:r>
              </a:p>
            </p:txBody>
          </p:sp>
          <p:sp>
            <p:nvSpPr>
              <p:cNvPr id="52" name="Rectangle 51"/>
              <p:cNvSpPr/>
              <p:nvPr/>
            </p:nvSpPr>
            <p:spPr bwMode="auto">
              <a:xfrm>
                <a:off x="6324600" y="4904601"/>
                <a:ext cx="2066994" cy="276999"/>
              </a:xfrm>
              <a:prstGeom prst="rect">
                <a:avLst/>
              </a:prstGeom>
              <a:solidFill>
                <a:srgbClr val="0000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Book Antiqua" pitchFamily="18" charset="0"/>
                  </a:rPr>
                  <a:t>Operations</a:t>
                </a:r>
              </a:p>
            </p:txBody>
          </p:sp>
          <p:sp>
            <p:nvSpPr>
              <p:cNvPr id="56" name="TextBox 55"/>
              <p:cNvSpPr txBox="1"/>
              <p:nvPr/>
            </p:nvSpPr>
            <p:spPr>
              <a:xfrm>
                <a:off x="7894818" y="4800600"/>
                <a:ext cx="492443" cy="461665"/>
              </a:xfrm>
              <a:prstGeom prst="rect">
                <a:avLst/>
              </a:prstGeom>
              <a:noFill/>
            </p:spPr>
            <p:txBody>
              <a:bodyPr wrap="none" rtlCol="0" anchor="ctr" anchorCtr="0">
                <a:spAutoFit/>
              </a:bodyPr>
              <a:lstStyle/>
              <a:p>
                <a:r>
                  <a:rPr lang="en-US" dirty="0" smtClean="0"/>
                  <a:t>→</a:t>
                </a:r>
                <a:endParaRPr lang="en-US" dirty="0"/>
              </a:p>
            </p:txBody>
          </p:sp>
        </p:grpSp>
      </p:grpSp>
      <p:pic>
        <p:nvPicPr>
          <p:cNvPr id="63" name="Transiting Exoplanet Survey Satellite (TESS) - YouTube2_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62600" y="1600200"/>
            <a:ext cx="2743200" cy="1543050"/>
          </a:xfrm>
          <a:prstGeom prst="rect">
            <a:avLst/>
          </a:prstGeom>
        </p:spPr>
      </p:pic>
      <p:sp>
        <p:nvSpPr>
          <p:cNvPr id="6" name="TextBox 5"/>
          <p:cNvSpPr txBox="1"/>
          <p:nvPr/>
        </p:nvSpPr>
        <p:spPr>
          <a:xfrm>
            <a:off x="4456751" y="1519535"/>
            <a:ext cx="952505" cy="461665"/>
          </a:xfrm>
          <a:prstGeom prst="rect">
            <a:avLst/>
          </a:prstGeom>
          <a:noFill/>
        </p:spPr>
        <p:txBody>
          <a:bodyPr wrap="none" rtlCol="0">
            <a:spAutoFit/>
          </a:bodyPr>
          <a:lstStyle/>
          <a:p>
            <a:r>
              <a:rPr lang="en-US" dirty="0" smtClean="0"/>
              <a:t>TESS</a:t>
            </a:r>
            <a:endParaRPr lang="en-US" dirty="0"/>
          </a:p>
        </p:txBody>
      </p:sp>
      <p:sp>
        <p:nvSpPr>
          <p:cNvPr id="64" name="TextBox 63"/>
          <p:cNvSpPr txBox="1"/>
          <p:nvPr/>
        </p:nvSpPr>
        <p:spPr>
          <a:xfrm>
            <a:off x="5275478" y="3505200"/>
            <a:ext cx="1398140" cy="461665"/>
          </a:xfrm>
          <a:prstGeom prst="rect">
            <a:avLst/>
          </a:prstGeom>
          <a:noFill/>
        </p:spPr>
        <p:txBody>
          <a:bodyPr wrap="none" rtlCol="0">
            <a:spAutoFit/>
          </a:bodyPr>
          <a:lstStyle/>
          <a:p>
            <a:r>
              <a:rPr lang="en-US" dirty="0" smtClean="0"/>
              <a:t>EUCLID</a:t>
            </a:r>
            <a:endParaRPr lang="en-US" dirty="0"/>
          </a:p>
        </p:txBody>
      </p:sp>
      <p:sp>
        <p:nvSpPr>
          <p:cNvPr id="69" name="TextBox 68"/>
          <p:cNvSpPr txBox="1"/>
          <p:nvPr/>
        </p:nvSpPr>
        <p:spPr>
          <a:xfrm>
            <a:off x="2833266" y="4727138"/>
            <a:ext cx="1039067" cy="461665"/>
          </a:xfrm>
          <a:prstGeom prst="rect">
            <a:avLst/>
          </a:prstGeom>
          <a:noFill/>
        </p:spPr>
        <p:txBody>
          <a:bodyPr wrap="none" rtlCol="0">
            <a:spAutoFit/>
          </a:bodyPr>
          <a:lstStyle/>
          <a:p>
            <a:r>
              <a:rPr lang="en-US" dirty="0" smtClean="0"/>
              <a:t>GAIA</a:t>
            </a:r>
            <a:endParaRPr lang="en-US" dirty="0"/>
          </a:p>
        </p:txBody>
      </p:sp>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0327" y="3521968"/>
            <a:ext cx="1645473" cy="1645473"/>
          </a:xfrm>
          <a:prstGeom prst="rect">
            <a:avLst/>
          </a:prstGeom>
        </p:spPr>
      </p:pic>
      <p:pic>
        <p:nvPicPr>
          <p:cNvPr id="71" name="ESA Science   Technology  Gaia scanning the sk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848100" y="4727138"/>
            <a:ext cx="2367643" cy="1325880"/>
          </a:xfrm>
          <a:prstGeom prst="rect">
            <a:avLst/>
          </a:prstGeom>
        </p:spPr>
      </p:pic>
      <p:cxnSp>
        <p:nvCxnSpPr>
          <p:cNvPr id="8" name="Straight Arrow Connector 7"/>
          <p:cNvCxnSpPr/>
          <p:nvPr/>
        </p:nvCxnSpPr>
        <p:spPr bwMode="auto">
          <a:xfrm flipH="1">
            <a:off x="6477000" y="5029200"/>
            <a:ext cx="533400" cy="762000"/>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spTree>
    <p:extLst>
      <p:ext uri="{BB962C8B-B14F-4D97-AF65-F5344CB8AC3E}">
        <p14:creationId xmlns:p14="http://schemas.microsoft.com/office/powerpoint/2010/main" val="235959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3.33333E-6 L 0.00208 -0.2125 " pathEditMode="relative" rAng="0" ptsTypes="AA">
                                      <p:cBhvr>
                                        <p:cTn id="6" dur="2000" fill="hold"/>
                                        <p:tgtEl>
                                          <p:spTgt spid="2"/>
                                        </p:tgtEl>
                                        <p:attrNameLst>
                                          <p:attrName>ppt_x</p:attrName>
                                          <p:attrName>ppt_y</p:attrName>
                                        </p:attrNameLst>
                                      </p:cBhvr>
                                      <p:rCtr x="104" y="-10625"/>
                                    </p:animMotion>
                                  </p:childTnLst>
                                </p:cTn>
                              </p:par>
                              <p:par>
                                <p:cTn id="7" presetID="42" presetClass="path" presetSubtype="0" accel="50000" decel="50000" fill="hold" nodeType="withEffect">
                                  <p:stCondLst>
                                    <p:cond delay="0"/>
                                  </p:stCondLst>
                                  <p:childTnLst>
                                    <p:animMotion origin="layout" path="M -8.33333E-7 4.07407E-6 L -8.33333E-7 0.13657 " pathEditMode="relative" rAng="0" ptsTypes="AA">
                                      <p:cBhvr>
                                        <p:cTn id="8" dur="2000" fill="hold"/>
                                        <p:tgtEl>
                                          <p:spTgt spid="5"/>
                                        </p:tgtEl>
                                        <p:attrNameLst>
                                          <p:attrName>ppt_x</p:attrName>
                                          <p:attrName>ppt_y</p:attrName>
                                        </p:attrNameLst>
                                      </p:cBhvr>
                                      <p:rCtr x="0" y="6829"/>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3000"/>
                            </p:stCondLst>
                            <p:childTnLst>
                              <p:par>
                                <p:cTn id="18" presetID="1" presetClass="mediacall" presetSubtype="0" fill="hold" nodeType="afterEffect">
                                  <p:stCondLst>
                                    <p:cond delay="0"/>
                                  </p:stCondLst>
                                  <p:childTnLst>
                                    <p:cmd type="call" cmd="playFrom(0.0)">
                                      <p:cBhvr>
                                        <p:cTn id="19" dur="82040" fill="hold"/>
                                        <p:tgtEl>
                                          <p:spTgt spid="63"/>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left)">
                                      <p:cBhvr>
                                        <p:cTn id="40" dur="500"/>
                                        <p:tgtEl>
                                          <p:spTgt spid="6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04577"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63"/>
                                        </p:tgtEl>
                                      </p:cBhvr>
                                    </p:cmd>
                                  </p:childTnLst>
                                </p:cTn>
                              </p:par>
                            </p:childTnLst>
                          </p:cTn>
                        </p:par>
                      </p:childTnLst>
                    </p:cTn>
                  </p:par>
                </p:childTnLst>
              </p:cTn>
              <p:nextCondLst>
                <p:cond evt="onClick" delay="0">
                  <p:tgtEl>
                    <p:spTgt spid="63"/>
                  </p:tgtEl>
                </p:cond>
              </p:nextCondLst>
            </p:seq>
            <p:video>
              <p:cMediaNode vol="80000" mute="1">
                <p:cTn id="49" repeatCount="indefinite" fill="hold" display="0">
                  <p:stCondLst>
                    <p:cond delay="indefinite"/>
                  </p:stCondLst>
                </p:cTn>
                <p:tgtEl>
                  <p:spTgt spid="63"/>
                </p:tgtEl>
              </p:cMediaNode>
            </p:video>
            <p:seq concurrent="1" nextAc="seek">
              <p:cTn id="50" restart="whenNotActive" fill="hold" evtFilter="cancelBubble" nodeType="interactiveSeq">
                <p:stCondLst>
                  <p:cond evt="onClick" delay="0">
                    <p:tgtEl>
                      <p:spTgt spid="71"/>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71"/>
                                        </p:tgtEl>
                                      </p:cBhvr>
                                    </p:cmd>
                                  </p:childTnLst>
                                </p:cTn>
                              </p:par>
                            </p:childTnLst>
                          </p:cTn>
                        </p:par>
                      </p:childTnLst>
                    </p:cTn>
                  </p:par>
                </p:childTnLst>
              </p:cTn>
              <p:nextCondLst>
                <p:cond evt="onClick" delay="0">
                  <p:tgtEl>
                    <p:spTgt spid="71"/>
                  </p:tgtEl>
                </p:cond>
              </p:nextCondLst>
            </p:seq>
            <p:video>
              <p:cMediaNode vol="80000" mute="1">
                <p:cTn id="55" repeatCount="indefinite" fill="remove" display="0">
                  <p:stCondLst>
                    <p:cond delay="indefinite"/>
                  </p:stCondLst>
                </p:cTn>
                <p:tgtEl>
                  <p:spTgt spid="71"/>
                </p:tgtEl>
              </p:cMediaNode>
            </p:video>
          </p:childTnLst>
        </p:cTn>
      </p:par>
    </p:tnLst>
    <p:bldLst>
      <p:bldP spid="6" grpId="0"/>
      <p:bldP spid="64" grpId="0"/>
      <p:bldP spid="69"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Book Antiqu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66424</TotalTime>
  <Words>708</Words>
  <Application>Microsoft Office PowerPoint</Application>
  <PresentationFormat>On-screen Show (4:3)</PresentationFormat>
  <Paragraphs>124</Paragraphs>
  <Slides>14</Slides>
  <Notes>0</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Book Antiqua</vt:lpstr>
      <vt:lpstr>Times New Roman</vt:lpstr>
      <vt:lpstr>Wingdings</vt:lpstr>
      <vt:lpstr>Blank Presentation</vt:lpstr>
      <vt:lpstr>Slide</vt:lpstr>
      <vt:lpstr>PowerPoint Presentation</vt:lpstr>
      <vt:lpstr>PowerPoint Presentation</vt:lpstr>
      <vt:lpstr>Total Papers Published Per Telescope (2008 - 2012)*</vt:lpstr>
      <vt:lpstr>Papers Published Per Telescope (By Year)*</vt:lpstr>
      <vt:lpstr>Total Impact per Telescope (2008 - 2012)*</vt:lpstr>
      <vt:lpstr>Total Impact per Telescope (by Year)*</vt:lpstr>
      <vt:lpstr>Expanding CFHT’s Survey Horizon</vt:lpstr>
      <vt:lpstr>Notional Timescales</vt:lpstr>
      <vt:lpstr>Notional Timescales</vt:lpstr>
      <vt:lpstr>Boundary Conditions</vt:lpstr>
      <vt:lpstr>Boundary Conditions</vt:lpstr>
      <vt:lpstr>Boundary Conditions</vt:lpstr>
      <vt:lpstr>Finding the “Sweet Spot”</vt:lpstr>
      <vt:lpstr>For SAC’s Consideration (From Last Week’s SAC Meeting)</vt:lpstr>
    </vt:vector>
  </TitlesOfParts>
  <Company>Gemini 8-m Telescopes Project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Mauna Kea Site Monitoring Working Group 1998 Activities</dc:title>
  <dc:creator>Doug Simons</dc:creator>
  <cp:lastModifiedBy>Doug Simons</cp:lastModifiedBy>
  <cp:revision>1229</cp:revision>
  <cp:lastPrinted>2014-05-16T21:26:02Z</cp:lastPrinted>
  <dcterms:created xsi:type="dcterms:W3CDTF">1998-09-19T21:44:52Z</dcterms:created>
  <dcterms:modified xsi:type="dcterms:W3CDTF">2014-06-10T21:54:15Z</dcterms:modified>
</cp:coreProperties>
</file>