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7" r:id="rId3"/>
    <p:sldMasterId id="2147483658" r:id="rId4"/>
  </p:sldMasterIdLst>
  <p:notesMasterIdLst>
    <p:notesMasterId r:id="rId23"/>
  </p:notesMasterIdLst>
  <p:handoutMasterIdLst>
    <p:handoutMasterId r:id="rId24"/>
  </p:handoutMasterIdLst>
  <p:sldIdLst>
    <p:sldId id="366" r:id="rId5"/>
    <p:sldId id="630" r:id="rId6"/>
    <p:sldId id="618" r:id="rId7"/>
    <p:sldId id="620" r:id="rId8"/>
    <p:sldId id="608" r:id="rId9"/>
    <p:sldId id="627" r:id="rId10"/>
    <p:sldId id="626" r:id="rId11"/>
    <p:sldId id="607" r:id="rId12"/>
    <p:sldId id="621" r:id="rId13"/>
    <p:sldId id="622" r:id="rId14"/>
    <p:sldId id="625" r:id="rId15"/>
    <p:sldId id="623" r:id="rId16"/>
    <p:sldId id="624" r:id="rId17"/>
    <p:sldId id="629" r:id="rId18"/>
    <p:sldId id="619" r:id="rId19"/>
    <p:sldId id="522" r:id="rId20"/>
    <p:sldId id="628" r:id="rId21"/>
    <p:sldId id="563" r:id="rId22"/>
  </p:sldIdLst>
  <p:sldSz cx="9144000" cy="6858000" type="screen4x3"/>
  <p:notesSz cx="6794500" cy="9931400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FFFF"/>
    <a:srgbClr val="66FFFF"/>
    <a:srgbClr val="CCFF66"/>
    <a:srgbClr val="FF6600"/>
    <a:srgbClr val="FFFFFF"/>
    <a:srgbClr val="CCFF99"/>
    <a:srgbClr val="99FF66"/>
    <a:srgbClr val="FF9999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9" autoAdjust="0"/>
    <p:restoredTop sz="98872" autoAdjust="0"/>
  </p:normalViewPr>
  <p:slideViewPr>
    <p:cSldViewPr>
      <p:cViewPr>
        <p:scale>
          <a:sx n="66" d="100"/>
          <a:sy n="66" d="100"/>
        </p:scale>
        <p:origin x="-126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4" tIns="47782" rIns="95564" bIns="47782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/>
            </a:lvl1pPr>
          </a:lstStyle>
          <a:p>
            <a:endParaRPr lang="fr-F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4" tIns="47782" rIns="95564" bIns="47782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endParaRPr lang="fr-FR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4" tIns="47782" rIns="95564" bIns="47782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/>
            </a:lvl1pPr>
          </a:lstStyle>
          <a:p>
            <a:endParaRPr lang="fr-FR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4513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4" tIns="47782" rIns="95564" bIns="47782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F21F73CF-8A3D-4FEB-97FE-B9EB1D28CDC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029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l" defTabSz="915988">
              <a:defRPr sz="1200"/>
            </a:lvl1pPr>
          </a:lstStyle>
          <a:p>
            <a:endParaRPr lang="fr-FR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fr-FR"/>
          </a:p>
        </p:txBody>
      </p:sp>
      <p:sp>
        <p:nvSpPr>
          <p:cNvPr id="119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9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/>
            </a:lvl1pPr>
          </a:lstStyle>
          <a:p>
            <a:endParaRPr lang="fr-FR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40BFFA65-E53C-4CA9-8014-17DE6073630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3117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C48D1-1435-4A0D-8927-B8A5879706D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2FEA2-BB8F-40B2-A27A-2C421BF2A7C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D8CDF-F950-41CE-BC14-B6DEE70EEA4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402" name="Group 2"/>
          <p:cNvGrpSpPr>
            <a:grpSpLocks/>
          </p:cNvGrpSpPr>
          <p:nvPr/>
        </p:nvGrpSpPr>
        <p:grpSpPr bwMode="auto">
          <a:xfrm>
            <a:off x="0" y="908050"/>
            <a:ext cx="9132888" cy="152400"/>
            <a:chOff x="0" y="720"/>
            <a:chExt cx="5753" cy="144"/>
          </a:xfrm>
        </p:grpSpPr>
        <p:sp>
          <p:nvSpPr>
            <p:cNvPr id="230403" name="Rectangle 3"/>
            <p:cNvSpPr>
              <a:spLocks noChangeArrowheads="1"/>
            </p:cNvSpPr>
            <p:nvPr/>
          </p:nvSpPr>
          <p:spPr bwMode="auto">
            <a:xfrm>
              <a:off x="0" y="720"/>
              <a:ext cx="5753" cy="69"/>
            </a:xfrm>
            <a:prstGeom prst="rect">
              <a:avLst/>
            </a:prstGeom>
            <a:gradFill rotWithShape="0">
              <a:gsLst>
                <a:gs pos="0">
                  <a:srgbClr val="00C0C0">
                    <a:gamma/>
                    <a:shade val="49804"/>
                    <a:invGamma/>
                  </a:srgbClr>
                </a:gs>
                <a:gs pos="50000">
                  <a:srgbClr val="00C0C0"/>
                </a:gs>
                <a:gs pos="100000">
                  <a:srgbClr val="00C0C0">
                    <a:gamma/>
                    <a:shade val="49804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0404" name="Rectangle 4"/>
            <p:cNvSpPr>
              <a:spLocks noChangeArrowheads="1"/>
            </p:cNvSpPr>
            <p:nvPr/>
          </p:nvSpPr>
          <p:spPr bwMode="auto">
            <a:xfrm>
              <a:off x="0" y="828"/>
              <a:ext cx="5753" cy="36"/>
            </a:xfrm>
            <a:prstGeom prst="rect">
              <a:avLst/>
            </a:prstGeom>
            <a:gradFill rotWithShape="0">
              <a:gsLst>
                <a:gs pos="0">
                  <a:srgbClr val="FF00FF">
                    <a:gamma/>
                    <a:shade val="69804"/>
                    <a:invGamma/>
                  </a:srgbClr>
                </a:gs>
                <a:gs pos="50000">
                  <a:srgbClr val="FF00FF"/>
                </a:gs>
                <a:gs pos="100000">
                  <a:srgbClr val="FF00FF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3040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040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0407" name="Line 7"/>
          <p:cNvSpPr>
            <a:spLocks noChangeShapeType="1"/>
          </p:cNvSpPr>
          <p:nvPr/>
        </p:nvSpPr>
        <p:spPr bwMode="auto">
          <a:xfrm>
            <a:off x="0" y="6400800"/>
            <a:ext cx="9074150" cy="0"/>
          </a:xfrm>
          <a:prstGeom prst="line">
            <a:avLst/>
          </a:prstGeom>
          <a:noFill/>
          <a:ln w="25400">
            <a:solidFill>
              <a:srgbClr val="D9319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0408" name="Text Box 8"/>
          <p:cNvSpPr txBox="1">
            <a:spLocks noChangeArrowheads="1"/>
          </p:cNvSpPr>
          <p:nvPr/>
        </p:nvSpPr>
        <p:spPr bwMode="auto">
          <a:xfrm>
            <a:off x="7669213" y="6400800"/>
            <a:ext cx="9144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pic>
        <p:nvPicPr>
          <p:cNvPr id="230409" name="Picture 9" descr="logoPHI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4913" y="0"/>
            <a:ext cx="1589087" cy="906463"/>
          </a:xfrm>
          <a:prstGeom prst="rect">
            <a:avLst/>
          </a:prstGeom>
          <a:noFill/>
        </p:spPr>
      </p:pic>
      <p:pic>
        <p:nvPicPr>
          <p:cNvPr id="230410" name="Picture 10" descr="AB-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5350" cy="8953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066800"/>
            <a:ext cx="3924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86300" y="1066800"/>
            <a:ext cx="3924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8D833-7539-474E-B78F-0671A455C73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00250" cy="6172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848350" cy="6172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799FDB0C-E14E-451D-A2D5-FA056A6DC3C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8BD51CC0-2C69-49E9-84E7-70A32C1D265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4069F78A-4806-4066-9CD2-5E359E3BE13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0C7E0F73-B8EB-4700-8D55-EAEDE980531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0C1B5A64-DCA5-4A64-B97C-D8ECB4F4C63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F2887834-61A5-4870-B0E0-8B2ED475790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BE06D892-B0BB-4484-AE6E-4CD8B56199B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78547-2CBA-482D-A8A5-D1EAF4BABB6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E0BF127E-2598-436E-8499-F02644BC72F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AA12C650-2B7E-450B-8B81-68E3923179E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2ACC9A23-4F05-4A49-A0DF-2030AED121D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9AE2325A-2FF6-4F60-8C56-A18B4A266FF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B57E1-3C2D-41C5-8011-C3C05CE55F6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F947B-E689-4278-BC24-DF911764B6D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5EF6A-0A17-48BB-83C5-CE94DFE01C0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C1B77-73FD-45A7-B33D-787E3F4576E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381B6-D49A-4C49-8113-D2C0D34E93C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44A1D-7DAF-45D7-AC27-DB4C4EF35CA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71424-8239-4225-9273-FDAE7F9C2BA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AC675-CB86-4A6A-9287-3DD978012E6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69224-13CA-4B76-A324-9F05C469297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55305-FC0A-41AE-BF5E-AD2865B6CD0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12B29-4DC4-4D6A-A38B-C9DB1CE48EF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B14D2-127C-4500-99E7-1FD076924A8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24BED-A090-46EC-8ECF-3C0BEDC89A5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55B3E-4D23-43F8-9AE1-F80373EA23D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49CD9-F812-47D8-B06C-4990666E86E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8112E-BFC3-4111-9823-8AC4D53B354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63267-490D-4E48-B23C-282C17163A7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7.emf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3D15E6-C71C-414C-A639-A6D96048D94F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378" name="Group 2"/>
          <p:cNvGrpSpPr>
            <a:grpSpLocks/>
          </p:cNvGrpSpPr>
          <p:nvPr/>
        </p:nvGrpSpPr>
        <p:grpSpPr bwMode="auto">
          <a:xfrm>
            <a:off x="11113" y="908050"/>
            <a:ext cx="9132887" cy="152400"/>
            <a:chOff x="0" y="720"/>
            <a:chExt cx="5753" cy="144"/>
          </a:xfrm>
        </p:grpSpPr>
        <p:sp>
          <p:nvSpPr>
            <p:cNvPr id="229379" name="Rectangle 3"/>
            <p:cNvSpPr>
              <a:spLocks noChangeArrowheads="1"/>
            </p:cNvSpPr>
            <p:nvPr/>
          </p:nvSpPr>
          <p:spPr bwMode="auto">
            <a:xfrm>
              <a:off x="0" y="720"/>
              <a:ext cx="5753" cy="69"/>
            </a:xfrm>
            <a:prstGeom prst="rect">
              <a:avLst/>
            </a:prstGeom>
            <a:gradFill rotWithShape="0">
              <a:gsLst>
                <a:gs pos="0">
                  <a:srgbClr val="00C0C0">
                    <a:gamma/>
                    <a:shade val="49804"/>
                    <a:invGamma/>
                  </a:srgbClr>
                </a:gs>
                <a:gs pos="50000">
                  <a:srgbClr val="00C0C0"/>
                </a:gs>
                <a:gs pos="100000">
                  <a:srgbClr val="00C0C0">
                    <a:gamma/>
                    <a:shade val="49804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9380" name="Rectangle 4"/>
            <p:cNvSpPr>
              <a:spLocks noChangeArrowheads="1"/>
            </p:cNvSpPr>
            <p:nvPr/>
          </p:nvSpPr>
          <p:spPr bwMode="auto">
            <a:xfrm>
              <a:off x="0" y="828"/>
              <a:ext cx="5753" cy="36"/>
            </a:xfrm>
            <a:prstGeom prst="rect">
              <a:avLst/>
            </a:prstGeom>
            <a:gradFill rotWithShape="0">
              <a:gsLst>
                <a:gs pos="0">
                  <a:srgbClr val="FF00FF">
                    <a:gamma/>
                    <a:shade val="69804"/>
                    <a:invGamma/>
                  </a:srgbClr>
                </a:gs>
                <a:gs pos="50000">
                  <a:srgbClr val="FF00FF"/>
                </a:gs>
                <a:gs pos="100000">
                  <a:srgbClr val="FF00FF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2938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65579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938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66800"/>
            <a:ext cx="800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9383" name="Line 7"/>
          <p:cNvSpPr>
            <a:spLocks noChangeShapeType="1"/>
          </p:cNvSpPr>
          <p:nvPr/>
        </p:nvSpPr>
        <p:spPr bwMode="auto">
          <a:xfrm>
            <a:off x="0" y="6400800"/>
            <a:ext cx="9074150" cy="0"/>
          </a:xfrm>
          <a:prstGeom prst="line">
            <a:avLst/>
          </a:prstGeom>
          <a:noFill/>
          <a:ln w="25400">
            <a:solidFill>
              <a:srgbClr val="D9319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9384" name="Text Box 8"/>
          <p:cNvSpPr txBox="1">
            <a:spLocks noChangeArrowheads="1"/>
          </p:cNvSpPr>
          <p:nvPr/>
        </p:nvSpPr>
        <p:spPr bwMode="auto">
          <a:xfrm>
            <a:off x="7669213" y="6400800"/>
            <a:ext cx="9144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229385" name="Text Box 9"/>
          <p:cNvSpPr txBox="1">
            <a:spLocks noChangeArrowheads="1"/>
          </p:cNvSpPr>
          <p:nvPr/>
        </p:nvSpPr>
        <p:spPr bwMode="auto">
          <a:xfrm>
            <a:off x="6584950" y="6453188"/>
            <a:ext cx="246856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600">
                <a:latin typeface="Arial Unicode MS" pitchFamily="34" charset="-128"/>
              </a:rPr>
              <a:t>CARE 05, 23/11/2005</a:t>
            </a:r>
          </a:p>
        </p:txBody>
      </p:sp>
      <p:sp>
        <p:nvSpPr>
          <p:cNvPr id="229386" name="Text Box 10"/>
          <p:cNvSpPr txBox="1">
            <a:spLocks noChangeArrowheads="1"/>
          </p:cNvSpPr>
          <p:nvPr/>
        </p:nvSpPr>
        <p:spPr bwMode="auto">
          <a:xfrm>
            <a:off x="611188" y="6453188"/>
            <a:ext cx="42989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400">
                <a:latin typeface="Arial" charset="0"/>
              </a:rPr>
              <a:t>R. Losito, </a:t>
            </a:r>
            <a:r>
              <a:rPr lang="en-US" sz="1800" i="1"/>
              <a:t>The PHIN Photoinjector for CTF3</a:t>
            </a:r>
          </a:p>
        </p:txBody>
      </p:sp>
      <p:pic>
        <p:nvPicPr>
          <p:cNvPr id="229387" name="Picture 11" descr="logoPHIN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54913" y="0"/>
            <a:ext cx="1589087" cy="906463"/>
          </a:xfrm>
          <a:prstGeom prst="rect">
            <a:avLst/>
          </a:prstGeom>
          <a:noFill/>
        </p:spPr>
      </p:pic>
      <p:pic>
        <p:nvPicPr>
          <p:cNvPr id="229388" name="Picture 12" descr="AB-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95350" cy="8953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00FF"/>
        </a:buClr>
        <a:buSzPct val="80000"/>
        <a:buFont typeface="Symbol" pitchFamily="18" charset="2"/>
        <a:buChar char="¨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W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C0128"/>
        </a:buClr>
        <a:buSzPct val="7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54775"/>
            <a:ext cx="2133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fr-FR"/>
              <a:t>              </a:t>
            </a:r>
            <a:fld id="{CE710782-01FE-490E-95F7-3873E9C503F9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280579" name="Rectangle 3"/>
          <p:cNvSpPr>
            <a:spLocks noChangeArrowheads="1"/>
          </p:cNvSpPr>
          <p:nvPr userDrawn="1"/>
        </p:nvSpPr>
        <p:spPr bwMode="auto">
          <a:xfrm>
            <a:off x="730250" y="6484938"/>
            <a:ext cx="148272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/>
            <a:r>
              <a:rPr lang="en-US" sz="1400" i="1">
                <a:solidFill>
                  <a:srgbClr val="0000FF"/>
                </a:solidFill>
                <a:latin typeface="Arial" charset="0"/>
              </a:rPr>
              <a:t>Bernard  Visentin</a:t>
            </a:r>
          </a:p>
        </p:txBody>
      </p:sp>
      <p:pic>
        <p:nvPicPr>
          <p:cNvPr id="280580" name="Picture 4" descr="barre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8925" y="6092825"/>
            <a:ext cx="8855075" cy="431800"/>
          </a:xfrm>
          <a:prstGeom prst="rect">
            <a:avLst/>
          </a:prstGeom>
          <a:noFill/>
        </p:spPr>
      </p:pic>
      <p:sp>
        <p:nvSpPr>
          <p:cNvPr id="280581" name="Rectangle 5"/>
          <p:cNvSpPr>
            <a:spLocks noChangeArrowheads="1"/>
          </p:cNvSpPr>
          <p:nvPr userDrawn="1"/>
        </p:nvSpPr>
        <p:spPr bwMode="auto">
          <a:xfrm>
            <a:off x="2679700" y="6496050"/>
            <a:ext cx="40703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/>
            <a:r>
              <a:rPr lang="en-US" sz="1400">
                <a:solidFill>
                  <a:srgbClr val="0000FF"/>
                </a:solidFill>
                <a:latin typeface="Arial" charset="0"/>
              </a:rPr>
              <a:t>      Annual Meeting                  CERN – 23/11/ 2005</a:t>
            </a:r>
          </a:p>
        </p:txBody>
      </p:sp>
      <p:pic>
        <p:nvPicPr>
          <p:cNvPr id="280582" name="Picture 6" descr="logoCAR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27525" y="6381750"/>
            <a:ext cx="677863" cy="419100"/>
          </a:xfrm>
          <a:prstGeom prst="rect">
            <a:avLst/>
          </a:prstGeom>
          <a:noFill/>
        </p:spPr>
      </p:pic>
      <p:grpSp>
        <p:nvGrpSpPr>
          <p:cNvPr id="280583" name="Group 7"/>
          <p:cNvGrpSpPr>
            <a:grpSpLocks/>
          </p:cNvGrpSpPr>
          <p:nvPr userDrawn="1"/>
        </p:nvGrpSpPr>
        <p:grpSpPr bwMode="auto">
          <a:xfrm>
            <a:off x="150813" y="177800"/>
            <a:ext cx="8834437" cy="503238"/>
            <a:chOff x="105" y="165"/>
            <a:chExt cx="5565" cy="317"/>
          </a:xfrm>
        </p:grpSpPr>
        <p:pic>
          <p:nvPicPr>
            <p:cNvPr id="280584" name="Picture 8" descr="barre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05" y="220"/>
              <a:ext cx="5565" cy="262"/>
            </a:xfrm>
            <a:prstGeom prst="rect">
              <a:avLst/>
            </a:prstGeom>
            <a:noFill/>
          </p:spPr>
        </p:pic>
        <p:pic>
          <p:nvPicPr>
            <p:cNvPr id="280585" name="Picture 9" descr="elan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370" y="165"/>
              <a:ext cx="1069" cy="309"/>
            </a:xfrm>
            <a:prstGeom prst="rect">
              <a:avLst/>
            </a:prstGeom>
            <a:noFill/>
          </p:spPr>
        </p:pic>
      </p:grpSp>
      <p:pic>
        <p:nvPicPr>
          <p:cNvPr id="280586" name="Picture 10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5250" y="768350"/>
            <a:ext cx="5778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C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594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3594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359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0AE47DF-9A14-42DF-BA9A-68EA6E04B892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gard.org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P-LWPA_v1.ppt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ion-LWPA_v1.pp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B-driven-WPA.ppt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2020-FCM.pptx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F_RFQ_05_14.pptx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6911460" y="728700"/>
            <a:ext cx="20313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 smtClean="0"/>
              <a:t>R</a:t>
            </a:r>
            <a:r>
              <a:rPr lang="en-US" sz="1800" b="1" dirty="0"/>
              <a:t>. </a:t>
            </a:r>
            <a:r>
              <a:rPr lang="en-US" sz="1800" b="1" dirty="0" smtClean="0"/>
              <a:t>Aleksan</a:t>
            </a:r>
          </a:p>
          <a:p>
            <a:r>
              <a:rPr lang="en-US" sz="1800" b="1" dirty="0" smtClean="0"/>
              <a:t> </a:t>
            </a:r>
            <a:r>
              <a:rPr lang="en-US" sz="1800" b="1" dirty="0" err="1" smtClean="0"/>
              <a:t>ESSnuSB</a:t>
            </a:r>
            <a:r>
              <a:rPr lang="en-US" sz="1800" b="1" dirty="0" smtClean="0"/>
              <a:t> meeting</a:t>
            </a:r>
          </a:p>
          <a:p>
            <a:r>
              <a:rPr lang="en-US" sz="1800" b="1" dirty="0" smtClean="0"/>
              <a:t>May 26</a:t>
            </a:r>
            <a:r>
              <a:rPr lang="en-US" sz="1800" b="1" baseline="30000" dirty="0" smtClean="0"/>
              <a:t>th</a:t>
            </a:r>
            <a:r>
              <a:rPr lang="en-US" sz="1800" b="1" dirty="0" smtClean="0"/>
              <a:t>, 2014</a:t>
            </a:r>
            <a:endParaRPr lang="fr-FR" sz="1800" b="1" dirty="0"/>
          </a:p>
        </p:txBody>
      </p:sp>
      <p:sp>
        <p:nvSpPr>
          <p:cNvPr id="133144" name="Text Box 24"/>
          <p:cNvSpPr txBox="1">
            <a:spLocks noChangeArrowheads="1"/>
          </p:cNvSpPr>
          <p:nvPr/>
        </p:nvSpPr>
        <p:spPr bwMode="auto">
          <a:xfrm>
            <a:off x="2821026" y="80963"/>
            <a:ext cx="3900428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hlink"/>
                </a:solidFill>
              </a:rPr>
              <a:t>ESGARD and H2020</a:t>
            </a:r>
            <a:endParaRPr lang="en-US" sz="3200" b="1" dirty="0"/>
          </a:p>
        </p:txBody>
      </p:sp>
      <p:sp>
        <p:nvSpPr>
          <p:cNvPr id="133148" name="Text Box 28"/>
          <p:cNvSpPr txBox="1">
            <a:spLocks noChangeArrowheads="1"/>
          </p:cNvSpPr>
          <p:nvPr/>
        </p:nvSpPr>
        <p:spPr bwMode="auto">
          <a:xfrm>
            <a:off x="113508" y="5445125"/>
            <a:ext cx="371005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 b="1" dirty="0" smtClean="0">
                <a:solidFill>
                  <a:schemeClr val="hlink"/>
                </a:solidFill>
              </a:rPr>
              <a:t>H2020</a:t>
            </a:r>
            <a:endParaRPr lang="en-US" b="1" dirty="0">
              <a:solidFill>
                <a:schemeClr val="hlink"/>
              </a:solidFill>
            </a:endParaRPr>
          </a:p>
          <a:p>
            <a:pPr marL="457200" indent="-457200" algn="l">
              <a:buFontTx/>
              <a:buAutoNum type="arabicPeriod"/>
            </a:pPr>
            <a:r>
              <a:rPr lang="en-US" b="1" dirty="0" smtClean="0">
                <a:solidFill>
                  <a:schemeClr val="hlink"/>
                </a:solidFill>
              </a:rPr>
              <a:t>Projects under investigation</a:t>
            </a:r>
          </a:p>
          <a:p>
            <a:pPr marL="457200" indent="-457200" algn="l">
              <a:buFontTx/>
              <a:buAutoNum type="arabicPeriod"/>
            </a:pPr>
            <a:r>
              <a:rPr lang="en-US" b="1" dirty="0" smtClean="0">
                <a:solidFill>
                  <a:schemeClr val="hlink"/>
                </a:solidFill>
              </a:rPr>
              <a:t>Integrating Activities</a:t>
            </a:r>
          </a:p>
          <a:p>
            <a:pPr marL="457200" indent="-457200" algn="l">
              <a:buFontTx/>
              <a:buAutoNum type="arabicPeriod"/>
            </a:pPr>
            <a:r>
              <a:rPr lang="en-US" b="1" dirty="0" smtClean="0">
                <a:solidFill>
                  <a:schemeClr val="hlink"/>
                </a:solidFill>
              </a:rPr>
              <a:t>Conclusion</a:t>
            </a:r>
            <a:endParaRPr lang="en-US" b="1" dirty="0">
              <a:solidFill>
                <a:schemeClr val="hlin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6756" y="692696"/>
            <a:ext cx="27689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hlinkClick r:id="rId3"/>
              </a:rPr>
              <a:t>http://www.esgard.org</a:t>
            </a:r>
            <a:r>
              <a:rPr lang="fr-FR" b="1" dirty="0" smtClean="0">
                <a:hlinkClick r:id="rId3"/>
              </a:rPr>
              <a:t>/</a:t>
            </a:r>
            <a:r>
              <a:rPr lang="fr-FR" b="1" dirty="0" smtClean="0"/>
              <a:t>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2075299" y="108286"/>
            <a:ext cx="5124993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 2020 </a:t>
            </a:r>
            <a:r>
              <a:rPr 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Projects for FET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73" y="1124744"/>
            <a:ext cx="86487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outon d'action : Précédent 1">
            <a:hlinkClick r:id="rId4" action="ppaction://hlinksldjump" highlightClick="1"/>
          </p:cNvPr>
          <p:cNvSpPr/>
          <p:nvPr/>
        </p:nvSpPr>
        <p:spPr bwMode="auto">
          <a:xfrm>
            <a:off x="8712460" y="6381328"/>
            <a:ext cx="360040" cy="360040"/>
          </a:xfrm>
          <a:prstGeom prst="actionButtonBackPrevious">
            <a:avLst/>
          </a:prstGeom>
          <a:solidFill>
            <a:srgbClr val="FFFF00">
              <a:alpha val="67000"/>
            </a:srgbClr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89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2075299" y="108286"/>
            <a:ext cx="5124993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 2020 </a:t>
            </a:r>
            <a:r>
              <a:rPr 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Projects for FET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1145657" y="960967"/>
            <a:ext cx="2411494" cy="40011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Plasma Acceleration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Étoile à 4 branches 16"/>
          <p:cNvSpPr/>
          <p:nvPr/>
        </p:nvSpPr>
        <p:spPr bwMode="auto">
          <a:xfrm>
            <a:off x="482028" y="800982"/>
            <a:ext cx="432048" cy="720080"/>
          </a:xfrm>
          <a:prstGeom prst="star4">
            <a:avLst/>
          </a:prstGeom>
          <a:solidFill>
            <a:srgbClr val="CCFFFF"/>
          </a:solidFill>
          <a:ln w="9525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1145657" y="3369845"/>
            <a:ext cx="5264967" cy="40011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Proposer labs  </a:t>
            </a: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 3" panose="05040102010807070707" pitchFamily="18" charset="2"/>
              </a:rPr>
              <a:t>a</a:t>
            </a: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chemeClr val="hlink"/>
                </a:solidFill>
              </a:rPr>
              <a:t>UK </a:t>
            </a:r>
            <a:r>
              <a:rPr lang="en-US" b="1" dirty="0" smtClean="0">
                <a:solidFill>
                  <a:schemeClr val="hlink"/>
                </a:solidFill>
              </a:rPr>
              <a:t>(JAI, ICL) +DE (JENA)</a:t>
            </a:r>
            <a:endParaRPr lang="en-US" b="1" dirty="0" smtClean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1145657" y="4147129"/>
            <a:ext cx="5068503" cy="40011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Project: </a:t>
            </a:r>
            <a:r>
              <a:rPr lang="en-US" b="1" dirty="0" smtClean="0">
                <a:solidFill>
                  <a:schemeClr val="hlink"/>
                </a:solidFill>
              </a:rPr>
              <a:t>GILA</a:t>
            </a:r>
            <a:r>
              <a:rPr lang="en-US" b="1" dirty="0">
                <a:solidFill>
                  <a:schemeClr val="hlink"/>
                </a:solidFill>
              </a:rPr>
              <a:t> </a:t>
            </a:r>
            <a:r>
              <a:rPr lang="en-US" b="1" dirty="0" smtClean="0">
                <a:solidFill>
                  <a:schemeClr val="hlink"/>
                </a:solidFill>
              </a:rPr>
              <a:t>– </a:t>
            </a:r>
            <a:r>
              <a:rPr lang="en-US" b="1" dirty="0" err="1" smtClean="0">
                <a:solidFill>
                  <a:schemeClr val="hlink"/>
                </a:solidFill>
              </a:rPr>
              <a:t>GeV</a:t>
            </a:r>
            <a:r>
              <a:rPr lang="en-US" b="1" dirty="0" smtClean="0">
                <a:solidFill>
                  <a:schemeClr val="hlink"/>
                </a:solidFill>
              </a:rPr>
              <a:t> Ion Laser Acceleration</a:t>
            </a:r>
            <a:endParaRPr lang="en-US" b="1" dirty="0"/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1145657" y="1573378"/>
            <a:ext cx="7738867" cy="707886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Project: </a:t>
            </a:r>
            <a:r>
              <a:rPr lang="en-US" b="1" dirty="0" err="1" smtClean="0">
                <a:solidFill>
                  <a:schemeClr val="hlink"/>
                </a:solidFill>
              </a:rPr>
              <a:t>HiFLUX</a:t>
            </a:r>
            <a:r>
              <a:rPr lang="en-US" b="1" dirty="0" smtClean="0">
                <a:solidFill>
                  <a:schemeClr val="hlink"/>
                </a:solidFill>
              </a:rPr>
              <a:t>: High repetition rate Fiber Laser-Plasma accelerators for </a:t>
            </a:r>
            <a:r>
              <a:rPr lang="en-US" b="1" dirty="0" err="1" smtClean="0">
                <a:solidFill>
                  <a:schemeClr val="hlink"/>
                </a:solidFill>
              </a:rPr>
              <a:t>Ultrabright</a:t>
            </a:r>
            <a:r>
              <a:rPr lang="en-US" b="1" dirty="0" smtClean="0">
                <a:solidFill>
                  <a:schemeClr val="hlink"/>
                </a:solidFill>
              </a:rPr>
              <a:t> X-rays</a:t>
            </a:r>
            <a:endParaRPr lang="en-US" b="1" dirty="0" smtClean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21" name="Text Box 24">
            <a:hlinkClick r:id="rId3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1145657" y="2421162"/>
            <a:ext cx="7738867" cy="707886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Objective: </a:t>
            </a:r>
            <a:r>
              <a:rPr lang="en-US" b="1" dirty="0" smtClean="0">
                <a:solidFill>
                  <a:schemeClr val="hlink"/>
                </a:solidFill>
              </a:rPr>
              <a:t>Use a train of laser pulse separated by plasma period to resonantly excite </a:t>
            </a:r>
            <a:r>
              <a:rPr lang="en-US" b="1" dirty="0" err="1" smtClean="0">
                <a:solidFill>
                  <a:schemeClr val="hlink"/>
                </a:solidFill>
              </a:rPr>
              <a:t>wakefield</a:t>
            </a:r>
            <a:r>
              <a:rPr lang="en-US" b="1" dirty="0" smtClean="0">
                <a:solidFill>
                  <a:schemeClr val="hlink"/>
                </a:solidFill>
              </a:rPr>
              <a:t> </a:t>
            </a:r>
            <a:endParaRPr lang="en-US" b="1" dirty="0" smtClean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22" name="Flèche droite 21"/>
          <p:cNvSpPr/>
          <p:nvPr/>
        </p:nvSpPr>
        <p:spPr bwMode="auto">
          <a:xfrm>
            <a:off x="437809" y="1767084"/>
            <a:ext cx="573366" cy="353943"/>
          </a:xfrm>
          <a:prstGeom prst="rightArrow">
            <a:avLst/>
          </a:prstGeom>
          <a:solidFill>
            <a:srgbClr val="66FFFF">
              <a:alpha val="67000"/>
            </a:srgbClr>
          </a:solidFill>
          <a:ln w="9525" cap="flat" cmpd="sng" algn="ctr">
            <a:solidFill>
              <a:srgbClr val="FFF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Flèche droite 22"/>
          <p:cNvSpPr/>
          <p:nvPr/>
        </p:nvSpPr>
        <p:spPr bwMode="auto">
          <a:xfrm>
            <a:off x="434238" y="4174688"/>
            <a:ext cx="573366" cy="353943"/>
          </a:xfrm>
          <a:prstGeom prst="rightArrow">
            <a:avLst/>
          </a:prstGeom>
          <a:solidFill>
            <a:srgbClr val="66FFFF">
              <a:alpha val="67000"/>
            </a:srgbClr>
          </a:solidFill>
          <a:ln w="9525" cap="flat" cmpd="sng" algn="ctr">
            <a:solidFill>
              <a:srgbClr val="FFF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Text Box 24">
            <a:hlinkClick r:id="rId4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1145657" y="4681863"/>
            <a:ext cx="7738867" cy="101566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Objective: </a:t>
            </a:r>
            <a:r>
              <a:rPr lang="en-US" b="1" dirty="0" smtClean="0">
                <a:solidFill>
                  <a:schemeClr val="hlink"/>
                </a:solidFill>
              </a:rPr>
              <a:t>Explore for the first time high gradient / High energy Laser  </a:t>
            </a:r>
            <a:r>
              <a:rPr lang="en-US" b="1" dirty="0" err="1" smtClean="0">
                <a:solidFill>
                  <a:schemeClr val="hlink"/>
                </a:solidFill>
              </a:rPr>
              <a:t>wakefield</a:t>
            </a:r>
            <a:r>
              <a:rPr lang="en-US" b="1" dirty="0" smtClean="0">
                <a:solidFill>
                  <a:schemeClr val="hlink"/>
                </a:solidFill>
              </a:rPr>
              <a:t> acceleration of ion beams using an injection scheme based on a ion accelerator</a:t>
            </a:r>
            <a:endParaRPr lang="en-US" b="1" dirty="0" smtClean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1137922" y="5853462"/>
            <a:ext cx="7746602" cy="707886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Proposer labs  </a:t>
            </a: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 3" panose="05040102010807070707" pitchFamily="18" charset="2"/>
              </a:rPr>
              <a:t>a</a:t>
            </a: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hlink"/>
                </a:solidFill>
              </a:rPr>
              <a:t>DE (TU Darmstadt, GSI/FAIR), FR (CELIA, Bordeaux, LULI), UK (RAL, </a:t>
            </a:r>
            <a:r>
              <a:rPr lang="en-US" b="1" dirty="0" err="1" smtClean="0">
                <a:solidFill>
                  <a:schemeClr val="hlink"/>
                </a:solidFill>
              </a:rPr>
              <a:t>Strathclyde</a:t>
            </a:r>
            <a:r>
              <a:rPr lang="en-US" b="1" dirty="0" smtClean="0">
                <a:solidFill>
                  <a:schemeClr val="hlink"/>
                </a:solidFill>
              </a:rPr>
              <a:t>)</a:t>
            </a:r>
            <a:endParaRPr lang="en-US" b="1" dirty="0" smtClean="0">
              <a:solidFill>
                <a:schemeClr val="hlin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425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2075299" y="108286"/>
            <a:ext cx="5124993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 2020 </a:t>
            </a:r>
            <a:r>
              <a:rPr 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Projects for FET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1159355" y="1328798"/>
            <a:ext cx="5784789" cy="40011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Project: </a:t>
            </a:r>
            <a:r>
              <a:rPr lang="en-US" b="1" dirty="0" smtClean="0">
                <a:solidFill>
                  <a:schemeClr val="hlink"/>
                </a:solidFill>
              </a:rPr>
              <a:t>Electron-Beam driven Plasma Acceleration</a:t>
            </a:r>
            <a:endParaRPr lang="en-US" b="1" dirty="0"/>
          </a:p>
        </p:txBody>
      </p:sp>
      <p:sp>
        <p:nvSpPr>
          <p:cNvPr id="15" name="Flèche droite 14"/>
          <p:cNvSpPr/>
          <p:nvPr/>
        </p:nvSpPr>
        <p:spPr bwMode="auto">
          <a:xfrm>
            <a:off x="447936" y="1356357"/>
            <a:ext cx="573366" cy="353943"/>
          </a:xfrm>
          <a:prstGeom prst="rightArrow">
            <a:avLst/>
          </a:prstGeom>
          <a:solidFill>
            <a:srgbClr val="66FFFF">
              <a:alpha val="67000"/>
            </a:srgbClr>
          </a:solidFill>
          <a:ln w="9525" cap="flat" cmpd="sng" algn="ctr">
            <a:solidFill>
              <a:srgbClr val="FFF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 Box 24">
            <a:hlinkClick r:id="rId3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1165318" y="2027019"/>
            <a:ext cx="7738867" cy="101566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Objective: </a:t>
            </a:r>
            <a:r>
              <a:rPr lang="en-US" altLang="fr-FR" b="1" dirty="0" smtClean="0">
                <a:solidFill>
                  <a:srgbClr val="FF0000"/>
                </a:solidFill>
                <a:ea typeface="ＭＳ Ｐゴシック" pitchFamily="34" charset="-128"/>
              </a:rPr>
              <a:t>Plasma accelerator driven by single or multi-pulse electron beams for advanced light source applications (FLASH, SPARC, VELA/CLARA)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1151620" y="3513202"/>
            <a:ext cx="7746602" cy="707886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Proposer labs  </a:t>
            </a: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 3" panose="05040102010807070707" pitchFamily="18" charset="2"/>
              </a:rPr>
              <a:t>a</a:t>
            </a: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hlink"/>
                </a:solidFill>
              </a:rPr>
              <a:t>IT (INFN, Roma </a:t>
            </a:r>
            <a:r>
              <a:rPr lang="en-US" b="1" dirty="0" err="1" smtClean="0">
                <a:solidFill>
                  <a:schemeClr val="hlink"/>
                </a:solidFill>
              </a:rPr>
              <a:t>uni</a:t>
            </a:r>
            <a:r>
              <a:rPr lang="en-US" b="1" dirty="0" smtClean="0">
                <a:solidFill>
                  <a:schemeClr val="hlink"/>
                </a:solidFill>
              </a:rPr>
              <a:t>), DE (Max Planck Inst., DESY), UK (STFC, </a:t>
            </a:r>
            <a:r>
              <a:rPr lang="en-US" b="1" dirty="0" err="1" smtClean="0">
                <a:solidFill>
                  <a:schemeClr val="hlink"/>
                </a:solidFill>
              </a:rPr>
              <a:t>Strathclyde</a:t>
            </a:r>
            <a:r>
              <a:rPr lang="en-US" b="1" dirty="0" smtClean="0">
                <a:solidFill>
                  <a:schemeClr val="hlink"/>
                </a:solidFill>
              </a:rPr>
              <a:t>)</a:t>
            </a:r>
            <a:endParaRPr lang="en-US" b="1" dirty="0" smtClean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5556" y="4928971"/>
            <a:ext cx="8322666" cy="1200329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lvl="1" algn="l"/>
            <a:r>
              <a:rPr lang="en-US" altLang="fr-FR" sz="2400" b="1" dirty="0" smtClean="0">
                <a:ea typeface="ＭＳ Ｐゴシック" pitchFamily="34" charset="-128"/>
              </a:rPr>
              <a:t>ESGARD oversees these projects with the objective to support the submission of 2 projects for the FET call in September in collaboration with </a:t>
            </a:r>
            <a:r>
              <a:rPr lang="en-US" altLang="fr-FR" sz="2400" b="1" dirty="0" err="1" smtClean="0">
                <a:ea typeface="ＭＳ Ｐゴシック" pitchFamily="34" charset="-128"/>
              </a:rPr>
              <a:t>EuroNNAc</a:t>
            </a:r>
            <a:r>
              <a:rPr lang="en-US" altLang="fr-FR" sz="2400" b="1" dirty="0" smtClean="0">
                <a:ea typeface="ＭＳ Ｐゴシック" pitchFamily="34" charset="-128"/>
              </a:rPr>
              <a:t> </a:t>
            </a:r>
            <a:endParaRPr lang="en-US" altLang="fr-FR" sz="2400" b="1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208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2075299" y="108286"/>
            <a:ext cx="5124993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 2020 </a:t>
            </a:r>
            <a:r>
              <a:rPr 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Projects for FET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1159355" y="2255756"/>
            <a:ext cx="4044890" cy="40011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Project: </a:t>
            </a:r>
            <a:r>
              <a:rPr lang="en-US" b="1" dirty="0" smtClean="0">
                <a:solidFill>
                  <a:schemeClr val="hlink"/>
                </a:solidFill>
              </a:rPr>
              <a:t>HTS Fast Cycling Magnet </a:t>
            </a:r>
            <a:endParaRPr lang="en-US" b="1" dirty="0"/>
          </a:p>
        </p:txBody>
      </p:sp>
      <p:sp>
        <p:nvSpPr>
          <p:cNvPr id="9" name="Flèche droite 8"/>
          <p:cNvSpPr/>
          <p:nvPr/>
        </p:nvSpPr>
        <p:spPr bwMode="auto">
          <a:xfrm>
            <a:off x="447936" y="2261626"/>
            <a:ext cx="573366" cy="353943"/>
          </a:xfrm>
          <a:prstGeom prst="rightArrow">
            <a:avLst/>
          </a:prstGeom>
          <a:solidFill>
            <a:srgbClr val="66FFFF">
              <a:alpha val="67000"/>
            </a:srgbClr>
          </a:solidFill>
          <a:ln w="9525" cap="flat" cmpd="sng" algn="ctr">
            <a:solidFill>
              <a:srgbClr val="FFF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 Box 24">
            <a:hlinkClick r:id="rId3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1165318" y="2953977"/>
            <a:ext cx="7738867" cy="707886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Objective: </a:t>
            </a:r>
            <a:r>
              <a:rPr lang="en-US" altLang="fr-FR" b="1" dirty="0" smtClean="0">
                <a:solidFill>
                  <a:srgbClr val="FF0000"/>
                </a:solidFill>
                <a:ea typeface="ＭＳ Ｐゴシック" pitchFamily="34" charset="-128"/>
              </a:rPr>
              <a:t>Development of </a:t>
            </a:r>
            <a:r>
              <a:rPr lang="en-US" altLang="fr-FR" b="1" dirty="0" err="1" smtClean="0">
                <a:solidFill>
                  <a:srgbClr val="FF0000"/>
                </a:solidFill>
                <a:ea typeface="ＭＳ Ｐゴシック" pitchFamily="34" charset="-128"/>
              </a:rPr>
              <a:t>superferric</a:t>
            </a:r>
            <a:r>
              <a:rPr lang="en-US" altLang="fr-FR" b="1" dirty="0" smtClean="0">
                <a:solidFill>
                  <a:srgbClr val="FF0000"/>
                </a:solidFill>
                <a:ea typeface="ＭＳ Ｐゴシック" pitchFamily="34" charset="-128"/>
              </a:rPr>
              <a:t> HTS magnets operating at 77 degree K with fast cycling period with low power consumption   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1151620" y="3962089"/>
            <a:ext cx="7746602" cy="40011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Proposer labs  </a:t>
            </a: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 3" panose="05040102010807070707" pitchFamily="18" charset="2"/>
              </a:rPr>
              <a:t>a</a:t>
            </a: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hlink"/>
                </a:solidFill>
              </a:rPr>
              <a:t>CERN</a:t>
            </a:r>
            <a:endParaRPr lang="en-US" b="1" dirty="0" smtClean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5556" y="4797834"/>
            <a:ext cx="8322666" cy="830997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lvl="1" algn="l"/>
            <a:r>
              <a:rPr lang="en-US" altLang="fr-FR" sz="2400" b="1" dirty="0" smtClean="0">
                <a:ea typeface="ＭＳ Ｐゴシック" pitchFamily="34" charset="-128"/>
              </a:rPr>
              <a:t>ESGARD find this project very interesting and will work toward implementing the proposal in H2020.</a:t>
            </a: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1145657" y="1481588"/>
            <a:ext cx="4692503" cy="40011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HTS technology for Magnet development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Étoile à 4 branches 17"/>
          <p:cNvSpPr/>
          <p:nvPr/>
        </p:nvSpPr>
        <p:spPr bwMode="auto">
          <a:xfrm>
            <a:off x="482028" y="1321603"/>
            <a:ext cx="432048" cy="720080"/>
          </a:xfrm>
          <a:prstGeom prst="star4">
            <a:avLst/>
          </a:prstGeom>
          <a:solidFill>
            <a:srgbClr val="CCFFFF"/>
          </a:solidFill>
          <a:ln w="9525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7509" y="5769260"/>
            <a:ext cx="8330050" cy="830997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lvl="1" algn="l"/>
            <a:r>
              <a:rPr lang="en-US" altLang="fr-FR" sz="2400" b="1" dirty="0" smtClean="0">
                <a:ea typeface="ＭＳ Ｐゴシック" pitchFamily="34" charset="-128"/>
              </a:rPr>
              <a:t>ESGARD aims </a:t>
            </a:r>
            <a:r>
              <a:rPr lang="en-US" altLang="fr-FR" sz="2400" b="1" dirty="0">
                <a:ea typeface="ＭＳ Ｐゴシック" pitchFamily="34" charset="-128"/>
              </a:rPr>
              <a:t>at submitting this project at the 2</a:t>
            </a:r>
            <a:r>
              <a:rPr lang="en-US" altLang="fr-FR" sz="2400" b="1" baseline="30000" dirty="0">
                <a:ea typeface="ＭＳ Ｐゴシック" pitchFamily="34" charset="-128"/>
              </a:rPr>
              <a:t>nd</a:t>
            </a:r>
            <a:r>
              <a:rPr lang="en-US" altLang="fr-FR" sz="2400" b="1" dirty="0">
                <a:ea typeface="ＭＳ Ｐゴシック" pitchFamily="34" charset="-128"/>
              </a:rPr>
              <a:t> or 3</a:t>
            </a:r>
            <a:r>
              <a:rPr lang="en-US" altLang="fr-FR" sz="2400" b="1" baseline="30000" dirty="0">
                <a:ea typeface="ＭＳ Ｐゴシック" pitchFamily="34" charset="-128"/>
              </a:rPr>
              <a:t>rd</a:t>
            </a:r>
            <a:r>
              <a:rPr lang="en-US" altLang="fr-FR" sz="2400" b="1" dirty="0">
                <a:ea typeface="ＭＳ Ｐゴシック" pitchFamily="34" charset="-128"/>
              </a:rPr>
              <a:t> FET deadline. A proposal needs to be prepared </a:t>
            </a:r>
          </a:p>
        </p:txBody>
      </p:sp>
    </p:spTree>
    <p:extLst>
      <p:ext uri="{BB962C8B-B14F-4D97-AF65-F5344CB8AC3E}">
        <p14:creationId xmlns:p14="http://schemas.microsoft.com/office/powerpoint/2010/main" val="66824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2075299" y="108286"/>
            <a:ext cx="4796378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 2020 </a:t>
            </a:r>
            <a:r>
              <a:rPr 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 Projects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1159355" y="2255756"/>
            <a:ext cx="4408964" cy="40011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Project: </a:t>
            </a:r>
            <a:r>
              <a:rPr lang="en-GB" b="1" dirty="0">
                <a:solidFill>
                  <a:srgbClr val="FF0000"/>
                </a:solidFill>
              </a:rPr>
              <a:t>High Frequency </a:t>
            </a:r>
            <a:r>
              <a:rPr lang="en-GB" b="1" dirty="0" smtClean="0">
                <a:solidFill>
                  <a:srgbClr val="FF0000"/>
                </a:solidFill>
              </a:rPr>
              <a:t>RFQ</a:t>
            </a:r>
            <a:r>
              <a:rPr lang="en-US" b="1" dirty="0" smtClean="0">
                <a:solidFill>
                  <a:srgbClr val="FF0000"/>
                </a:solidFill>
              </a:rPr>
              <a:t> (+DTL)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Flèche droite 8"/>
          <p:cNvSpPr/>
          <p:nvPr/>
        </p:nvSpPr>
        <p:spPr bwMode="auto">
          <a:xfrm>
            <a:off x="447936" y="2261626"/>
            <a:ext cx="573366" cy="353943"/>
          </a:xfrm>
          <a:prstGeom prst="rightArrow">
            <a:avLst/>
          </a:prstGeom>
          <a:solidFill>
            <a:srgbClr val="66FFFF">
              <a:alpha val="67000"/>
            </a:srgbClr>
          </a:solidFill>
          <a:ln w="9525" cap="flat" cmpd="sng" algn="ctr">
            <a:solidFill>
              <a:srgbClr val="FFF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 Box 24">
            <a:hlinkClick r:id="rId3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1165318" y="2953977"/>
            <a:ext cx="7738867" cy="707886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Objective: </a:t>
            </a:r>
            <a:r>
              <a:rPr lang="en-US" altLang="fr-FR" b="1" dirty="0" smtClean="0">
                <a:solidFill>
                  <a:srgbClr val="FF0000"/>
                </a:solidFill>
                <a:ea typeface="ＭＳ Ｐゴシック" pitchFamily="34" charset="-128"/>
              </a:rPr>
              <a:t>Development of a proton </a:t>
            </a:r>
            <a:r>
              <a:rPr lang="en-US" altLang="fr-FR" b="1" dirty="0" err="1" smtClean="0">
                <a:solidFill>
                  <a:srgbClr val="FF0000"/>
                </a:solidFill>
                <a:ea typeface="ＭＳ Ｐゴシック" pitchFamily="34" charset="-128"/>
              </a:rPr>
              <a:t>linac</a:t>
            </a:r>
            <a:r>
              <a:rPr lang="en-US" altLang="fr-FR" b="1" dirty="0" smtClean="0">
                <a:solidFill>
                  <a:srgbClr val="FF0000"/>
                </a:solidFill>
                <a:ea typeface="ＭＳ Ｐゴシック" pitchFamily="34" charset="-128"/>
              </a:rPr>
              <a:t> with </a:t>
            </a:r>
            <a:r>
              <a:rPr lang="en-GB" altLang="fr-FR" b="1" dirty="0">
                <a:solidFill>
                  <a:srgbClr val="FF0000"/>
                </a:solidFill>
              </a:rPr>
              <a:t>h</a:t>
            </a:r>
            <a:r>
              <a:rPr lang="en-GB" b="1" dirty="0" smtClean="0">
                <a:solidFill>
                  <a:srgbClr val="FF0000"/>
                </a:solidFill>
              </a:rPr>
              <a:t>igh frequency RFQ (18_20 MeV; 2 mA) for FDG/</a:t>
            </a:r>
            <a:r>
              <a:rPr lang="en-GB" b="1" baseline="30000" dirty="0" smtClean="0">
                <a:solidFill>
                  <a:srgbClr val="FF0000"/>
                </a:solidFill>
              </a:rPr>
              <a:t>99m</a:t>
            </a:r>
            <a:r>
              <a:rPr lang="en-GB" b="1" dirty="0" smtClean="0">
                <a:solidFill>
                  <a:srgbClr val="FF0000"/>
                </a:solidFill>
              </a:rPr>
              <a:t>TC  production &amp; Brachytherapy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1151620" y="3962089"/>
            <a:ext cx="7746602" cy="40011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Proposer labs  </a:t>
            </a: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 3" panose="05040102010807070707" pitchFamily="18" charset="2"/>
              </a:rPr>
              <a:t>a</a:t>
            </a: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hlink"/>
                </a:solidFill>
              </a:rPr>
              <a:t>CERN</a:t>
            </a:r>
            <a:endParaRPr lang="en-US" b="1" dirty="0" smtClean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8052" y="4668822"/>
            <a:ext cx="8322666" cy="830997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lvl="1" algn="l"/>
            <a:r>
              <a:rPr lang="en-US" altLang="fr-FR" sz="2400" b="1" dirty="0" smtClean="0">
                <a:ea typeface="ＭＳ Ｐゴシック" pitchFamily="34" charset="-128"/>
              </a:rPr>
              <a:t>ESGARD find this project very interesting and will work toward implementing the proposal in H2020.</a:t>
            </a: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1131901" y="1488187"/>
            <a:ext cx="2397066" cy="40011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l"/>
            <a:r>
              <a:rPr lang="en-GB" b="1" dirty="0">
                <a:solidFill>
                  <a:srgbClr val="FF0000"/>
                </a:solidFill>
                <a:latin typeface="+mj-lt"/>
              </a:rPr>
              <a:t>M</a:t>
            </a:r>
            <a:r>
              <a:rPr lang="en-GB" b="1" dirty="0" smtClean="0">
                <a:solidFill>
                  <a:srgbClr val="FF0000"/>
                </a:solidFill>
                <a:latin typeface="+mj-lt"/>
              </a:rPr>
              <a:t>edical Application</a:t>
            </a:r>
            <a:endParaRPr lang="en-GB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Étoile à 4 branches 17"/>
          <p:cNvSpPr/>
          <p:nvPr/>
        </p:nvSpPr>
        <p:spPr bwMode="auto">
          <a:xfrm>
            <a:off x="482028" y="1321603"/>
            <a:ext cx="432048" cy="720080"/>
          </a:xfrm>
          <a:prstGeom prst="star4">
            <a:avLst/>
          </a:prstGeom>
          <a:solidFill>
            <a:srgbClr val="CCFFFF"/>
          </a:solidFill>
          <a:ln w="9525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8052" y="5569785"/>
            <a:ext cx="8322666" cy="830997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lvl="1" algn="l"/>
            <a:r>
              <a:rPr lang="en-US" altLang="fr-FR" sz="2400" b="1" dirty="0">
                <a:ea typeface="ＭＳ Ｐゴシック" pitchFamily="34" charset="-128"/>
              </a:rPr>
              <a:t>ESGARD should investigate the best way to get funding for this project in H2020. A proposal needs to be prepared </a:t>
            </a:r>
          </a:p>
        </p:txBody>
      </p:sp>
    </p:spTree>
    <p:extLst>
      <p:ext uri="{BB962C8B-B14F-4D97-AF65-F5344CB8AC3E}">
        <p14:creationId xmlns:p14="http://schemas.microsoft.com/office/powerpoint/2010/main" val="148696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1118991" y="33291"/>
            <a:ext cx="6295121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 2020: INFRAIA calls (1/3)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7564" y="548680"/>
            <a:ext cx="8145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Integrating Activities (starting and advanced communities)</a:t>
            </a:r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810301"/>
              </p:ext>
            </p:extLst>
          </p:nvPr>
        </p:nvGraphicFramePr>
        <p:xfrm>
          <a:off x="179512" y="1289092"/>
          <a:ext cx="864096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340"/>
                <a:gridCol w="2700300"/>
                <a:gridCol w="288032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Calls id.</a:t>
                      </a: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Type</a:t>
                      </a: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Deadline</a:t>
                      </a:r>
                    </a:p>
                  </a:txBody>
                  <a:tcPr>
                    <a:solidFill>
                      <a:srgbClr val="66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INFRAIA-1-2014 /2015</a:t>
                      </a: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err="1" smtClean="0">
                          <a:solidFill>
                            <a:schemeClr val="tx1"/>
                          </a:solidFill>
                        </a:rPr>
                        <a:t>Integrating</a:t>
                      </a: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2000" b="1" dirty="0" err="1" smtClean="0">
                          <a:solidFill>
                            <a:schemeClr val="tx1"/>
                          </a:solidFill>
                        </a:rPr>
                        <a:t>Act</a:t>
                      </a: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>
                          <a:solidFill>
                            <a:srgbClr val="FF0000"/>
                          </a:solidFill>
                        </a:rPr>
                        <a:t>02/09/2014</a:t>
                      </a: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2000" b="1" dirty="0" err="1" smtClean="0">
                          <a:solidFill>
                            <a:schemeClr val="tx1"/>
                          </a:solidFill>
                        </a:rPr>
                        <a:t>at</a:t>
                      </a: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 17.00.00 Brussels time</a:t>
                      </a:r>
                    </a:p>
                  </a:txBody>
                  <a:tcP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159301"/>
              </p:ext>
            </p:extLst>
          </p:nvPr>
        </p:nvGraphicFramePr>
        <p:xfrm>
          <a:off x="140140" y="2514600"/>
          <a:ext cx="892848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5696"/>
                <a:gridCol w="1544804"/>
                <a:gridCol w="1512168"/>
                <a:gridCol w="29158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Calls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2014 (M€)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2015 (M€)</a:t>
                      </a: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Max.</a:t>
                      </a:r>
                      <a:r>
                        <a:rPr lang="fr-FR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EC </a:t>
                      </a:r>
                      <a:r>
                        <a:rPr lang="fr-FR" sz="2400" dirty="0" err="1" smtClean="0">
                          <a:solidFill>
                            <a:schemeClr val="tx1"/>
                          </a:solidFill>
                        </a:rPr>
                        <a:t>contr</a:t>
                      </a:r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fr-FR" sz="2400" baseline="0" dirty="0" smtClean="0">
                          <a:solidFill>
                            <a:schemeClr val="tx1"/>
                          </a:solidFill>
                        </a:rPr>
                        <a:t> (M€)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INFRAIA-1-2014/2015</a:t>
                      </a:r>
                      <a:endParaRPr lang="fr-FR" sz="2000" b="1" dirty="0"/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sz="2400" b="1" baseline="0" dirty="0" smtClean="0">
                          <a:solidFill>
                            <a:srgbClr val="FF0000"/>
                          </a:solidFill>
                        </a:rPr>
                        <a:t> (10 </a:t>
                      </a:r>
                      <a:r>
                        <a:rPr lang="fr-FR" sz="2400" b="1" baseline="0" dirty="0" err="1" smtClean="0">
                          <a:solidFill>
                            <a:srgbClr val="FF0000"/>
                          </a:solidFill>
                        </a:rPr>
                        <a:t>advanced</a:t>
                      </a:r>
                      <a:r>
                        <a:rPr lang="fr-FR" sz="2400" b="1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827584" y="4089590"/>
            <a:ext cx="7632848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59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Unfortunately Accelerators Science and Technology is not included in the call because EuCARD2 has just been accepted.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827584" y="5442319"/>
            <a:ext cx="7632848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59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This is a real limitation as we have several very interesting projects in the pipe </a:t>
            </a:r>
          </a:p>
        </p:txBody>
      </p:sp>
    </p:spTree>
    <p:extLst>
      <p:ext uri="{BB962C8B-B14F-4D97-AF65-F5344CB8AC3E}">
        <p14:creationId xmlns:p14="http://schemas.microsoft.com/office/powerpoint/2010/main" val="171701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359532" y="800708"/>
            <a:ext cx="8172908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Hopefully, Accelerator R&amp;D should be in the following call in one form or the other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i.e. 2016/2017 timely with the end of EuCARD2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Wingdings 3"/>
              <a:buChar char="a"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ESGARD </a:t>
            </a:r>
            <a:r>
              <a:rPr lang="en-US" sz="2400" b="1" dirty="0" smtClean="0">
                <a:solidFill>
                  <a:srgbClr val="C00000"/>
                </a:solidFill>
              </a:rPr>
              <a:t>is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initiating the preparation of a proposal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1105365" y="33291"/>
            <a:ext cx="6322373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 2020: INFRAIA calls (2/3)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54523" y="2600908"/>
            <a:ext cx="8262890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ESGARD would like to collect  topics proposals from 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EuCARD2 partners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TIARA and ESGARD partners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… and AS&amp;T community at large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</a:rPr>
              <a:t>Set a template for topic proposals ?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8502" y="4797152"/>
            <a:ext cx="8262890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</a:rPr>
              <a:t>According to proposals, we w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ould 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Define a few main themes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Nominate theme conveners in charge of developing a coherent theme package within specific budget guidelines (as we did for EuCARD2)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359532" y="922072"/>
            <a:ext cx="8172908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A possible H2020 schedule </a:t>
            </a:r>
            <a:r>
              <a:rPr lang="en-US" sz="2400" b="1" dirty="0">
                <a:solidFill>
                  <a:srgbClr val="C00000"/>
                </a:solidFill>
              </a:rPr>
              <a:t>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ould be :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Fall 2015: H2020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call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Submission deadline : Spring 2016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Start of project : Fall 2016/early 2017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1105365" y="33291"/>
            <a:ext cx="6322373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 2020: INFRAIA calls (3/3)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54523" y="2866288"/>
            <a:ext cx="8262890" cy="30469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Accordingly, a possible schedule from our side could be:</a:t>
            </a:r>
          </a:p>
          <a:p>
            <a:pPr marL="457200" indent="-4572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End 2014: Collect topic proposals</a:t>
            </a:r>
          </a:p>
          <a:p>
            <a:pPr marL="457200" indent="-4572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Early 2015: Definition of themes and nomination of conveners</a:t>
            </a:r>
          </a:p>
          <a:p>
            <a:pPr marL="457200" indent="-4572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Fall 2015: very first organization of the proposal: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Definition of proposal scope and topics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Nomination of coordinator and WP leaders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to build the proposal</a:t>
            </a:r>
          </a:p>
        </p:txBody>
      </p:sp>
    </p:spTree>
    <p:extLst>
      <p:ext uri="{BB962C8B-B14F-4D97-AF65-F5344CB8AC3E}">
        <p14:creationId xmlns:p14="http://schemas.microsoft.com/office/powerpoint/2010/main" val="170808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657600" y="7938"/>
            <a:ext cx="1789113" cy="485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/>
              <a:t>Conclusions</a:t>
            </a:r>
            <a:endParaRPr lang="fr-FR" sz="2400" b="1"/>
          </a:p>
        </p:txBody>
      </p:sp>
      <p:pic>
        <p:nvPicPr>
          <p:cNvPr id="15" name="Picture 17" descr="In Microcosm, CERN's science cent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4889520"/>
            <a:ext cx="9109075" cy="1968480"/>
          </a:xfrm>
          <a:prstGeom prst="rect">
            <a:avLst/>
          </a:prstGeom>
          <a:noFill/>
        </p:spPr>
      </p:pic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792796" y="913944"/>
            <a:ext cx="8226516" cy="1569660"/>
          </a:xfrm>
          <a:prstGeom prst="rect">
            <a:avLst/>
          </a:prstGeom>
          <a:solidFill>
            <a:srgbClr val="66FF66">
              <a:alpha val="81000"/>
            </a:srgbClr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/>
              <a:t>After having established an accelerator R&amp;D strategy, </a:t>
            </a:r>
          </a:p>
          <a:p>
            <a:pPr algn="l"/>
            <a:r>
              <a:rPr lang="en-US" sz="2400" b="1" dirty="0" smtClean="0"/>
              <a:t>implemented through several very successful projects in FP6 &amp; FP7, we need to go one step further in the integration of the Accelerator R&amp;D </a:t>
            </a:r>
            <a:r>
              <a:rPr lang="en-US" sz="2400" b="1" dirty="0" err="1" smtClean="0"/>
              <a:t>programme</a:t>
            </a:r>
            <a:r>
              <a:rPr lang="en-US" sz="2400" b="1" dirty="0" smtClean="0"/>
              <a:t> and infrastructure. </a:t>
            </a:r>
            <a:endParaRPr lang="en-US" sz="2400" b="1" dirty="0"/>
          </a:p>
        </p:txBody>
      </p:sp>
      <p:sp>
        <p:nvSpPr>
          <p:cNvPr id="26" name="AutoShape 16"/>
          <p:cNvSpPr>
            <a:spLocks noChangeArrowheads="1"/>
          </p:cNvSpPr>
          <p:nvPr/>
        </p:nvSpPr>
        <p:spPr bwMode="auto">
          <a:xfrm>
            <a:off x="143508" y="877431"/>
            <a:ext cx="396875" cy="468313"/>
          </a:xfrm>
          <a:prstGeom prst="star4">
            <a:avLst>
              <a:gd name="adj" fmla="val 12500"/>
            </a:avLst>
          </a:prstGeom>
          <a:solidFill>
            <a:srgbClr val="FFFF00">
              <a:alpha val="67000"/>
            </a:srgbClr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769669" y="2852936"/>
            <a:ext cx="8321559" cy="830997"/>
          </a:xfrm>
          <a:prstGeom prst="rect">
            <a:avLst/>
          </a:prstGeom>
          <a:solidFill>
            <a:srgbClr val="66FF66">
              <a:alpha val="81000"/>
            </a:srgbClr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/>
              <a:t>We have the possibility to use Horizon2020 to this end.</a:t>
            </a:r>
          </a:p>
          <a:p>
            <a:pPr algn="l"/>
            <a:r>
              <a:rPr lang="en-US" sz="2400" b="1" dirty="0" smtClean="0"/>
              <a:t>We should define a strategy on the projects to be supported</a:t>
            </a:r>
            <a:endParaRPr lang="en-US" sz="2400" b="1" dirty="0"/>
          </a:p>
        </p:txBody>
      </p:sp>
      <p:sp>
        <p:nvSpPr>
          <p:cNvPr id="30" name="AutoShape 16"/>
          <p:cNvSpPr>
            <a:spLocks noChangeArrowheads="1"/>
          </p:cNvSpPr>
          <p:nvPr/>
        </p:nvSpPr>
        <p:spPr bwMode="auto">
          <a:xfrm>
            <a:off x="173153" y="2852936"/>
            <a:ext cx="396875" cy="468313"/>
          </a:xfrm>
          <a:prstGeom prst="star4">
            <a:avLst>
              <a:gd name="adj" fmla="val 12500"/>
            </a:avLst>
          </a:prstGeom>
          <a:solidFill>
            <a:srgbClr val="FFFF00">
              <a:alpha val="67000"/>
            </a:srgbClr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2449119" y="4889520"/>
            <a:ext cx="611904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Accelerator science is a powerful mean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toward scientific, technical and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industrial breakthroughs and innovations…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2429304" y="6077652"/>
            <a:ext cx="6719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400" b="1" dirty="0" smtClean="0">
                <a:solidFill>
                  <a:schemeClr val="bg1"/>
                </a:solidFill>
              </a:rPr>
              <a:t>TIARA </a:t>
            </a:r>
            <a:r>
              <a:rPr lang="fr-FR" sz="2400" b="1" dirty="0" err="1" smtClean="0">
                <a:solidFill>
                  <a:schemeClr val="bg1"/>
                </a:solidFill>
              </a:rPr>
              <a:t>will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strengthen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significantly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this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potential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847745" y="764704"/>
            <a:ext cx="7416800" cy="1044116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Proposed</a:t>
            </a:r>
            <a:r>
              <a:rPr lang="en-GB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funding (in M€ for 2014-2020, 2011 constant prices)</a:t>
            </a:r>
            <a:endParaRPr lang="en-GB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79463" lvl="1" indent="-322263" algn="ctr">
              <a:lnSpc>
                <a:spcPct val="90000"/>
              </a:lnSpc>
              <a:spcBef>
                <a:spcPct val="60000"/>
              </a:spcBef>
              <a:buFontTx/>
              <a:buNone/>
            </a:pPr>
            <a:endParaRPr lang="en-GB" sz="24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Group 1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0079288"/>
              </p:ext>
            </p:extLst>
          </p:nvPr>
        </p:nvGraphicFramePr>
        <p:xfrm>
          <a:off x="899592" y="1988840"/>
          <a:ext cx="7416800" cy="3435490"/>
        </p:xfrm>
        <a:graphic>
          <a:graphicData uri="http://schemas.openxmlformats.org/drawingml/2006/table">
            <a:tbl>
              <a:tblPr/>
              <a:tblGrid>
                <a:gridCol w="6205537"/>
                <a:gridCol w="1211263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European Research Council</a:t>
                      </a:r>
                    </a:p>
                    <a:p>
                      <a:pPr marL="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Frontier research by the best individual teams</a:t>
                      </a:r>
                    </a:p>
                  </a:txBody>
                  <a:tcPr marL="90000" marR="90000" marT="46803" marB="46803" horzOverflow="overflow">
                    <a:lnL w="28575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13 268</a:t>
                      </a:r>
                    </a:p>
                  </a:txBody>
                  <a:tcPr marL="90000" marR="90000" marT="46803" marB="46803" horzOverflow="overflow">
                    <a:lnL w="12700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971493">
                <a:tc>
                  <a:txBody>
                    <a:bodyPr/>
                    <a:lstStyle/>
                    <a:p>
                      <a:pPr marL="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Future and Emerging Technologies</a:t>
                      </a:r>
                    </a:p>
                    <a:p>
                      <a:pPr marL="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Collaborative research to open new fields of innovation</a:t>
                      </a:r>
                    </a:p>
                  </a:txBody>
                  <a:tcPr marL="90000" marR="90000" marT="46803" marB="46803" horzOverflow="overflow">
                    <a:lnL w="28575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3 100</a:t>
                      </a:r>
                    </a:p>
                  </a:txBody>
                  <a:tcPr marL="90000" marR="90000" marT="46803" marB="46803" horzOverflow="overflow">
                    <a:lnL w="12700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795394">
                <a:tc>
                  <a:txBody>
                    <a:bodyPr/>
                    <a:lstStyle/>
                    <a:p>
                      <a:pPr marL="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Marie Curie actions</a:t>
                      </a:r>
                    </a:p>
                    <a:p>
                      <a:pPr marL="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Opportunities for training and career development</a:t>
                      </a:r>
                    </a:p>
                  </a:txBody>
                  <a:tcPr marL="90000" marR="90000" marT="46803" marB="46803" horzOverflow="overflow">
                    <a:lnL w="28575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5 572</a:t>
                      </a:r>
                    </a:p>
                  </a:txBody>
                  <a:tcPr marL="90000" marR="90000" marT="46803" marB="46803" horzOverflow="overflow">
                    <a:lnL w="12700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971493">
                <a:tc>
                  <a:txBody>
                    <a:bodyPr/>
                    <a:lstStyle/>
                    <a:p>
                      <a:pPr marL="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  <a:hlinkClick r:id="rId3" action="ppaction://hlinksldjump"/>
                        </a:rPr>
                        <a:t>Research</a:t>
                      </a:r>
                      <a:r>
                        <a:rPr kumimoji="0" lang="en-GB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 infrastructures</a:t>
                      </a:r>
                      <a:r>
                        <a:rPr kumimoji="0" lang="en-GB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 (including </a:t>
                      </a:r>
                      <a:r>
                        <a:rPr kumimoji="0" lang="en-GB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e-infrastructures</a:t>
                      </a:r>
                      <a:r>
                        <a:rPr kumimoji="0" lang="en-GB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) (IA,DS, CNI-PP, ERA-NET…)</a:t>
                      </a:r>
                    </a:p>
                    <a:p>
                      <a:pPr marL="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Ensuring access to world-class facilities</a:t>
                      </a:r>
                    </a:p>
                  </a:txBody>
                  <a:tcPr marL="90000" marR="90000" marT="46803" marB="46803" horzOverflow="overflow">
                    <a:lnL w="28575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2 478</a:t>
                      </a:r>
                    </a:p>
                  </a:txBody>
                  <a:tcPr marL="90000" marR="90000" marT="46803" marB="46803" horzOverflow="overflow">
                    <a:lnL w="12700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2513199" y="33291"/>
            <a:ext cx="3506666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News from the EC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>
            <a:hlinkClick r:id="rId3" action="ppaction://hlinksldjump"/>
          </p:cNvPr>
          <p:cNvSpPr/>
          <p:nvPr/>
        </p:nvSpPr>
        <p:spPr bwMode="auto">
          <a:xfrm>
            <a:off x="935596" y="4473116"/>
            <a:ext cx="7344816" cy="936104"/>
          </a:xfrm>
          <a:prstGeom prst="rect">
            <a:avLst/>
          </a:prstGeom>
          <a:noFill/>
          <a:ln w="5715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852191" y="5731924"/>
            <a:ext cx="7644337" cy="954107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Estimated Work </a:t>
            </a:r>
            <a:r>
              <a:rPr lang="en-US" sz="28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</a:t>
            </a:r>
            <a:r>
              <a:rPr 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2014-2015 Budget: </a:t>
            </a:r>
          </a:p>
          <a:p>
            <a:r>
              <a:rPr 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~580 M€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35596" y="2708920"/>
            <a:ext cx="7344816" cy="936104"/>
          </a:xfrm>
          <a:prstGeom prst="rect">
            <a:avLst/>
          </a:prstGeom>
          <a:noFill/>
          <a:ln w="5715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38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299519"/>
              </p:ext>
            </p:extLst>
          </p:nvPr>
        </p:nvGraphicFramePr>
        <p:xfrm>
          <a:off x="14288" y="656692"/>
          <a:ext cx="9129713" cy="5519103"/>
        </p:xfrm>
        <a:graphic>
          <a:graphicData uri="http://schemas.openxmlformats.org/drawingml/2006/table">
            <a:tbl>
              <a:tblPr/>
              <a:tblGrid>
                <a:gridCol w="1309687"/>
                <a:gridCol w="554038"/>
                <a:gridCol w="25400"/>
                <a:gridCol w="571500"/>
                <a:gridCol w="590550"/>
                <a:gridCol w="590550"/>
                <a:gridCol w="590550"/>
                <a:gridCol w="295275"/>
                <a:gridCol w="295275"/>
                <a:gridCol w="303213"/>
                <a:gridCol w="303213"/>
                <a:gridCol w="611187"/>
                <a:gridCol w="584200"/>
                <a:gridCol w="28575"/>
                <a:gridCol w="295275"/>
                <a:gridCol w="323850"/>
                <a:gridCol w="619125"/>
                <a:gridCol w="500114"/>
                <a:gridCol w="738136"/>
              </a:tblGrid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2105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Accelerator R&amp;D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1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CARE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Networks (e,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p)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EuCARD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EuCARD2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CARE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SRF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EuCARD (SRF)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CARE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PHIN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EuCARD (SRF, ANAC)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CARE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HIPPI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EuCARD (SRF, ColMat)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CARE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EuCARD (HFM)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SLHC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SLHC-PP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HiLumi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EUROTEV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DS: ILC+CLIC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ILC-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HiGrade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(PP)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EURISOL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DS: Neutrino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b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-beam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DS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n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Fact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Scoping study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99"/>
                        </a:gs>
                        <a:gs pos="50000">
                          <a:srgbClr val="FF66CC"/>
                        </a:gs>
                        <a:gs pos="100000">
                          <a:srgbClr val="FFFF99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DS-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EuroNu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EUROLEAP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 in plasma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SuperB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TIARA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R&amp;D-RI &amp; program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pSp>
        <p:nvGrpSpPr>
          <p:cNvPr id="9" name="Groupe 8"/>
          <p:cNvGrpSpPr/>
          <p:nvPr/>
        </p:nvGrpSpPr>
        <p:grpSpPr>
          <a:xfrm>
            <a:off x="1671638" y="1700808"/>
            <a:ext cx="2592387" cy="3384550"/>
            <a:chOff x="1671638" y="1735567"/>
            <a:chExt cx="2592387" cy="3384550"/>
          </a:xfrm>
        </p:grpSpPr>
        <p:sp>
          <p:nvSpPr>
            <p:cNvPr id="10" name="Freeform 185"/>
            <p:cNvSpPr>
              <a:spLocks/>
            </p:cNvSpPr>
            <p:nvPr/>
          </p:nvSpPr>
          <p:spPr bwMode="auto">
            <a:xfrm>
              <a:off x="3903663" y="2711854"/>
              <a:ext cx="360362" cy="647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08"/>
                </a:cxn>
                <a:cxn ang="0">
                  <a:pos x="227" y="408"/>
                </a:cxn>
              </a:cxnLst>
              <a:rect l="0" t="0" r="r" b="b"/>
              <a:pathLst>
                <a:path w="227" h="408">
                  <a:moveTo>
                    <a:pt x="0" y="0"/>
                  </a:moveTo>
                  <a:lnTo>
                    <a:pt x="0" y="408"/>
                  </a:lnTo>
                  <a:lnTo>
                    <a:pt x="227" y="408"/>
                  </a:lnTo>
                </a:path>
              </a:pathLst>
            </a:custGeom>
            <a:noFill/>
            <a:ln w="38100" cap="flat" cmpd="sng">
              <a:solidFill>
                <a:srgbClr val="FF9966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fr-FR"/>
            </a:p>
          </p:txBody>
        </p:sp>
        <p:grpSp>
          <p:nvGrpSpPr>
            <p:cNvPr id="11" name="Groupe 10"/>
            <p:cNvGrpSpPr/>
            <p:nvPr/>
          </p:nvGrpSpPr>
          <p:grpSpPr>
            <a:xfrm>
              <a:off x="1671638" y="1735567"/>
              <a:ext cx="2413000" cy="3384550"/>
              <a:chOff x="1671638" y="1830388"/>
              <a:chExt cx="2413000" cy="3384550"/>
            </a:xfrm>
          </p:grpSpPr>
          <p:sp>
            <p:nvSpPr>
              <p:cNvPr id="14" name="Freeform 178"/>
              <p:cNvSpPr>
                <a:spLocks/>
              </p:cNvSpPr>
              <p:nvPr/>
            </p:nvSpPr>
            <p:spPr bwMode="auto">
              <a:xfrm>
                <a:off x="1671638" y="1830388"/>
                <a:ext cx="792162" cy="1981200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1248"/>
                  </a:cxn>
                  <a:cxn ang="0">
                    <a:pos x="477" y="1248"/>
                  </a:cxn>
                </a:cxnLst>
                <a:rect l="0" t="0" r="r" b="b"/>
                <a:pathLst>
                  <a:path w="477" h="1248">
                    <a:moveTo>
                      <a:pt x="114" y="0"/>
                    </a:moveTo>
                    <a:lnTo>
                      <a:pt x="0" y="0"/>
                    </a:lnTo>
                    <a:lnTo>
                      <a:pt x="0" y="1248"/>
                    </a:lnTo>
                    <a:lnTo>
                      <a:pt x="477" y="1248"/>
                    </a:lnTo>
                  </a:path>
                </a:pathLst>
              </a:custGeom>
              <a:noFill/>
              <a:ln w="38100" cap="flat" cmpd="sng">
                <a:solidFill>
                  <a:srgbClr val="66CCFF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5" name="Line 179"/>
              <p:cNvSpPr>
                <a:spLocks noChangeShapeType="1"/>
              </p:cNvSpPr>
              <p:nvPr/>
            </p:nvSpPr>
            <p:spPr bwMode="auto">
              <a:xfrm flipH="1">
                <a:off x="1671638" y="2227263"/>
                <a:ext cx="215900" cy="0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6" name="Line 180"/>
              <p:cNvSpPr>
                <a:spLocks noChangeShapeType="1"/>
              </p:cNvSpPr>
              <p:nvPr/>
            </p:nvSpPr>
            <p:spPr bwMode="auto">
              <a:xfrm flipH="1">
                <a:off x="1671638" y="2479675"/>
                <a:ext cx="215900" cy="0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7" name="Freeform 181"/>
              <p:cNvSpPr>
                <a:spLocks/>
              </p:cNvSpPr>
              <p:nvPr/>
            </p:nvSpPr>
            <p:spPr bwMode="auto">
              <a:xfrm>
                <a:off x="2030413" y="1866900"/>
                <a:ext cx="433387" cy="2413000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0" y="0"/>
                  </a:cxn>
                  <a:cxn ang="0">
                    <a:pos x="0" y="1520"/>
                  </a:cxn>
                  <a:cxn ang="0">
                    <a:pos x="273" y="1520"/>
                  </a:cxn>
                </a:cxnLst>
                <a:rect l="0" t="0" r="r" b="b"/>
                <a:pathLst>
                  <a:path w="273" h="1520">
                    <a:moveTo>
                      <a:pt x="159" y="0"/>
                    </a:moveTo>
                    <a:lnTo>
                      <a:pt x="0" y="0"/>
                    </a:lnTo>
                    <a:lnTo>
                      <a:pt x="0" y="1520"/>
                    </a:lnTo>
                    <a:lnTo>
                      <a:pt x="273" y="1520"/>
                    </a:lnTo>
                  </a:path>
                </a:pathLst>
              </a:custGeom>
              <a:noFill/>
              <a:ln w="38100" cap="flat" cmpd="sng">
                <a:solidFill>
                  <a:srgbClr val="FF66CC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8" name="Freeform 182"/>
              <p:cNvSpPr>
                <a:spLocks/>
              </p:cNvSpPr>
              <p:nvPr/>
            </p:nvSpPr>
            <p:spPr bwMode="auto">
              <a:xfrm>
                <a:off x="2030413" y="4279900"/>
                <a:ext cx="649287" cy="468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5"/>
                  </a:cxn>
                  <a:cxn ang="0">
                    <a:pos x="409" y="295"/>
                  </a:cxn>
                </a:cxnLst>
                <a:rect l="0" t="0" r="r" b="b"/>
                <a:pathLst>
                  <a:path w="409" h="295">
                    <a:moveTo>
                      <a:pt x="0" y="0"/>
                    </a:moveTo>
                    <a:lnTo>
                      <a:pt x="0" y="295"/>
                    </a:lnTo>
                    <a:lnTo>
                      <a:pt x="409" y="295"/>
                    </a:lnTo>
                  </a:path>
                </a:pathLst>
              </a:custGeom>
              <a:noFill/>
              <a:ln w="38100" cap="flat" cmpd="sng">
                <a:solidFill>
                  <a:srgbClr val="FF66CC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9" name="Freeform 183"/>
              <p:cNvSpPr>
                <a:spLocks/>
              </p:cNvSpPr>
              <p:nvPr/>
            </p:nvSpPr>
            <p:spPr bwMode="auto">
              <a:xfrm>
                <a:off x="2282825" y="2011363"/>
                <a:ext cx="755650" cy="3203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18"/>
                  </a:cxn>
                  <a:cxn ang="0">
                    <a:pos x="476" y="2018"/>
                  </a:cxn>
                </a:cxnLst>
                <a:rect l="0" t="0" r="r" b="b"/>
                <a:pathLst>
                  <a:path w="476" h="2018">
                    <a:moveTo>
                      <a:pt x="0" y="0"/>
                    </a:moveTo>
                    <a:lnTo>
                      <a:pt x="0" y="2018"/>
                    </a:lnTo>
                    <a:lnTo>
                      <a:pt x="476" y="2018"/>
                    </a:lnTo>
                  </a:path>
                </a:pathLst>
              </a:custGeom>
              <a:noFill/>
              <a:ln w="3810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0" name="Line 184"/>
              <p:cNvSpPr>
                <a:spLocks noChangeShapeType="1"/>
              </p:cNvSpPr>
              <p:nvPr/>
            </p:nvSpPr>
            <p:spPr bwMode="auto">
              <a:xfrm>
                <a:off x="2282825" y="2551113"/>
                <a:ext cx="215900" cy="0"/>
              </a:xfrm>
              <a:prstGeom prst="line">
                <a:avLst/>
              </a:prstGeom>
              <a:noFill/>
              <a:ln w="381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1" name="Freeform 186"/>
              <p:cNvSpPr>
                <a:spLocks/>
              </p:cNvSpPr>
              <p:nvPr/>
            </p:nvSpPr>
            <p:spPr bwMode="auto">
              <a:xfrm>
                <a:off x="3363913" y="3090863"/>
                <a:ext cx="647700" cy="360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49"/>
                  </a:cxn>
                  <a:cxn ang="0">
                    <a:pos x="408" y="249"/>
                  </a:cxn>
                </a:cxnLst>
                <a:rect l="0" t="0" r="r" b="b"/>
                <a:pathLst>
                  <a:path w="408" h="249">
                    <a:moveTo>
                      <a:pt x="0" y="0"/>
                    </a:moveTo>
                    <a:lnTo>
                      <a:pt x="0" y="249"/>
                    </a:lnTo>
                    <a:lnTo>
                      <a:pt x="408" y="249"/>
                    </a:lnTo>
                  </a:path>
                </a:pathLst>
              </a:custGeom>
              <a:noFill/>
              <a:ln w="38100" cap="flat" cmpd="sng">
                <a:solidFill>
                  <a:srgbClr val="FF996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2" name="Line 187"/>
              <p:cNvSpPr>
                <a:spLocks noChangeShapeType="1"/>
              </p:cNvSpPr>
              <p:nvPr/>
            </p:nvSpPr>
            <p:spPr bwMode="auto">
              <a:xfrm>
                <a:off x="4083050" y="2047875"/>
                <a:ext cx="1588" cy="1403350"/>
              </a:xfrm>
              <a:prstGeom prst="line">
                <a:avLst/>
              </a:prstGeom>
              <a:noFill/>
              <a:ln w="38100">
                <a:solidFill>
                  <a:srgbClr val="FF9966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endParaRPr lang="fr-FR"/>
              </a:p>
            </p:txBody>
          </p:sp>
        </p:grpSp>
      </p:grpSp>
      <p:sp>
        <p:nvSpPr>
          <p:cNvPr id="23" name="Rectangle 188"/>
          <p:cNvSpPr>
            <a:spLocks noChangeArrowheads="1"/>
          </p:cNvSpPr>
          <p:nvPr/>
        </p:nvSpPr>
        <p:spPr bwMode="auto">
          <a:xfrm>
            <a:off x="4838700" y="4928902"/>
            <a:ext cx="2413000" cy="336550"/>
          </a:xfrm>
          <a:prstGeom prst="rect">
            <a:avLst/>
          </a:prstGeom>
          <a:solidFill>
            <a:schemeClr val="folHlink">
              <a:alpha val="8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r>
              <a:rPr lang="en-US" sz="1600" b="1" dirty="0" err="1"/>
              <a:t>EuCARD</a:t>
            </a:r>
            <a:r>
              <a:rPr lang="en-US" sz="1600" b="1" dirty="0"/>
              <a:t> (ANAC)</a:t>
            </a:r>
            <a:endParaRPr lang="fr-FR" sz="1600" b="1" dirty="0"/>
          </a:p>
        </p:txBody>
      </p:sp>
      <p:sp>
        <p:nvSpPr>
          <p:cNvPr id="24" name="Rectangle 189"/>
          <p:cNvSpPr>
            <a:spLocks noChangeArrowheads="1"/>
          </p:cNvSpPr>
          <p:nvPr/>
        </p:nvSpPr>
        <p:spPr bwMode="auto">
          <a:xfrm>
            <a:off x="4859338" y="5360702"/>
            <a:ext cx="2413000" cy="336550"/>
          </a:xfrm>
          <a:prstGeom prst="rect">
            <a:avLst/>
          </a:prstGeom>
          <a:solidFill>
            <a:schemeClr val="folHlink">
              <a:alpha val="8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r>
              <a:rPr lang="en-US" sz="1600" b="1"/>
              <a:t>EuCARD (ANAC)</a:t>
            </a:r>
            <a:endParaRPr lang="fr-FR" sz="1600" b="1"/>
          </a:p>
        </p:txBody>
      </p:sp>
      <p:grpSp>
        <p:nvGrpSpPr>
          <p:cNvPr id="25" name="Groupe 24"/>
          <p:cNvGrpSpPr/>
          <p:nvPr/>
        </p:nvGrpSpPr>
        <p:grpSpPr>
          <a:xfrm>
            <a:off x="1943064" y="964738"/>
            <a:ext cx="5276884" cy="565586"/>
            <a:chOff x="1943064" y="964738"/>
            <a:chExt cx="5276884" cy="565586"/>
          </a:xfrm>
        </p:grpSpPr>
        <p:sp>
          <p:nvSpPr>
            <p:cNvPr id="26" name="AutoShape 190"/>
            <p:cNvSpPr>
              <a:spLocks/>
            </p:cNvSpPr>
            <p:nvPr/>
          </p:nvSpPr>
          <p:spPr bwMode="auto">
            <a:xfrm rot="5400000">
              <a:off x="3249577" y="-1748"/>
              <a:ext cx="217488" cy="2830513"/>
            </a:xfrm>
            <a:prstGeom prst="leftBrace">
              <a:avLst>
                <a:gd name="adj1" fmla="val 108455"/>
                <a:gd name="adj2" fmla="val 50000"/>
              </a:avLst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27" name="AutoShape 191"/>
            <p:cNvSpPr>
              <a:spLocks/>
            </p:cNvSpPr>
            <p:nvPr/>
          </p:nvSpPr>
          <p:spPr bwMode="auto">
            <a:xfrm rot="5400000">
              <a:off x="5695948" y="6323"/>
              <a:ext cx="217488" cy="2830513"/>
            </a:xfrm>
            <a:prstGeom prst="leftBrace">
              <a:avLst>
                <a:gd name="adj1" fmla="val 108455"/>
                <a:gd name="adj2" fmla="val 50000"/>
              </a:avLst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28" name="Text Box 192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3035505" y="989879"/>
              <a:ext cx="710749" cy="463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2400" b="1" dirty="0"/>
                <a:t>FP6</a:t>
              </a:r>
              <a:endParaRPr lang="fr-FR" sz="2400" b="1" dirty="0"/>
            </a:p>
          </p:txBody>
        </p:sp>
        <p:sp>
          <p:nvSpPr>
            <p:cNvPr id="29" name="Text Box 193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5448312" y="964738"/>
              <a:ext cx="710749" cy="463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2400" b="1" dirty="0"/>
                <a:t>FP7</a:t>
              </a:r>
              <a:endParaRPr lang="fr-FR" sz="2400" b="1" dirty="0"/>
            </a:p>
          </p:txBody>
        </p:sp>
      </p:grpSp>
      <p:sp>
        <p:nvSpPr>
          <p:cNvPr id="30" name="Text Box 19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73005" y="6052206"/>
            <a:ext cx="8264163" cy="83317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sz="2400" b="1" dirty="0"/>
              <a:t>Altogether EC has </a:t>
            </a:r>
            <a:r>
              <a:rPr lang="en-US" sz="2400" b="1" dirty="0" smtClean="0"/>
              <a:t>partially financed </a:t>
            </a:r>
            <a:r>
              <a:rPr lang="en-US" sz="2400" b="1" dirty="0"/>
              <a:t>projects in FP6 and FP7 </a:t>
            </a:r>
          </a:p>
          <a:p>
            <a:pPr algn="l"/>
            <a:r>
              <a:rPr lang="en-US" sz="2400" b="1" dirty="0"/>
              <a:t>with a total budget of </a:t>
            </a:r>
            <a:r>
              <a:rPr lang="en-US" sz="2400" b="1" dirty="0" smtClean="0"/>
              <a:t>~228</a:t>
            </a:r>
            <a:r>
              <a:rPr lang="en-US" sz="2400" dirty="0" smtClean="0"/>
              <a:t> </a:t>
            </a:r>
            <a:r>
              <a:rPr lang="en-US" sz="2400" b="1" dirty="0"/>
              <a:t>M</a:t>
            </a:r>
            <a:r>
              <a:rPr lang="en-GB" sz="2400" b="1" dirty="0"/>
              <a:t>€ </a:t>
            </a:r>
            <a:r>
              <a:rPr lang="en-GB" sz="2400" b="1" dirty="0" smtClean="0"/>
              <a:t>(68 </a:t>
            </a:r>
            <a:r>
              <a:rPr lang="en-US" sz="2400" b="1" dirty="0"/>
              <a:t>M</a:t>
            </a:r>
            <a:r>
              <a:rPr lang="en-GB" sz="2400" b="1" dirty="0"/>
              <a:t>€</a:t>
            </a:r>
            <a:r>
              <a:rPr lang="en-GB" dirty="0"/>
              <a:t> </a:t>
            </a:r>
            <a:r>
              <a:rPr lang="en-GB" sz="2400" b="1" dirty="0"/>
              <a:t>from EC)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31" name="ZoneTexte 30">
            <a:hlinkClick r:id="" action="ppaction://noaction"/>
          </p:cNvPr>
          <p:cNvSpPr txBox="1"/>
          <p:nvPr/>
        </p:nvSpPr>
        <p:spPr>
          <a:xfrm>
            <a:off x="44388" y="8620"/>
            <a:ext cx="8819081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/>
              <a:t>ESGARD  developed and implemented a strategy to promote Accelerator R&amp;D</a:t>
            </a:r>
          </a:p>
          <a:p>
            <a:r>
              <a:rPr lang="en-US" b="1" dirty="0" smtClean="0"/>
              <a:t>with the  incentive of the EC Framework </a:t>
            </a:r>
            <a:r>
              <a:rPr lang="en-US" b="1" dirty="0" err="1" smtClean="0"/>
              <a:t>Programme</a:t>
            </a:r>
            <a:r>
              <a:rPr lang="en-US" b="1" dirty="0" smtClean="0"/>
              <a:t> within ERA</a:t>
            </a:r>
            <a:endParaRPr lang="en-US" b="1" dirty="0"/>
          </a:p>
        </p:txBody>
      </p:sp>
      <p:cxnSp>
        <p:nvCxnSpPr>
          <p:cNvPr id="32" name="Connecteur droit avec flèche 31"/>
          <p:cNvCxnSpPr/>
          <p:nvPr/>
        </p:nvCxnSpPr>
        <p:spPr bwMode="auto">
          <a:xfrm>
            <a:off x="6045200" y="3320988"/>
            <a:ext cx="563662" cy="0"/>
          </a:xfrm>
          <a:prstGeom prst="straightConnector1">
            <a:avLst/>
          </a:prstGeom>
          <a:solidFill>
            <a:srgbClr val="FFFF00">
              <a:alpha val="67000"/>
            </a:srgbClr>
          </a:solidFill>
          <a:ln w="38100" cap="flat" cmpd="sng" algn="ctr">
            <a:solidFill>
              <a:srgbClr val="FF9999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" name="Bouton d'action : Précédent 2">
            <a:hlinkClick r:id="rId3" action="ppaction://hlinksldjump" highlightClick="1"/>
          </p:cNvPr>
          <p:cNvSpPr/>
          <p:nvPr/>
        </p:nvSpPr>
        <p:spPr bwMode="auto">
          <a:xfrm>
            <a:off x="8748464" y="6381328"/>
            <a:ext cx="395536" cy="360040"/>
          </a:xfrm>
          <a:prstGeom prst="actionButtonBackPrevious">
            <a:avLst/>
          </a:prstGeom>
          <a:solidFill>
            <a:srgbClr val="FFFF00">
              <a:alpha val="67000"/>
            </a:srgbClr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Ellipse 1"/>
          <p:cNvSpPr/>
          <p:nvPr/>
        </p:nvSpPr>
        <p:spPr bwMode="auto">
          <a:xfrm>
            <a:off x="3239852" y="6468795"/>
            <a:ext cx="3888432" cy="416589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60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995788" y="8620"/>
            <a:ext cx="7212616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DS </a:t>
            </a:r>
            <a:r>
              <a:rPr 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INFRADEV-1) projects being prepared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Box 2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151620" y="2168860"/>
            <a:ext cx="7783862" cy="40011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FCC (Future Circular Colliders): 100km Circular (pp, </a:t>
            </a:r>
            <a:r>
              <a:rPr lang="en-US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collider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Étoile à 4 branches 9"/>
          <p:cNvSpPr/>
          <p:nvPr/>
        </p:nvSpPr>
        <p:spPr bwMode="auto">
          <a:xfrm>
            <a:off x="482028" y="2008875"/>
            <a:ext cx="432048" cy="720080"/>
          </a:xfrm>
          <a:prstGeom prst="star4">
            <a:avLst/>
          </a:prstGeom>
          <a:solidFill>
            <a:srgbClr val="CCFFFF"/>
          </a:solidFill>
          <a:ln w="9525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1309415" y="2754869"/>
            <a:ext cx="6380465" cy="707886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Coordination: lab 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 3" panose="05040102010807070707" pitchFamily="18" charset="2"/>
              </a:rPr>
              <a:t>a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CERN, coordinator 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 3" panose="05040102010807070707" pitchFamily="18" charset="2"/>
              </a:rPr>
              <a:t>a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M. </a:t>
            </a:r>
            <a:r>
              <a:rPr lang="en-US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Benedikt</a:t>
            </a:r>
            <a:endParaRPr lang="en-US" b="1" dirty="0" smtClean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/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Contact: M. </a:t>
            </a:r>
            <a:r>
              <a:rPr lang="en-US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Benedikt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(CERN)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 Box 2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151620" y="3707087"/>
            <a:ext cx="5952399" cy="40011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l"/>
            <a:r>
              <a:rPr lang="en-US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ESSnuSB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neutrino Super-Beam based on ESS </a:t>
            </a:r>
            <a:r>
              <a:rPr lang="en-US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linac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Étoile à 4 branches 14"/>
          <p:cNvSpPr/>
          <p:nvPr/>
        </p:nvSpPr>
        <p:spPr bwMode="auto">
          <a:xfrm>
            <a:off x="482028" y="3547102"/>
            <a:ext cx="432048" cy="720080"/>
          </a:xfrm>
          <a:prstGeom prst="star4">
            <a:avLst/>
          </a:prstGeom>
          <a:solidFill>
            <a:srgbClr val="CCFFFF"/>
          </a:solidFill>
          <a:ln w="9525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1309415" y="4293096"/>
            <a:ext cx="6440161" cy="707886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Coordination: lab 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 3" panose="05040102010807070707" pitchFamily="18" charset="2"/>
              </a:rPr>
              <a:t>a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 , coordinator 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 3" panose="05040102010807070707" pitchFamily="18" charset="2"/>
              </a:rPr>
              <a:t>a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?</a:t>
            </a:r>
          </a:p>
          <a:p>
            <a:pPr algn="l"/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Contacts: T. </a:t>
            </a:r>
            <a:r>
              <a:rPr lang="en-US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Ekelof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(Uppsala) and/or M. </a:t>
            </a:r>
            <a:r>
              <a:rPr lang="en-US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Dracos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(IPHC)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Box 2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091925" y="5209165"/>
            <a:ext cx="7332504" cy="707886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l"/>
            <a:r>
              <a:rPr lang="en-US" alt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European Plasma Accelerator with High Beam Quality and Pilot Applications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Étoile à 4 branches 17"/>
          <p:cNvSpPr/>
          <p:nvPr/>
        </p:nvSpPr>
        <p:spPr bwMode="auto">
          <a:xfrm>
            <a:off x="422332" y="5049180"/>
            <a:ext cx="432048" cy="720080"/>
          </a:xfrm>
          <a:prstGeom prst="star4">
            <a:avLst/>
          </a:prstGeom>
          <a:solidFill>
            <a:srgbClr val="CCFFFF"/>
          </a:solidFill>
          <a:ln w="9525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1249719" y="6105490"/>
            <a:ext cx="4490525" cy="707886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Coordination: lab 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 3" panose="05040102010807070707" pitchFamily="18" charset="2"/>
              </a:rPr>
              <a:t>a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?, coordinator 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 3" panose="05040102010807070707" pitchFamily="18" charset="2"/>
              </a:rPr>
              <a:t>a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?</a:t>
            </a:r>
          </a:p>
          <a:p>
            <a:pPr algn="l"/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Contacts: R. </a:t>
            </a:r>
            <a:r>
              <a:rPr lang="en-US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Assmann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(DESY)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7622" y="1608765"/>
            <a:ext cx="9120575" cy="400110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ESGARD oversees the preparation these projects to ensure high quality proposals</a:t>
            </a:r>
            <a:endParaRPr lang="en-US" b="1" dirty="0"/>
          </a:p>
        </p:txBody>
      </p:sp>
      <p:graphicFrame>
        <p:nvGraphicFramePr>
          <p:cNvPr id="21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76165"/>
              </p:ext>
            </p:extLst>
          </p:nvPr>
        </p:nvGraphicFramePr>
        <p:xfrm>
          <a:off x="65251" y="592808"/>
          <a:ext cx="89352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0505"/>
                <a:gridCol w="1512168"/>
                <a:gridCol w="2880320"/>
                <a:gridCol w="22322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Calls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2014 (M€)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«Max.</a:t>
                      </a:r>
                      <a:r>
                        <a:rPr lang="fr-FR" sz="2400" baseline="0" dirty="0" smtClean="0">
                          <a:solidFill>
                            <a:schemeClr val="tx1"/>
                          </a:solidFill>
                        </a:rPr>
                        <a:t>» </a:t>
                      </a:r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EC </a:t>
                      </a:r>
                      <a:r>
                        <a:rPr lang="fr-FR" sz="2400" dirty="0" err="1" smtClean="0">
                          <a:solidFill>
                            <a:schemeClr val="tx1"/>
                          </a:solidFill>
                        </a:rPr>
                        <a:t>co.</a:t>
                      </a:r>
                      <a:r>
                        <a:rPr lang="fr-FR" sz="2400" baseline="0" dirty="0" smtClean="0">
                          <a:solidFill>
                            <a:schemeClr val="tx1"/>
                          </a:solidFill>
                        </a:rPr>
                        <a:t> (M€)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Deadline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INFRADEV-1 (DS)</a:t>
                      </a:r>
                      <a:endParaRPr lang="fr-FR" sz="2000" b="1" dirty="0"/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« 3 »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2 Sept. 2014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166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2339752" y="14339"/>
            <a:ext cx="4809715" cy="40011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FCC : 100km Circular (pp, </a:t>
            </a:r>
            <a:r>
              <a:rPr lang="en-US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collider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23" y="1598477"/>
            <a:ext cx="7676023" cy="51701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59177" y="4062319"/>
            <a:ext cx="1183405" cy="540021"/>
          </a:xfrm>
          <a:prstGeom prst="rect">
            <a:avLst/>
          </a:prstGeom>
          <a:solidFill>
            <a:srgbClr val="008000">
              <a:alpha val="50000"/>
            </a:srgbClr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59176" y="5142360"/>
            <a:ext cx="1183405" cy="540021"/>
          </a:xfrm>
          <a:prstGeom prst="rect">
            <a:avLst/>
          </a:prstGeom>
          <a:solidFill>
            <a:srgbClr val="008000">
              <a:alpha val="50000"/>
            </a:srgbClr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03931" y="4062319"/>
            <a:ext cx="1183405" cy="540021"/>
          </a:xfrm>
          <a:prstGeom prst="rect">
            <a:avLst/>
          </a:prstGeom>
          <a:solidFill>
            <a:srgbClr val="008000">
              <a:alpha val="50000"/>
            </a:srgbClr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7912" y="4602339"/>
            <a:ext cx="1177214" cy="540021"/>
          </a:xfrm>
          <a:prstGeom prst="rect">
            <a:avLst/>
          </a:prstGeom>
          <a:solidFill>
            <a:srgbClr val="008000">
              <a:alpha val="50000"/>
            </a:srgbClr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26641" y="3522297"/>
            <a:ext cx="1183405" cy="540021"/>
          </a:xfrm>
          <a:prstGeom prst="rect">
            <a:avLst/>
          </a:prstGeom>
          <a:solidFill>
            <a:srgbClr val="008000">
              <a:alpha val="50000"/>
            </a:srgbClr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24100" y="4062318"/>
            <a:ext cx="1183405" cy="540021"/>
          </a:xfrm>
          <a:prstGeom prst="rect">
            <a:avLst/>
          </a:prstGeom>
          <a:solidFill>
            <a:srgbClr val="008000">
              <a:alpha val="50000"/>
            </a:srgbClr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prstClr val="white"/>
              </a:solidFill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593573" y="572489"/>
            <a:ext cx="8054193" cy="707886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FCC DS is huge 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 3" panose="05040102010807070707" pitchFamily="18" charset="2"/>
              </a:rPr>
              <a:t>a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WP with EC funding and WP without EC funding</a:t>
            </a:r>
          </a:p>
          <a:p>
            <a:pPr algn="l"/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 3" panose="05040102010807070707" pitchFamily="18" charset="2"/>
              </a:rPr>
              <a:t>a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number of partners for H2020 part should be limited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Bouton d'action : Précédent 13">
            <a:hlinkClick r:id="rId4" action="ppaction://hlinksldjump" highlightClick="1"/>
          </p:cNvPr>
          <p:cNvSpPr/>
          <p:nvPr/>
        </p:nvSpPr>
        <p:spPr bwMode="auto">
          <a:xfrm>
            <a:off x="8784976" y="6517793"/>
            <a:ext cx="359532" cy="331587"/>
          </a:xfrm>
          <a:prstGeom prst="actionButtonBackPrevious">
            <a:avLst/>
          </a:prstGeom>
          <a:solidFill>
            <a:srgbClr val="FFFF00">
              <a:alpha val="67000"/>
            </a:srgbClr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46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339752" y="14339"/>
            <a:ext cx="4809715" cy="707886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FCC : 100km Circular (pp, </a:t>
            </a:r>
            <a:r>
              <a:rPr lang="en-US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collider</a:t>
            </a:r>
          </a:p>
          <a:p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H2020-DS subpart: Key activities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4037" y="2492896"/>
            <a:ext cx="1584176" cy="518147"/>
          </a:xfrm>
          <a:prstGeom prst="rect">
            <a:avLst/>
          </a:prstGeom>
          <a:solidFill>
            <a:srgbClr val="008000"/>
          </a:solidFill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FFFF00"/>
                </a:solidFill>
              </a:rPr>
              <a:t>Hadron</a:t>
            </a:r>
          </a:p>
          <a:p>
            <a:pPr algn="ctr"/>
            <a:r>
              <a:rPr lang="en-GB" sz="1600" b="1" dirty="0" smtClean="0">
                <a:solidFill>
                  <a:srgbClr val="FFFF00"/>
                </a:solidFill>
              </a:rPr>
              <a:t>Collider design</a:t>
            </a:r>
            <a:endParaRPr lang="en-GB" sz="16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5532" y="4077072"/>
            <a:ext cx="1572681" cy="468052"/>
          </a:xfrm>
          <a:prstGeom prst="rect">
            <a:avLst/>
          </a:prstGeom>
          <a:solidFill>
            <a:srgbClr val="008000"/>
          </a:solidFill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FFFF00"/>
                </a:solidFill>
              </a:rPr>
              <a:t>Lepton Collider design</a:t>
            </a:r>
            <a:endParaRPr lang="en-GB" sz="16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8116" y="872716"/>
            <a:ext cx="1579608" cy="468052"/>
          </a:xfrm>
          <a:prstGeom prst="rect">
            <a:avLst/>
          </a:prstGeom>
          <a:solidFill>
            <a:srgbClr val="008000"/>
          </a:solidFill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FFFF00"/>
                </a:solidFill>
              </a:rPr>
              <a:t>Management </a:t>
            </a:r>
          </a:p>
        </p:txBody>
      </p:sp>
      <p:sp>
        <p:nvSpPr>
          <p:cNvPr id="6" name="Rectangle 5"/>
          <p:cNvSpPr/>
          <p:nvPr/>
        </p:nvSpPr>
        <p:spPr>
          <a:xfrm>
            <a:off x="2349262" y="908056"/>
            <a:ext cx="6399202" cy="468052"/>
          </a:xfrm>
          <a:prstGeom prst="rect">
            <a:avLst/>
          </a:prstGeom>
          <a:solidFill>
            <a:srgbClr val="008000"/>
          </a:solidFill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600" b="1" dirty="0" err="1" smtClean="0">
                <a:solidFill>
                  <a:srgbClr val="FFFF00"/>
                </a:solidFill>
              </a:rPr>
              <a:t>Projet</a:t>
            </a:r>
            <a:r>
              <a:rPr lang="en-GB" sz="1600" b="1" dirty="0" smtClean="0">
                <a:solidFill>
                  <a:srgbClr val="FFFF00"/>
                </a:solidFill>
              </a:rPr>
              <a:t> Management , Global collaboration issues, </a:t>
            </a:r>
            <a:r>
              <a:rPr lang="en-GB" sz="1600" b="1" dirty="0" err="1" smtClean="0">
                <a:solidFill>
                  <a:srgbClr val="FFFF00"/>
                </a:solidFill>
              </a:rPr>
              <a:t>Projet</a:t>
            </a:r>
            <a:r>
              <a:rPr lang="en-GB" sz="1600" b="1" dirty="0" smtClean="0">
                <a:solidFill>
                  <a:srgbClr val="FFFF00"/>
                </a:solidFill>
              </a:rPr>
              <a:t> Costing, CD&amp;O… </a:t>
            </a:r>
          </a:p>
        </p:txBody>
      </p:sp>
      <p:sp>
        <p:nvSpPr>
          <p:cNvPr id="7" name="Rectangle 6"/>
          <p:cNvSpPr/>
          <p:nvPr/>
        </p:nvSpPr>
        <p:spPr>
          <a:xfrm>
            <a:off x="2339751" y="2542991"/>
            <a:ext cx="6399202" cy="468052"/>
          </a:xfrm>
          <a:prstGeom prst="rect">
            <a:avLst/>
          </a:prstGeom>
          <a:solidFill>
            <a:srgbClr val="008000"/>
          </a:solidFill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600" b="1" dirty="0" smtClean="0">
                <a:solidFill>
                  <a:srgbClr val="FFFF00"/>
                </a:solidFill>
              </a:rPr>
              <a:t>Lattice </a:t>
            </a:r>
            <a:r>
              <a:rPr lang="en-GB" sz="1600" b="1" dirty="0">
                <a:solidFill>
                  <a:srgbClr val="FFFF00"/>
                </a:solidFill>
              </a:rPr>
              <a:t>&amp;</a:t>
            </a:r>
            <a:r>
              <a:rPr lang="en-GB" sz="1600" b="1" dirty="0" smtClean="0">
                <a:solidFill>
                  <a:srgbClr val="FFFF00"/>
                </a:solidFill>
              </a:rPr>
              <a:t> IR Design, beam-beam int. collimation, shielding  quad protection, MDI … </a:t>
            </a:r>
          </a:p>
        </p:txBody>
      </p:sp>
      <p:sp>
        <p:nvSpPr>
          <p:cNvPr id="8" name="Rectangle 7"/>
          <p:cNvSpPr/>
          <p:nvPr/>
        </p:nvSpPr>
        <p:spPr>
          <a:xfrm>
            <a:off x="2339752" y="4077072"/>
            <a:ext cx="6399202" cy="468052"/>
          </a:xfrm>
          <a:prstGeom prst="rect">
            <a:avLst/>
          </a:prstGeom>
          <a:solidFill>
            <a:srgbClr val="008000"/>
          </a:solidFill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600" b="1" dirty="0" smtClean="0">
                <a:solidFill>
                  <a:srgbClr val="FFFF00"/>
                </a:solidFill>
              </a:rPr>
              <a:t>Lattice </a:t>
            </a:r>
            <a:r>
              <a:rPr lang="en-GB" sz="1600" b="1" dirty="0">
                <a:solidFill>
                  <a:srgbClr val="FFFF00"/>
                </a:solidFill>
              </a:rPr>
              <a:t>&amp;</a:t>
            </a:r>
            <a:r>
              <a:rPr lang="en-GB" sz="1600" b="1" dirty="0" smtClean="0">
                <a:solidFill>
                  <a:srgbClr val="FFFF00"/>
                </a:solidFill>
              </a:rPr>
              <a:t> IR Design, </a:t>
            </a:r>
            <a:r>
              <a:rPr lang="en-GB" sz="1600" b="1" dirty="0" err="1" smtClean="0">
                <a:solidFill>
                  <a:srgbClr val="FFFF00"/>
                </a:solidFill>
              </a:rPr>
              <a:t>momemtum</a:t>
            </a:r>
            <a:r>
              <a:rPr lang="en-GB" sz="1600" b="1" dirty="0" smtClean="0">
                <a:solidFill>
                  <a:srgbClr val="FFFF00"/>
                </a:solidFill>
              </a:rPr>
              <a:t> acceptance … </a:t>
            </a:r>
          </a:p>
        </p:txBody>
      </p:sp>
      <p:sp>
        <p:nvSpPr>
          <p:cNvPr id="9" name="Rectangle 8"/>
          <p:cNvSpPr/>
          <p:nvPr/>
        </p:nvSpPr>
        <p:spPr>
          <a:xfrm>
            <a:off x="2339751" y="3212976"/>
            <a:ext cx="6399202" cy="468052"/>
          </a:xfrm>
          <a:prstGeom prst="rect">
            <a:avLst/>
          </a:prstGeom>
          <a:solidFill>
            <a:srgbClr val="008000"/>
          </a:solidFill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600" b="1" dirty="0" err="1" smtClean="0">
                <a:solidFill>
                  <a:srgbClr val="FFFF00"/>
                </a:solidFill>
              </a:rPr>
              <a:t>Vaccuum</a:t>
            </a:r>
            <a:r>
              <a:rPr lang="en-GB" sz="1600" b="1" dirty="0" smtClean="0">
                <a:solidFill>
                  <a:srgbClr val="FFFF00"/>
                </a:solidFill>
              </a:rPr>
              <a:t> system: chambers, beam screening, heat extraction…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39751" y="1844824"/>
            <a:ext cx="6399202" cy="468052"/>
          </a:xfrm>
          <a:prstGeom prst="rect">
            <a:avLst/>
          </a:prstGeom>
          <a:solidFill>
            <a:srgbClr val="008000"/>
          </a:solidFill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600" b="1" dirty="0" smtClean="0">
                <a:solidFill>
                  <a:srgbClr val="FFFF00"/>
                </a:solidFill>
              </a:rPr>
              <a:t>Arc Design, lattice, magnet aperture. Electron cloud Beam pipe design, coating … </a:t>
            </a:r>
          </a:p>
        </p:txBody>
      </p:sp>
      <p:sp>
        <p:nvSpPr>
          <p:cNvPr id="11" name="Accolade ouvrante 10"/>
          <p:cNvSpPr/>
          <p:nvPr/>
        </p:nvSpPr>
        <p:spPr>
          <a:xfrm>
            <a:off x="2087724" y="1772816"/>
            <a:ext cx="252027" cy="2016224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1007604" y="5517232"/>
            <a:ext cx="7560840" cy="1323439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H2020-DS is important for FCC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get a European visibility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being in the list of ESFRI infrastructures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get funding for some key partners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1007429" y="4725144"/>
            <a:ext cx="7525011" cy="707886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FCC is likely to be the next large scale project in particle physics in Europe after the LHC</a:t>
            </a:r>
          </a:p>
        </p:txBody>
      </p:sp>
      <p:sp>
        <p:nvSpPr>
          <p:cNvPr id="14" name="Bouton d'action : Précédent 13">
            <a:hlinkClick r:id="rId3" action="ppaction://hlinksldjump" highlightClick="1"/>
          </p:cNvPr>
          <p:cNvSpPr/>
          <p:nvPr/>
        </p:nvSpPr>
        <p:spPr bwMode="auto">
          <a:xfrm>
            <a:off x="8784976" y="6517793"/>
            <a:ext cx="359532" cy="331587"/>
          </a:xfrm>
          <a:prstGeom prst="actionButtonBackPrevious">
            <a:avLst/>
          </a:prstGeom>
          <a:solidFill>
            <a:srgbClr val="FFFF00">
              <a:alpha val="67000"/>
            </a:srgbClr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40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1871700" y="0"/>
            <a:ext cx="5952399" cy="40011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l"/>
            <a:r>
              <a:rPr lang="en-US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ESSnuSB</a:t>
            </a: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neutrino Super-Beam based on ESS </a:t>
            </a:r>
            <a:r>
              <a:rPr lang="en-US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linac</a:t>
            </a:r>
            <a:endParaRPr lang="en-US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0" y="572489"/>
            <a:ext cx="9111982" cy="707886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 3" panose="05040102010807070707" pitchFamily="18" charset="2"/>
              </a:rPr>
              <a:t>a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Doubling the power of the </a:t>
            </a:r>
            <a:r>
              <a:rPr lang="en-US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linac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(10MW) by doubling the duty cycle (4% to 8%)</a:t>
            </a:r>
          </a:p>
          <a:p>
            <a:pPr algn="l"/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 3" panose="05040102010807070707" pitchFamily="18" charset="2"/>
              </a:rPr>
              <a:t>a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Buiding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accumulator ring(s), target, horn, detectors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tordeke\Desktop\Final Snowmass neutrino report_Page_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6" t="7518" r="25404" b="64198"/>
          <a:stretch>
            <a:fillRect/>
          </a:stretch>
        </p:blipFill>
        <p:spPr bwMode="auto">
          <a:xfrm>
            <a:off x="5841178" y="1556583"/>
            <a:ext cx="3317630" cy="272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409" y="1556583"/>
            <a:ext cx="2664296" cy="266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0" y="1556583"/>
            <a:ext cx="3434980" cy="2719479"/>
            <a:chOff x="4933950" y="854075"/>
            <a:chExt cx="4135438" cy="3363913"/>
          </a:xfrm>
        </p:grpSpPr>
        <p:pic>
          <p:nvPicPr>
            <p:cNvPr id="7" name="Image 4" descr="hl_site_layout_05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3950" y="854075"/>
              <a:ext cx="4124325" cy="336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Ellipse 9"/>
            <p:cNvSpPr/>
            <p:nvPr/>
          </p:nvSpPr>
          <p:spPr>
            <a:xfrm>
              <a:off x="6943725" y="2832100"/>
              <a:ext cx="519113" cy="51911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" name="Connecteur droit 22"/>
            <p:cNvCxnSpPr>
              <a:stCxn id="8" idx="4"/>
            </p:cNvCxnSpPr>
            <p:nvPr/>
          </p:nvCxnSpPr>
          <p:spPr>
            <a:xfrm flipV="1">
              <a:off x="7202488" y="3268663"/>
              <a:ext cx="527050" cy="82550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à coins arrondis 23"/>
            <p:cNvSpPr/>
            <p:nvPr/>
          </p:nvSpPr>
          <p:spPr>
            <a:xfrm rot="20992632">
              <a:off x="7729538" y="3098800"/>
              <a:ext cx="1122362" cy="14287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ZoneTexte 24"/>
            <p:cNvSpPr txBox="1">
              <a:spLocks noChangeArrowheads="1"/>
            </p:cNvSpPr>
            <p:nvPr/>
          </p:nvSpPr>
          <p:spPr bwMode="auto">
            <a:xfrm>
              <a:off x="6878638" y="2967038"/>
              <a:ext cx="69215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Times New Roman" pitchFamily="18" charset="0"/>
                  <a:cs typeface="Times New Roman" pitchFamily="18" charset="0"/>
                </a:rPr>
                <a:t>accumulator</a:t>
              </a:r>
            </a:p>
          </p:txBody>
        </p:sp>
        <p:sp>
          <p:nvSpPr>
            <p:cNvPr id="12" name="ZoneTexte 26"/>
            <p:cNvSpPr txBox="1">
              <a:spLocks noChangeArrowheads="1"/>
            </p:cNvSpPr>
            <p:nvPr/>
          </p:nvSpPr>
          <p:spPr bwMode="auto">
            <a:xfrm rot="21008480">
              <a:off x="7835900" y="3048000"/>
              <a:ext cx="931863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Times New Roman" pitchFamily="18" charset="0"/>
                  <a:cs typeface="Times New Roman" pitchFamily="18" charset="0"/>
                </a:rPr>
                <a:t>target/horn station</a:t>
              </a:r>
            </a:p>
          </p:txBody>
        </p:sp>
        <p:sp>
          <p:nvSpPr>
            <p:cNvPr id="13" name="Arc 12"/>
            <p:cNvSpPr/>
            <p:nvPr/>
          </p:nvSpPr>
          <p:spPr>
            <a:xfrm rot="16597588">
              <a:off x="6929438" y="2668588"/>
              <a:ext cx="914400" cy="9144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4" name="Connecteur droit avec flèche 5"/>
            <p:cNvCxnSpPr>
              <a:stCxn id="10" idx="3"/>
            </p:cNvCxnSpPr>
            <p:nvPr/>
          </p:nvCxnSpPr>
          <p:spPr>
            <a:xfrm flipV="1">
              <a:off x="8842375" y="3001963"/>
              <a:ext cx="215900" cy="698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10"/>
            <p:cNvSpPr txBox="1">
              <a:spLocks noChangeArrowheads="1"/>
            </p:cNvSpPr>
            <p:nvPr/>
          </p:nvSpPr>
          <p:spPr bwMode="auto">
            <a:xfrm>
              <a:off x="8769350" y="2681288"/>
              <a:ext cx="30003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2000">
                  <a:latin typeface="Times New Roman" pitchFamily="18" charset="0"/>
                  <a:cs typeface="Times New Roman" pitchFamily="18" charset="0"/>
                </a:rPr>
                <a:t>ν</a:t>
              </a:r>
              <a:endParaRPr lang="en-GB" alt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542678" y="5028440"/>
            <a:ext cx="1440000" cy="518147"/>
          </a:xfrm>
          <a:prstGeom prst="rect">
            <a:avLst/>
          </a:prstGeom>
          <a:solidFill>
            <a:srgbClr val="008000"/>
          </a:solidFill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 smtClean="0">
                <a:solidFill>
                  <a:srgbClr val="FFFF00"/>
                </a:solidFill>
              </a:rPr>
              <a:t>Linac</a:t>
            </a:r>
            <a:endParaRPr lang="en-GB" sz="1600" b="1" dirty="0">
              <a:solidFill>
                <a:srgbClr val="FFFF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75087" y="5021791"/>
            <a:ext cx="1440000" cy="524795"/>
          </a:xfrm>
          <a:prstGeom prst="rect">
            <a:avLst/>
          </a:prstGeom>
          <a:solidFill>
            <a:srgbClr val="008000"/>
          </a:solidFill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FFFF00"/>
                </a:solidFill>
              </a:rPr>
              <a:t>accumulator</a:t>
            </a:r>
            <a:endParaRPr lang="en-GB" sz="1600" b="1" dirty="0">
              <a:solidFill>
                <a:srgbClr val="FFFF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93233" y="5009868"/>
            <a:ext cx="1440000" cy="540060"/>
          </a:xfrm>
          <a:prstGeom prst="rect">
            <a:avLst/>
          </a:prstGeom>
          <a:solidFill>
            <a:srgbClr val="008000"/>
          </a:solidFill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FFFF00"/>
                </a:solidFill>
              </a:rPr>
              <a:t>Target station Horn</a:t>
            </a:r>
            <a:endParaRPr lang="en-GB" sz="1600" b="1" dirty="0">
              <a:solidFill>
                <a:srgbClr val="FFFF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02976" y="5009868"/>
            <a:ext cx="1440000" cy="540060"/>
          </a:xfrm>
          <a:prstGeom prst="rect">
            <a:avLst/>
          </a:prstGeom>
          <a:solidFill>
            <a:srgbClr val="008000"/>
          </a:solidFill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FFFF00"/>
                </a:solidFill>
              </a:rPr>
              <a:t>Detectors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508" y="5021792"/>
            <a:ext cx="1440000" cy="531444"/>
          </a:xfrm>
          <a:prstGeom prst="rect">
            <a:avLst/>
          </a:prstGeom>
          <a:solidFill>
            <a:srgbClr val="008000"/>
          </a:solidFill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FFFF00"/>
                </a:solidFill>
              </a:rPr>
              <a:t>Management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662807" y="5009868"/>
            <a:ext cx="1440000" cy="540060"/>
          </a:xfrm>
          <a:prstGeom prst="rect">
            <a:avLst/>
          </a:prstGeom>
          <a:solidFill>
            <a:srgbClr val="008000"/>
          </a:solidFill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FFFF00"/>
                </a:solidFill>
              </a:rPr>
              <a:t>Physics performance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571" y="5802358"/>
            <a:ext cx="1387921" cy="830997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en-US" altLang="en-US" sz="1600" b="1" u="sng" dirty="0"/>
              <a:t>Uppsala</a:t>
            </a:r>
            <a:r>
              <a:rPr lang="en-US" altLang="en-US" sz="1600" b="1" dirty="0"/>
              <a:t>, </a:t>
            </a:r>
            <a:r>
              <a:rPr lang="en-US" altLang="en-US" sz="1600" b="1" u="sng" dirty="0"/>
              <a:t>Strasbourg</a:t>
            </a:r>
            <a:r>
              <a:rPr lang="en-US" altLang="en-US" sz="1600" b="1" dirty="0"/>
              <a:t>, ESS, CERN</a:t>
            </a:r>
            <a:endParaRPr lang="fr-FR" sz="1600" dirty="0"/>
          </a:p>
        </p:txBody>
      </p:sp>
      <p:sp>
        <p:nvSpPr>
          <p:cNvPr id="23" name="Rectangle 22"/>
          <p:cNvSpPr/>
          <p:nvPr/>
        </p:nvSpPr>
        <p:spPr>
          <a:xfrm>
            <a:off x="1542678" y="5802358"/>
            <a:ext cx="1387921" cy="584775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en-US" altLang="en-US" sz="1600" b="1" u="sng" dirty="0" smtClean="0"/>
              <a:t>ESS</a:t>
            </a:r>
            <a:r>
              <a:rPr lang="en-US" altLang="en-US" sz="1600" b="1" dirty="0" smtClean="0"/>
              <a:t>, CERN, Uppsala</a:t>
            </a:r>
            <a:endParaRPr lang="fr-FR" sz="1600" dirty="0"/>
          </a:p>
        </p:txBody>
      </p:sp>
      <p:sp>
        <p:nvSpPr>
          <p:cNvPr id="24" name="ZoneTexte 23"/>
          <p:cNvSpPr txBox="1"/>
          <p:nvPr/>
        </p:nvSpPr>
        <p:spPr>
          <a:xfrm>
            <a:off x="1662151" y="4485193"/>
            <a:ext cx="5000536" cy="400110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Envisaged</a:t>
            </a:r>
            <a:r>
              <a:rPr lang="fr-FR" b="1" dirty="0" smtClean="0"/>
              <a:t> </a:t>
            </a:r>
            <a:r>
              <a:rPr lang="fr-FR" b="1" dirty="0" err="1" smtClean="0"/>
              <a:t>Work</a:t>
            </a:r>
            <a:r>
              <a:rPr lang="fr-FR" b="1" dirty="0" smtClean="0"/>
              <a:t> Packages and  participants</a:t>
            </a:r>
            <a:endParaRPr lang="fr-FR" b="1" dirty="0"/>
          </a:p>
        </p:txBody>
      </p:sp>
      <p:sp>
        <p:nvSpPr>
          <p:cNvPr id="25" name="Rectangle 24"/>
          <p:cNvSpPr/>
          <p:nvPr/>
        </p:nvSpPr>
        <p:spPr>
          <a:xfrm>
            <a:off x="4645312" y="5802358"/>
            <a:ext cx="1387921" cy="1077218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en-US" altLang="en-US" sz="1600" b="1" u="sng" dirty="0" smtClean="0"/>
              <a:t>RAL</a:t>
            </a:r>
            <a:r>
              <a:rPr lang="en-US" altLang="en-US" sz="1600" b="1" dirty="0" smtClean="0"/>
              <a:t>, Krakow, CNRS, Uppsala</a:t>
            </a:r>
            <a:endParaRPr lang="fr-FR" sz="1600" dirty="0"/>
          </a:p>
        </p:txBody>
      </p:sp>
      <p:sp>
        <p:nvSpPr>
          <p:cNvPr id="26" name="Rectangle 25"/>
          <p:cNvSpPr/>
          <p:nvPr/>
        </p:nvSpPr>
        <p:spPr>
          <a:xfrm>
            <a:off x="6139890" y="5802358"/>
            <a:ext cx="1387921" cy="830997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en-US" altLang="en-US" sz="1600" b="1" u="sng" dirty="0" smtClean="0"/>
              <a:t>Uppsala</a:t>
            </a:r>
            <a:r>
              <a:rPr lang="en-US" altLang="en-US" sz="1600" b="1" dirty="0" smtClean="0"/>
              <a:t>, Sofia, CNRS, Lund</a:t>
            </a:r>
            <a:endParaRPr lang="fr-FR" sz="1600" dirty="0"/>
          </a:p>
        </p:txBody>
      </p:sp>
      <p:sp>
        <p:nvSpPr>
          <p:cNvPr id="27" name="Rectangle 26"/>
          <p:cNvSpPr/>
          <p:nvPr/>
        </p:nvSpPr>
        <p:spPr>
          <a:xfrm>
            <a:off x="7714886" y="5802358"/>
            <a:ext cx="1387921" cy="1077218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en-US" altLang="en-US" sz="1600" b="1" u="sng" dirty="0" smtClean="0"/>
              <a:t>KTH</a:t>
            </a:r>
            <a:r>
              <a:rPr lang="en-US" altLang="en-US" sz="1600" b="1" dirty="0" smtClean="0"/>
              <a:t>, Madrid, Lund, Durham</a:t>
            </a:r>
            <a:endParaRPr lang="fr-FR" sz="1600" dirty="0"/>
          </a:p>
        </p:txBody>
      </p:sp>
      <p:sp>
        <p:nvSpPr>
          <p:cNvPr id="28" name="Rectangle 27"/>
          <p:cNvSpPr/>
          <p:nvPr/>
        </p:nvSpPr>
        <p:spPr>
          <a:xfrm>
            <a:off x="3082999" y="5802358"/>
            <a:ext cx="1387921" cy="830997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en-US" altLang="en-US" sz="1600" b="1" u="sng" dirty="0" smtClean="0"/>
              <a:t>ESS</a:t>
            </a:r>
            <a:r>
              <a:rPr lang="en-US" altLang="en-US" sz="1600" b="1" dirty="0" smtClean="0"/>
              <a:t>, CERN, Uppsala, CNRS</a:t>
            </a:r>
            <a:endParaRPr lang="fr-FR" sz="1600" dirty="0"/>
          </a:p>
        </p:txBody>
      </p:sp>
      <p:cxnSp>
        <p:nvCxnSpPr>
          <p:cNvPr id="29" name="Connecteur droit avec flèche 28"/>
          <p:cNvCxnSpPr/>
          <p:nvPr/>
        </p:nvCxnSpPr>
        <p:spPr bwMode="auto">
          <a:xfrm>
            <a:off x="6516216" y="1052736"/>
            <a:ext cx="244555" cy="1536557"/>
          </a:xfrm>
          <a:prstGeom prst="straightConnector1">
            <a:avLst/>
          </a:prstGeom>
          <a:solidFill>
            <a:srgbClr val="FFFF00">
              <a:alpha val="67000"/>
            </a:srgbClr>
          </a:solidFill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Bouton d'action : Précédent 29">
            <a:hlinkClick r:id="rId6" action="ppaction://hlinksldjump" highlightClick="1"/>
          </p:cNvPr>
          <p:cNvSpPr/>
          <p:nvPr/>
        </p:nvSpPr>
        <p:spPr bwMode="auto">
          <a:xfrm>
            <a:off x="8784976" y="6517793"/>
            <a:ext cx="359532" cy="331587"/>
          </a:xfrm>
          <a:prstGeom prst="actionButtonBackPrevious">
            <a:avLst/>
          </a:prstGeom>
          <a:solidFill>
            <a:srgbClr val="FFFF00">
              <a:alpha val="67000"/>
            </a:srgbClr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64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159146" y="18145"/>
            <a:ext cx="8793689" cy="40011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l"/>
            <a:r>
              <a:rPr lang="en-US" alt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European Plasma Accelerator with High Beam Quality and Pilot </a:t>
            </a:r>
            <a:r>
              <a:rPr lang="en-US" alt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Applications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55358" y="572489"/>
            <a:ext cx="9088642" cy="40011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 3" panose="05040102010807070707" pitchFamily="18" charset="2"/>
              </a:rPr>
              <a:t>a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 from Plasma Acceleration to Plasma Accelerator with useable beam quality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772816"/>
            <a:ext cx="8839200" cy="3856905"/>
          </a:xfrm>
          <a:prstGeom prst="rect">
            <a:avLst/>
          </a:prstGeom>
          <a:solidFill>
            <a:srgbClr val="FFFFCC"/>
          </a:solidFill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fr-FR" sz="2000" b="1" u="sng" kern="0" dirty="0" smtClean="0">
                <a:ea typeface="ＭＳ Ｐゴシック" pitchFamily="34" charset="-128"/>
              </a:rPr>
              <a:t>State of the art</a:t>
            </a:r>
          </a:p>
          <a:p>
            <a:r>
              <a:rPr lang="en-US" altLang="fr-FR" sz="2000" b="1" u="sng" kern="0" dirty="0" smtClean="0">
                <a:solidFill>
                  <a:srgbClr val="FF0000"/>
                </a:solidFill>
                <a:ea typeface="ＭＳ Ｐゴシック" pitchFamily="34" charset="-128"/>
              </a:rPr>
              <a:t>Design of a compact European Plasma Accelerator</a:t>
            </a:r>
          </a:p>
          <a:p>
            <a:r>
              <a:rPr lang="en-US" altLang="fr-FR" sz="2000" b="1" u="sng" kern="0" dirty="0" smtClean="0">
                <a:ea typeface="ＭＳ Ｐゴシック" pitchFamily="34" charset="-128"/>
              </a:rPr>
              <a:t>Pilot applications with FEL physics or other novel methods (photon source)</a:t>
            </a:r>
          </a:p>
          <a:p>
            <a:r>
              <a:rPr lang="en-US" altLang="fr-FR" sz="2000" b="1" u="sng" kern="0" dirty="0" smtClean="0">
                <a:ea typeface="ＭＳ Ｐゴシック" pitchFamily="34" charset="-128"/>
              </a:rPr>
              <a:t>Pilot applications with particle physics and material science (particle source)</a:t>
            </a:r>
          </a:p>
          <a:p>
            <a:r>
              <a:rPr lang="en-US" altLang="fr-FR" sz="2000" b="1" u="sng" kern="0" dirty="0" smtClean="0">
                <a:ea typeface="ＭＳ Ｐゴシック" pitchFamily="34" charset="-128"/>
              </a:rPr>
              <a:t>Impact for science and society</a:t>
            </a:r>
          </a:p>
          <a:p>
            <a:r>
              <a:rPr lang="en-US" altLang="fr-FR" sz="2000" b="1" u="sng" dirty="0">
                <a:ea typeface="ＭＳ Ｐゴシック" pitchFamily="34" charset="-128"/>
              </a:rPr>
              <a:t>Site study</a:t>
            </a:r>
          </a:p>
          <a:p>
            <a:r>
              <a:rPr lang="en-US" altLang="fr-FR" sz="2000" b="1" u="sng" dirty="0">
                <a:solidFill>
                  <a:srgbClr val="FF0000"/>
                </a:solidFill>
                <a:ea typeface="ＭＳ Ｐゴシック" pitchFamily="34" charset="-128"/>
              </a:rPr>
              <a:t>Technical R&amp;D Issues</a:t>
            </a:r>
          </a:p>
          <a:p>
            <a:r>
              <a:rPr lang="en-US" altLang="fr-FR" sz="2000" b="1" u="sng" dirty="0" smtClean="0">
                <a:ea typeface="ＭＳ Ｐゴシック" pitchFamily="34" charset="-128"/>
              </a:rPr>
              <a:t>Roadmap </a:t>
            </a:r>
            <a:r>
              <a:rPr lang="en-US" altLang="fr-FR" sz="2000" b="1" u="sng" dirty="0">
                <a:ea typeface="ＭＳ Ｐゴシック" pitchFamily="34" charset="-128"/>
              </a:rPr>
              <a:t>for technical design report, including milestones for critical R&amp;D</a:t>
            </a:r>
          </a:p>
          <a:p>
            <a:r>
              <a:rPr lang="en-US" altLang="fr-FR" sz="2000" b="1" u="sng" dirty="0">
                <a:ea typeface="ＭＳ Ｐゴシック" pitchFamily="34" charset="-128"/>
              </a:rPr>
              <a:t>Cost and Schedule </a:t>
            </a:r>
          </a:p>
          <a:p>
            <a:r>
              <a:rPr lang="en-US" altLang="fr-FR" sz="2000" b="1" u="sng" dirty="0">
                <a:ea typeface="ＭＳ Ｐゴシック" pitchFamily="34" charset="-128"/>
              </a:rPr>
              <a:t>Governance and budgetary model for a European Plasma </a:t>
            </a:r>
            <a:r>
              <a:rPr lang="en-US" altLang="fr-FR" sz="2000" b="1" u="sng" dirty="0" smtClean="0">
                <a:ea typeface="ＭＳ Ｐゴシック" pitchFamily="34" charset="-128"/>
              </a:rPr>
              <a:t>Accelerator</a:t>
            </a:r>
            <a:endParaRPr lang="en-US" altLang="fr-FR" sz="2000" b="1" u="sng" dirty="0">
              <a:ea typeface="ＭＳ Ｐゴシック" pitchFamily="34" charset="-128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907704" y="1160748"/>
            <a:ext cx="5000536" cy="400110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Envisaged</a:t>
            </a:r>
            <a:r>
              <a:rPr lang="fr-FR" b="1" dirty="0" smtClean="0"/>
              <a:t> </a:t>
            </a:r>
            <a:r>
              <a:rPr lang="fr-FR" b="1" dirty="0" err="1" smtClean="0"/>
              <a:t>Work</a:t>
            </a:r>
            <a:r>
              <a:rPr lang="fr-FR" b="1" dirty="0" smtClean="0"/>
              <a:t> Packages and  participants</a:t>
            </a:r>
            <a:endParaRPr lang="fr-FR" b="1" dirty="0"/>
          </a:p>
        </p:txBody>
      </p:sp>
      <p:sp>
        <p:nvSpPr>
          <p:cNvPr id="6" name="Rectangle 5"/>
          <p:cNvSpPr/>
          <p:nvPr/>
        </p:nvSpPr>
        <p:spPr>
          <a:xfrm>
            <a:off x="1151620" y="5733256"/>
            <a:ext cx="7344816" cy="1015663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lvl="1"/>
            <a:r>
              <a:rPr lang="en-US" altLang="fr-FR" b="1" dirty="0">
                <a:ea typeface="ＭＳ Ｐゴシック" pitchFamily="34" charset="-128"/>
              </a:rPr>
              <a:t>DESY, CERN, INFN, </a:t>
            </a:r>
            <a:r>
              <a:rPr lang="en-US" altLang="fr-FR" b="1" dirty="0" err="1">
                <a:ea typeface="ＭＳ Ｐゴシック" pitchFamily="34" charset="-128"/>
              </a:rPr>
              <a:t>Ecole</a:t>
            </a:r>
            <a:r>
              <a:rPr lang="en-US" altLang="fr-FR" b="1" dirty="0">
                <a:ea typeface="ＭＳ Ｐゴシック" pitchFamily="34" charset="-128"/>
              </a:rPr>
              <a:t> </a:t>
            </a:r>
            <a:r>
              <a:rPr lang="en-US" altLang="fr-FR" b="1" dirty="0" err="1">
                <a:ea typeface="ＭＳ Ｐゴシック" pitchFamily="34" charset="-128"/>
              </a:rPr>
              <a:t>polytechnique</a:t>
            </a:r>
            <a:r>
              <a:rPr lang="en-US" altLang="fr-FR" b="1" dirty="0">
                <a:ea typeface="ＭＳ Ｐゴシック" pitchFamily="34" charset="-128"/>
              </a:rPr>
              <a:t>, JAI</a:t>
            </a:r>
          </a:p>
          <a:p>
            <a:pPr lvl="1"/>
            <a:r>
              <a:rPr lang="en-US" altLang="fr-FR" b="1" dirty="0">
                <a:ea typeface="ＭＳ Ｐゴシック" pitchFamily="34" charset="-128"/>
              </a:rPr>
              <a:t>Plus open call to all EU </a:t>
            </a:r>
            <a:r>
              <a:rPr lang="en-US" altLang="fr-FR" b="1" dirty="0" err="1">
                <a:ea typeface="ＭＳ Ｐゴシック" pitchFamily="34" charset="-128"/>
              </a:rPr>
              <a:t>EuroNNAc</a:t>
            </a:r>
            <a:r>
              <a:rPr lang="en-US" altLang="fr-FR" b="1" dirty="0">
                <a:ea typeface="ＭＳ Ｐゴシック" pitchFamily="34" charset="-128"/>
              </a:rPr>
              <a:t> members (30</a:t>
            </a:r>
            <a:r>
              <a:rPr lang="en-US" altLang="fr-FR" b="1" dirty="0" smtClean="0">
                <a:ea typeface="ＭＳ Ｐゴシック" pitchFamily="34" charset="-128"/>
              </a:rPr>
              <a:t>+)</a:t>
            </a:r>
          </a:p>
          <a:p>
            <a:pPr lvl="1"/>
            <a:r>
              <a:rPr lang="en-US" altLang="fr-FR" b="1" dirty="0" smtClean="0">
                <a:ea typeface="ＭＳ Ｐゴシック" pitchFamily="34" charset="-128"/>
              </a:rPr>
              <a:t>Possible industry participation and non-EU partners</a:t>
            </a:r>
            <a:endParaRPr lang="en-US" altLang="fr-FR" b="1" dirty="0">
              <a:ea typeface="ＭＳ Ｐゴシック" pitchFamily="34" charset="-128"/>
            </a:endParaRPr>
          </a:p>
        </p:txBody>
      </p:sp>
      <p:sp>
        <p:nvSpPr>
          <p:cNvPr id="7" name="Bouton d'action : Précédent 6">
            <a:hlinkClick r:id="rId3" action="ppaction://hlinksldjump" highlightClick="1"/>
          </p:cNvPr>
          <p:cNvSpPr/>
          <p:nvPr/>
        </p:nvSpPr>
        <p:spPr bwMode="auto">
          <a:xfrm>
            <a:off x="8784976" y="6517793"/>
            <a:ext cx="359532" cy="331587"/>
          </a:xfrm>
          <a:prstGeom prst="actionButtonBackPrevious">
            <a:avLst/>
          </a:prstGeom>
          <a:solidFill>
            <a:srgbClr val="FFFF00">
              <a:alpha val="67000"/>
            </a:srgbClr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08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231235"/>
              </p:ext>
            </p:extLst>
          </p:nvPr>
        </p:nvGraphicFramePr>
        <p:xfrm>
          <a:off x="179512" y="1088740"/>
          <a:ext cx="864096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212"/>
                <a:gridCol w="1152128"/>
                <a:gridCol w="2700300"/>
                <a:gridCol w="288032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Calls id.</a:t>
                      </a: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M€</a:t>
                      </a: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Type</a:t>
                      </a: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Deadline</a:t>
                      </a:r>
                    </a:p>
                  </a:txBody>
                  <a:tcPr>
                    <a:solidFill>
                      <a:srgbClr val="66FFFF"/>
                    </a:solidFill>
                  </a:tcPr>
                </a:tc>
              </a:tr>
              <a:tr h="655320"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FETOPEN</a:t>
                      </a: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err="1" smtClean="0">
                          <a:solidFill>
                            <a:schemeClr val="tx1"/>
                          </a:solidFill>
                        </a:rPr>
                        <a:t>Novel</a:t>
                      </a: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2000" b="1" dirty="0" err="1" smtClean="0">
                          <a:solidFill>
                            <a:schemeClr val="tx1"/>
                          </a:solidFill>
                        </a:rPr>
                        <a:t>Ideas</a:t>
                      </a: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 for </a:t>
                      </a:r>
                      <a:r>
                        <a:rPr lang="fr-FR" sz="2000" b="1" dirty="0" err="1" smtClean="0">
                          <a:solidFill>
                            <a:schemeClr val="tx1"/>
                          </a:solidFill>
                        </a:rPr>
                        <a:t>Radically</a:t>
                      </a: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 New Tech.</a:t>
                      </a: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>
                          <a:solidFill>
                            <a:srgbClr val="FF0000"/>
                          </a:solidFill>
                        </a:rPr>
                        <a:t>30/09/2014,</a:t>
                      </a:r>
                      <a:r>
                        <a:rPr lang="fr-FR" sz="20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2000" b="1" dirty="0" smtClean="0">
                          <a:solidFill>
                            <a:srgbClr val="FF0000"/>
                          </a:solidFill>
                        </a:rPr>
                        <a:t>31/03/2015,</a:t>
                      </a:r>
                      <a:r>
                        <a:rPr lang="fr-FR" sz="2000" b="1" baseline="0" dirty="0" smtClean="0">
                          <a:solidFill>
                            <a:srgbClr val="FF0000"/>
                          </a:solidFill>
                        </a:rPr>
                        <a:t> 29/09/2015 </a:t>
                      </a:r>
                      <a:endParaRPr lang="fr-FR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302320"/>
              </p:ext>
            </p:extLst>
          </p:nvPr>
        </p:nvGraphicFramePr>
        <p:xfrm>
          <a:off x="142535" y="2367092"/>
          <a:ext cx="8928484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332"/>
                <a:gridCol w="1512168"/>
                <a:gridCol w="1512168"/>
                <a:gridCol w="29158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Calls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2014 (M€)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2015 (M€)</a:t>
                      </a: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Max.</a:t>
                      </a:r>
                      <a:r>
                        <a:rPr lang="fr-FR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EC </a:t>
                      </a:r>
                      <a:r>
                        <a:rPr lang="fr-FR" sz="2400" dirty="0" err="1" smtClean="0">
                          <a:solidFill>
                            <a:schemeClr val="tx1"/>
                          </a:solidFill>
                        </a:rPr>
                        <a:t>contr</a:t>
                      </a:r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fr-FR" sz="2400" baseline="0" dirty="0" smtClean="0">
                          <a:solidFill>
                            <a:schemeClr val="tx1"/>
                          </a:solidFill>
                        </a:rPr>
                        <a:t> (M€)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FETOPEN-1  (</a:t>
                      </a:r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Open </a:t>
                      </a:r>
                      <a:r>
                        <a:rPr lang="fr-FR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research</a:t>
                      </a:r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projects</a:t>
                      </a:r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)</a:t>
                      </a:r>
                      <a:endParaRPr lang="fr-FR" sz="2000" b="1" dirty="0"/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37+40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2375756" y="-27384"/>
            <a:ext cx="4644515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 2020: FET calls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63688" y="608187"/>
            <a:ext cx="6084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and Emerging Technologies</a:t>
            </a:r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9512" y="1594168"/>
            <a:ext cx="8640960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07504" y="2826199"/>
            <a:ext cx="8964023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78" y="3573016"/>
            <a:ext cx="85058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2"/>
          <p:cNvCxnSpPr/>
          <p:nvPr/>
        </p:nvCxnSpPr>
        <p:spPr bwMode="auto">
          <a:xfrm>
            <a:off x="4589515" y="3861048"/>
            <a:ext cx="4163389" cy="0"/>
          </a:xfrm>
          <a:prstGeom prst="line">
            <a:avLst/>
          </a:prstGeom>
          <a:solidFill>
            <a:srgbClr val="FFFF00">
              <a:alpha val="67000"/>
            </a:srgbClr>
          </a:solidFill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Connecteur droit 11"/>
          <p:cNvCxnSpPr/>
          <p:nvPr/>
        </p:nvCxnSpPr>
        <p:spPr bwMode="auto">
          <a:xfrm>
            <a:off x="247079" y="4113076"/>
            <a:ext cx="8505825" cy="0"/>
          </a:xfrm>
          <a:prstGeom prst="line">
            <a:avLst/>
          </a:prstGeom>
          <a:solidFill>
            <a:srgbClr val="FFFF00">
              <a:alpha val="67000"/>
            </a:srgbClr>
          </a:solidFill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necteur droit 16"/>
          <p:cNvCxnSpPr/>
          <p:nvPr/>
        </p:nvCxnSpPr>
        <p:spPr bwMode="auto">
          <a:xfrm>
            <a:off x="247079" y="4365104"/>
            <a:ext cx="4558947" cy="0"/>
          </a:xfrm>
          <a:prstGeom prst="line">
            <a:avLst/>
          </a:prstGeom>
          <a:solidFill>
            <a:srgbClr val="FFFF00">
              <a:alpha val="67000"/>
            </a:srgbClr>
          </a:solidFill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ZoneTexte 12"/>
          <p:cNvSpPr txBox="1"/>
          <p:nvPr/>
        </p:nvSpPr>
        <p:spPr>
          <a:xfrm>
            <a:off x="35496" y="5641213"/>
            <a:ext cx="1774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Key </a:t>
            </a:r>
            <a:r>
              <a:rPr lang="fr-FR" sz="2400" b="1" dirty="0" err="1" smtClean="0">
                <a:solidFill>
                  <a:schemeClr val="bg1"/>
                </a:solidFill>
              </a:rPr>
              <a:t>words</a:t>
            </a:r>
            <a:r>
              <a:rPr lang="fr-FR" sz="2400" b="1" dirty="0" smtClean="0">
                <a:solidFill>
                  <a:schemeClr val="bg1"/>
                </a:solidFill>
              </a:rPr>
              <a:t>: 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8" name="ZoneTexte 17">
            <a:hlinkClick r:id="rId4" action="ppaction://hlinksldjump"/>
          </p:cNvPr>
          <p:cNvSpPr txBox="1"/>
          <p:nvPr/>
        </p:nvSpPr>
        <p:spPr>
          <a:xfrm>
            <a:off x="1763688" y="5687379"/>
            <a:ext cx="713246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l"/>
            <a:r>
              <a:rPr lang="fr-FR" sz="2400" b="1" dirty="0" smtClean="0"/>
              <a:t>Long-</a:t>
            </a:r>
            <a:r>
              <a:rPr lang="fr-FR" sz="2400" b="1" dirty="0" err="1" smtClean="0"/>
              <a:t>term</a:t>
            </a:r>
            <a:r>
              <a:rPr lang="fr-FR" sz="2400" b="1" dirty="0" smtClean="0"/>
              <a:t> vision, </a:t>
            </a:r>
            <a:r>
              <a:rPr lang="fr-FR" sz="2400" b="1" dirty="0" err="1" smtClean="0"/>
              <a:t>Breakthrough</a:t>
            </a:r>
            <a:r>
              <a:rPr lang="fr-FR" sz="2400" b="1" dirty="0" smtClean="0"/>
              <a:t> S&amp;T </a:t>
            </a:r>
            <a:r>
              <a:rPr lang="fr-FR" sz="2400" b="1" dirty="0" err="1" smtClean="0"/>
              <a:t>target</a:t>
            </a:r>
            <a:r>
              <a:rPr lang="fr-FR" sz="2400" b="1" dirty="0" smtClean="0"/>
              <a:t>, </a:t>
            </a:r>
            <a:r>
              <a:rPr lang="fr-FR" sz="2400" b="1" dirty="0" err="1" smtClean="0"/>
              <a:t>Foundamental</a:t>
            </a:r>
            <a:r>
              <a:rPr lang="fr-FR" sz="2400" b="1" dirty="0" smtClean="0"/>
              <a:t>, </a:t>
            </a:r>
            <a:r>
              <a:rPr lang="fr-FR" sz="2400" b="1" dirty="0" err="1" smtClean="0"/>
              <a:t>Novelty</a:t>
            </a:r>
            <a:r>
              <a:rPr lang="fr-FR" sz="2400" b="1" dirty="0" smtClean="0"/>
              <a:t> , High-</a:t>
            </a:r>
            <a:r>
              <a:rPr lang="fr-FR" sz="2400" b="1" dirty="0" err="1" smtClean="0"/>
              <a:t>risk</a:t>
            </a:r>
            <a:r>
              <a:rPr lang="fr-FR" sz="2400" b="1" dirty="0" smtClean="0"/>
              <a:t>, </a:t>
            </a:r>
            <a:r>
              <a:rPr lang="fr-FR" sz="2400" b="1" dirty="0" err="1" smtClean="0"/>
              <a:t>Interdisciplinary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39915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7000"/>
          </a:srgbClr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7000"/>
          </a:srgbClr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 Talk template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SL Talk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7000"/>
          </a:srgbClr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7000"/>
          </a:srgbClr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L Talk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 Talk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 Talk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 Talk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 Talk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 Talk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 Talk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Conception personnalisée">
  <a:themeElements>
    <a:clrScheme name="4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7000"/>
          </a:srgbClr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7000"/>
          </a:srgbClr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4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Modèle par défaut">
  <a:themeElements>
    <a:clrScheme name="2_Modèle par défaut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2_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7000"/>
          </a:srgbClr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7000"/>
          </a:srgbClr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24947</TotalTime>
  <Words>1558</Words>
  <Application>Microsoft Office PowerPoint</Application>
  <PresentationFormat>Affichage à l'écran (4:3)</PresentationFormat>
  <Paragraphs>251</Paragraphs>
  <Slides>18</Slides>
  <Notes>0</Notes>
  <HiddenSlides>6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Modèle par défaut</vt:lpstr>
      <vt:lpstr>SL Talk template</vt:lpstr>
      <vt:lpstr>4_Conception personnalisée</vt:lpstr>
      <vt:lpstr>2_Modèle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CEA/DSM/DAPNIA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aleksan</dc:creator>
  <cp:lastModifiedBy>ALEKSAN Roy</cp:lastModifiedBy>
  <cp:revision>1130</cp:revision>
  <dcterms:created xsi:type="dcterms:W3CDTF">2002-09-23T10:15:47Z</dcterms:created>
  <dcterms:modified xsi:type="dcterms:W3CDTF">2014-05-26T16:26:19Z</dcterms:modified>
</cp:coreProperties>
</file>