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773" r:id="rId2"/>
    <p:sldId id="818" r:id="rId3"/>
    <p:sldId id="802" r:id="rId4"/>
    <p:sldId id="807" r:id="rId5"/>
    <p:sldId id="805" r:id="rId6"/>
    <p:sldId id="777" r:id="rId7"/>
    <p:sldId id="778" r:id="rId8"/>
    <p:sldId id="780" r:id="rId9"/>
    <p:sldId id="808" r:id="rId10"/>
    <p:sldId id="786" r:id="rId11"/>
    <p:sldId id="783" r:id="rId12"/>
    <p:sldId id="784" r:id="rId13"/>
    <p:sldId id="787" r:id="rId14"/>
    <p:sldId id="845" r:id="rId15"/>
    <p:sldId id="730" r:id="rId16"/>
    <p:sldId id="792" r:id="rId17"/>
    <p:sldId id="809" r:id="rId18"/>
    <p:sldId id="790" r:id="rId19"/>
    <p:sldId id="820" r:id="rId20"/>
    <p:sldId id="822" r:id="rId21"/>
    <p:sldId id="823" r:id="rId22"/>
    <p:sldId id="824" r:id="rId23"/>
    <p:sldId id="825" r:id="rId24"/>
    <p:sldId id="826" r:id="rId25"/>
    <p:sldId id="827" r:id="rId26"/>
    <p:sldId id="828" r:id="rId27"/>
    <p:sldId id="831" r:id="rId28"/>
    <p:sldId id="833" r:id="rId29"/>
    <p:sldId id="852" r:id="rId30"/>
    <p:sldId id="851" r:id="rId31"/>
    <p:sldId id="836" r:id="rId32"/>
    <p:sldId id="837" r:id="rId33"/>
    <p:sldId id="838" r:id="rId34"/>
    <p:sldId id="839" r:id="rId35"/>
    <p:sldId id="840" r:id="rId36"/>
    <p:sldId id="841" r:id="rId37"/>
    <p:sldId id="821" r:id="rId38"/>
    <p:sldId id="843" r:id="rId39"/>
    <p:sldId id="844" r:id="rId40"/>
    <p:sldId id="850" r:id="rId41"/>
    <p:sldId id="814" r:id="rId42"/>
    <p:sldId id="846" r:id="rId43"/>
    <p:sldId id="847" r:id="rId44"/>
    <p:sldId id="848" r:id="rId45"/>
  </p:sldIdLst>
  <p:sldSz cx="9144000" cy="6858000" type="screen4x3"/>
  <p:notesSz cx="6670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1505EB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51" autoAdjust="0"/>
    <p:restoredTop sz="94750" autoAdjust="0"/>
  </p:normalViewPr>
  <p:slideViewPr>
    <p:cSldViewPr>
      <p:cViewPr varScale="1">
        <p:scale>
          <a:sx n="108" d="100"/>
          <a:sy n="108" d="100"/>
        </p:scale>
        <p:origin x="-90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505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B0502-117B-4022-AB14-7F082157D180}" type="datetimeFigureOut">
              <a:rPr lang="en-US" smtClean="0"/>
              <a:pPr/>
              <a:t>5/26/2014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068" y="4716661"/>
            <a:ext cx="533654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505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942D4-0676-4064-9798-E247B5FDFAA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10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294E30A-E59B-4C28-AFA3-33CD0B3B6EAA}" type="slidenum">
              <a:rPr lang="en-US" altLang="en-US" sz="1100" smtClean="0"/>
              <a:pPr/>
              <a:t>3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501580C-DEC1-4CB1-925C-85F8582FB4C4}" type="slidenum">
              <a:rPr lang="en-US" altLang="en-US" sz="1100" smtClean="0"/>
              <a:pPr/>
              <a:t>44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space</a:t>
            </a:r>
            <a:r>
              <a:rPr lang="en-US" baseline="0" dirty="0" smtClean="0"/>
              <a:t> for energy upgrade – parallel to the present Linac2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6B913-EDB6-49CB-A6D9-A41AA22AF8C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1FF9608-C232-4EDC-908D-A30591046D31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B5824C2-AEAF-4A7C-82A0-577D69FA685E}" type="slidenum">
              <a:rPr lang="en-US" altLang="en-US" sz="1100" smtClean="0"/>
              <a:pPr/>
              <a:t>43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160211" y="76200"/>
            <a:ext cx="6764589" cy="838200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6"/>
            <a:ext cx="8229600" cy="5059363"/>
          </a:xfrm>
        </p:spPr>
        <p:txBody>
          <a:bodyPr/>
          <a:lstStyle>
            <a:lvl1pPr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lvl1pPr>
            <a:lvl2pPr>
              <a:defRPr>
                <a:solidFill>
                  <a:srgbClr val="0070C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8" name="TextBox 4"/>
          <p:cNvSpPr txBox="1"/>
          <p:nvPr userDrawn="1"/>
        </p:nvSpPr>
        <p:spPr>
          <a:xfrm>
            <a:off x="0" y="6547239"/>
            <a:ext cx="1727650" cy="3079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t>R.G.</a:t>
            </a:r>
            <a:endParaRPr lang="en-US" sz="1400" b="1" kern="0" dirty="0">
              <a:solidFill>
                <a:srgbClr val="000000"/>
              </a:solidFill>
              <a:latin typeface="Arial" pitchFamily="34"/>
              <a:ea typeface="ＭＳ Ｐゴシック"/>
              <a:cs typeface="+mn-cs"/>
            </a:endParaRPr>
          </a:p>
        </p:txBody>
      </p:sp>
      <p:sp>
        <p:nvSpPr>
          <p:cNvPr id="9" name="TextBox 5"/>
          <p:cNvSpPr txBox="1"/>
          <p:nvPr userDrawn="1"/>
        </p:nvSpPr>
        <p:spPr>
          <a:xfrm>
            <a:off x="4092575" y="6553200"/>
            <a:ext cx="40322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A8C299-C7D2-4AF7-9BF8-A064B3FD0D2C}" type="slidenum">
              <a:rPr lang="en-US" sz="1400" b="1" ker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400" b="1" kern="0" dirty="0">
              <a:solidFill>
                <a:srgbClr val="000000"/>
              </a:solidFill>
              <a:latin typeface="Arial" pitchFamily="34"/>
              <a:ea typeface="ＭＳ Ｐゴシック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066801" y="0"/>
            <a:ext cx="7086600" cy="976200"/>
          </a:xfrm>
        </p:spPr>
        <p:txBody>
          <a:bodyPr anchor="ctr" anchorCtr="0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7" name="TextBox 4"/>
          <p:cNvSpPr txBox="1"/>
          <p:nvPr userDrawn="1"/>
        </p:nvSpPr>
        <p:spPr>
          <a:xfrm>
            <a:off x="6934200" y="6547239"/>
            <a:ext cx="22098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t>SPL R&amp;D</a:t>
            </a:r>
            <a:r>
              <a:rPr lang="en-US" sz="1400" b="1" kern="0" baseline="0" dirty="0" smtClea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t> and </a:t>
            </a:r>
            <a:r>
              <a:rPr lang="en-US" sz="1400" b="1" kern="0" baseline="0" dirty="0" err="1" smtClea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t>ESSnuSB</a:t>
            </a:r>
            <a:endParaRPr lang="en-US" sz="1400" b="1" kern="0" dirty="0">
              <a:solidFill>
                <a:srgbClr val="000000"/>
              </a:solidFill>
              <a:latin typeface="Arial" pitchFamily="34"/>
              <a:ea typeface="ＭＳ Ｐゴシック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900000" cy="900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30719" y="-8930"/>
            <a:ext cx="1173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SPL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61FC-BC12-4F92-B25E-C01DEF47C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57A4D-0D97-4522-9E61-F51D4801D510}" type="datetimeFigureOut">
              <a:rPr lang="en-GB" smtClean="0"/>
              <a:t>26/05/2014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1D17-BC8B-4F23-A83A-A71DE7B8E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6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696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6"/>
            <a:ext cx="82296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6"/>
            <a:ext cx="213360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5/26/2014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85" r:id="rId3"/>
    <p:sldLayoutId id="214748368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in2p3.fr/conferenceDisplay.py?confId=1009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nufact09.iit.edu/wg3/wg3_benedetto-splstability.ppt" TargetMode="External"/><Relationship Id="rId2" Type="http://schemas.openxmlformats.org/officeDocument/2006/relationships/hyperlink" Target="http://nufact06.physics.uci.edu/Workshop/Slides/RGaroby_SPL3_Pdriver.pp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44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emf"/><Relationship Id="rId9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57201" y="4267200"/>
            <a:ext cx="8229600" cy="5334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R. Garoby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281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281529" y="1597223"/>
            <a:ext cx="4500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linkClick r:id="rId2"/>
              </a:rPr>
              <a:t>https://</a:t>
            </a:r>
            <a:r>
              <a:rPr lang="en-GB" sz="1400" dirty="0" smtClean="0">
                <a:hlinkClick r:id="rId2"/>
              </a:rPr>
              <a:t>indico.in2p3.fr/conferenceDisplay.py?confId=10090</a:t>
            </a:r>
            <a:endParaRPr lang="en-GB" sz="14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76200" y="68759"/>
            <a:ext cx="8931291" cy="1015663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</a:t>
            </a:r>
            <a:r>
              <a:rPr lang="en-US" sz="6000" b="1" spc="50" baseline="30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nd</a:t>
            </a:r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6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ESSnuSB</a:t>
            </a:r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Open Meeting</a:t>
            </a:r>
            <a:endParaRPr lang="en-US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0" y="1138535"/>
            <a:ext cx="3379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smtClean="0">
                <a:solidFill>
                  <a:schemeClr val="tx2"/>
                </a:solidFill>
                <a:latin typeface="Calisto MT" panose="02040603050505030304" pitchFamily="18" charset="0"/>
              </a:rPr>
              <a:t>CERN  26-27 </a:t>
            </a:r>
            <a:r>
              <a:rPr lang="fr-CH" sz="2400" b="1" dirty="0">
                <a:solidFill>
                  <a:schemeClr val="tx2"/>
                </a:solidFill>
                <a:latin typeface="Calisto MT" panose="02040603050505030304" pitchFamily="18" charset="0"/>
              </a:rPr>
              <a:t>M</a:t>
            </a:r>
            <a:r>
              <a:rPr lang="fr-CH" sz="2400" b="1" dirty="0" smtClean="0">
                <a:solidFill>
                  <a:schemeClr val="tx2"/>
                </a:solidFill>
                <a:latin typeface="Calisto MT" panose="02040603050505030304" pitchFamily="18" charset="0"/>
              </a:rPr>
              <a:t>ay 2014</a:t>
            </a:r>
            <a:endParaRPr lang="en-GB" sz="2400" b="1" dirty="0">
              <a:solidFill>
                <a:schemeClr val="tx2"/>
              </a:solidFill>
              <a:latin typeface="Calisto MT" panose="0204060305050503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8585" y="2450068"/>
            <a:ext cx="78868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SPL R&amp;D and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ESSnuSB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669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95600" y="1498207"/>
            <a:ext cx="607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1600" dirty="0" smtClean="0"/>
              <a:t>Cathode and tooling manufacturing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Improve main pump flow control and compressed air connection </a:t>
            </a:r>
            <a:endParaRPr lang="en-GB" sz="1600" dirty="0" smtClean="0"/>
          </a:p>
          <a:p>
            <a:pPr marL="285750" indent="-285750">
              <a:buFontTx/>
              <a:buChar char="-"/>
            </a:pPr>
            <a:r>
              <a:rPr lang="pt-PT" sz="1600" dirty="0" smtClean="0"/>
              <a:t>Allow crane direct acces to the electropolishing hut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667000" y="2329204"/>
            <a:ext cx="3160755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 smtClean="0"/>
              <a:t>- Monocell TESTS:</a:t>
            </a:r>
            <a:endParaRPr lang="en-GB" sz="180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2895599" y="2603718"/>
            <a:ext cx="60542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1600" dirty="0" smtClean="0"/>
              <a:t>A second set of electropolishing sessions were done to bring the total removed thickness to 200 microns.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It was possible to set different working temperatures and compare them with the simulation data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Working at lower temperatures results in less pitting.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Cavity is currently undergoing RF test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Paper TUP047 bat SRF with all multiphysics simulation details</a:t>
            </a:r>
            <a:endParaRPr lang="en-GB" sz="16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157963"/>
              </p:ext>
            </p:extLst>
          </p:nvPr>
        </p:nvGraphicFramePr>
        <p:xfrm>
          <a:off x="4680147" y="4899997"/>
          <a:ext cx="4320481" cy="1472184"/>
        </p:xfrm>
        <a:graphic>
          <a:graphicData uri="http://schemas.openxmlformats.org/drawingml/2006/table">
            <a:tbl>
              <a:tblPr firstRow="1" firstCol="1" bandRow="1"/>
              <a:tblGrid>
                <a:gridCol w="1215605"/>
                <a:gridCol w="1592706"/>
                <a:gridCol w="1512170"/>
              </a:tblGrid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Temperature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Total current inward / A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Simulation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Real cavity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 °C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 °C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36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 °C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57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02" y="4876800"/>
            <a:ext cx="3507595" cy="146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2"/>
          <p:cNvSpPr txBox="1">
            <a:spLocks/>
          </p:cNvSpPr>
          <p:nvPr/>
        </p:nvSpPr>
        <p:spPr>
          <a:xfrm>
            <a:off x="2514600" y="1219869"/>
            <a:ext cx="6080190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/>
              <a:t>- </a:t>
            </a:r>
            <a:r>
              <a:rPr lang="pt-PT" sz="1800" i="0" dirty="0" smtClean="0"/>
              <a:t>5 </a:t>
            </a:r>
            <a:r>
              <a:rPr lang="pt-PT" sz="1800" i="0" dirty="0"/>
              <a:t>Cell electropolishing preparation:</a:t>
            </a:r>
          </a:p>
        </p:txBody>
      </p:sp>
      <p:pic>
        <p:nvPicPr>
          <p:cNvPr id="18" name="Picture 3" descr="\\cern.ch\dfs\Users\n\nvalverd\Desktop\catia\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3" t="3477" r="40840" b="-3477"/>
          <a:stretch/>
        </p:blipFill>
        <p:spPr bwMode="auto">
          <a:xfrm>
            <a:off x="436424" y="1398865"/>
            <a:ext cx="1697176" cy="34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219200" y="1216223"/>
            <a:ext cx="121920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r>
              <a:rPr lang="en-GB" sz="1400" dirty="0" smtClean="0"/>
              <a:t>Tooling for EP</a:t>
            </a:r>
            <a:endParaRPr lang="en-GB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/>
              <a:t>Electro-</a:t>
            </a:r>
            <a:r>
              <a:rPr lang="fr-CH" dirty="0" err="1"/>
              <a:t>Polishing</a:t>
            </a:r>
            <a:r>
              <a:rPr lang="fr-CH" dirty="0"/>
              <a:t> (EP)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8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ern.ch\dfs\Users\n\nvalverd\Desktop\catia\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8973" r="14374" b="7971"/>
          <a:stretch/>
        </p:blipFill>
        <p:spPr bwMode="auto">
          <a:xfrm>
            <a:off x="1994" y="1673893"/>
            <a:ext cx="5544616" cy="379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4351" y="5465434"/>
            <a:ext cx="7193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Helium</a:t>
            </a:r>
            <a:r>
              <a:rPr lang="es-ES" sz="2000" dirty="0" smtClean="0"/>
              <a:t> </a:t>
            </a:r>
            <a:r>
              <a:rPr lang="es-ES" sz="2000" dirty="0" err="1" smtClean="0"/>
              <a:t>tank</a:t>
            </a:r>
            <a:r>
              <a:rPr lang="es-ES" sz="2000" dirty="0" smtClean="0"/>
              <a:t> </a:t>
            </a:r>
            <a:r>
              <a:rPr lang="es-ES" sz="2000" dirty="0" err="1" smtClean="0"/>
              <a:t>designed</a:t>
            </a:r>
            <a:r>
              <a:rPr lang="es-ES" sz="2000" dirty="0" smtClean="0"/>
              <a:t> </a:t>
            </a:r>
            <a:r>
              <a:rPr lang="es-ES" sz="2000" dirty="0" err="1" smtClean="0"/>
              <a:t>by</a:t>
            </a:r>
            <a:r>
              <a:rPr lang="es-ES" sz="2000" dirty="0" smtClean="0"/>
              <a:t> CERN (</a:t>
            </a:r>
            <a:r>
              <a:rPr lang="es-ES" sz="2000" dirty="0" err="1" smtClean="0"/>
              <a:t>Stainless</a:t>
            </a:r>
            <a:r>
              <a:rPr lang="es-ES" sz="2000" dirty="0" smtClean="0"/>
              <a:t> </a:t>
            </a:r>
            <a:r>
              <a:rPr lang="es-ES" sz="2000" dirty="0" err="1" smtClean="0"/>
              <a:t>steel</a:t>
            </a:r>
            <a:r>
              <a:rPr lang="es-ES" sz="2000" dirty="0" smtClean="0"/>
              <a:t>). </a:t>
            </a:r>
          </a:p>
          <a:p>
            <a:r>
              <a:rPr lang="es-ES" sz="2000" dirty="0" smtClean="0"/>
              <a:t>5 </a:t>
            </a:r>
            <a:r>
              <a:rPr lang="es-ES" sz="2000" dirty="0" err="1" smtClean="0"/>
              <a:t>items</a:t>
            </a:r>
            <a:r>
              <a:rPr lang="es-ES" sz="2000" dirty="0" smtClean="0"/>
              <a:t> </a:t>
            </a:r>
            <a:r>
              <a:rPr lang="es-ES" sz="2000" dirty="0" err="1" smtClean="0"/>
              <a:t>under</a:t>
            </a:r>
            <a:r>
              <a:rPr lang="es-ES" sz="2000" dirty="0" smtClean="0"/>
              <a:t> </a:t>
            </a:r>
            <a:r>
              <a:rPr lang="es-ES" sz="2000" dirty="0" err="1" smtClean="0"/>
              <a:t>fabrication</a:t>
            </a:r>
            <a:r>
              <a:rPr lang="es-ES" sz="2000" dirty="0" smtClean="0"/>
              <a:t> </a:t>
            </a:r>
            <a:r>
              <a:rPr lang="es-ES" sz="2000" dirty="0" err="1" smtClean="0"/>
              <a:t>by</a:t>
            </a:r>
            <a:r>
              <a:rPr lang="es-ES" sz="2000" dirty="0" smtClean="0"/>
              <a:t> CEA (</a:t>
            </a:r>
            <a:r>
              <a:rPr lang="es-ES" sz="2000" dirty="0" err="1" smtClean="0"/>
              <a:t>with</a:t>
            </a:r>
            <a:r>
              <a:rPr lang="es-ES" sz="2000" dirty="0" smtClean="0"/>
              <a:t> SDMS).</a:t>
            </a:r>
            <a:endParaRPr lang="en-GB" sz="20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78220" y="1456864"/>
            <a:ext cx="5860878" cy="21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1450688"/>
            <a:ext cx="2906052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0070C0"/>
                </a:solidFill>
              </a:rPr>
              <a:t>Stainless</a:t>
            </a:r>
            <a:r>
              <a:rPr lang="fr-CH" b="1" dirty="0" smtClean="0">
                <a:solidFill>
                  <a:srgbClr val="0070C0"/>
                </a:solidFill>
              </a:rPr>
              <a:t> </a:t>
            </a:r>
            <a:r>
              <a:rPr lang="fr-CH" b="1" dirty="0" err="1" smtClean="0">
                <a:solidFill>
                  <a:srgbClr val="0070C0"/>
                </a:solidFill>
              </a:rPr>
              <a:t>Steel</a:t>
            </a:r>
            <a:r>
              <a:rPr lang="fr-CH" b="1" dirty="0" smtClean="0">
                <a:solidFill>
                  <a:srgbClr val="0070C0"/>
                </a:solidFill>
              </a:rPr>
              <a:t> He tank (CEA)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905000" y="1905000"/>
            <a:ext cx="533400" cy="6082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err="1"/>
              <a:t>Helium</a:t>
            </a:r>
            <a:r>
              <a:rPr lang="es-ES" dirty="0"/>
              <a:t> </a:t>
            </a:r>
            <a:r>
              <a:rPr lang="es-ES" dirty="0" err="1"/>
              <a:t>tank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7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506415"/>
            <a:ext cx="4560000" cy="34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7310" y="5059855"/>
            <a:ext cx="441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CEA test bench with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</a:rPr>
              <a:t>two SPL cylindrical window couplers,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</a:rPr>
              <a:t>Double Walled Tubes and Test Box cavity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5390" y="1126190"/>
            <a:ext cx="2529410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</a:rPr>
              <a:t>Test of RF </a:t>
            </a:r>
            <a:r>
              <a:rPr lang="fr-CH" b="1" dirty="0" err="1" smtClean="0">
                <a:solidFill>
                  <a:srgbClr val="0070C0"/>
                </a:solidFill>
              </a:rPr>
              <a:t>couplers</a:t>
            </a:r>
            <a:r>
              <a:rPr lang="fr-CH" b="1" dirty="0" smtClean="0">
                <a:solidFill>
                  <a:srgbClr val="0070C0"/>
                </a:solidFill>
              </a:rPr>
              <a:t> (CEA)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RF tests on couplers at CEA</a:t>
            </a:r>
            <a:endParaRPr lang="en-GB" dirty="0"/>
          </a:p>
        </p:txBody>
      </p:sp>
      <p:pic>
        <p:nvPicPr>
          <p:cNvPr id="8" name="Picture 2" descr="\\cern.ch\dfs\Departments\AB\Groups\RF\Sections\SR\Prevessin\Coupleurs\coupleur SPL\Illustrations\SPL-LHC ENSEMBL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6200000">
            <a:off x="-316120" y="3313522"/>
            <a:ext cx="2971467" cy="1678423"/>
          </a:xfrm>
          <a:prstGeom prst="rect">
            <a:avLst/>
          </a:prstGeom>
          <a:noFill/>
        </p:spPr>
      </p:pic>
      <p:pic>
        <p:nvPicPr>
          <p:cNvPr id="9" name="Content Placeholder 7" descr="SPL-SPS ENSEMB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766317">
            <a:off x="1533337" y="3421926"/>
            <a:ext cx="3029989" cy="1711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2057400"/>
            <a:ext cx="1154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 smtClean="0"/>
              <a:t>Cylindrical</a:t>
            </a:r>
            <a:endParaRPr lang="fr-CH" dirty="0" smtClean="0"/>
          </a:p>
          <a:p>
            <a:pPr algn="ctr"/>
            <a:r>
              <a:rPr lang="fr-CH" dirty="0" err="1" smtClean="0"/>
              <a:t>window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473096" y="2045287"/>
            <a:ext cx="932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/>
              <a:t>D</a:t>
            </a:r>
            <a:r>
              <a:rPr lang="fr-CH" dirty="0" err="1" smtClean="0"/>
              <a:t>isk</a:t>
            </a:r>
            <a:endParaRPr lang="fr-CH" dirty="0" smtClean="0"/>
          </a:p>
          <a:p>
            <a:pPr algn="ctr"/>
            <a:r>
              <a:rPr lang="fr-CH" dirty="0" err="1" smtClean="0"/>
              <a:t>window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1394267"/>
            <a:ext cx="225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Development</a:t>
            </a:r>
            <a:r>
              <a:rPr lang="fr-CH" dirty="0" smtClean="0"/>
              <a:t> of</a:t>
            </a:r>
          </a:p>
          <a:p>
            <a:r>
              <a:rPr lang="fr-CH" dirty="0" err="1" smtClean="0"/>
              <a:t>two</a:t>
            </a:r>
            <a:r>
              <a:rPr lang="fr-CH" dirty="0" smtClean="0"/>
              <a:t> types of </a:t>
            </a:r>
            <a:r>
              <a:rPr lang="fr-CH" dirty="0" err="1" smtClean="0"/>
              <a:t>couplers</a:t>
            </a:r>
            <a:r>
              <a:rPr lang="fr-CH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775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4" y="1578047"/>
            <a:ext cx="8562294" cy="271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6400800" y="3393377"/>
            <a:ext cx="304801" cy="46290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792053" y="1698687"/>
            <a:ext cx="308606" cy="30596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524024" y="1481985"/>
            <a:ext cx="627747" cy="85886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497818" y="1911419"/>
            <a:ext cx="235969" cy="71988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646183" y="2023939"/>
            <a:ext cx="288299" cy="91028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6" idx="0"/>
          </p:cNvCxnSpPr>
          <p:nvPr/>
        </p:nvCxnSpPr>
        <p:spPr>
          <a:xfrm flipH="1" flipV="1">
            <a:off x="2537011" y="3524589"/>
            <a:ext cx="347373" cy="78577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177338" y="2479081"/>
            <a:ext cx="271436" cy="60569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1300307" y="3675898"/>
            <a:ext cx="376093" cy="49544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76" idx="0"/>
          </p:cNvCxnSpPr>
          <p:nvPr/>
        </p:nvCxnSpPr>
        <p:spPr>
          <a:xfrm flipV="1">
            <a:off x="685607" y="3599117"/>
            <a:ext cx="341316" cy="687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3162968" y="3599116"/>
            <a:ext cx="570832" cy="90407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3592652" y="3239076"/>
            <a:ext cx="598348" cy="7761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537010" y="2310009"/>
            <a:ext cx="183356" cy="5283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697656" y="1689740"/>
            <a:ext cx="59775" cy="62026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75" idx="3"/>
          </p:cNvCxnSpPr>
          <p:nvPr/>
        </p:nvCxnSpPr>
        <p:spPr>
          <a:xfrm>
            <a:off x="3519413" y="1378144"/>
            <a:ext cx="578476" cy="32054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5018092" y="3192892"/>
            <a:ext cx="479726" cy="48300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6351895" y="2611416"/>
            <a:ext cx="898408" cy="82297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566063" y="4310366"/>
            <a:ext cx="636641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Cavity</a:t>
            </a:r>
            <a:endParaRPr lang="en-GB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2727183" y="1718327"/>
            <a:ext cx="1137676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GB" sz="1600" dirty="0"/>
              <a:t>Helium </a:t>
            </a:r>
            <a:r>
              <a:rPr lang="en-GB" sz="1600" dirty="0" smtClean="0"/>
              <a:t>tank</a:t>
            </a:r>
            <a:endParaRPr lang="en-GB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3804219" y="4021795"/>
            <a:ext cx="1073235" cy="55838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GB" sz="1600" dirty="0" smtClean="0"/>
              <a:t>Inter-cavity</a:t>
            </a:r>
          </a:p>
          <a:p>
            <a:pPr algn="ctr"/>
            <a:r>
              <a:rPr lang="en-GB" sz="1600" dirty="0" smtClean="0"/>
              <a:t>support</a:t>
            </a:r>
            <a:endParaRPr lang="en-GB" sz="1600" dirty="0"/>
          </a:p>
        </p:txBody>
      </p:sp>
      <p:sp>
        <p:nvSpPr>
          <p:cNvPr id="66" name="TextBox 65"/>
          <p:cNvSpPr txBox="1"/>
          <p:nvPr/>
        </p:nvSpPr>
        <p:spPr>
          <a:xfrm>
            <a:off x="6629372" y="1130269"/>
            <a:ext cx="1358185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Thermal shield</a:t>
            </a:r>
            <a:endParaRPr lang="en-GB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7349452" y="1387440"/>
            <a:ext cx="1349593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Vacuum vessel</a:t>
            </a:r>
            <a:endParaRPr lang="en-GB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6358301" y="3859178"/>
            <a:ext cx="1015014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RF coupler</a:t>
            </a:r>
            <a:endParaRPr lang="en-GB" sz="1600" dirty="0"/>
          </a:p>
        </p:txBody>
      </p:sp>
      <p:sp>
        <p:nvSpPr>
          <p:cNvPr id="71" name="TextBox 70"/>
          <p:cNvSpPr txBox="1"/>
          <p:nvPr/>
        </p:nvSpPr>
        <p:spPr>
          <a:xfrm>
            <a:off x="6961154" y="3466361"/>
            <a:ext cx="1970404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Thermal shield tie-rod</a:t>
            </a:r>
            <a:endParaRPr lang="en-GB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1157495" y="4173476"/>
            <a:ext cx="1283357" cy="55838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GB" sz="1600" dirty="0" smtClean="0"/>
              <a:t>Cold-to-warm</a:t>
            </a:r>
          </a:p>
          <a:p>
            <a:pPr algn="ctr"/>
            <a:r>
              <a:rPr lang="en-GB" sz="1600" dirty="0" smtClean="0"/>
              <a:t>transition</a:t>
            </a:r>
            <a:endParaRPr lang="en-GB" sz="1600" dirty="0"/>
          </a:p>
        </p:txBody>
      </p:sp>
      <p:sp>
        <p:nvSpPr>
          <p:cNvPr id="73" name="TextBox 72"/>
          <p:cNvSpPr txBox="1"/>
          <p:nvPr/>
        </p:nvSpPr>
        <p:spPr>
          <a:xfrm>
            <a:off x="4932040" y="1639279"/>
            <a:ext cx="1698535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Magnetic shielding</a:t>
            </a:r>
            <a:endParaRPr lang="en-GB" sz="1600" dirty="0"/>
          </a:p>
        </p:txBody>
      </p:sp>
      <p:sp>
        <p:nvSpPr>
          <p:cNvPr id="74" name="TextBox 73"/>
          <p:cNvSpPr txBox="1"/>
          <p:nvPr/>
        </p:nvSpPr>
        <p:spPr>
          <a:xfrm>
            <a:off x="3943396" y="1074186"/>
            <a:ext cx="1697894" cy="55838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GB" sz="1600" dirty="0" smtClean="0"/>
              <a:t>Insulation vacuum </a:t>
            </a:r>
          </a:p>
          <a:p>
            <a:pPr algn="ctr"/>
            <a:r>
              <a:rPr lang="en-GB" sz="1600" dirty="0" smtClean="0"/>
              <a:t>relief plate</a:t>
            </a:r>
            <a:endParaRPr lang="en-GB" sz="1600" dirty="0"/>
          </a:p>
        </p:txBody>
      </p:sp>
      <p:sp>
        <p:nvSpPr>
          <p:cNvPr id="75" name="TextBox 74"/>
          <p:cNvSpPr txBox="1"/>
          <p:nvPr/>
        </p:nvSpPr>
        <p:spPr>
          <a:xfrm>
            <a:off x="1963802" y="1098951"/>
            <a:ext cx="1555611" cy="55838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GB" sz="1600" dirty="0" smtClean="0"/>
              <a:t>Cryogenic circuit </a:t>
            </a:r>
          </a:p>
          <a:p>
            <a:pPr algn="ctr"/>
            <a:r>
              <a:rPr lang="en-GB" sz="1600" dirty="0" smtClean="0"/>
              <a:t>burst disk</a:t>
            </a:r>
            <a:endParaRPr lang="en-GB" sz="1600" dirty="0"/>
          </a:p>
        </p:txBody>
      </p:sp>
      <p:sp>
        <p:nvSpPr>
          <p:cNvPr id="76" name="TextBox 75"/>
          <p:cNvSpPr txBox="1"/>
          <p:nvPr/>
        </p:nvSpPr>
        <p:spPr>
          <a:xfrm>
            <a:off x="184993" y="4287047"/>
            <a:ext cx="1001228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Gate valve</a:t>
            </a:r>
            <a:endParaRPr lang="en-GB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2024506" y="1942604"/>
            <a:ext cx="1445452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Two-phase pipe</a:t>
            </a:r>
            <a:endParaRPr lang="en-GB" sz="1600" dirty="0"/>
          </a:p>
        </p:txBody>
      </p:sp>
      <p:sp>
        <p:nvSpPr>
          <p:cNvPr id="79" name="TextBox 78"/>
          <p:cNvSpPr txBox="1"/>
          <p:nvPr/>
        </p:nvSpPr>
        <p:spPr>
          <a:xfrm>
            <a:off x="5070496" y="3700203"/>
            <a:ext cx="1141587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Cavity tuner</a:t>
            </a:r>
            <a:endParaRPr lang="en-GB" sz="1600" dirty="0"/>
          </a:p>
        </p:txBody>
      </p:sp>
      <p:sp>
        <p:nvSpPr>
          <p:cNvPr id="80" name="TextBox 79"/>
          <p:cNvSpPr txBox="1"/>
          <p:nvPr/>
        </p:nvSpPr>
        <p:spPr>
          <a:xfrm>
            <a:off x="3055575" y="4503186"/>
            <a:ext cx="1339847" cy="55838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GB" sz="1600" dirty="0" smtClean="0"/>
              <a:t>Double-walled</a:t>
            </a:r>
          </a:p>
          <a:p>
            <a:pPr algn="ctr"/>
            <a:r>
              <a:rPr lang="en-GB" sz="1600" dirty="0" smtClean="0"/>
              <a:t>tube</a:t>
            </a:r>
            <a:endParaRPr lang="en-GB" sz="1600" dirty="0"/>
          </a:p>
        </p:txBody>
      </p:sp>
      <p:sp>
        <p:nvSpPr>
          <p:cNvPr id="81" name="TextBox 80"/>
          <p:cNvSpPr txBox="1"/>
          <p:nvPr/>
        </p:nvSpPr>
        <p:spPr>
          <a:xfrm>
            <a:off x="556636" y="2158739"/>
            <a:ext cx="1750792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He phase separator</a:t>
            </a:r>
            <a:endParaRPr lang="en-GB" sz="1600" dirty="0"/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405823" y="1787647"/>
            <a:ext cx="259070" cy="140524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8145" y="1387440"/>
            <a:ext cx="1784648" cy="312165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GB" sz="1600" dirty="0" smtClean="0"/>
              <a:t>Cryogenic lines port</a:t>
            </a:r>
            <a:endParaRPr lang="en-GB" sz="1600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767857"/>
          </a:xfrm>
        </p:spPr>
        <p:txBody>
          <a:bodyPr>
            <a:normAutofit/>
          </a:bodyPr>
          <a:lstStyle/>
          <a:p>
            <a:pPr algn="ctr"/>
            <a:r>
              <a:rPr lang="fr-CH" dirty="0" smtClean="0"/>
              <a:t>Cryomodule</a:t>
            </a:r>
            <a:endParaRPr lang="en-GB" dirty="0"/>
          </a:p>
        </p:txBody>
      </p:sp>
      <p:pic>
        <p:nvPicPr>
          <p:cNvPr id="1026" name="Picture 2" descr="C:\Rg_files\Rgdata3\Photos\2013\SPL_mockup\IMAG06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8210" r="9917"/>
          <a:stretch/>
        </p:blipFill>
        <p:spPr bwMode="auto">
          <a:xfrm>
            <a:off x="5681525" y="4300988"/>
            <a:ext cx="3017520" cy="21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"/>
          <p:cNvSpPr txBox="1">
            <a:spLocks noChangeArrowheads="1"/>
          </p:cNvSpPr>
          <p:nvPr/>
        </p:nvSpPr>
        <p:spPr bwMode="auto">
          <a:xfrm>
            <a:off x="4102577" y="4884186"/>
            <a:ext cx="1578948" cy="7386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s-ES" sz="1400" dirty="0" err="1" smtClean="0"/>
              <a:t>Assembly</a:t>
            </a:r>
            <a:r>
              <a:rPr lang="es-ES" sz="1400" dirty="0" smtClean="0"/>
              <a:t> of </a:t>
            </a:r>
            <a:r>
              <a:rPr lang="es-ES" sz="1400" dirty="0" err="1" smtClean="0"/>
              <a:t>supporting</a:t>
            </a:r>
            <a:r>
              <a:rPr lang="es-ES" sz="1400" dirty="0" smtClean="0"/>
              <a:t> </a:t>
            </a:r>
            <a:r>
              <a:rPr lang="es-ES" sz="1400" dirty="0" err="1" smtClean="0"/>
              <a:t>system</a:t>
            </a:r>
            <a:r>
              <a:rPr lang="es-ES" sz="1400" dirty="0" smtClean="0"/>
              <a:t> </a:t>
            </a:r>
            <a:r>
              <a:rPr lang="es-ES" sz="1400" dirty="0" err="1" smtClean="0"/>
              <a:t>mock</a:t>
            </a:r>
            <a:r>
              <a:rPr lang="es-ES" sz="1400" dirty="0" smtClean="0"/>
              <a:t>-up</a:t>
            </a:r>
            <a:endParaRPr lang="en-GB" sz="1400" dirty="0"/>
          </a:p>
        </p:txBody>
      </p:sp>
      <p:pic>
        <p:nvPicPr>
          <p:cNvPr id="1027" name="Picture 3" descr="C:\Rg_files\Rgdata3\Photos\2013\SMI2_SPL_mockup\20130813_1603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25666" r="4014" b="15124"/>
          <a:stretch/>
        </p:blipFill>
        <p:spPr bwMode="auto">
          <a:xfrm>
            <a:off x="312793" y="5073411"/>
            <a:ext cx="3019999" cy="147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3349461" y="5814536"/>
            <a:ext cx="1578948" cy="7386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s-ES" sz="1400" dirty="0" err="1" smtClean="0"/>
              <a:t>Inner</a:t>
            </a:r>
            <a:r>
              <a:rPr lang="es-ES" sz="1400" dirty="0" smtClean="0"/>
              <a:t> </a:t>
            </a:r>
            <a:r>
              <a:rPr lang="es-ES" sz="1400" dirty="0" err="1" smtClean="0"/>
              <a:t>part</a:t>
            </a:r>
            <a:r>
              <a:rPr lang="es-ES" sz="1400" dirty="0" smtClean="0"/>
              <a:t> of </a:t>
            </a:r>
            <a:r>
              <a:rPr lang="es-ES" sz="1400" dirty="0" err="1" smtClean="0"/>
              <a:t>supporting</a:t>
            </a:r>
            <a:r>
              <a:rPr lang="es-ES" sz="1400" dirty="0" smtClean="0"/>
              <a:t> </a:t>
            </a:r>
            <a:r>
              <a:rPr lang="es-ES" sz="1400" dirty="0" err="1" smtClean="0"/>
              <a:t>system</a:t>
            </a:r>
            <a:r>
              <a:rPr lang="es-ES" sz="1400" dirty="0" smtClean="0"/>
              <a:t> </a:t>
            </a:r>
            <a:r>
              <a:rPr lang="es-ES" sz="1400" dirty="0" err="1" smtClean="0"/>
              <a:t>mock</a:t>
            </a:r>
            <a:r>
              <a:rPr lang="es-ES" sz="1400" dirty="0" smtClean="0"/>
              <a:t>-up</a:t>
            </a:r>
            <a:endParaRPr lang="en-GB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1584432" y="693186"/>
            <a:ext cx="6187968" cy="297414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>
            <a:lvl1pPr marL="182563" indent="-182563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70C0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latin typeface="Gill Sans MT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fr-CH" dirty="0"/>
              <a:t>Collaboration </a:t>
            </a:r>
            <a:r>
              <a:rPr lang="fr-CH" dirty="0" err="1"/>
              <a:t>with</a:t>
            </a:r>
            <a:r>
              <a:rPr lang="fr-CH" dirty="0"/>
              <a:t> ESS (Lund</a:t>
            </a:r>
            <a:r>
              <a:rPr lang="fr-CH" dirty="0" smtClean="0"/>
              <a:t>) </a:t>
            </a:r>
            <a:r>
              <a:rPr lang="fr-CH" dirty="0" err="1" smtClean="0"/>
              <a:t>with</a:t>
            </a:r>
            <a:r>
              <a:rPr lang="fr-CH" dirty="0" smtClean="0"/>
              <a:t> contributions </a:t>
            </a:r>
            <a:r>
              <a:rPr lang="fr-CH" dirty="0" err="1" smtClean="0"/>
              <a:t>from</a:t>
            </a:r>
            <a:r>
              <a:rPr lang="fr-CH" dirty="0" smtClean="0"/>
              <a:t> IN2P3 and CEA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3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10001" y="3888184"/>
            <a:ext cx="3146473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r>
              <a:rPr lang="en-GB" sz="1400" dirty="0" smtClean="0"/>
              <a:t>Cell-by-cell tuning system with RF bead-pull and </a:t>
            </a:r>
            <a:r>
              <a:rPr lang="en-GB" sz="1400" dirty="0"/>
              <a:t>mechanical </a:t>
            </a:r>
            <a:r>
              <a:rPr lang="en-GB" sz="1400" dirty="0" smtClean="0"/>
              <a:t>measurements.</a:t>
            </a:r>
            <a:endParaRPr lang="en-GB" sz="1400" dirty="0"/>
          </a:p>
        </p:txBody>
      </p:sp>
      <p:pic>
        <p:nvPicPr>
          <p:cNvPr id="26" name="Picture 2" descr="\\cern.ch\dfs\Workspaces\n\nuriadoc\nuriadoc\Niobium Cavities\pics\Machine de tuning\DSC016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7460" r="2823" b="18444"/>
          <a:stretch/>
        </p:blipFill>
        <p:spPr bwMode="auto">
          <a:xfrm>
            <a:off x="3810001" y="4426126"/>
            <a:ext cx="314647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20328" r="6536" b="15655"/>
          <a:stretch/>
        </p:blipFill>
        <p:spPr bwMode="auto">
          <a:xfrm>
            <a:off x="392613" y="4419600"/>
            <a:ext cx="334118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392613" y="3886200"/>
            <a:ext cx="3341187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n-GB" sz="1400" dirty="0" smtClean="0"/>
              <a:t>Cavity tuner: measurement of cavity detuning versus </a:t>
            </a:r>
            <a:r>
              <a:rPr lang="en-GB" sz="1400" dirty="0"/>
              <a:t>mechanical </a:t>
            </a:r>
            <a:r>
              <a:rPr lang="en-GB" sz="1400" dirty="0" smtClean="0"/>
              <a:t>deformation.</a:t>
            </a:r>
            <a:endParaRPr lang="en-GB" sz="1400" dirty="0"/>
          </a:p>
        </p:txBody>
      </p:sp>
      <p:pic>
        <p:nvPicPr>
          <p:cNvPr id="30" name="Picture 2" descr="\\cern.ch\dfs\Users\n\nvalverd\Desktop\catia\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5" t="7056" r="33078"/>
          <a:stretch/>
        </p:blipFill>
        <p:spPr bwMode="auto">
          <a:xfrm>
            <a:off x="7155070" y="2401907"/>
            <a:ext cx="1760330" cy="3802966"/>
          </a:xfrm>
          <a:prstGeom prst="rect">
            <a:avLst/>
          </a:prstGeom>
          <a:noFill/>
          <a:ln w="12700">
            <a:solidFill>
              <a:schemeClr val="accent1">
                <a:shade val="95000"/>
                <a:satMod val="10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7155070" y="1447800"/>
            <a:ext cx="1760330" cy="9541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s-ES" sz="1400" dirty="0" err="1"/>
              <a:t>Tooling</a:t>
            </a:r>
            <a:r>
              <a:rPr lang="es-ES" sz="1400" dirty="0"/>
              <a:t> </a:t>
            </a:r>
            <a:r>
              <a:rPr lang="es-ES" sz="1400" dirty="0" smtClean="0"/>
              <a:t>for test in vertical </a:t>
            </a:r>
            <a:r>
              <a:rPr lang="es-ES" sz="1400" dirty="0" err="1" smtClean="0"/>
              <a:t>cryostat</a:t>
            </a:r>
            <a:r>
              <a:rPr lang="es-ES" sz="1400" dirty="0" smtClean="0"/>
              <a:t>: </a:t>
            </a:r>
            <a:r>
              <a:rPr lang="es-ES" sz="1400" dirty="0" err="1" smtClean="0"/>
              <a:t>fabricated</a:t>
            </a:r>
            <a:r>
              <a:rPr lang="es-ES" sz="1400" dirty="0" smtClean="0"/>
              <a:t> </a:t>
            </a:r>
            <a:r>
              <a:rPr lang="es-ES" sz="1400" dirty="0"/>
              <a:t>and </a:t>
            </a:r>
            <a:r>
              <a:rPr lang="es-ES" sz="1400" dirty="0" err="1"/>
              <a:t>available</a:t>
            </a:r>
            <a:r>
              <a:rPr lang="es-ES" sz="1400" dirty="0"/>
              <a:t> at CERN</a:t>
            </a:r>
            <a:endParaRPr lang="en-GB" sz="1400" dirty="0"/>
          </a:p>
        </p:txBody>
      </p:sp>
      <p:pic>
        <p:nvPicPr>
          <p:cNvPr id="10" name="Picture 2" descr="C:\Users\smikulas\Dropbox\diploma\CERN\CleanRoom\Files\pic2\Névtelen_panorámafelvétel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0"/>
          <a:stretch/>
        </p:blipFill>
        <p:spPr bwMode="auto">
          <a:xfrm>
            <a:off x="228601" y="1752600"/>
            <a:ext cx="6705600" cy="197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1143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Tests systems and cavity reception area (</a:t>
            </a:r>
            <a:r>
              <a:rPr lang="en-US" dirty="0" err="1"/>
              <a:t>Bdg</a:t>
            </a:r>
            <a:r>
              <a:rPr lang="en-US" dirty="0" smtClean="0"/>
              <a:t>. 252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28600" y="1444823"/>
            <a:ext cx="670560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fr-CH" sz="1400" dirty="0" err="1" smtClean="0"/>
              <a:t>Reception</a:t>
            </a:r>
            <a:r>
              <a:rPr lang="fr-CH" sz="1400" dirty="0" smtClean="0"/>
              <a:t> area in bdg.252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6846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457200" y="1066806"/>
            <a:ext cx="8229600" cy="5410194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fr-CH" sz="1800" dirty="0" err="1" smtClean="0">
                <a:latin typeface="+mn-lt"/>
              </a:rPr>
              <a:t>Cryogenics</a:t>
            </a:r>
            <a:endParaRPr lang="fr-CH" sz="1800" dirty="0" smtClean="0">
              <a:latin typeface="+mn-lt"/>
            </a:endParaRPr>
          </a:p>
          <a:p>
            <a:pPr marL="582613" lvl="1" indent="-182563"/>
            <a:r>
              <a:rPr lang="fr-CH" sz="1400" dirty="0" smtClean="0">
                <a:latin typeface="+mn-lt"/>
              </a:rPr>
              <a:t>New </a:t>
            </a:r>
            <a:r>
              <a:rPr lang="fr-CH" sz="1400" dirty="0" err="1" smtClean="0">
                <a:latin typeface="+mn-lt"/>
              </a:rPr>
              <a:t>cryogenic</a:t>
            </a:r>
            <a:r>
              <a:rPr lang="fr-CH" sz="1400" dirty="0" smtClean="0">
                <a:latin typeface="+mn-lt"/>
              </a:rPr>
              <a:t> </a:t>
            </a:r>
            <a:r>
              <a:rPr lang="fr-CH" sz="1400" dirty="0" err="1" smtClean="0">
                <a:latin typeface="+mn-lt"/>
              </a:rPr>
              <a:t>transfer</a:t>
            </a:r>
            <a:r>
              <a:rPr lang="fr-CH" sz="1400" dirty="0" smtClean="0">
                <a:latin typeface="+mn-lt"/>
              </a:rPr>
              <a:t> line: </a:t>
            </a:r>
            <a:r>
              <a:rPr lang="fr-CH" sz="1400" dirty="0" err="1" smtClean="0">
                <a:latin typeface="+mn-lt"/>
              </a:rPr>
              <a:t>commissioned</a:t>
            </a:r>
            <a:r>
              <a:rPr lang="fr-CH" sz="1400" dirty="0" smtClean="0">
                <a:latin typeface="+mn-lt"/>
              </a:rPr>
              <a:t> </a:t>
            </a:r>
            <a:r>
              <a:rPr lang="fr-CH" sz="1400" dirty="0" err="1" smtClean="0">
                <a:latin typeface="+mn-lt"/>
              </a:rPr>
              <a:t>December</a:t>
            </a:r>
            <a:r>
              <a:rPr lang="fr-CH" sz="1400" dirty="0" smtClean="0">
                <a:latin typeface="+mn-lt"/>
              </a:rPr>
              <a:t> 2013</a:t>
            </a:r>
          </a:p>
          <a:p>
            <a:pPr marL="582613" lvl="1" indent="-182563"/>
            <a:r>
              <a:rPr lang="en-GB" sz="1400" dirty="0">
                <a:latin typeface="+mn-lt"/>
              </a:rPr>
              <a:t>Modification of </a:t>
            </a:r>
            <a:r>
              <a:rPr lang="en-GB" sz="1400" dirty="0" smtClean="0">
                <a:latin typeface="+mn-lt"/>
              </a:rPr>
              <a:t>2 </a:t>
            </a:r>
            <a:r>
              <a:rPr lang="en-GB" sz="1400" dirty="0">
                <a:latin typeface="+mn-lt"/>
              </a:rPr>
              <a:t>Vertical Cryostats for 2K </a:t>
            </a:r>
            <a:r>
              <a:rPr lang="en-GB" sz="1400" dirty="0" smtClean="0">
                <a:latin typeface="+mn-lt"/>
              </a:rPr>
              <a:t>Operation: completed </a:t>
            </a:r>
            <a:r>
              <a:rPr lang="en-GB" sz="1400" dirty="0">
                <a:latin typeface="+mn-lt"/>
              </a:rPr>
              <a:t>March </a:t>
            </a:r>
            <a:r>
              <a:rPr lang="en-GB" sz="1400" dirty="0" smtClean="0">
                <a:latin typeface="+mn-lt"/>
              </a:rPr>
              <a:t>2013</a:t>
            </a:r>
          </a:p>
          <a:p>
            <a:pPr marL="582613" lvl="1" indent="-182563"/>
            <a:r>
              <a:rPr lang="en-GB" sz="1400" dirty="0" smtClean="0">
                <a:latin typeface="+mn-lt"/>
              </a:rPr>
              <a:t>Specifications of He distribution for Horizontal Cryostats (2K and 4.5 K operation) completed</a:t>
            </a:r>
          </a:p>
          <a:p>
            <a:pPr>
              <a:buFont typeface="+mj-lt"/>
              <a:buAutoNum type="arabicPeriod"/>
            </a:pPr>
            <a:r>
              <a:rPr lang="fr-CH" sz="1800" dirty="0" smtClean="0">
                <a:latin typeface="+mn-lt"/>
              </a:rPr>
              <a:t>SRF </a:t>
            </a:r>
            <a:r>
              <a:rPr lang="fr-CH" sz="1800" dirty="0" err="1" smtClean="0">
                <a:latin typeface="+mn-lt"/>
              </a:rPr>
              <a:t>processing</a:t>
            </a:r>
            <a:r>
              <a:rPr lang="fr-CH" sz="1800" dirty="0" smtClean="0">
                <a:latin typeface="+mn-lt"/>
              </a:rPr>
              <a:t> infrastructure</a:t>
            </a:r>
          </a:p>
          <a:p>
            <a:pPr marL="582613" lvl="1" indent="-182563"/>
            <a:r>
              <a:rPr lang="en-US" sz="1400" dirty="0">
                <a:latin typeface="+mn-lt"/>
              </a:rPr>
              <a:t>Main Clean Room Upgrade and </a:t>
            </a:r>
            <a:r>
              <a:rPr lang="en-US" sz="1400" dirty="0" smtClean="0">
                <a:latin typeface="+mn-lt"/>
              </a:rPr>
              <a:t>Extension: to be finished in </a:t>
            </a:r>
            <a:r>
              <a:rPr lang="en-US" sz="1400" dirty="0">
                <a:latin typeface="+mn-lt"/>
              </a:rPr>
              <a:t>December </a:t>
            </a:r>
            <a:r>
              <a:rPr lang="en-US" sz="1400" dirty="0" smtClean="0">
                <a:latin typeface="+mn-lt"/>
              </a:rPr>
              <a:t>2013</a:t>
            </a:r>
          </a:p>
          <a:p>
            <a:pPr marL="582613" lvl="1" indent="-182563"/>
            <a:endParaRPr lang="en-US" sz="1400" dirty="0" smtClean="0">
              <a:latin typeface="+mn-lt"/>
            </a:endParaRPr>
          </a:p>
          <a:p>
            <a:pPr marL="582613" lvl="1" indent="-182563"/>
            <a:endParaRPr lang="en-US" sz="1400" dirty="0">
              <a:latin typeface="+mn-lt"/>
            </a:endParaRPr>
          </a:p>
          <a:p>
            <a:pPr marL="582613" lvl="1" indent="-182563"/>
            <a:endParaRPr lang="en-US" sz="1400" dirty="0" smtClean="0">
              <a:latin typeface="+mn-lt"/>
            </a:endParaRPr>
          </a:p>
          <a:p>
            <a:pPr marL="582613" lvl="1" indent="-182563"/>
            <a:endParaRPr lang="en-US" sz="1400" dirty="0">
              <a:latin typeface="+mn-lt"/>
            </a:endParaRPr>
          </a:p>
          <a:p>
            <a:pPr marL="582613" lvl="1" indent="-182563"/>
            <a:endParaRPr lang="en-US" sz="1400" dirty="0" smtClean="0">
              <a:latin typeface="+mn-lt"/>
            </a:endParaRPr>
          </a:p>
          <a:p>
            <a:pPr marL="582613" lvl="1" indent="-182563"/>
            <a:endParaRPr lang="en-US" sz="1400" dirty="0">
              <a:latin typeface="+mn-lt"/>
            </a:endParaRPr>
          </a:p>
          <a:p>
            <a:pPr marL="582613" lvl="1" indent="-182563"/>
            <a:endParaRPr lang="en-US" sz="1400" dirty="0" smtClean="0">
              <a:latin typeface="+mn-lt"/>
            </a:endParaRPr>
          </a:p>
          <a:p>
            <a:pPr marL="582613" lvl="1" indent="-182563"/>
            <a:endParaRPr lang="en-US" sz="1400" dirty="0">
              <a:latin typeface="+mn-lt"/>
            </a:endParaRPr>
          </a:p>
          <a:p>
            <a:pPr marL="582613" lvl="1" indent="-182563"/>
            <a:endParaRPr lang="en-US" sz="1400" dirty="0" smtClean="0">
              <a:latin typeface="+mn-lt"/>
            </a:endParaRPr>
          </a:p>
          <a:p>
            <a:pPr marL="400050" lvl="1" indent="0">
              <a:buNone/>
            </a:pPr>
            <a:endParaRPr lang="en-US" sz="1400" dirty="0">
              <a:latin typeface="+mn-lt"/>
            </a:endParaRPr>
          </a:p>
          <a:p>
            <a:pPr marL="582613" lvl="1" indent="-182563"/>
            <a:r>
              <a:rPr lang="en-US" sz="1400" dirty="0">
                <a:latin typeface="+mn-lt"/>
              </a:rPr>
              <a:t>Ultra-Pure Water </a:t>
            </a:r>
            <a:r>
              <a:rPr lang="en-US" sz="1400" dirty="0" smtClean="0">
                <a:latin typeface="+mn-lt"/>
              </a:rPr>
              <a:t>Station delivered and commissioned</a:t>
            </a:r>
            <a:r>
              <a:rPr lang="en-US" sz="1400" dirty="0">
                <a:latin typeface="+mn-lt"/>
              </a:rPr>
              <a:t>: October </a:t>
            </a:r>
            <a:r>
              <a:rPr lang="en-US" sz="1400" dirty="0" smtClean="0">
                <a:latin typeface="+mn-lt"/>
              </a:rPr>
              <a:t>2013</a:t>
            </a:r>
          </a:p>
          <a:p>
            <a:pPr marL="582613" lvl="1" indent="-182563"/>
            <a:r>
              <a:rPr lang="en-US" sz="1400" dirty="0">
                <a:latin typeface="+mn-lt"/>
              </a:rPr>
              <a:t>Rinsing Cabinet delivered: October </a:t>
            </a:r>
            <a:r>
              <a:rPr lang="en-US" sz="1400" dirty="0" smtClean="0">
                <a:latin typeface="+mn-lt"/>
              </a:rPr>
              <a:t>2013</a:t>
            </a:r>
            <a:endParaRPr lang="en-US" sz="1400" dirty="0">
              <a:latin typeface="+mn-lt"/>
            </a:endParaRPr>
          </a:p>
          <a:p>
            <a:pPr marL="582613" lvl="1" indent="-182563"/>
            <a:r>
              <a:rPr lang="en-US" sz="1400" dirty="0" smtClean="0">
                <a:latin typeface="+mn-lt"/>
              </a:rPr>
              <a:t>Diagnostics</a:t>
            </a:r>
          </a:p>
          <a:p>
            <a:pPr marL="982663" lvl="2" indent="-182563"/>
            <a:r>
              <a:rPr lang="en-US" sz="1200" dirty="0" smtClean="0">
                <a:latin typeface="+mn-lt"/>
              </a:rPr>
              <a:t>2</a:t>
            </a:r>
            <a:r>
              <a:rPr lang="en-US" sz="1200" baseline="30000" dirty="0" smtClean="0">
                <a:latin typeface="+mn-lt"/>
              </a:rPr>
              <a:t>nd</a:t>
            </a:r>
            <a:r>
              <a:rPr lang="en-US" sz="1200" dirty="0" smtClean="0">
                <a:latin typeface="+mn-lt"/>
              </a:rPr>
              <a:t> sound measurement by OSTs: operational (more work required for interpretation…)</a:t>
            </a:r>
          </a:p>
          <a:p>
            <a:pPr marL="982663" lvl="2" indent="-182563"/>
            <a:r>
              <a:rPr lang="en-US" sz="1200" dirty="0" smtClean="0">
                <a:latin typeface="+mn-lt"/>
              </a:rPr>
              <a:t>Temperature mapping system for SPL cavities: work in progress…</a:t>
            </a:r>
            <a:endParaRPr lang="en-US" sz="1200" dirty="0">
              <a:latin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1219200"/>
          </a:xfrm>
        </p:spPr>
        <p:txBody>
          <a:bodyPr>
            <a:normAutofit/>
          </a:bodyPr>
          <a:lstStyle/>
          <a:p>
            <a:pPr algn="ctr"/>
            <a:r>
              <a:rPr lang="it-IT" sz="3200" dirty="0" smtClean="0"/>
              <a:t>SM18 Assembly &amp; cryogenic</a:t>
            </a:r>
            <a:br>
              <a:rPr lang="it-IT" sz="3200" dirty="0" smtClean="0"/>
            </a:br>
            <a:r>
              <a:rPr lang="it-IT" sz="3200" dirty="0" smtClean="0"/>
              <a:t>infrastructure</a:t>
            </a:r>
            <a:endParaRPr lang="it-IT" sz="3200" dirty="0">
              <a:solidFill>
                <a:srgbClr val="1505EB"/>
              </a:solidFill>
            </a:endParaRPr>
          </a:p>
        </p:txBody>
      </p:sp>
      <p:pic>
        <p:nvPicPr>
          <p:cNvPr id="36" name="Picture 2" descr="C:\Users\smikulas\Dropbox\diploma\CERN\CleanRoom\Files\pic2\Névtelen_panorámafelvétel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7606" r="9565"/>
          <a:stretch/>
        </p:blipFill>
        <p:spPr bwMode="auto">
          <a:xfrm>
            <a:off x="381000" y="2631148"/>
            <a:ext cx="5677776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Mimi\Desktop\CERN\CleanRoom\Files\pic\image.jpeg"/>
          <p:cNvPicPr>
            <a:picLocks noChangeAspect="1" noChangeArrowheads="1"/>
          </p:cNvPicPr>
          <p:nvPr/>
        </p:nvPicPr>
        <p:blipFill rotWithShape="1">
          <a:blip r:embed="rId3" cstate="print"/>
          <a:srcRect l="2878" t="14479" r="11604" b="8991"/>
          <a:stretch/>
        </p:blipFill>
        <p:spPr bwMode="auto">
          <a:xfrm>
            <a:off x="7086600" y="4572000"/>
            <a:ext cx="1784595" cy="1999963"/>
          </a:xfrm>
          <a:prstGeom prst="rect">
            <a:avLst/>
          </a:prstGeom>
          <a:noFill/>
        </p:spPr>
      </p:pic>
      <p:pic>
        <p:nvPicPr>
          <p:cNvPr id="39" name="Picture 2" descr="C:\Users\smikulas\Dropbox\diploma\CERN\CleanRoom\Files\pic\DSCF28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9449"/>
          <a:stretch/>
        </p:blipFill>
        <p:spPr bwMode="auto">
          <a:xfrm>
            <a:off x="6421089" y="2743200"/>
            <a:ext cx="245010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 flipV="1">
            <a:off x="6172200" y="4543200"/>
            <a:ext cx="248889" cy="3876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191000" y="5257800"/>
            <a:ext cx="2895600" cy="3340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54352" y="1955765"/>
            <a:ext cx="5865848" cy="4368835"/>
            <a:chOff x="5029200" y="762000"/>
            <a:chExt cx="3962400" cy="2951163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9" t="13489" r="16922" b="3918"/>
            <a:stretch>
              <a:fillRect/>
            </a:stretch>
          </p:blipFill>
          <p:spPr bwMode="auto">
            <a:xfrm>
              <a:off x="5029200" y="762000"/>
              <a:ext cx="3962400" cy="295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7270750" y="2592388"/>
              <a:ext cx="843788" cy="24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Valve box</a:t>
              </a:r>
              <a:endParaRPr lang="en-GB" b="1"/>
            </a:p>
          </p:txBody>
        </p:sp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7834313" y="792163"/>
              <a:ext cx="1044575" cy="436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b="1"/>
                <a:t>RF</a:t>
              </a:r>
            </a:p>
            <a:p>
              <a:pPr algn="ctr" eaLnBrk="1" hangingPunct="1"/>
              <a:r>
                <a:rPr lang="en-US" b="1"/>
                <a:t>distribution</a:t>
              </a:r>
              <a:endParaRPr lang="en-GB" b="1"/>
            </a:p>
          </p:txBody>
        </p:sp>
        <p:sp>
          <p:nvSpPr>
            <p:cNvPr id="15" name="TextBox 7"/>
            <p:cNvSpPr txBox="1">
              <a:spLocks noChangeArrowheads="1"/>
            </p:cNvSpPr>
            <p:nvPr/>
          </p:nvSpPr>
          <p:spPr bwMode="auto">
            <a:xfrm>
              <a:off x="6842125" y="3149600"/>
              <a:ext cx="1484782" cy="24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Cryo line interface</a:t>
              </a:r>
              <a:endParaRPr lang="en-GB" b="1"/>
            </a:p>
          </p:txBody>
        </p:sp>
        <p:sp>
          <p:nvSpPr>
            <p:cNvPr id="16" name="TextBox 8"/>
            <p:cNvSpPr txBox="1">
              <a:spLocks noChangeArrowheads="1"/>
            </p:cNvSpPr>
            <p:nvPr/>
          </p:nvSpPr>
          <p:spPr bwMode="auto">
            <a:xfrm>
              <a:off x="7718425" y="2154238"/>
              <a:ext cx="1086299" cy="249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Cryo-module</a:t>
              </a:r>
              <a:endParaRPr lang="en-GB" b="1"/>
            </a:p>
          </p:txBody>
        </p:sp>
        <p:cxnSp>
          <p:nvCxnSpPr>
            <p:cNvPr id="17" name="Straight Arrow Connector 16"/>
            <p:cNvCxnSpPr>
              <a:stCxn id="12" idx="1"/>
            </p:cNvCxnSpPr>
            <p:nvPr/>
          </p:nvCxnSpPr>
          <p:spPr>
            <a:xfrm flipH="1">
              <a:off x="6411913" y="2717130"/>
              <a:ext cx="858836" cy="18323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5" idx="1"/>
            </p:cNvCxnSpPr>
            <p:nvPr/>
          </p:nvCxnSpPr>
          <p:spPr>
            <a:xfrm flipH="1">
              <a:off x="6564314" y="3274342"/>
              <a:ext cx="277811" cy="5305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1"/>
            </p:cNvCxnSpPr>
            <p:nvPr/>
          </p:nvCxnSpPr>
          <p:spPr>
            <a:xfrm flipH="1">
              <a:off x="6702425" y="2278981"/>
              <a:ext cx="1016000" cy="18164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4" idx="1"/>
            </p:cNvCxnSpPr>
            <p:nvPr/>
          </p:nvCxnSpPr>
          <p:spPr>
            <a:xfrm flipH="1">
              <a:off x="7010400" y="1010463"/>
              <a:ext cx="823913" cy="18016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sz="3200" dirty="0" smtClean="0"/>
              <a:t>SM18 RF infrastructure</a:t>
            </a:r>
            <a:endParaRPr lang="en-GB" sz="32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1" y="2438400"/>
            <a:ext cx="320228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ontent Placeholder 3"/>
          <p:cNvSpPr txBox="1">
            <a:spLocks/>
          </p:cNvSpPr>
          <p:nvPr/>
        </p:nvSpPr>
        <p:spPr bwMode="auto">
          <a:xfrm>
            <a:off x="1933309" y="965165"/>
            <a:ext cx="465008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16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en-GB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 </a:t>
            </a:r>
            <a:r>
              <a:rPr lang="en-GB" sz="16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Thales klystron – Mid-2014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16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Klystron </a:t>
            </a:r>
            <a:r>
              <a:rPr lang="en-GB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modulator </a:t>
            </a:r>
            <a:r>
              <a:rPr lang="en-GB" sz="16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Delivered May 2014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16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GB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Level </a:t>
            </a:r>
            <a:r>
              <a:rPr lang="en-GB" sz="16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en-GB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704 MHz </a:t>
            </a:r>
            <a:r>
              <a:rPr lang="en-GB" sz="16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End 2014 </a:t>
            </a:r>
            <a:endParaRPr lang="en-US" sz="1600" b="1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7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152399" y="1066800"/>
            <a:ext cx="845820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1.5 </a:t>
            </a:r>
            <a:r>
              <a:rPr lang="en-GB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IOTs being ordered by ESS</a:t>
            </a:r>
          </a:p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fr-CH" sz="2000" b="1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H" sz="2000" b="1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CERN</a:t>
            </a:r>
          </a:p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  <a:r>
              <a:rPr lang="fr-CH" sz="2000" b="1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2015-2016 (joint ESS-CERN)</a:t>
            </a:r>
            <a:endParaRPr lang="en-GB" sz="2000" b="1" dirty="0" smtClean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smtClean="0"/>
              <a:t>High </a:t>
            </a:r>
            <a:r>
              <a:rPr lang="fr-CH" dirty="0"/>
              <a:t>P</a:t>
            </a:r>
            <a:r>
              <a:rPr lang="fr-CH" dirty="0" smtClean="0"/>
              <a:t>ower IOT </a:t>
            </a:r>
            <a:r>
              <a:rPr lang="fr-CH" dirty="0" err="1" smtClean="0"/>
              <a:t>development</a:t>
            </a:r>
            <a:r>
              <a:rPr lang="fr-CH" dirty="0" smtClean="0"/>
              <a:t> (704 MHz)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t="8308" r="7504" b="53641"/>
          <a:stretch/>
        </p:blipFill>
        <p:spPr>
          <a:xfrm>
            <a:off x="1828800" y="2362200"/>
            <a:ext cx="6073263" cy="40670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67000" y="762000"/>
            <a:ext cx="3124200" cy="297414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>
            <a:lvl1pPr marL="182563" indent="-182563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70C0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latin typeface="Gill Sans MT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fr-CH" dirty="0"/>
              <a:t>Collaboration </a:t>
            </a:r>
            <a:r>
              <a:rPr lang="fr-CH" dirty="0" err="1"/>
              <a:t>with</a:t>
            </a:r>
            <a:r>
              <a:rPr lang="fr-CH" dirty="0"/>
              <a:t> ESS (</a:t>
            </a:r>
            <a:r>
              <a:rPr lang="fr-CH" dirty="0" smtClean="0"/>
              <a:t>Lund)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6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1247" r="6992" b="44691"/>
          <a:stretch/>
        </p:blipFill>
        <p:spPr bwMode="auto">
          <a:xfrm>
            <a:off x="111798" y="2517938"/>
            <a:ext cx="8806488" cy="302649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248400" y="1900904"/>
            <a:ext cx="0" cy="4495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04064" y="1900904"/>
            <a:ext cx="0" cy="44920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067800" y="1900904"/>
            <a:ext cx="0" cy="4495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04064" y="6320504"/>
            <a:ext cx="2544336" cy="0"/>
          </a:xfrm>
          <a:prstGeom prst="straightConnector1">
            <a:avLst/>
          </a:prstGeom>
          <a:ln w="12700">
            <a:solidFill>
              <a:srgbClr val="1505E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48400" y="6320504"/>
            <a:ext cx="2819400" cy="0"/>
          </a:xfrm>
          <a:prstGeom prst="straightConnector1">
            <a:avLst/>
          </a:prstGeom>
          <a:ln w="12700">
            <a:solidFill>
              <a:srgbClr val="1505E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39630" y="609302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2014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359792" y="608521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2015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913608" y="2129504"/>
            <a:ext cx="2182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Preparation of components</a:t>
            </a:r>
            <a:endParaRPr lang="en-GB" sz="1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43671" y="2150318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Assembly of CM</a:t>
            </a:r>
            <a:endParaRPr lang="en-GB" sz="1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sz="3200" dirty="0" smtClean="0"/>
              <a:t>SPL R&amp;D </a:t>
            </a:r>
            <a:r>
              <a:rPr lang="fr-CH" sz="3200" dirty="0" err="1" smtClean="0"/>
              <a:t>schedule</a:t>
            </a:r>
            <a:endParaRPr lang="en-GB" sz="32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5184734" y="1066800"/>
            <a:ext cx="3883066" cy="762000"/>
          </a:xfrm>
          <a:prstGeom prst="wedgeRoundRectCallout">
            <a:avLst>
              <a:gd name="adj1" fmla="val 37489"/>
              <a:gd name="adj2" fmla="val 1347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en-US" b="1" dirty="0" smtClean="0">
                <a:solidFill>
                  <a:srgbClr val="FFFFCC"/>
                </a:solidFill>
              </a:rPr>
              <a:t>Start of test of string </a:t>
            </a:r>
            <a:r>
              <a:rPr lang="en-US" b="1" dirty="0">
                <a:solidFill>
                  <a:srgbClr val="FFFFCC"/>
                </a:solidFill>
              </a:rPr>
              <a:t>of </a:t>
            </a:r>
            <a:r>
              <a:rPr lang="en-US" b="1" dirty="0" smtClean="0">
                <a:solidFill>
                  <a:srgbClr val="FFFFCC"/>
                </a:solidFill>
              </a:rPr>
              <a:t>four</a:t>
            </a:r>
          </a:p>
          <a:p>
            <a:pPr algn="ctr">
              <a:spcBef>
                <a:spcPct val="20000"/>
              </a:spcBef>
            </a:pPr>
            <a:r>
              <a:rPr lang="en-US" b="1" dirty="0" smtClean="0">
                <a:solidFill>
                  <a:srgbClr val="FFFFCC"/>
                </a:solidFill>
                <a:latin typeface="Symbol" panose="05050102010706020507" pitchFamily="18" charset="2"/>
              </a:rPr>
              <a:t>b</a:t>
            </a:r>
            <a:r>
              <a:rPr lang="en-US" b="1" dirty="0" smtClean="0">
                <a:solidFill>
                  <a:srgbClr val="FFFFCC"/>
                </a:solidFill>
              </a:rPr>
              <a:t> </a:t>
            </a:r>
            <a:r>
              <a:rPr lang="en-US" b="1" dirty="0">
                <a:solidFill>
                  <a:srgbClr val="FFFFCC"/>
                </a:solidFill>
              </a:rPr>
              <a:t>=1 cavities </a:t>
            </a:r>
            <a:r>
              <a:rPr lang="en-US" b="1" dirty="0" smtClean="0">
                <a:solidFill>
                  <a:srgbClr val="FFFFCC"/>
                </a:solidFill>
              </a:rPr>
              <a:t>in </a:t>
            </a:r>
            <a:r>
              <a:rPr lang="en-US" b="1" dirty="0">
                <a:solidFill>
                  <a:srgbClr val="FFFFCC"/>
                </a:solidFill>
              </a:rPr>
              <a:t>a short </a:t>
            </a:r>
            <a:r>
              <a:rPr lang="en-US" b="1" dirty="0" err="1" smtClean="0">
                <a:solidFill>
                  <a:srgbClr val="FFFFCC"/>
                </a:solidFill>
              </a:rPr>
              <a:t>cryo</a:t>
            </a:r>
            <a:r>
              <a:rPr lang="en-US" b="1" dirty="0" smtClean="0">
                <a:solidFill>
                  <a:srgbClr val="FFFFCC"/>
                </a:solidFill>
              </a:rPr>
              <a:t>-module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4294967295"/>
          </p:nvPr>
        </p:nvSpPr>
        <p:spPr>
          <a:xfrm>
            <a:off x="1152525" y="1600200"/>
            <a:ext cx="7754937" cy="3132138"/>
          </a:xfrm>
        </p:spPr>
        <p:txBody>
          <a:bodyPr/>
          <a:lstStyle/>
          <a:p>
            <a:r>
              <a:rPr lang="fr-CH" altLang="en-US" dirty="0" err="1" smtClean="0"/>
              <a:t>Status</a:t>
            </a:r>
            <a:r>
              <a:rPr lang="fr-CH" altLang="en-US" dirty="0" smtClean="0"/>
              <a:t> </a:t>
            </a:r>
            <a:r>
              <a:rPr lang="fr-CH" altLang="en-US" dirty="0"/>
              <a:t>of the SPL</a:t>
            </a:r>
          </a:p>
          <a:p>
            <a:r>
              <a:rPr lang="fr-CH" altLang="en-US" sz="4000" b="1" i="1" dirty="0" err="1"/>
              <a:t>Low</a:t>
            </a:r>
            <a:r>
              <a:rPr lang="fr-CH" altLang="en-US" sz="4000" b="1" i="1" dirty="0"/>
              <a:t> </a:t>
            </a:r>
            <a:r>
              <a:rPr lang="fr-CH" altLang="en-US" sz="4000" b="1" i="1" dirty="0" err="1"/>
              <a:t>energy</a:t>
            </a:r>
            <a:r>
              <a:rPr lang="fr-CH" altLang="en-US" sz="4000" b="1" i="1" dirty="0"/>
              <a:t> </a:t>
            </a:r>
            <a:r>
              <a:rPr lang="fr-CH" altLang="en-US" sz="4000" b="1" i="1" dirty="0">
                <a:latin typeface="Symbol" panose="05050102010706020507" pitchFamily="18" charset="2"/>
              </a:rPr>
              <a:t>n</a:t>
            </a:r>
            <a:r>
              <a:rPr lang="fr-CH" altLang="en-US" sz="4000" b="1" i="1" dirty="0"/>
              <a:t> </a:t>
            </a:r>
            <a:r>
              <a:rPr lang="fr-CH" altLang="en-US" sz="4000" b="1" i="1" dirty="0" err="1"/>
              <a:t>Superbeam</a:t>
            </a:r>
            <a:r>
              <a:rPr lang="fr-CH" altLang="en-US" sz="4000" b="1" i="1" dirty="0"/>
              <a:t> option</a:t>
            </a:r>
          </a:p>
          <a:p>
            <a:r>
              <a:rPr lang="fr-CH" altLang="en-US" dirty="0" err="1" smtClean="0"/>
              <a:t>Pending</a:t>
            </a:r>
            <a:r>
              <a:rPr lang="fr-CH" altLang="en-US" dirty="0" smtClean="0"/>
              <a:t> issues &amp; synergies </a:t>
            </a:r>
            <a:r>
              <a:rPr lang="fr-CH" altLang="en-US" dirty="0" err="1" smtClean="0"/>
              <a:t>with</a:t>
            </a:r>
            <a:r>
              <a:rPr lang="fr-CH" altLang="en-US" dirty="0" smtClean="0"/>
              <a:t> </a:t>
            </a:r>
            <a:r>
              <a:rPr lang="fr-CH" altLang="en-US" dirty="0" err="1" smtClean="0"/>
              <a:t>ESSnuSB</a:t>
            </a:r>
            <a:endParaRPr lang="en-GB" altLang="en-US" dirty="0" smtClean="0"/>
          </a:p>
        </p:txBody>
      </p:sp>
      <p:sp>
        <p:nvSpPr>
          <p:cNvPr id="4" name="Right Arrow 3"/>
          <p:cNvSpPr/>
          <p:nvPr/>
        </p:nvSpPr>
        <p:spPr>
          <a:xfrm>
            <a:off x="228600" y="2286000"/>
            <a:ext cx="79692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2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4294967295"/>
          </p:nvPr>
        </p:nvSpPr>
        <p:spPr>
          <a:xfrm>
            <a:off x="1389063" y="1600200"/>
            <a:ext cx="7094537" cy="3132138"/>
          </a:xfrm>
        </p:spPr>
        <p:txBody>
          <a:bodyPr/>
          <a:lstStyle/>
          <a:p>
            <a:r>
              <a:rPr lang="fr-CH" altLang="en-US" sz="4000" b="1" i="1" dirty="0" err="1" smtClean="0"/>
              <a:t>Status</a:t>
            </a:r>
            <a:r>
              <a:rPr lang="fr-CH" altLang="en-US" sz="4000" b="1" i="1" dirty="0" smtClean="0"/>
              <a:t> of the SPL</a:t>
            </a:r>
            <a:endParaRPr lang="fr-CH" altLang="en-US" sz="4000" b="1" i="1" dirty="0"/>
          </a:p>
          <a:p>
            <a:r>
              <a:rPr lang="fr-CH" altLang="en-US" dirty="0" err="1" smtClean="0"/>
              <a:t>Low</a:t>
            </a:r>
            <a:r>
              <a:rPr lang="fr-CH" altLang="en-US" dirty="0" smtClean="0"/>
              <a:t> </a:t>
            </a:r>
            <a:r>
              <a:rPr lang="fr-CH" altLang="en-US" dirty="0" err="1" smtClean="0"/>
              <a:t>energy</a:t>
            </a:r>
            <a:r>
              <a:rPr lang="fr-CH" altLang="en-US" dirty="0" smtClean="0"/>
              <a:t> </a:t>
            </a:r>
            <a:r>
              <a:rPr lang="fr-CH" altLang="en-US" dirty="0" smtClean="0">
                <a:latin typeface="Symbol" panose="05050102010706020507" pitchFamily="18" charset="2"/>
              </a:rPr>
              <a:t>n</a:t>
            </a:r>
            <a:r>
              <a:rPr lang="fr-CH" altLang="en-US" dirty="0" smtClean="0"/>
              <a:t> </a:t>
            </a:r>
            <a:r>
              <a:rPr lang="fr-CH" altLang="en-US" dirty="0" err="1" smtClean="0"/>
              <a:t>Superbeam</a:t>
            </a:r>
            <a:r>
              <a:rPr lang="fr-CH" altLang="en-US" dirty="0" smtClean="0"/>
              <a:t> option</a:t>
            </a:r>
          </a:p>
          <a:p>
            <a:r>
              <a:rPr lang="fr-CH" altLang="en-US" dirty="0" err="1" smtClean="0"/>
              <a:t>Pending</a:t>
            </a:r>
            <a:r>
              <a:rPr lang="fr-CH" altLang="en-US" dirty="0" smtClean="0"/>
              <a:t> issues &amp; </a:t>
            </a:r>
            <a:r>
              <a:rPr lang="fr-CH" altLang="en-US" dirty="0"/>
              <a:t>synergies </a:t>
            </a:r>
            <a:r>
              <a:rPr lang="fr-CH" altLang="en-US" dirty="0" err="1"/>
              <a:t>with</a:t>
            </a:r>
            <a:r>
              <a:rPr lang="fr-CH" altLang="en-US" dirty="0"/>
              <a:t> </a:t>
            </a:r>
            <a:r>
              <a:rPr lang="fr-CH" altLang="en-US" dirty="0" err="1" smtClean="0"/>
              <a:t>ESSnuSB</a:t>
            </a:r>
            <a:endParaRPr lang="en-GB" altLang="en-US" dirty="0"/>
          </a:p>
        </p:txBody>
      </p:sp>
      <p:sp>
        <p:nvSpPr>
          <p:cNvPr id="4" name="Right Arrow 3"/>
          <p:cNvSpPr/>
          <p:nvPr/>
        </p:nvSpPr>
        <p:spPr>
          <a:xfrm>
            <a:off x="465138" y="1752600"/>
            <a:ext cx="79692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80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1668463"/>
            <a:ext cx="8229600" cy="410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000" b="1" dirty="0" smtClean="0"/>
              <a:t>1. Safe </a:t>
            </a:r>
            <a:r>
              <a:rPr lang="en-US" altLang="en-US" sz="2000" b="1" dirty="0"/>
              <a:t>and proven set-up </a:t>
            </a:r>
          </a:p>
          <a:p>
            <a:r>
              <a:rPr lang="en-US" altLang="en-US" sz="1050" dirty="0"/>
              <a:t>	</a:t>
            </a:r>
          </a:p>
          <a:p>
            <a:r>
              <a:rPr lang="en-US" altLang="en-US" sz="2000" dirty="0"/>
              <a:t>	</a:t>
            </a:r>
            <a:r>
              <a:rPr lang="en-US" altLang="en-US" sz="1400" dirty="0"/>
              <a:t>There is no doubt that an </a:t>
            </a:r>
            <a:r>
              <a:rPr lang="en-US" altLang="en-US" sz="1400" dirty="0" err="1"/>
              <a:t>sc</a:t>
            </a:r>
            <a:r>
              <a:rPr lang="en-US" altLang="en-US" sz="1400" dirty="0"/>
              <a:t> linac can be built to reliably deliver multi-MW of beam power up to 4-8 GeV. Proof of existence is given by SNS</a:t>
            </a:r>
            <a:r>
              <a:rPr lang="en-US" altLang="en-US" sz="1400" dirty="0" smtClean="0"/>
              <a:t>.</a:t>
            </a:r>
          </a:p>
          <a:p>
            <a:endParaRPr lang="en-US" altLang="en-US" sz="1400" dirty="0"/>
          </a:p>
          <a:p>
            <a:pPr marL="0" indent="0"/>
            <a:r>
              <a:rPr lang="en-US" altLang="en-US" sz="2000" b="1" dirty="0" smtClean="0"/>
              <a:t>2. Acceleration up to a few GeV in </a:t>
            </a:r>
            <a:r>
              <a:rPr lang="en-US" altLang="en-US" sz="2000" b="1" dirty="0"/>
              <a:t>a single machine</a:t>
            </a:r>
          </a:p>
          <a:p>
            <a:endParaRPr lang="en-US" altLang="en-US" sz="800" dirty="0"/>
          </a:p>
          <a:p>
            <a:r>
              <a:rPr lang="en-US" altLang="en-US" sz="1400" dirty="0"/>
              <a:t>	</a:t>
            </a:r>
            <a:r>
              <a:rPr lang="en-US" altLang="en-US" sz="1400" dirty="0" smtClean="0"/>
              <a:t>Accelerating </a:t>
            </a:r>
            <a:r>
              <a:rPr lang="en-US" altLang="en-US" sz="1400" dirty="0"/>
              <a:t>up to the final energy in a linac avoids beam transfers and guarantees very low beam loss in the accelerator itself.</a:t>
            </a:r>
          </a:p>
          <a:p>
            <a:endParaRPr lang="en-US" altLang="en-US" sz="1400" dirty="0"/>
          </a:p>
          <a:p>
            <a:r>
              <a:rPr lang="en-US" altLang="en-US" sz="2000" b="1" dirty="0"/>
              <a:t>3. “Easy” ring(s)</a:t>
            </a:r>
          </a:p>
          <a:p>
            <a:endParaRPr lang="en-US" altLang="en-US" sz="800" dirty="0"/>
          </a:p>
          <a:p>
            <a:r>
              <a:rPr lang="en-US" altLang="en-US" sz="1400" dirty="0"/>
              <a:t>	</a:t>
            </a:r>
            <a:r>
              <a:rPr lang="en-US" altLang="en-US" sz="1400" dirty="0" smtClean="0"/>
              <a:t>Synchrotron(s) is (are) needed </a:t>
            </a:r>
            <a:r>
              <a:rPr lang="en-US" altLang="en-US" sz="1400" dirty="0"/>
              <a:t>to transform the long linac pulse (nx100 </a:t>
            </a:r>
            <a:r>
              <a:rPr lang="en-US" altLang="en-US" sz="1400" dirty="0" err="1">
                <a:latin typeface="Symbol" pitchFamily="18" charset="2"/>
              </a:rPr>
              <a:t>m</a:t>
            </a:r>
            <a:r>
              <a:rPr lang="en-US" altLang="en-US" sz="1400" dirty="0" err="1"/>
              <a:t>s</a:t>
            </a:r>
            <a:r>
              <a:rPr lang="en-US" altLang="en-US" sz="1400" dirty="0"/>
              <a:t>) into </a:t>
            </a:r>
            <a:r>
              <a:rPr lang="en-US" altLang="en-US" sz="1400" dirty="0" smtClean="0"/>
              <a:t>shorter pulse(s). </a:t>
            </a:r>
            <a:r>
              <a:rPr lang="en-US" altLang="en-US" sz="1400" dirty="0"/>
              <a:t>It </a:t>
            </a:r>
            <a:r>
              <a:rPr lang="en-US" altLang="en-US" sz="1400" dirty="0" smtClean="0"/>
              <a:t>is however much simpler than an </a:t>
            </a:r>
            <a:r>
              <a:rPr lang="en-US" altLang="en-US" sz="1400" dirty="0"/>
              <a:t>RCS </a:t>
            </a:r>
            <a:r>
              <a:rPr lang="en-US" altLang="en-US" sz="1400" dirty="0" smtClean="0"/>
              <a:t>because </a:t>
            </a:r>
            <a:r>
              <a:rPr lang="en-US" altLang="en-US" sz="1400" dirty="0"/>
              <a:t>of:</a:t>
            </a:r>
          </a:p>
          <a:p>
            <a:r>
              <a:rPr lang="en-US" altLang="en-US" sz="1400" dirty="0"/>
              <a:t>		- no space charge</a:t>
            </a:r>
          </a:p>
          <a:p>
            <a:r>
              <a:rPr lang="en-US" altLang="en-US" sz="1400" dirty="0"/>
              <a:t>		- no need to accelerate ( CW power supply and magnets, ordinary </a:t>
            </a:r>
            <a:r>
              <a:rPr lang="en-US" altLang="en-US" sz="1400" dirty="0" smtClean="0"/>
              <a:t>vacuum chamber</a:t>
            </a:r>
            <a:r>
              <a:rPr lang="en-US" altLang="en-US" sz="1400" dirty="0"/>
              <a:t>, </a:t>
            </a:r>
            <a:r>
              <a:rPr lang="en-US" altLang="en-US" sz="1400" dirty="0" smtClean="0"/>
              <a:t>	simpler </a:t>
            </a:r>
            <a:r>
              <a:rPr lang="en-US" altLang="en-US" sz="1400" dirty="0"/>
              <a:t>RF system, no capture loss…)</a:t>
            </a:r>
          </a:p>
          <a:p>
            <a:r>
              <a:rPr lang="en-US" altLang="en-US" sz="1400" dirty="0"/>
              <a:t>		- </a:t>
            </a:r>
            <a:r>
              <a:rPr lang="en-US" altLang="en-US" sz="1400" dirty="0" smtClean="0"/>
              <a:t>~no </a:t>
            </a:r>
            <a:r>
              <a:rPr lang="en-US" altLang="en-US" sz="1400" dirty="0"/>
              <a:t>time for instabilities to develop.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Arguments for a linac-based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proton driver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3253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0" y="0"/>
            <a:ext cx="69342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Linac-based proton driver: principle	[1/2]</a:t>
            </a:r>
            <a:endParaRPr lang="en-US" sz="3200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09600" y="3505200"/>
            <a:ext cx="8229600" cy="28194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SPL-based 5 GeV – 4 MW proton drivers have been designed [SPL + 2 fixed energy rings (accumulator &amp; compressor)] which meet these requirements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None/>
              <a:defRPr/>
            </a:pPr>
            <a:endParaRPr lang="en-US" sz="1100" dirty="0" smtClean="0"/>
          </a:p>
          <a:p>
            <a:pPr eaLnBrk="1" hangingPunct="1">
              <a:buClr>
                <a:srgbClr val="FF0000"/>
              </a:buClr>
              <a:buFont typeface="Arial" pitchFamily="34" charset="0"/>
              <a:buNone/>
              <a:defRPr/>
            </a:pPr>
            <a:r>
              <a:rPr lang="en-US" sz="1900" dirty="0" smtClean="0"/>
              <a:t>References:</a:t>
            </a:r>
          </a:p>
          <a:p>
            <a:pPr marL="344488" lvl="1" eaLnBrk="1" hangingPunct="1">
              <a:buClr>
                <a:srgbClr val="FF0000"/>
              </a:buClr>
              <a:defRPr/>
            </a:pPr>
            <a:r>
              <a:rPr lang="en-US" sz="1800" b="1" dirty="0" smtClean="0">
                <a:solidFill>
                  <a:prstClr val="black"/>
                </a:solidFill>
              </a:rPr>
              <a:t>SPL based proton driver</a:t>
            </a:r>
            <a:r>
              <a:rPr lang="en-US" sz="1800" dirty="0" smtClean="0">
                <a:solidFill>
                  <a:prstClr val="black"/>
                </a:solidFill>
              </a:rPr>
              <a:t>/ R. Garoby, talk at NuFact06, </a:t>
            </a:r>
            <a:r>
              <a:rPr lang="en-US" sz="1800" dirty="0" smtClean="0">
                <a:solidFill>
                  <a:prstClr val="black"/>
                </a:solidFill>
                <a:hlinkClick r:id="rId2"/>
              </a:rPr>
              <a:t>http://nufact06.physics.uci.edu/Workshop/Slides/RGaroby_SPL3_Pdriver.ppt</a:t>
            </a:r>
            <a:endParaRPr lang="en-US" sz="1800" dirty="0" smtClean="0">
              <a:solidFill>
                <a:prstClr val="black"/>
              </a:solidFill>
            </a:endParaRPr>
          </a:p>
          <a:p>
            <a:pPr marL="344488" lvl="1" eaLnBrk="1" hangingPunct="1">
              <a:buClr>
                <a:srgbClr val="FF0000"/>
              </a:buClr>
              <a:defRPr/>
            </a:pPr>
            <a:r>
              <a:rPr lang="en-US" sz="1800" b="1" dirty="0" smtClean="0"/>
              <a:t>Feasibility Study of Accumulator and Compressor for the 6-bunches SPL-based Proton Driver</a:t>
            </a:r>
            <a:r>
              <a:rPr lang="en-US" sz="1800" dirty="0" smtClean="0"/>
              <a:t> / </a:t>
            </a:r>
            <a:r>
              <a:rPr lang="en-US" sz="1800" u="sng" dirty="0" smtClean="0">
                <a:solidFill>
                  <a:srgbClr val="0000FF"/>
                </a:solidFill>
              </a:rPr>
              <a:t>M. Aiba</a:t>
            </a:r>
            <a:r>
              <a:rPr lang="en-US" sz="1800" dirty="0" smtClean="0"/>
              <a:t>, CERN-AB-2008-060</a:t>
            </a:r>
          </a:p>
          <a:p>
            <a:pPr marL="344488" lvl="1" eaLnBrk="1" hangingPunct="1">
              <a:buClr>
                <a:srgbClr val="FF0000"/>
              </a:buClr>
              <a:defRPr/>
            </a:pPr>
            <a:r>
              <a:rPr lang="en-US" sz="1800" b="1" dirty="0" smtClean="0"/>
              <a:t>A first analysis of 3-bunches and 1-bunch scenario for the SPL-based Proton Driver</a:t>
            </a:r>
            <a:r>
              <a:rPr lang="en-US" sz="1800" dirty="0" smtClean="0"/>
              <a:t> / </a:t>
            </a:r>
            <a:r>
              <a:rPr lang="en-US" sz="1800" u="sng" dirty="0" smtClean="0">
                <a:solidFill>
                  <a:srgbClr val="0000FF"/>
                </a:solidFill>
              </a:rPr>
              <a:t>M. Aiba</a:t>
            </a:r>
            <a:r>
              <a:rPr lang="en-US" sz="1800" dirty="0" smtClean="0"/>
              <a:t>, CERN-AB-Note-2008-048-BI</a:t>
            </a:r>
          </a:p>
          <a:p>
            <a:pPr marL="344488" lvl="1" eaLnBrk="1" hangingPunct="1">
              <a:buClr>
                <a:srgbClr val="FF0000"/>
              </a:buClr>
              <a:defRPr/>
            </a:pPr>
            <a:r>
              <a:rPr lang="en-US" sz="1800" b="1" dirty="0" smtClean="0"/>
              <a:t>Beam Stability in the SPL Proton Driver Accumulator for a Neutrino Factory at CERN </a:t>
            </a:r>
            <a:r>
              <a:rPr lang="en-US" sz="1800" dirty="0" smtClean="0"/>
              <a:t>/ </a:t>
            </a:r>
            <a:r>
              <a:rPr lang="en-US" sz="1800" u="sng" dirty="0" smtClean="0">
                <a:solidFill>
                  <a:srgbClr val="0000FF"/>
                </a:solidFill>
              </a:rPr>
              <a:t>E. Benedetto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3"/>
              </a:rPr>
              <a:t>http://nufact09.iit.edu/wg3/wg3_benedetto-splstability.ppt</a:t>
            </a:r>
            <a:r>
              <a:rPr lang="en-US" sz="1800" dirty="0" smtClean="0"/>
              <a:t>, to be published</a:t>
            </a:r>
            <a:endParaRPr lang="en-US" sz="1800" b="1" dirty="0" smtClean="0">
              <a:solidFill>
                <a:srgbClr val="0000FF"/>
              </a:solidFill>
            </a:endParaRPr>
          </a:p>
          <a:p>
            <a:pPr marL="344488" lvl="1" eaLnBrk="1" hangingPunct="1">
              <a:buClr>
                <a:srgbClr val="FF0000"/>
              </a:buClr>
              <a:defRPr/>
            </a:pPr>
            <a:r>
              <a:rPr lang="en-US" sz="1800" b="1" dirty="0" smtClean="0"/>
              <a:t>SPL-based Proton Driver for a Neutrino Factory at CERN, </a:t>
            </a:r>
            <a:r>
              <a:rPr lang="en-US" sz="1800" dirty="0" smtClean="0">
                <a:solidFill>
                  <a:srgbClr val="0000FF"/>
                </a:solidFill>
              </a:rPr>
              <a:t>M. Aiba, </a:t>
            </a:r>
            <a:r>
              <a:rPr lang="en-US" sz="1800" u="sng" dirty="0" smtClean="0">
                <a:solidFill>
                  <a:srgbClr val="0000FF"/>
                </a:solidFill>
              </a:rPr>
              <a:t>E. Benedetto</a:t>
            </a:r>
            <a:r>
              <a:rPr lang="en-US" sz="1800" dirty="0" smtClean="0">
                <a:solidFill>
                  <a:srgbClr val="0000FF"/>
                </a:solidFill>
              </a:rPr>
              <a:t>, R. Garoby, M. Meddahi, </a:t>
            </a:r>
            <a:r>
              <a:rPr lang="en-US" sz="1800" b="1" dirty="0" smtClean="0">
                <a:solidFill>
                  <a:srgbClr val="0000FF"/>
                </a:solidFill>
              </a:rPr>
              <a:t>poster nb.25 (this workshop)</a:t>
            </a:r>
          </a:p>
          <a:p>
            <a:pPr eaLnBrk="1" hangingPunct="1">
              <a:buClr>
                <a:srgbClr val="FF0000"/>
              </a:buClr>
              <a:defRPr/>
            </a:pPr>
            <a:endParaRPr lang="en-US" sz="2000" dirty="0" smtClean="0"/>
          </a:p>
        </p:txBody>
      </p:sp>
      <p:graphicFrame>
        <p:nvGraphicFramePr>
          <p:cNvPr id="6" name="Group 136"/>
          <p:cNvGraphicFramePr>
            <a:graphicFrameLocks noGrp="1"/>
          </p:cNvGraphicFramePr>
          <p:nvPr/>
        </p:nvGraphicFramePr>
        <p:xfrm>
          <a:off x="2971800" y="1246188"/>
          <a:ext cx="5257800" cy="2106613"/>
        </p:xfrm>
        <a:graphic>
          <a:graphicData uri="http://schemas.openxmlformats.org/drawingml/2006/table">
            <a:tbl>
              <a:tblPr/>
              <a:tblGrid>
                <a:gridCol w="2783541"/>
                <a:gridCol w="1175273"/>
                <a:gridCol w="1298986"/>
              </a:tblGrid>
              <a:tr h="274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Parameter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Basic value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Range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Beam energy [GeV]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5 - 15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Burst repetition rate [Hz]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?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Number of bunches per burst (n)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 – 6 ?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duration of the burst  [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s]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 50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40 - 60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Time interval between bunches [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s] (t</a:t>
                      </a:r>
                      <a:r>
                        <a:rPr kumimoji="0" lang="en-GB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int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GB" sz="1200" dirty="0" smtClean="0"/>
                        <a:t>~ 50/(n-1)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Bunch length [ns]</a:t>
                      </a:r>
                    </a:p>
                  </a:txBody>
                  <a:tcPr marT="45725" marB="45725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1 - 3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971" name="TextBox 6"/>
          <p:cNvSpPr txBox="1">
            <a:spLocks noChangeArrowheads="1"/>
          </p:cNvSpPr>
          <p:nvPr/>
        </p:nvSpPr>
        <p:spPr bwMode="auto">
          <a:xfrm>
            <a:off x="685800" y="1447800"/>
            <a:ext cx="2219325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000" b="1">
                <a:solidFill>
                  <a:srgbClr val="0000FF"/>
                </a:solidFill>
              </a:rPr>
              <a:t>Specifications</a:t>
            </a:r>
          </a:p>
          <a:p>
            <a:r>
              <a:rPr lang="en-US" altLang="en-US" sz="2000" b="1">
                <a:solidFill>
                  <a:srgbClr val="0000FF"/>
                </a:solidFill>
              </a:rPr>
              <a:t>(from ISS report)</a:t>
            </a:r>
          </a:p>
        </p:txBody>
      </p:sp>
    </p:spTree>
    <p:extLst>
      <p:ext uri="{BB962C8B-B14F-4D97-AF65-F5344CB8AC3E}">
        <p14:creationId xmlns:p14="http://schemas.microsoft.com/office/powerpoint/2010/main" val="33215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382000" cy="41148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Beam accumulation</a:t>
            </a:r>
          </a:p>
          <a:p>
            <a:pPr lvl="1">
              <a:defRPr/>
            </a:pPr>
            <a:r>
              <a:rPr lang="en-US" dirty="0" smtClean="0">
                <a:solidFill>
                  <a:srgbClr val="0000FF"/>
                </a:solidFill>
              </a:rPr>
              <a:t>Accumulator </a:t>
            </a:r>
            <a:r>
              <a:rPr lang="en-US" dirty="0">
                <a:solidFill>
                  <a:srgbClr val="0000FF"/>
                </a:solidFill>
              </a:rPr>
              <a:t>ring </a:t>
            </a:r>
          </a:p>
          <a:p>
            <a:pPr marL="1771650" lvl="4">
              <a:defRPr/>
            </a:pPr>
            <a:r>
              <a:rPr lang="en-US" dirty="0" smtClean="0"/>
              <a:t>Charge exchange injection</a:t>
            </a:r>
          </a:p>
          <a:p>
            <a:pPr marL="1771650" lvl="4">
              <a:defRPr/>
            </a:pPr>
            <a:r>
              <a:rPr lang="en-US" dirty="0" smtClean="0"/>
              <a:t>~</a:t>
            </a:r>
            <a:r>
              <a:rPr lang="en-US" sz="1500" dirty="0" smtClean="0">
                <a:solidFill>
                  <a:srgbClr val="0000FF"/>
                </a:solidFill>
              </a:rPr>
              <a:t>nx1</a:t>
            </a:r>
            <a:r>
              <a:rPr lang="en-US" dirty="0" smtClean="0">
                <a:solidFill>
                  <a:srgbClr val="0000FF"/>
                </a:solidFill>
              </a:rPr>
              <a:t>00</a:t>
            </a:r>
            <a:r>
              <a:rPr lang="en-US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s accumulation time</a:t>
            </a:r>
          </a:p>
          <a:p>
            <a:pPr marL="1771650" lvl="4">
              <a:defRPr/>
            </a:pPr>
            <a:r>
              <a:rPr lang="en-US" dirty="0" smtClean="0">
                <a:solidFill>
                  <a:srgbClr val="FF0000"/>
                </a:solidFill>
              </a:rPr>
              <a:t>Isochronous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=0</a:t>
            </a:r>
            <a:r>
              <a:rPr lang="en-US" dirty="0" smtClean="0">
                <a:solidFill>
                  <a:srgbClr val="FF0000"/>
                </a:solidFill>
              </a:rPr>
              <a:t>):</a:t>
            </a:r>
            <a:r>
              <a:rPr lang="en-US" dirty="0" smtClean="0"/>
              <a:t> beam frozen longitudinally to preserve </a:t>
            </a:r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p</a:t>
            </a:r>
            <a:r>
              <a:rPr lang="en-US" dirty="0" smtClean="0"/>
              <a:t>/p </a:t>
            </a:r>
          </a:p>
          <a:p>
            <a:pPr marL="1771650" lvl="4">
              <a:defRPr/>
            </a:pPr>
            <a:r>
              <a:rPr lang="en-US" dirty="0" smtClean="0"/>
              <a:t>No RF (=&gt; minimum impedance)</a:t>
            </a:r>
          </a:p>
          <a:p>
            <a:pPr marL="1771650" lvl="4">
              <a:defRPr/>
            </a:pPr>
            <a:r>
              <a:rPr lang="en-US" dirty="0" smtClean="0"/>
              <a:t>1-6 bunches of ~</a:t>
            </a:r>
            <a:r>
              <a:rPr lang="en-US" dirty="0" smtClean="0">
                <a:solidFill>
                  <a:srgbClr val="FF0000"/>
                </a:solidFill>
              </a:rPr>
              <a:t>120 </a:t>
            </a:r>
            <a:r>
              <a:rPr lang="en-US" dirty="0">
                <a:solidFill>
                  <a:srgbClr val="FF0000"/>
                </a:solidFill>
              </a:rPr>
              <a:t>ns </a:t>
            </a:r>
            <a:r>
              <a:rPr lang="en-US" dirty="0" smtClean="0">
                <a:solidFill>
                  <a:srgbClr val="FF0000"/>
                </a:solidFill>
              </a:rPr>
              <a:t>length</a:t>
            </a:r>
            <a:r>
              <a:rPr lang="en-US" dirty="0" smtClean="0"/>
              <a:t> 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 marL="457200" indent="-457200">
              <a:buFont typeface="Arial" pitchFamily="34" charset="0"/>
              <a:buAutoNum type="arabicPeriod" startAt="2"/>
              <a:defRPr/>
            </a:pPr>
            <a:r>
              <a:rPr lang="en-US" dirty="0" smtClean="0"/>
              <a:t>Bunch compression</a:t>
            </a:r>
          </a:p>
          <a:p>
            <a:pPr marL="739775" lvl="1" indent="-282575">
              <a:buFontTx/>
              <a:buChar char="-"/>
              <a:defRPr/>
            </a:pPr>
            <a:r>
              <a:rPr lang="en-US" dirty="0" smtClean="0">
                <a:solidFill>
                  <a:srgbClr val="0000FF"/>
                </a:solidFill>
              </a:rPr>
              <a:t>Compressor </a:t>
            </a:r>
            <a:r>
              <a:rPr lang="en-US" dirty="0">
                <a:solidFill>
                  <a:srgbClr val="0000FF"/>
                </a:solidFill>
              </a:rPr>
              <a:t>ring</a:t>
            </a:r>
            <a:r>
              <a:rPr lang="en-US" dirty="0"/>
              <a:t> </a:t>
            </a:r>
            <a:endParaRPr lang="en-US" dirty="0" smtClean="0"/>
          </a:p>
          <a:p>
            <a:pPr marL="1771650" lvl="4">
              <a:defRPr/>
            </a:pPr>
            <a:r>
              <a:rPr lang="en-US" dirty="0" smtClean="0"/>
              <a:t>Large RF voltage (large stored energy &amp; minimum RF power) (=&gt; bunch rotation on stored energy)</a:t>
            </a:r>
          </a:p>
          <a:p>
            <a:pPr marL="1771650" lvl="4">
              <a:defRPr/>
            </a:pPr>
            <a:r>
              <a:rPr lang="en-US" dirty="0" smtClean="0"/>
              <a:t>Large slippage factor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 =&gt; rapid </a:t>
            </a:r>
            <a:r>
              <a:rPr lang="en-US" dirty="0"/>
              <a:t>phase rotation in </a:t>
            </a:r>
            <a:r>
              <a:rPr lang="en-US" dirty="0" smtClean="0">
                <a:solidFill>
                  <a:srgbClr val="0000FF"/>
                </a:solidFill>
              </a:rPr>
              <a:t>few x10</a:t>
            </a:r>
            <a:r>
              <a:rPr lang="en-US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s</a:t>
            </a:r>
            <a:r>
              <a:rPr lang="en-US" dirty="0" smtClean="0"/>
              <a:t>, </a:t>
            </a:r>
            <a:endParaRPr lang="en-US" dirty="0">
              <a:latin typeface="Symbol" pitchFamily="18" charset="2"/>
            </a:endParaRPr>
          </a:p>
          <a:p>
            <a:pPr marL="1771650" lvl="4">
              <a:defRPr/>
            </a:pPr>
            <a:r>
              <a:rPr lang="en-US" dirty="0">
                <a:solidFill>
                  <a:srgbClr val="FF0000"/>
                </a:solidFill>
              </a:rPr>
              <a:t>~2ns rms bunch length</a:t>
            </a:r>
            <a:r>
              <a:rPr lang="en-US" dirty="0"/>
              <a:t> @ extraction to the </a:t>
            </a:r>
            <a:r>
              <a:rPr lang="en-US" dirty="0" smtClean="0"/>
              <a:t>target (=&gt; moderate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Q because of dispersion)</a:t>
            </a:r>
          </a:p>
          <a:p>
            <a:pPr marL="1771650" lvl="4">
              <a:defRPr/>
            </a:pPr>
            <a:endParaRPr lang="en-US" dirty="0" smtClean="0"/>
          </a:p>
          <a:p>
            <a:pPr marL="171450" indent="-457200">
              <a:buFont typeface="Arial" pitchFamily="34" charset="0"/>
              <a:buAutoNum type="arabicPeriod" startAt="3"/>
              <a:tabLst>
                <a:tab pos="457200" algn="l"/>
              </a:tabLst>
              <a:defRPr/>
            </a:pPr>
            <a:r>
              <a:rPr lang="en-US" dirty="0" smtClean="0"/>
              <a:t>Synchronization between rings</a:t>
            </a:r>
          </a:p>
          <a:p>
            <a:pPr marL="738188" lvl="1" indent="-457200">
              <a:buFont typeface="Arial" pitchFamily="34" charset="0"/>
              <a:buNone/>
              <a:tabLst>
                <a:tab pos="457200" algn="l"/>
              </a:tabLst>
              <a:defRPr/>
            </a:pPr>
            <a:r>
              <a:rPr lang="en-US" dirty="0" smtClean="0"/>
              <a:t>	-	</a:t>
            </a:r>
            <a:r>
              <a:rPr lang="en-US" dirty="0" smtClean="0">
                <a:solidFill>
                  <a:srgbClr val="0000FF"/>
                </a:solidFill>
              </a:rPr>
              <a:t>Ratio of circumferences guaranteeing correct positioning of successive bunches inside the compressor without energy change in any ring</a:t>
            </a:r>
            <a:endParaRPr lang="en-US" dirty="0" smtClean="0"/>
          </a:p>
          <a:p>
            <a:pPr marL="571500" lvl="1" indent="-457200">
              <a:buFont typeface="Arial" pitchFamily="34" charset="0"/>
              <a:buNone/>
              <a:tabLst>
                <a:tab pos="457200" algn="l"/>
              </a:tabLst>
              <a:defRPr/>
            </a:pPr>
            <a:endParaRPr lang="en-US" dirty="0" smtClean="0"/>
          </a:p>
          <a:p>
            <a:pPr marL="1771650" lvl="4"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1143000" y="0"/>
            <a:ext cx="69342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Linac-based proton driver: principle	[2/2]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1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 bwMode="auto">
          <a:xfrm>
            <a:off x="1219200" y="0"/>
            <a:ext cx="6858000" cy="9779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  <a:cs typeface="Arial"/>
              </a:rPr>
              <a:t>Generation of 6 bunches	[</a:t>
            </a:r>
            <a:r>
              <a:rPr lang="en-US" sz="3200" b="1" dirty="0" smtClean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  <a:cs typeface="Arial"/>
              </a:rPr>
              <a:t>1/4]</a:t>
            </a:r>
            <a:endParaRPr lang="en-US" sz="3200" b="1" dirty="0">
              <a:solidFill>
                <a:srgbClr val="0055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  <a:cs typeface="Arial"/>
            </a:endParaRP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2133600"/>
            <a:ext cx="38195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80"/>
          <p:cNvSpPr txBox="1">
            <a:spLocks noChangeArrowheads="1"/>
          </p:cNvSpPr>
          <p:nvPr/>
        </p:nvSpPr>
        <p:spPr bwMode="auto">
          <a:xfrm>
            <a:off x="1447800" y="2205038"/>
            <a:ext cx="766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/>
              <a:t>SPL</a:t>
            </a:r>
          </a:p>
        </p:txBody>
      </p:sp>
      <p:sp>
        <p:nvSpPr>
          <p:cNvPr id="41989" name="TextBox 81"/>
          <p:cNvSpPr txBox="1">
            <a:spLocks noChangeArrowheads="1"/>
          </p:cNvSpPr>
          <p:nvPr/>
        </p:nvSpPr>
        <p:spPr bwMode="auto">
          <a:xfrm>
            <a:off x="1447800" y="3348038"/>
            <a:ext cx="1897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/>
              <a:t>Accumulator</a:t>
            </a:r>
          </a:p>
        </p:txBody>
      </p:sp>
    </p:spTree>
    <p:extLst>
      <p:ext uri="{BB962C8B-B14F-4D97-AF65-F5344CB8AC3E}">
        <p14:creationId xmlns:p14="http://schemas.microsoft.com/office/powerpoint/2010/main" val="1457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098" name="Group 434"/>
          <p:cNvGraphicFramePr>
            <a:graphicFrameLocks noGrp="1"/>
          </p:cNvGraphicFramePr>
          <p:nvPr/>
        </p:nvGraphicFramePr>
        <p:xfrm>
          <a:off x="365125" y="1398588"/>
          <a:ext cx="8250238" cy="4811895"/>
        </p:xfrm>
        <a:graphic>
          <a:graphicData uri="http://schemas.openxmlformats.org/drawingml/2006/table">
            <a:tbl>
              <a:tblPr/>
              <a:tblGrid>
                <a:gridCol w="1695450"/>
                <a:gridCol w="922338"/>
                <a:gridCol w="5632450"/>
              </a:tblGrid>
              <a:tr h="956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Accumulation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Duration = 400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87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Compression</a:t>
                      </a: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 = 0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3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 = 12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 = 24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7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 = 36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7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etc. until t = 96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338"/>
          <p:cNvGrpSpPr>
            <a:grpSpLocks/>
          </p:cNvGrpSpPr>
          <p:nvPr/>
        </p:nvGrpSpPr>
        <p:grpSpPr bwMode="auto">
          <a:xfrm>
            <a:off x="3036888" y="1728788"/>
            <a:ext cx="2697162" cy="536575"/>
            <a:chOff x="2433" y="892"/>
            <a:chExt cx="1413" cy="338"/>
          </a:xfrm>
        </p:grpSpPr>
        <p:sp>
          <p:nvSpPr>
            <p:cNvPr id="43090" name="Oval 122"/>
            <p:cNvSpPr>
              <a:spLocks noChangeArrowheads="1"/>
            </p:cNvSpPr>
            <p:nvPr/>
          </p:nvSpPr>
          <p:spPr bwMode="auto">
            <a:xfrm>
              <a:off x="3174" y="892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91" name="Freeform 123"/>
            <p:cNvSpPr>
              <a:spLocks/>
            </p:cNvSpPr>
            <p:nvPr/>
          </p:nvSpPr>
          <p:spPr bwMode="auto">
            <a:xfrm>
              <a:off x="3173" y="962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92" name="Freeform 124"/>
            <p:cNvSpPr>
              <a:spLocks/>
            </p:cNvSpPr>
            <p:nvPr/>
          </p:nvSpPr>
          <p:spPr bwMode="auto">
            <a:xfrm rot="-10450449">
              <a:off x="3777" y="966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93" name="Freeform 125"/>
            <p:cNvSpPr>
              <a:spLocks/>
            </p:cNvSpPr>
            <p:nvPr/>
          </p:nvSpPr>
          <p:spPr bwMode="auto">
            <a:xfrm>
              <a:off x="3292" y="892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94" name="Freeform 126"/>
            <p:cNvSpPr>
              <a:spLocks/>
            </p:cNvSpPr>
            <p:nvPr/>
          </p:nvSpPr>
          <p:spPr bwMode="auto">
            <a:xfrm rot="1631679">
              <a:off x="3550" y="892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95" name="Freeform 127"/>
            <p:cNvSpPr>
              <a:spLocks/>
            </p:cNvSpPr>
            <p:nvPr/>
          </p:nvSpPr>
          <p:spPr bwMode="auto">
            <a:xfrm rot="285818" flipV="1">
              <a:off x="3296" y="1195"/>
              <a:ext cx="166" cy="27"/>
            </a:xfrm>
            <a:custGeom>
              <a:avLst/>
              <a:gdLst>
                <a:gd name="T0" fmla="*/ 0 w 166"/>
                <a:gd name="T1" fmla="*/ 3 h 40"/>
                <a:gd name="T2" fmla="*/ 36 w 166"/>
                <a:gd name="T3" fmla="*/ 2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96" name="Freeform 128"/>
            <p:cNvSpPr>
              <a:spLocks/>
            </p:cNvSpPr>
            <p:nvPr/>
          </p:nvSpPr>
          <p:spPr bwMode="auto">
            <a:xfrm rot="20419181" flipV="1">
              <a:off x="3550" y="1199"/>
              <a:ext cx="166" cy="27"/>
            </a:xfrm>
            <a:custGeom>
              <a:avLst/>
              <a:gdLst>
                <a:gd name="T0" fmla="*/ 0 w 166"/>
                <a:gd name="T1" fmla="*/ 3 h 40"/>
                <a:gd name="T2" fmla="*/ 36 w 166"/>
                <a:gd name="T3" fmla="*/ 2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97" name="Line 131"/>
            <p:cNvSpPr>
              <a:spLocks noChangeShapeType="1"/>
            </p:cNvSpPr>
            <p:nvPr/>
          </p:nvSpPr>
          <p:spPr bwMode="auto">
            <a:xfrm>
              <a:off x="2433" y="1226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98" name="Line 133"/>
            <p:cNvSpPr>
              <a:spLocks noChangeShapeType="1"/>
            </p:cNvSpPr>
            <p:nvPr/>
          </p:nvSpPr>
          <p:spPr bwMode="auto">
            <a:xfrm>
              <a:off x="3079" y="1228"/>
              <a:ext cx="159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99" name="Line 134"/>
            <p:cNvSpPr>
              <a:spLocks noChangeShapeType="1"/>
            </p:cNvSpPr>
            <p:nvPr/>
          </p:nvSpPr>
          <p:spPr bwMode="auto">
            <a:xfrm>
              <a:off x="2865" y="1227"/>
              <a:ext cx="159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100" name="Line 135"/>
            <p:cNvSpPr>
              <a:spLocks noChangeShapeType="1"/>
            </p:cNvSpPr>
            <p:nvPr/>
          </p:nvSpPr>
          <p:spPr bwMode="auto">
            <a:xfrm>
              <a:off x="2666" y="1227"/>
              <a:ext cx="159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101" name="Line 136"/>
            <p:cNvSpPr>
              <a:spLocks noChangeShapeType="1"/>
            </p:cNvSpPr>
            <p:nvPr/>
          </p:nvSpPr>
          <p:spPr bwMode="auto">
            <a:xfrm>
              <a:off x="2452" y="1226"/>
              <a:ext cx="159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339"/>
          <p:cNvGrpSpPr>
            <a:grpSpLocks/>
          </p:cNvGrpSpPr>
          <p:nvPr/>
        </p:nvGrpSpPr>
        <p:grpSpPr bwMode="auto">
          <a:xfrm>
            <a:off x="3036888" y="2471738"/>
            <a:ext cx="4460875" cy="544512"/>
            <a:chOff x="2433" y="1448"/>
            <a:chExt cx="2340" cy="343"/>
          </a:xfrm>
        </p:grpSpPr>
        <p:sp>
          <p:nvSpPr>
            <p:cNvPr id="43080" name="Oval 161"/>
            <p:cNvSpPr>
              <a:spLocks noChangeArrowheads="1"/>
            </p:cNvSpPr>
            <p:nvPr/>
          </p:nvSpPr>
          <p:spPr bwMode="auto">
            <a:xfrm>
              <a:off x="3174" y="1453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81" name="Freeform 162"/>
            <p:cNvSpPr>
              <a:spLocks/>
            </p:cNvSpPr>
            <p:nvPr/>
          </p:nvSpPr>
          <p:spPr bwMode="auto">
            <a:xfrm>
              <a:off x="3173" y="1523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82" name="Freeform 163"/>
            <p:cNvSpPr>
              <a:spLocks/>
            </p:cNvSpPr>
            <p:nvPr/>
          </p:nvSpPr>
          <p:spPr bwMode="auto">
            <a:xfrm rot="-10450449">
              <a:off x="3777" y="1527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83" name="Freeform 164"/>
            <p:cNvSpPr>
              <a:spLocks/>
            </p:cNvSpPr>
            <p:nvPr/>
          </p:nvSpPr>
          <p:spPr bwMode="auto">
            <a:xfrm>
              <a:off x="3292" y="1453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84" name="Freeform 165"/>
            <p:cNvSpPr>
              <a:spLocks/>
            </p:cNvSpPr>
            <p:nvPr/>
          </p:nvSpPr>
          <p:spPr bwMode="auto">
            <a:xfrm>
              <a:off x="4234" y="1448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85" name="Freeform 166"/>
            <p:cNvSpPr>
              <a:spLocks/>
            </p:cNvSpPr>
            <p:nvPr/>
          </p:nvSpPr>
          <p:spPr bwMode="auto">
            <a:xfrm rot="285818" flipV="1">
              <a:off x="3296" y="1756"/>
              <a:ext cx="166" cy="27"/>
            </a:xfrm>
            <a:custGeom>
              <a:avLst/>
              <a:gdLst>
                <a:gd name="T0" fmla="*/ 0 w 166"/>
                <a:gd name="T1" fmla="*/ 3 h 40"/>
                <a:gd name="T2" fmla="*/ 36 w 166"/>
                <a:gd name="T3" fmla="*/ 2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86" name="Freeform 167"/>
            <p:cNvSpPr>
              <a:spLocks/>
            </p:cNvSpPr>
            <p:nvPr/>
          </p:nvSpPr>
          <p:spPr bwMode="auto">
            <a:xfrm rot="20419181" flipV="1">
              <a:off x="3550" y="1760"/>
              <a:ext cx="166" cy="27"/>
            </a:xfrm>
            <a:custGeom>
              <a:avLst/>
              <a:gdLst>
                <a:gd name="T0" fmla="*/ 0 w 166"/>
                <a:gd name="T1" fmla="*/ 3 h 40"/>
                <a:gd name="T2" fmla="*/ 36 w 166"/>
                <a:gd name="T3" fmla="*/ 2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87" name="Oval 168"/>
            <p:cNvSpPr>
              <a:spLocks noChangeArrowheads="1"/>
            </p:cNvSpPr>
            <p:nvPr/>
          </p:nvSpPr>
          <p:spPr bwMode="auto">
            <a:xfrm>
              <a:off x="4101" y="1453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88" name="Line 169"/>
            <p:cNvSpPr>
              <a:spLocks noChangeShapeType="1"/>
            </p:cNvSpPr>
            <p:nvPr/>
          </p:nvSpPr>
          <p:spPr bwMode="auto">
            <a:xfrm flipV="1">
              <a:off x="3732" y="1498"/>
              <a:ext cx="471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89" name="Line 170"/>
            <p:cNvSpPr>
              <a:spLocks noChangeShapeType="1"/>
            </p:cNvSpPr>
            <p:nvPr/>
          </p:nvSpPr>
          <p:spPr bwMode="auto">
            <a:xfrm>
              <a:off x="2433" y="1787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340"/>
          <p:cNvGrpSpPr>
            <a:grpSpLocks/>
          </p:cNvGrpSpPr>
          <p:nvPr/>
        </p:nvGrpSpPr>
        <p:grpSpPr bwMode="auto">
          <a:xfrm>
            <a:off x="3036888" y="3214688"/>
            <a:ext cx="4460875" cy="544512"/>
            <a:chOff x="2433" y="1999"/>
            <a:chExt cx="2340" cy="343"/>
          </a:xfrm>
        </p:grpSpPr>
        <p:sp>
          <p:nvSpPr>
            <p:cNvPr id="43070" name="Oval 182"/>
            <p:cNvSpPr>
              <a:spLocks noChangeArrowheads="1"/>
            </p:cNvSpPr>
            <p:nvPr/>
          </p:nvSpPr>
          <p:spPr bwMode="auto">
            <a:xfrm>
              <a:off x="3174" y="2004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71" name="Freeform 183"/>
            <p:cNvSpPr>
              <a:spLocks/>
            </p:cNvSpPr>
            <p:nvPr/>
          </p:nvSpPr>
          <p:spPr bwMode="auto">
            <a:xfrm>
              <a:off x="3173" y="2074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72" name="Freeform 184"/>
            <p:cNvSpPr>
              <a:spLocks/>
            </p:cNvSpPr>
            <p:nvPr/>
          </p:nvSpPr>
          <p:spPr bwMode="auto">
            <a:xfrm>
              <a:off x="3292" y="2004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73" name="Freeform 185"/>
            <p:cNvSpPr>
              <a:spLocks/>
            </p:cNvSpPr>
            <p:nvPr/>
          </p:nvSpPr>
          <p:spPr bwMode="auto">
            <a:xfrm>
              <a:off x="4254" y="1999"/>
              <a:ext cx="136" cy="30"/>
            </a:xfrm>
            <a:custGeom>
              <a:avLst/>
              <a:gdLst>
                <a:gd name="T0" fmla="*/ 0 w 166"/>
                <a:gd name="T1" fmla="*/ 7 h 40"/>
                <a:gd name="T2" fmla="*/ 11 w 166"/>
                <a:gd name="T3" fmla="*/ 4 h 40"/>
                <a:gd name="T4" fmla="*/ 24 w 166"/>
                <a:gd name="T5" fmla="*/ 2 h 40"/>
                <a:gd name="T6" fmla="*/ 39 w 166"/>
                <a:gd name="T7" fmla="*/ 2 h 40"/>
                <a:gd name="T8" fmla="*/ 50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74" name="Freeform 186"/>
            <p:cNvSpPr>
              <a:spLocks/>
            </p:cNvSpPr>
            <p:nvPr/>
          </p:nvSpPr>
          <p:spPr bwMode="auto">
            <a:xfrm rot="285818" flipV="1">
              <a:off x="3296" y="2307"/>
              <a:ext cx="166" cy="27"/>
            </a:xfrm>
            <a:custGeom>
              <a:avLst/>
              <a:gdLst>
                <a:gd name="T0" fmla="*/ 0 w 166"/>
                <a:gd name="T1" fmla="*/ 3 h 40"/>
                <a:gd name="T2" fmla="*/ 36 w 166"/>
                <a:gd name="T3" fmla="*/ 2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75" name="Freeform 187"/>
            <p:cNvSpPr>
              <a:spLocks/>
            </p:cNvSpPr>
            <p:nvPr/>
          </p:nvSpPr>
          <p:spPr bwMode="auto">
            <a:xfrm rot="20419181" flipV="1">
              <a:off x="3550" y="2311"/>
              <a:ext cx="166" cy="27"/>
            </a:xfrm>
            <a:custGeom>
              <a:avLst/>
              <a:gdLst>
                <a:gd name="T0" fmla="*/ 0 w 166"/>
                <a:gd name="T1" fmla="*/ 3 h 40"/>
                <a:gd name="T2" fmla="*/ 36 w 166"/>
                <a:gd name="T3" fmla="*/ 2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76" name="Oval 188"/>
            <p:cNvSpPr>
              <a:spLocks noChangeArrowheads="1"/>
            </p:cNvSpPr>
            <p:nvPr/>
          </p:nvSpPr>
          <p:spPr bwMode="auto">
            <a:xfrm>
              <a:off x="4101" y="2004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77" name="Line 189"/>
            <p:cNvSpPr>
              <a:spLocks noChangeShapeType="1"/>
            </p:cNvSpPr>
            <p:nvPr/>
          </p:nvSpPr>
          <p:spPr bwMode="auto">
            <a:xfrm flipV="1">
              <a:off x="3732" y="2049"/>
              <a:ext cx="471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78" name="Line 190"/>
            <p:cNvSpPr>
              <a:spLocks noChangeShapeType="1"/>
            </p:cNvSpPr>
            <p:nvPr/>
          </p:nvSpPr>
          <p:spPr bwMode="auto">
            <a:xfrm>
              <a:off x="2433" y="2338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79" name="Freeform 192"/>
            <p:cNvSpPr>
              <a:spLocks/>
            </p:cNvSpPr>
            <p:nvPr/>
          </p:nvSpPr>
          <p:spPr bwMode="auto">
            <a:xfrm rot="285818" flipV="1">
              <a:off x="4236" y="2311"/>
              <a:ext cx="166" cy="27"/>
            </a:xfrm>
            <a:custGeom>
              <a:avLst/>
              <a:gdLst>
                <a:gd name="T0" fmla="*/ 0 w 166"/>
                <a:gd name="T1" fmla="*/ 3 h 40"/>
                <a:gd name="T2" fmla="*/ 36 w 166"/>
                <a:gd name="T3" fmla="*/ 2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341"/>
          <p:cNvGrpSpPr>
            <a:grpSpLocks/>
          </p:cNvGrpSpPr>
          <p:nvPr/>
        </p:nvGrpSpPr>
        <p:grpSpPr bwMode="auto">
          <a:xfrm>
            <a:off x="3036888" y="3949700"/>
            <a:ext cx="4460875" cy="544513"/>
            <a:chOff x="2433" y="2559"/>
            <a:chExt cx="2340" cy="343"/>
          </a:xfrm>
        </p:grpSpPr>
        <p:sp>
          <p:nvSpPr>
            <p:cNvPr id="43060" name="Oval 194"/>
            <p:cNvSpPr>
              <a:spLocks noChangeArrowheads="1"/>
            </p:cNvSpPr>
            <p:nvPr/>
          </p:nvSpPr>
          <p:spPr bwMode="auto">
            <a:xfrm>
              <a:off x="3174" y="2564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61" name="Freeform 195"/>
            <p:cNvSpPr>
              <a:spLocks/>
            </p:cNvSpPr>
            <p:nvPr/>
          </p:nvSpPr>
          <p:spPr bwMode="auto">
            <a:xfrm>
              <a:off x="3173" y="2634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62" name="Freeform 196"/>
            <p:cNvSpPr>
              <a:spLocks/>
            </p:cNvSpPr>
            <p:nvPr/>
          </p:nvSpPr>
          <p:spPr bwMode="auto">
            <a:xfrm>
              <a:off x="3292" y="2564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63" name="Freeform 197"/>
            <p:cNvSpPr>
              <a:spLocks/>
            </p:cNvSpPr>
            <p:nvPr/>
          </p:nvSpPr>
          <p:spPr bwMode="auto">
            <a:xfrm>
              <a:off x="4254" y="2559"/>
              <a:ext cx="136" cy="30"/>
            </a:xfrm>
            <a:custGeom>
              <a:avLst/>
              <a:gdLst>
                <a:gd name="T0" fmla="*/ 0 w 166"/>
                <a:gd name="T1" fmla="*/ 7 h 40"/>
                <a:gd name="T2" fmla="*/ 11 w 166"/>
                <a:gd name="T3" fmla="*/ 4 h 40"/>
                <a:gd name="T4" fmla="*/ 24 w 166"/>
                <a:gd name="T5" fmla="*/ 2 h 40"/>
                <a:gd name="T6" fmla="*/ 39 w 166"/>
                <a:gd name="T7" fmla="*/ 2 h 40"/>
                <a:gd name="T8" fmla="*/ 50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64" name="Freeform 198"/>
            <p:cNvSpPr>
              <a:spLocks/>
            </p:cNvSpPr>
            <p:nvPr/>
          </p:nvSpPr>
          <p:spPr bwMode="auto">
            <a:xfrm rot="285818" flipV="1">
              <a:off x="3296" y="2867"/>
              <a:ext cx="166" cy="27"/>
            </a:xfrm>
            <a:custGeom>
              <a:avLst/>
              <a:gdLst>
                <a:gd name="T0" fmla="*/ 0 w 166"/>
                <a:gd name="T1" fmla="*/ 3 h 40"/>
                <a:gd name="T2" fmla="*/ 36 w 166"/>
                <a:gd name="T3" fmla="*/ 2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65" name="Oval 199"/>
            <p:cNvSpPr>
              <a:spLocks noChangeArrowheads="1"/>
            </p:cNvSpPr>
            <p:nvPr/>
          </p:nvSpPr>
          <p:spPr bwMode="auto">
            <a:xfrm>
              <a:off x="4101" y="2564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66" name="Line 200"/>
            <p:cNvSpPr>
              <a:spLocks noChangeShapeType="1"/>
            </p:cNvSpPr>
            <p:nvPr/>
          </p:nvSpPr>
          <p:spPr bwMode="auto">
            <a:xfrm flipV="1">
              <a:off x="3732" y="2609"/>
              <a:ext cx="471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67" name="Line 201"/>
            <p:cNvSpPr>
              <a:spLocks noChangeShapeType="1"/>
            </p:cNvSpPr>
            <p:nvPr/>
          </p:nvSpPr>
          <p:spPr bwMode="auto">
            <a:xfrm>
              <a:off x="2433" y="2898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68" name="Freeform 203"/>
            <p:cNvSpPr>
              <a:spLocks/>
            </p:cNvSpPr>
            <p:nvPr/>
          </p:nvSpPr>
          <p:spPr bwMode="auto">
            <a:xfrm rot="285818" flipV="1">
              <a:off x="4236" y="2871"/>
              <a:ext cx="166" cy="27"/>
            </a:xfrm>
            <a:custGeom>
              <a:avLst/>
              <a:gdLst>
                <a:gd name="T0" fmla="*/ 0 w 166"/>
                <a:gd name="T1" fmla="*/ 3 h 40"/>
                <a:gd name="T2" fmla="*/ 36 w 166"/>
                <a:gd name="T3" fmla="*/ 2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69" name="Freeform 204"/>
            <p:cNvSpPr>
              <a:spLocks/>
            </p:cNvSpPr>
            <p:nvPr/>
          </p:nvSpPr>
          <p:spPr bwMode="auto">
            <a:xfrm rot="-10450449">
              <a:off x="4700" y="2639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280"/>
          <p:cNvGrpSpPr>
            <a:grpSpLocks/>
          </p:cNvGrpSpPr>
          <p:nvPr/>
        </p:nvGrpSpPr>
        <p:grpSpPr bwMode="auto">
          <a:xfrm>
            <a:off x="3036888" y="4614863"/>
            <a:ext cx="5621337" cy="639762"/>
            <a:chOff x="2132" y="2850"/>
            <a:chExt cx="2950" cy="403"/>
          </a:xfrm>
        </p:grpSpPr>
        <p:sp>
          <p:nvSpPr>
            <p:cNvPr id="43048" name="Oval 206"/>
            <p:cNvSpPr>
              <a:spLocks noChangeArrowheads="1"/>
            </p:cNvSpPr>
            <p:nvPr/>
          </p:nvSpPr>
          <p:spPr bwMode="auto">
            <a:xfrm>
              <a:off x="2873" y="2915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9" name="Freeform 207"/>
            <p:cNvSpPr>
              <a:spLocks/>
            </p:cNvSpPr>
            <p:nvPr/>
          </p:nvSpPr>
          <p:spPr bwMode="auto">
            <a:xfrm>
              <a:off x="2872" y="2985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50" name="Freeform 208"/>
            <p:cNvSpPr>
              <a:spLocks/>
            </p:cNvSpPr>
            <p:nvPr/>
          </p:nvSpPr>
          <p:spPr bwMode="auto">
            <a:xfrm>
              <a:off x="2991" y="2915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51" name="Oval 211"/>
            <p:cNvSpPr>
              <a:spLocks noChangeArrowheads="1"/>
            </p:cNvSpPr>
            <p:nvPr/>
          </p:nvSpPr>
          <p:spPr bwMode="auto">
            <a:xfrm>
              <a:off x="3800" y="2915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52" name="Line 212"/>
            <p:cNvSpPr>
              <a:spLocks noChangeShapeType="1"/>
            </p:cNvSpPr>
            <p:nvPr/>
          </p:nvSpPr>
          <p:spPr bwMode="auto">
            <a:xfrm flipV="1">
              <a:off x="3431" y="2960"/>
              <a:ext cx="471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53" name="Line 213"/>
            <p:cNvSpPr>
              <a:spLocks noChangeShapeType="1"/>
            </p:cNvSpPr>
            <p:nvPr/>
          </p:nvSpPr>
          <p:spPr bwMode="auto">
            <a:xfrm>
              <a:off x="2132" y="3249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54" name="Line 214"/>
            <p:cNvSpPr>
              <a:spLocks noChangeShapeType="1"/>
            </p:cNvSpPr>
            <p:nvPr/>
          </p:nvSpPr>
          <p:spPr bwMode="auto">
            <a:xfrm>
              <a:off x="4112" y="2914"/>
              <a:ext cx="840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55" name="Freeform 215"/>
            <p:cNvSpPr>
              <a:spLocks/>
            </p:cNvSpPr>
            <p:nvPr/>
          </p:nvSpPr>
          <p:spPr bwMode="auto">
            <a:xfrm rot="285818" flipV="1">
              <a:off x="3935" y="3222"/>
              <a:ext cx="166" cy="27"/>
            </a:xfrm>
            <a:custGeom>
              <a:avLst/>
              <a:gdLst>
                <a:gd name="T0" fmla="*/ 0 w 166"/>
                <a:gd name="T1" fmla="*/ 3 h 40"/>
                <a:gd name="T2" fmla="*/ 36 w 166"/>
                <a:gd name="T3" fmla="*/ 2 h 40"/>
                <a:gd name="T4" fmla="*/ 78 w 166"/>
                <a:gd name="T5" fmla="*/ 1 h 40"/>
                <a:gd name="T6" fmla="*/ 124 w 166"/>
                <a:gd name="T7" fmla="*/ 1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56" name="Freeform 216"/>
            <p:cNvSpPr>
              <a:spLocks/>
            </p:cNvSpPr>
            <p:nvPr/>
          </p:nvSpPr>
          <p:spPr bwMode="auto">
            <a:xfrm rot="-10450449">
              <a:off x="4399" y="2990"/>
              <a:ext cx="69" cy="198"/>
            </a:xfrm>
            <a:custGeom>
              <a:avLst/>
              <a:gdLst>
                <a:gd name="T0" fmla="*/ 69 w 69"/>
                <a:gd name="T1" fmla="*/ 198 h 198"/>
                <a:gd name="T2" fmla="*/ 25 w 69"/>
                <a:gd name="T3" fmla="*/ 166 h 198"/>
                <a:gd name="T4" fmla="*/ 5 w 69"/>
                <a:gd name="T5" fmla="*/ 124 h 198"/>
                <a:gd name="T6" fmla="*/ 5 w 69"/>
                <a:gd name="T7" fmla="*/ 58 h 198"/>
                <a:gd name="T8" fmla="*/ 37 w 69"/>
                <a:gd name="T9" fmla="*/ 22 h 198"/>
                <a:gd name="T10" fmla="*/ 67 w 6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98"/>
                <a:gd name="T20" fmla="*/ 69 w 69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98">
                  <a:moveTo>
                    <a:pt x="69" y="198"/>
                  </a:moveTo>
                  <a:cubicBezTo>
                    <a:pt x="52" y="188"/>
                    <a:pt x="36" y="178"/>
                    <a:pt x="25" y="166"/>
                  </a:cubicBezTo>
                  <a:cubicBezTo>
                    <a:pt x="14" y="154"/>
                    <a:pt x="8" y="142"/>
                    <a:pt x="5" y="124"/>
                  </a:cubicBezTo>
                  <a:cubicBezTo>
                    <a:pt x="2" y="106"/>
                    <a:pt x="0" y="75"/>
                    <a:pt x="5" y="58"/>
                  </a:cubicBezTo>
                  <a:cubicBezTo>
                    <a:pt x="10" y="41"/>
                    <a:pt x="27" y="32"/>
                    <a:pt x="37" y="22"/>
                  </a:cubicBezTo>
                  <a:cubicBezTo>
                    <a:pt x="47" y="12"/>
                    <a:pt x="63" y="3"/>
                    <a:pt x="67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57" name="Freeform 219"/>
            <p:cNvSpPr>
              <a:spLocks/>
            </p:cNvSpPr>
            <p:nvPr/>
          </p:nvSpPr>
          <p:spPr bwMode="auto">
            <a:xfrm>
              <a:off x="3931" y="2911"/>
              <a:ext cx="166" cy="40"/>
            </a:xfrm>
            <a:custGeom>
              <a:avLst/>
              <a:gdLst>
                <a:gd name="T0" fmla="*/ 0 w 166"/>
                <a:gd name="T1" fmla="*/ 40 h 40"/>
                <a:gd name="T2" fmla="*/ 36 w 166"/>
                <a:gd name="T3" fmla="*/ 24 h 40"/>
                <a:gd name="T4" fmla="*/ 78 w 166"/>
                <a:gd name="T5" fmla="*/ 12 h 40"/>
                <a:gd name="T6" fmla="*/ 124 w 166"/>
                <a:gd name="T7" fmla="*/ 6 h 40"/>
                <a:gd name="T8" fmla="*/ 166 w 166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"/>
                <a:gd name="T16" fmla="*/ 0 h 40"/>
                <a:gd name="T17" fmla="*/ 166 w 166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" h="40">
                  <a:moveTo>
                    <a:pt x="0" y="40"/>
                  </a:moveTo>
                  <a:cubicBezTo>
                    <a:pt x="11" y="34"/>
                    <a:pt x="23" y="29"/>
                    <a:pt x="36" y="24"/>
                  </a:cubicBezTo>
                  <a:cubicBezTo>
                    <a:pt x="49" y="19"/>
                    <a:pt x="63" y="15"/>
                    <a:pt x="78" y="12"/>
                  </a:cubicBezTo>
                  <a:cubicBezTo>
                    <a:pt x="93" y="9"/>
                    <a:pt x="109" y="8"/>
                    <a:pt x="124" y="6"/>
                  </a:cubicBezTo>
                  <a:cubicBezTo>
                    <a:pt x="139" y="4"/>
                    <a:pt x="159" y="1"/>
                    <a:pt x="166" y="0"/>
                  </a:cubicBezTo>
                </a:path>
              </a:pathLst>
            </a:custGeom>
            <a:noFill/>
            <a:ln w="76200" cmpd="sng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58" name="Line 220"/>
            <p:cNvSpPr>
              <a:spLocks noChangeShapeType="1"/>
            </p:cNvSpPr>
            <p:nvPr/>
          </p:nvSpPr>
          <p:spPr bwMode="auto">
            <a:xfrm>
              <a:off x="4896" y="2916"/>
              <a:ext cx="26" cy="0"/>
            </a:xfrm>
            <a:prstGeom prst="line">
              <a:avLst/>
            </a:prstGeom>
            <a:noFill/>
            <a:ln w="2286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59" name="AutoShape 221"/>
            <p:cNvSpPr>
              <a:spLocks noChangeArrowheads="1"/>
            </p:cNvSpPr>
            <p:nvPr/>
          </p:nvSpPr>
          <p:spPr bwMode="auto">
            <a:xfrm>
              <a:off x="4962" y="2850"/>
              <a:ext cx="120" cy="124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69886" name="Text Box 222"/>
          <p:cNvSpPr txBox="1">
            <a:spLocks noChangeArrowheads="1"/>
          </p:cNvSpPr>
          <p:nvPr/>
        </p:nvSpPr>
        <p:spPr bwMode="auto">
          <a:xfrm>
            <a:off x="4457700" y="1066800"/>
            <a:ext cx="13271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1200" b="1">
                <a:solidFill>
                  <a:srgbClr val="0000CC"/>
                </a:solidFill>
              </a:rPr>
              <a:t>Accumulator</a:t>
            </a:r>
          </a:p>
          <a:p>
            <a:pPr algn="ctr"/>
            <a:r>
              <a:rPr lang="en-GB" altLang="en-US" sz="1200" b="1">
                <a:solidFill>
                  <a:srgbClr val="0000CC"/>
                </a:solidFill>
              </a:rPr>
              <a:t>[120 ns pulses -</a:t>
            </a:r>
          </a:p>
          <a:p>
            <a:pPr algn="ctr"/>
            <a:r>
              <a:rPr lang="en-GB" altLang="en-US" sz="1200" b="1">
                <a:solidFill>
                  <a:srgbClr val="0000CC"/>
                </a:solidFill>
              </a:rPr>
              <a:t>60 ns gaps]</a:t>
            </a:r>
          </a:p>
        </p:txBody>
      </p:sp>
      <p:grpSp>
        <p:nvGrpSpPr>
          <p:cNvPr id="7" name="Group 294"/>
          <p:cNvGrpSpPr>
            <a:grpSpLocks/>
          </p:cNvGrpSpPr>
          <p:nvPr/>
        </p:nvGrpSpPr>
        <p:grpSpPr bwMode="auto">
          <a:xfrm>
            <a:off x="3036888" y="5368925"/>
            <a:ext cx="5621337" cy="639763"/>
            <a:chOff x="2417" y="3423"/>
            <a:chExt cx="2950" cy="403"/>
          </a:xfrm>
        </p:grpSpPr>
        <p:sp>
          <p:nvSpPr>
            <p:cNvPr id="43041" name="Oval 282"/>
            <p:cNvSpPr>
              <a:spLocks noChangeArrowheads="1"/>
            </p:cNvSpPr>
            <p:nvPr/>
          </p:nvSpPr>
          <p:spPr bwMode="auto">
            <a:xfrm>
              <a:off x="3158" y="3488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2" name="Oval 285"/>
            <p:cNvSpPr>
              <a:spLocks noChangeArrowheads="1"/>
            </p:cNvSpPr>
            <p:nvPr/>
          </p:nvSpPr>
          <p:spPr bwMode="auto">
            <a:xfrm>
              <a:off x="4085" y="3488"/>
              <a:ext cx="672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3" name="Line 286"/>
            <p:cNvSpPr>
              <a:spLocks noChangeShapeType="1"/>
            </p:cNvSpPr>
            <p:nvPr/>
          </p:nvSpPr>
          <p:spPr bwMode="auto">
            <a:xfrm flipV="1">
              <a:off x="3716" y="3533"/>
              <a:ext cx="471" cy="2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44" name="Line 287"/>
            <p:cNvSpPr>
              <a:spLocks noChangeShapeType="1"/>
            </p:cNvSpPr>
            <p:nvPr/>
          </p:nvSpPr>
          <p:spPr bwMode="auto">
            <a:xfrm>
              <a:off x="2417" y="3822"/>
              <a:ext cx="108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45" name="Line 288"/>
            <p:cNvSpPr>
              <a:spLocks noChangeShapeType="1"/>
            </p:cNvSpPr>
            <p:nvPr/>
          </p:nvSpPr>
          <p:spPr bwMode="auto">
            <a:xfrm>
              <a:off x="4397" y="3487"/>
              <a:ext cx="840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46" name="Line 292"/>
            <p:cNvSpPr>
              <a:spLocks noChangeShapeType="1"/>
            </p:cNvSpPr>
            <p:nvPr/>
          </p:nvSpPr>
          <p:spPr bwMode="auto">
            <a:xfrm>
              <a:off x="5181" y="3489"/>
              <a:ext cx="26" cy="0"/>
            </a:xfrm>
            <a:prstGeom prst="line">
              <a:avLst/>
            </a:prstGeom>
            <a:noFill/>
            <a:ln w="2286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047" name="AutoShape 293"/>
            <p:cNvSpPr>
              <a:spLocks noChangeArrowheads="1"/>
            </p:cNvSpPr>
            <p:nvPr/>
          </p:nvSpPr>
          <p:spPr bwMode="auto">
            <a:xfrm>
              <a:off x="5247" y="3423"/>
              <a:ext cx="120" cy="124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70000" name="Text Box 336"/>
          <p:cNvSpPr txBox="1">
            <a:spLocks noChangeArrowheads="1"/>
          </p:cNvSpPr>
          <p:nvPr/>
        </p:nvSpPr>
        <p:spPr bwMode="auto">
          <a:xfrm>
            <a:off x="3060700" y="1503363"/>
            <a:ext cx="12969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1200" b="1"/>
              <a:t>SPL beam</a:t>
            </a:r>
          </a:p>
          <a:p>
            <a:pPr algn="ctr"/>
            <a:r>
              <a:rPr lang="en-GB" altLang="en-US" sz="1200" b="1"/>
              <a:t>[42 bunches -</a:t>
            </a:r>
          </a:p>
          <a:p>
            <a:pPr algn="ctr"/>
            <a:r>
              <a:rPr lang="en-GB" altLang="en-US" sz="1200" b="1"/>
              <a:t>21 gaps]</a:t>
            </a:r>
          </a:p>
        </p:txBody>
      </p:sp>
      <p:sp>
        <p:nvSpPr>
          <p:cNvPr id="370001" name="Text Box 337"/>
          <p:cNvSpPr txBox="1">
            <a:spLocks noChangeArrowheads="1"/>
          </p:cNvSpPr>
          <p:nvPr/>
        </p:nvSpPr>
        <p:spPr bwMode="auto">
          <a:xfrm>
            <a:off x="6146800" y="1751013"/>
            <a:ext cx="144303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1200" b="1">
                <a:solidFill>
                  <a:srgbClr val="0000CC"/>
                </a:solidFill>
              </a:rPr>
              <a:t>Compressor</a:t>
            </a:r>
          </a:p>
          <a:p>
            <a:pPr algn="ctr"/>
            <a:r>
              <a:rPr lang="en-GB" altLang="en-US" sz="1200" b="1">
                <a:solidFill>
                  <a:srgbClr val="0000CC"/>
                </a:solidFill>
              </a:rPr>
              <a:t>[120 ns bunch -</a:t>
            </a:r>
          </a:p>
          <a:p>
            <a:pPr algn="ctr"/>
            <a:r>
              <a:rPr lang="en-GB" altLang="en-US" sz="1200" b="1">
                <a:solidFill>
                  <a:srgbClr val="0000CC"/>
                </a:solidFill>
              </a:rPr>
              <a:t>V(h=3) = 4 MV]</a:t>
            </a:r>
          </a:p>
        </p:txBody>
      </p:sp>
      <p:sp>
        <p:nvSpPr>
          <p:cNvPr id="370006" name="Text Box 342"/>
          <p:cNvSpPr txBox="1">
            <a:spLocks noChangeArrowheads="1"/>
          </p:cNvSpPr>
          <p:nvPr/>
        </p:nvSpPr>
        <p:spPr bwMode="auto">
          <a:xfrm>
            <a:off x="7702550" y="3965575"/>
            <a:ext cx="12160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1200" b="1">
                <a:solidFill>
                  <a:srgbClr val="FF0000"/>
                </a:solidFill>
              </a:rPr>
              <a:t>Target</a:t>
            </a:r>
          </a:p>
          <a:p>
            <a:pPr algn="ctr"/>
            <a:r>
              <a:rPr lang="en-GB" altLang="en-US" sz="1200" b="1">
                <a:solidFill>
                  <a:srgbClr val="FF0000"/>
                </a:solidFill>
              </a:rPr>
              <a:t>[2 ns bunches – 6 times]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1219200" y="0"/>
            <a:ext cx="6858000" cy="9779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  <a:cs typeface="Arial"/>
              </a:rPr>
              <a:t>Generation of 6 bunches	</a:t>
            </a:r>
            <a:r>
              <a:rPr lang="en-US" sz="3200" b="1" dirty="0" smtClean="0">
                <a:solidFill>
                  <a:srgbClr val="0055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  <a:cs typeface="Arial"/>
              </a:rPr>
              <a:t>[2/4]</a:t>
            </a:r>
            <a:endParaRPr lang="en-US" sz="3200" b="1" dirty="0">
              <a:solidFill>
                <a:srgbClr val="0055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734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70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6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7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70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7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7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7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7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7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886" grpId="0"/>
      <p:bldP spid="370000" grpId="0"/>
      <p:bldP spid="370001" grpId="0"/>
      <p:bldP spid="37000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849438" y="1562100"/>
          <a:ext cx="2895600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438" y="1562100"/>
                        <a:ext cx="2895600" cy="2408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592638" y="1562100"/>
          <a:ext cx="2971800" cy="234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2638" y="1562100"/>
                        <a:ext cx="2971800" cy="2344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735138" y="3733800"/>
          <a:ext cx="3082925" cy="238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r:id="rId7" imgW="0" imgH="0" progId="">
                  <p:embed/>
                </p:oleObj>
              </mc:Choice>
              <mc:Fallback>
                <p:oleObj r:id="rId7" imgW="0" imgH="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3733800"/>
                        <a:ext cx="3082925" cy="2384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4648200" y="3733800"/>
          <a:ext cx="2916238" cy="236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r:id="rId9" imgW="0" imgH="0" progId="">
                  <p:embed/>
                </p:oleObj>
              </mc:Choice>
              <mc:Fallback>
                <p:oleObj r:id="rId9" imgW="0" imgH="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733800"/>
                        <a:ext cx="2916238" cy="2365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75"/>
          <p:cNvSpPr txBox="1">
            <a:spLocks noChangeArrowheads="1"/>
          </p:cNvSpPr>
          <p:nvPr/>
        </p:nvSpPr>
        <p:spPr bwMode="auto">
          <a:xfrm>
            <a:off x="7466013" y="1295400"/>
            <a:ext cx="1189037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</a:rPr>
              <a:t>from M. Aiba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  <a:cs typeface="+mn-cs"/>
              </a:rPr>
              <a:t>Bunch rotation (case of 6 bunches)	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[3/4]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8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219200"/>
            <a:ext cx="56356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8"/>
          <p:cNvSpPr txBox="1">
            <a:spLocks noChangeArrowheads="1"/>
          </p:cNvSpPr>
          <p:nvPr/>
        </p:nvSpPr>
        <p:spPr bwMode="auto">
          <a:xfrm>
            <a:off x="7466013" y="1295400"/>
            <a:ext cx="1189037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</a:rPr>
              <a:t>from M. Aiba</a:t>
            </a:r>
          </a:p>
        </p:txBody>
      </p:sp>
      <p:sp>
        <p:nvSpPr>
          <p:cNvPr id="13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Main Parameters (case of 6 bunches)	[4/4]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367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8"/>
          <p:cNvSpPr txBox="1">
            <a:spLocks noChangeArrowheads="1"/>
          </p:cNvSpPr>
          <p:nvPr/>
        </p:nvSpPr>
        <p:spPr bwMode="auto">
          <a:xfrm>
            <a:off x="0" y="1182723"/>
            <a:ext cx="1189037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>
                <a:solidFill>
                  <a:srgbClr val="0070C0"/>
                </a:solidFill>
              </a:rPr>
              <a:t>from M. </a:t>
            </a:r>
            <a:r>
              <a:rPr lang="en-US" altLang="en-US" sz="1400" dirty="0" err="1">
                <a:solidFill>
                  <a:srgbClr val="0070C0"/>
                </a:solidFill>
              </a:rPr>
              <a:t>Aiba</a:t>
            </a:r>
            <a:endParaRPr lang="en-US" altLang="en-US" sz="1400" dirty="0">
              <a:solidFill>
                <a:srgbClr val="0070C0"/>
              </a:solidFill>
            </a:endParaRPr>
          </a:p>
        </p:txBody>
      </p:sp>
      <p:sp>
        <p:nvSpPr>
          <p:cNvPr id="13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Synchrotons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 lattices (6 bunches)</a:t>
            </a:r>
            <a:endParaRPr lang="en-US" sz="3200" dirty="0"/>
          </a:p>
        </p:txBody>
      </p:sp>
      <p:pic>
        <p:nvPicPr>
          <p:cNvPr id="47108" name="Picture 8" descr="Accumulator_latttic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4" r="53357" b="13236"/>
          <a:stretch/>
        </p:blipFill>
        <p:spPr bwMode="auto">
          <a:xfrm>
            <a:off x="365126" y="2046849"/>
            <a:ext cx="4059164" cy="435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ompressor_lattic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 r="52035"/>
          <a:stretch/>
        </p:blipFill>
        <p:spPr bwMode="auto">
          <a:xfrm>
            <a:off x="4648200" y="1561514"/>
            <a:ext cx="4163548" cy="483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4025" y="1602713"/>
            <a:ext cx="2181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ACCUMULATOR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1105879"/>
            <a:ext cx="198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COMPRESSOR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36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Charge exchange injection</a:t>
            </a:r>
          </a:p>
        </p:txBody>
      </p:sp>
      <p:pic>
        <p:nvPicPr>
          <p:cNvPr id="49155" name="Picture 7" descr="Charge_exchange_inj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193800"/>
            <a:ext cx="82169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8"/>
          <p:cNvSpPr txBox="1">
            <a:spLocks noChangeArrowheads="1"/>
          </p:cNvSpPr>
          <p:nvPr/>
        </p:nvSpPr>
        <p:spPr bwMode="auto">
          <a:xfrm>
            <a:off x="609600" y="6248400"/>
            <a:ext cx="1189038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</a:rPr>
              <a:t>from M. Aiba</a:t>
            </a:r>
          </a:p>
        </p:txBody>
      </p:sp>
    </p:spTree>
    <p:extLst>
      <p:ext uri="{BB962C8B-B14F-4D97-AF65-F5344CB8AC3E}">
        <p14:creationId xmlns:p14="http://schemas.microsoft.com/office/powerpoint/2010/main" val="24090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pitchFamily="-108" charset="-128"/>
              </a:rPr>
              <a:t>Foil lifetime</a:t>
            </a:r>
          </a:p>
        </p:txBody>
      </p:sp>
      <p:sp>
        <p:nvSpPr>
          <p:cNvPr id="58371" name="TextBox 8"/>
          <p:cNvSpPr txBox="1">
            <a:spLocks noChangeArrowheads="1"/>
          </p:cNvSpPr>
          <p:nvPr/>
        </p:nvSpPr>
        <p:spPr bwMode="auto">
          <a:xfrm>
            <a:off x="7239000" y="990600"/>
            <a:ext cx="1298575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</a:rPr>
              <a:t>From  M. Aiba</a:t>
            </a:r>
          </a:p>
        </p:txBody>
      </p:sp>
      <p:pic>
        <p:nvPicPr>
          <p:cNvPr id="58372" name="Content Placeholder 9" descr="C_cross_secti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8" r="29587" b="70030"/>
          <a:stretch>
            <a:fillRect/>
          </a:stretch>
        </p:blipFill>
        <p:spPr>
          <a:xfrm>
            <a:off x="533400" y="1933575"/>
            <a:ext cx="2713038" cy="2713038"/>
          </a:xfrm>
        </p:spPr>
      </p:pic>
      <p:pic>
        <p:nvPicPr>
          <p:cNvPr id="58373" name="Picture 10" descr="Stripping_yiel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36667" r="11177" b="28889"/>
          <a:stretch>
            <a:fillRect/>
          </a:stretch>
        </p:blipFill>
        <p:spPr bwMode="auto">
          <a:xfrm>
            <a:off x="3713163" y="1828800"/>
            <a:ext cx="543083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3352800" y="2819400"/>
            <a:ext cx="838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375" name="TextBox 12"/>
          <p:cNvSpPr txBox="1">
            <a:spLocks noChangeArrowheads="1"/>
          </p:cNvSpPr>
          <p:nvPr/>
        </p:nvSpPr>
        <p:spPr bwMode="auto">
          <a:xfrm>
            <a:off x="1119188" y="1371600"/>
            <a:ext cx="6805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000"/>
              <a:t>Inelastic scattering results in permanent damage to the foil</a:t>
            </a:r>
          </a:p>
        </p:txBody>
      </p:sp>
      <p:sp>
        <p:nvSpPr>
          <p:cNvPr id="58376" name="TextBox 13"/>
          <p:cNvSpPr txBox="1">
            <a:spLocks noChangeArrowheads="1"/>
          </p:cNvSpPr>
          <p:nvPr/>
        </p:nvSpPr>
        <p:spPr bwMode="auto">
          <a:xfrm>
            <a:off x="533400" y="4953000"/>
            <a:ext cx="8382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000"/>
              <a:t>… with the proposed model, foil lifetime is ~6 times lower than estimated</a:t>
            </a:r>
          </a:p>
          <a:p>
            <a:r>
              <a:rPr lang="en-US" altLang="en-US" sz="2000"/>
              <a:t>with elastic scattering only !</a:t>
            </a:r>
          </a:p>
          <a:p>
            <a:endParaRPr lang="en-US" altLang="en-US" sz="800" b="1">
              <a:solidFill>
                <a:srgbClr val="FF0000"/>
              </a:solidFill>
            </a:endParaRPr>
          </a:p>
          <a:p>
            <a:pPr>
              <a:buFont typeface="Symbol" pitchFamily="18" charset="2"/>
              <a:buChar char="Þ"/>
            </a:pPr>
            <a:r>
              <a:rPr lang="en-US" altLang="en-US" sz="2000" b="1">
                <a:solidFill>
                  <a:srgbClr val="FF0000"/>
                </a:solidFill>
              </a:rPr>
              <a:t> Need to actively develop laser-based stripping</a:t>
            </a:r>
          </a:p>
          <a:p>
            <a:pPr>
              <a:buFont typeface="Symbol" pitchFamily="18" charset="2"/>
              <a:buChar char="Þ"/>
            </a:pPr>
            <a:r>
              <a:rPr lang="en-US" altLang="en-US" sz="2000" b="1">
                <a:solidFill>
                  <a:srgbClr val="FF0000"/>
                </a:solidFill>
              </a:rPr>
              <a:t> Need to pursue the analysis and improve the model</a:t>
            </a:r>
          </a:p>
        </p:txBody>
      </p:sp>
    </p:spTree>
    <p:extLst>
      <p:ext uri="{BB962C8B-B14F-4D97-AF65-F5344CB8AC3E}">
        <p14:creationId xmlns:p14="http://schemas.microsoft.com/office/powerpoint/2010/main" val="40943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189264"/>
              </p:ext>
            </p:extLst>
          </p:nvPr>
        </p:nvGraphicFramePr>
        <p:xfrm>
          <a:off x="304800" y="3578225"/>
          <a:ext cx="7013575" cy="2212974"/>
        </p:xfrm>
        <a:graphic>
          <a:graphicData uri="http://schemas.openxmlformats.org/drawingml/2006/table">
            <a:tbl>
              <a:tblPr/>
              <a:tblGrid>
                <a:gridCol w="2389072"/>
                <a:gridCol w="2089477"/>
                <a:gridCol w="2535026"/>
              </a:tblGrid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A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Option 1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Option 2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Energy (GeV)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2.5 or 5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2.5 and 5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7955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Beam power (MW)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A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2.25 MW (2.5 GeV)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4.5 MW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 MW (2.5 GeV)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and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 MW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Protons/pulse (x 10</a:t>
                      </a:r>
                      <a:r>
                        <a:rPr kumimoji="0" lang="en-GB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14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1.1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 (2.5 GeV) + 1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Av. Pulse current (</a:t>
                      </a:r>
                      <a:r>
                        <a:rPr kumimoji="0" lang="en-GB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mA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Pulse duration (ms) 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 (2.5 GeV) + 0.4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5489575" y="5257800"/>
            <a:ext cx="1219200" cy="228600"/>
          </a:xfrm>
          <a:prstGeom prst="ellipse">
            <a:avLst/>
          </a:prstGeom>
          <a:solidFill>
            <a:srgbClr val="DDD9C3">
              <a:alpha val="50196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828800" y="5988050"/>
            <a:ext cx="4071938" cy="412750"/>
          </a:xfrm>
          <a:prstGeom prst="wedgeRoundRectCallout">
            <a:avLst>
              <a:gd name="adj1" fmla="val 41326"/>
              <a:gd name="adj2" fmla="val -185751"/>
              <a:gd name="adj3" fmla="val 16667"/>
            </a:avLst>
          </a:prstGeom>
          <a:solidFill>
            <a:srgbClr val="DDD9C3">
              <a:alpha val="50196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</a:rPr>
              <a:t>2 </a:t>
            </a:r>
            <a:r>
              <a:rPr lang="en-US" sz="1600" b="1" dirty="0">
                <a:solidFill>
                  <a:schemeClr val="tx1"/>
                </a:solidFill>
                <a:latin typeface="Symbol" pitchFamily="18" charset="2"/>
              </a:rPr>
              <a:t>´ </a:t>
            </a:r>
            <a:r>
              <a:rPr lang="en-US" sz="1600" b="1" dirty="0">
                <a:solidFill>
                  <a:schemeClr val="tx1"/>
                </a:solidFill>
              </a:rPr>
              <a:t>beam current </a:t>
            </a:r>
            <a:r>
              <a:rPr lang="en-US" sz="1600" b="1" dirty="0">
                <a:solidFill>
                  <a:schemeClr val="tx1"/>
                </a:solidFill>
                <a:latin typeface="Symbol" pitchFamily="18" charset="2"/>
              </a:rPr>
              <a:t>Þ</a:t>
            </a:r>
            <a:r>
              <a:rPr lang="en-US" sz="1600" b="1" dirty="0">
                <a:solidFill>
                  <a:schemeClr val="tx1"/>
                </a:solidFill>
              </a:rPr>
              <a:t> 2 </a:t>
            </a:r>
            <a:r>
              <a:rPr lang="en-US" sz="1600" b="1" dirty="0">
                <a:solidFill>
                  <a:schemeClr val="tx1"/>
                </a:solidFill>
                <a:latin typeface="Symbol" pitchFamily="18" charset="2"/>
              </a:rPr>
              <a:t>´ </a:t>
            </a:r>
            <a:r>
              <a:rPr lang="en-US" sz="1600" b="1" dirty="0">
                <a:solidFill>
                  <a:schemeClr val="tx1"/>
                </a:solidFill>
              </a:rPr>
              <a:t>nb. of klystrons etc .</a:t>
            </a:r>
          </a:p>
        </p:txBody>
      </p:sp>
      <p:sp>
        <p:nvSpPr>
          <p:cNvPr id="18" name="Title 39"/>
          <p:cNvSpPr>
            <a:spLocks noGrp="1"/>
          </p:cNvSpPr>
          <p:nvPr>
            <p:ph type="title"/>
          </p:nvPr>
        </p:nvSpPr>
        <p:spPr>
          <a:xfrm>
            <a:off x="1069974" y="0"/>
            <a:ext cx="7083426" cy="9144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SPL main characteristics</a:t>
            </a: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22560" name="Text Box 4"/>
          <p:cNvSpPr txBox="1">
            <a:spLocks noChangeArrowheads="1"/>
          </p:cNvSpPr>
          <p:nvPr/>
        </p:nvSpPr>
        <p:spPr bwMode="auto">
          <a:xfrm>
            <a:off x="5337175" y="2133600"/>
            <a:ext cx="3276600" cy="5238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Re-use of LEP RF components in Front-end (Linac4)</a:t>
            </a:r>
          </a:p>
        </p:txBody>
      </p:sp>
      <p:sp>
        <p:nvSpPr>
          <p:cNvPr id="22561" name="Text Box 5"/>
          <p:cNvSpPr txBox="1">
            <a:spLocks noChangeArrowheads="1"/>
          </p:cNvSpPr>
          <p:nvPr/>
        </p:nvSpPr>
        <p:spPr bwMode="auto">
          <a:xfrm>
            <a:off x="1069975" y="1497013"/>
            <a:ext cx="3581400" cy="1385887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>
                <a:solidFill>
                  <a:srgbClr val="0000FF"/>
                </a:solidFill>
              </a:rPr>
              <a:t>Ion species	H</a:t>
            </a:r>
            <a:r>
              <a:rPr lang="en-US" altLang="en-US" sz="1400" b="1" baseline="30000">
                <a:solidFill>
                  <a:srgbClr val="0000FF"/>
                </a:solidFill>
              </a:rPr>
              <a:t>−</a:t>
            </a:r>
          </a:p>
          <a:p>
            <a:r>
              <a:rPr lang="en-US" altLang="en-US" sz="1400" b="1">
                <a:solidFill>
                  <a:srgbClr val="0000FF"/>
                </a:solidFill>
              </a:rPr>
              <a:t>Output Energy	5	GeV</a:t>
            </a:r>
          </a:p>
          <a:p>
            <a:r>
              <a:rPr lang="en-US" altLang="en-US" sz="1400" b="1">
                <a:solidFill>
                  <a:srgbClr val="0000FF"/>
                </a:solidFill>
              </a:rPr>
              <a:t>Bunch Frequency	352.2	MHz</a:t>
            </a:r>
          </a:p>
          <a:p>
            <a:r>
              <a:rPr lang="en-US" altLang="en-US" sz="1400" b="1">
                <a:solidFill>
                  <a:srgbClr val="0000FF"/>
                </a:solidFill>
              </a:rPr>
              <a:t>Repetition Rate	50 	Hz</a:t>
            </a:r>
          </a:p>
          <a:p>
            <a:r>
              <a:rPr lang="en-GB" altLang="en-US" sz="1400" b="1">
                <a:solidFill>
                  <a:srgbClr val="0000FF"/>
                </a:solidFill>
              </a:rPr>
              <a:t>High speed chopper	&lt; 2 	ns</a:t>
            </a:r>
          </a:p>
          <a:p>
            <a:r>
              <a:rPr lang="en-GB" altLang="en-US" sz="1400" b="1">
                <a:solidFill>
                  <a:srgbClr val="0000FF"/>
                </a:solidFill>
              </a:rPr>
              <a:t>(rise &amp; fall times)</a:t>
            </a:r>
          </a:p>
        </p:txBody>
      </p:sp>
      <p:sp>
        <p:nvSpPr>
          <p:cNvPr id="22562" name="Line 6"/>
          <p:cNvSpPr>
            <a:spLocks noChangeShapeType="1"/>
          </p:cNvSpPr>
          <p:nvPr/>
        </p:nvSpPr>
        <p:spPr bwMode="auto">
          <a:xfrm flipH="1" flipV="1">
            <a:off x="4422775" y="2133600"/>
            <a:ext cx="9144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3" name="Line 7"/>
          <p:cNvSpPr>
            <a:spLocks noChangeShapeType="1"/>
          </p:cNvSpPr>
          <p:nvPr/>
        </p:nvSpPr>
        <p:spPr bwMode="auto">
          <a:xfrm flipH="1" flipV="1">
            <a:off x="4194175" y="2514600"/>
            <a:ext cx="1143000" cy="468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4" name="Text Box 9"/>
          <p:cNvSpPr txBox="1">
            <a:spLocks noChangeArrowheads="1"/>
          </p:cNvSpPr>
          <p:nvPr/>
        </p:nvSpPr>
        <p:spPr bwMode="auto">
          <a:xfrm>
            <a:off x="5337175" y="1524000"/>
            <a:ext cx="3276600" cy="5238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Required for muon production (Neutrino Factory)</a:t>
            </a:r>
          </a:p>
        </p:txBody>
      </p:sp>
      <p:sp>
        <p:nvSpPr>
          <p:cNvPr id="22565" name="Line 10"/>
          <p:cNvSpPr>
            <a:spLocks noChangeShapeType="1"/>
          </p:cNvSpPr>
          <p:nvPr/>
        </p:nvSpPr>
        <p:spPr bwMode="auto">
          <a:xfrm flipH="1">
            <a:off x="4346575" y="1752600"/>
            <a:ext cx="9906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6" name="Text Box 11"/>
          <p:cNvSpPr txBox="1">
            <a:spLocks noChangeArrowheads="1"/>
          </p:cNvSpPr>
          <p:nvPr/>
        </p:nvSpPr>
        <p:spPr bwMode="auto">
          <a:xfrm>
            <a:off x="5337175" y="2743200"/>
            <a:ext cx="3276600" cy="5238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Required for flexibility and low loss in accumulator</a:t>
            </a:r>
          </a:p>
        </p:txBody>
      </p:sp>
      <p:sp>
        <p:nvSpPr>
          <p:cNvPr id="22567" name="Text Box 11"/>
          <p:cNvSpPr txBox="1">
            <a:spLocks noChangeArrowheads="1"/>
          </p:cNvSpPr>
          <p:nvPr/>
        </p:nvSpPr>
        <p:spPr bwMode="auto">
          <a:xfrm>
            <a:off x="5337175" y="1076325"/>
            <a:ext cx="3287713" cy="3079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Required for low loss </a:t>
            </a:r>
            <a:r>
              <a:rPr lang="en-US" altLang="en-US" sz="1400">
                <a:latin typeface="Comic Sans MS" pitchFamily="66" charset="0"/>
              </a:rPr>
              <a:t>in accumulator</a:t>
            </a:r>
            <a:endParaRPr lang="en-GB" altLang="en-US" sz="1400">
              <a:latin typeface="Comic Sans MS" pitchFamily="66" charset="0"/>
            </a:endParaRPr>
          </a:p>
        </p:txBody>
      </p:sp>
      <p:sp>
        <p:nvSpPr>
          <p:cNvPr id="22568" name="Line 10"/>
          <p:cNvSpPr>
            <a:spLocks noChangeShapeType="1"/>
          </p:cNvSpPr>
          <p:nvPr/>
        </p:nvSpPr>
        <p:spPr bwMode="auto">
          <a:xfrm flipH="1">
            <a:off x="3432175" y="1219200"/>
            <a:ext cx="19050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9" name="TextBox 26"/>
          <p:cNvSpPr txBox="1">
            <a:spLocks noChangeArrowheads="1"/>
          </p:cNvSpPr>
          <p:nvPr/>
        </p:nvSpPr>
        <p:spPr bwMode="auto">
          <a:xfrm>
            <a:off x="1755775" y="1062038"/>
            <a:ext cx="2478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/>
              <a:t>General features</a:t>
            </a:r>
          </a:p>
        </p:txBody>
      </p:sp>
      <p:sp>
        <p:nvSpPr>
          <p:cNvPr id="22570" name="TextBox 27"/>
          <p:cNvSpPr txBox="1">
            <a:spLocks noChangeArrowheads="1"/>
          </p:cNvSpPr>
          <p:nvPr/>
        </p:nvSpPr>
        <p:spPr bwMode="auto">
          <a:xfrm>
            <a:off x="1831975" y="3119438"/>
            <a:ext cx="1246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/>
              <a:t>Options</a:t>
            </a:r>
          </a:p>
        </p:txBody>
      </p:sp>
      <p:sp>
        <p:nvSpPr>
          <p:cNvPr id="2" name="Oval 1"/>
          <p:cNvSpPr/>
          <p:nvPr/>
        </p:nvSpPr>
        <p:spPr>
          <a:xfrm>
            <a:off x="2743200" y="4114800"/>
            <a:ext cx="4343400" cy="381000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743200" y="4572000"/>
            <a:ext cx="4343400" cy="381000"/>
          </a:xfrm>
          <a:prstGeom prst="ellipse">
            <a:avLst/>
          </a:prstGeom>
          <a:solidFill>
            <a:srgbClr val="00B050">
              <a:alpha val="1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H="1">
            <a:off x="7086600" y="4305300"/>
            <a:ext cx="609600" cy="0"/>
          </a:xfrm>
          <a:prstGeom prst="line">
            <a:avLst/>
          </a:prstGeom>
          <a:noFill/>
          <a:ln w="19050">
            <a:solidFill>
              <a:srgbClr val="1505E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H="1">
            <a:off x="7086600" y="4763086"/>
            <a:ext cx="609600" cy="0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696200" y="4572000"/>
            <a:ext cx="100091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r>
              <a:rPr lang="fr-CH" dirty="0" smtClean="0">
                <a:solidFill>
                  <a:srgbClr val="00B050"/>
                </a:solidFill>
              </a:rPr>
              <a:t> </a:t>
            </a:r>
            <a:r>
              <a:rPr lang="fr-CH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96200" y="4114800"/>
            <a:ext cx="1274708" cy="369332"/>
          </a:xfrm>
          <a:prstGeom prst="rect">
            <a:avLst/>
          </a:prstGeom>
          <a:noFill/>
          <a:ln>
            <a:solidFill>
              <a:srgbClr val="1505EB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 </a:t>
            </a:r>
            <a:r>
              <a:rPr lang="fr-CH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GB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141"/>
          <p:cNvSpPr>
            <a:spLocks noChangeShapeType="1"/>
          </p:cNvSpPr>
          <p:nvPr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1987" name="Picture 6" descr="4_cor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4" t="17943" r="23529" b="23338"/>
          <a:stretch>
            <a:fillRect/>
          </a:stretch>
        </p:blipFill>
        <p:spPr bwMode="auto">
          <a:xfrm>
            <a:off x="6491288" y="4149725"/>
            <a:ext cx="2652712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686300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73150" y="0"/>
            <a:ext cx="6967538" cy="1023938"/>
          </a:xfrm>
          <a:ln w="158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sz="3600" dirty="0" smtClean="0">
                <a:latin typeface="Times New Roman" pitchFamily="18" charset="0"/>
              </a:rPr>
              <a:t>Beam delivery on 4 targets &amp; horns</a:t>
            </a:r>
            <a:endParaRPr lang="fr-FR" sz="3600" dirty="0">
              <a:latin typeface="Times New Roman" pitchFamily="18" charset="0"/>
            </a:endParaRPr>
          </a:p>
        </p:txBody>
      </p:sp>
      <p:pic>
        <p:nvPicPr>
          <p:cNvPr id="41990" name="Picture 36" descr="getLogo?confId=85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755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7" descr="logo_IPHC_10c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60350"/>
            <a:ext cx="7747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 Box 65"/>
          <p:cNvSpPr txBox="1">
            <a:spLocks noChangeArrowheads="1"/>
          </p:cNvSpPr>
          <p:nvPr/>
        </p:nvSpPr>
        <p:spPr bwMode="auto">
          <a:xfrm>
            <a:off x="0" y="4941888"/>
            <a:ext cx="1073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u="sng">
                <a:latin typeface="Times New Roman" pitchFamily="18" charset="0"/>
              </a:rPr>
              <a:t>Principle:</a:t>
            </a:r>
            <a:endParaRPr lang="fr-FR" altLang="en-US" u="sng">
              <a:latin typeface="Times New Roman" pitchFamily="18" charset="0"/>
            </a:endParaRPr>
          </a:p>
        </p:txBody>
      </p:sp>
      <p:sp>
        <p:nvSpPr>
          <p:cNvPr id="41993" name="Text Box 66"/>
          <p:cNvSpPr txBox="1">
            <a:spLocks noChangeArrowheads="1"/>
          </p:cNvSpPr>
          <p:nvPr/>
        </p:nvSpPr>
        <p:spPr bwMode="auto">
          <a:xfrm>
            <a:off x="0" y="5300663"/>
            <a:ext cx="655161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1500">
                <a:latin typeface="Times New Roman" pitchFamily="18" charset="0"/>
              </a:rPr>
              <a:t> Use of 2 bipolar kickers (or bipolar pulsed magnets): ± 45</a:t>
            </a:r>
            <a:r>
              <a:rPr lang="en-US" altLang="en-US" sz="1500">
                <a:latin typeface="Times New Roman" pitchFamily="18" charset="0"/>
                <a:cs typeface="Arial" pitchFamily="34" charset="0"/>
              </a:rPr>
              <a:t>˚ rotation wrt the z axis</a:t>
            </a:r>
          </a:p>
          <a:p>
            <a:pPr eaLnBrk="1" hangingPunct="1">
              <a:buFontTx/>
              <a:buChar char="•"/>
            </a:pPr>
            <a:r>
              <a:rPr lang="en-US" altLang="en-US" sz="1500">
                <a:latin typeface="Times New Roman" pitchFamily="18" charset="0"/>
                <a:cs typeface="Arial" pitchFamily="34" charset="0"/>
              </a:rPr>
              <a:t> K1 (K2) deflects to D1 and D3 (D2 and D4)</a:t>
            </a:r>
            <a:endParaRPr lang="en-US" altLang="en-US" sz="15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1500">
                <a:latin typeface="Times New Roman" pitchFamily="18" charset="0"/>
                <a:cs typeface="Arial" pitchFamily="34" charset="0"/>
              </a:rPr>
              <a:t> Need of 1 compensating dipole per beam line (1 angle for each target):</a:t>
            </a:r>
          </a:p>
          <a:p>
            <a:pPr lvl="1" eaLnBrk="1" hangingPunct="1"/>
            <a:r>
              <a:rPr lang="en-US" altLang="en-US" sz="1500">
                <a:latin typeface="Times New Roman" pitchFamily="18" charset="0"/>
              </a:rPr>
              <a:t>Apply a symmetry in the system</a:t>
            </a:r>
          </a:p>
          <a:p>
            <a:pPr lvl="1" eaLnBrk="1" hangingPunct="1"/>
            <a:endParaRPr lang="en-US" altLang="en-US" sz="1500"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41994" name="Object 93"/>
          <p:cNvGraphicFramePr>
            <a:graphicFrameLocks noChangeAspect="1"/>
          </p:cNvGraphicFramePr>
          <p:nvPr/>
        </p:nvGraphicFramePr>
        <p:xfrm>
          <a:off x="3203575" y="4051300"/>
          <a:ext cx="183515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1244600" imgH="444500" progId="Equation.3">
                  <p:embed/>
                </p:oleObj>
              </mc:Choice>
              <mc:Fallback>
                <p:oleObj name="Equation" r:id="rId7" imgW="1244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4051300"/>
                        <a:ext cx="1835150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5" name="Text Box 94"/>
          <p:cNvSpPr txBox="1">
            <a:spLocks noChangeArrowheads="1"/>
          </p:cNvSpPr>
          <p:nvPr/>
        </p:nvSpPr>
        <p:spPr bwMode="auto">
          <a:xfrm>
            <a:off x="4498975" y="3787775"/>
            <a:ext cx="1708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imes New Roman" pitchFamily="18" charset="0"/>
              </a:rPr>
              <a:t>Angle of deflection (rad)</a:t>
            </a:r>
            <a:endParaRPr lang="fr-FR" altLang="en-US" sz="1200">
              <a:latin typeface="Times New Roman" pitchFamily="18" charset="0"/>
            </a:endParaRPr>
          </a:p>
        </p:txBody>
      </p:sp>
      <p:sp>
        <p:nvSpPr>
          <p:cNvPr id="41996" name="Text Box 95"/>
          <p:cNvSpPr txBox="1">
            <a:spLocks noChangeArrowheads="1"/>
          </p:cNvSpPr>
          <p:nvPr/>
        </p:nvSpPr>
        <p:spPr bwMode="auto">
          <a:xfrm>
            <a:off x="5075238" y="4579938"/>
            <a:ext cx="1089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imes New Roman" pitchFamily="18" charset="0"/>
              </a:rPr>
              <a:t>Kinetic energy</a:t>
            </a:r>
          </a:p>
          <a:p>
            <a:pPr eaLnBrk="1" hangingPunct="1"/>
            <a:r>
              <a:rPr lang="en-US" altLang="en-US" sz="1200">
                <a:latin typeface="Times New Roman" pitchFamily="18" charset="0"/>
              </a:rPr>
              <a:t>(GeV)</a:t>
            </a:r>
            <a:endParaRPr lang="fr-FR" altLang="en-US" sz="1200">
              <a:latin typeface="Times New Roman" pitchFamily="18" charset="0"/>
            </a:endParaRPr>
          </a:p>
        </p:txBody>
      </p:sp>
      <p:sp>
        <p:nvSpPr>
          <p:cNvPr id="41997" name="Text Box 96"/>
          <p:cNvSpPr txBox="1">
            <a:spLocks noChangeArrowheads="1"/>
          </p:cNvSpPr>
          <p:nvPr/>
        </p:nvSpPr>
        <p:spPr bwMode="auto">
          <a:xfrm>
            <a:off x="3203575" y="4797425"/>
            <a:ext cx="1441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imes New Roman" pitchFamily="18" charset="0"/>
              </a:rPr>
              <a:t>Magnetic length (m)</a:t>
            </a:r>
            <a:endParaRPr lang="fr-FR" altLang="en-US" sz="1200">
              <a:latin typeface="Times New Roman" pitchFamily="18" charset="0"/>
            </a:endParaRPr>
          </a:p>
        </p:txBody>
      </p:sp>
      <p:sp>
        <p:nvSpPr>
          <p:cNvPr id="41998" name="Text Box 97"/>
          <p:cNvSpPr txBox="1">
            <a:spLocks noChangeArrowheads="1"/>
          </p:cNvSpPr>
          <p:nvPr/>
        </p:nvSpPr>
        <p:spPr bwMode="auto">
          <a:xfrm>
            <a:off x="2627313" y="3789363"/>
            <a:ext cx="13144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imes New Roman" pitchFamily="18" charset="0"/>
              </a:rPr>
              <a:t>Magnetic field (T)</a:t>
            </a:r>
            <a:endParaRPr lang="fr-FR" altLang="en-US" sz="1200">
              <a:latin typeface="Times New Roman" pitchFamily="18" charset="0"/>
            </a:endParaRPr>
          </a:p>
        </p:txBody>
      </p:sp>
      <p:sp>
        <p:nvSpPr>
          <p:cNvPr id="41999" name="Line 98"/>
          <p:cNvSpPr>
            <a:spLocks noChangeShapeType="1"/>
          </p:cNvSpPr>
          <p:nvPr/>
        </p:nvSpPr>
        <p:spPr bwMode="auto">
          <a:xfrm flipH="1" flipV="1">
            <a:off x="3130550" y="4051300"/>
            <a:ext cx="730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00" name="Line 99"/>
          <p:cNvSpPr>
            <a:spLocks noChangeShapeType="1"/>
          </p:cNvSpPr>
          <p:nvPr/>
        </p:nvSpPr>
        <p:spPr bwMode="auto">
          <a:xfrm flipV="1">
            <a:off x="4498975" y="4051300"/>
            <a:ext cx="21590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01" name="Line 100"/>
          <p:cNvSpPr>
            <a:spLocks noChangeShapeType="1"/>
          </p:cNvSpPr>
          <p:nvPr/>
        </p:nvSpPr>
        <p:spPr bwMode="auto">
          <a:xfrm>
            <a:off x="5003800" y="4556125"/>
            <a:ext cx="7143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02" name="Line 101"/>
          <p:cNvSpPr>
            <a:spLocks noChangeShapeType="1"/>
          </p:cNvSpPr>
          <p:nvPr/>
        </p:nvSpPr>
        <p:spPr bwMode="auto">
          <a:xfrm flipH="1">
            <a:off x="4284663" y="4699000"/>
            <a:ext cx="214312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Line 15"/>
          <p:cNvSpPr>
            <a:spLocks noChangeShapeType="1"/>
          </p:cNvSpPr>
          <p:nvPr/>
        </p:nvSpPr>
        <p:spPr bwMode="auto">
          <a:xfrm>
            <a:off x="7283450" y="4221163"/>
            <a:ext cx="877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" name="Text Box 17"/>
          <p:cNvSpPr txBox="1">
            <a:spLocks noChangeArrowheads="1"/>
          </p:cNvSpPr>
          <p:nvPr/>
        </p:nvSpPr>
        <p:spPr bwMode="auto">
          <a:xfrm>
            <a:off x="7380288" y="3933825"/>
            <a:ext cx="742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b="1">
                <a:latin typeface="Times New Roman" pitchFamily="18" charset="0"/>
                <a:ea typeface="ＭＳ Ｐゴシック" charset="-128"/>
              </a:rPr>
              <a:t>2000mm</a:t>
            </a:r>
          </a:p>
        </p:txBody>
      </p:sp>
      <p:sp>
        <p:nvSpPr>
          <p:cNvPr id="42005" name="Text Box 126"/>
          <p:cNvSpPr txBox="1">
            <a:spLocks noChangeArrowheads="1"/>
          </p:cNvSpPr>
          <p:nvPr/>
        </p:nvSpPr>
        <p:spPr bwMode="auto">
          <a:xfrm>
            <a:off x="7089775" y="4464050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imes New Roman" pitchFamily="18" charset="0"/>
                <a:ea typeface="ＭＳ Ｐゴシック" pitchFamily="34" charset="-128"/>
              </a:rPr>
              <a:t>T1</a:t>
            </a:r>
            <a:endParaRPr lang="fr-FR" altLang="en-US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2006" name="Text Box 127"/>
          <p:cNvSpPr txBox="1">
            <a:spLocks noChangeArrowheads="1"/>
          </p:cNvSpPr>
          <p:nvPr/>
        </p:nvSpPr>
        <p:spPr bwMode="auto">
          <a:xfrm>
            <a:off x="7977188" y="4497388"/>
            <a:ext cx="354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imes New Roman" pitchFamily="18" charset="0"/>
                <a:ea typeface="ＭＳ Ｐゴシック" pitchFamily="34" charset="-128"/>
              </a:rPr>
              <a:t>T2</a:t>
            </a:r>
            <a:endParaRPr lang="fr-FR" altLang="en-US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2007" name="Text Box 128"/>
          <p:cNvSpPr txBox="1">
            <a:spLocks noChangeArrowheads="1"/>
          </p:cNvSpPr>
          <p:nvPr/>
        </p:nvSpPr>
        <p:spPr bwMode="auto">
          <a:xfrm>
            <a:off x="7067550" y="5289550"/>
            <a:ext cx="354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imes New Roman" pitchFamily="18" charset="0"/>
                <a:ea typeface="ＭＳ Ｐゴシック" pitchFamily="34" charset="-128"/>
              </a:rPr>
              <a:t>T4</a:t>
            </a:r>
            <a:endParaRPr lang="fr-FR" altLang="en-US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2008" name="Text Box 129"/>
          <p:cNvSpPr txBox="1">
            <a:spLocks noChangeArrowheads="1"/>
          </p:cNvSpPr>
          <p:nvPr/>
        </p:nvSpPr>
        <p:spPr bwMode="auto">
          <a:xfrm>
            <a:off x="8002588" y="5283200"/>
            <a:ext cx="354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imes New Roman" pitchFamily="18" charset="0"/>
                <a:ea typeface="ＭＳ Ｐゴシック" pitchFamily="34" charset="-128"/>
              </a:rPr>
              <a:t>T3</a:t>
            </a:r>
            <a:endParaRPr lang="fr-FR" altLang="en-US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2009" name="Line 130"/>
          <p:cNvSpPr>
            <a:spLocks noChangeShapeType="1"/>
          </p:cNvSpPr>
          <p:nvPr/>
        </p:nvSpPr>
        <p:spPr bwMode="auto">
          <a:xfrm>
            <a:off x="7788275" y="487045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10" name="Line 131"/>
          <p:cNvSpPr>
            <a:spLocks noChangeShapeType="1"/>
          </p:cNvSpPr>
          <p:nvPr/>
        </p:nvSpPr>
        <p:spPr bwMode="auto">
          <a:xfrm flipH="1">
            <a:off x="7643813" y="50133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11" name="Text Box 132"/>
          <p:cNvSpPr txBox="1">
            <a:spLocks noChangeArrowheads="1"/>
          </p:cNvSpPr>
          <p:nvPr/>
        </p:nvSpPr>
        <p:spPr bwMode="auto">
          <a:xfrm>
            <a:off x="7788275" y="4941888"/>
            <a:ext cx="2524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imes New Roman" pitchFamily="18" charset="0"/>
              </a:rPr>
              <a:t>z</a:t>
            </a:r>
            <a:endParaRPr lang="fr-FR" altLang="en-US" sz="1200">
              <a:latin typeface="Times New Roman" pitchFamily="18" charset="0"/>
            </a:endParaRPr>
          </a:p>
        </p:txBody>
      </p:sp>
      <p:pic>
        <p:nvPicPr>
          <p:cNvPr id="42012" name="Picture 13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96975"/>
            <a:ext cx="38512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3" name="Text Box 138"/>
          <p:cNvSpPr txBox="1">
            <a:spLocks noChangeArrowheads="1"/>
          </p:cNvSpPr>
          <p:nvPr/>
        </p:nvSpPr>
        <p:spPr bwMode="auto">
          <a:xfrm>
            <a:off x="0" y="4652963"/>
            <a:ext cx="6889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i="1">
                <a:latin typeface="Times New Roman" pitchFamily="18" charset="0"/>
              </a:rPr>
              <a:t>3D view</a:t>
            </a:r>
            <a:endParaRPr lang="en-GB" altLang="en-US" sz="1200" i="1">
              <a:latin typeface="Times New Roman" pitchFamily="18" charset="0"/>
            </a:endParaRPr>
          </a:p>
        </p:txBody>
      </p:sp>
      <p:sp>
        <p:nvSpPr>
          <p:cNvPr id="42014" name="Text Box 139"/>
          <p:cNvSpPr txBox="1">
            <a:spLocks noChangeArrowheads="1"/>
          </p:cNvSpPr>
          <p:nvPr/>
        </p:nvSpPr>
        <p:spPr bwMode="auto">
          <a:xfrm>
            <a:off x="8394700" y="2420938"/>
            <a:ext cx="749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i="1">
                <a:latin typeface="Times New Roman" pitchFamily="18" charset="0"/>
              </a:rPr>
              <a:t>side view</a:t>
            </a:r>
            <a:endParaRPr lang="en-GB" altLang="en-US" sz="1200" i="1">
              <a:latin typeface="Times New Roman" pitchFamily="18" charset="0"/>
            </a:endParaRPr>
          </a:p>
        </p:txBody>
      </p:sp>
      <p:sp>
        <p:nvSpPr>
          <p:cNvPr id="42015" name="Text Box 140"/>
          <p:cNvSpPr txBox="1">
            <a:spLocks noChangeArrowheads="1"/>
          </p:cNvSpPr>
          <p:nvPr/>
        </p:nvSpPr>
        <p:spPr bwMode="auto">
          <a:xfrm>
            <a:off x="0" y="1074738"/>
            <a:ext cx="313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400" i="1">
                <a:latin typeface="Times New Roman" pitchFamily="18" charset="0"/>
              </a:rPr>
              <a:t>E. Bouquerel – IPHC, EUROnu meeting, March 27, 2012</a:t>
            </a:r>
            <a:endParaRPr lang="fr-FR" altLang="en-US" sz="1400">
              <a:latin typeface="Times New Roman" pitchFamily="18" charset="0"/>
            </a:endParaRPr>
          </a:p>
        </p:txBody>
      </p:sp>
      <p:sp>
        <p:nvSpPr>
          <p:cNvPr id="42016" name="Text Box 145"/>
          <p:cNvSpPr txBox="1">
            <a:spLocks noChangeArrowheads="1"/>
          </p:cNvSpPr>
          <p:nvPr/>
        </p:nvSpPr>
        <p:spPr bwMode="auto">
          <a:xfrm>
            <a:off x="6516688" y="3717925"/>
            <a:ext cx="2447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FF0000"/>
                </a:solidFill>
                <a:latin typeface="Times New Roman" pitchFamily="18" charset="0"/>
              </a:rPr>
              <a:t>&gt;&gt;KEY PARAMETER&lt;&lt;</a:t>
            </a:r>
            <a:endParaRPr lang="en-GB" altLang="en-US" sz="140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6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915400" cy="3048000"/>
          </a:xfrm>
        </p:spPr>
        <p:txBody>
          <a:bodyPr/>
          <a:lstStyle/>
          <a:p>
            <a:r>
              <a:rPr lang="en-US" altLang="en-US" smtClean="0"/>
              <a:t>6-bunches scenario (the CERN baseline)</a:t>
            </a:r>
          </a:p>
          <a:p>
            <a:pPr lvl="1"/>
            <a:r>
              <a:rPr lang="en-US" altLang="en-US" smtClean="0">
                <a:solidFill>
                  <a:srgbClr val="0000FF"/>
                </a:solidFill>
              </a:rPr>
              <a:t>Accumulator ring </a:t>
            </a:r>
          </a:p>
          <a:p>
            <a:pPr marL="1771650" lvl="4"/>
            <a:r>
              <a:rPr lang="en-US" altLang="en-US" smtClean="0">
                <a:solidFill>
                  <a:srgbClr val="FF0000"/>
                </a:solidFill>
              </a:rPr>
              <a:t>Isochronous (</a:t>
            </a:r>
            <a:r>
              <a:rPr lang="en-US" altLang="en-US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altLang="en-US" smtClean="0">
                <a:solidFill>
                  <a:srgbClr val="FF0000"/>
                </a:solidFill>
              </a:rPr>
              <a:t>=0)</a:t>
            </a:r>
            <a:r>
              <a:rPr lang="en-US" altLang="en-US" smtClean="0"/>
              <a:t>, no RF, ~</a:t>
            </a:r>
            <a:r>
              <a:rPr lang="en-US" altLang="en-US" smtClean="0">
                <a:solidFill>
                  <a:srgbClr val="0000FF"/>
                </a:solidFill>
              </a:rPr>
              <a:t>400</a:t>
            </a:r>
            <a:r>
              <a:rPr lang="en-US" altLang="en-US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altLang="en-US" smtClean="0">
                <a:solidFill>
                  <a:srgbClr val="0000FF"/>
                </a:solidFill>
              </a:rPr>
              <a:t>s</a:t>
            </a:r>
            <a:r>
              <a:rPr lang="en-US" altLang="en-US" smtClean="0"/>
              <a:t>, beam frozen longitudinally to preserve </a:t>
            </a:r>
            <a:r>
              <a:rPr lang="en-US" altLang="en-US" smtClean="0">
                <a:latin typeface="Symbol" pitchFamily="18" charset="2"/>
              </a:rPr>
              <a:t>D</a:t>
            </a:r>
            <a:r>
              <a:rPr lang="en-US" altLang="en-US" smtClean="0"/>
              <a:t>p/p </a:t>
            </a:r>
          </a:p>
          <a:p>
            <a:pPr marL="1771650" lvl="4"/>
            <a:r>
              <a:rPr lang="en-US" altLang="en-US" smtClean="0"/>
              <a:t>6 bunches, </a:t>
            </a:r>
            <a:r>
              <a:rPr lang="en-US" altLang="en-US" smtClean="0">
                <a:solidFill>
                  <a:srgbClr val="FF0000"/>
                </a:solidFill>
              </a:rPr>
              <a:t>120 ns total bunch length</a:t>
            </a:r>
            <a:r>
              <a:rPr lang="en-US" altLang="en-US" smtClean="0"/>
              <a:t> </a:t>
            </a:r>
          </a:p>
          <a:p>
            <a:pPr lvl="1"/>
            <a:r>
              <a:rPr lang="en-US" altLang="en-US" smtClean="0">
                <a:solidFill>
                  <a:srgbClr val="0000FF"/>
                </a:solidFill>
              </a:rPr>
              <a:t>Compressor ring</a:t>
            </a:r>
            <a:r>
              <a:rPr lang="en-US" altLang="en-US" smtClean="0"/>
              <a:t> </a:t>
            </a:r>
          </a:p>
          <a:p>
            <a:pPr marL="1771650" lvl="4"/>
            <a:r>
              <a:rPr lang="en-US" altLang="en-US" smtClean="0"/>
              <a:t>rapid phase rotation in </a:t>
            </a:r>
            <a:r>
              <a:rPr lang="en-US" altLang="en-US" smtClean="0">
                <a:solidFill>
                  <a:srgbClr val="0000FF"/>
                </a:solidFill>
              </a:rPr>
              <a:t>~36</a:t>
            </a:r>
            <a:r>
              <a:rPr lang="en-US" altLang="en-US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altLang="en-US" smtClean="0">
                <a:solidFill>
                  <a:srgbClr val="0000FF"/>
                </a:solidFill>
              </a:rPr>
              <a:t>s</a:t>
            </a:r>
            <a:r>
              <a:rPr lang="en-US" altLang="en-US" smtClean="0"/>
              <a:t>, strong RF, large slippage factor </a:t>
            </a:r>
            <a:r>
              <a:rPr lang="en-US" altLang="en-US" smtClean="0">
                <a:latin typeface="Symbol" pitchFamily="18" charset="2"/>
              </a:rPr>
              <a:t>h</a:t>
            </a:r>
          </a:p>
          <a:p>
            <a:pPr marL="1771650" lvl="4"/>
            <a:r>
              <a:rPr lang="en-US" altLang="en-US" smtClean="0">
                <a:solidFill>
                  <a:srgbClr val="FF0000"/>
                </a:solidFill>
              </a:rPr>
              <a:t>~2ns rms bunch length</a:t>
            </a:r>
            <a:r>
              <a:rPr lang="en-US" altLang="en-US" smtClean="0"/>
              <a:t> @ extraction to the Target</a:t>
            </a:r>
          </a:p>
          <a:p>
            <a:endParaRPr lang="en-US" altLang="en-US" smtClean="0"/>
          </a:p>
        </p:txBody>
      </p:sp>
      <p:sp>
        <p:nvSpPr>
          <p:cNvPr id="52227" name="Rectangle 6"/>
          <p:cNvSpPr>
            <a:spLocks noChangeArrowheads="1"/>
          </p:cNvSpPr>
          <p:nvPr/>
        </p:nvSpPr>
        <p:spPr bwMode="auto">
          <a:xfrm>
            <a:off x="457200" y="4038600"/>
            <a:ext cx="891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000"/>
              <a:t>Fast (</a:t>
            </a:r>
            <a:r>
              <a:rPr lang="en-US" altLang="en-US" sz="2000">
                <a:latin typeface="Symbol" pitchFamily="18" charset="2"/>
              </a:rPr>
              <a:t>t</a:t>
            </a:r>
            <a:r>
              <a:rPr lang="en-US" altLang="en-US" sz="2000"/>
              <a:t>&lt;400</a:t>
            </a:r>
            <a:r>
              <a:rPr lang="en-US" altLang="en-US" sz="2000">
                <a:latin typeface="Symbol" pitchFamily="18" charset="2"/>
              </a:rPr>
              <a:t>m</a:t>
            </a:r>
            <a:r>
              <a:rPr lang="en-US" altLang="en-US" sz="2000"/>
              <a:t>s) instabilities may arise in accumulator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000"/>
              <a:t>No synchrotron motion to stabilize</a:t>
            </a:r>
            <a:endParaRPr lang="en-US" altLang="en-US"/>
          </a:p>
        </p:txBody>
      </p:sp>
      <p:sp>
        <p:nvSpPr>
          <p:cNvPr id="52228" name="Text Box 13"/>
          <p:cNvSpPr txBox="1">
            <a:spLocks noChangeArrowheads="1"/>
          </p:cNvSpPr>
          <p:nvPr/>
        </p:nvSpPr>
        <p:spPr bwMode="auto">
          <a:xfrm>
            <a:off x="3200400" y="5105400"/>
            <a:ext cx="4648200" cy="11080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111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indent="2905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i="1">
                <a:solidFill>
                  <a:srgbClr val="FF0000"/>
                </a:solidFill>
              </a:rPr>
              <a:t>Collective effects studies aim at: </a:t>
            </a:r>
          </a:p>
          <a:p>
            <a:pPr lvl="1">
              <a:buFont typeface="Symbol" pitchFamily="18" charset="2"/>
              <a:buChar char="-"/>
            </a:pPr>
            <a:r>
              <a:rPr lang="en-US" altLang="en-US" sz="1600">
                <a:solidFill>
                  <a:srgbClr val="0000FF"/>
                </a:solidFill>
              </a:rPr>
              <a:t>quantifying the risk of instabilities</a:t>
            </a:r>
          </a:p>
          <a:p>
            <a:pPr lvl="1">
              <a:buFont typeface="Symbol" pitchFamily="18" charset="2"/>
              <a:buChar char="-"/>
            </a:pPr>
            <a:r>
              <a:rPr lang="en-US" altLang="en-US" sz="1600">
                <a:solidFill>
                  <a:srgbClr val="0000FF"/>
                </a:solidFill>
              </a:rPr>
              <a:t>finding cures </a:t>
            </a:r>
          </a:p>
          <a:p>
            <a:pPr lvl="1">
              <a:buFont typeface="Symbol" pitchFamily="18" charset="2"/>
              <a:buChar char="-"/>
            </a:pPr>
            <a:r>
              <a:rPr lang="en-US" altLang="en-US" sz="1600">
                <a:solidFill>
                  <a:srgbClr val="0000FF"/>
                </a:solidFill>
              </a:rPr>
              <a:t>setting limits to the machine impedance</a:t>
            </a:r>
            <a:endParaRPr lang="en-US" altLang="en-US" sz="1600" b="1">
              <a:solidFill>
                <a:srgbClr val="0000FF"/>
              </a:solidFill>
            </a:endParaRPr>
          </a:p>
        </p:txBody>
      </p:sp>
      <p:sp>
        <p:nvSpPr>
          <p:cNvPr id="52229" name="AutoShape 14"/>
          <p:cNvSpPr>
            <a:spLocks noChangeArrowheads="1"/>
          </p:cNvSpPr>
          <p:nvPr/>
        </p:nvSpPr>
        <p:spPr bwMode="auto">
          <a:xfrm>
            <a:off x="2286000" y="5410200"/>
            <a:ext cx="838200" cy="409575"/>
          </a:xfrm>
          <a:prstGeom prst="rightArrow">
            <a:avLst>
              <a:gd name="adj1" fmla="val 50000"/>
              <a:gd name="adj2" fmla="val 5116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pitchFamily="-108" charset="-128"/>
              </a:rPr>
              <a:t>Collective effects		[1/6]</a:t>
            </a:r>
          </a:p>
        </p:txBody>
      </p:sp>
      <p:sp>
        <p:nvSpPr>
          <p:cNvPr id="52231" name="TextBox 8"/>
          <p:cNvSpPr txBox="1">
            <a:spLocks noChangeArrowheads="1"/>
          </p:cNvSpPr>
          <p:nvPr/>
        </p:nvSpPr>
        <p:spPr bwMode="auto">
          <a:xfrm>
            <a:off x="7239000" y="1143000"/>
            <a:ext cx="1736725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</a:rPr>
              <a:t>From  E. Benedetto</a:t>
            </a:r>
          </a:p>
        </p:txBody>
      </p:sp>
    </p:spTree>
    <p:extLst>
      <p:ext uri="{BB962C8B-B14F-4D97-AF65-F5344CB8AC3E}">
        <p14:creationId xmlns:p14="http://schemas.microsoft.com/office/powerpoint/2010/main" val="11004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162800" cy="4876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EM interactions of the beam with the environment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dirty="0">
                <a:cs typeface="Arial" pitchFamily="34" charset="0"/>
              </a:rPr>
              <a:t>	→ </a:t>
            </a:r>
            <a:r>
              <a:rPr lang="en-US" dirty="0"/>
              <a:t>wake-fields(t) &amp; impedances(</a:t>
            </a:r>
            <a:r>
              <a:rPr lang="en-US" dirty="0">
                <a:latin typeface="Symbol" pitchFamily="18" charset="2"/>
              </a:rPr>
              <a:t>w</a:t>
            </a:r>
            <a:r>
              <a:rPr lang="en-US" dirty="0"/>
              <a:t>)</a:t>
            </a:r>
            <a:endParaRPr lang="en-US" sz="1800" dirty="0"/>
          </a:p>
          <a:p>
            <a:pPr>
              <a:lnSpc>
                <a:spcPct val="120000"/>
              </a:lnSpc>
              <a:defRPr/>
            </a:pPr>
            <a:endParaRPr lang="en-US" sz="600" dirty="0"/>
          </a:p>
          <a:p>
            <a:pPr>
              <a:lnSpc>
                <a:spcPct val="120000"/>
              </a:lnSpc>
              <a:defRPr/>
            </a:pPr>
            <a:r>
              <a:rPr lang="en-US" dirty="0"/>
              <a:t>In the transverse plane: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solidFill>
                  <a:srgbClr val="0000FF"/>
                </a:solidFill>
              </a:rPr>
              <a:t>Resistive wall</a:t>
            </a:r>
            <a:r>
              <a:rPr lang="en-US" dirty="0"/>
              <a:t> </a:t>
            </a:r>
            <a:r>
              <a:rPr lang="en-US" sz="1800" dirty="0"/>
              <a:t>(beam pipe finite resistivity)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Narrow-band resonators </a:t>
            </a:r>
            <a:r>
              <a:rPr lang="en-US" sz="1800" dirty="0"/>
              <a:t>(RF cavities, cavity-like objects)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solidFill>
                  <a:srgbClr val="0000FF"/>
                </a:solidFill>
              </a:rPr>
              <a:t>Broad-Band (BB)</a:t>
            </a:r>
            <a:r>
              <a:rPr lang="en-US" dirty="0"/>
              <a:t> resonator </a:t>
            </a:r>
            <a:r>
              <a:rPr lang="en-US" sz="1800" dirty="0"/>
              <a:t>(beam-pipe discontinuities)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solidFill>
                  <a:srgbClr val="0000FF"/>
                </a:solidFill>
              </a:rPr>
              <a:t>Electron cloud</a:t>
            </a:r>
          </a:p>
          <a:p>
            <a:pPr lvl="1">
              <a:lnSpc>
                <a:spcPct val="90000"/>
              </a:lnSpc>
              <a:defRPr/>
            </a:pPr>
            <a:endParaRPr lang="en-US" sz="600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In the longitudinal plane: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Narrow-band resonators </a:t>
            </a:r>
            <a:r>
              <a:rPr lang="en-US" sz="1800" dirty="0"/>
              <a:t>(RF cavities,…)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solidFill>
                  <a:srgbClr val="0000FF"/>
                </a:solidFill>
              </a:rPr>
              <a:t>BB resonator</a:t>
            </a:r>
            <a:r>
              <a:rPr lang="en-US" dirty="0"/>
              <a:t> </a:t>
            </a:r>
            <a:r>
              <a:rPr lang="en-US" sz="1800" dirty="0"/>
              <a:t>(kickers &amp; other </a:t>
            </a:r>
            <a:r>
              <a:rPr lang="en-US" sz="1800" dirty="0" err="1"/>
              <a:t>discontin</a:t>
            </a:r>
            <a:r>
              <a:rPr lang="en-US" sz="1800" dirty="0"/>
              <a:t>)</a:t>
            </a:r>
          </a:p>
          <a:p>
            <a:pPr lvl="1">
              <a:lnSpc>
                <a:spcPct val="90000"/>
              </a:lnSpc>
              <a:defRPr/>
            </a:pPr>
            <a:endParaRPr lang="en-US" sz="900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Mainly</a:t>
            </a:r>
            <a:r>
              <a:rPr lang="en-US" dirty="0">
                <a:solidFill>
                  <a:srgbClr val="0000FF"/>
                </a:solidFill>
              </a:rPr>
              <a:t> single-bunch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dirty="0"/>
              <a:t>		</a:t>
            </a:r>
            <a:r>
              <a:rPr lang="en-US" sz="2000" dirty="0"/>
              <a:t>(since neglecting narrow-band)</a:t>
            </a:r>
          </a:p>
          <a:p>
            <a:pPr>
              <a:lnSpc>
                <a:spcPct val="90000"/>
              </a:lnSpc>
              <a:defRPr/>
            </a:pPr>
            <a:endParaRPr lang="en-US" sz="600" dirty="0">
              <a:solidFill>
                <a:srgbClr val="0000FF"/>
              </a:solidFill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886200" y="3048000"/>
            <a:ext cx="990600" cy="381000"/>
            <a:chOff x="2592" y="2016"/>
            <a:chExt cx="624" cy="240"/>
          </a:xfrm>
        </p:grpSpPr>
        <p:sp>
          <p:nvSpPr>
            <p:cNvPr id="53259" name="Line 16"/>
            <p:cNvSpPr>
              <a:spLocks noChangeShapeType="1"/>
            </p:cNvSpPr>
            <p:nvPr/>
          </p:nvSpPr>
          <p:spPr bwMode="auto">
            <a:xfrm flipV="1">
              <a:off x="2592" y="2016"/>
              <a:ext cx="528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260" name="Line 17"/>
            <p:cNvSpPr>
              <a:spLocks noChangeShapeType="1"/>
            </p:cNvSpPr>
            <p:nvPr/>
          </p:nvSpPr>
          <p:spPr bwMode="auto">
            <a:xfrm>
              <a:off x="2592" y="2016"/>
              <a:ext cx="624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038600" y="4572000"/>
            <a:ext cx="990600" cy="381000"/>
            <a:chOff x="2496" y="2736"/>
            <a:chExt cx="624" cy="240"/>
          </a:xfrm>
        </p:grpSpPr>
        <p:sp>
          <p:nvSpPr>
            <p:cNvPr id="53257" name="Line 18"/>
            <p:cNvSpPr>
              <a:spLocks noChangeShapeType="1"/>
            </p:cNvSpPr>
            <p:nvPr/>
          </p:nvSpPr>
          <p:spPr bwMode="auto">
            <a:xfrm flipV="1">
              <a:off x="2496" y="2736"/>
              <a:ext cx="528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258" name="Line 19"/>
            <p:cNvSpPr>
              <a:spLocks noChangeShapeType="1"/>
            </p:cNvSpPr>
            <p:nvPr/>
          </p:nvSpPr>
          <p:spPr bwMode="auto">
            <a:xfrm>
              <a:off x="2496" y="2736"/>
              <a:ext cx="624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5486400" y="4778375"/>
            <a:ext cx="3581400" cy="169862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rIns="36000">
            <a:spAutoFit/>
          </a:bodyPr>
          <a:lstStyle>
            <a:lvl1pPr indent="90488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69875" indent="1762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PESSIMISTIC </a:t>
            </a:r>
            <a:r>
              <a:rPr lang="en-US" altLang="en-US">
                <a:solidFill>
                  <a:srgbClr val="FF0000"/>
                </a:solidFill>
              </a:rPr>
              <a:t>analysis:</a:t>
            </a:r>
            <a:r>
              <a:rPr lang="en-US" altLang="en-US"/>
              <a:t> </a:t>
            </a:r>
          </a:p>
          <a:p>
            <a:pPr lvl="1"/>
            <a:r>
              <a:rPr lang="en-US" altLang="en-US" sz="2000"/>
              <a:t>→ assumed </a:t>
            </a:r>
            <a:r>
              <a:rPr lang="en-US" altLang="en-US" sz="2000">
                <a:solidFill>
                  <a:srgbClr val="0000FF"/>
                </a:solidFill>
              </a:rPr>
              <a:t>full intensity,</a:t>
            </a:r>
            <a:r>
              <a:rPr lang="en-US" altLang="en-US" sz="2000"/>
              <a:t> </a:t>
            </a:r>
            <a:r>
              <a:rPr lang="en-US" altLang="en-US" sz="2000">
                <a:solidFill>
                  <a:srgbClr val="FF0000"/>
                </a:solidFill>
              </a:rPr>
              <a:t>while: </a:t>
            </a:r>
          </a:p>
          <a:p>
            <a:pPr lvl="1"/>
            <a:r>
              <a:rPr lang="en-US" altLang="en-US" sz="2000"/>
              <a:t>→ accumulation (400 </a:t>
            </a:r>
            <a:r>
              <a:rPr lang="en-US" altLang="en-US" sz="2000">
                <a:latin typeface="Symbol" pitchFamily="18" charset="2"/>
              </a:rPr>
              <a:t>m</a:t>
            </a:r>
            <a:r>
              <a:rPr lang="en-US" altLang="en-US" sz="2000"/>
              <a:t>s): intensity going from </a:t>
            </a:r>
            <a:r>
              <a:rPr lang="en-US" altLang="en-US" sz="2000">
                <a:solidFill>
                  <a:srgbClr val="0000FF"/>
                </a:solidFill>
              </a:rPr>
              <a:t>0 →max</a:t>
            </a:r>
          </a:p>
        </p:txBody>
      </p:sp>
      <p:sp>
        <p:nvSpPr>
          <p:cNvPr id="15" name="Title 9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pitchFamily="-108" charset="-128"/>
              </a:rPr>
              <a:t>Collective effects		[2/6]</a:t>
            </a:r>
          </a:p>
        </p:txBody>
      </p: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7239000" y="914400"/>
            <a:ext cx="1736725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</a:rPr>
              <a:t>From  E. Benedetto</a:t>
            </a:r>
          </a:p>
        </p:txBody>
      </p:sp>
    </p:spTree>
    <p:extLst>
      <p:ext uri="{BB962C8B-B14F-4D97-AF65-F5344CB8AC3E}">
        <p14:creationId xmlns:p14="http://schemas.microsoft.com/office/powerpoint/2010/main" val="225510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4"/>
          <p:cNvGrpSpPr>
            <a:grpSpLocks/>
          </p:cNvGrpSpPr>
          <p:nvPr/>
        </p:nvGrpSpPr>
        <p:grpSpPr bwMode="auto">
          <a:xfrm>
            <a:off x="3962400" y="2590800"/>
            <a:ext cx="5181600" cy="3733800"/>
            <a:chOff x="2802" y="1248"/>
            <a:chExt cx="2958" cy="2016"/>
          </a:xfrm>
        </p:grpSpPr>
        <p:grpSp>
          <p:nvGrpSpPr>
            <p:cNvPr id="54281" name="Group 4"/>
            <p:cNvGrpSpPr>
              <a:grpSpLocks/>
            </p:cNvGrpSpPr>
            <p:nvPr/>
          </p:nvGrpSpPr>
          <p:grpSpPr bwMode="auto">
            <a:xfrm>
              <a:off x="2802" y="1248"/>
              <a:ext cx="2958" cy="2016"/>
              <a:chOff x="3312" y="2160"/>
              <a:chExt cx="2430" cy="1584"/>
            </a:xfrm>
          </p:grpSpPr>
          <p:grpSp>
            <p:nvGrpSpPr>
              <p:cNvPr id="54283" name="Group 5"/>
              <p:cNvGrpSpPr>
                <a:grpSpLocks/>
              </p:cNvGrpSpPr>
              <p:nvPr/>
            </p:nvGrpSpPr>
            <p:grpSpPr bwMode="auto">
              <a:xfrm>
                <a:off x="3312" y="2160"/>
                <a:ext cx="2430" cy="1584"/>
                <a:chOff x="3312" y="2208"/>
                <a:chExt cx="2430" cy="1584"/>
              </a:xfrm>
            </p:grpSpPr>
            <p:pic>
              <p:nvPicPr>
                <p:cNvPr id="54285" name="Picture 16" descr="hirsch22.pdf                                                   00052080Macintosh HD                   BC25E8C6: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-32000" contrast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9414"/>
                <a:stretch>
                  <a:fillRect/>
                </a:stretch>
              </p:blipFill>
              <p:spPr bwMode="auto">
                <a:xfrm>
                  <a:off x="3312" y="2485"/>
                  <a:ext cx="2430" cy="1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4286" name="Group 7"/>
                <p:cNvGrpSpPr>
                  <a:grpSpLocks/>
                </p:cNvGrpSpPr>
                <p:nvPr/>
              </p:nvGrpSpPr>
              <p:grpSpPr bwMode="auto">
                <a:xfrm>
                  <a:off x="4542" y="2208"/>
                  <a:ext cx="642" cy="1082"/>
                  <a:chOff x="4542" y="2208"/>
                  <a:chExt cx="642" cy="1082"/>
                </a:xfrm>
              </p:grpSpPr>
              <p:sp>
                <p:nvSpPr>
                  <p:cNvPr id="54287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4542" y="2725"/>
                    <a:ext cx="48" cy="5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140FF"/>
                      </a:gs>
                      <a:gs pos="100000">
                        <a:srgbClr val="171E76"/>
                      </a:gs>
                    </a:gsLst>
                    <a:path path="shape">
                      <a:fillToRect l="50000" t="50000" r="50000" b="50000"/>
                    </a:path>
                  </a:gradFill>
                  <a:ln w="28575">
                    <a:solidFill>
                      <a:srgbClr val="314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defTabSz="4572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defTabSz="4572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defTabSz="4572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defTabSz="4572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defTabSz="4572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endParaRPr lang="en-US" alt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54288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08" y="2208"/>
                    <a:ext cx="576" cy="2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defTabSz="4572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defTabSz="4572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defTabSz="4572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defTabSz="4572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defTabSz="4572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r>
                      <a:rPr lang="de-DE" altLang="en-US" sz="1200" b="1">
                        <a:solidFill>
                          <a:srgbClr val="3140FF"/>
                        </a:solidFill>
                        <a:latin typeface="Calibri" pitchFamily="34" charset="0"/>
                      </a:rPr>
                      <a:t>Localized impedance source</a:t>
                    </a:r>
                  </a:p>
                </p:txBody>
              </p:sp>
            </p:grpSp>
          </p:grpSp>
          <p:sp>
            <p:nvSpPr>
              <p:cNvPr id="54284" name="Line 10"/>
              <p:cNvSpPr>
                <a:spLocks noChangeShapeType="1"/>
              </p:cNvSpPr>
              <p:nvPr/>
            </p:nvSpPr>
            <p:spPr bwMode="auto">
              <a:xfrm flipH="1">
                <a:off x="4560" y="2496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4282" name="Rectangle 13"/>
            <p:cNvSpPr>
              <a:spLocks noChangeArrowheads="1"/>
            </p:cNvSpPr>
            <p:nvPr/>
          </p:nvSpPr>
          <p:spPr bwMode="auto">
            <a:xfrm>
              <a:off x="2928" y="1824"/>
              <a:ext cx="864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4114800"/>
          </a:xfrm>
        </p:spPr>
        <p:txBody>
          <a:bodyPr/>
          <a:lstStyle/>
          <a:p>
            <a:r>
              <a:rPr lang="en-US" altLang="en-US" smtClean="0"/>
              <a:t>Analytical estimations &amp; </a:t>
            </a:r>
            <a:r>
              <a:rPr lang="en-US" altLang="en-US" smtClean="0">
                <a:solidFill>
                  <a:srgbClr val="0000FF"/>
                </a:solidFill>
              </a:rPr>
              <a:t>simulations</a:t>
            </a:r>
          </a:p>
          <a:p>
            <a:pPr>
              <a:lnSpc>
                <a:spcPct val="130000"/>
              </a:lnSpc>
            </a:pPr>
            <a:r>
              <a:rPr lang="en-US" altLang="en-US" b="1" smtClean="0">
                <a:solidFill>
                  <a:srgbClr val="FF0000"/>
                </a:solidFill>
              </a:rPr>
              <a:t>HEADTAIL:</a:t>
            </a:r>
            <a:r>
              <a:rPr lang="en-US" altLang="en-US" smtClean="0">
                <a:solidFill>
                  <a:srgbClr val="FF0000"/>
                </a:solidFill>
              </a:rPr>
              <a:t> </a:t>
            </a:r>
            <a:r>
              <a:rPr lang="en-US" altLang="en-US" smtClean="0"/>
              <a:t>macroparticles code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85800" y="5029200"/>
            <a:ext cx="3733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000" b="1" i="1">
                <a:solidFill>
                  <a:srgbClr val="008000"/>
                </a:solidFill>
                <a:cs typeface="Arial" pitchFamily="34" charset="0"/>
              </a:rPr>
              <a:t>→ </a:t>
            </a:r>
            <a:r>
              <a:rPr lang="en-US" altLang="en-US" sz="2000" b="1" i="1">
                <a:solidFill>
                  <a:srgbClr val="008000"/>
                </a:solidFill>
              </a:rPr>
              <a:t>G.Rumolo, F.Zimmermann,</a:t>
            </a:r>
            <a:r>
              <a:rPr lang="en-US" altLang="en-US" sz="2000" i="1">
                <a:solidFill>
                  <a:srgbClr val="008000"/>
                </a:solidFill>
              </a:rPr>
              <a:t> CERN-SL-Note-2002-036-AP </a:t>
            </a:r>
          </a:p>
          <a:p>
            <a:r>
              <a:rPr lang="en-US" altLang="en-US" sz="2000" i="1">
                <a:solidFill>
                  <a:srgbClr val="008000"/>
                </a:solidFill>
              </a:rPr>
              <a:t>→ </a:t>
            </a:r>
            <a:r>
              <a:rPr lang="en-US" altLang="en-US" sz="2000" b="1" i="1">
                <a:solidFill>
                  <a:srgbClr val="008000"/>
                </a:solidFill>
              </a:rPr>
              <a:t>D.Quatraro, G.Rumolo</a:t>
            </a:r>
            <a:r>
              <a:rPr lang="en-US" altLang="en-US" sz="2000" b="1">
                <a:solidFill>
                  <a:srgbClr val="008000"/>
                </a:solidFill>
              </a:rPr>
              <a:t> et al.,</a:t>
            </a:r>
            <a:r>
              <a:rPr lang="en-US" altLang="en-US" sz="2000"/>
              <a:t> </a:t>
            </a:r>
            <a:r>
              <a:rPr lang="en-US" altLang="en-US" sz="2000" i="1">
                <a:solidFill>
                  <a:srgbClr val="008000"/>
                </a:solidFill>
              </a:rPr>
              <a:t>Proceedings PAC’09</a:t>
            </a:r>
            <a:r>
              <a:rPr lang="en-US" altLang="en-US" sz="2000" b="1" i="1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4277" name="Rectangle 12"/>
          <p:cNvSpPr>
            <a:spLocks noChangeArrowheads="1"/>
          </p:cNvSpPr>
          <p:nvPr/>
        </p:nvSpPr>
        <p:spPr bwMode="auto">
          <a:xfrm>
            <a:off x="228600" y="2362200"/>
            <a:ext cx="609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>
                <a:solidFill>
                  <a:srgbClr val="0000FF"/>
                </a:solidFill>
              </a:rPr>
              <a:t>Impedance localized</a:t>
            </a:r>
            <a:r>
              <a:rPr lang="en-US" altLang="en-US"/>
              <a:t> @ few positions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it-IT" altLang="en-US" sz="2000"/>
              <a:t>transfer matrix to the next one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it-IT" altLang="en-US"/>
              <a:t>Bunch sliced longitudinally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it-IT" altLang="en-US">
                <a:solidFill>
                  <a:srgbClr val="0000FF"/>
                </a:solidFill>
              </a:rPr>
              <a:t>Each slice interacts</a:t>
            </a:r>
            <a:r>
              <a:rPr lang="it-IT" altLang="en-US"/>
              <a:t> w. impedance: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it-IT" altLang="en-US" sz="2000"/>
              <a:t>leaves a </a:t>
            </a:r>
            <a:r>
              <a:rPr lang="it-IT" altLang="en-US" sz="2000">
                <a:solidFill>
                  <a:srgbClr val="FF0000"/>
                </a:solidFill>
              </a:rPr>
              <a:t>wake-field</a:t>
            </a:r>
            <a:r>
              <a:rPr lang="it-IT" altLang="en-US" sz="2000"/>
              <a:t> behind</a:t>
            </a:r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it-IT" altLang="en-US" sz="2000">
                <a:solidFill>
                  <a:srgbClr val="FF0000"/>
                </a:solidFill>
              </a:rPr>
              <a:t>gets </a:t>
            </a:r>
            <a:r>
              <a:rPr lang="it-IT" altLang="en-US" sz="2000"/>
              <a:t>a kick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/>
          </a:p>
        </p:txBody>
      </p:sp>
      <p:sp>
        <p:nvSpPr>
          <p:cNvPr id="19" name="Title 9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pitchFamily="-108" charset="-128"/>
              </a:rPr>
              <a:t>Collective effects		[3/6]</a:t>
            </a:r>
          </a:p>
        </p:txBody>
      </p:sp>
      <p:sp>
        <p:nvSpPr>
          <p:cNvPr id="54279" name="TextBox 8"/>
          <p:cNvSpPr txBox="1">
            <a:spLocks noChangeArrowheads="1"/>
          </p:cNvSpPr>
          <p:nvPr/>
        </p:nvSpPr>
        <p:spPr bwMode="auto">
          <a:xfrm>
            <a:off x="7239000" y="1143000"/>
            <a:ext cx="1736725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</a:rPr>
              <a:t>From  E. Benedetto</a:t>
            </a:r>
          </a:p>
        </p:txBody>
      </p:sp>
    </p:spTree>
    <p:extLst>
      <p:ext uri="{BB962C8B-B14F-4D97-AF65-F5344CB8AC3E}">
        <p14:creationId xmlns:p14="http://schemas.microsoft.com/office/powerpoint/2010/main" val="22139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27350"/>
            <a:ext cx="58674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5791200" cy="1371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Accumulator parameters </a:t>
            </a:r>
            <a:r>
              <a:rPr lang="en-US" dirty="0"/>
              <a:t>designed to match:</a:t>
            </a:r>
          </a:p>
          <a:p>
            <a:pPr lvl="1">
              <a:defRPr/>
            </a:pPr>
            <a:r>
              <a:rPr lang="en-US" dirty="0"/>
              <a:t>SPL incoming beam</a:t>
            </a:r>
          </a:p>
          <a:p>
            <a:pPr lvl="1">
              <a:defRPr/>
            </a:pPr>
            <a:r>
              <a:rPr lang="en-US" dirty="0"/>
              <a:t>Compressor requirements </a:t>
            </a:r>
          </a:p>
          <a:p>
            <a:pPr lvl="2">
              <a:defRPr/>
            </a:pPr>
            <a:r>
              <a:rPr lang="en-US" dirty="0">
                <a:solidFill>
                  <a:srgbClr val="0000FF"/>
                </a:solidFill>
              </a:rPr>
              <a:t>for time-structure @ target</a:t>
            </a: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 flipV="1">
            <a:off x="5867400" y="431165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 flipV="1">
            <a:off x="5791200" y="4540250"/>
            <a:ext cx="1066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6477000" y="558165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/>
              <a:t>Flat bunch with smooth edges → </a:t>
            </a:r>
            <a:r>
              <a:rPr lang="en-US" altLang="en-US" sz="1800">
                <a:solidFill>
                  <a:srgbClr val="0000FF"/>
                </a:solidFill>
              </a:rPr>
              <a:t>longitud SC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6019800" y="3003550"/>
            <a:ext cx="685800" cy="1003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781800" y="2740025"/>
            <a:ext cx="23050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>
                <a:solidFill>
                  <a:srgbClr val="FF0000"/>
                </a:solidFill>
              </a:rPr>
              <a:t>Transverse emittance</a:t>
            </a:r>
            <a:r>
              <a:rPr lang="en-US" altLang="en-US" sz="1600"/>
              <a:t> (not normalized) </a:t>
            </a:r>
          </a:p>
          <a:p>
            <a:r>
              <a:rPr lang="en-US" altLang="en-US" sz="1600"/>
              <a:t>3 </a:t>
            </a:r>
            <a:r>
              <a:rPr lang="en-US" altLang="en-US" sz="1600">
                <a:latin typeface="Symbol" pitchFamily="18" charset="2"/>
              </a:rPr>
              <a:t>p </a:t>
            </a:r>
            <a:r>
              <a:rPr lang="en-US" altLang="en-US" sz="1600"/>
              <a:t>mm mrad:</a:t>
            </a:r>
          </a:p>
          <a:p>
            <a:r>
              <a:rPr lang="en-US" altLang="en-US" sz="1600"/>
              <a:t>→ </a:t>
            </a:r>
            <a:r>
              <a:rPr lang="en-US" altLang="en-US" sz="1600">
                <a:solidFill>
                  <a:srgbClr val="0000FF"/>
                </a:solidFill>
              </a:rPr>
              <a:t>beam size @ target</a:t>
            </a:r>
          </a:p>
          <a:p>
            <a:r>
              <a:rPr lang="en-US" altLang="en-US" sz="1600">
                <a:solidFill>
                  <a:srgbClr val="0000FF"/>
                </a:solidFill>
              </a:rPr>
              <a:t>→ space-charge</a:t>
            </a:r>
          </a:p>
          <a:p>
            <a:r>
              <a:rPr lang="en-US" altLang="en-US" sz="1600">
                <a:solidFill>
                  <a:srgbClr val="0000FF"/>
                </a:solidFill>
              </a:rPr>
              <a:t>→ injection foil heating</a:t>
            </a:r>
            <a:r>
              <a:rPr lang="en-US" altLang="en-US" sz="1600"/>
              <a:t> </a:t>
            </a: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6934200" y="4387850"/>
            <a:ext cx="2286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>
                <a:solidFill>
                  <a:srgbClr val="FF0000"/>
                </a:solidFill>
              </a:rPr>
              <a:t>Bunch length</a:t>
            </a:r>
            <a:r>
              <a:rPr lang="en-US" altLang="en-US" sz="1600"/>
              <a:t> 120ns &amp; </a:t>
            </a:r>
            <a:r>
              <a:rPr lang="en-US" altLang="en-US" sz="1600">
                <a:solidFill>
                  <a:srgbClr val="FF0000"/>
                </a:solidFill>
              </a:rPr>
              <a:t>energy spread</a:t>
            </a:r>
            <a:r>
              <a:rPr lang="en-US" altLang="en-US" sz="1600"/>
              <a:t> </a:t>
            </a:r>
            <a:r>
              <a:rPr lang="en-US" altLang="en-US" sz="1600">
                <a:sym typeface="Symbol" pitchFamily="18" charset="2"/>
              </a:rPr>
              <a:t>5 MeV → </a:t>
            </a:r>
            <a:r>
              <a:rPr lang="en-US" altLang="en-US" sz="1600">
                <a:solidFill>
                  <a:srgbClr val="0000FF"/>
                </a:solidFill>
                <a:sym typeface="Symbol" pitchFamily="18" charset="2"/>
              </a:rPr>
              <a:t>structure @ target</a:t>
            </a:r>
          </a:p>
        </p:txBody>
      </p:sp>
      <p:sp>
        <p:nvSpPr>
          <p:cNvPr id="55306" name="Text Box 12"/>
          <p:cNvSpPr txBox="1">
            <a:spLocks noChangeArrowheads="1"/>
          </p:cNvSpPr>
          <p:nvPr/>
        </p:nvSpPr>
        <p:spPr bwMode="auto">
          <a:xfrm>
            <a:off x="4845050" y="544195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/>
              <a:t>-</a:t>
            </a:r>
          </a:p>
        </p:txBody>
      </p:sp>
      <p:sp>
        <p:nvSpPr>
          <p:cNvPr id="55307" name="Text Box 16"/>
          <p:cNvSpPr txBox="1">
            <a:spLocks noChangeArrowheads="1"/>
          </p:cNvSpPr>
          <p:nvPr/>
        </p:nvSpPr>
        <p:spPr bwMode="auto">
          <a:xfrm>
            <a:off x="381000" y="2590800"/>
            <a:ext cx="3581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b="1" i="1">
                <a:solidFill>
                  <a:srgbClr val="008000"/>
                </a:solidFill>
                <a:cs typeface="Arial" pitchFamily="34" charset="0"/>
              </a:rPr>
              <a:t>→ </a:t>
            </a:r>
            <a:r>
              <a:rPr lang="en-US" altLang="en-US" sz="1600" i="1">
                <a:solidFill>
                  <a:srgbClr val="008000"/>
                </a:solidFill>
              </a:rPr>
              <a:t>M. Aiba, CERN-AB-2008-060 BI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pitchFamily="-108" charset="-128"/>
              </a:rPr>
              <a:t>Collective effects		[4/6]</a:t>
            </a:r>
          </a:p>
        </p:txBody>
      </p:sp>
      <p:sp>
        <p:nvSpPr>
          <p:cNvPr id="55309" name="TextBox 8"/>
          <p:cNvSpPr txBox="1">
            <a:spLocks noChangeArrowheads="1"/>
          </p:cNvSpPr>
          <p:nvPr/>
        </p:nvSpPr>
        <p:spPr bwMode="auto">
          <a:xfrm>
            <a:off x="7239000" y="1143000"/>
            <a:ext cx="1736725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</a:rPr>
              <a:t>From  E. Benedetto</a:t>
            </a:r>
          </a:p>
        </p:txBody>
      </p:sp>
    </p:spTree>
    <p:extLst>
      <p:ext uri="{BB962C8B-B14F-4D97-AF65-F5344CB8AC3E}">
        <p14:creationId xmlns:p14="http://schemas.microsoft.com/office/powerpoint/2010/main" val="12278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  <p:bldP spid="16392" grpId="0" animBg="1"/>
      <p:bldP spid="16393" grpId="0"/>
      <p:bldP spid="16390" grpId="0" animBg="1"/>
      <p:bldP spid="16394" grpId="0"/>
      <p:bldP spid="1639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412875"/>
            <a:ext cx="8724900" cy="5064125"/>
          </a:xfrm>
        </p:spPr>
        <p:txBody>
          <a:bodyPr/>
          <a:lstStyle/>
          <a:p>
            <a:pPr>
              <a:spcBef>
                <a:spcPct val="25000"/>
              </a:spcBef>
            </a:pPr>
            <a:endParaRPr lang="en-US" altLang="en-US" sz="1000" smtClean="0"/>
          </a:p>
          <a:p>
            <a:pPr>
              <a:spcBef>
                <a:spcPct val="25000"/>
              </a:spcBef>
            </a:pPr>
            <a:r>
              <a:rPr lang="en-US" altLang="en-US" smtClean="0"/>
              <a:t>The </a:t>
            </a:r>
            <a:r>
              <a:rPr lang="en-US" altLang="en-US" smtClean="0">
                <a:solidFill>
                  <a:srgbClr val="FF0000"/>
                </a:solidFill>
              </a:rPr>
              <a:t>6-bunch option </a:t>
            </a:r>
            <a:r>
              <a:rPr lang="en-US" altLang="en-US" smtClean="0"/>
              <a:t>is</a:t>
            </a:r>
            <a:r>
              <a:rPr lang="en-US" altLang="en-US" smtClean="0">
                <a:solidFill>
                  <a:srgbClr val="0000FF"/>
                </a:solidFill>
              </a:rPr>
              <a:t> under control</a:t>
            </a:r>
          </a:p>
          <a:p>
            <a:pPr>
              <a:spcBef>
                <a:spcPct val="25000"/>
              </a:spcBef>
            </a:pPr>
            <a:r>
              <a:rPr lang="en-US" altLang="en-US" smtClean="0">
                <a:solidFill>
                  <a:srgbClr val="0000FF"/>
                </a:solidFill>
              </a:rPr>
              <a:t>Space Charge</a:t>
            </a:r>
            <a:r>
              <a:rPr lang="en-US" altLang="en-US" smtClean="0"/>
              <a:t> </a:t>
            </a:r>
            <a:r>
              <a:rPr lang="en-US" altLang="en-US" smtClean="0">
                <a:solidFill>
                  <a:srgbClr val="FF0000"/>
                </a:solidFill>
              </a:rPr>
              <a:t>→ OK!</a:t>
            </a:r>
            <a:r>
              <a:rPr lang="en-US" altLang="en-US" smtClean="0"/>
              <a:t> it guided in definition of emittance &amp; bunch length/shape in the design</a:t>
            </a:r>
          </a:p>
          <a:p>
            <a:pPr>
              <a:spcBef>
                <a:spcPct val="25000"/>
              </a:spcBef>
            </a:pPr>
            <a:r>
              <a:rPr lang="en-US" altLang="en-US" smtClean="0"/>
              <a:t>Machine impedance:</a:t>
            </a:r>
          </a:p>
          <a:p>
            <a:pPr lvl="1">
              <a:spcBef>
                <a:spcPct val="25000"/>
              </a:spcBef>
            </a:pPr>
            <a:r>
              <a:rPr lang="en-US" altLang="en-US" smtClean="0">
                <a:solidFill>
                  <a:srgbClr val="0000FF"/>
                </a:solidFill>
              </a:rPr>
              <a:t>narrow-band </a:t>
            </a:r>
            <a:r>
              <a:rPr lang="en-US" altLang="en-US" smtClean="0"/>
              <a:t>component </a:t>
            </a:r>
            <a:r>
              <a:rPr lang="en-US" altLang="en-US" smtClean="0">
                <a:solidFill>
                  <a:srgbClr val="FF0000"/>
                </a:solidFill>
              </a:rPr>
              <a:t>→</a:t>
            </a:r>
            <a:r>
              <a:rPr lang="en-US" altLang="en-US" smtClean="0"/>
              <a:t> </a:t>
            </a:r>
            <a:r>
              <a:rPr lang="en-US" altLang="en-US" smtClean="0">
                <a:solidFill>
                  <a:srgbClr val="FF0000"/>
                </a:solidFill>
              </a:rPr>
              <a:t>negligible</a:t>
            </a:r>
            <a:r>
              <a:rPr lang="en-US" altLang="en-US" smtClean="0"/>
              <a:t> (no RF-cavities)</a:t>
            </a:r>
          </a:p>
          <a:p>
            <a:pPr lvl="1">
              <a:spcBef>
                <a:spcPct val="25000"/>
              </a:spcBef>
            </a:pPr>
            <a:r>
              <a:rPr lang="en-US" altLang="en-US" smtClean="0">
                <a:solidFill>
                  <a:srgbClr val="0000FF"/>
                </a:solidFill>
              </a:rPr>
              <a:t>resistive wall</a:t>
            </a:r>
            <a:r>
              <a:rPr lang="en-US" altLang="en-US" smtClean="0"/>
              <a:t> </a:t>
            </a:r>
            <a:r>
              <a:rPr lang="en-US" altLang="en-US" smtClean="0">
                <a:solidFill>
                  <a:srgbClr val="FF0000"/>
                </a:solidFill>
              </a:rPr>
              <a:t>→</a:t>
            </a:r>
            <a:r>
              <a:rPr lang="en-US" altLang="en-US" smtClean="0"/>
              <a:t> </a:t>
            </a:r>
            <a:r>
              <a:rPr lang="en-US" altLang="en-US" smtClean="0">
                <a:solidFill>
                  <a:srgbClr val="FF0000"/>
                </a:solidFill>
              </a:rPr>
              <a:t>not an issue</a:t>
            </a:r>
            <a:r>
              <a:rPr lang="en-US" altLang="en-US" smtClean="0"/>
              <a:t> (long risetime)</a:t>
            </a:r>
          </a:p>
          <a:p>
            <a:pPr lvl="1">
              <a:spcBef>
                <a:spcPct val="25000"/>
              </a:spcBef>
            </a:pPr>
            <a:r>
              <a:rPr lang="en-US" altLang="en-US" smtClean="0">
                <a:solidFill>
                  <a:srgbClr val="0000FF"/>
                </a:solidFill>
              </a:rPr>
              <a:t>longitudinal BB</a:t>
            </a:r>
            <a:r>
              <a:rPr lang="en-US" altLang="en-US" smtClean="0"/>
              <a:t> </a:t>
            </a:r>
            <a:r>
              <a:rPr lang="en-US" altLang="en-US" smtClean="0">
                <a:solidFill>
                  <a:srgbClr val="FF0000"/>
                </a:solidFill>
              </a:rPr>
              <a:t>→ Z</a:t>
            </a:r>
            <a:r>
              <a:rPr lang="en-US" altLang="en-US" baseline="-25000" smtClean="0">
                <a:solidFill>
                  <a:srgbClr val="FF0000"/>
                </a:solidFill>
              </a:rPr>
              <a:t>l</a:t>
            </a:r>
            <a:r>
              <a:rPr lang="en-US" altLang="en-US" smtClean="0">
                <a:solidFill>
                  <a:srgbClr val="FF0000"/>
                </a:solidFill>
              </a:rPr>
              <a:t>/n &lt; 4 </a:t>
            </a:r>
            <a:r>
              <a:rPr lang="en-US" altLang="en-US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en-US" altLang="en-US" smtClean="0"/>
              <a:t>  + error-bar (f</a:t>
            </a:r>
            <a:r>
              <a:rPr lang="en-US" altLang="en-US" baseline="-25000" smtClean="0"/>
              <a:t>R</a:t>
            </a:r>
            <a:r>
              <a:rPr lang="en-US" altLang="en-US" smtClean="0"/>
              <a:t>) (</a:t>
            </a:r>
            <a:r>
              <a:rPr lang="en-US" altLang="en-US" smtClean="0">
                <a:cs typeface="Arial" pitchFamily="34" charset="0"/>
              </a:rPr>
              <a:t>~</a:t>
            </a:r>
            <a:r>
              <a:rPr lang="en-US" altLang="en-US" smtClean="0"/>
              <a:t>few Ohm easily achieved in modern machines)</a:t>
            </a:r>
          </a:p>
          <a:p>
            <a:pPr lvl="1"/>
            <a:r>
              <a:rPr lang="it-IT" altLang="en-US" smtClean="0">
                <a:solidFill>
                  <a:srgbClr val="0000FF"/>
                </a:solidFill>
              </a:rPr>
              <a:t>transverse BB</a:t>
            </a:r>
            <a:r>
              <a:rPr lang="it-IT" altLang="en-US" smtClean="0"/>
              <a:t> </a:t>
            </a:r>
            <a:r>
              <a:rPr lang="it-IT" altLang="en-US" smtClean="0">
                <a:solidFill>
                  <a:srgbClr val="FF0000"/>
                </a:solidFill>
              </a:rPr>
              <a:t>→ OK! fast rising instability cured by </a:t>
            </a:r>
            <a:r>
              <a:rPr lang="it-IT" altLang="en-US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it-IT" altLang="en-US" smtClean="0">
                <a:solidFill>
                  <a:srgbClr val="FF0000"/>
                </a:solidFill>
              </a:rPr>
              <a:t>Q </a:t>
            </a:r>
            <a:r>
              <a:rPr lang="it-IT" altLang="en-US" smtClean="0"/>
              <a:t>(chromaticity </a:t>
            </a:r>
            <a:r>
              <a:rPr lang="en-US" altLang="en-US" smtClean="0"/>
              <a:t>(|</a:t>
            </a:r>
            <a:r>
              <a:rPr lang="en-US" altLang="en-US" smtClean="0">
                <a:latin typeface="Symbol" pitchFamily="18" charset="2"/>
              </a:rPr>
              <a:t>x</a:t>
            </a:r>
            <a:r>
              <a:rPr lang="en-US" altLang="en-US" smtClean="0">
                <a:cs typeface="Arial" pitchFamily="34" charset="0"/>
              </a:rPr>
              <a:t>|~</a:t>
            </a:r>
            <a:r>
              <a:rPr lang="en-US" altLang="en-US" smtClean="0"/>
              <a:t> 1.3) </a:t>
            </a:r>
            <a:r>
              <a:rPr lang="it-IT" altLang="en-US" smtClean="0"/>
              <a:t>or octupoles)</a:t>
            </a:r>
            <a:r>
              <a:rPr lang="it-IT" altLang="en-US" smtClean="0">
                <a:solidFill>
                  <a:srgbClr val="FF0000"/>
                </a:solidFill>
              </a:rPr>
              <a:t> </a:t>
            </a:r>
            <a:endParaRPr lang="en-US" altLang="en-US" smtClean="0"/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 fontScale="90000"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pitchFamily="-108" charset="-128"/>
              </a:rPr>
              <a:t>Collective effects: conclusions	[5/6]</a:t>
            </a:r>
          </a:p>
        </p:txBody>
      </p:sp>
      <p:sp>
        <p:nvSpPr>
          <p:cNvPr id="56324" name="TextBox 8"/>
          <p:cNvSpPr txBox="1">
            <a:spLocks noChangeArrowheads="1"/>
          </p:cNvSpPr>
          <p:nvPr/>
        </p:nvSpPr>
        <p:spPr bwMode="auto">
          <a:xfrm>
            <a:off x="7239000" y="1143000"/>
            <a:ext cx="1736725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</a:rPr>
              <a:t>From  E. Benedetto</a:t>
            </a:r>
          </a:p>
        </p:txBody>
      </p:sp>
    </p:spTree>
    <p:extLst>
      <p:ext uri="{BB962C8B-B14F-4D97-AF65-F5344CB8AC3E}">
        <p14:creationId xmlns:p14="http://schemas.microsoft.com/office/powerpoint/2010/main" val="42664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654175"/>
            <a:ext cx="8496300" cy="4822825"/>
          </a:xfrm>
        </p:spPr>
        <p:txBody>
          <a:bodyPr/>
          <a:lstStyle/>
          <a:p>
            <a:pPr lvl="1"/>
            <a:r>
              <a:rPr lang="en-US" altLang="en-US" smtClean="0">
                <a:solidFill>
                  <a:srgbClr val="0000FF"/>
                </a:solidFill>
              </a:rPr>
              <a:t>transverse BB</a:t>
            </a:r>
            <a:r>
              <a:rPr lang="en-US" altLang="en-US" smtClean="0"/>
              <a:t> </a:t>
            </a:r>
          </a:p>
          <a:p>
            <a:pPr lvl="2"/>
            <a:r>
              <a:rPr lang="en-US" altLang="en-US" sz="2400" smtClean="0"/>
              <a:t>need </a:t>
            </a:r>
            <a:r>
              <a:rPr lang="en-US" altLang="en-US" sz="2400" smtClean="0">
                <a:latin typeface="Symbol" pitchFamily="18" charset="2"/>
              </a:rPr>
              <a:t>D</a:t>
            </a:r>
            <a:r>
              <a:rPr lang="en-US" altLang="en-US" sz="2400" smtClean="0"/>
              <a:t>Q </a:t>
            </a:r>
            <a:r>
              <a:rPr lang="en-US" altLang="en-US" sz="2400" smtClean="0">
                <a:cs typeface="Arial" pitchFamily="34" charset="0"/>
              </a:rPr>
              <a:t>~ </a:t>
            </a:r>
            <a:r>
              <a:rPr lang="en-US" altLang="en-US" sz="2400" smtClean="0"/>
              <a:t>0.02, → </a:t>
            </a:r>
            <a:r>
              <a:rPr lang="en-US" altLang="en-US" sz="2400" smtClean="0">
                <a:solidFill>
                  <a:srgbClr val="FF0000"/>
                </a:solidFill>
              </a:rPr>
              <a:t>ok for tune footprint</a:t>
            </a:r>
            <a:r>
              <a:rPr lang="en-US" altLang="en-US" sz="2400" smtClean="0"/>
              <a:t>/ resonance</a:t>
            </a:r>
          </a:p>
          <a:p>
            <a:pPr lvl="2"/>
            <a:r>
              <a:rPr lang="en-US" altLang="en-US" sz="2400" smtClean="0"/>
              <a:t>assumed R</a:t>
            </a:r>
            <a:r>
              <a:rPr lang="en-US" altLang="en-US" sz="2400" baseline="-25000" smtClean="0"/>
              <a:t>t</a:t>
            </a:r>
            <a:r>
              <a:rPr lang="en-US" altLang="en-US" sz="2400" smtClean="0"/>
              <a:t>=1M</a:t>
            </a:r>
            <a:r>
              <a:rPr lang="en-US" altLang="en-US" sz="2400" smtClean="0">
                <a:latin typeface="Symbol" pitchFamily="18" charset="2"/>
              </a:rPr>
              <a:t>W</a:t>
            </a:r>
            <a:r>
              <a:rPr lang="en-US" altLang="en-US" sz="2400" smtClean="0"/>
              <a:t>/m → Scaling laws with higher value of BB impedance </a:t>
            </a:r>
          </a:p>
          <a:p>
            <a:pPr lvl="1"/>
            <a:r>
              <a:rPr lang="it-IT" altLang="en-US" smtClean="0">
                <a:solidFill>
                  <a:srgbClr val="0000FF"/>
                </a:solidFill>
              </a:rPr>
              <a:t>e-cloud</a:t>
            </a:r>
            <a:r>
              <a:rPr lang="it-IT" altLang="en-US" smtClean="0"/>
              <a:t> </a:t>
            </a:r>
            <a:r>
              <a:rPr lang="en-US" altLang="en-US" smtClean="0">
                <a:solidFill>
                  <a:srgbClr val="FF0000"/>
                </a:solidFill>
              </a:rPr>
              <a:t>→ not an issue</a:t>
            </a:r>
            <a:r>
              <a:rPr lang="en-US" altLang="en-US" smtClean="0"/>
              <a:t> (flat &amp; long bunch → no multipacting)</a:t>
            </a:r>
            <a:endParaRPr lang="en-US" altLang="en-US" sz="2800" smtClean="0"/>
          </a:p>
          <a:p>
            <a:endParaRPr lang="en-US" altLang="en-US" sz="1200" smtClean="0"/>
          </a:p>
          <a:p>
            <a:r>
              <a:rPr lang="en-US" altLang="en-US" smtClean="0">
                <a:solidFill>
                  <a:srgbClr val="FF0000"/>
                </a:solidFill>
              </a:rPr>
              <a:t>3-bunches option</a:t>
            </a:r>
            <a:r>
              <a:rPr lang="en-US" altLang="en-US" smtClean="0"/>
              <a:t> as well seems </a:t>
            </a:r>
            <a:r>
              <a:rPr lang="en-US" altLang="en-US" smtClean="0">
                <a:solidFill>
                  <a:srgbClr val="0000FF"/>
                </a:solidFill>
              </a:rPr>
              <a:t>feasible</a:t>
            </a:r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 fontScale="90000"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pitchFamily="-108" charset="-128"/>
              </a:rPr>
              <a:t>Collective effects: conclusions	[6/6]</a:t>
            </a:r>
          </a:p>
        </p:txBody>
      </p:sp>
      <p:sp>
        <p:nvSpPr>
          <p:cNvPr id="57348" name="TextBox 8"/>
          <p:cNvSpPr txBox="1">
            <a:spLocks noChangeArrowheads="1"/>
          </p:cNvSpPr>
          <p:nvPr/>
        </p:nvSpPr>
        <p:spPr bwMode="auto">
          <a:xfrm>
            <a:off x="7239000" y="1143000"/>
            <a:ext cx="1736725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</a:rPr>
              <a:t>From  E. Benedetto</a:t>
            </a:r>
          </a:p>
        </p:txBody>
      </p:sp>
    </p:spTree>
    <p:extLst>
      <p:ext uri="{BB962C8B-B14F-4D97-AF65-F5344CB8AC3E}">
        <p14:creationId xmlns:p14="http://schemas.microsoft.com/office/powerpoint/2010/main" val="6995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4294967295"/>
          </p:nvPr>
        </p:nvSpPr>
        <p:spPr>
          <a:xfrm>
            <a:off x="1152525" y="1600200"/>
            <a:ext cx="7754937" cy="3132138"/>
          </a:xfrm>
        </p:spPr>
        <p:txBody>
          <a:bodyPr/>
          <a:lstStyle/>
          <a:p>
            <a:r>
              <a:rPr lang="fr-CH" altLang="en-US" dirty="0" err="1" smtClean="0"/>
              <a:t>Status</a:t>
            </a:r>
            <a:r>
              <a:rPr lang="fr-CH" altLang="en-US" dirty="0" smtClean="0"/>
              <a:t> </a:t>
            </a:r>
            <a:r>
              <a:rPr lang="fr-CH" altLang="en-US" dirty="0"/>
              <a:t>of the SPL</a:t>
            </a:r>
          </a:p>
          <a:p>
            <a:r>
              <a:rPr lang="fr-CH" altLang="en-US" dirty="0" err="1"/>
              <a:t>Low</a:t>
            </a:r>
            <a:r>
              <a:rPr lang="fr-CH" altLang="en-US" dirty="0"/>
              <a:t> </a:t>
            </a:r>
            <a:r>
              <a:rPr lang="fr-CH" altLang="en-US" dirty="0" err="1"/>
              <a:t>energy</a:t>
            </a:r>
            <a:r>
              <a:rPr lang="fr-CH" altLang="en-US" dirty="0"/>
              <a:t> </a:t>
            </a:r>
            <a:r>
              <a:rPr lang="fr-CH" altLang="en-US" dirty="0">
                <a:latin typeface="Symbol" panose="05050102010706020507" pitchFamily="18" charset="2"/>
              </a:rPr>
              <a:t>n</a:t>
            </a:r>
            <a:r>
              <a:rPr lang="fr-CH" altLang="en-US" dirty="0"/>
              <a:t> </a:t>
            </a:r>
            <a:r>
              <a:rPr lang="fr-CH" altLang="en-US" dirty="0" err="1"/>
              <a:t>Superbeam</a:t>
            </a:r>
            <a:r>
              <a:rPr lang="fr-CH" altLang="en-US" dirty="0"/>
              <a:t> option</a:t>
            </a:r>
          </a:p>
          <a:p>
            <a:r>
              <a:rPr lang="fr-CH" altLang="en-US" sz="4000" b="1" i="1" dirty="0" err="1"/>
              <a:t>Pending</a:t>
            </a:r>
            <a:r>
              <a:rPr lang="fr-CH" altLang="en-US" sz="4000" b="1" i="1" dirty="0"/>
              <a:t> </a:t>
            </a:r>
            <a:r>
              <a:rPr lang="fr-CH" altLang="en-US" sz="4000" b="1" i="1" dirty="0" smtClean="0"/>
              <a:t>issues &amp; </a:t>
            </a:r>
            <a:r>
              <a:rPr lang="fr-CH" altLang="en-US" sz="4000" b="1" i="1" dirty="0"/>
              <a:t>synergies </a:t>
            </a:r>
            <a:r>
              <a:rPr lang="fr-CH" altLang="en-US" sz="4000" b="1" i="1" dirty="0" err="1"/>
              <a:t>with</a:t>
            </a:r>
            <a:r>
              <a:rPr lang="fr-CH" altLang="en-US" sz="4000" b="1" i="1" dirty="0"/>
              <a:t> </a:t>
            </a:r>
            <a:r>
              <a:rPr lang="fr-CH" altLang="en-US" sz="4000" b="1" i="1" dirty="0" err="1"/>
              <a:t>ESSnuSB</a:t>
            </a:r>
            <a:endParaRPr lang="en-GB" altLang="en-US" sz="4000" b="1" i="1" dirty="0"/>
          </a:p>
        </p:txBody>
      </p:sp>
      <p:sp>
        <p:nvSpPr>
          <p:cNvPr id="4" name="Right Arrow 3"/>
          <p:cNvSpPr/>
          <p:nvPr/>
        </p:nvSpPr>
        <p:spPr>
          <a:xfrm>
            <a:off x="228600" y="2743200"/>
            <a:ext cx="79692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0246985"/>
              </p:ext>
            </p:extLst>
          </p:nvPr>
        </p:nvGraphicFramePr>
        <p:xfrm>
          <a:off x="304800" y="2590800"/>
          <a:ext cx="395653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914400"/>
                <a:gridCol w="113713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SPL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err="1" smtClean="0"/>
                        <a:t>ESSnuSB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Beam</a:t>
                      </a:r>
                      <a:r>
                        <a:rPr lang="fr-CH" dirty="0" smtClean="0"/>
                        <a:t> power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4 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5 MW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Beam</a:t>
                      </a:r>
                      <a:r>
                        <a:rPr lang="fr-CH" dirty="0" smtClean="0"/>
                        <a:t> </a:t>
                      </a:r>
                      <a:r>
                        <a:rPr lang="fr-CH" dirty="0" err="1" smtClean="0"/>
                        <a:t>energy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5 GeV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 GeV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Repetition</a:t>
                      </a:r>
                      <a:r>
                        <a:rPr lang="fr-CH" dirty="0" smtClean="0"/>
                        <a:t> rate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50 Hz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14 Hz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Nb. of protons/pulse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10</a:t>
                      </a:r>
                      <a:r>
                        <a:rPr lang="fr-CH" baseline="30000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1.1 10</a:t>
                      </a:r>
                      <a:r>
                        <a:rPr lang="fr-CH" baseline="30000" dirty="0" smtClean="0"/>
                        <a:t> 15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Linac pulse </a:t>
                      </a:r>
                      <a:r>
                        <a:rPr lang="fr-CH" dirty="0" err="1" smtClean="0"/>
                        <a:t>length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0.4</a:t>
                      </a:r>
                      <a:r>
                        <a:rPr lang="fr-CH" baseline="0" dirty="0" smtClean="0"/>
                        <a:t> ms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2.86 ms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CH" sz="3200" dirty="0" err="1" smtClean="0"/>
              <a:t>Comparison</a:t>
            </a:r>
            <a:r>
              <a:rPr lang="fr-CH" sz="3200" dirty="0" smtClean="0"/>
              <a:t> </a:t>
            </a:r>
            <a:r>
              <a:rPr lang="fr-CH" sz="3200" dirty="0" err="1" smtClean="0"/>
              <a:t>ESSnuSB</a:t>
            </a:r>
            <a:r>
              <a:rPr lang="fr-CH" sz="3200" dirty="0" smtClean="0"/>
              <a:t> </a:t>
            </a:r>
            <a:br>
              <a:rPr lang="fr-CH" sz="3200" dirty="0" smtClean="0"/>
            </a:br>
            <a:r>
              <a:rPr lang="fr-CH" sz="3200" dirty="0" smtClean="0"/>
              <a:t>vs SPL-</a:t>
            </a:r>
            <a:r>
              <a:rPr lang="fr-CH" sz="3200" dirty="0" err="1" smtClean="0"/>
              <a:t>based</a:t>
            </a:r>
            <a:r>
              <a:rPr lang="fr-CH" sz="3200" dirty="0" smtClean="0"/>
              <a:t> setup</a:t>
            </a:r>
            <a:endParaRPr lang="en-GB" sz="3200" dirty="0"/>
          </a:p>
        </p:txBody>
      </p:sp>
      <p:sp>
        <p:nvSpPr>
          <p:cNvPr id="5" name="Line Callout 2 4"/>
          <p:cNvSpPr/>
          <p:nvPr/>
        </p:nvSpPr>
        <p:spPr>
          <a:xfrm>
            <a:off x="5334000" y="3276600"/>
            <a:ext cx="3649394" cy="685800"/>
          </a:xfrm>
          <a:prstGeom prst="borderCallout2">
            <a:avLst>
              <a:gd name="adj1" fmla="val 48493"/>
              <a:gd name="adj2" fmla="val -2165"/>
              <a:gd name="adj3" fmla="val 49519"/>
              <a:gd name="adj4" fmla="val -16667"/>
              <a:gd name="adj5" fmla="val 146346"/>
              <a:gd name="adj6" fmla="val -295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err="1" smtClean="0"/>
              <a:t>Lower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energy</a:t>
            </a:r>
            <a:r>
              <a:rPr lang="fr-CH" sz="1600" b="1" dirty="0" smtClean="0"/>
              <a:t> &amp; </a:t>
            </a:r>
            <a:r>
              <a:rPr lang="fr-CH" sz="1600" b="1" dirty="0" err="1" smtClean="0"/>
              <a:t>smaller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rep</a:t>
            </a:r>
            <a:r>
              <a:rPr lang="fr-CH" sz="1600" b="1" dirty="0" smtClean="0"/>
              <a:t>. rate</a:t>
            </a:r>
          </a:p>
          <a:p>
            <a:pPr algn="ctr"/>
            <a:r>
              <a:rPr lang="fr-CH" sz="1600" b="1" dirty="0" smtClean="0"/>
              <a:t>=&gt; 11 x  protons/pulse</a:t>
            </a:r>
            <a:endParaRPr lang="en-GB" sz="1600" b="1" dirty="0"/>
          </a:p>
        </p:txBody>
      </p:sp>
      <p:sp>
        <p:nvSpPr>
          <p:cNvPr id="6" name="Line Callout 2 5"/>
          <p:cNvSpPr/>
          <p:nvPr/>
        </p:nvSpPr>
        <p:spPr>
          <a:xfrm>
            <a:off x="5334000" y="4352778"/>
            <a:ext cx="3649394" cy="838200"/>
          </a:xfrm>
          <a:prstGeom prst="borderCallout2">
            <a:avLst>
              <a:gd name="adj1" fmla="val 51012"/>
              <a:gd name="adj2" fmla="val -3193"/>
              <a:gd name="adj3" fmla="val 53902"/>
              <a:gd name="adj4" fmla="val -16201"/>
              <a:gd name="adj5" fmla="val 59260"/>
              <a:gd name="adj6" fmla="val -29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err="1" smtClean="0"/>
              <a:t>Smaller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rep</a:t>
            </a:r>
            <a:r>
              <a:rPr lang="fr-CH" sz="1600" b="1" dirty="0" smtClean="0"/>
              <a:t>. rate, </a:t>
            </a:r>
            <a:r>
              <a:rPr lang="fr-CH" sz="1600" b="1" dirty="0" err="1" smtClean="0"/>
              <a:t>similar</a:t>
            </a:r>
            <a:r>
              <a:rPr lang="fr-CH" sz="1600" b="1" dirty="0" smtClean="0"/>
              <a:t> linac </a:t>
            </a:r>
            <a:r>
              <a:rPr lang="fr-CH" sz="1600" b="1" dirty="0" err="1" smtClean="0"/>
              <a:t>current</a:t>
            </a:r>
            <a:r>
              <a:rPr lang="fr-CH" sz="1600" b="1" dirty="0" smtClean="0"/>
              <a:t> &amp;</a:t>
            </a:r>
          </a:p>
          <a:p>
            <a:pPr algn="ctr"/>
            <a:r>
              <a:rPr lang="fr-CH" sz="1600" b="1" dirty="0" smtClean="0"/>
              <a:t>11 x protons/pulse</a:t>
            </a:r>
          </a:p>
          <a:p>
            <a:pPr algn="ctr"/>
            <a:r>
              <a:rPr lang="fr-CH" sz="1600" b="1" dirty="0" smtClean="0"/>
              <a:t>=&gt; Much longer pulse </a:t>
            </a:r>
            <a:r>
              <a:rPr lang="fr-CH" sz="1600" b="1" dirty="0" err="1" smtClean="0"/>
              <a:t>length</a:t>
            </a:r>
            <a:endParaRPr lang="en-GB" sz="1600" b="1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5076092" y="1143000"/>
            <a:ext cx="3810000" cy="1524000"/>
          </a:xfrm>
          <a:prstGeom prst="wedgeRoundRectCallout">
            <a:avLst>
              <a:gd name="adj1" fmla="val -16034"/>
              <a:gd name="adj2" fmla="val 8875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chemeClr val="tx1"/>
                </a:solidFill>
              </a:rPr>
              <a:t>H- </a:t>
            </a:r>
            <a:r>
              <a:rPr lang="fr-CH" b="1" dirty="0" err="1" smtClean="0">
                <a:solidFill>
                  <a:schemeClr val="tx1"/>
                </a:solidFill>
              </a:rPr>
              <a:t>generation</a:t>
            </a:r>
            <a:endParaRPr lang="fr-CH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chemeClr val="tx1"/>
                </a:solidFill>
              </a:rPr>
              <a:t>H- stripping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chemeClr val="tx1"/>
                </a:solidFill>
              </a:rPr>
              <a:t>Collective </a:t>
            </a:r>
            <a:r>
              <a:rPr lang="fr-CH" b="1" dirty="0" err="1" smtClean="0">
                <a:solidFill>
                  <a:schemeClr val="tx1"/>
                </a:solidFill>
              </a:rPr>
              <a:t>effects</a:t>
            </a:r>
            <a:r>
              <a:rPr lang="fr-CH" b="1" dirty="0" smtClean="0">
                <a:solidFill>
                  <a:schemeClr val="tx1"/>
                </a:solidFill>
              </a:rPr>
              <a:t> in </a:t>
            </a:r>
            <a:r>
              <a:rPr lang="fr-CH" b="1" dirty="0" err="1" smtClean="0">
                <a:solidFill>
                  <a:schemeClr val="tx1"/>
                </a:solidFill>
              </a:rPr>
              <a:t>accumulator</a:t>
            </a:r>
            <a:endParaRPr lang="fr-CH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err="1" smtClean="0">
                <a:solidFill>
                  <a:schemeClr val="tx1"/>
                </a:solidFill>
              </a:rPr>
              <a:t>Beam</a:t>
            </a:r>
            <a:r>
              <a:rPr lang="fr-CH" b="1" dirty="0" smtClean="0">
                <a:solidFill>
                  <a:schemeClr val="tx1"/>
                </a:solidFill>
              </a:rPr>
              <a:t> </a:t>
            </a:r>
            <a:r>
              <a:rPr lang="fr-CH" b="1" dirty="0" err="1" smtClean="0">
                <a:solidFill>
                  <a:schemeClr val="tx1"/>
                </a:solidFill>
              </a:rPr>
              <a:t>loss</a:t>
            </a:r>
            <a:endParaRPr lang="fr-CH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chemeClr val="tx1"/>
                </a:solidFill>
              </a:rPr>
              <a:t>Stress on </a:t>
            </a:r>
            <a:r>
              <a:rPr lang="fr-CH" b="1" dirty="0" err="1" smtClean="0">
                <a:solidFill>
                  <a:schemeClr val="tx1"/>
                </a:solidFill>
              </a:rPr>
              <a:t>target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173394" y="5791200"/>
            <a:ext cx="3810000" cy="609600"/>
          </a:xfrm>
          <a:prstGeom prst="wedgeRoundRectCallout">
            <a:avLst>
              <a:gd name="adj1" fmla="val -17879"/>
              <a:gd name="adj2" fmla="val -1451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chemeClr val="tx1"/>
                </a:solidFill>
              </a:rPr>
              <a:t>Linac </a:t>
            </a:r>
            <a:r>
              <a:rPr lang="fr-CH" b="1" dirty="0" err="1" smtClean="0">
                <a:solidFill>
                  <a:schemeClr val="tx1"/>
                </a:solidFill>
              </a:rPr>
              <a:t>rep</a:t>
            </a:r>
            <a:r>
              <a:rPr lang="fr-CH" b="1" dirty="0" smtClean="0">
                <a:solidFill>
                  <a:schemeClr val="tx1"/>
                </a:solidFill>
              </a:rPr>
              <a:t>. </a:t>
            </a:r>
            <a:r>
              <a:rPr lang="fr-CH" b="1" dirty="0">
                <a:solidFill>
                  <a:schemeClr val="tx1"/>
                </a:solidFill>
              </a:rPr>
              <a:t>r</a:t>
            </a:r>
            <a:r>
              <a:rPr lang="fr-CH" b="1" dirty="0" smtClean="0">
                <a:solidFill>
                  <a:schemeClr val="tx1"/>
                </a:solidFill>
              </a:rPr>
              <a:t>ate and </a:t>
            </a:r>
            <a:r>
              <a:rPr lang="fr-CH" b="1" dirty="0" err="1" smtClean="0">
                <a:solidFill>
                  <a:schemeClr val="tx1"/>
                </a:solidFill>
              </a:rPr>
              <a:t>duty</a:t>
            </a:r>
            <a:r>
              <a:rPr lang="fr-CH" b="1" dirty="0" smtClean="0">
                <a:solidFill>
                  <a:schemeClr val="tx1"/>
                </a:solidFill>
              </a:rPr>
              <a:t>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>
                <a:solidFill>
                  <a:schemeClr val="tx1"/>
                </a:solidFill>
              </a:rPr>
              <a:t>Collective </a:t>
            </a:r>
            <a:r>
              <a:rPr lang="fr-CH" b="1" dirty="0" err="1">
                <a:solidFill>
                  <a:schemeClr val="tx1"/>
                </a:solidFill>
              </a:rPr>
              <a:t>effects</a:t>
            </a:r>
            <a:r>
              <a:rPr lang="fr-CH" b="1" dirty="0">
                <a:solidFill>
                  <a:schemeClr val="tx1"/>
                </a:solidFill>
              </a:rPr>
              <a:t> in </a:t>
            </a:r>
            <a:r>
              <a:rPr lang="fr-CH" b="1" dirty="0" err="1">
                <a:solidFill>
                  <a:schemeClr val="tx1"/>
                </a:solidFill>
              </a:rPr>
              <a:t>accumulator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6"/>
            <a:ext cx="5638800" cy="5486394"/>
          </a:xfrm>
        </p:spPr>
        <p:txBody>
          <a:bodyPr>
            <a:normAutofit fontScale="92500" lnSpcReduction="10000"/>
          </a:bodyPr>
          <a:lstStyle/>
          <a:p>
            <a:r>
              <a:rPr lang="fr-CH" dirty="0" smtClean="0"/>
              <a:t>Linac</a:t>
            </a:r>
          </a:p>
          <a:p>
            <a:pPr lvl="1"/>
            <a:r>
              <a:rPr lang="fr-CH" dirty="0" smtClean="0"/>
              <a:t>H- ion source</a:t>
            </a:r>
          </a:p>
          <a:p>
            <a:pPr lvl="1"/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loss</a:t>
            </a:r>
            <a:r>
              <a:rPr lang="fr-CH" dirty="0" smtClean="0"/>
              <a:t> management</a:t>
            </a:r>
          </a:p>
          <a:p>
            <a:pPr lvl="1"/>
            <a:r>
              <a:rPr lang="fr-CH" dirty="0" smtClean="0"/>
              <a:t>High power RF </a:t>
            </a:r>
            <a:r>
              <a:rPr lang="fr-CH" dirty="0" err="1" smtClean="0"/>
              <a:t>equipment</a:t>
            </a:r>
            <a:r>
              <a:rPr lang="fr-CH" dirty="0" smtClean="0"/>
              <a:t> (power supplies/</a:t>
            </a:r>
            <a:r>
              <a:rPr lang="fr-CH" dirty="0" err="1" smtClean="0"/>
              <a:t>modulators</a:t>
            </a:r>
            <a:r>
              <a:rPr lang="fr-CH" dirty="0" smtClean="0"/>
              <a:t>, </a:t>
            </a:r>
            <a:r>
              <a:rPr lang="fr-CH" dirty="0" err="1" smtClean="0"/>
              <a:t>Couplers</a:t>
            </a:r>
            <a:r>
              <a:rPr lang="fr-CH" dirty="0" smtClean="0"/>
              <a:t>…)</a:t>
            </a:r>
          </a:p>
          <a:p>
            <a:pPr lvl="1"/>
            <a:r>
              <a:rPr lang="fr-CH" dirty="0" smtClean="0"/>
              <a:t>Field </a:t>
            </a:r>
            <a:r>
              <a:rPr lang="fr-CH" dirty="0" err="1" smtClean="0"/>
              <a:t>stability</a:t>
            </a:r>
            <a:r>
              <a:rPr lang="fr-CH" dirty="0" smtClean="0"/>
              <a:t> in </a:t>
            </a:r>
            <a:r>
              <a:rPr lang="fr-CH" dirty="0" err="1" smtClean="0"/>
              <a:t>cavities</a:t>
            </a:r>
            <a:r>
              <a:rPr lang="fr-CH" dirty="0" smtClean="0"/>
              <a:t> (</a:t>
            </a:r>
            <a:r>
              <a:rPr lang="fr-CH" dirty="0" err="1" smtClean="0"/>
              <a:t>mechanical</a:t>
            </a:r>
            <a:r>
              <a:rPr lang="fr-CH" dirty="0" smtClean="0"/>
              <a:t> vibrations)</a:t>
            </a:r>
          </a:p>
          <a:p>
            <a:pPr lvl="1"/>
            <a:r>
              <a:rPr lang="fr-CH" dirty="0" smtClean="0"/>
              <a:t>Water and </a:t>
            </a:r>
            <a:r>
              <a:rPr lang="fr-CH" dirty="0" err="1" smtClean="0"/>
              <a:t>cryogenics</a:t>
            </a:r>
            <a:r>
              <a:rPr lang="fr-CH" dirty="0" smtClean="0"/>
              <a:t> </a:t>
            </a:r>
            <a:r>
              <a:rPr lang="fr-CH" dirty="0" err="1" smtClean="0"/>
              <a:t>cooling</a:t>
            </a:r>
            <a:r>
              <a:rPr lang="fr-CH" dirty="0" smtClean="0"/>
              <a:t> infrastructure</a:t>
            </a:r>
          </a:p>
          <a:p>
            <a:pPr lvl="1"/>
            <a:r>
              <a:rPr lang="fr-CH" dirty="0" err="1" smtClean="0"/>
              <a:t>Electrical</a:t>
            </a:r>
            <a:r>
              <a:rPr lang="fr-CH" dirty="0" smtClean="0"/>
              <a:t> infrastructure</a:t>
            </a:r>
          </a:p>
          <a:p>
            <a:pPr lvl="1"/>
            <a:r>
              <a:rPr lang="fr-CH" dirty="0" smtClean="0"/>
              <a:t>Radioprotection</a:t>
            </a:r>
          </a:p>
          <a:p>
            <a:r>
              <a:rPr lang="fr-CH" dirty="0" err="1" smtClean="0"/>
              <a:t>Accumulator</a:t>
            </a:r>
            <a:endParaRPr lang="fr-CH" dirty="0" smtClean="0"/>
          </a:p>
          <a:p>
            <a:pPr lvl="1"/>
            <a:r>
              <a:rPr lang="fr-CH" dirty="0" smtClean="0"/>
              <a:t>H- stripping</a:t>
            </a:r>
          </a:p>
          <a:p>
            <a:pPr lvl="1"/>
            <a:r>
              <a:rPr lang="fr-CH" dirty="0" smtClean="0"/>
              <a:t>Collective </a:t>
            </a:r>
            <a:r>
              <a:rPr lang="fr-CH" dirty="0" err="1" smtClean="0"/>
              <a:t>effects</a:t>
            </a:r>
            <a:endParaRPr lang="fr-CH" dirty="0" smtClean="0"/>
          </a:p>
          <a:p>
            <a:pPr lvl="1"/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loss</a:t>
            </a:r>
            <a:r>
              <a:rPr lang="fr-CH" dirty="0" smtClean="0"/>
              <a:t> management</a:t>
            </a:r>
          </a:p>
          <a:p>
            <a:pPr lvl="1"/>
            <a:r>
              <a:rPr lang="fr-CH" dirty="0" smtClean="0"/>
              <a:t>Radioprotection</a:t>
            </a:r>
          </a:p>
          <a:p>
            <a:r>
              <a:rPr lang="fr-CH" dirty="0" smtClean="0"/>
              <a:t>Target</a:t>
            </a:r>
          </a:p>
          <a:p>
            <a:pPr lvl="1"/>
            <a:r>
              <a:rPr lang="fr-CH" dirty="0" smtClean="0"/>
              <a:t>Design for 360 kJ/pulse</a:t>
            </a:r>
          </a:p>
          <a:p>
            <a:pPr lvl="1"/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sz="3200" dirty="0" smtClean="0"/>
              <a:t>Key </a:t>
            </a:r>
            <a:r>
              <a:rPr lang="fr-CH" sz="3200" dirty="0" err="1" smtClean="0"/>
              <a:t>pending</a:t>
            </a:r>
            <a:r>
              <a:rPr lang="fr-CH" sz="3200" dirty="0" smtClean="0"/>
              <a:t> issues</a:t>
            </a:r>
            <a:endParaRPr lang="en-GB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215576" y="4038600"/>
            <a:ext cx="2657622" cy="612648"/>
          </a:xfrm>
          <a:prstGeom prst="wedgeRoundRectCallout">
            <a:avLst>
              <a:gd name="adj1" fmla="val -201588"/>
              <a:gd name="adj2" fmla="val 211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/>
              <a:t>G</a:t>
            </a:r>
            <a:r>
              <a:rPr lang="fr-CH" dirty="0" err="1" smtClean="0"/>
              <a:t>eneric</a:t>
            </a:r>
            <a:r>
              <a:rPr lang="fr-CH" dirty="0" smtClean="0"/>
              <a:t> </a:t>
            </a:r>
            <a:r>
              <a:rPr lang="fr-CH" dirty="0" err="1" smtClean="0"/>
              <a:t>interest</a:t>
            </a:r>
            <a:r>
              <a:rPr lang="fr-CH" dirty="0" smtClean="0"/>
              <a:t> for the </a:t>
            </a:r>
            <a:r>
              <a:rPr lang="fr-CH" dirty="0" err="1" smtClean="0"/>
              <a:t>accelerator</a:t>
            </a:r>
            <a:r>
              <a:rPr lang="fr-CH" dirty="0" smtClean="0"/>
              <a:t> </a:t>
            </a:r>
            <a:r>
              <a:rPr lang="fr-CH" dirty="0" err="1" smtClean="0"/>
              <a:t>community</a:t>
            </a:r>
            <a:endParaRPr lang="en-GB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923064" y="4779733"/>
            <a:ext cx="1752600" cy="612648"/>
          </a:xfrm>
          <a:prstGeom prst="wedgeRoundRectCallout">
            <a:avLst>
              <a:gd name="adj1" fmla="val -217901"/>
              <a:gd name="adj2" fmla="val 96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solidFill>
                  <a:schemeClr val="tx1"/>
                </a:solidFill>
              </a:rPr>
              <a:t>ESS </a:t>
            </a:r>
            <a:r>
              <a:rPr lang="fr-CH" b="1" dirty="0" err="1">
                <a:solidFill>
                  <a:schemeClr val="tx1"/>
                </a:solidFill>
              </a:rPr>
              <a:t>specific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3733800" y="4648200"/>
            <a:ext cx="228600" cy="990600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ular Callout 8"/>
          <p:cNvSpPr/>
          <p:nvPr/>
        </p:nvSpPr>
        <p:spPr>
          <a:xfrm>
            <a:off x="6315222" y="1676400"/>
            <a:ext cx="2667000" cy="612648"/>
          </a:xfrm>
          <a:prstGeom prst="wedgeRoundRectCallout">
            <a:avLst>
              <a:gd name="adj1" fmla="val -141065"/>
              <a:gd name="adj2" fmla="val 843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 smtClean="0"/>
              <a:t>Within</a:t>
            </a:r>
            <a:r>
              <a:rPr lang="fr-CH" dirty="0" smtClean="0"/>
              <a:t> </a:t>
            </a:r>
            <a:r>
              <a:rPr lang="fr-CH" dirty="0" err="1" smtClean="0"/>
              <a:t>reach</a:t>
            </a:r>
            <a:r>
              <a:rPr lang="fr-CH" dirty="0" smtClean="0"/>
              <a:t> of on-</a:t>
            </a:r>
            <a:r>
              <a:rPr lang="fr-CH" dirty="0" err="1" smtClean="0"/>
              <a:t>going</a:t>
            </a:r>
            <a:r>
              <a:rPr lang="fr-CH" dirty="0" smtClean="0"/>
              <a:t> SPL coupler </a:t>
            </a:r>
            <a:r>
              <a:rPr lang="fr-CH" dirty="0" err="1" smtClean="0"/>
              <a:t>development</a:t>
            </a:r>
            <a:endParaRPr lang="en-GB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6315222" y="2438400"/>
            <a:ext cx="2752578" cy="688848"/>
          </a:xfrm>
          <a:prstGeom prst="wedgeRoundRectCallout">
            <a:avLst>
              <a:gd name="adj1" fmla="val -79499"/>
              <a:gd name="adj2" fmla="val 16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 smtClean="0"/>
              <a:t>Generic</a:t>
            </a:r>
            <a:r>
              <a:rPr lang="fr-CH" dirty="0" smtClean="0"/>
              <a:t> </a:t>
            </a:r>
            <a:r>
              <a:rPr lang="fr-CH" dirty="0" err="1" smtClean="0"/>
              <a:t>interest</a:t>
            </a:r>
            <a:r>
              <a:rPr lang="fr-CH" dirty="0" smtClean="0"/>
              <a:t>: </a:t>
            </a:r>
            <a:r>
              <a:rPr lang="fr-CH" dirty="0" err="1" smtClean="0"/>
              <a:t>advanced</a:t>
            </a:r>
            <a:r>
              <a:rPr lang="fr-CH" dirty="0" smtClean="0"/>
              <a:t> </a:t>
            </a:r>
            <a:r>
              <a:rPr lang="fr-CH" dirty="0" err="1" smtClean="0"/>
              <a:t>development</a:t>
            </a:r>
            <a:r>
              <a:rPr lang="fr-CH" dirty="0" smtClean="0"/>
              <a:t> at CERN</a:t>
            </a:r>
            <a:endParaRPr lang="en-GB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6896100" y="3276600"/>
            <a:ext cx="1752600" cy="612648"/>
          </a:xfrm>
          <a:prstGeom prst="wedgeRoundRectCallout">
            <a:avLst>
              <a:gd name="adj1" fmla="val -121580"/>
              <a:gd name="adj2" fmla="val -2016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solidFill>
                  <a:schemeClr val="tx1"/>
                </a:solidFill>
              </a:rPr>
              <a:t>ESS </a:t>
            </a:r>
            <a:r>
              <a:rPr lang="fr-CH" b="1" dirty="0" err="1">
                <a:solidFill>
                  <a:schemeClr val="tx1"/>
                </a:solidFill>
              </a:rPr>
              <a:t>specific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5410200" y="3048000"/>
            <a:ext cx="228600" cy="835152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ular Callout 13"/>
          <p:cNvSpPr/>
          <p:nvPr/>
        </p:nvSpPr>
        <p:spPr>
          <a:xfrm>
            <a:off x="6315222" y="914400"/>
            <a:ext cx="2743200" cy="612648"/>
          </a:xfrm>
          <a:prstGeom prst="wedgeRoundRectCallout">
            <a:avLst>
              <a:gd name="adj1" fmla="val -190782"/>
              <a:gd name="adj2" fmla="val 636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/>
              <a:t>G</a:t>
            </a:r>
            <a:r>
              <a:rPr lang="fr-CH" dirty="0" err="1" smtClean="0"/>
              <a:t>eneric</a:t>
            </a:r>
            <a:r>
              <a:rPr lang="fr-CH" dirty="0" smtClean="0"/>
              <a:t> </a:t>
            </a:r>
            <a:r>
              <a:rPr lang="fr-CH" dirty="0" err="1" smtClean="0"/>
              <a:t>interest</a:t>
            </a:r>
            <a:r>
              <a:rPr lang="fr-CH" dirty="0" smtClean="0"/>
              <a:t> for the </a:t>
            </a:r>
            <a:r>
              <a:rPr lang="fr-CH" dirty="0" err="1" smtClean="0"/>
              <a:t>accelerator</a:t>
            </a:r>
            <a:r>
              <a:rPr lang="fr-CH" dirty="0" smtClean="0"/>
              <a:t> </a:t>
            </a:r>
            <a:r>
              <a:rPr lang="fr-CH" dirty="0" err="1" smtClean="0"/>
              <a:t>community</a:t>
            </a:r>
            <a:endParaRPr lang="en-GB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6923064" y="5791200"/>
            <a:ext cx="1752600" cy="612648"/>
          </a:xfrm>
          <a:prstGeom prst="wedgeRoundRectCallout">
            <a:avLst>
              <a:gd name="adj1" fmla="val -255627"/>
              <a:gd name="adj2" fmla="val 853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solidFill>
                  <a:schemeClr val="tx1"/>
                </a:solidFill>
              </a:rPr>
              <a:t>ESS </a:t>
            </a:r>
            <a:r>
              <a:rPr lang="fr-CH" b="1" dirty="0" err="1">
                <a:solidFill>
                  <a:schemeClr val="tx1"/>
                </a:solidFill>
              </a:rPr>
              <a:t>specific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750" y="2667000"/>
            <a:ext cx="4340000" cy="347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751156" y="4136707"/>
            <a:ext cx="4061288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Doubled beam brightness for LHC luminosity: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reduced space charge (</a:t>
            </a:r>
            <a:r>
              <a:rPr lang="en-US" sz="1400" dirty="0">
                <a:latin typeface="Arial"/>
                <a:cs typeface="Arial"/>
              </a:rPr>
              <a:t>factor 2 in </a:t>
            </a:r>
            <a:r>
              <a:rPr lang="en-US" sz="1400" dirty="0">
                <a:latin typeface="Symbol" pitchFamily="18" charset="2"/>
                <a:cs typeface="Arial"/>
              </a:rPr>
              <a:t>bg</a:t>
            </a:r>
            <a:r>
              <a:rPr lang="en-US" sz="1400" baseline="30000" dirty="0">
                <a:latin typeface="Arial"/>
                <a:cs typeface="Arial"/>
              </a:rPr>
              <a:t>2 </a:t>
            </a:r>
            <a:r>
              <a:rPr lang="en-US" sz="1400" dirty="0" smtClean="0">
                <a:latin typeface="Arial"/>
                <a:cs typeface="Arial"/>
              </a:rPr>
              <a:t>) with a higher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PSB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njection energy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 </a:t>
            </a:r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term 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reliability using modern design,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(concerns for Linac2 vacuum ).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Flexible operation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and reduced loss with new technologies  (chopping, H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injection).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Higher intensity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for non-LHC users.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Prepare for a possible 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high-intensity upgrade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(neutrino facility).</a:t>
            </a:r>
          </a:p>
        </p:txBody>
      </p:sp>
      <p:sp>
        <p:nvSpPr>
          <p:cNvPr id="17" name="Oval 16"/>
          <p:cNvSpPr/>
          <p:nvPr/>
        </p:nvSpPr>
        <p:spPr>
          <a:xfrm rot="2496170">
            <a:off x="1450360" y="5256232"/>
            <a:ext cx="1349200" cy="8099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200" y="1390471"/>
            <a:ext cx="4419600" cy="92333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New 160 MeV H- linear accelerator, will replace Linac2 as injector to the PS Booster.</a:t>
            </a:r>
          </a:p>
          <a:p>
            <a:r>
              <a:rPr lang="en-US" b="1" i="1" dirty="0" smtClean="0">
                <a:solidFill>
                  <a:srgbClr val="0000CC"/>
                </a:solidFill>
              </a:rPr>
              <a:t>First step of the LIU upgrades.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6160" y="4940005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2000" y="1295400"/>
            <a:ext cx="4495800" cy="267765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 smtClean="0"/>
              <a:t>Bunch </a:t>
            </a:r>
            <a:r>
              <a:rPr lang="en-US" sz="1400" dirty="0"/>
              <a:t>Frequency	</a:t>
            </a:r>
            <a:r>
              <a:rPr lang="en-US" sz="1400" dirty="0" smtClean="0"/>
              <a:t>352.2</a:t>
            </a:r>
            <a:r>
              <a:rPr lang="en-US" sz="1400" dirty="0"/>
              <a:t>	MHz</a:t>
            </a:r>
          </a:p>
          <a:p>
            <a:r>
              <a:rPr lang="en-US" sz="1400" dirty="0"/>
              <a:t>Max. Rep. </a:t>
            </a:r>
            <a:r>
              <a:rPr lang="en-US" sz="1400" dirty="0" smtClean="0"/>
              <a:t>Frequency</a:t>
            </a:r>
            <a:r>
              <a:rPr lang="en-US" sz="1400" dirty="0"/>
              <a:t>	2 	Hz</a:t>
            </a:r>
          </a:p>
          <a:p>
            <a:r>
              <a:rPr lang="en-US" sz="1400" dirty="0"/>
              <a:t>Max. Beam Pulse Length	</a:t>
            </a:r>
            <a:r>
              <a:rPr lang="en-US" sz="1400" dirty="0" smtClean="0"/>
              <a:t>0.4</a:t>
            </a:r>
            <a:r>
              <a:rPr lang="en-US" sz="1400" dirty="0"/>
              <a:t>	ms</a:t>
            </a:r>
          </a:p>
          <a:p>
            <a:r>
              <a:rPr lang="en-US" sz="1400" dirty="0"/>
              <a:t>Max. Beam Duty Cycle	</a:t>
            </a:r>
            <a:r>
              <a:rPr lang="en-US" sz="1400" dirty="0" smtClean="0"/>
              <a:t>0.08 </a:t>
            </a:r>
            <a:r>
              <a:rPr lang="en-US" sz="1400" dirty="0"/>
              <a:t>	%</a:t>
            </a:r>
          </a:p>
          <a:p>
            <a:r>
              <a:rPr lang="en-US" sz="1400" dirty="0"/>
              <a:t>Chopper Beam-on Factor	65 	%</a:t>
            </a:r>
          </a:p>
          <a:p>
            <a:r>
              <a:rPr lang="en-US" sz="1400" dirty="0"/>
              <a:t>Chopping scheme: </a:t>
            </a:r>
            <a:r>
              <a:rPr lang="en-US" sz="1400" dirty="0" smtClean="0"/>
              <a:t>   222 </a:t>
            </a:r>
            <a:r>
              <a:rPr lang="en-US" sz="1400" dirty="0"/>
              <a:t>transmitted /133 empty buckets</a:t>
            </a:r>
          </a:p>
          <a:p>
            <a:r>
              <a:rPr lang="en-US" sz="1400" dirty="0"/>
              <a:t>Source current	</a:t>
            </a:r>
            <a:r>
              <a:rPr lang="en-US" sz="1400" dirty="0" smtClean="0"/>
              <a:t>80 </a:t>
            </a:r>
            <a:r>
              <a:rPr lang="en-US" sz="1400" dirty="0"/>
              <a:t>	mA</a:t>
            </a:r>
            <a:endParaRPr lang="fr-FR" sz="1400" dirty="0"/>
          </a:p>
          <a:p>
            <a:r>
              <a:rPr lang="fr-FR" sz="1400" dirty="0"/>
              <a:t>RFQ output </a:t>
            </a:r>
            <a:r>
              <a:rPr lang="fr-FR" sz="1400" dirty="0" err="1"/>
              <a:t>current</a:t>
            </a:r>
            <a:r>
              <a:rPr lang="fr-FR" sz="1400" dirty="0"/>
              <a:t>	70	mA</a:t>
            </a:r>
          </a:p>
          <a:p>
            <a:r>
              <a:rPr lang="fr-FR" sz="1400" dirty="0"/>
              <a:t>Linac pulse </a:t>
            </a:r>
            <a:r>
              <a:rPr lang="fr-FR" sz="1400" dirty="0" err="1"/>
              <a:t>current</a:t>
            </a:r>
            <a:r>
              <a:rPr lang="fr-FR" sz="1400" dirty="0"/>
              <a:t>	40	mA</a:t>
            </a:r>
            <a:endParaRPr lang="en-US" sz="1400" dirty="0"/>
          </a:p>
          <a:p>
            <a:r>
              <a:rPr lang="en-GB" sz="1400" dirty="0" smtClean="0"/>
              <a:t>Tr. emittance (source)</a:t>
            </a:r>
            <a:r>
              <a:rPr lang="en-GB" sz="1400" dirty="0"/>
              <a:t>	</a:t>
            </a:r>
            <a:r>
              <a:rPr lang="en-GB" sz="1400" dirty="0" smtClean="0"/>
              <a:t>0.25</a:t>
            </a:r>
            <a:r>
              <a:rPr lang="en-GB" sz="1400" dirty="0"/>
              <a:t>	</a:t>
            </a:r>
            <a:r>
              <a:rPr lang="en-GB" sz="1400" dirty="0">
                <a:latin typeface="Symbol" pitchFamily="18" charset="2"/>
              </a:rPr>
              <a:t>p</a:t>
            </a:r>
            <a:r>
              <a:rPr lang="en-GB" sz="1400" dirty="0"/>
              <a:t> mm </a:t>
            </a:r>
            <a:r>
              <a:rPr lang="en-GB" sz="1400" dirty="0" smtClean="0"/>
              <a:t>mrad</a:t>
            </a:r>
          </a:p>
          <a:p>
            <a:r>
              <a:rPr lang="en-GB" sz="1400" dirty="0" smtClean="0"/>
              <a:t>Tr. emittance (linac exit)	0.4	</a:t>
            </a:r>
            <a:r>
              <a:rPr lang="en-GB" sz="1400" dirty="0" smtClean="0">
                <a:latin typeface="Symbol" pitchFamily="18" charset="2"/>
              </a:rPr>
              <a:t>p</a:t>
            </a:r>
            <a:r>
              <a:rPr lang="en-GB" sz="1400" dirty="0" smtClean="0"/>
              <a:t> mm mrad</a:t>
            </a:r>
          </a:p>
          <a:p>
            <a:r>
              <a:rPr lang="en-GB" sz="1400" dirty="0" smtClean="0"/>
              <a:t>Max</a:t>
            </a:r>
            <a:r>
              <a:rPr lang="en-GB" sz="1400" dirty="0"/>
              <a:t>. </a:t>
            </a:r>
            <a:r>
              <a:rPr lang="en-GB" sz="1400" dirty="0" smtClean="0"/>
              <a:t>repetition frequency for </a:t>
            </a:r>
            <a:r>
              <a:rPr lang="en-GB" sz="1400" dirty="0"/>
              <a:t>accelerating structures </a:t>
            </a:r>
            <a:r>
              <a:rPr lang="en-GB" sz="1400" dirty="0" smtClean="0"/>
              <a:t>50 Hz </a:t>
            </a:r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 rot="5687528">
            <a:off x="1423468" y="4450094"/>
            <a:ext cx="1096919" cy="4049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03503">
            <a:off x="3150640" y="5191426"/>
            <a:ext cx="508470" cy="28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68943" y="5201702"/>
            <a:ext cx="926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b="1" dirty="0" smtClean="0">
                <a:latin typeface="Comic Sans MS" pitchFamily="66" charset="0"/>
              </a:rPr>
              <a:t>Test stand</a:t>
            </a:r>
            <a:endParaRPr lang="en-GB" sz="11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9168" y="926068"/>
            <a:ext cx="456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(Construction Project </a:t>
            </a:r>
            <a:r>
              <a:rPr lang="en-US" b="1" i="1" dirty="0">
                <a:solidFill>
                  <a:srgbClr val="0000CC"/>
                </a:solidFill>
              </a:rPr>
              <a:t>started in January </a:t>
            </a:r>
            <a:r>
              <a:rPr lang="en-US" b="1" i="1" dirty="0" smtClean="0">
                <a:solidFill>
                  <a:srgbClr val="0000CC"/>
                </a:solidFill>
              </a:rPr>
              <a:t>2008)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976200"/>
          </a:xfrm>
        </p:spPr>
        <p:txBody>
          <a:bodyPr>
            <a:normAutofit/>
          </a:bodyPr>
          <a:lstStyle/>
          <a:p>
            <a:pPr algn="ctr"/>
            <a:r>
              <a:rPr lang="fr-CH" dirty="0" smtClean="0"/>
              <a:t>SPL </a:t>
            </a:r>
            <a:r>
              <a:rPr lang="fr-CH" dirty="0" err="1" smtClean="0"/>
              <a:t>potential</a:t>
            </a:r>
            <a:r>
              <a:rPr lang="fr-CH" dirty="0" smtClean="0"/>
              <a:t> front end: Linac4!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51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457200" y="1143000"/>
            <a:ext cx="8077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Linac4 in construction. Fully operational at the end 2016.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R&amp;D for the SPL is continuing, focused on design, construction and test of four </a:t>
            </a:r>
            <a:r>
              <a:rPr lang="en-US" sz="2000" b="1" dirty="0" smtClean="0">
                <a:solidFill>
                  <a:srgbClr val="1505EB"/>
                </a:solidFill>
                <a:latin typeface="Symbol" panose="05050102010706020507" pitchFamily="18" charset="2"/>
              </a:rPr>
              <a:t>b</a:t>
            </a:r>
            <a:r>
              <a:rPr lang="en-US" sz="2000" b="1" dirty="0" smtClean="0">
                <a:solidFill>
                  <a:srgbClr val="1505EB"/>
                </a:solidFill>
              </a:rPr>
              <a:t>=1 cavities in a short </a:t>
            </a:r>
            <a:r>
              <a:rPr lang="en-US" sz="2000" b="1" dirty="0" err="1" smtClean="0">
                <a:solidFill>
                  <a:srgbClr val="1505EB"/>
                </a:solidFill>
              </a:rPr>
              <a:t>cryo</a:t>
            </a:r>
            <a:r>
              <a:rPr lang="en-US" sz="2000" b="1" dirty="0" smtClean="0">
                <a:solidFill>
                  <a:srgbClr val="1505EB"/>
                </a:solidFill>
              </a:rPr>
              <a:t>-module</a:t>
            </a:r>
            <a:r>
              <a:rPr lang="en-US" sz="2000" b="1" dirty="0">
                <a:solidFill>
                  <a:srgbClr val="1505EB"/>
                </a:solidFill>
              </a:rPr>
              <a:t>:</a:t>
            </a:r>
            <a:endParaRPr lang="en-US" sz="2000" b="1" dirty="0" smtClean="0">
              <a:solidFill>
                <a:srgbClr val="1505EB"/>
              </a:solidFill>
            </a:endParaRP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 smtClean="0"/>
              <a:t>Design and development of “cheap” high power couplers (8 built</a:t>
            </a:r>
            <a:r>
              <a:rPr lang="en-US" sz="1600" dirty="0"/>
              <a:t>; </a:t>
            </a:r>
            <a:r>
              <a:rPr lang="en-US" sz="1600" dirty="0" smtClean="0"/>
              <a:t>4 </a:t>
            </a:r>
            <a:r>
              <a:rPr lang="en-US" sz="1600" dirty="0"/>
              <a:t>successfully tested </a:t>
            </a:r>
            <a:r>
              <a:rPr lang="en-US" sz="1600" dirty="0" smtClean="0"/>
              <a:t>today).</a:t>
            </a:r>
            <a:endParaRPr lang="en-US" sz="1600" dirty="0"/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 smtClean="0"/>
              <a:t>Extensive investment for superconducting cavities fabrication and test (e-beam welding machine, </a:t>
            </a:r>
            <a:r>
              <a:rPr lang="en-US" sz="1600" dirty="0" err="1" smtClean="0"/>
              <a:t>ep</a:t>
            </a:r>
            <a:r>
              <a:rPr lang="en-US" sz="1600" dirty="0" smtClean="0"/>
              <a:t> bench, optical bench…)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 smtClean="0"/>
              <a:t>2 five-cell copper cavities, one </a:t>
            </a:r>
            <a:r>
              <a:rPr lang="en-US" sz="1600" dirty="0"/>
              <a:t>bulk-niobium </a:t>
            </a:r>
            <a:r>
              <a:rPr lang="en-US" sz="1600" dirty="0" err="1"/>
              <a:t>monocell</a:t>
            </a:r>
            <a:r>
              <a:rPr lang="en-US" sz="1600" dirty="0"/>
              <a:t> </a:t>
            </a:r>
            <a:r>
              <a:rPr lang="en-US" sz="1600" dirty="0" smtClean="0"/>
              <a:t>produced,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 smtClean="0"/>
              <a:t>4 five-cell bulk Niobium manufactured by </a:t>
            </a:r>
            <a:r>
              <a:rPr lang="en-US" sz="1600" dirty="0"/>
              <a:t>industry (</a:t>
            </a:r>
            <a:r>
              <a:rPr lang="en-US" sz="1600" dirty="0" smtClean="0"/>
              <a:t>RI),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 smtClean="0"/>
              <a:t>One five-cell bulk Niobium in fabrication at CERN with an R&amp;D approach,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 smtClean="0"/>
              <a:t>Equipment for testing at high RF power (704 MHz) a string of 4 cavities cooled at 2 K in SM18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1505EB"/>
                </a:solidFill>
              </a:rPr>
              <a:t>Potential future work in synergy with </a:t>
            </a:r>
            <a:r>
              <a:rPr lang="en-US" sz="2000" b="1" dirty="0" err="1">
                <a:solidFill>
                  <a:srgbClr val="1505EB"/>
                </a:solidFill>
              </a:rPr>
              <a:t>ESSnuSB</a:t>
            </a:r>
            <a:r>
              <a:rPr lang="en-US" sz="2000" b="1" dirty="0">
                <a:solidFill>
                  <a:srgbClr val="1505EB"/>
                </a:solidFill>
              </a:rPr>
              <a:t>: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 smtClean="0"/>
              <a:t>H- source (Linac4 performance and long term interest)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 smtClean="0"/>
              <a:t>Field stability in superconducting cavities (combination experiment / simulation)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 smtClean="0"/>
              <a:t>H- stripping (long term interest)</a:t>
            </a:r>
            <a:endParaRPr lang="en-US" sz="1600" dirty="0"/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en-US" sz="1600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 err="1">
                <a:solidFill>
                  <a:schemeClr val="tx2">
                    <a:satMod val="130000"/>
                  </a:schemeClr>
                </a:solidFill>
              </a:rPr>
              <a:t>Summary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620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090172"/>
            <a:ext cx="68453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</a:t>
            </a:r>
          </a:p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FOR YOUR ATTENTION!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00"/>
            <a:ext cx="6591008" cy="56985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167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4294967295"/>
          </p:nvPr>
        </p:nvSpPr>
        <p:spPr>
          <a:xfrm>
            <a:off x="1389063" y="1676400"/>
            <a:ext cx="7094537" cy="3132138"/>
          </a:xfrm>
        </p:spPr>
        <p:txBody>
          <a:bodyPr/>
          <a:lstStyle/>
          <a:p>
            <a:r>
              <a:rPr lang="fr-CH" altLang="en-US" sz="4000" b="1" i="1" dirty="0" smtClean="0">
                <a:latin typeface="Symbol" panose="05050102010706020507" pitchFamily="18" charset="2"/>
              </a:rPr>
              <a:t>n</a:t>
            </a:r>
            <a:r>
              <a:rPr lang="fr-CH" altLang="en-US" sz="4000" b="1" i="1" dirty="0" smtClean="0"/>
              <a:t> applications of the SPL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65138" y="1828800"/>
            <a:ext cx="79692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3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990600" y="142875"/>
            <a:ext cx="6858000" cy="8477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162975" y="971550"/>
            <a:ext cx="891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buClr>
                <a:srgbClr val="FF0000"/>
              </a:buClr>
            </a:pPr>
            <a:r>
              <a:rPr lang="en-US" altLang="en-US" sz="20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Conventional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Superbeams</a:t>
            </a:r>
            <a:endParaRPr lang="en-US" altLang="en-US" sz="2000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296" name="Content Placeholder 2"/>
          <p:cNvSpPr>
            <a:spLocks noGrp="1"/>
          </p:cNvSpPr>
          <p:nvPr>
            <p:ph idx="1"/>
          </p:nvPr>
        </p:nvSpPr>
        <p:spPr>
          <a:xfrm>
            <a:off x="181708" y="2452503"/>
            <a:ext cx="3399692" cy="1052697"/>
          </a:xfrm>
          <a:solidFill>
            <a:srgbClr val="FFFFC9"/>
          </a:solidFill>
        </p:spPr>
        <p:txBody>
          <a:bodyPr>
            <a:noAutofit/>
          </a:bodyPr>
          <a:lstStyle/>
          <a:p>
            <a:pPr marL="182563" indent="-182563"/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Accumulation of HP-SPL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in a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fixed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Accumulator</a:t>
            </a:r>
            <a:endParaRPr lang="fr-CH" alt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182563">
              <a:buNone/>
            </a:pP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(4-5 GeV, 4MW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power)</a:t>
            </a:r>
          </a:p>
          <a:p>
            <a:pPr marL="182563" indent="-182563"/>
            <a:r>
              <a:rPr lang="fr-CH" altLang="en-US" sz="1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Fast</a:t>
            </a:r>
            <a:r>
              <a:rPr lang="fr-CH" alt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ejection</a:t>
            </a:r>
            <a:r>
              <a:rPr lang="fr-CH" alt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onto </a:t>
            </a:r>
            <a:r>
              <a:rPr lang="fr-CH" altLang="en-US" sz="1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target</a:t>
            </a:r>
            <a:r>
              <a:rPr lang="fr-CH" alt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(s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CH" alt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SPL-based proton driver for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physics</a:t>
            </a:r>
          </a:p>
        </p:txBody>
      </p:sp>
      <p:pic>
        <p:nvPicPr>
          <p:cNvPr id="12294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33371" r="15955" b="5645"/>
          <a:stretch/>
        </p:blipFill>
        <p:spPr bwMode="auto">
          <a:xfrm>
            <a:off x="76200" y="3507580"/>
            <a:ext cx="3764207" cy="30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28700" y="1562100"/>
            <a:ext cx="1257300" cy="495300"/>
          </a:xfrm>
          <a:prstGeom prst="wedgeRoundRectCallout">
            <a:avLst>
              <a:gd name="adj1" fmla="val 104481"/>
              <a:gd name="adj2" fmla="val 426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 err="1" smtClean="0"/>
              <a:t>Low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energy</a:t>
            </a:r>
            <a:r>
              <a:rPr lang="fr-CH" sz="1400" b="1" dirty="0" smtClean="0"/>
              <a:t> </a:t>
            </a:r>
            <a:r>
              <a:rPr lang="fr-CH" sz="1400" b="1" dirty="0" smtClean="0">
                <a:latin typeface="Symbol" panose="05050102010706020507" pitchFamily="18" charset="2"/>
              </a:rPr>
              <a:t>n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beam</a:t>
            </a:r>
            <a:endParaRPr lang="en-GB" sz="1400" b="1" dirty="0"/>
          </a:p>
        </p:txBody>
      </p:sp>
      <p:cxnSp>
        <p:nvCxnSpPr>
          <p:cNvPr id="5" name="Straight Arrow Connector 4"/>
          <p:cNvCxnSpPr>
            <a:stCxn id="12291" idx="2"/>
            <a:endCxn id="12296" idx="0"/>
          </p:cNvCxnSpPr>
          <p:nvPr/>
        </p:nvCxnSpPr>
        <p:spPr>
          <a:xfrm flipH="1">
            <a:off x="1881554" y="1371600"/>
            <a:ext cx="2739121" cy="1080903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ular Callout 11"/>
          <p:cNvSpPr/>
          <p:nvPr/>
        </p:nvSpPr>
        <p:spPr>
          <a:xfrm>
            <a:off x="6591300" y="1684622"/>
            <a:ext cx="1485900" cy="495300"/>
          </a:xfrm>
          <a:prstGeom prst="wedgeRoundRectCallout">
            <a:avLst>
              <a:gd name="adj1" fmla="val -103372"/>
              <a:gd name="adj2" fmla="val 397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 smtClean="0"/>
              <a:t>Medium </a:t>
            </a:r>
            <a:r>
              <a:rPr lang="fr-CH" sz="1400" b="1" dirty="0" err="1" smtClean="0"/>
              <a:t>energy</a:t>
            </a:r>
            <a:r>
              <a:rPr lang="fr-CH" sz="1400" b="1" dirty="0" smtClean="0"/>
              <a:t> </a:t>
            </a:r>
            <a:r>
              <a:rPr lang="fr-CH" sz="1400" b="1" dirty="0" smtClean="0">
                <a:latin typeface="Symbol" panose="05050102010706020507" pitchFamily="18" charset="2"/>
              </a:rPr>
              <a:t>n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beam</a:t>
            </a:r>
            <a:endParaRPr lang="en-GB" sz="1400" b="1" dirty="0"/>
          </a:p>
        </p:txBody>
      </p:sp>
      <p:cxnSp>
        <p:nvCxnSpPr>
          <p:cNvPr id="13" name="Straight Arrow Connector 12"/>
          <p:cNvCxnSpPr>
            <a:stCxn id="12291" idx="2"/>
            <a:endCxn id="33" idx="0"/>
          </p:cNvCxnSpPr>
          <p:nvPr/>
        </p:nvCxnSpPr>
        <p:spPr>
          <a:xfrm>
            <a:off x="4620675" y="1371600"/>
            <a:ext cx="2123025" cy="1371600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1313"/>
          <a:stretch/>
        </p:blipFill>
        <p:spPr bwMode="auto">
          <a:xfrm>
            <a:off x="3826740" y="3581400"/>
            <a:ext cx="5272810" cy="301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810000" y="3576935"/>
            <a:ext cx="2362201" cy="461665"/>
          </a:xfrm>
          <a:prstGeom prst="rect">
            <a:avLst/>
          </a:prstGeom>
          <a:solidFill>
            <a:srgbClr val="FFC000"/>
          </a:solidFill>
        </p:spPr>
        <p:txBody>
          <a:bodyPr wrap="square" lIns="36000" rIns="36000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fr-CH" sz="1200" dirty="0" smtClean="0"/>
              <a:t>Phase 1: SPS  (400 GeV -700 kW)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CH" sz="1200" dirty="0" smtClean="0"/>
              <a:t>Phase 2: HP-PS (50 GeV – 2 MW)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800600" y="2743200"/>
            <a:ext cx="3886200" cy="838200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LP-SPL as 4 GeV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injector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of a High Power 50 GeV synchrotron</a:t>
            </a:r>
          </a:p>
          <a:p>
            <a:pPr marL="0" indent="0" algn="ctr">
              <a:buFont typeface="Arial" pitchFamily="34" charset="0"/>
              <a:buNone/>
            </a:pP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(50 GeV, 2 MW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power)</a:t>
            </a:r>
          </a:p>
        </p:txBody>
      </p:sp>
    </p:spTree>
    <p:extLst>
      <p:ext uri="{BB962C8B-B14F-4D97-AF65-F5344CB8AC3E}">
        <p14:creationId xmlns:p14="http://schemas.microsoft.com/office/powerpoint/2010/main" val="162857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990600" y="142875"/>
            <a:ext cx="6858000" cy="8477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13319" name="Content Placeholder 2"/>
          <p:cNvSpPr>
            <a:spLocks noGrp="1"/>
          </p:cNvSpPr>
          <p:nvPr>
            <p:ph idx="1"/>
          </p:nvPr>
        </p:nvSpPr>
        <p:spPr>
          <a:xfrm>
            <a:off x="304800" y="1447801"/>
            <a:ext cx="8686800" cy="838199"/>
          </a:xfrm>
          <a:solidFill>
            <a:srgbClr val="FFFFC9"/>
          </a:solidFill>
        </p:spPr>
        <p:txBody>
          <a:bodyPr>
            <a:normAutofit/>
          </a:bodyPr>
          <a:lstStyle/>
          <a:p>
            <a:pPr marL="182563" indent="-182563"/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Accumulation of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the High Power SPL in a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fixed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Accumulator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(4-5 GeV, 4MW)</a:t>
            </a:r>
          </a:p>
          <a:p>
            <a:pPr marL="182563" indent="-182563"/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Bunch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compression  («rotation») in a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separate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Compressor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ring</a:t>
            </a:r>
          </a:p>
          <a:p>
            <a:pPr marL="182563" indent="-182563"/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Fast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ejection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of few (3-6) short (2 ns)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bunches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target</a:t>
            </a:r>
            <a:endParaRPr lang="fr-CH" altLang="en-US" sz="1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895600"/>
            <a:ext cx="5191125" cy="2608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5265"/>
          <a:stretch/>
        </p:blipFill>
        <p:spPr>
          <a:xfrm>
            <a:off x="5267506" y="2286000"/>
            <a:ext cx="3724094" cy="4191721"/>
          </a:xfrm>
          <a:prstGeom prst="rect">
            <a:avLst/>
          </a:prstGeom>
        </p:spPr>
      </p:pic>
      <p:sp>
        <p:nvSpPr>
          <p:cNvPr id="10" name="Rectangle 1"/>
          <p:cNvSpPr>
            <a:spLocks noGrp="1" noChangeArrowheads="1"/>
          </p:cNvSpPr>
          <p:nvPr>
            <p:ph type="title"/>
          </p:nvPr>
        </p:nvSpPr>
        <p:spPr>
          <a:xfrm>
            <a:off x="1066801" y="0"/>
            <a:ext cx="7086600" cy="976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SPL-based proton driver for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62975" y="971550"/>
            <a:ext cx="891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buClr>
                <a:srgbClr val="FF0000"/>
              </a:buClr>
            </a:pPr>
            <a:r>
              <a:rPr lang="en-US" altLang="en-US" sz="20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Neutrino Factory</a:t>
            </a:r>
            <a:endParaRPr lang="en-US" altLang="en-US" sz="2000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32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95245" cy="464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5286375" y="1765300"/>
            <a:ext cx="17526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CCDTL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115175" y="1765300"/>
            <a:ext cx="17526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800" b="1">
                <a:solidFill>
                  <a:srgbClr val="000000"/>
                </a:solidFill>
              </a:rPr>
              <a:t>PIMS</a:t>
            </a:r>
            <a:endParaRPr lang="en-US" altLang="en-US" sz="1800" b="1">
              <a:solidFill>
                <a:srgbClr val="000000"/>
              </a:solidFill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3733800" y="1219200"/>
            <a:ext cx="669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3MeV</a:t>
            </a:r>
          </a:p>
        </p:txBody>
      </p:sp>
      <p:sp>
        <p:nvSpPr>
          <p:cNvPr id="20485" name="Line 7"/>
          <p:cNvSpPr>
            <a:spLocks noChangeShapeType="1"/>
          </p:cNvSpPr>
          <p:nvPr/>
        </p:nvSpPr>
        <p:spPr bwMode="auto">
          <a:xfrm>
            <a:off x="4038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4860925" y="1219200"/>
            <a:ext cx="7778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50MeV</a:t>
            </a:r>
          </a:p>
        </p:txBody>
      </p:sp>
      <p:sp>
        <p:nvSpPr>
          <p:cNvPr id="20487" name="Line 9"/>
          <p:cNvSpPr>
            <a:spLocks noChangeShapeType="1"/>
          </p:cNvSpPr>
          <p:nvPr/>
        </p:nvSpPr>
        <p:spPr bwMode="auto">
          <a:xfrm>
            <a:off x="52578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6629400" y="1219200"/>
            <a:ext cx="893193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 smtClean="0">
                <a:solidFill>
                  <a:srgbClr val="000000"/>
                </a:solidFill>
                <a:latin typeface="Comic Sans MS" pitchFamily="66" charset="0"/>
              </a:rPr>
              <a:t>103MeV</a:t>
            </a:r>
            <a:endParaRPr lang="en-US" alt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489" name="Line 11"/>
          <p:cNvSpPr>
            <a:spLocks noChangeShapeType="1"/>
          </p:cNvSpPr>
          <p:nvPr/>
        </p:nvSpPr>
        <p:spPr bwMode="auto">
          <a:xfrm>
            <a:off x="7086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8229600" y="1219200"/>
            <a:ext cx="885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160MeV</a:t>
            </a:r>
          </a:p>
        </p:txBody>
      </p:sp>
      <p:sp>
        <p:nvSpPr>
          <p:cNvPr id="20491" name="Line 13"/>
          <p:cNvSpPr>
            <a:spLocks noChangeShapeType="1"/>
          </p:cNvSpPr>
          <p:nvPr/>
        </p:nvSpPr>
        <p:spPr bwMode="auto">
          <a:xfrm>
            <a:off x="89154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5" name="Text Box 18"/>
          <p:cNvSpPr txBox="1">
            <a:spLocks noChangeArrowheads="1"/>
          </p:cNvSpPr>
          <p:nvPr/>
        </p:nvSpPr>
        <p:spPr bwMode="auto">
          <a:xfrm>
            <a:off x="666190" y="4800600"/>
            <a:ext cx="7939086" cy="132343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Length: 80 m</a:t>
            </a:r>
          </a:p>
          <a:p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19 klystrons [</a:t>
            </a:r>
            <a:r>
              <a:rPr lang="en-US" altLang="en-US" sz="1600" b="1" dirty="0">
                <a:cs typeface="Arial" panose="020B0604020202020204" pitchFamily="34" charset="0"/>
              </a:rPr>
              <a:t>13 x 1.3 MW (LEP), </a:t>
            </a:r>
            <a:r>
              <a:rPr lang="en-US" altLang="en-US" sz="1600" b="1" dirty="0">
                <a:solidFill>
                  <a:srgbClr val="00B050"/>
                </a:solidFill>
                <a:cs typeface="Arial" panose="020B0604020202020204" pitchFamily="34" charset="0"/>
              </a:rPr>
              <a:t>6 x 2.8 MW (new)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]</a:t>
            </a:r>
          </a:p>
          <a:p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Normal conducting accelerating structures of 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4 </a:t>
            </a:r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types: RFQ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, DTL, CCDTL, </a:t>
            </a:r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PIMS</a:t>
            </a:r>
            <a:endParaRPr lang="en-US" altLang="en-US" sz="1600" b="1" dirty="0">
              <a:solidFill>
                <a:srgbClr val="0000FF"/>
              </a:solidFill>
              <a:cs typeface="Arial" pitchFamily="34" charset="0"/>
            </a:endParaRPr>
          </a:p>
          <a:p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Single frequency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: 352.2 MHz</a:t>
            </a:r>
          </a:p>
          <a:p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Duty cycle: 0.1% phase 1 (Linac4), 3-4% phase 2 (SPL), (design: 10%)</a:t>
            </a:r>
          </a:p>
        </p:txBody>
      </p:sp>
      <p:sp>
        <p:nvSpPr>
          <p:cNvPr id="20497" name="Line 20"/>
          <p:cNvSpPr>
            <a:spLocks noChangeShapeType="1"/>
          </p:cNvSpPr>
          <p:nvPr/>
        </p:nvSpPr>
        <p:spPr bwMode="auto">
          <a:xfrm>
            <a:off x="3686175" y="194786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8" name="Line 21"/>
          <p:cNvSpPr>
            <a:spLocks noChangeShapeType="1"/>
          </p:cNvSpPr>
          <p:nvPr/>
        </p:nvSpPr>
        <p:spPr bwMode="auto">
          <a:xfrm flipV="1">
            <a:off x="5133975" y="1947863"/>
            <a:ext cx="1524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9" name="Line 22"/>
          <p:cNvSpPr>
            <a:spLocks noChangeShapeType="1"/>
          </p:cNvSpPr>
          <p:nvPr/>
        </p:nvSpPr>
        <p:spPr bwMode="auto">
          <a:xfrm>
            <a:off x="7038975" y="1954213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00" name="Text Box 23"/>
          <p:cNvSpPr txBox="1">
            <a:spLocks noChangeArrowheads="1"/>
          </p:cNvSpPr>
          <p:nvPr/>
        </p:nvSpPr>
        <p:spPr bwMode="auto">
          <a:xfrm>
            <a:off x="201613" y="3844925"/>
            <a:ext cx="1246187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 dirty="0" smtClean="0">
                <a:solidFill>
                  <a:srgbClr val="0000FF"/>
                </a:solidFill>
                <a:cs typeface="Arial" pitchFamily="34" charset="0"/>
              </a:rPr>
              <a:t>H</a:t>
            </a:r>
            <a:r>
              <a:rPr lang="en-US" altLang="en-US" sz="1200" b="1" baseline="30000" dirty="0" smtClean="0">
                <a:solidFill>
                  <a:srgbClr val="0000FF"/>
                </a:solidFill>
                <a:cs typeface="Arial" pitchFamily="34" charset="0"/>
              </a:rPr>
              <a:t>-</a:t>
            </a:r>
            <a:r>
              <a:rPr lang="en-US" altLang="en-US" sz="1200" b="1" dirty="0" smtClean="0">
                <a:solidFill>
                  <a:srgbClr val="0000FF"/>
                </a:solidFill>
                <a:cs typeface="Arial" pitchFamily="34" charset="0"/>
              </a:rPr>
              <a:t> ion </a:t>
            </a:r>
            <a:r>
              <a:rPr lang="en-US" altLang="en-US" sz="1200" b="1" dirty="0">
                <a:solidFill>
                  <a:srgbClr val="0000FF"/>
                </a:solidFill>
                <a:cs typeface="Arial" pitchFamily="34" charset="0"/>
              </a:rPr>
              <a:t>current:</a:t>
            </a:r>
          </a:p>
          <a:p>
            <a:r>
              <a:rPr lang="en-US" altLang="en-US" sz="1200" b="1" dirty="0">
                <a:solidFill>
                  <a:srgbClr val="0000FF"/>
                </a:solidFill>
                <a:cs typeface="Arial" pitchFamily="34" charset="0"/>
              </a:rPr>
              <a:t>40 mA (avg.),</a:t>
            </a:r>
          </a:p>
          <a:p>
            <a:r>
              <a:rPr lang="en-US" altLang="en-US" sz="1200" b="1" dirty="0">
                <a:solidFill>
                  <a:srgbClr val="0000FF"/>
                </a:solidFill>
                <a:cs typeface="Arial" pitchFamily="34" charset="0"/>
              </a:rPr>
              <a:t>65 mA (peak)</a:t>
            </a:r>
          </a:p>
        </p:txBody>
      </p:sp>
      <p:sp>
        <p:nvSpPr>
          <p:cNvPr id="20501" name="Text Box 24"/>
          <p:cNvSpPr txBox="1">
            <a:spLocks noChangeArrowheads="1"/>
          </p:cNvSpPr>
          <p:nvPr/>
        </p:nvSpPr>
        <p:spPr bwMode="auto">
          <a:xfrm>
            <a:off x="2620963" y="1765300"/>
            <a:ext cx="13589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CHOPPER</a:t>
            </a:r>
          </a:p>
        </p:txBody>
      </p:sp>
      <p:sp>
        <p:nvSpPr>
          <p:cNvPr id="20502" name="Text Box 26"/>
          <p:cNvSpPr txBox="1">
            <a:spLocks noChangeArrowheads="1"/>
          </p:cNvSpPr>
          <p:nvPr/>
        </p:nvSpPr>
        <p:spPr bwMode="auto">
          <a:xfrm>
            <a:off x="1682750" y="1765300"/>
            <a:ext cx="792163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RFQ</a:t>
            </a:r>
          </a:p>
        </p:txBody>
      </p:sp>
      <p:sp>
        <p:nvSpPr>
          <p:cNvPr id="20505" name="Text Box 29"/>
          <p:cNvSpPr txBox="1">
            <a:spLocks noChangeArrowheads="1"/>
          </p:cNvSpPr>
          <p:nvPr/>
        </p:nvSpPr>
        <p:spPr bwMode="auto">
          <a:xfrm>
            <a:off x="587375" y="1765300"/>
            <a:ext cx="720725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H-</a:t>
            </a:r>
          </a:p>
        </p:txBody>
      </p:sp>
      <p:sp>
        <p:nvSpPr>
          <p:cNvPr id="20506" name="Text Box 30"/>
          <p:cNvSpPr txBox="1">
            <a:spLocks noChangeArrowheads="1"/>
          </p:cNvSpPr>
          <p:nvPr/>
        </p:nvSpPr>
        <p:spPr bwMode="auto">
          <a:xfrm>
            <a:off x="2149475" y="1219200"/>
            <a:ext cx="669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3MeV</a:t>
            </a:r>
          </a:p>
        </p:txBody>
      </p:sp>
      <p:sp>
        <p:nvSpPr>
          <p:cNvPr id="20507" name="Text Box 31"/>
          <p:cNvSpPr txBox="1">
            <a:spLocks noChangeArrowheads="1"/>
          </p:cNvSpPr>
          <p:nvPr/>
        </p:nvSpPr>
        <p:spPr bwMode="auto">
          <a:xfrm>
            <a:off x="1030288" y="1219200"/>
            <a:ext cx="7223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45keV</a:t>
            </a:r>
          </a:p>
        </p:txBody>
      </p:sp>
      <p:sp>
        <p:nvSpPr>
          <p:cNvPr id="20508" name="Line 32"/>
          <p:cNvSpPr>
            <a:spLocks noChangeShapeType="1"/>
          </p:cNvSpPr>
          <p:nvPr/>
        </p:nvSpPr>
        <p:spPr bwMode="auto">
          <a:xfrm>
            <a:off x="1371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09" name="Line 33"/>
          <p:cNvSpPr>
            <a:spLocks noChangeShapeType="1"/>
          </p:cNvSpPr>
          <p:nvPr/>
        </p:nvSpPr>
        <p:spPr bwMode="auto">
          <a:xfrm>
            <a:off x="2514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11" name="Text Box 35"/>
          <p:cNvSpPr txBox="1">
            <a:spLocks noChangeArrowheads="1"/>
          </p:cNvSpPr>
          <p:nvPr/>
        </p:nvSpPr>
        <p:spPr bwMode="auto">
          <a:xfrm>
            <a:off x="4044950" y="1765300"/>
            <a:ext cx="11430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DTL</a:t>
            </a:r>
          </a:p>
        </p:txBody>
      </p:sp>
      <p:cxnSp>
        <p:nvCxnSpPr>
          <p:cNvPr id="40" name="Straight Connector 39"/>
          <p:cNvCxnSpPr>
            <a:stCxn id="20505" idx="3"/>
            <a:endCxn id="20502" idx="1"/>
          </p:cNvCxnSpPr>
          <p:nvPr/>
        </p:nvCxnSpPr>
        <p:spPr>
          <a:xfrm>
            <a:off x="1308100" y="1949450"/>
            <a:ext cx="3746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0502" idx="3"/>
            <a:endCxn id="20501" idx="1"/>
          </p:cNvCxnSpPr>
          <p:nvPr/>
        </p:nvCxnSpPr>
        <p:spPr>
          <a:xfrm>
            <a:off x="2474913" y="1949450"/>
            <a:ext cx="1460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914400"/>
          </a:xfrm>
        </p:spPr>
        <p:txBody>
          <a:bodyPr>
            <a:normAutofit/>
          </a:bodyPr>
          <a:lstStyle/>
          <a:p>
            <a:pPr algn="ctr"/>
            <a:r>
              <a:rPr lang="fr-CH" dirty="0" smtClean="0"/>
              <a:t>Linac4</a:t>
            </a:r>
            <a:endParaRPr lang="en-GB" dirty="0"/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3951288" y="2255838"/>
            <a:ext cx="1298575" cy="19082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Drift Tube</a:t>
            </a:r>
          </a:p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Linac</a:t>
            </a:r>
          </a:p>
          <a:p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18.7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 tanks</a:t>
            </a:r>
          </a:p>
          <a:p>
            <a:r>
              <a:rPr lang="en-US" alt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altLang="en-US" sz="1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2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klystrons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4.7 MW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111 PMQs</a:t>
            </a:r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>
            <a:off x="7115175" y="2255838"/>
            <a:ext cx="1752600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Pi-Mode Structure</a:t>
            </a:r>
          </a:p>
          <a:p>
            <a:endParaRPr lang="en-US" altLang="en-US" sz="1600" dirty="0">
              <a:solidFill>
                <a:schemeClr val="hlink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22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12 tanks</a:t>
            </a:r>
          </a:p>
          <a:p>
            <a:r>
              <a:rPr lang="en-US" alt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altLang="en-US" sz="1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4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klystrons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~12 MW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12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EMQuad</a:t>
            </a:r>
            <a:r>
              <a:rPr lang="en-US" altLang="en-US" sz="1600" dirty="0" err="1">
                <a:solidFill>
                  <a:srgbClr val="000000"/>
                </a:solidFill>
                <a:latin typeface="Comic Sans MS" pitchFamily="66" charset="0"/>
              </a:rPr>
              <a:t>s</a:t>
            </a:r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494" name="Text Box 16"/>
          <p:cNvSpPr txBox="1">
            <a:spLocks noChangeArrowheads="1"/>
          </p:cNvSpPr>
          <p:nvPr/>
        </p:nvSpPr>
        <p:spPr bwMode="auto">
          <a:xfrm>
            <a:off x="5380038" y="2255838"/>
            <a:ext cx="1611312" cy="19082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Cell-Coupled Drift Tube</a:t>
            </a:r>
          </a:p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Linac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25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21 tanks</a:t>
            </a:r>
          </a:p>
          <a:p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7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klystrons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7 MW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21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EMQuads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03" name="Text Box 27"/>
          <p:cNvSpPr txBox="1">
            <a:spLocks noChangeArrowheads="1"/>
          </p:cNvSpPr>
          <p:nvPr/>
        </p:nvSpPr>
        <p:spPr bwMode="auto">
          <a:xfrm>
            <a:off x="2687638" y="2255838"/>
            <a:ext cx="1219200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Chopper 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&amp; </a:t>
            </a:r>
            <a:r>
              <a:rPr lang="en-US" altLang="en-US" sz="1600" dirty="0" err="1">
                <a:solidFill>
                  <a:srgbClr val="000000"/>
                </a:solidFill>
                <a:latin typeface="Comic Sans MS" pitchFamily="66" charset="0"/>
              </a:rPr>
              <a:t>Bunchers</a:t>
            </a:r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3.6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11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EMquad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 cavities</a:t>
            </a:r>
          </a:p>
        </p:txBody>
      </p:sp>
      <p:sp>
        <p:nvSpPr>
          <p:cNvPr id="20504" name="Text Box 28"/>
          <p:cNvSpPr txBox="1">
            <a:spLocks noChangeArrowheads="1"/>
          </p:cNvSpPr>
          <p:nvPr/>
        </p:nvSpPr>
        <p:spPr bwMode="auto">
          <a:xfrm>
            <a:off x="1393202" y="2255837"/>
            <a:ext cx="1289135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Radio 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Frequency</a:t>
            </a:r>
          </a:p>
          <a:p>
            <a:r>
              <a:rPr lang="en-US" altLang="en-US" sz="1600" dirty="0" err="1">
                <a:solidFill>
                  <a:srgbClr val="000000"/>
                </a:solidFill>
                <a:latin typeface="Comic Sans MS" pitchFamily="66" charset="0"/>
              </a:rPr>
              <a:t>Quadrupole</a:t>
            </a:r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 m</a:t>
            </a:r>
          </a:p>
          <a:p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Klystron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550 kW</a:t>
            </a:r>
          </a:p>
        </p:txBody>
      </p:sp>
      <p:sp>
        <p:nvSpPr>
          <p:cNvPr id="20510" name="Text Box 34"/>
          <p:cNvSpPr txBox="1">
            <a:spLocks noChangeArrowheads="1"/>
          </p:cNvSpPr>
          <p:nvPr/>
        </p:nvSpPr>
        <p:spPr bwMode="auto">
          <a:xfrm>
            <a:off x="409575" y="2255838"/>
            <a:ext cx="990600" cy="150810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RF volume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source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(DESY)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45 kV</a:t>
            </a:r>
          </a:p>
          <a:p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Extrac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5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20484" grpId="0" animBg="1"/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5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  <p:bldP spid="20505" grpId="0" animBg="1"/>
      <p:bldP spid="20506" grpId="0" animBg="1"/>
      <p:bldP spid="20507" grpId="0" animBg="1"/>
      <p:bldP spid="20508" grpId="0" animBg="1"/>
      <p:bldP spid="20509" grpId="0" animBg="1"/>
      <p:bldP spid="20511" grpId="0" animBg="1"/>
      <p:bldP spid="20492" grpId="0" animBg="1"/>
      <p:bldP spid="20493" grpId="0" animBg="1"/>
      <p:bldP spid="20494" grpId="0" animBg="1"/>
      <p:bldP spid="20503" grpId="0" animBg="1"/>
      <p:bldP spid="20504" grpId="0" animBg="1"/>
      <p:bldP spid="205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190046" y="1227406"/>
            <a:ext cx="8839200" cy="502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SC-</a:t>
            </a:r>
            <a:r>
              <a:rPr lang="en-US" sz="20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[160 MeV </a:t>
            </a:r>
            <a:r>
              <a:rPr lang="en-US" sz="2000" b="1" dirty="0">
                <a:solidFill>
                  <a:srgbClr val="1505EB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®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GeV] with ejection at intermediate energy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b="1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beta cavities: </a:t>
            </a:r>
            <a:r>
              <a:rPr lang="en-US" sz="2000" b="1" dirty="0">
                <a:solidFill>
                  <a:srgbClr val="1505EB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0.65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beta cavities: </a:t>
            </a:r>
            <a:r>
              <a:rPr lang="en-US" sz="2000" b="1" dirty="0">
                <a:solidFill>
                  <a:srgbClr val="1505EB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“Up-to-date” CDR to be published in 2014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08"/>
          <p:cNvSpPr txBox="1">
            <a:spLocks noChangeArrowheads="1"/>
          </p:cNvSpPr>
          <p:nvPr/>
        </p:nvSpPr>
        <p:spPr bwMode="auto">
          <a:xfrm>
            <a:off x="6346825" y="4583113"/>
            <a:ext cx="1911350" cy="369887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solidFill>
                  <a:srgbClr val="0000FF"/>
                </a:solidFill>
              </a:rPr>
              <a:t>Length: ~500 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43050" y="2762250"/>
            <a:ext cx="987425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Medium </a:t>
            </a:r>
            <a:r>
              <a:rPr lang="en-US" sz="1200" dirty="0">
                <a:latin typeface="Symbol" pitchFamily="18" charset="2"/>
              </a:rPr>
              <a:t>b</a:t>
            </a:r>
            <a:r>
              <a:rPr lang="en-US" sz="1200" dirty="0"/>
              <a:t> cryomodule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59425" y="2762250"/>
            <a:ext cx="10779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High </a:t>
            </a:r>
            <a:r>
              <a:rPr lang="en-US" sz="1200" dirty="0">
                <a:latin typeface="Symbol" pitchFamily="18" charset="2"/>
              </a:rPr>
              <a:t>b</a:t>
            </a:r>
            <a:r>
              <a:rPr lang="en-US" sz="1200" dirty="0"/>
              <a:t> cryomodules</a:t>
            </a:r>
          </a:p>
        </p:txBody>
      </p:sp>
      <p:cxnSp>
        <p:nvCxnSpPr>
          <p:cNvPr id="17" name="Straight Arrow Connector 16"/>
          <p:cNvCxnSpPr>
            <a:endCxn id="26" idx="1"/>
          </p:cNvCxnSpPr>
          <p:nvPr/>
        </p:nvCxnSpPr>
        <p:spPr>
          <a:xfrm>
            <a:off x="6637337" y="2998788"/>
            <a:ext cx="395288" cy="1587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032750" y="2998788"/>
            <a:ext cx="231775" cy="15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 rot="16200000">
            <a:off x="4497388" y="2841625"/>
            <a:ext cx="792162" cy="3127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</a:rPr>
              <a:t>Ejection</a:t>
            </a:r>
          </a:p>
        </p:txBody>
      </p:sp>
      <p:grpSp>
        <p:nvGrpSpPr>
          <p:cNvPr id="20" name="Group 106"/>
          <p:cNvGrpSpPr>
            <a:grpSpLocks/>
          </p:cNvGrpSpPr>
          <p:nvPr/>
        </p:nvGrpSpPr>
        <p:grpSpPr bwMode="auto">
          <a:xfrm>
            <a:off x="1209675" y="3289300"/>
            <a:ext cx="1639887" cy="914400"/>
            <a:chOff x="1398588" y="3043698"/>
            <a:chExt cx="1639889" cy="913388"/>
          </a:xfrm>
        </p:grpSpPr>
        <p:sp>
          <p:nvSpPr>
            <p:cNvPr id="42" name="Left Brace 41"/>
            <p:cNvSpPr/>
            <p:nvPr/>
          </p:nvSpPr>
          <p:spPr>
            <a:xfrm rot="16200000">
              <a:off x="2062337" y="2379949"/>
              <a:ext cx="312392" cy="163988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4475" y="3371947"/>
              <a:ext cx="1427165" cy="58513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 smtClean="0"/>
                <a:t>20 </a:t>
              </a:r>
              <a:r>
                <a:rPr lang="en-US" sz="1600" dirty="0"/>
                <a:t>x </a:t>
              </a:r>
              <a:r>
                <a:rPr lang="en-US" sz="1600" dirty="0" smtClean="0"/>
                <a:t>3</a:t>
              </a:r>
              <a:endParaRPr lang="en-US" sz="1600" dirty="0"/>
            </a:p>
            <a:p>
              <a:pPr algn="ctr">
                <a:defRPr/>
              </a:pPr>
              <a:r>
                <a:rPr lang="en-US" sz="1600" dirty="0">
                  <a:latin typeface="Symbol" pitchFamily="18" charset="2"/>
                </a:rPr>
                <a:t>b</a:t>
              </a:r>
              <a:r>
                <a:rPr lang="en-US" sz="1600" dirty="0"/>
                <a:t>=0.65 cavities</a:t>
              </a:r>
            </a:p>
          </p:txBody>
        </p:sp>
      </p:grpSp>
      <p:grpSp>
        <p:nvGrpSpPr>
          <p:cNvPr id="21" name="Group 107"/>
          <p:cNvGrpSpPr>
            <a:grpSpLocks/>
          </p:cNvGrpSpPr>
          <p:nvPr/>
        </p:nvGrpSpPr>
        <p:grpSpPr bwMode="auto">
          <a:xfrm>
            <a:off x="2957512" y="3298825"/>
            <a:ext cx="1539875" cy="904875"/>
            <a:chOff x="3279294" y="3091325"/>
            <a:chExt cx="1540355" cy="903861"/>
          </a:xfrm>
        </p:grpSpPr>
        <p:sp>
          <p:nvSpPr>
            <p:cNvPr id="40" name="Left Brace 39"/>
            <p:cNvSpPr/>
            <p:nvPr/>
          </p:nvSpPr>
          <p:spPr>
            <a:xfrm rot="16200000">
              <a:off x="3893278" y="2477341"/>
              <a:ext cx="312388" cy="154035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57149" y="3410055"/>
              <a:ext cx="1190996" cy="5851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 smtClean="0"/>
                <a:t>10 </a:t>
              </a:r>
              <a:r>
                <a:rPr lang="en-US" sz="1600" dirty="0"/>
                <a:t>x 8</a:t>
              </a:r>
            </a:p>
            <a:p>
              <a:pPr algn="ctr">
                <a:defRPr/>
              </a:pPr>
              <a:r>
                <a:rPr lang="en-US" sz="1600" dirty="0">
                  <a:latin typeface="Symbol" pitchFamily="18" charset="2"/>
                </a:rPr>
                <a:t>b</a:t>
              </a:r>
              <a:r>
                <a:rPr lang="en-US" sz="1600" dirty="0"/>
                <a:t>=1 cavities</a:t>
              </a:r>
            </a:p>
          </p:txBody>
        </p:sp>
      </p:grpSp>
      <p:grpSp>
        <p:nvGrpSpPr>
          <p:cNvPr id="22" name="Group 108"/>
          <p:cNvGrpSpPr>
            <a:grpSpLocks/>
          </p:cNvGrpSpPr>
          <p:nvPr/>
        </p:nvGrpSpPr>
        <p:grpSpPr bwMode="auto">
          <a:xfrm>
            <a:off x="5375275" y="3287713"/>
            <a:ext cx="1425575" cy="915987"/>
            <a:chOff x="5564463" y="3051635"/>
            <a:chExt cx="1424166" cy="914976"/>
          </a:xfrm>
        </p:grpSpPr>
        <p:sp>
          <p:nvSpPr>
            <p:cNvPr id="38" name="Left Brace 37"/>
            <p:cNvSpPr/>
            <p:nvPr/>
          </p:nvSpPr>
          <p:spPr>
            <a:xfrm rot="16200000">
              <a:off x="6124315" y="2491783"/>
              <a:ext cx="304464" cy="1424166"/>
            </a:xfrm>
            <a:prstGeom prst="leftBrace">
              <a:avLst>
                <a:gd name="adj1" fmla="val 20516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92923" y="3381471"/>
              <a:ext cx="1165660" cy="5851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 13 x 8</a:t>
              </a:r>
            </a:p>
            <a:p>
              <a:pPr algn="ctr">
                <a:defRPr/>
              </a:pPr>
              <a:r>
                <a:rPr lang="en-US" sz="1600" dirty="0">
                  <a:latin typeface="Symbol" pitchFamily="18" charset="2"/>
                </a:rPr>
                <a:t>b</a:t>
              </a:r>
              <a:r>
                <a:rPr lang="en-US" sz="1600" dirty="0"/>
                <a:t>=1 cavities</a:t>
              </a:r>
            </a:p>
          </p:txBody>
        </p:sp>
      </p:grpSp>
      <p:cxnSp>
        <p:nvCxnSpPr>
          <p:cNvPr id="23" name="Straight Arrow Connector 22"/>
          <p:cNvCxnSpPr>
            <a:stCxn id="19" idx="1"/>
            <a:endCxn id="24" idx="3"/>
          </p:cNvCxnSpPr>
          <p:nvPr/>
        </p:nvCxnSpPr>
        <p:spPr>
          <a:xfrm flipH="1">
            <a:off x="4892675" y="3394075"/>
            <a:ext cx="795" cy="1603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4437856" y="3839955"/>
            <a:ext cx="90963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2.5 GeV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>
            <a:stCxn id="19" idx="2"/>
          </p:cNvCxnSpPr>
          <p:nvPr/>
        </p:nvCxnSpPr>
        <p:spPr>
          <a:xfrm>
            <a:off x="5049837" y="2998788"/>
            <a:ext cx="509588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032625" y="2762250"/>
            <a:ext cx="9890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Debunchers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7716243" y="2834274"/>
            <a:ext cx="140294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5 GeV – 4 MW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159125" y="2762250"/>
            <a:ext cx="10779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High </a:t>
            </a:r>
            <a:r>
              <a:rPr lang="en-US" sz="1200" dirty="0">
                <a:latin typeface="Symbol" pitchFamily="18" charset="2"/>
              </a:rPr>
              <a:t>b</a:t>
            </a:r>
            <a:r>
              <a:rPr lang="en-US" sz="1200" dirty="0"/>
              <a:t> cryomodules</a:t>
            </a:r>
          </a:p>
        </p:txBody>
      </p:sp>
      <p:cxnSp>
        <p:nvCxnSpPr>
          <p:cNvPr id="29" name="Straight Arrow Connector 28"/>
          <p:cNvCxnSpPr>
            <a:stCxn id="28" idx="3"/>
            <a:endCxn id="19" idx="0"/>
          </p:cNvCxnSpPr>
          <p:nvPr/>
        </p:nvCxnSpPr>
        <p:spPr>
          <a:xfrm flipV="1">
            <a:off x="4237037" y="2998788"/>
            <a:ext cx="500063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8" idx="1"/>
          </p:cNvCxnSpPr>
          <p:nvPr/>
        </p:nvCxnSpPr>
        <p:spPr>
          <a:xfrm flipV="1">
            <a:off x="2544762" y="2998788"/>
            <a:ext cx="614363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49312" y="3008313"/>
            <a:ext cx="687388" cy="1587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96044" y="2844006"/>
            <a:ext cx="1212850" cy="3381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</a:rPr>
              <a:t>From Linac4</a:t>
            </a:r>
          </a:p>
        </p:txBody>
      </p:sp>
      <p:sp>
        <p:nvSpPr>
          <p:cNvPr id="33" name="Line Callout 1 (Accent Bar) 32"/>
          <p:cNvSpPr/>
          <p:nvPr/>
        </p:nvSpPr>
        <p:spPr>
          <a:xfrm rot="16200000">
            <a:off x="1216025" y="1831975"/>
            <a:ext cx="419100" cy="790575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0 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0.16 GeV</a:t>
            </a:r>
          </a:p>
        </p:txBody>
      </p:sp>
      <p:sp>
        <p:nvSpPr>
          <p:cNvPr id="34" name="Line Callout 1 (Accent Bar) 33"/>
          <p:cNvSpPr/>
          <p:nvPr/>
        </p:nvSpPr>
        <p:spPr>
          <a:xfrm rot="16200000">
            <a:off x="2749550" y="1812925"/>
            <a:ext cx="419100" cy="828675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129 </a:t>
            </a:r>
            <a:r>
              <a:rPr lang="en-US" sz="1400" b="1" dirty="0">
                <a:solidFill>
                  <a:schemeClr val="tx1"/>
                </a:solidFill>
              </a:rPr>
              <a:t>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0.73 GeV</a:t>
            </a:r>
          </a:p>
        </p:txBody>
      </p:sp>
      <p:sp>
        <p:nvSpPr>
          <p:cNvPr id="35" name="Line Callout 1 (Accent Bar) 34"/>
          <p:cNvSpPr/>
          <p:nvPr/>
        </p:nvSpPr>
        <p:spPr>
          <a:xfrm rot="16200000">
            <a:off x="4392612" y="1836738"/>
            <a:ext cx="419100" cy="781050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280 </a:t>
            </a:r>
            <a:r>
              <a:rPr lang="en-US" sz="1400" b="1" dirty="0">
                <a:solidFill>
                  <a:schemeClr val="tx1"/>
                </a:solidFill>
              </a:rPr>
              <a:t>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2.5 GeV</a:t>
            </a:r>
          </a:p>
        </p:txBody>
      </p:sp>
      <p:sp>
        <p:nvSpPr>
          <p:cNvPr id="36" name="Line Callout 1 (Accent Bar) 35"/>
          <p:cNvSpPr/>
          <p:nvPr/>
        </p:nvSpPr>
        <p:spPr>
          <a:xfrm rot="16200000">
            <a:off x="6783387" y="1912938"/>
            <a:ext cx="419100" cy="628650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505 </a:t>
            </a:r>
            <a:r>
              <a:rPr lang="en-US" sz="1400" b="1" dirty="0">
                <a:solidFill>
                  <a:schemeClr val="tx1"/>
                </a:solidFill>
              </a:rPr>
              <a:t>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5 GeV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satMod val="130000"/>
                  </a:schemeClr>
                </a:solidFill>
              </a:rPr>
              <a:t>SPL block diagram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184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228600" y="2133600"/>
            <a:ext cx="845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beta cavities </a:t>
            </a:r>
            <a:r>
              <a:rPr lang="en-US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0.65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designed and ordered from industry by IPN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(Guillaume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Olry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al.) to be tested in 2014 at CEA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vertical cryostat and later in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Cryho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-lab (Horizontal test cryostat)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beta cavities 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designed and ordered from industry by CEA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(Guillaume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Devanz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al.) to be tested in 2014 at CEA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vertical cryostat and later in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Cryho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-lab (Horizontal test cryostat)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designed and ordered (4 from industry, 1 from CERN workshop) by CERN for tests at CERN (SM18) in Short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-module of 4 cavities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satMod val="130000"/>
                  </a:schemeClr>
                </a:solidFill>
              </a:rPr>
              <a:t>SPL 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</a:rPr>
              <a:t>cavities development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1425937"/>
            <a:ext cx="6187968" cy="526014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>
            <a:lvl1pPr marL="182563" indent="-182563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70C0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latin typeface="Gill Sans MT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fr-CH" dirty="0"/>
              <a:t>Collaboration </a:t>
            </a:r>
            <a:r>
              <a:rPr lang="fr-CH" dirty="0" err="1"/>
              <a:t>with</a:t>
            </a:r>
            <a:r>
              <a:rPr lang="fr-CH" dirty="0"/>
              <a:t> ESS (Lund</a:t>
            </a:r>
            <a:r>
              <a:rPr lang="fr-CH" dirty="0" smtClean="0"/>
              <a:t>) </a:t>
            </a:r>
            <a:r>
              <a:rPr lang="fr-CH" dirty="0" err="1" smtClean="0"/>
              <a:t>with</a:t>
            </a:r>
            <a:r>
              <a:rPr lang="fr-CH" dirty="0" smtClean="0"/>
              <a:t> contributions </a:t>
            </a:r>
            <a:r>
              <a:rPr lang="fr-CH" dirty="0" err="1" smtClean="0"/>
              <a:t>from</a:t>
            </a:r>
            <a:r>
              <a:rPr lang="fr-CH" dirty="0" smtClean="0"/>
              <a:t> IN2P3 and CEA and support </a:t>
            </a:r>
            <a:r>
              <a:rPr lang="fr-CH" dirty="0" err="1" smtClean="0"/>
              <a:t>from</a:t>
            </a:r>
            <a:r>
              <a:rPr lang="fr-CH" dirty="0" smtClean="0"/>
              <a:t> the E.U.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2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8086"/>
            <a:ext cx="4038600" cy="121919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Niobium cavities fabricated and delivered by RI (December 2013)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err="1"/>
              <a:t>Niobium</a:t>
            </a:r>
            <a:r>
              <a:rPr lang="es-ES" dirty="0"/>
              <a:t> </a:t>
            </a:r>
            <a:r>
              <a:rPr lang="es-ES" dirty="0" err="1" smtClean="0"/>
              <a:t>cavities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industry</a:t>
            </a:r>
            <a:r>
              <a:rPr lang="es-ES" dirty="0" smtClean="0"/>
              <a:t> (RI)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04498"/>
            <a:ext cx="3729377" cy="497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0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511" y="122238"/>
            <a:ext cx="7529292" cy="7159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Niobium cavities at CERN</a:t>
            </a:r>
            <a:endParaRPr lang="en-GB" dirty="0"/>
          </a:p>
        </p:txBody>
      </p:sp>
      <p:pic>
        <p:nvPicPr>
          <p:cNvPr id="40" name="Picture 2" descr="\\cern.ch\dfs\Users\n\nvalverd\Desktop\catia\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1" t="15555" r="16811" b="27808"/>
          <a:stretch/>
        </p:blipFill>
        <p:spPr bwMode="auto">
          <a:xfrm>
            <a:off x="5050563" y="4021070"/>
            <a:ext cx="3941037" cy="2063262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5050563" y="3719155"/>
            <a:ext cx="3941037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s-ES" sz="1400" dirty="0" err="1"/>
              <a:t>Tooling</a:t>
            </a:r>
            <a:r>
              <a:rPr lang="es-ES" sz="1400" dirty="0"/>
              <a:t> for EB </a:t>
            </a:r>
            <a:r>
              <a:rPr lang="es-ES" sz="1400" dirty="0" err="1"/>
              <a:t>welding</a:t>
            </a:r>
            <a:r>
              <a:rPr lang="es-ES" sz="1400" dirty="0"/>
              <a:t> of </a:t>
            </a:r>
            <a:r>
              <a:rPr lang="es-ES" sz="1400" dirty="0" smtClean="0"/>
              <a:t>Nb </a:t>
            </a:r>
            <a:r>
              <a:rPr lang="es-ES" sz="1400" dirty="0" err="1"/>
              <a:t>cavity</a:t>
            </a:r>
            <a:r>
              <a:rPr lang="es-ES" sz="1400" dirty="0"/>
              <a:t> </a:t>
            </a:r>
            <a:r>
              <a:rPr lang="es-ES" sz="1400" dirty="0" err="1" smtClean="0"/>
              <a:t>is</a:t>
            </a:r>
            <a:r>
              <a:rPr lang="es-ES" sz="1400" dirty="0" smtClean="0"/>
              <a:t> </a:t>
            </a:r>
            <a:r>
              <a:rPr lang="es-ES" sz="1400" dirty="0" err="1"/>
              <a:t>fabricated</a:t>
            </a:r>
            <a:r>
              <a:rPr lang="es-ES" sz="1400" dirty="0"/>
              <a:t>.</a:t>
            </a:r>
            <a:endParaRPr lang="en-GB" sz="1400" dirty="0"/>
          </a:p>
        </p:txBody>
      </p:sp>
      <p:sp>
        <p:nvSpPr>
          <p:cNvPr id="45" name="Title 2"/>
          <p:cNvSpPr txBox="1">
            <a:spLocks/>
          </p:cNvSpPr>
          <p:nvPr/>
        </p:nvSpPr>
        <p:spPr>
          <a:xfrm>
            <a:off x="316368" y="3429000"/>
            <a:ext cx="4240138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 smtClean="0"/>
              <a:t>cavity fabrication at CERN</a:t>
            </a:r>
            <a:endParaRPr lang="pt-PT" sz="1800" i="0" dirty="0"/>
          </a:p>
        </p:txBody>
      </p:sp>
      <p:sp>
        <p:nvSpPr>
          <p:cNvPr id="46" name="Title 2"/>
          <p:cNvSpPr txBox="1">
            <a:spLocks/>
          </p:cNvSpPr>
          <p:nvPr/>
        </p:nvSpPr>
        <p:spPr>
          <a:xfrm>
            <a:off x="304800" y="1385668"/>
            <a:ext cx="6617832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 smtClean="0"/>
              <a:t>Repair of first monocell</a:t>
            </a:r>
            <a:endParaRPr lang="pt-PT" sz="1800" i="0" dirty="0"/>
          </a:p>
        </p:txBody>
      </p: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464742" y="1763292"/>
            <a:ext cx="2811858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lvl="0" algn="ctr"/>
            <a:r>
              <a:rPr lang="es-ES" sz="1400" dirty="0" smtClean="0">
                <a:solidFill>
                  <a:prstClr val="black"/>
                </a:solidFill>
              </a:rPr>
              <a:t>Material </a:t>
            </a:r>
            <a:r>
              <a:rPr lang="es-ES" sz="1400" dirty="0" err="1" smtClean="0">
                <a:solidFill>
                  <a:prstClr val="black"/>
                </a:solidFill>
              </a:rPr>
              <a:t>defects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observed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after</a:t>
            </a:r>
            <a:r>
              <a:rPr lang="es-ES" sz="1400" dirty="0" smtClean="0">
                <a:solidFill>
                  <a:prstClr val="black"/>
                </a:solidFill>
              </a:rPr>
              <a:t> electro-</a:t>
            </a:r>
            <a:r>
              <a:rPr lang="es-ES" sz="1400" dirty="0" err="1" smtClean="0">
                <a:solidFill>
                  <a:prstClr val="black"/>
                </a:solidFill>
              </a:rPr>
              <a:t>polishing</a:t>
            </a:r>
            <a:r>
              <a:rPr lang="es-ES" sz="1400" dirty="0" smtClean="0">
                <a:solidFill>
                  <a:prstClr val="black"/>
                </a:solidFill>
              </a:rPr>
              <a:t>.</a:t>
            </a:r>
          </a:p>
          <a:p>
            <a:pPr lvl="0" algn="ctr"/>
            <a:r>
              <a:rPr lang="es-ES" sz="1400" dirty="0" err="1" smtClean="0">
                <a:solidFill>
                  <a:prstClr val="black"/>
                </a:solidFill>
              </a:rPr>
              <a:t>Repaired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with</a:t>
            </a:r>
            <a:r>
              <a:rPr lang="es-ES" sz="1400" dirty="0" smtClean="0">
                <a:solidFill>
                  <a:prstClr val="black"/>
                </a:solidFill>
              </a:rPr>
              <a:t> new e-</a:t>
            </a:r>
            <a:r>
              <a:rPr lang="es-ES" sz="1400" dirty="0" err="1" smtClean="0">
                <a:solidFill>
                  <a:prstClr val="black"/>
                </a:solidFill>
              </a:rPr>
              <a:t>beam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welding</a:t>
            </a:r>
            <a:r>
              <a:rPr lang="es-ES" sz="1400" dirty="0" smtClean="0">
                <a:solidFill>
                  <a:prstClr val="black"/>
                </a:solidFill>
              </a:rPr>
              <a:t> machine </a:t>
            </a:r>
            <a:r>
              <a:rPr lang="es-ES" sz="1400" dirty="0" err="1" smtClean="0">
                <a:solidFill>
                  <a:prstClr val="black"/>
                </a:solidFill>
              </a:rPr>
              <a:t>from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outside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>
                <a:solidFill>
                  <a:prstClr val="black"/>
                </a:solidFill>
              </a:rPr>
              <a:t>(</a:t>
            </a:r>
            <a:r>
              <a:rPr lang="es-ES" sz="1400" dirty="0" smtClean="0">
                <a:solidFill>
                  <a:prstClr val="black"/>
                </a:solidFill>
              </a:rPr>
              <a:t>W#1 and W#3) </a:t>
            </a:r>
            <a:r>
              <a:rPr lang="es-ES" sz="1400" dirty="0">
                <a:solidFill>
                  <a:prstClr val="black"/>
                </a:solidFill>
              </a:rPr>
              <a:t>and </a:t>
            </a:r>
            <a:r>
              <a:rPr lang="es-ES" sz="1400" dirty="0" err="1">
                <a:solidFill>
                  <a:prstClr val="black"/>
                </a:solidFill>
              </a:rPr>
              <a:t>inside</a:t>
            </a:r>
            <a:r>
              <a:rPr lang="es-ES" sz="1400" dirty="0">
                <a:solidFill>
                  <a:prstClr val="black"/>
                </a:solidFill>
              </a:rPr>
              <a:t> (W#2</a:t>
            </a:r>
            <a:r>
              <a:rPr lang="es-ES" sz="1400" dirty="0" smtClean="0">
                <a:solidFill>
                  <a:prstClr val="black"/>
                </a:solidFill>
              </a:rPr>
              <a:t>)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93" y="1808068"/>
            <a:ext cx="119430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42" y="1808068"/>
            <a:ext cx="129675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\\cern.ch\dfs\Workspaces\n\nuriadoc\nuriadoc\Niobium Cavities\Reparation monocelule RI\pics\IMG_69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5" b="6795"/>
          <a:stretch/>
        </p:blipFill>
        <p:spPr bwMode="auto">
          <a:xfrm>
            <a:off x="6248400" y="1447800"/>
            <a:ext cx="2696441" cy="178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3619" y="4005054"/>
            <a:ext cx="2190981" cy="1850678"/>
            <a:chOff x="252695" y="4258420"/>
            <a:chExt cx="2190981" cy="1850678"/>
          </a:xfrm>
        </p:grpSpPr>
        <p:pic>
          <p:nvPicPr>
            <p:cNvPr id="54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" t="21547"/>
            <a:stretch/>
          </p:blipFill>
          <p:spPr bwMode="auto">
            <a:xfrm>
              <a:off x="252695" y="4781640"/>
              <a:ext cx="2185705" cy="1327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271976" y="4258420"/>
              <a:ext cx="2171700" cy="5232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buFontTx/>
                <a:buNone/>
                <a:defRPr sz="1400" b="1">
                  <a:solidFill>
                    <a:prstClr val="black"/>
                  </a:solidFill>
                </a:defRPr>
              </a:lvl1pPr>
            </a:lstStyle>
            <a:p>
              <a:r>
                <a:rPr lang="es-ES" dirty="0" err="1"/>
                <a:t>Half-cells</a:t>
              </a:r>
              <a:r>
                <a:rPr lang="es-ES" dirty="0"/>
                <a:t> and </a:t>
              </a:r>
              <a:r>
                <a:rPr lang="es-ES" dirty="0" err="1"/>
                <a:t>beam</a:t>
              </a:r>
              <a:r>
                <a:rPr lang="es-ES" dirty="0"/>
                <a:t> </a:t>
              </a:r>
              <a:r>
                <a:rPr lang="es-ES" dirty="0" err="1"/>
                <a:t>tubes</a:t>
              </a:r>
              <a:r>
                <a:rPr lang="es-ES" dirty="0"/>
                <a:t> </a:t>
              </a:r>
              <a:r>
                <a:rPr lang="es-ES" dirty="0" err="1"/>
                <a:t>fabricated</a:t>
              </a:r>
              <a:r>
                <a:rPr lang="es-ES" dirty="0"/>
                <a:t> </a:t>
              </a:r>
              <a:r>
                <a:rPr lang="es-ES" dirty="0" err="1"/>
                <a:t>by</a:t>
              </a:r>
              <a:r>
                <a:rPr lang="es-ES" dirty="0"/>
                <a:t> spinning.</a:t>
              </a:r>
              <a:endParaRPr lang="en-GB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26270" y="3987799"/>
            <a:ext cx="2123902" cy="1893430"/>
            <a:chOff x="2726270" y="4380467"/>
            <a:chExt cx="2123902" cy="1893430"/>
          </a:xfrm>
        </p:grpSpPr>
        <p:pic>
          <p:nvPicPr>
            <p:cNvPr id="5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26270" y="4688244"/>
              <a:ext cx="2123902" cy="1585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Content Placeholder 2"/>
            <p:cNvSpPr txBox="1">
              <a:spLocks/>
            </p:cNvSpPr>
            <p:nvPr/>
          </p:nvSpPr>
          <p:spPr>
            <a:xfrm>
              <a:off x="2726270" y="4380467"/>
              <a:ext cx="2123902" cy="30777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buFontTx/>
                <a:buNone/>
                <a:defRPr sz="1400" b="1">
                  <a:solidFill>
                    <a:prstClr val="black"/>
                  </a:solidFill>
                </a:defRPr>
              </a:lvl1pPr>
            </a:lstStyle>
            <a:p>
              <a:r>
                <a:rPr lang="es-ES" dirty="0" smtClean="0"/>
                <a:t>RF </a:t>
              </a:r>
              <a:r>
                <a:rPr lang="es-ES" dirty="0" err="1" smtClean="0"/>
                <a:t>measurements</a:t>
              </a:r>
              <a:r>
                <a:rPr lang="es-ES" dirty="0" smtClean="0"/>
                <a:t>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697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14724</TotalTime>
  <Words>2784</Words>
  <Application>Microsoft Office PowerPoint</Application>
  <PresentationFormat>On-screen Show (4:3)</PresentationFormat>
  <Paragraphs>607</Paragraphs>
  <Slides>44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Equation</vt:lpstr>
      <vt:lpstr>PowerPoint Presentation</vt:lpstr>
      <vt:lpstr>PowerPoint Presentation</vt:lpstr>
      <vt:lpstr>SPL main characteristics</vt:lpstr>
      <vt:lpstr>SPL potential front end: Linac4!</vt:lpstr>
      <vt:lpstr>Linac4</vt:lpstr>
      <vt:lpstr>SPL block diagram</vt:lpstr>
      <vt:lpstr>SPL cavities development</vt:lpstr>
      <vt:lpstr>Niobium cavities from industry (RI)</vt:lpstr>
      <vt:lpstr>Niobium cavities at CERN</vt:lpstr>
      <vt:lpstr>Electro-Polishing (EP)</vt:lpstr>
      <vt:lpstr>Helium tank</vt:lpstr>
      <vt:lpstr>RF tests on couplers at CEA</vt:lpstr>
      <vt:lpstr>Cryomodule</vt:lpstr>
      <vt:lpstr>Tests systems and cavity reception area (Bdg. 252)</vt:lpstr>
      <vt:lpstr>SM18 Assembly &amp; cryogenic infrastructure</vt:lpstr>
      <vt:lpstr>SM18 RF infrastructure</vt:lpstr>
      <vt:lpstr>High Power IOT development (704 MHz)</vt:lpstr>
      <vt:lpstr>SPL R&amp;D schedule</vt:lpstr>
      <vt:lpstr>PowerPoint Presentation</vt:lpstr>
      <vt:lpstr>Arguments for a linac-based proton driver</vt:lpstr>
      <vt:lpstr>Linac-based proton driver: principle [1/2]</vt:lpstr>
      <vt:lpstr>Linac-based proton driver: principle [2/2]</vt:lpstr>
      <vt:lpstr>PowerPoint Presentation</vt:lpstr>
      <vt:lpstr>PowerPoint Presentation</vt:lpstr>
      <vt:lpstr>Bunch rotation (case of 6 bunches) [3/4]</vt:lpstr>
      <vt:lpstr>Main Parameters (case of 6 bunches) [4/4]</vt:lpstr>
      <vt:lpstr>Synchrotons lattices (6 bunches)</vt:lpstr>
      <vt:lpstr>Charge exchange injection</vt:lpstr>
      <vt:lpstr>Foil lifetime</vt:lpstr>
      <vt:lpstr>Beam delivery on 4 targets &amp; horns</vt:lpstr>
      <vt:lpstr>Collective effects  [1/6]</vt:lpstr>
      <vt:lpstr>Collective effects  [2/6]</vt:lpstr>
      <vt:lpstr>Collective effects  [3/6]</vt:lpstr>
      <vt:lpstr>Collective effects  [4/6]</vt:lpstr>
      <vt:lpstr>Collective effects: conclusions [5/6]</vt:lpstr>
      <vt:lpstr>Collective effects: conclusions [6/6]</vt:lpstr>
      <vt:lpstr>PowerPoint Presentation</vt:lpstr>
      <vt:lpstr>Comparison ESSnuSB  vs SPL-based setup</vt:lpstr>
      <vt:lpstr>Key pending issues</vt:lpstr>
      <vt:lpstr>Summary</vt:lpstr>
      <vt:lpstr>PowerPoint Presentation</vt:lpstr>
      <vt:lpstr>PowerPoint Presentation</vt:lpstr>
      <vt:lpstr>SPL-based proton driver for n physics</vt:lpstr>
      <vt:lpstr>SPL-based proton driver for n physics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vparma</dc:creator>
  <cp:lastModifiedBy>Roland Garoby</cp:lastModifiedBy>
  <cp:revision>1484</cp:revision>
  <dcterms:created xsi:type="dcterms:W3CDTF">2010-01-11T09:12:42Z</dcterms:created>
  <dcterms:modified xsi:type="dcterms:W3CDTF">2014-05-26T10:47:43Z</dcterms:modified>
</cp:coreProperties>
</file>