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9"/>
  </p:notesMasterIdLst>
  <p:sldIdLst>
    <p:sldId id="256" r:id="rId2"/>
    <p:sldId id="257" r:id="rId3"/>
    <p:sldId id="258" r:id="rId4"/>
    <p:sldId id="259" r:id="rId5"/>
    <p:sldId id="260" r:id="rId6"/>
    <p:sldId id="262" r:id="rId7"/>
    <p:sldId id="261" r:id="rId8"/>
    <p:sldId id="264" r:id="rId9"/>
    <p:sldId id="263" r:id="rId10"/>
    <p:sldId id="266" r:id="rId11"/>
    <p:sldId id="267" r:id="rId12"/>
    <p:sldId id="268" r:id="rId13"/>
    <p:sldId id="274" r:id="rId14"/>
    <p:sldId id="271" r:id="rId15"/>
    <p:sldId id="270" r:id="rId16"/>
    <p:sldId id="273"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17" autoAdjust="0"/>
    <p:restoredTop sz="94589" autoAdjust="0"/>
  </p:normalViewPr>
  <p:slideViewPr>
    <p:cSldViewPr>
      <p:cViewPr>
        <p:scale>
          <a:sx n="77" d="100"/>
          <a:sy n="77" d="100"/>
        </p:scale>
        <p:origin x="-1128" y="-270"/>
      </p:cViewPr>
      <p:guideLst>
        <p:guide orient="horz" pos="2160"/>
        <p:guide pos="2880"/>
      </p:guideLst>
    </p:cSldViewPr>
  </p:slideViewPr>
  <p:notesTextViewPr>
    <p:cViewPr>
      <p:scale>
        <a:sx n="1" d="1"/>
        <a:sy n="1" d="1"/>
      </p:scale>
      <p:origin x="0" y="0"/>
    </p:cViewPr>
  </p:notesTextViewPr>
  <p:sorterViewPr>
    <p:cViewPr>
      <p:scale>
        <a:sx n="100" d="100"/>
        <a:sy n="100" d="100"/>
      </p:scale>
      <p:origin x="0" y="7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211C52-6A4B-4209-81FC-A4EFDFD9070A}" type="datetimeFigureOut">
              <a:rPr lang="en-US" smtClean="0"/>
              <a:t>5/26/2014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A06A6B-68B1-48F9-ACF0-3ACA51B003A2}" type="slidenum">
              <a:rPr lang="en-US" smtClean="0"/>
              <a:t>‹#›</a:t>
            </a:fld>
            <a:endParaRPr lang="en-US"/>
          </a:p>
        </p:txBody>
      </p:sp>
    </p:spTree>
    <p:extLst>
      <p:ext uri="{BB962C8B-B14F-4D97-AF65-F5344CB8AC3E}">
        <p14:creationId xmlns:p14="http://schemas.microsoft.com/office/powerpoint/2010/main" val="177966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06A6B-68B1-48F9-ACF0-3ACA51B003A2}" type="slidenum">
              <a:rPr lang="en-US" smtClean="0"/>
              <a:t>3</a:t>
            </a:fld>
            <a:endParaRPr lang="en-US"/>
          </a:p>
        </p:txBody>
      </p:sp>
    </p:spTree>
    <p:extLst>
      <p:ext uri="{BB962C8B-B14F-4D97-AF65-F5344CB8AC3E}">
        <p14:creationId xmlns:p14="http://schemas.microsoft.com/office/powerpoint/2010/main" val="2485899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06A6B-68B1-48F9-ACF0-3ACA51B003A2}" type="slidenum">
              <a:rPr lang="en-US" smtClean="0"/>
              <a:t>9</a:t>
            </a:fld>
            <a:endParaRPr lang="en-US"/>
          </a:p>
        </p:txBody>
      </p:sp>
    </p:spTree>
    <p:extLst>
      <p:ext uri="{BB962C8B-B14F-4D97-AF65-F5344CB8AC3E}">
        <p14:creationId xmlns:p14="http://schemas.microsoft.com/office/powerpoint/2010/main" val="261410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A06A6B-68B1-48F9-ACF0-3ACA51B003A2}" type="slidenum">
              <a:rPr lang="en-US" smtClean="0"/>
              <a:t>10</a:t>
            </a:fld>
            <a:endParaRPr lang="en-US"/>
          </a:p>
        </p:txBody>
      </p:sp>
    </p:spTree>
    <p:extLst>
      <p:ext uri="{BB962C8B-B14F-4D97-AF65-F5344CB8AC3E}">
        <p14:creationId xmlns:p14="http://schemas.microsoft.com/office/powerpoint/2010/main" val="354200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5/26/2014</a:t>
            </a:r>
            <a:endParaRPr lang="en-US"/>
          </a:p>
        </p:txBody>
      </p:sp>
      <p:sp>
        <p:nvSpPr>
          <p:cNvPr id="5" name="Footer Placeholder 4"/>
          <p:cNvSpPr>
            <a:spLocks noGrp="1"/>
          </p:cNvSpPr>
          <p:nvPr>
            <p:ph type="ftr" sz="quarter" idx="11"/>
          </p:nvPr>
        </p:nvSpPr>
        <p:spPr/>
        <p:txBody>
          <a:bodyPr/>
          <a:lstStyle/>
          <a:p>
            <a:r>
              <a:rPr lang="en-US" smtClean="0"/>
              <a:t>ESSnuSB situation and WP1 status                         Tord Ekelof Uppsala University</a:t>
            </a:r>
            <a:endParaRPr lang="en-US"/>
          </a:p>
        </p:txBody>
      </p:sp>
      <p:sp>
        <p:nvSpPr>
          <p:cNvPr id="6" name="Slide Number Placeholder 5"/>
          <p:cNvSpPr>
            <a:spLocks noGrp="1"/>
          </p:cNvSpPr>
          <p:nvPr>
            <p:ph type="sldNum" sz="quarter" idx="12"/>
          </p:nvPr>
        </p:nvSpPr>
        <p:spPr/>
        <p:txBody>
          <a:bodyPr/>
          <a:lstStyle/>
          <a:p>
            <a:fld id="{6F3A1082-03DF-4F99-B051-B651993AB1CA}" type="slidenum">
              <a:rPr lang="en-US" smtClean="0"/>
              <a:t>‹#›</a:t>
            </a:fld>
            <a:endParaRPr lang="en-US"/>
          </a:p>
        </p:txBody>
      </p:sp>
    </p:spTree>
    <p:extLst>
      <p:ext uri="{BB962C8B-B14F-4D97-AF65-F5344CB8AC3E}">
        <p14:creationId xmlns:p14="http://schemas.microsoft.com/office/powerpoint/2010/main" val="93642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5/26/2014</a:t>
            </a:r>
            <a:endParaRPr lang="en-US"/>
          </a:p>
        </p:txBody>
      </p:sp>
      <p:sp>
        <p:nvSpPr>
          <p:cNvPr id="5" name="Footer Placeholder 4"/>
          <p:cNvSpPr>
            <a:spLocks noGrp="1"/>
          </p:cNvSpPr>
          <p:nvPr>
            <p:ph type="ftr" sz="quarter" idx="11"/>
          </p:nvPr>
        </p:nvSpPr>
        <p:spPr/>
        <p:txBody>
          <a:bodyPr/>
          <a:lstStyle/>
          <a:p>
            <a:r>
              <a:rPr lang="en-US" smtClean="0"/>
              <a:t>ESSnuSB situation and WP1 status                         Tord Ekelof Uppsala University</a:t>
            </a:r>
            <a:endParaRPr lang="en-US"/>
          </a:p>
        </p:txBody>
      </p:sp>
      <p:sp>
        <p:nvSpPr>
          <p:cNvPr id="6" name="Slide Number Placeholder 5"/>
          <p:cNvSpPr>
            <a:spLocks noGrp="1"/>
          </p:cNvSpPr>
          <p:nvPr>
            <p:ph type="sldNum" sz="quarter" idx="12"/>
          </p:nvPr>
        </p:nvSpPr>
        <p:spPr/>
        <p:txBody>
          <a:bodyPr/>
          <a:lstStyle/>
          <a:p>
            <a:fld id="{6F3A1082-03DF-4F99-B051-B651993AB1CA}" type="slidenum">
              <a:rPr lang="en-US" smtClean="0"/>
              <a:t>‹#›</a:t>
            </a:fld>
            <a:endParaRPr lang="en-US"/>
          </a:p>
        </p:txBody>
      </p:sp>
    </p:spTree>
    <p:extLst>
      <p:ext uri="{BB962C8B-B14F-4D97-AF65-F5344CB8AC3E}">
        <p14:creationId xmlns:p14="http://schemas.microsoft.com/office/powerpoint/2010/main" val="3652322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5/26/2014</a:t>
            </a:r>
            <a:endParaRPr lang="en-US"/>
          </a:p>
        </p:txBody>
      </p:sp>
      <p:sp>
        <p:nvSpPr>
          <p:cNvPr id="5" name="Footer Placeholder 4"/>
          <p:cNvSpPr>
            <a:spLocks noGrp="1"/>
          </p:cNvSpPr>
          <p:nvPr>
            <p:ph type="ftr" sz="quarter" idx="11"/>
          </p:nvPr>
        </p:nvSpPr>
        <p:spPr/>
        <p:txBody>
          <a:bodyPr/>
          <a:lstStyle/>
          <a:p>
            <a:r>
              <a:rPr lang="en-US" smtClean="0"/>
              <a:t>ESSnuSB situation and WP1 status                         Tord Ekelof Uppsala University</a:t>
            </a:r>
            <a:endParaRPr lang="en-US"/>
          </a:p>
        </p:txBody>
      </p:sp>
      <p:sp>
        <p:nvSpPr>
          <p:cNvPr id="6" name="Slide Number Placeholder 5"/>
          <p:cNvSpPr>
            <a:spLocks noGrp="1"/>
          </p:cNvSpPr>
          <p:nvPr>
            <p:ph type="sldNum" sz="quarter" idx="12"/>
          </p:nvPr>
        </p:nvSpPr>
        <p:spPr/>
        <p:txBody>
          <a:bodyPr/>
          <a:lstStyle/>
          <a:p>
            <a:fld id="{6F3A1082-03DF-4F99-B051-B651993AB1CA}" type="slidenum">
              <a:rPr lang="en-US" smtClean="0"/>
              <a:t>‹#›</a:t>
            </a:fld>
            <a:endParaRPr lang="en-US"/>
          </a:p>
        </p:txBody>
      </p:sp>
    </p:spTree>
    <p:extLst>
      <p:ext uri="{BB962C8B-B14F-4D97-AF65-F5344CB8AC3E}">
        <p14:creationId xmlns:p14="http://schemas.microsoft.com/office/powerpoint/2010/main" val="415367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5/26/2014</a:t>
            </a:r>
            <a:endParaRPr lang="en-US"/>
          </a:p>
        </p:txBody>
      </p:sp>
      <p:sp>
        <p:nvSpPr>
          <p:cNvPr id="5" name="Footer Placeholder 4"/>
          <p:cNvSpPr>
            <a:spLocks noGrp="1"/>
          </p:cNvSpPr>
          <p:nvPr>
            <p:ph type="ftr" sz="quarter" idx="11"/>
          </p:nvPr>
        </p:nvSpPr>
        <p:spPr/>
        <p:txBody>
          <a:bodyPr/>
          <a:lstStyle/>
          <a:p>
            <a:r>
              <a:rPr lang="en-US" smtClean="0"/>
              <a:t>ESSnuSB situation and WP1 status                         Tord Ekelof Uppsala University</a:t>
            </a:r>
            <a:endParaRPr lang="en-US"/>
          </a:p>
        </p:txBody>
      </p:sp>
      <p:sp>
        <p:nvSpPr>
          <p:cNvPr id="6" name="Slide Number Placeholder 5"/>
          <p:cNvSpPr>
            <a:spLocks noGrp="1"/>
          </p:cNvSpPr>
          <p:nvPr>
            <p:ph type="sldNum" sz="quarter" idx="12"/>
          </p:nvPr>
        </p:nvSpPr>
        <p:spPr/>
        <p:txBody>
          <a:bodyPr/>
          <a:lstStyle/>
          <a:p>
            <a:fld id="{6F3A1082-03DF-4F99-B051-B651993AB1CA}" type="slidenum">
              <a:rPr lang="en-US" smtClean="0"/>
              <a:t>‹#›</a:t>
            </a:fld>
            <a:endParaRPr lang="en-US"/>
          </a:p>
        </p:txBody>
      </p:sp>
    </p:spTree>
    <p:extLst>
      <p:ext uri="{BB962C8B-B14F-4D97-AF65-F5344CB8AC3E}">
        <p14:creationId xmlns:p14="http://schemas.microsoft.com/office/powerpoint/2010/main" val="382225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5/26/2014</a:t>
            </a:r>
            <a:endParaRPr lang="en-US"/>
          </a:p>
        </p:txBody>
      </p:sp>
      <p:sp>
        <p:nvSpPr>
          <p:cNvPr id="5" name="Footer Placeholder 4"/>
          <p:cNvSpPr>
            <a:spLocks noGrp="1"/>
          </p:cNvSpPr>
          <p:nvPr>
            <p:ph type="ftr" sz="quarter" idx="11"/>
          </p:nvPr>
        </p:nvSpPr>
        <p:spPr/>
        <p:txBody>
          <a:bodyPr/>
          <a:lstStyle/>
          <a:p>
            <a:r>
              <a:rPr lang="en-US" smtClean="0"/>
              <a:t>ESSnuSB situation and WP1 status                         Tord Ekelof Uppsala University</a:t>
            </a:r>
            <a:endParaRPr lang="en-US"/>
          </a:p>
        </p:txBody>
      </p:sp>
      <p:sp>
        <p:nvSpPr>
          <p:cNvPr id="6" name="Slide Number Placeholder 5"/>
          <p:cNvSpPr>
            <a:spLocks noGrp="1"/>
          </p:cNvSpPr>
          <p:nvPr>
            <p:ph type="sldNum" sz="quarter" idx="12"/>
          </p:nvPr>
        </p:nvSpPr>
        <p:spPr/>
        <p:txBody>
          <a:bodyPr/>
          <a:lstStyle/>
          <a:p>
            <a:fld id="{6F3A1082-03DF-4F99-B051-B651993AB1CA}" type="slidenum">
              <a:rPr lang="en-US" smtClean="0"/>
              <a:t>‹#›</a:t>
            </a:fld>
            <a:endParaRPr lang="en-US"/>
          </a:p>
        </p:txBody>
      </p:sp>
    </p:spTree>
    <p:extLst>
      <p:ext uri="{BB962C8B-B14F-4D97-AF65-F5344CB8AC3E}">
        <p14:creationId xmlns:p14="http://schemas.microsoft.com/office/powerpoint/2010/main" val="286261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5/26/2014</a:t>
            </a:r>
            <a:endParaRPr lang="en-US"/>
          </a:p>
        </p:txBody>
      </p:sp>
      <p:sp>
        <p:nvSpPr>
          <p:cNvPr id="6" name="Footer Placeholder 5"/>
          <p:cNvSpPr>
            <a:spLocks noGrp="1"/>
          </p:cNvSpPr>
          <p:nvPr>
            <p:ph type="ftr" sz="quarter" idx="11"/>
          </p:nvPr>
        </p:nvSpPr>
        <p:spPr/>
        <p:txBody>
          <a:bodyPr/>
          <a:lstStyle/>
          <a:p>
            <a:r>
              <a:rPr lang="en-US" smtClean="0"/>
              <a:t>ESSnuSB situation and WP1 status                         Tord Ekelof Uppsala University</a:t>
            </a:r>
            <a:endParaRPr lang="en-US"/>
          </a:p>
        </p:txBody>
      </p:sp>
      <p:sp>
        <p:nvSpPr>
          <p:cNvPr id="7" name="Slide Number Placeholder 6"/>
          <p:cNvSpPr>
            <a:spLocks noGrp="1"/>
          </p:cNvSpPr>
          <p:nvPr>
            <p:ph type="sldNum" sz="quarter" idx="12"/>
          </p:nvPr>
        </p:nvSpPr>
        <p:spPr/>
        <p:txBody>
          <a:bodyPr/>
          <a:lstStyle/>
          <a:p>
            <a:fld id="{6F3A1082-03DF-4F99-B051-B651993AB1CA}" type="slidenum">
              <a:rPr lang="en-US" smtClean="0"/>
              <a:t>‹#›</a:t>
            </a:fld>
            <a:endParaRPr lang="en-US"/>
          </a:p>
        </p:txBody>
      </p:sp>
    </p:spTree>
    <p:extLst>
      <p:ext uri="{BB962C8B-B14F-4D97-AF65-F5344CB8AC3E}">
        <p14:creationId xmlns:p14="http://schemas.microsoft.com/office/powerpoint/2010/main" val="232530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5/26/2014</a:t>
            </a:r>
            <a:endParaRPr lang="en-US"/>
          </a:p>
        </p:txBody>
      </p:sp>
      <p:sp>
        <p:nvSpPr>
          <p:cNvPr id="8" name="Footer Placeholder 7"/>
          <p:cNvSpPr>
            <a:spLocks noGrp="1"/>
          </p:cNvSpPr>
          <p:nvPr>
            <p:ph type="ftr" sz="quarter" idx="11"/>
          </p:nvPr>
        </p:nvSpPr>
        <p:spPr/>
        <p:txBody>
          <a:bodyPr/>
          <a:lstStyle/>
          <a:p>
            <a:r>
              <a:rPr lang="en-US" smtClean="0"/>
              <a:t>ESSnuSB situation and WP1 status                         Tord Ekelof Uppsala University</a:t>
            </a:r>
            <a:endParaRPr lang="en-US"/>
          </a:p>
        </p:txBody>
      </p:sp>
      <p:sp>
        <p:nvSpPr>
          <p:cNvPr id="9" name="Slide Number Placeholder 8"/>
          <p:cNvSpPr>
            <a:spLocks noGrp="1"/>
          </p:cNvSpPr>
          <p:nvPr>
            <p:ph type="sldNum" sz="quarter" idx="12"/>
          </p:nvPr>
        </p:nvSpPr>
        <p:spPr/>
        <p:txBody>
          <a:bodyPr/>
          <a:lstStyle/>
          <a:p>
            <a:fld id="{6F3A1082-03DF-4F99-B051-B651993AB1CA}" type="slidenum">
              <a:rPr lang="en-US" smtClean="0"/>
              <a:t>‹#›</a:t>
            </a:fld>
            <a:endParaRPr lang="en-US"/>
          </a:p>
        </p:txBody>
      </p:sp>
    </p:spTree>
    <p:extLst>
      <p:ext uri="{BB962C8B-B14F-4D97-AF65-F5344CB8AC3E}">
        <p14:creationId xmlns:p14="http://schemas.microsoft.com/office/powerpoint/2010/main" val="3414174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5/26/2014</a:t>
            </a:r>
            <a:endParaRPr lang="en-US"/>
          </a:p>
        </p:txBody>
      </p:sp>
      <p:sp>
        <p:nvSpPr>
          <p:cNvPr id="4" name="Footer Placeholder 3"/>
          <p:cNvSpPr>
            <a:spLocks noGrp="1"/>
          </p:cNvSpPr>
          <p:nvPr>
            <p:ph type="ftr" sz="quarter" idx="11"/>
          </p:nvPr>
        </p:nvSpPr>
        <p:spPr/>
        <p:txBody>
          <a:bodyPr/>
          <a:lstStyle/>
          <a:p>
            <a:r>
              <a:rPr lang="en-US" smtClean="0"/>
              <a:t>ESSnuSB situation and WP1 status                         Tord Ekelof Uppsala University</a:t>
            </a:r>
            <a:endParaRPr lang="en-US"/>
          </a:p>
        </p:txBody>
      </p:sp>
      <p:sp>
        <p:nvSpPr>
          <p:cNvPr id="5" name="Slide Number Placeholder 4"/>
          <p:cNvSpPr>
            <a:spLocks noGrp="1"/>
          </p:cNvSpPr>
          <p:nvPr>
            <p:ph type="sldNum" sz="quarter" idx="12"/>
          </p:nvPr>
        </p:nvSpPr>
        <p:spPr/>
        <p:txBody>
          <a:bodyPr/>
          <a:lstStyle/>
          <a:p>
            <a:fld id="{6F3A1082-03DF-4F99-B051-B651993AB1CA}" type="slidenum">
              <a:rPr lang="en-US" smtClean="0"/>
              <a:t>‹#›</a:t>
            </a:fld>
            <a:endParaRPr lang="en-US"/>
          </a:p>
        </p:txBody>
      </p:sp>
    </p:spTree>
    <p:extLst>
      <p:ext uri="{BB962C8B-B14F-4D97-AF65-F5344CB8AC3E}">
        <p14:creationId xmlns:p14="http://schemas.microsoft.com/office/powerpoint/2010/main" val="3373417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5/26/2014</a:t>
            </a:r>
            <a:endParaRPr lang="en-US"/>
          </a:p>
        </p:txBody>
      </p:sp>
      <p:sp>
        <p:nvSpPr>
          <p:cNvPr id="3" name="Footer Placeholder 2"/>
          <p:cNvSpPr>
            <a:spLocks noGrp="1"/>
          </p:cNvSpPr>
          <p:nvPr>
            <p:ph type="ftr" sz="quarter" idx="11"/>
          </p:nvPr>
        </p:nvSpPr>
        <p:spPr/>
        <p:txBody>
          <a:bodyPr/>
          <a:lstStyle/>
          <a:p>
            <a:r>
              <a:rPr lang="en-US" smtClean="0"/>
              <a:t>ESSnuSB situation and WP1 status                         Tord Ekelof Uppsala University</a:t>
            </a:r>
            <a:endParaRPr lang="en-US"/>
          </a:p>
        </p:txBody>
      </p:sp>
      <p:sp>
        <p:nvSpPr>
          <p:cNvPr id="4" name="Slide Number Placeholder 3"/>
          <p:cNvSpPr>
            <a:spLocks noGrp="1"/>
          </p:cNvSpPr>
          <p:nvPr>
            <p:ph type="sldNum" sz="quarter" idx="12"/>
          </p:nvPr>
        </p:nvSpPr>
        <p:spPr/>
        <p:txBody>
          <a:bodyPr/>
          <a:lstStyle/>
          <a:p>
            <a:fld id="{6F3A1082-03DF-4F99-B051-B651993AB1CA}" type="slidenum">
              <a:rPr lang="en-US" smtClean="0"/>
              <a:t>‹#›</a:t>
            </a:fld>
            <a:endParaRPr lang="en-US"/>
          </a:p>
        </p:txBody>
      </p:sp>
    </p:spTree>
    <p:extLst>
      <p:ext uri="{BB962C8B-B14F-4D97-AF65-F5344CB8AC3E}">
        <p14:creationId xmlns:p14="http://schemas.microsoft.com/office/powerpoint/2010/main" val="408696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5/26/2014</a:t>
            </a:r>
            <a:endParaRPr lang="en-US"/>
          </a:p>
        </p:txBody>
      </p:sp>
      <p:sp>
        <p:nvSpPr>
          <p:cNvPr id="6" name="Footer Placeholder 5"/>
          <p:cNvSpPr>
            <a:spLocks noGrp="1"/>
          </p:cNvSpPr>
          <p:nvPr>
            <p:ph type="ftr" sz="quarter" idx="11"/>
          </p:nvPr>
        </p:nvSpPr>
        <p:spPr/>
        <p:txBody>
          <a:bodyPr/>
          <a:lstStyle/>
          <a:p>
            <a:r>
              <a:rPr lang="en-US" smtClean="0"/>
              <a:t>ESSnuSB situation and WP1 status                         Tord Ekelof Uppsala University</a:t>
            </a:r>
            <a:endParaRPr lang="en-US"/>
          </a:p>
        </p:txBody>
      </p:sp>
      <p:sp>
        <p:nvSpPr>
          <p:cNvPr id="7" name="Slide Number Placeholder 6"/>
          <p:cNvSpPr>
            <a:spLocks noGrp="1"/>
          </p:cNvSpPr>
          <p:nvPr>
            <p:ph type="sldNum" sz="quarter" idx="12"/>
          </p:nvPr>
        </p:nvSpPr>
        <p:spPr/>
        <p:txBody>
          <a:bodyPr/>
          <a:lstStyle/>
          <a:p>
            <a:fld id="{6F3A1082-03DF-4F99-B051-B651993AB1CA}" type="slidenum">
              <a:rPr lang="en-US" smtClean="0"/>
              <a:t>‹#›</a:t>
            </a:fld>
            <a:endParaRPr lang="en-US"/>
          </a:p>
        </p:txBody>
      </p:sp>
    </p:spTree>
    <p:extLst>
      <p:ext uri="{BB962C8B-B14F-4D97-AF65-F5344CB8AC3E}">
        <p14:creationId xmlns:p14="http://schemas.microsoft.com/office/powerpoint/2010/main" val="378063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5/26/2014</a:t>
            </a:r>
            <a:endParaRPr lang="en-US"/>
          </a:p>
        </p:txBody>
      </p:sp>
      <p:sp>
        <p:nvSpPr>
          <p:cNvPr id="6" name="Footer Placeholder 5"/>
          <p:cNvSpPr>
            <a:spLocks noGrp="1"/>
          </p:cNvSpPr>
          <p:nvPr>
            <p:ph type="ftr" sz="quarter" idx="11"/>
          </p:nvPr>
        </p:nvSpPr>
        <p:spPr/>
        <p:txBody>
          <a:bodyPr/>
          <a:lstStyle/>
          <a:p>
            <a:r>
              <a:rPr lang="en-US" smtClean="0"/>
              <a:t>ESSnuSB situation and WP1 status                         Tord Ekelof Uppsala University</a:t>
            </a:r>
            <a:endParaRPr lang="en-US"/>
          </a:p>
        </p:txBody>
      </p:sp>
      <p:sp>
        <p:nvSpPr>
          <p:cNvPr id="7" name="Slide Number Placeholder 6"/>
          <p:cNvSpPr>
            <a:spLocks noGrp="1"/>
          </p:cNvSpPr>
          <p:nvPr>
            <p:ph type="sldNum" sz="quarter" idx="12"/>
          </p:nvPr>
        </p:nvSpPr>
        <p:spPr/>
        <p:txBody>
          <a:bodyPr/>
          <a:lstStyle/>
          <a:p>
            <a:fld id="{6F3A1082-03DF-4F99-B051-B651993AB1CA}" type="slidenum">
              <a:rPr lang="en-US" smtClean="0"/>
              <a:t>‹#›</a:t>
            </a:fld>
            <a:endParaRPr lang="en-US"/>
          </a:p>
        </p:txBody>
      </p:sp>
    </p:spTree>
    <p:extLst>
      <p:ext uri="{BB962C8B-B14F-4D97-AF65-F5344CB8AC3E}">
        <p14:creationId xmlns:p14="http://schemas.microsoft.com/office/powerpoint/2010/main" val="2835876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5/26/2014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ESSnuSB situation and WP1 status                         Tord Ekelof Uppsala University</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A1082-03DF-4F99-B051-B651993AB1CA}" type="slidenum">
              <a:rPr lang="en-US" smtClean="0"/>
              <a:t>‹#›</a:t>
            </a:fld>
            <a:endParaRPr lang="en-US"/>
          </a:p>
        </p:txBody>
      </p:sp>
    </p:spTree>
    <p:extLst>
      <p:ext uri="{BB962C8B-B14F-4D97-AF65-F5344CB8AC3E}">
        <p14:creationId xmlns:p14="http://schemas.microsoft.com/office/powerpoint/2010/main" val="389009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s://indico.in2p3.fr/conferenceTimeTable.py?confId=10090"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slac.stanford.edu/econf/C1307292/"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97175"/>
            <a:ext cx="7772400" cy="1470025"/>
          </a:xfrm>
        </p:spPr>
        <p:txBody>
          <a:bodyPr>
            <a:normAutofit fontScale="90000"/>
          </a:bodyPr>
          <a:lstStyle/>
          <a:p>
            <a:r>
              <a:rPr lang="en-US" altLang="en-US" sz="9600" dirty="0" smtClean="0">
                <a:latin typeface="Comic Sans MS" panose="030F0702030302020204" pitchFamily="66" charset="0"/>
              </a:rPr>
              <a:t/>
            </a:r>
            <a:br>
              <a:rPr lang="en-US" altLang="en-US" sz="9600" dirty="0" smtClean="0">
                <a:latin typeface="Comic Sans MS" panose="030F0702030302020204" pitchFamily="66" charset="0"/>
              </a:rPr>
            </a:br>
            <a:r>
              <a:rPr lang="en-US" altLang="en-US" dirty="0" smtClean="0">
                <a:latin typeface="Comic Sans MS" panose="030F0702030302020204" pitchFamily="66" charset="0"/>
              </a:rPr>
              <a:t/>
            </a:r>
            <a:br>
              <a:rPr lang="en-US" altLang="en-US" dirty="0" smtClean="0">
                <a:latin typeface="Comic Sans MS" panose="030F0702030302020204" pitchFamily="66" charset="0"/>
              </a:rPr>
            </a:br>
            <a:r>
              <a:rPr lang="en-US" altLang="en-US" dirty="0" smtClean="0">
                <a:latin typeface="Comic Sans MS" panose="030F0702030302020204" pitchFamily="66" charset="0"/>
              </a:rPr>
              <a:t>                                                                                        </a:t>
            </a:r>
            <a:r>
              <a:rPr lang="en-US" altLang="en-US" sz="4900" dirty="0" smtClean="0">
                <a:latin typeface="Comic Sans MS" panose="030F0702030302020204" pitchFamily="66" charset="0"/>
              </a:rPr>
              <a:t>Current situation of ESS</a:t>
            </a:r>
            <a:r>
              <a:rPr lang="el-GR" altLang="en-US" sz="4900" dirty="0" smtClean="0">
                <a:latin typeface="Comic Sans MS" panose="030F0702030302020204" pitchFamily="66" charset="0"/>
              </a:rPr>
              <a:t>ν</a:t>
            </a:r>
            <a:r>
              <a:rPr lang="en-US" altLang="en-US" sz="4900" dirty="0" smtClean="0">
                <a:latin typeface="Comic Sans MS" panose="030F0702030302020204" pitchFamily="66" charset="0"/>
              </a:rPr>
              <a:t>SB </a:t>
            </a:r>
            <a:br>
              <a:rPr lang="en-US" altLang="en-US" sz="4900" dirty="0" smtClean="0">
                <a:latin typeface="Comic Sans MS" panose="030F0702030302020204" pitchFamily="66" charset="0"/>
              </a:rPr>
            </a:br>
            <a:r>
              <a:rPr lang="en-US" altLang="en-US" sz="4900" dirty="0" smtClean="0">
                <a:latin typeface="Comic Sans MS" panose="030F0702030302020204" pitchFamily="66" charset="0"/>
              </a:rPr>
              <a:t>and </a:t>
            </a:r>
            <a:br>
              <a:rPr lang="en-US" altLang="en-US" sz="4900" dirty="0" smtClean="0">
                <a:latin typeface="Comic Sans MS" panose="030F0702030302020204" pitchFamily="66" charset="0"/>
              </a:rPr>
            </a:br>
            <a:r>
              <a:rPr lang="en-US" altLang="en-US" sz="4900" dirty="0" smtClean="0">
                <a:latin typeface="Comic Sans MS" panose="030F0702030302020204" pitchFamily="66" charset="0"/>
              </a:rPr>
              <a:t>Status of WP1 Management</a:t>
            </a:r>
            <a:r>
              <a:rPr lang="en-US" altLang="en-US" dirty="0" smtClean="0">
                <a:latin typeface="Comic Sans MS" panose="030F0702030302020204" pitchFamily="66" charset="0"/>
              </a:rPr>
              <a:t/>
            </a:r>
            <a:br>
              <a:rPr lang="en-US" altLang="en-US" dirty="0" smtClean="0">
                <a:latin typeface="Comic Sans MS" panose="030F0702030302020204" pitchFamily="66" charset="0"/>
              </a:rPr>
            </a:br>
            <a:r>
              <a:rPr lang="en-US" altLang="en-US" dirty="0" smtClean="0">
                <a:latin typeface="Comic Sans MS" panose="030F0702030302020204" pitchFamily="66" charset="0"/>
              </a:rPr>
              <a:t/>
            </a:r>
            <a:br>
              <a:rPr lang="en-US" altLang="en-US" dirty="0" smtClean="0">
                <a:latin typeface="Comic Sans MS" panose="030F0702030302020204" pitchFamily="66" charset="0"/>
              </a:rPr>
            </a:br>
            <a:r>
              <a:rPr lang="en-US" altLang="en-US" dirty="0" smtClean="0">
                <a:latin typeface="Comic Sans MS" panose="030F0702030302020204" pitchFamily="66" charset="0"/>
              </a:rPr>
              <a:t/>
            </a:r>
            <a:br>
              <a:rPr lang="en-US" altLang="en-US" dirty="0" smtClean="0">
                <a:latin typeface="Comic Sans MS" panose="030F0702030302020204" pitchFamily="66" charset="0"/>
              </a:rPr>
            </a:br>
            <a:r>
              <a:rPr lang="en-US" altLang="en-US" dirty="0" smtClean="0">
                <a:latin typeface="Comic Sans MS" panose="030F0702030302020204" pitchFamily="66" charset="0"/>
              </a:rPr>
              <a:t/>
            </a:r>
            <a:br>
              <a:rPr lang="en-US" altLang="en-US" dirty="0" smtClean="0">
                <a:latin typeface="Comic Sans MS" panose="030F0702030302020204" pitchFamily="66" charset="0"/>
              </a:rPr>
            </a:br>
            <a:r>
              <a:rPr lang="en-US" altLang="en-US" sz="2700" dirty="0" smtClean="0">
                <a:latin typeface="Comic Sans MS" panose="030F0702030302020204" pitchFamily="66" charset="0"/>
              </a:rPr>
              <a:t>Tord Ekelof, Uppsala University </a:t>
            </a:r>
            <a:br>
              <a:rPr lang="en-US" altLang="en-US" sz="2700" dirty="0" smtClean="0">
                <a:latin typeface="Comic Sans MS" panose="030F0702030302020204" pitchFamily="66" charset="0"/>
              </a:rPr>
            </a:br>
            <a:r>
              <a:rPr lang="en-US" altLang="en-US" dirty="0" smtClean="0"/>
              <a:t/>
            </a:r>
            <a:br>
              <a:rPr lang="en-US" altLang="en-US" dirty="0" smtClean="0"/>
            </a:br>
            <a:endParaRPr lang="en-US" dirty="0"/>
          </a:p>
        </p:txBody>
      </p:sp>
      <p:pic>
        <p:nvPicPr>
          <p:cNvPr id="4" name="Picture 10" descr="C:\Users\tordeke\Desktop\20192_uulogo_whi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52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4"/>
          <p:cNvSpPr>
            <a:spLocks noGrp="1"/>
          </p:cNvSpPr>
          <p:nvPr>
            <p:ph type="dt" sz="half" idx="10"/>
          </p:nvPr>
        </p:nvSpPr>
        <p:spPr/>
        <p:txBody>
          <a:bodyPr/>
          <a:lstStyle/>
          <a:p>
            <a:r>
              <a:rPr lang="en-US" smtClean="0"/>
              <a:t>5/26/2014</a:t>
            </a:r>
            <a:endParaRPr lang="en-US"/>
          </a:p>
        </p:txBody>
      </p:sp>
      <p:sp>
        <p:nvSpPr>
          <p:cNvPr id="6" name="Footer Placeholder 5"/>
          <p:cNvSpPr>
            <a:spLocks noGrp="1"/>
          </p:cNvSpPr>
          <p:nvPr>
            <p:ph type="ftr" sz="quarter" idx="11"/>
          </p:nvPr>
        </p:nvSpPr>
        <p:spPr/>
        <p:txBody>
          <a:bodyPr/>
          <a:lstStyle/>
          <a:p>
            <a:r>
              <a:rPr lang="en-US" smtClean="0"/>
              <a:t>ESSnuSB situation and WP1 status                         Tord Ekelof Uppsala University</a:t>
            </a:r>
            <a:endParaRPr lang="en-US"/>
          </a:p>
        </p:txBody>
      </p:sp>
      <p:sp>
        <p:nvSpPr>
          <p:cNvPr id="7" name="Slide Number Placeholder 6"/>
          <p:cNvSpPr>
            <a:spLocks noGrp="1"/>
          </p:cNvSpPr>
          <p:nvPr>
            <p:ph type="sldNum" sz="quarter" idx="12"/>
          </p:nvPr>
        </p:nvSpPr>
        <p:spPr/>
        <p:txBody>
          <a:bodyPr/>
          <a:lstStyle/>
          <a:p>
            <a:fld id="{6F3A1082-03DF-4F99-B051-B651993AB1CA}" type="slidenum">
              <a:rPr lang="en-US" smtClean="0"/>
              <a:t>1</a:t>
            </a:fld>
            <a:endParaRPr lang="en-US"/>
          </a:p>
        </p:txBody>
      </p:sp>
    </p:spTree>
    <p:extLst>
      <p:ext uri="{BB962C8B-B14F-4D97-AF65-F5344CB8AC3E}">
        <p14:creationId xmlns:p14="http://schemas.microsoft.com/office/powerpoint/2010/main" val="393499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00050" y="6415296"/>
            <a:ext cx="2133600" cy="365125"/>
          </a:xfrm>
        </p:spPr>
        <p:txBody>
          <a:bodyPr/>
          <a:lstStyle/>
          <a:p>
            <a:r>
              <a:rPr lang="en-US" smtClean="0"/>
              <a:t>5/26/2014</a:t>
            </a:r>
            <a:endParaRPr lang="en-US" dirty="0"/>
          </a:p>
        </p:txBody>
      </p:sp>
      <p:sp>
        <p:nvSpPr>
          <p:cNvPr id="3" name="Footer Placeholder 2"/>
          <p:cNvSpPr>
            <a:spLocks noGrp="1"/>
          </p:cNvSpPr>
          <p:nvPr>
            <p:ph type="ftr" sz="quarter" idx="11"/>
          </p:nvPr>
        </p:nvSpPr>
        <p:spPr/>
        <p:txBody>
          <a:bodyPr/>
          <a:lstStyle/>
          <a:p>
            <a:r>
              <a:rPr lang="en-US" smtClean="0"/>
              <a:t>ESSnuSB situation and WP1 status                         Tord Ekelof Uppsala University</a:t>
            </a:r>
            <a:endParaRPr lang="en-US" dirty="0"/>
          </a:p>
        </p:txBody>
      </p:sp>
      <p:sp>
        <p:nvSpPr>
          <p:cNvPr id="4" name="Slide Number Placeholder 3"/>
          <p:cNvSpPr>
            <a:spLocks noGrp="1"/>
          </p:cNvSpPr>
          <p:nvPr>
            <p:ph type="sldNum" sz="quarter" idx="12"/>
          </p:nvPr>
        </p:nvSpPr>
        <p:spPr/>
        <p:txBody>
          <a:bodyPr/>
          <a:lstStyle/>
          <a:p>
            <a:fld id="{6F3A1082-03DF-4F99-B051-B651993AB1CA}" type="slidenum">
              <a:rPr lang="en-US" smtClean="0"/>
              <a:t>10</a:t>
            </a:fld>
            <a:endParaRPr lang="en-US"/>
          </a:p>
        </p:txBody>
      </p:sp>
      <p:pic>
        <p:nvPicPr>
          <p:cNvPr id="5" name="Image 10"/>
          <p:cNvPicPr/>
          <p:nvPr/>
        </p:nvPicPr>
        <p:blipFill>
          <a:blip r:embed="rId3">
            <a:extLst>
              <a:ext uri="{28A0092B-C50C-407E-A947-70E740481C1C}">
                <a14:useLocalDpi xmlns:a14="http://schemas.microsoft.com/office/drawing/2010/main" val="0"/>
              </a:ext>
            </a:extLst>
          </a:blip>
          <a:stretch>
            <a:fillRect/>
          </a:stretch>
        </p:blipFill>
        <p:spPr>
          <a:xfrm>
            <a:off x="381000" y="381000"/>
            <a:ext cx="8458200" cy="5791200"/>
          </a:xfrm>
          <a:prstGeom prst="rect">
            <a:avLst/>
          </a:prstGeom>
          <a:solidFill>
            <a:schemeClr val="bg1"/>
          </a:solidFill>
        </p:spPr>
      </p:pic>
      <p:sp>
        <p:nvSpPr>
          <p:cNvPr id="7" name="TextBox 6"/>
          <p:cNvSpPr txBox="1"/>
          <p:nvPr/>
        </p:nvSpPr>
        <p:spPr>
          <a:xfrm>
            <a:off x="533400" y="5943600"/>
            <a:ext cx="1712328" cy="253916"/>
          </a:xfrm>
          <a:prstGeom prst="rect">
            <a:avLst/>
          </a:prstGeom>
          <a:noFill/>
        </p:spPr>
        <p:txBody>
          <a:bodyPr wrap="none" rtlCol="0">
            <a:spAutoFit/>
          </a:bodyPr>
          <a:lstStyle/>
          <a:p>
            <a:r>
              <a:rPr lang="en-US" sz="1050" b="1" dirty="0" err="1" smtClean="0">
                <a:latin typeface="Times New Roman" panose="02020603050405020304" pitchFamily="18" charset="0"/>
                <a:cs typeface="Times New Roman" panose="02020603050405020304" pitchFamily="18" charset="0"/>
              </a:rPr>
              <a:t>Cunceptual</a:t>
            </a:r>
            <a:r>
              <a:rPr lang="en-US" sz="1050" b="1" dirty="0" smtClean="0">
                <a:latin typeface="Times New Roman" panose="02020603050405020304" pitchFamily="18" charset="0"/>
                <a:cs typeface="Times New Roman" panose="02020603050405020304" pitchFamily="18" charset="0"/>
              </a:rPr>
              <a:t> Design Report</a:t>
            </a:r>
            <a:endParaRPr lang="en-US" sz="105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2750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5/26/2014</a:t>
            </a:r>
            <a:endParaRPr lang="en-US"/>
          </a:p>
        </p:txBody>
      </p:sp>
      <p:sp>
        <p:nvSpPr>
          <p:cNvPr id="3" name="Footer Placeholder 2"/>
          <p:cNvSpPr>
            <a:spLocks noGrp="1"/>
          </p:cNvSpPr>
          <p:nvPr>
            <p:ph type="ftr" sz="quarter" idx="11"/>
          </p:nvPr>
        </p:nvSpPr>
        <p:spPr/>
        <p:txBody>
          <a:bodyPr/>
          <a:lstStyle/>
          <a:p>
            <a:r>
              <a:rPr lang="en-US" smtClean="0"/>
              <a:t>ESSnuSB situation and WP1 status                         Tord Ekelof Uppsala University</a:t>
            </a:r>
            <a:endParaRPr lang="en-US"/>
          </a:p>
        </p:txBody>
      </p:sp>
      <p:sp>
        <p:nvSpPr>
          <p:cNvPr id="4" name="Slide Number Placeholder 3"/>
          <p:cNvSpPr>
            <a:spLocks noGrp="1"/>
          </p:cNvSpPr>
          <p:nvPr>
            <p:ph type="sldNum" sz="quarter" idx="12"/>
          </p:nvPr>
        </p:nvSpPr>
        <p:spPr/>
        <p:txBody>
          <a:bodyPr/>
          <a:lstStyle/>
          <a:p>
            <a:fld id="{6F3A1082-03DF-4F99-B051-B651993AB1CA}" type="slidenum">
              <a:rPr lang="en-US" smtClean="0"/>
              <a:t>11</a:t>
            </a:fld>
            <a:endParaRPr lang="en-US"/>
          </a:p>
        </p:txBody>
      </p:sp>
      <p:pic>
        <p:nvPicPr>
          <p:cNvPr id="6146" name="Picture 2" descr="C:\Users\tordeke\Desktop\Statement on the ESSnuSB studies 1405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7606" y="55562"/>
            <a:ext cx="4431994" cy="6269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256" y="1066800"/>
            <a:ext cx="3198311" cy="1015663"/>
          </a:xfrm>
          <a:prstGeom prst="rect">
            <a:avLst/>
          </a:prstGeom>
          <a:noFill/>
        </p:spPr>
        <p:txBody>
          <a:bodyPr wrap="none" rtlCol="0">
            <a:spAutoFit/>
          </a:bodyPr>
          <a:lstStyle/>
          <a:p>
            <a:r>
              <a:rPr lang="en-US" sz="2000" dirty="0" smtClean="0">
                <a:latin typeface="Comic Sans MS" panose="030F0702030302020204" pitchFamily="66" charset="0"/>
              </a:rPr>
              <a:t>Expression of support </a:t>
            </a:r>
          </a:p>
          <a:p>
            <a:r>
              <a:rPr lang="en-US" sz="2000" dirty="0" smtClean="0">
                <a:latin typeface="Comic Sans MS" panose="030F0702030302020204" pitchFamily="66" charset="0"/>
              </a:rPr>
              <a:t>to </a:t>
            </a:r>
            <a:r>
              <a:rPr lang="en-US" sz="2000" dirty="0" err="1" smtClean="0">
                <a:latin typeface="Comic Sans MS" panose="030F0702030302020204" pitchFamily="66" charset="0"/>
              </a:rPr>
              <a:t>ESSnuSB</a:t>
            </a:r>
            <a:r>
              <a:rPr lang="en-US" sz="2000" dirty="0" smtClean="0">
                <a:latin typeface="Comic Sans MS" panose="030F0702030302020204" pitchFamily="66" charset="0"/>
              </a:rPr>
              <a:t> </a:t>
            </a:r>
          </a:p>
          <a:p>
            <a:r>
              <a:rPr lang="en-US" sz="2000" dirty="0">
                <a:latin typeface="Comic Sans MS" panose="030F0702030302020204" pitchFamily="66" charset="0"/>
              </a:rPr>
              <a:t>b</a:t>
            </a:r>
            <a:r>
              <a:rPr lang="en-US" sz="2000" dirty="0" smtClean="0">
                <a:latin typeface="Comic Sans MS" panose="030F0702030302020204" pitchFamily="66" charset="0"/>
              </a:rPr>
              <a:t>y the ESS Management </a:t>
            </a:r>
            <a:endParaRPr lang="en-US" sz="2000" dirty="0">
              <a:latin typeface="Comic Sans MS" panose="030F0702030302020204" pitchFamily="66" charset="0"/>
            </a:endParaRPr>
          </a:p>
        </p:txBody>
      </p:sp>
    </p:spTree>
    <p:extLst>
      <p:ext uri="{BB962C8B-B14F-4D97-AF65-F5344CB8AC3E}">
        <p14:creationId xmlns:p14="http://schemas.microsoft.com/office/powerpoint/2010/main" val="29553972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0400"/>
            <a:ext cx="9144000" cy="1143000"/>
          </a:xfrm>
        </p:spPr>
        <p:txBody>
          <a:bodyPr>
            <a:normAutofit fontScale="90000"/>
          </a:bodyPr>
          <a:lstStyle/>
          <a:p>
            <a:pPr algn="l"/>
            <a:r>
              <a:rPr lang="en-US" sz="1200" dirty="0"/>
              <a:t>On 5/19/2014 1:34 PM, Tord Ekelöf wrote:</a:t>
            </a:r>
            <a:br>
              <a:rPr lang="en-US" sz="1200" dirty="0"/>
            </a:br>
            <a:r>
              <a:rPr lang="en-US" sz="1200" dirty="0"/>
              <a:t>Dear </a:t>
            </a:r>
            <a:r>
              <a:rPr lang="en-US" sz="1200" dirty="0" err="1"/>
              <a:t>Frédérick</a:t>
            </a:r>
            <a:r>
              <a:rPr lang="en-US" sz="1200" dirty="0"/>
              <a:t>,</a:t>
            </a:r>
            <a:br>
              <a:rPr lang="en-US" sz="1200" dirty="0"/>
            </a:br>
            <a:r>
              <a:rPr lang="en-US" sz="1300" dirty="0" smtClean="0">
                <a:effectLst/>
              </a:rPr>
              <a:t/>
            </a:r>
            <a:br>
              <a:rPr lang="en-US" sz="1300" dirty="0" smtClean="0">
                <a:effectLst/>
              </a:rPr>
            </a:br>
            <a:r>
              <a:rPr lang="en-US" sz="1300" dirty="0" err="1" smtClean="0">
                <a:effectLst/>
              </a:rPr>
              <a:t>ESSnuSB</a:t>
            </a:r>
            <a:r>
              <a:rPr lang="en-US" sz="1300" dirty="0" smtClean="0">
                <a:effectLst/>
              </a:rPr>
              <a:t> has made a request to CERN to assist in the work to evaluate what modifications have to be made to the current base-line ESS </a:t>
            </a:r>
            <a:r>
              <a:rPr lang="en-US" sz="1300" dirty="0" err="1" smtClean="0">
                <a:effectLst/>
              </a:rPr>
              <a:t>linac</a:t>
            </a:r>
            <a:r>
              <a:rPr lang="en-US" sz="1300" dirty="0" smtClean="0">
                <a:effectLst/>
              </a:rPr>
              <a:t> design. …</a:t>
            </a:r>
            <a:br>
              <a:rPr lang="en-US" sz="1300" dirty="0" smtClean="0">
                <a:effectLst/>
              </a:rPr>
            </a:br>
            <a:r>
              <a:rPr lang="en-US" sz="1300" dirty="0" smtClean="0"/>
              <a:t/>
            </a:r>
            <a:br>
              <a:rPr lang="en-US" sz="1300" dirty="0" smtClean="0"/>
            </a:br>
            <a:r>
              <a:rPr lang="en-US" sz="1300" dirty="0" smtClean="0">
                <a:effectLst/>
              </a:rPr>
              <a:t>The first critical step in this evaluation is to identify which are the minimal modifications to the current ESS </a:t>
            </a:r>
            <a:r>
              <a:rPr lang="en-US" sz="1300" dirty="0" err="1" smtClean="0">
                <a:effectLst/>
              </a:rPr>
              <a:t>linac</a:t>
            </a:r>
            <a:r>
              <a:rPr lang="en-US" sz="1300" dirty="0" smtClean="0">
                <a:effectLst/>
              </a:rPr>
              <a:t> design, that would be needed to avoid that a later upgrade for concurrent neutrino beam production will imply a major modification of the base-line construction, the aim being to avoid the need for major dislocation of existing equipment and longer shut-downs, once the upgrade is to be made. This problem does not change much if we, according our basic plan, will make the upgrade concurrently with the build-up of the </a:t>
            </a:r>
            <a:r>
              <a:rPr lang="en-US" sz="1300" dirty="0" err="1" smtClean="0">
                <a:effectLst/>
              </a:rPr>
              <a:t>linac</a:t>
            </a:r>
            <a:r>
              <a:rPr lang="en-US" sz="1300" dirty="0" smtClean="0">
                <a:effectLst/>
              </a:rPr>
              <a:t> 2017-2023, but we need to also cover the case that the upgrade will start during, or after the conclusion of, the ESS base-line </a:t>
            </a:r>
            <a:r>
              <a:rPr lang="en-US" sz="1300" dirty="0" err="1" smtClean="0">
                <a:effectLst/>
              </a:rPr>
              <a:t>linac</a:t>
            </a:r>
            <a:r>
              <a:rPr lang="en-US" sz="1300" dirty="0" smtClean="0">
                <a:effectLst/>
              </a:rPr>
              <a:t> build-up.</a:t>
            </a:r>
            <a:br>
              <a:rPr lang="en-US" sz="1300" dirty="0" smtClean="0">
                <a:effectLst/>
              </a:rPr>
            </a:br>
            <a:r>
              <a:rPr lang="en-US" sz="1300" dirty="0" smtClean="0"/>
              <a:t/>
            </a:r>
            <a:br>
              <a:rPr lang="en-US" sz="1300" dirty="0" smtClean="0"/>
            </a:br>
            <a:r>
              <a:rPr lang="en-US" sz="1300" dirty="0" smtClean="0">
                <a:effectLst/>
              </a:rPr>
              <a:t>It is to make a first identification of these minimal modifications that we ask that CERN experts visit ESS in Lund, Sweden during a few days. We have already assured that the CERN experts would be received by ESS accelerator experts, who will provide access to all relevant technical information and spend sufficient time to discuss the issues with the CERN experts.  Our contact with ESS has been Elena Wildner, who has produced the enclosed working note, listing the ESS </a:t>
            </a:r>
            <a:r>
              <a:rPr lang="en-US" sz="1300" dirty="0" err="1" smtClean="0">
                <a:effectLst/>
              </a:rPr>
              <a:t>linac</a:t>
            </a:r>
            <a:r>
              <a:rPr lang="en-US" sz="1300" dirty="0" smtClean="0">
                <a:effectLst/>
              </a:rPr>
              <a:t> system components that need to be upgraded to enable the generation of an </a:t>
            </a:r>
            <a:r>
              <a:rPr lang="en-US" sz="1300" dirty="0" err="1" smtClean="0">
                <a:effectLst/>
              </a:rPr>
              <a:t>ESSnuSB</a:t>
            </a:r>
            <a:r>
              <a:rPr lang="en-US" sz="1300" dirty="0" smtClean="0">
                <a:effectLst/>
              </a:rPr>
              <a:t> neutrino Super Beam. As mentioned in this list, Elena has discussed it with </a:t>
            </a:r>
            <a:r>
              <a:rPr lang="en-US" sz="1300" dirty="0" err="1" smtClean="0">
                <a:effectLst/>
              </a:rPr>
              <a:t>Erk</a:t>
            </a:r>
            <a:r>
              <a:rPr lang="en-US" sz="1300" dirty="0" smtClean="0">
                <a:effectLst/>
              </a:rPr>
              <a:t> Jensen, who has proposed Frank </a:t>
            </a:r>
            <a:r>
              <a:rPr lang="en-US" sz="1300" dirty="0" err="1" smtClean="0">
                <a:effectLst/>
              </a:rPr>
              <a:t>Gerijk</a:t>
            </a:r>
            <a:r>
              <a:rPr lang="en-US" sz="1300" dirty="0" smtClean="0">
                <a:effectLst/>
              </a:rPr>
              <a:t> and Erik </a:t>
            </a:r>
            <a:r>
              <a:rPr lang="en-US" sz="1300" dirty="0" err="1" smtClean="0">
                <a:effectLst/>
              </a:rPr>
              <a:t>Montesinos</a:t>
            </a:r>
            <a:r>
              <a:rPr lang="en-US" sz="1300" dirty="0" smtClean="0">
                <a:effectLst/>
              </a:rPr>
              <a:t> as the CERN experts to visit ESS during 4 days. She has also discussed the items on the list with </a:t>
            </a:r>
            <a:r>
              <a:rPr lang="en-US" sz="1300" dirty="0" err="1" smtClean="0">
                <a:effectLst/>
              </a:rPr>
              <a:t>Mamad</a:t>
            </a:r>
            <a:r>
              <a:rPr lang="en-US" sz="1300" dirty="0" smtClean="0">
                <a:effectLst/>
              </a:rPr>
              <a:t> </a:t>
            </a:r>
            <a:r>
              <a:rPr lang="en-US" sz="1300" dirty="0" err="1" smtClean="0">
                <a:effectLst/>
              </a:rPr>
              <a:t>Eshraqi</a:t>
            </a:r>
            <a:r>
              <a:rPr lang="en-US" sz="1300" dirty="0" smtClean="0">
                <a:effectLst/>
              </a:rPr>
              <a:t> of the ESS Accelerator Division.</a:t>
            </a:r>
            <a:r>
              <a:rPr lang="en-US" sz="1300" dirty="0" smtClean="0"/>
              <a:t> </a:t>
            </a:r>
            <a:br>
              <a:rPr lang="en-US" sz="1300" dirty="0" smtClean="0"/>
            </a:br>
            <a:r>
              <a:rPr lang="en-US" sz="1300" dirty="0" smtClean="0"/>
              <a:t/>
            </a:r>
            <a:br>
              <a:rPr lang="en-US" sz="1300" dirty="0" smtClean="0"/>
            </a:br>
            <a:r>
              <a:rPr lang="en-US" sz="1300" dirty="0" smtClean="0">
                <a:effectLst/>
              </a:rPr>
              <a:t>The primary aim of the visit we here ask for is to identify the minimal modifications required to the ESS </a:t>
            </a:r>
            <a:r>
              <a:rPr lang="en-US" sz="1300" dirty="0" err="1" smtClean="0">
                <a:effectLst/>
              </a:rPr>
              <a:t>linac</a:t>
            </a:r>
            <a:r>
              <a:rPr lang="en-US" sz="1300" dirty="0" smtClean="0">
                <a:effectLst/>
              </a:rPr>
              <a:t> system as described. </a:t>
            </a:r>
            <a:r>
              <a:rPr lang="en-US" sz="1300" dirty="0" err="1" smtClean="0">
                <a:effectLst/>
              </a:rPr>
              <a:t>ESSnuSB</a:t>
            </a:r>
            <a:r>
              <a:rPr lang="en-US" sz="1300" dirty="0" smtClean="0">
                <a:effectLst/>
              </a:rPr>
              <a:t> will soon need to request the approval by the ESS Management of the modifications that need to be made and how they shall be realized….</a:t>
            </a:r>
            <a:br>
              <a:rPr lang="en-US" sz="1300" dirty="0" smtClean="0">
                <a:effectLst/>
              </a:rPr>
            </a:br>
            <a:r>
              <a:rPr lang="en-US" sz="1300" dirty="0" smtClean="0">
                <a:effectLst/>
              </a:rPr>
              <a:t/>
            </a:r>
            <a:br>
              <a:rPr lang="en-US" sz="1300" dirty="0" smtClean="0">
                <a:effectLst/>
              </a:rPr>
            </a:br>
            <a:r>
              <a:rPr lang="en-US" sz="1200" dirty="0" smtClean="0"/>
              <a:t>Best </a:t>
            </a:r>
            <a:r>
              <a:rPr lang="en-US" sz="1200" dirty="0"/>
              <a:t>regards, </a:t>
            </a:r>
            <a:br>
              <a:rPr lang="en-US" sz="1200" dirty="0"/>
            </a:br>
            <a:r>
              <a:rPr lang="en-US" sz="1200" dirty="0"/>
              <a:t>Tord</a:t>
            </a:r>
            <a:r>
              <a:rPr lang="en-US" sz="1300" dirty="0" smtClean="0">
                <a:effectLst/>
              </a:rPr>
              <a:t/>
            </a:r>
            <a:br>
              <a:rPr lang="en-US" sz="1300" dirty="0" smtClean="0">
                <a:effectLst/>
              </a:rPr>
            </a:br>
            <a:r>
              <a:rPr lang="en-US" sz="1300" dirty="0" smtClean="0">
                <a:effectLst/>
              </a:rPr>
              <a:t>----------------------------------------------------------------------------------------------------------------------------------------------------------------------------------------------</a:t>
            </a:r>
            <a:r>
              <a:rPr lang="en-US" sz="1300" dirty="0"/>
              <a:t/>
            </a:r>
            <a:br>
              <a:rPr lang="en-US" sz="1300" dirty="0"/>
            </a:br>
            <a:r>
              <a:rPr lang="en-US" sz="1300" dirty="0" smtClean="0"/>
              <a:t/>
            </a:r>
            <a:br>
              <a:rPr lang="en-US" sz="1300" dirty="0" smtClean="0"/>
            </a:br>
            <a:r>
              <a:rPr lang="en-US" sz="1200" dirty="0"/>
              <a:t>On 5/24/2014 5:29 PM, Frederick </a:t>
            </a:r>
            <a:r>
              <a:rPr lang="en-US" sz="1200" dirty="0" err="1"/>
              <a:t>Bordry</a:t>
            </a:r>
            <a:r>
              <a:rPr lang="en-US" sz="1200" dirty="0"/>
              <a:t> wrote:</a:t>
            </a:r>
            <a:br>
              <a:rPr lang="en-US" sz="1200" dirty="0"/>
            </a:br>
            <a:r>
              <a:rPr lang="en-US" sz="1200" dirty="0"/>
              <a:t/>
            </a:r>
            <a:br>
              <a:rPr lang="en-US" sz="1200" dirty="0"/>
            </a:br>
            <a:r>
              <a:rPr lang="en-US" sz="1200" dirty="0"/>
              <a:t>Dear Tord, I discussed with </a:t>
            </a:r>
            <a:r>
              <a:rPr lang="en-US" sz="1200" dirty="0" err="1"/>
              <a:t>Erk</a:t>
            </a:r>
            <a:r>
              <a:rPr lang="en-US" sz="1200" dirty="0"/>
              <a:t> and we agree to the visit of Eric and Franck for 4 days with the condition to define the right date to not have interference with the restart of the CERN accelerators.</a:t>
            </a:r>
            <a:br>
              <a:rPr lang="en-US" sz="1200" dirty="0"/>
            </a:br>
            <a:r>
              <a:rPr lang="en-US" sz="1200" dirty="0"/>
              <a:t>We assume that the financing of their travel and their stay will be covered by ESS and/or </a:t>
            </a:r>
            <a:r>
              <a:rPr lang="en-US" sz="1200" dirty="0" err="1"/>
              <a:t>Upsala</a:t>
            </a:r>
            <a:r>
              <a:rPr lang="en-US" sz="1200" dirty="0"/>
              <a:t> University.</a:t>
            </a:r>
            <a:br>
              <a:rPr lang="en-US" sz="1200" dirty="0"/>
            </a:br>
            <a:r>
              <a:rPr lang="en-US" sz="1200" dirty="0"/>
              <a:t>Best regards</a:t>
            </a:r>
            <a:br>
              <a:rPr lang="en-US" sz="1200" dirty="0"/>
            </a:br>
            <a:r>
              <a:rPr lang="en-US" sz="1200" dirty="0" err="1"/>
              <a:t>Frédérick</a:t>
            </a:r>
            <a:r>
              <a:rPr lang="en-US" sz="1200" dirty="0"/>
              <a:t/>
            </a:r>
            <a:br>
              <a:rPr lang="en-US" sz="1200" dirty="0"/>
            </a:br>
            <a:r>
              <a:rPr lang="en-US" sz="1300" dirty="0" smtClean="0">
                <a:effectLst/>
              </a:rPr>
              <a:t/>
            </a:r>
            <a:br>
              <a:rPr lang="en-US" sz="1300" dirty="0" smtClean="0">
                <a:effectLst/>
              </a:rPr>
            </a:br>
            <a:r>
              <a:rPr lang="en-US" sz="1300" dirty="0" smtClean="0"/>
              <a:t/>
            </a:r>
            <a:br>
              <a:rPr lang="en-US" sz="1300" dirty="0" smtClean="0"/>
            </a:br>
            <a:r>
              <a:rPr lang="en-US" sz="1200" dirty="0" smtClean="0"/>
              <a:t/>
            </a:r>
            <a:br>
              <a:rPr lang="en-US" sz="1200" dirty="0" smtClean="0"/>
            </a:br>
            <a:endParaRPr lang="en-US" sz="1200" dirty="0"/>
          </a:p>
        </p:txBody>
      </p:sp>
      <p:sp>
        <p:nvSpPr>
          <p:cNvPr id="3" name="Date Placeholder 2"/>
          <p:cNvSpPr>
            <a:spLocks noGrp="1"/>
          </p:cNvSpPr>
          <p:nvPr>
            <p:ph type="dt" sz="half" idx="10"/>
          </p:nvPr>
        </p:nvSpPr>
        <p:spPr/>
        <p:txBody>
          <a:bodyPr/>
          <a:lstStyle/>
          <a:p>
            <a:r>
              <a:rPr lang="en-US" smtClean="0"/>
              <a:t>5/26/2014</a:t>
            </a:r>
            <a:endParaRPr lang="en-US"/>
          </a:p>
        </p:txBody>
      </p:sp>
      <p:sp>
        <p:nvSpPr>
          <p:cNvPr id="4" name="Footer Placeholder 3"/>
          <p:cNvSpPr>
            <a:spLocks noGrp="1"/>
          </p:cNvSpPr>
          <p:nvPr>
            <p:ph type="ftr" sz="quarter" idx="11"/>
          </p:nvPr>
        </p:nvSpPr>
        <p:spPr/>
        <p:txBody>
          <a:bodyPr/>
          <a:lstStyle/>
          <a:p>
            <a:r>
              <a:rPr lang="en-US" smtClean="0"/>
              <a:t>ESSnuSB situation and WP1 status                         Tord Ekelof Uppsala University</a:t>
            </a:r>
            <a:endParaRPr lang="en-US"/>
          </a:p>
        </p:txBody>
      </p:sp>
      <p:sp>
        <p:nvSpPr>
          <p:cNvPr id="5" name="Slide Number Placeholder 4"/>
          <p:cNvSpPr>
            <a:spLocks noGrp="1"/>
          </p:cNvSpPr>
          <p:nvPr>
            <p:ph type="sldNum" sz="quarter" idx="12"/>
          </p:nvPr>
        </p:nvSpPr>
        <p:spPr/>
        <p:txBody>
          <a:bodyPr/>
          <a:lstStyle/>
          <a:p>
            <a:fld id="{6F3A1082-03DF-4F99-B051-B651993AB1CA}" type="slidenum">
              <a:rPr lang="en-US" smtClean="0"/>
              <a:t>12</a:t>
            </a:fld>
            <a:endParaRPr lang="en-US"/>
          </a:p>
        </p:txBody>
      </p:sp>
      <p:sp>
        <p:nvSpPr>
          <p:cNvPr id="6" name="TextBox 5"/>
          <p:cNvSpPr txBox="1"/>
          <p:nvPr/>
        </p:nvSpPr>
        <p:spPr>
          <a:xfrm>
            <a:off x="1698301" y="87868"/>
            <a:ext cx="6074099" cy="400110"/>
          </a:xfrm>
          <a:prstGeom prst="rect">
            <a:avLst/>
          </a:prstGeom>
          <a:noFill/>
        </p:spPr>
        <p:txBody>
          <a:bodyPr wrap="none" rtlCol="0">
            <a:spAutoFit/>
          </a:bodyPr>
          <a:lstStyle/>
          <a:p>
            <a:r>
              <a:rPr lang="en-US" sz="2000" dirty="0" smtClean="0">
                <a:latin typeface="Comic Sans MS" panose="030F0702030302020204" pitchFamily="66" charset="0"/>
              </a:rPr>
              <a:t>Expert </a:t>
            </a:r>
            <a:r>
              <a:rPr lang="en-US" sz="2000" dirty="0">
                <a:latin typeface="Comic Sans MS" panose="030F0702030302020204" pitchFamily="66" charset="0"/>
              </a:rPr>
              <a:t>support to </a:t>
            </a:r>
            <a:r>
              <a:rPr lang="en-US" sz="2000" dirty="0" err="1">
                <a:latin typeface="Comic Sans MS" panose="030F0702030302020204" pitchFamily="66" charset="0"/>
              </a:rPr>
              <a:t>ESSnuSB</a:t>
            </a:r>
            <a:r>
              <a:rPr lang="en-US" sz="2000" dirty="0">
                <a:latin typeface="Comic Sans MS" panose="030F0702030302020204" pitchFamily="66" charset="0"/>
              </a:rPr>
              <a:t> provided from </a:t>
            </a:r>
            <a:r>
              <a:rPr lang="en-US" sz="2000" dirty="0" smtClean="0">
                <a:latin typeface="Comic Sans MS" panose="030F0702030302020204" pitchFamily="66" charset="0"/>
              </a:rPr>
              <a:t>CERN</a:t>
            </a:r>
            <a:endParaRPr lang="en-US" sz="2000" dirty="0">
              <a:latin typeface="Comic Sans MS" panose="030F0702030302020204" pitchFamily="66" charset="0"/>
            </a:endParaRPr>
          </a:p>
        </p:txBody>
      </p:sp>
    </p:spTree>
    <p:extLst>
      <p:ext uri="{BB962C8B-B14F-4D97-AF65-F5344CB8AC3E}">
        <p14:creationId xmlns:p14="http://schemas.microsoft.com/office/powerpoint/2010/main" val="2585899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7000"/>
            <a:ext cx="8229600" cy="1143000"/>
          </a:xfrm>
        </p:spPr>
        <p:txBody>
          <a:bodyPr>
            <a:noAutofit/>
          </a:bodyPr>
          <a:lstStyle/>
          <a:p>
            <a:pPr algn="l"/>
            <a:r>
              <a:rPr lang="en-US" sz="2000" dirty="0">
                <a:latin typeface="Comic Sans MS" panose="030F0702030302020204" pitchFamily="66" charset="0"/>
              </a:rPr>
              <a:t> </a:t>
            </a:r>
            <a:r>
              <a:rPr lang="en-US" sz="2000" b="1" dirty="0">
                <a:latin typeface="Comic Sans MS" panose="030F0702030302020204" pitchFamily="66" charset="0"/>
              </a:rPr>
              <a:t/>
            </a:r>
            <a:br>
              <a:rPr lang="en-US" sz="2000" b="1" dirty="0">
                <a:latin typeface="Comic Sans MS" panose="030F0702030302020204" pitchFamily="66" charset="0"/>
              </a:rPr>
            </a:br>
            <a:r>
              <a:rPr lang="en-US" sz="2000" dirty="0" smtClean="0">
                <a:latin typeface="Comic Sans MS" panose="030F0702030302020204" pitchFamily="66" charset="0"/>
              </a:rPr>
              <a:t>Evaluation review of </a:t>
            </a:r>
            <a:r>
              <a:rPr lang="en-US" sz="2000" dirty="0" err="1" smtClean="0">
                <a:latin typeface="Comic Sans MS" panose="030F0702030302020204" pitchFamily="66" charset="0"/>
              </a:rPr>
              <a:t>ESSnuSB</a:t>
            </a:r>
            <a:r>
              <a:rPr lang="en-US" sz="2000" dirty="0" smtClean="0">
                <a:latin typeface="Comic Sans MS" panose="030F0702030302020204" pitchFamily="66" charset="0"/>
              </a:rPr>
              <a:t> provided by the of </a:t>
            </a:r>
            <a:r>
              <a:rPr lang="en-US" sz="2000" dirty="0">
                <a:latin typeface="Comic Sans MS" panose="030F0702030302020204" pitchFamily="66" charset="0"/>
              </a:rPr>
              <a:t>European Steering Group for Accelerator R&amp;D (ESGARD</a:t>
            </a:r>
            <a:r>
              <a:rPr lang="en-US" sz="2000" dirty="0" smtClean="0">
                <a:latin typeface="Comic Sans MS" panose="030F0702030302020204" pitchFamily="66" charset="0"/>
              </a:rPr>
              <a:t>)</a:t>
            </a:r>
            <a:r>
              <a:rPr lang="en-US" sz="2000" u="sng" dirty="0" smtClean="0">
                <a:latin typeface="Comic Sans MS" panose="030F0702030302020204" pitchFamily="66" charset="0"/>
              </a:rPr>
              <a:t/>
            </a:r>
            <a:br>
              <a:rPr lang="en-US" sz="2000" u="sng" dirty="0" smtClean="0">
                <a:latin typeface="Comic Sans MS" panose="030F0702030302020204" pitchFamily="66" charset="0"/>
              </a:rPr>
            </a:br>
            <a:r>
              <a:rPr lang="en-US" sz="1600" dirty="0" smtClean="0">
                <a:latin typeface="Comic Sans MS" panose="030F0702030302020204" pitchFamily="66" charset="0"/>
              </a:rPr>
              <a:t>Oral </a:t>
            </a:r>
            <a:r>
              <a:rPr lang="en-US" sz="1600" dirty="0" err="1" smtClean="0">
                <a:latin typeface="Comic Sans MS" panose="030F0702030302020204" pitchFamily="66" charset="0"/>
              </a:rPr>
              <a:t>ESSnuSB</a:t>
            </a:r>
            <a:r>
              <a:rPr lang="en-US" sz="1600" dirty="0" smtClean="0">
                <a:latin typeface="Comic Sans MS" panose="030F0702030302020204" pitchFamily="66" charset="0"/>
              </a:rPr>
              <a:t> status reports given to  ESGARD at its meetings 2014-11-19 at CERN and 2014-05-22 at DESY</a:t>
            </a:r>
            <a:r>
              <a:rPr lang="en-US" sz="1600" b="1" u="sng" dirty="0" smtClean="0"/>
              <a:t/>
            </a:r>
            <a:br>
              <a:rPr lang="en-US" sz="1600" b="1" u="sng" dirty="0" smtClean="0"/>
            </a:br>
            <a:r>
              <a:rPr lang="en-US" sz="1600" dirty="0"/>
              <a:t/>
            </a:r>
            <a:br>
              <a:rPr lang="en-US" sz="1600" dirty="0"/>
            </a:br>
            <a:r>
              <a:rPr lang="en-US" sz="1600" b="1" u="sng" dirty="0"/>
              <a:t>Draft Agenda </a:t>
            </a:r>
            <a:r>
              <a:rPr lang="en-US" sz="1600" b="1" u="sng" dirty="0" smtClean="0"/>
              <a:t>of the ESGARD meeting 22 </a:t>
            </a:r>
            <a:r>
              <a:rPr lang="en-US" sz="1600" b="1" u="sng" dirty="0"/>
              <a:t>May 2014 at DESY </a:t>
            </a:r>
            <a:r>
              <a:rPr lang="en-US" sz="1600" b="1" dirty="0" smtClean="0"/>
              <a:t/>
            </a:r>
            <a:br>
              <a:rPr lang="en-US" sz="1600" b="1" dirty="0" smtClean="0"/>
            </a:br>
            <a:r>
              <a:rPr lang="en-US" sz="1600" dirty="0"/>
              <a:t/>
            </a:r>
            <a:br>
              <a:rPr lang="en-US" sz="1600" dirty="0"/>
            </a:br>
            <a:r>
              <a:rPr lang="en-US" sz="1600" b="1" dirty="0"/>
              <a:t>9:30 Welcome, approval of agenda and minutes and introduction </a:t>
            </a:r>
            <a:r>
              <a:rPr lang="en-US" sz="1600" dirty="0"/>
              <a:t/>
            </a:r>
            <a:br>
              <a:rPr lang="en-US" sz="1600" dirty="0"/>
            </a:br>
            <a:r>
              <a:rPr lang="en-US" sz="1600" dirty="0"/>
              <a:t> </a:t>
            </a:r>
            <a:br>
              <a:rPr lang="en-US" sz="1600" dirty="0"/>
            </a:br>
            <a:r>
              <a:rPr lang="en-US" sz="1600" b="1" dirty="0"/>
              <a:t>10:05 European Strategy for Particle Physics and its implementation </a:t>
            </a:r>
            <a:r>
              <a:rPr lang="en-US" sz="1600" dirty="0"/>
              <a:t/>
            </a:r>
            <a:br>
              <a:rPr lang="en-US" sz="1600" dirty="0"/>
            </a:br>
            <a:r>
              <a:rPr lang="en-US" sz="1600" dirty="0"/>
              <a:t> </a:t>
            </a:r>
            <a:r>
              <a:rPr lang="en-US" sz="1600" b="1" i="1" dirty="0"/>
              <a:t>FCC Design Study (M. Benedikt, 30mn) </a:t>
            </a:r>
            <a:r>
              <a:rPr lang="en-US" sz="1600" dirty="0"/>
              <a:t/>
            </a:r>
            <a:br>
              <a:rPr lang="en-US" sz="1600" dirty="0"/>
            </a:br>
            <a:r>
              <a:rPr lang="en-US" sz="1600" dirty="0"/>
              <a:t> </a:t>
            </a:r>
            <a:r>
              <a:rPr lang="en-US" sz="1600" b="1" i="1" dirty="0"/>
              <a:t>Discussion (All) </a:t>
            </a:r>
            <a:r>
              <a:rPr lang="en-US" sz="1600" dirty="0"/>
              <a:t/>
            </a:r>
            <a:br>
              <a:rPr lang="en-US" sz="1600" dirty="0"/>
            </a:br>
            <a:r>
              <a:rPr lang="en-US" sz="1600" dirty="0"/>
              <a:t> </a:t>
            </a:r>
            <a:br>
              <a:rPr lang="en-US" sz="1600" dirty="0"/>
            </a:br>
            <a:r>
              <a:rPr lang="en-US" sz="1600" b="1" dirty="0"/>
              <a:t>11:30 European Strategy for Particle Physics and its implementation </a:t>
            </a:r>
            <a:r>
              <a:rPr lang="en-US" sz="1600" dirty="0"/>
              <a:t/>
            </a:r>
            <a:br>
              <a:rPr lang="en-US" sz="1600" dirty="0"/>
            </a:br>
            <a:r>
              <a:rPr lang="en-US" sz="1600" dirty="0"/>
              <a:t> </a:t>
            </a:r>
            <a:r>
              <a:rPr lang="en-US" sz="1600" b="1" i="1" dirty="0"/>
              <a:t>Design study of intense </a:t>
            </a:r>
            <a:r>
              <a:rPr lang="en-US" sz="1600" dirty="0"/>
              <a:t>ν</a:t>
            </a:r>
            <a:r>
              <a:rPr lang="en-US" sz="1600" b="1" i="1" dirty="0"/>
              <a:t>-beams (T. Ekelof, 30mn) </a:t>
            </a:r>
            <a:r>
              <a:rPr lang="en-US" sz="1600" dirty="0"/>
              <a:t/>
            </a:r>
            <a:br>
              <a:rPr lang="en-US" sz="1600" dirty="0"/>
            </a:br>
            <a:r>
              <a:rPr lang="en-US" sz="1600" dirty="0"/>
              <a:t> </a:t>
            </a:r>
            <a:r>
              <a:rPr lang="en-US" sz="1600" b="1" i="1" dirty="0"/>
              <a:t>Discussion (All) </a:t>
            </a:r>
            <a:r>
              <a:rPr lang="en-US" sz="1600" dirty="0"/>
              <a:t/>
            </a:r>
            <a:br>
              <a:rPr lang="en-US" sz="1600" dirty="0"/>
            </a:br>
            <a:r>
              <a:rPr lang="en-US" sz="1600" dirty="0"/>
              <a:t> </a:t>
            </a:r>
            <a:br>
              <a:rPr lang="en-US" sz="1600" dirty="0"/>
            </a:br>
            <a:r>
              <a:rPr lang="en-US" sz="1600" b="1" dirty="0"/>
              <a:t>13:30 Plasma Acceleration </a:t>
            </a:r>
            <a:r>
              <a:rPr lang="en-US" sz="1600" dirty="0"/>
              <a:t/>
            </a:r>
            <a:br>
              <a:rPr lang="en-US" sz="1600" dirty="0"/>
            </a:br>
            <a:r>
              <a:rPr lang="en-US" sz="1600" dirty="0"/>
              <a:t> </a:t>
            </a:r>
            <a:r>
              <a:rPr lang="en-US" sz="1600" b="1" i="1" dirty="0"/>
              <a:t>13:30 : Proposal for DS (R. Assmann,30mn) </a:t>
            </a:r>
            <a:r>
              <a:rPr lang="en-US" sz="1600" dirty="0"/>
              <a:t/>
            </a:r>
            <a:br>
              <a:rPr lang="en-US" sz="1600" dirty="0"/>
            </a:br>
            <a:r>
              <a:rPr lang="en-US" sz="1600" dirty="0"/>
              <a:t> </a:t>
            </a:r>
            <a:r>
              <a:rPr lang="en-US" sz="1600" b="1" i="1" dirty="0"/>
              <a:t>14:00 : Discussion (All) </a:t>
            </a:r>
            <a:r>
              <a:rPr lang="en-US" sz="1600" dirty="0"/>
              <a:t/>
            </a:r>
            <a:br>
              <a:rPr lang="en-US" sz="1600" dirty="0"/>
            </a:br>
            <a:r>
              <a:rPr lang="en-US" sz="1600" dirty="0"/>
              <a:t> </a:t>
            </a:r>
            <a:r>
              <a:rPr lang="en-US" sz="1600" b="1" i="1" dirty="0"/>
              <a:t>14:30: FET Projects (R. Assmann,30mn) </a:t>
            </a:r>
            <a:r>
              <a:rPr lang="en-US" sz="1600" dirty="0"/>
              <a:t/>
            </a:r>
            <a:br>
              <a:rPr lang="en-US" sz="1600" dirty="0"/>
            </a:br>
            <a:r>
              <a:rPr lang="en-US" sz="1600" dirty="0"/>
              <a:t> </a:t>
            </a:r>
            <a:r>
              <a:rPr lang="en-US" sz="1600" b="1" i="1" dirty="0"/>
              <a:t>15:00 : Discussion (All) </a:t>
            </a:r>
            <a:r>
              <a:rPr lang="en-US" sz="1600" dirty="0"/>
              <a:t/>
            </a:r>
            <a:br>
              <a:rPr lang="en-US" sz="1600" dirty="0"/>
            </a:br>
            <a:r>
              <a:rPr lang="en-US" sz="1600" dirty="0"/>
              <a:t> </a:t>
            </a:r>
            <a:br>
              <a:rPr lang="en-US" sz="1600" dirty="0"/>
            </a:br>
            <a:r>
              <a:rPr lang="en-US" sz="1600" b="1" dirty="0"/>
              <a:t>15:30 Overall discussions on the presented projects </a:t>
            </a:r>
            <a:r>
              <a:rPr lang="en-US" sz="1600" dirty="0"/>
              <a:t/>
            </a:r>
            <a:br>
              <a:rPr lang="en-US" sz="1600" dirty="0"/>
            </a:br>
            <a:r>
              <a:rPr lang="en-US" sz="1600" b="1" dirty="0"/>
              <a:t>15:45 AOB </a:t>
            </a:r>
            <a:endParaRPr lang="en-US" sz="1600" dirty="0"/>
          </a:p>
        </p:txBody>
      </p:sp>
      <p:sp>
        <p:nvSpPr>
          <p:cNvPr id="3" name="Date Placeholder 2"/>
          <p:cNvSpPr>
            <a:spLocks noGrp="1"/>
          </p:cNvSpPr>
          <p:nvPr>
            <p:ph type="dt" sz="half" idx="10"/>
          </p:nvPr>
        </p:nvSpPr>
        <p:spPr/>
        <p:txBody>
          <a:bodyPr/>
          <a:lstStyle/>
          <a:p>
            <a:r>
              <a:rPr lang="en-US" smtClean="0"/>
              <a:t>5/26/2014</a:t>
            </a:r>
            <a:endParaRPr lang="en-US"/>
          </a:p>
        </p:txBody>
      </p:sp>
      <p:sp>
        <p:nvSpPr>
          <p:cNvPr id="4" name="Footer Placeholder 3"/>
          <p:cNvSpPr>
            <a:spLocks noGrp="1"/>
          </p:cNvSpPr>
          <p:nvPr>
            <p:ph type="ftr" sz="quarter" idx="11"/>
          </p:nvPr>
        </p:nvSpPr>
        <p:spPr/>
        <p:txBody>
          <a:bodyPr/>
          <a:lstStyle/>
          <a:p>
            <a:r>
              <a:rPr lang="en-US" smtClean="0"/>
              <a:t>ESSnuSB situation and WP1 status                         Tord Ekelof Uppsala University</a:t>
            </a:r>
            <a:endParaRPr lang="en-US"/>
          </a:p>
        </p:txBody>
      </p:sp>
      <p:sp>
        <p:nvSpPr>
          <p:cNvPr id="5" name="Slide Number Placeholder 4"/>
          <p:cNvSpPr>
            <a:spLocks noGrp="1"/>
          </p:cNvSpPr>
          <p:nvPr>
            <p:ph type="sldNum" sz="quarter" idx="12"/>
          </p:nvPr>
        </p:nvSpPr>
        <p:spPr/>
        <p:txBody>
          <a:bodyPr/>
          <a:lstStyle/>
          <a:p>
            <a:fld id="{6F3A1082-03DF-4F99-B051-B651993AB1CA}" type="slidenum">
              <a:rPr lang="en-US" smtClean="0"/>
              <a:t>13</a:t>
            </a:fld>
            <a:endParaRPr lang="en-US"/>
          </a:p>
        </p:txBody>
      </p:sp>
    </p:spTree>
    <p:extLst>
      <p:ext uri="{BB962C8B-B14F-4D97-AF65-F5344CB8AC3E}">
        <p14:creationId xmlns:p14="http://schemas.microsoft.com/office/powerpoint/2010/main" val="847700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5/26/2014</a:t>
            </a:r>
            <a:endParaRPr lang="en-US"/>
          </a:p>
        </p:txBody>
      </p:sp>
      <p:sp>
        <p:nvSpPr>
          <p:cNvPr id="3" name="Footer Placeholder 2"/>
          <p:cNvSpPr>
            <a:spLocks noGrp="1"/>
          </p:cNvSpPr>
          <p:nvPr>
            <p:ph type="ftr" sz="quarter" idx="11"/>
          </p:nvPr>
        </p:nvSpPr>
        <p:spPr/>
        <p:txBody>
          <a:bodyPr/>
          <a:lstStyle/>
          <a:p>
            <a:r>
              <a:rPr lang="en-US" smtClean="0"/>
              <a:t>ESSnuSB situation and WP1 status                         Tord Ekelof Uppsala University</a:t>
            </a:r>
            <a:endParaRPr lang="en-US"/>
          </a:p>
        </p:txBody>
      </p:sp>
      <p:sp>
        <p:nvSpPr>
          <p:cNvPr id="4" name="Slide Number Placeholder 3"/>
          <p:cNvSpPr>
            <a:spLocks noGrp="1"/>
          </p:cNvSpPr>
          <p:nvPr>
            <p:ph type="sldNum" sz="quarter" idx="12"/>
          </p:nvPr>
        </p:nvSpPr>
        <p:spPr/>
        <p:txBody>
          <a:bodyPr/>
          <a:lstStyle/>
          <a:p>
            <a:fld id="{6F3A1082-03DF-4F99-B051-B651993AB1CA}" type="slidenum">
              <a:rPr lang="en-US" smtClean="0"/>
              <a:t>14</a:t>
            </a:fld>
            <a:endParaRPr lang="en-US"/>
          </a:p>
        </p:txBody>
      </p:sp>
      <p:sp>
        <p:nvSpPr>
          <p:cNvPr id="5" name="Rectangle 4"/>
          <p:cNvSpPr/>
          <p:nvPr/>
        </p:nvSpPr>
        <p:spPr>
          <a:xfrm>
            <a:off x="228600" y="152400"/>
            <a:ext cx="8686800" cy="6617196"/>
          </a:xfrm>
          <a:prstGeom prst="rect">
            <a:avLst/>
          </a:prstGeom>
        </p:spPr>
        <p:txBody>
          <a:bodyPr wrap="square">
            <a:spAutoFit/>
          </a:bodyPr>
          <a:lstStyle/>
          <a:p>
            <a:r>
              <a:rPr lang="en-US" dirty="0" err="1" smtClean="0">
                <a:latin typeface="Comic Sans MS" panose="030F0702030302020204" pitchFamily="66" charset="0"/>
              </a:rPr>
              <a:t>ESSnuSB</a:t>
            </a:r>
            <a:r>
              <a:rPr lang="en-US" dirty="0" smtClean="0">
                <a:latin typeface="Comic Sans MS" panose="030F0702030302020204" pitchFamily="66" charset="0"/>
              </a:rPr>
              <a:t> report to be given at International </a:t>
            </a:r>
            <a:r>
              <a:rPr lang="en-US" dirty="0">
                <a:latin typeface="Comic Sans MS" panose="030F0702030302020204" pitchFamily="66" charset="0"/>
              </a:rPr>
              <a:t>Meeting for Large Neutrino </a:t>
            </a:r>
            <a:r>
              <a:rPr lang="en-US" dirty="0" smtClean="0">
                <a:latin typeface="Comic Sans MS" panose="030F0702030302020204" pitchFamily="66" charset="0"/>
              </a:rPr>
              <a:t>Infrastructures at APC in Paris 23-24 June</a:t>
            </a:r>
            <a:endParaRPr lang="en-US" dirty="0">
              <a:latin typeface="Comic Sans MS" panose="030F0702030302020204" pitchFamily="66" charset="0"/>
            </a:endParaRPr>
          </a:p>
          <a:p>
            <a:endParaRPr lang="en-US" sz="1600" b="1" dirty="0" smtClean="0"/>
          </a:p>
          <a:p>
            <a:r>
              <a:rPr lang="en-US" sz="1600" b="1" dirty="0" smtClean="0"/>
              <a:t>23 June 2014</a:t>
            </a:r>
            <a:endParaRPr lang="en-US" sz="1600" dirty="0"/>
          </a:p>
          <a:p>
            <a:r>
              <a:rPr lang="en-US" sz="1100" b="1" dirty="0"/>
              <a:t>Welcome, meeting goals - </a:t>
            </a:r>
            <a:r>
              <a:rPr lang="en-US" sz="1100" b="1" dirty="0" smtClean="0"/>
              <a:t>(09:00-09:15)- KATSANEVAS</a:t>
            </a:r>
            <a:r>
              <a:rPr lang="en-US" sz="1100" b="1" dirty="0"/>
              <a:t>, Stavros</a:t>
            </a:r>
            <a:endParaRPr lang="en-US" sz="1100" dirty="0"/>
          </a:p>
          <a:p>
            <a:r>
              <a:rPr lang="en-US" sz="1100" b="1" dirty="0"/>
              <a:t>Analysis of oscillation parameters: 2014 status - </a:t>
            </a:r>
            <a:r>
              <a:rPr lang="en-US" sz="1100" b="1" dirty="0" smtClean="0"/>
              <a:t>(</a:t>
            </a:r>
            <a:r>
              <a:rPr lang="en-US" sz="1100" b="1" dirty="0"/>
              <a:t>09:15-09:45</a:t>
            </a:r>
            <a:r>
              <a:rPr lang="en-US" sz="1100" b="1" dirty="0" smtClean="0"/>
              <a:t>)- LISI</a:t>
            </a:r>
            <a:r>
              <a:rPr lang="en-US" sz="1100" b="1" dirty="0"/>
              <a:t>, E</a:t>
            </a:r>
            <a:endParaRPr lang="en-US" sz="1100" dirty="0"/>
          </a:p>
          <a:p>
            <a:r>
              <a:rPr lang="en-US" sz="1100" b="1" dirty="0" smtClean="0"/>
              <a:t>US-beam </a:t>
            </a:r>
            <a:r>
              <a:rPr lang="en-US" sz="1100" b="1" dirty="0"/>
              <a:t>plans </a:t>
            </a:r>
            <a:r>
              <a:rPr lang="en-US" sz="1100" b="1" dirty="0" smtClean="0"/>
              <a:t>- (</a:t>
            </a:r>
            <a:r>
              <a:rPr lang="en-US" sz="1100" b="1" dirty="0"/>
              <a:t>09:45-10:05</a:t>
            </a:r>
            <a:r>
              <a:rPr lang="en-US" sz="1100" b="1" dirty="0" smtClean="0"/>
              <a:t>)</a:t>
            </a:r>
            <a:r>
              <a:rPr lang="en-US" sz="1100" dirty="0" smtClean="0"/>
              <a:t> </a:t>
            </a:r>
            <a:r>
              <a:rPr lang="en-US" sz="1100" b="1" dirty="0" smtClean="0"/>
              <a:t>- STRAIT</a:t>
            </a:r>
            <a:r>
              <a:rPr lang="en-US" sz="1100" b="1" dirty="0"/>
              <a:t>, J</a:t>
            </a:r>
            <a:endParaRPr lang="en-US" sz="1100" dirty="0"/>
          </a:p>
          <a:p>
            <a:r>
              <a:rPr lang="en-US" sz="1100" b="1" dirty="0"/>
              <a:t>European beam plans - </a:t>
            </a:r>
            <a:r>
              <a:rPr lang="en-US" sz="1100" b="1" dirty="0" smtClean="0"/>
              <a:t>(</a:t>
            </a:r>
            <a:r>
              <a:rPr lang="en-US" sz="1100" b="1" dirty="0"/>
              <a:t>10:05-10:30</a:t>
            </a:r>
            <a:r>
              <a:rPr lang="en-US" sz="1100" b="1" dirty="0" smtClean="0"/>
              <a:t>)- M</a:t>
            </a:r>
            <a:r>
              <a:rPr lang="en-US" sz="1100" b="1" dirty="0"/>
              <a:t>, </a:t>
            </a:r>
            <a:r>
              <a:rPr lang="en-US" sz="1100" b="1" dirty="0" err="1"/>
              <a:t>Nessi</a:t>
            </a:r>
            <a:endParaRPr lang="en-US" sz="1100" dirty="0"/>
          </a:p>
          <a:p>
            <a:r>
              <a:rPr lang="en-US" sz="1100" b="1" dirty="0"/>
              <a:t>Japanese plans - </a:t>
            </a:r>
            <a:r>
              <a:rPr lang="en-US" sz="1100" b="1" dirty="0" smtClean="0"/>
              <a:t>(</a:t>
            </a:r>
            <a:r>
              <a:rPr lang="en-US" sz="1100" b="1" dirty="0"/>
              <a:t>10:30-10:40</a:t>
            </a:r>
            <a:r>
              <a:rPr lang="en-US" sz="1100" b="1" dirty="0" smtClean="0"/>
              <a:t>)- KOBAYASHI</a:t>
            </a:r>
            <a:r>
              <a:rPr lang="en-US" sz="1100" b="1" dirty="0"/>
              <a:t>, T</a:t>
            </a:r>
            <a:endParaRPr lang="en-US" sz="1100" dirty="0"/>
          </a:p>
          <a:p>
            <a:r>
              <a:rPr lang="en-US" sz="1100" b="1" dirty="0" smtClean="0"/>
              <a:t>Current program and projections (Reactors, T2K, NOVA) - (11:00-13:30)</a:t>
            </a:r>
            <a:r>
              <a:rPr lang="en-US" sz="1100" dirty="0"/>
              <a:t> </a:t>
            </a:r>
            <a:r>
              <a:rPr lang="en-US" sz="1100" b="1" dirty="0" smtClean="0"/>
              <a:t>- AGARWALLA</a:t>
            </a:r>
            <a:r>
              <a:rPr lang="en-US" sz="1100" b="1" dirty="0"/>
              <a:t>, SK</a:t>
            </a:r>
            <a:endParaRPr lang="en-US" sz="1100" dirty="0"/>
          </a:p>
          <a:p>
            <a:r>
              <a:rPr lang="en-US" sz="1100" b="1" dirty="0"/>
              <a:t>LBNE - </a:t>
            </a:r>
            <a:r>
              <a:rPr lang="en-US" sz="1100" b="1" dirty="0" smtClean="0"/>
              <a:t>(</a:t>
            </a:r>
            <a:r>
              <a:rPr lang="en-US" sz="1100" b="1" dirty="0"/>
              <a:t>11:30-12:00</a:t>
            </a:r>
            <a:r>
              <a:rPr lang="en-US" sz="1100" b="1" dirty="0" smtClean="0"/>
              <a:t>)</a:t>
            </a:r>
            <a:r>
              <a:rPr lang="en-US" sz="1100" dirty="0" smtClean="0"/>
              <a:t> </a:t>
            </a:r>
            <a:r>
              <a:rPr lang="en-US" sz="1100" b="1" dirty="0" smtClean="0"/>
              <a:t>- DIWAN</a:t>
            </a:r>
            <a:r>
              <a:rPr lang="en-US" sz="1100" b="1" dirty="0"/>
              <a:t>, M</a:t>
            </a:r>
            <a:endParaRPr lang="en-US" sz="1100" dirty="0"/>
          </a:p>
          <a:p>
            <a:r>
              <a:rPr lang="en-US" sz="1100" b="1" dirty="0"/>
              <a:t>LAGUNA-LBNO - </a:t>
            </a:r>
            <a:r>
              <a:rPr lang="en-US" sz="1100" b="1" dirty="0" smtClean="0"/>
              <a:t>(</a:t>
            </a:r>
            <a:r>
              <a:rPr lang="en-US" sz="1100" b="1" dirty="0"/>
              <a:t>12:00-12:30</a:t>
            </a:r>
            <a:r>
              <a:rPr lang="en-US" sz="1100" b="1" dirty="0" smtClean="0"/>
              <a:t>)- RUBBIA</a:t>
            </a:r>
            <a:r>
              <a:rPr lang="en-US" sz="1100" b="1" dirty="0"/>
              <a:t>, A</a:t>
            </a:r>
            <a:endParaRPr lang="en-US" sz="1100" dirty="0"/>
          </a:p>
          <a:p>
            <a:r>
              <a:rPr lang="en-US" sz="1100" b="1" dirty="0"/>
              <a:t>HK - </a:t>
            </a:r>
            <a:r>
              <a:rPr lang="en-US" sz="1100" b="1" dirty="0" smtClean="0"/>
              <a:t>(</a:t>
            </a:r>
            <a:r>
              <a:rPr lang="en-US" sz="1100" b="1" dirty="0"/>
              <a:t>12:30-13:00</a:t>
            </a:r>
            <a:r>
              <a:rPr lang="en-US" sz="1100" b="1" dirty="0" smtClean="0"/>
              <a:t>)</a:t>
            </a:r>
            <a:r>
              <a:rPr lang="en-US" sz="1100" dirty="0" smtClean="0"/>
              <a:t> </a:t>
            </a:r>
            <a:r>
              <a:rPr lang="en-US" sz="1100" b="1" dirty="0" smtClean="0"/>
              <a:t>- SHIOZAWA</a:t>
            </a:r>
            <a:r>
              <a:rPr lang="en-US" sz="1100" b="1" dirty="0"/>
              <a:t>, M</a:t>
            </a:r>
            <a:endParaRPr lang="en-US" sz="1100" dirty="0"/>
          </a:p>
          <a:p>
            <a:r>
              <a:rPr lang="en-US" sz="1100" b="1" dirty="0"/>
              <a:t>ESS - </a:t>
            </a:r>
            <a:r>
              <a:rPr lang="en-US" sz="1100" b="1" dirty="0" smtClean="0"/>
              <a:t>(</a:t>
            </a:r>
            <a:r>
              <a:rPr lang="en-US" sz="1100" b="1" dirty="0"/>
              <a:t>13:00-13:30</a:t>
            </a:r>
            <a:r>
              <a:rPr lang="en-US" sz="1100" b="1" dirty="0" smtClean="0"/>
              <a:t>) - EKELOF</a:t>
            </a:r>
            <a:r>
              <a:rPr lang="en-US" sz="1100" b="1" dirty="0"/>
              <a:t>, T</a:t>
            </a:r>
            <a:endParaRPr lang="en-US" sz="1100" dirty="0"/>
          </a:p>
          <a:p>
            <a:r>
              <a:rPr lang="en-US" sz="1100" b="1" dirty="0" smtClean="0"/>
              <a:t>Short-Baseline </a:t>
            </a:r>
            <a:r>
              <a:rPr lang="en-US" sz="1100" b="1" dirty="0"/>
              <a:t>sterile neutrino program - </a:t>
            </a:r>
            <a:r>
              <a:rPr lang="en-US" sz="1100" b="1" dirty="0" smtClean="0"/>
              <a:t>(</a:t>
            </a:r>
            <a:r>
              <a:rPr lang="en-US" sz="1100" b="1" dirty="0"/>
              <a:t>14:30-15:00)</a:t>
            </a:r>
            <a:endParaRPr lang="en-US" sz="1100" dirty="0"/>
          </a:p>
          <a:p>
            <a:r>
              <a:rPr lang="en-US" sz="1100" b="1" dirty="0"/>
              <a:t>ICFA report - </a:t>
            </a:r>
            <a:r>
              <a:rPr lang="en-US" sz="1100" b="1" dirty="0" smtClean="0"/>
              <a:t>(</a:t>
            </a:r>
            <a:r>
              <a:rPr lang="en-US" sz="1100" b="1" dirty="0"/>
              <a:t>15:00-15:30</a:t>
            </a:r>
            <a:r>
              <a:rPr lang="en-US" sz="1100" b="1" dirty="0" smtClean="0"/>
              <a:t>) - LONG</a:t>
            </a:r>
            <a:r>
              <a:rPr lang="en-US" sz="1100" b="1" dirty="0"/>
              <a:t>, K</a:t>
            </a:r>
            <a:endParaRPr lang="en-US" sz="1100" dirty="0"/>
          </a:p>
          <a:p>
            <a:r>
              <a:rPr lang="en-US" sz="1100" b="1" dirty="0"/>
              <a:t>P5 Report - </a:t>
            </a:r>
            <a:r>
              <a:rPr lang="en-US" sz="1100" b="1" dirty="0" smtClean="0"/>
              <a:t>(</a:t>
            </a:r>
            <a:r>
              <a:rPr lang="en-US" sz="1100" b="1" dirty="0"/>
              <a:t>15:30-16:00</a:t>
            </a:r>
            <a:r>
              <a:rPr lang="en-US" sz="1100" b="1" dirty="0" smtClean="0"/>
              <a:t>)</a:t>
            </a:r>
            <a:r>
              <a:rPr lang="en-US" sz="1100" dirty="0" smtClean="0"/>
              <a:t> </a:t>
            </a:r>
            <a:r>
              <a:rPr lang="en-US" sz="1100" b="1" dirty="0" smtClean="0"/>
              <a:t>- RITZ</a:t>
            </a:r>
            <a:r>
              <a:rPr lang="en-US" sz="1100" b="1" dirty="0"/>
              <a:t>, S</a:t>
            </a:r>
            <a:endParaRPr lang="en-US" sz="1100" dirty="0"/>
          </a:p>
          <a:p>
            <a:r>
              <a:rPr lang="en-US" sz="1100" b="1" dirty="0"/>
              <a:t>Roundtable - Amphitheatre (16:30-17:30)</a:t>
            </a:r>
            <a:endParaRPr lang="en-US" sz="1100" dirty="0"/>
          </a:p>
          <a:p>
            <a:r>
              <a:rPr lang="en-US" sz="1100" b="1" dirty="0"/>
              <a:t>Cocktail reception - Amphitheatre (18:00-21:30</a:t>
            </a:r>
            <a:r>
              <a:rPr lang="en-US" sz="1100" b="1" dirty="0" smtClean="0"/>
              <a:t>)</a:t>
            </a:r>
          </a:p>
          <a:p>
            <a:endParaRPr lang="en-US" sz="1100" dirty="0"/>
          </a:p>
          <a:p>
            <a:r>
              <a:rPr lang="en-US" sz="1100" b="1" dirty="0"/>
              <a:t>Agency closed meeting - Amphitheatre (19:00-22:00</a:t>
            </a:r>
            <a:r>
              <a:rPr lang="en-US" sz="1100" b="1" dirty="0" smtClean="0"/>
              <a:t>)</a:t>
            </a:r>
          </a:p>
          <a:p>
            <a:endParaRPr lang="en-US" sz="1100" b="1" dirty="0" smtClean="0"/>
          </a:p>
          <a:p>
            <a:r>
              <a:rPr lang="en-US" sz="1600" b="1" dirty="0" smtClean="0"/>
              <a:t>24 June</a:t>
            </a:r>
            <a:endParaRPr lang="en-US" sz="1600" dirty="0"/>
          </a:p>
          <a:p>
            <a:r>
              <a:rPr lang="en-US" sz="1100" b="1" dirty="0"/>
              <a:t>Theory - (09:00-09:30) - SMIRNOV, A</a:t>
            </a:r>
            <a:endParaRPr lang="en-US" sz="1100" dirty="0"/>
          </a:p>
          <a:p>
            <a:r>
              <a:rPr lang="en-US" sz="1100" b="1" dirty="0"/>
              <a:t>Neutrino number and mass from cosmology - (09:30-10:00) - LESGOURGUES, J</a:t>
            </a:r>
            <a:endParaRPr lang="en-US" sz="1100" dirty="0"/>
          </a:p>
          <a:p>
            <a:r>
              <a:rPr lang="en-US" sz="1100" b="1" dirty="0"/>
              <a:t>Neutrino mass measurements prospects - (10:00-10:30) - MACDONALD, A</a:t>
            </a:r>
            <a:endParaRPr lang="en-US" sz="1100" dirty="0"/>
          </a:p>
          <a:p>
            <a:r>
              <a:rPr lang="en-US" sz="1100" b="1" dirty="0"/>
              <a:t>Neutrino measurements needed for systematics - (10:30-11:00) - HUBER, P</a:t>
            </a:r>
            <a:endParaRPr lang="en-US" sz="1100" dirty="0"/>
          </a:p>
          <a:p>
            <a:r>
              <a:rPr lang="en-US" sz="1100" b="1" dirty="0"/>
              <a:t>Reactor Sterile neutrino program - (11:30-12:00)- LASSERRE, T</a:t>
            </a:r>
            <a:endParaRPr lang="en-US" sz="1100" dirty="0"/>
          </a:p>
          <a:p>
            <a:r>
              <a:rPr lang="en-US" sz="1100" b="1" dirty="0"/>
              <a:t>Reactor JUNO - (12:00-12:30) - WANG, Y</a:t>
            </a:r>
            <a:endParaRPr lang="en-US" sz="1100" dirty="0"/>
          </a:p>
          <a:p>
            <a:r>
              <a:rPr lang="en-US" sz="1100" b="1" dirty="0"/>
              <a:t>Reactor RENO-50 - (12:30-13:00)- KIM, SB</a:t>
            </a:r>
            <a:endParaRPr lang="en-US" sz="1100" dirty="0"/>
          </a:p>
          <a:p>
            <a:r>
              <a:rPr lang="en-US" sz="1100" b="1" dirty="0"/>
              <a:t>INO - (14:30-15:00)- MONDAL, N</a:t>
            </a:r>
            <a:endParaRPr lang="en-US" sz="1100" dirty="0"/>
          </a:p>
          <a:p>
            <a:r>
              <a:rPr lang="en-US" sz="1100" b="1" dirty="0"/>
              <a:t>PINGU/ORCA - (15:00-15:30) - KOWALSKI, M</a:t>
            </a:r>
            <a:endParaRPr lang="en-US" sz="1100" dirty="0"/>
          </a:p>
          <a:p>
            <a:r>
              <a:rPr lang="en-US" sz="1100" b="1" dirty="0"/>
              <a:t>Roundtable - Amphitheatre (</a:t>
            </a:r>
            <a:r>
              <a:rPr lang="en-US" sz="1100" b="1" dirty="0" smtClean="0"/>
              <a:t>16:00-17:00)</a:t>
            </a:r>
            <a:endParaRPr lang="en-US" sz="1100" dirty="0" smtClean="0"/>
          </a:p>
          <a:p>
            <a:r>
              <a:rPr lang="en-US" sz="1100" b="1" dirty="0" smtClean="0"/>
              <a:t>Agency </a:t>
            </a:r>
            <a:r>
              <a:rPr lang="en-US" sz="1100" b="1" dirty="0"/>
              <a:t>closed meeting - (17:00-18:00 </a:t>
            </a:r>
            <a:r>
              <a:rPr lang="en-US" dirty="0"/>
              <a:t> </a:t>
            </a:r>
          </a:p>
        </p:txBody>
      </p:sp>
      <p:sp>
        <p:nvSpPr>
          <p:cNvPr id="6" name="TextBox 5"/>
          <p:cNvSpPr txBox="1"/>
          <p:nvPr/>
        </p:nvSpPr>
        <p:spPr>
          <a:xfrm>
            <a:off x="5274634" y="2593300"/>
            <a:ext cx="3629135" cy="2893100"/>
          </a:xfrm>
          <a:prstGeom prst="rect">
            <a:avLst/>
          </a:prstGeom>
          <a:noFill/>
        </p:spPr>
        <p:txBody>
          <a:bodyPr wrap="none" rtlCol="0">
            <a:spAutoFit/>
          </a:bodyPr>
          <a:lstStyle/>
          <a:p>
            <a:r>
              <a:rPr lang="en-US" sz="1400" b="1" dirty="0" smtClean="0">
                <a:effectLst/>
              </a:rPr>
              <a:t>The aim of the International Meeting for </a:t>
            </a:r>
          </a:p>
          <a:p>
            <a:r>
              <a:rPr lang="en-US" sz="1400" b="1" dirty="0" smtClean="0">
                <a:effectLst/>
              </a:rPr>
              <a:t>Large Neutrino Infrastructures (IMLNI) is to </a:t>
            </a:r>
          </a:p>
          <a:p>
            <a:r>
              <a:rPr lang="en-US" sz="1400" b="1" dirty="0" smtClean="0">
                <a:effectLst/>
              </a:rPr>
              <a:t>gather key representatives of funding </a:t>
            </a:r>
          </a:p>
          <a:p>
            <a:r>
              <a:rPr lang="en-US" sz="1400" b="1" dirty="0" smtClean="0">
                <a:effectLst/>
              </a:rPr>
              <a:t>agencies and key proposers of neutrino </a:t>
            </a:r>
          </a:p>
          <a:p>
            <a:r>
              <a:rPr lang="en-US" sz="1400" b="1" dirty="0" smtClean="0">
                <a:effectLst/>
              </a:rPr>
              <a:t>infrastructures from all the regions of the </a:t>
            </a:r>
          </a:p>
          <a:p>
            <a:r>
              <a:rPr lang="en-US" sz="1400" b="1" dirty="0" smtClean="0">
                <a:effectLst/>
              </a:rPr>
              <a:t>world to assess the opportunities of global </a:t>
            </a:r>
          </a:p>
          <a:p>
            <a:r>
              <a:rPr lang="en-US" sz="1400" b="1" dirty="0" smtClean="0">
                <a:effectLst/>
              </a:rPr>
              <a:t>scale collaborations and eventually set up</a:t>
            </a:r>
          </a:p>
          <a:p>
            <a:r>
              <a:rPr lang="en-US" sz="1400" b="1" dirty="0" smtClean="0">
                <a:effectLst/>
              </a:rPr>
              <a:t> the forum and tools for the accompaniment </a:t>
            </a:r>
          </a:p>
          <a:p>
            <a:r>
              <a:rPr lang="en-US" sz="1400" b="1" dirty="0" smtClean="0">
                <a:effectLst/>
              </a:rPr>
              <a:t>of the global coordination effort. The meeting </a:t>
            </a:r>
          </a:p>
          <a:p>
            <a:r>
              <a:rPr lang="en-US" sz="1400" b="1" dirty="0" smtClean="0">
                <a:effectLst/>
              </a:rPr>
              <a:t>is hosted by the </a:t>
            </a:r>
            <a:r>
              <a:rPr lang="en-US" sz="1400" b="1" dirty="0" err="1" smtClean="0">
                <a:effectLst/>
              </a:rPr>
              <a:t>Astroparticle</a:t>
            </a:r>
            <a:r>
              <a:rPr lang="en-US" sz="1400" b="1" dirty="0" smtClean="0">
                <a:effectLst/>
              </a:rPr>
              <a:t> Physics </a:t>
            </a:r>
          </a:p>
          <a:p>
            <a:r>
              <a:rPr lang="en-US" sz="1400" b="1" dirty="0" smtClean="0">
                <a:effectLst/>
              </a:rPr>
              <a:t>European Consortium (APPEC) and is </a:t>
            </a:r>
          </a:p>
          <a:p>
            <a:r>
              <a:rPr lang="en-US" sz="1400" b="1" dirty="0" smtClean="0">
                <a:effectLst/>
              </a:rPr>
              <a:t>prepared in close contact with large funding </a:t>
            </a:r>
          </a:p>
          <a:p>
            <a:r>
              <a:rPr lang="en-US" sz="1400" b="1" dirty="0" smtClean="0">
                <a:effectLst/>
              </a:rPr>
              <a:t>agencies and the ICFA neutrino panel</a:t>
            </a:r>
            <a:r>
              <a:rPr lang="en-US" sz="1400" dirty="0" smtClean="0">
                <a:effectLst/>
              </a:rPr>
              <a:t>.</a:t>
            </a:r>
            <a:endParaRPr lang="en-US" sz="1400" dirty="0"/>
          </a:p>
        </p:txBody>
      </p:sp>
    </p:spTree>
    <p:extLst>
      <p:ext uri="{BB962C8B-B14F-4D97-AF65-F5344CB8AC3E}">
        <p14:creationId xmlns:p14="http://schemas.microsoft.com/office/powerpoint/2010/main" val="754576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276600"/>
            <a:ext cx="8763000" cy="1143000"/>
          </a:xfrm>
        </p:spPr>
        <p:txBody>
          <a:bodyPr>
            <a:normAutofit fontScale="90000"/>
          </a:bodyPr>
          <a:lstStyle/>
          <a:p>
            <a:pPr algn="l"/>
            <a:r>
              <a:rPr lang="en-US" sz="2200" u="sng" dirty="0" smtClean="0">
                <a:latin typeface="Comic Sans MS" panose="030F0702030302020204" pitchFamily="66" charset="0"/>
              </a:rPr>
              <a:t>Possible funding sources of the Design Study</a:t>
            </a:r>
            <a:r>
              <a:rPr lang="en-US" sz="2200" dirty="0" smtClean="0">
                <a:latin typeface="Comic Sans MS" panose="030F0702030302020204" pitchFamily="66" charset="0"/>
              </a:rPr>
              <a:t/>
            </a:r>
            <a:br>
              <a:rPr lang="en-US" sz="2200" dirty="0" smtClean="0">
                <a:latin typeface="Comic Sans MS" panose="030F0702030302020204" pitchFamily="66" charset="0"/>
              </a:rPr>
            </a:br>
            <a:r>
              <a:rPr lang="en-US" sz="2200" dirty="0" smtClean="0">
                <a:latin typeface="Comic Sans MS" panose="030F0702030302020204" pitchFamily="66" charset="0"/>
              </a:rPr>
              <a:t>INFRADEV Design Study</a:t>
            </a:r>
            <a:br>
              <a:rPr lang="en-US" sz="2200" dirty="0" smtClean="0">
                <a:latin typeface="Comic Sans MS" panose="030F0702030302020204" pitchFamily="66" charset="0"/>
              </a:rPr>
            </a:br>
            <a:r>
              <a:rPr lang="en-US" sz="2200" dirty="0" smtClean="0">
                <a:latin typeface="Comic Sans MS" panose="030F0702030302020204" pitchFamily="66" charset="0"/>
              </a:rPr>
              <a:t>COST travel funds</a:t>
            </a:r>
            <a:br>
              <a:rPr lang="en-US" sz="2200" dirty="0" smtClean="0">
                <a:latin typeface="Comic Sans MS" panose="030F0702030302020204" pitchFamily="66" charset="0"/>
              </a:rPr>
            </a:br>
            <a:r>
              <a:rPr lang="en-US" sz="2200" dirty="0" smtClean="0">
                <a:latin typeface="Comic Sans MS" panose="030F0702030302020204" pitchFamily="66" charset="0"/>
              </a:rPr>
              <a:t>INFRAIA program "Science at deep-underground laboratories"</a:t>
            </a:r>
            <a:br>
              <a:rPr lang="en-US" sz="2200" dirty="0" smtClean="0">
                <a:latin typeface="Comic Sans MS" panose="030F0702030302020204" pitchFamily="66" charset="0"/>
              </a:rPr>
            </a:br>
            <a:r>
              <a:rPr lang="en-US" sz="2200" dirty="0" smtClean="0">
                <a:latin typeface="Comic Sans MS" panose="030F0702030302020204" pitchFamily="66" charset="0"/>
              </a:rPr>
              <a:t>National Research Funding Authorities infrastructures programs</a:t>
            </a:r>
            <a:br>
              <a:rPr lang="en-US" sz="2200" dirty="0" smtClean="0">
                <a:latin typeface="Comic Sans MS" panose="030F0702030302020204" pitchFamily="66" charset="0"/>
              </a:rPr>
            </a:br>
            <a:r>
              <a:rPr lang="en-US" sz="2200" dirty="0" smtClean="0">
                <a:latin typeface="Comic Sans MS" panose="030F0702030302020204" pitchFamily="66" charset="0"/>
              </a:rPr>
              <a:t>EC Structural Funds </a:t>
            </a:r>
            <a:r>
              <a:rPr lang="en-US" sz="2200" dirty="0" err="1" smtClean="0">
                <a:latin typeface="Comic Sans MS" panose="030F0702030302020204" pitchFamily="66" charset="0"/>
              </a:rPr>
              <a:t>Garpeneberg</a:t>
            </a:r>
            <a:r>
              <a:rPr lang="en-US" sz="2200" dirty="0" smtClean="0">
                <a:latin typeface="Comic Sans MS" panose="030F0702030302020204" pitchFamily="66" charset="0"/>
              </a:rPr>
              <a:t> mine and socio-economic development</a:t>
            </a:r>
            <a:br>
              <a:rPr lang="en-US" sz="2200" dirty="0" smtClean="0">
                <a:latin typeface="Comic Sans MS" panose="030F0702030302020204" pitchFamily="66" charset="0"/>
              </a:rPr>
            </a:br>
            <a:r>
              <a:rPr lang="en-US" sz="2200" dirty="0" smtClean="0">
                <a:latin typeface="Comic Sans MS" panose="030F0702030302020204" pitchFamily="66" charset="0"/>
              </a:rPr>
              <a:t>The collaborating institutes manpower, computing, equipment</a:t>
            </a:r>
            <a:br>
              <a:rPr lang="en-US" sz="2200" dirty="0" smtClean="0">
                <a:latin typeface="Comic Sans MS" panose="030F0702030302020204" pitchFamily="66" charset="0"/>
              </a:rPr>
            </a:br>
            <a:r>
              <a:rPr lang="en-US" sz="2200" dirty="0">
                <a:latin typeface="Comic Sans MS" panose="030F0702030302020204" pitchFamily="66" charset="0"/>
              </a:rPr>
              <a:t/>
            </a:r>
            <a:br>
              <a:rPr lang="en-US" sz="2200" dirty="0">
                <a:latin typeface="Comic Sans MS" panose="030F0702030302020204" pitchFamily="66" charset="0"/>
              </a:rPr>
            </a:br>
            <a:r>
              <a:rPr lang="en-US" sz="2200" u="sng" dirty="0" smtClean="0">
                <a:latin typeface="Comic Sans MS" panose="030F0702030302020204" pitchFamily="66" charset="0"/>
              </a:rPr>
              <a:t>In Sweden Consultations are being made with</a:t>
            </a:r>
            <a:br>
              <a:rPr lang="en-US" sz="2200" u="sng" dirty="0" smtClean="0">
                <a:latin typeface="Comic Sans MS" panose="030F0702030302020204" pitchFamily="66" charset="0"/>
              </a:rPr>
            </a:br>
            <a:r>
              <a:rPr lang="en-US" sz="2200" dirty="0" smtClean="0">
                <a:latin typeface="Comic Sans MS" panose="030F0702030302020204" pitchFamily="66" charset="0"/>
              </a:rPr>
              <a:t>(dates indicate meetings closest in time)</a:t>
            </a:r>
            <a:br>
              <a:rPr lang="en-US" sz="2200" dirty="0" smtClean="0">
                <a:latin typeface="Comic Sans MS" panose="030F0702030302020204" pitchFamily="66" charset="0"/>
              </a:rPr>
            </a:br>
            <a:r>
              <a:rPr lang="en-US" sz="2200" dirty="0" smtClean="0">
                <a:latin typeface="Comic Sans MS" panose="030F0702030302020204" pitchFamily="66" charset="0"/>
              </a:rPr>
              <a:t>Swedish Ministry of Research (17 June 2014 with Allan Larsson)</a:t>
            </a:r>
            <a:br>
              <a:rPr lang="en-US" sz="2200" dirty="0" smtClean="0">
                <a:latin typeface="Comic Sans MS" panose="030F0702030302020204" pitchFamily="66" charset="0"/>
              </a:rPr>
            </a:br>
            <a:r>
              <a:rPr lang="en-US" sz="2200" dirty="0" err="1" smtClean="0">
                <a:latin typeface="Comic Sans MS" panose="030F0702030302020204" pitchFamily="66" charset="0"/>
              </a:rPr>
              <a:t>NordForsk</a:t>
            </a:r>
            <a:r>
              <a:rPr lang="en-US" sz="2200" dirty="0" smtClean="0">
                <a:latin typeface="Comic Sans MS" panose="030F0702030302020204" pitchFamily="66" charset="0"/>
              </a:rPr>
              <a:t>  (Nordic ESFRI meeting 7 May 2014)</a:t>
            </a:r>
            <a:br>
              <a:rPr lang="en-US" sz="2200" dirty="0" smtClean="0">
                <a:latin typeface="Comic Sans MS" panose="030F0702030302020204" pitchFamily="66" charset="0"/>
              </a:rPr>
            </a:br>
            <a:r>
              <a:rPr lang="en-US" sz="2200" dirty="0" smtClean="0">
                <a:latin typeface="Comic Sans MS" panose="030F0702030302020204" pitchFamily="66" charset="0"/>
              </a:rPr>
              <a:t>Swedish Structural Funds Authority  (8 May 2014)</a:t>
            </a:r>
            <a:br>
              <a:rPr lang="en-US" sz="2200" dirty="0" smtClean="0">
                <a:latin typeface="Comic Sans MS" panose="030F0702030302020204" pitchFamily="66" charset="0"/>
              </a:rPr>
            </a:br>
            <a:r>
              <a:rPr lang="en-US" sz="2200" dirty="0" err="1" smtClean="0">
                <a:latin typeface="Comic Sans MS" panose="030F0702030302020204" pitchFamily="66" charset="0"/>
              </a:rPr>
              <a:t>Garpenberg</a:t>
            </a:r>
            <a:r>
              <a:rPr lang="en-US" sz="2200" dirty="0" smtClean="0">
                <a:latin typeface="Comic Sans MS" panose="030F0702030302020204" pitchFamily="66" charset="0"/>
              </a:rPr>
              <a:t> Mine Management (16 June 2014)</a:t>
            </a:r>
            <a:br>
              <a:rPr lang="en-US" sz="2200" dirty="0" smtClean="0">
                <a:latin typeface="Comic Sans MS" panose="030F0702030302020204" pitchFamily="66" charset="0"/>
              </a:rPr>
            </a:br>
            <a:r>
              <a:rPr lang="en-US" sz="2200" dirty="0" err="1" smtClean="0">
                <a:latin typeface="Comic Sans MS" panose="030F0702030302020204" pitchFamily="66" charset="0"/>
              </a:rPr>
              <a:t>Garpeneberg</a:t>
            </a:r>
            <a:r>
              <a:rPr lang="en-US" sz="2200" dirty="0" smtClean="0">
                <a:latin typeface="Comic Sans MS" panose="030F0702030302020204" pitchFamily="66" charset="0"/>
              </a:rPr>
              <a:t> Local Authorities (16 June 2014)</a:t>
            </a:r>
            <a:br>
              <a:rPr lang="en-US" sz="2200" dirty="0" smtClean="0">
                <a:latin typeface="Comic Sans MS" panose="030F0702030302020204" pitchFamily="66" charset="0"/>
              </a:rPr>
            </a:br>
            <a:r>
              <a:rPr lang="en-US" sz="2200" dirty="0" smtClean="0">
                <a:latin typeface="Comic Sans MS" panose="030F0702030302020204" pitchFamily="66" charset="0"/>
              </a:rPr>
              <a:t>Japanese Embassy and JSPS (11 June)</a:t>
            </a: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endParaRPr lang="en-US" sz="2800" dirty="0"/>
          </a:p>
        </p:txBody>
      </p:sp>
      <p:sp>
        <p:nvSpPr>
          <p:cNvPr id="3" name="Date Placeholder 2"/>
          <p:cNvSpPr>
            <a:spLocks noGrp="1"/>
          </p:cNvSpPr>
          <p:nvPr>
            <p:ph type="dt" sz="half" idx="10"/>
          </p:nvPr>
        </p:nvSpPr>
        <p:spPr/>
        <p:txBody>
          <a:bodyPr/>
          <a:lstStyle/>
          <a:p>
            <a:r>
              <a:rPr lang="en-US" smtClean="0"/>
              <a:t>5/26/2014</a:t>
            </a:r>
            <a:endParaRPr lang="en-US"/>
          </a:p>
        </p:txBody>
      </p:sp>
      <p:sp>
        <p:nvSpPr>
          <p:cNvPr id="4" name="Footer Placeholder 3"/>
          <p:cNvSpPr>
            <a:spLocks noGrp="1"/>
          </p:cNvSpPr>
          <p:nvPr>
            <p:ph type="ftr" sz="quarter" idx="11"/>
          </p:nvPr>
        </p:nvSpPr>
        <p:spPr/>
        <p:txBody>
          <a:bodyPr/>
          <a:lstStyle/>
          <a:p>
            <a:r>
              <a:rPr lang="en-US" smtClean="0"/>
              <a:t>ESSnuSB situation and WP1 status                         Tord Ekelof Uppsala University</a:t>
            </a:r>
            <a:endParaRPr lang="en-US"/>
          </a:p>
        </p:txBody>
      </p:sp>
      <p:sp>
        <p:nvSpPr>
          <p:cNvPr id="5" name="Slide Number Placeholder 4"/>
          <p:cNvSpPr>
            <a:spLocks noGrp="1"/>
          </p:cNvSpPr>
          <p:nvPr>
            <p:ph type="sldNum" sz="quarter" idx="12"/>
          </p:nvPr>
        </p:nvSpPr>
        <p:spPr/>
        <p:txBody>
          <a:bodyPr/>
          <a:lstStyle/>
          <a:p>
            <a:fld id="{6F3A1082-03DF-4F99-B051-B651993AB1CA}" type="slidenum">
              <a:rPr lang="en-US" smtClean="0"/>
              <a:t>15</a:t>
            </a:fld>
            <a:endParaRPr lang="en-US" dirty="0"/>
          </a:p>
        </p:txBody>
      </p:sp>
    </p:spTree>
    <p:extLst>
      <p:ext uri="{BB962C8B-B14F-4D97-AF65-F5344CB8AC3E}">
        <p14:creationId xmlns:p14="http://schemas.microsoft.com/office/powerpoint/2010/main" val="4090197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5/26/2014</a:t>
            </a:r>
            <a:endParaRPr lang="en-US"/>
          </a:p>
        </p:txBody>
      </p:sp>
      <p:sp>
        <p:nvSpPr>
          <p:cNvPr id="3" name="Footer Placeholder 2"/>
          <p:cNvSpPr>
            <a:spLocks noGrp="1"/>
          </p:cNvSpPr>
          <p:nvPr>
            <p:ph type="ftr" sz="quarter" idx="11"/>
          </p:nvPr>
        </p:nvSpPr>
        <p:spPr/>
        <p:txBody>
          <a:bodyPr/>
          <a:lstStyle/>
          <a:p>
            <a:r>
              <a:rPr lang="en-US" smtClean="0"/>
              <a:t>ESSnuSB situation and WP1 status                         Tord Ekelof Uppsala University</a:t>
            </a:r>
            <a:endParaRPr lang="en-US"/>
          </a:p>
        </p:txBody>
      </p:sp>
      <p:sp>
        <p:nvSpPr>
          <p:cNvPr id="4" name="Slide Number Placeholder 3"/>
          <p:cNvSpPr>
            <a:spLocks noGrp="1"/>
          </p:cNvSpPr>
          <p:nvPr>
            <p:ph type="sldNum" sz="quarter" idx="12"/>
          </p:nvPr>
        </p:nvSpPr>
        <p:spPr/>
        <p:txBody>
          <a:bodyPr/>
          <a:lstStyle/>
          <a:p>
            <a:fld id="{6F3A1082-03DF-4F99-B051-B651993AB1CA}" type="slidenum">
              <a:rPr lang="en-US" smtClean="0"/>
              <a:t>16</a:t>
            </a:fld>
            <a:endParaRPr lang="en-US"/>
          </a:p>
        </p:txBody>
      </p:sp>
      <p:sp>
        <p:nvSpPr>
          <p:cNvPr id="5" name="Rectangle 4"/>
          <p:cNvSpPr/>
          <p:nvPr/>
        </p:nvSpPr>
        <p:spPr>
          <a:xfrm>
            <a:off x="152400" y="151447"/>
            <a:ext cx="8991600" cy="6401753"/>
          </a:xfrm>
          <a:prstGeom prst="rect">
            <a:avLst/>
          </a:prstGeom>
        </p:spPr>
        <p:txBody>
          <a:bodyPr wrap="square">
            <a:spAutoFit/>
          </a:bodyPr>
          <a:lstStyle/>
          <a:p>
            <a:r>
              <a:rPr lang="en-US" sz="2000" dirty="0">
                <a:latin typeface="Comic Sans MS" panose="030F0702030302020204" pitchFamily="66" charset="0"/>
              </a:rPr>
              <a:t>2nd </a:t>
            </a:r>
            <a:r>
              <a:rPr lang="en-US" sz="2000" dirty="0" err="1">
                <a:latin typeface="Comic Sans MS" panose="030F0702030302020204" pitchFamily="66" charset="0"/>
              </a:rPr>
              <a:t>ESSnuSB</a:t>
            </a:r>
            <a:r>
              <a:rPr lang="en-US" sz="2000" dirty="0">
                <a:latin typeface="Comic Sans MS" panose="030F0702030302020204" pitchFamily="66" charset="0"/>
              </a:rPr>
              <a:t> </a:t>
            </a:r>
            <a:r>
              <a:rPr lang="en-US" sz="2000" u="sng" dirty="0">
                <a:latin typeface="Comic Sans MS" panose="030F0702030302020204" pitchFamily="66" charset="0"/>
              </a:rPr>
              <a:t>Open</a:t>
            </a:r>
            <a:r>
              <a:rPr lang="en-US" sz="2000" dirty="0">
                <a:latin typeface="Comic Sans MS" panose="030F0702030302020204" pitchFamily="66" charset="0"/>
              </a:rPr>
              <a:t> Meeting </a:t>
            </a:r>
            <a:r>
              <a:rPr lang="en-US" sz="2000" dirty="0" smtClean="0">
                <a:latin typeface="Comic Sans MS" panose="030F0702030302020204" pitchFamily="66" charset="0"/>
              </a:rPr>
              <a:t> </a:t>
            </a:r>
          </a:p>
          <a:p>
            <a:r>
              <a:rPr lang="en-US" sz="2000" dirty="0" smtClean="0">
                <a:latin typeface="Comic Sans MS" panose="030F0702030302020204" pitchFamily="66" charset="0"/>
              </a:rPr>
              <a:t>26-27 May at </a:t>
            </a:r>
            <a:r>
              <a:rPr lang="en-US" sz="2000" dirty="0">
                <a:latin typeface="Comic Sans MS" panose="030F0702030302020204" pitchFamily="66" charset="0"/>
              </a:rPr>
              <a:t>CERN, IT Auditorium Bat </a:t>
            </a:r>
            <a:r>
              <a:rPr lang="en-US" sz="2000" dirty="0" smtClean="0">
                <a:latin typeface="Comic Sans MS" panose="030F0702030302020204" pitchFamily="66" charset="0"/>
              </a:rPr>
              <a:t>31-3-004                                  </a:t>
            </a:r>
            <a:r>
              <a:rPr lang="en-US" sz="1600" dirty="0" smtClean="0">
                <a:hlinkClick r:id="rId2"/>
              </a:rPr>
              <a:t>https</a:t>
            </a:r>
            <a:r>
              <a:rPr lang="en-US" sz="1600" dirty="0">
                <a:hlinkClick r:id="rId2"/>
              </a:rPr>
              <a:t>://</a:t>
            </a:r>
            <a:r>
              <a:rPr lang="en-US" sz="1600" dirty="0" smtClean="0">
                <a:hlinkClick r:id="rId2"/>
              </a:rPr>
              <a:t>indico.in2p3.fr/conferenceTimeTable.py?confId=10090</a:t>
            </a:r>
            <a:endParaRPr lang="en-US" sz="1600" dirty="0" smtClean="0"/>
          </a:p>
          <a:p>
            <a:endParaRPr lang="en-US" sz="1600" u="sng" dirty="0"/>
          </a:p>
          <a:p>
            <a:r>
              <a:rPr lang="en-US" sz="1400" u="sng" dirty="0"/>
              <a:t>Monday 26May 2014</a:t>
            </a:r>
          </a:p>
          <a:p>
            <a:r>
              <a:rPr lang="en-US" sz="1400" dirty="0"/>
              <a:t>Welcome (14:00-14:10) Prof. BERTOLUCCI, Sergio</a:t>
            </a:r>
          </a:p>
          <a:p>
            <a:r>
              <a:rPr lang="en-US" sz="1400" dirty="0"/>
              <a:t>Current situation of </a:t>
            </a:r>
            <a:r>
              <a:rPr lang="en-US" sz="1400" dirty="0" err="1"/>
              <a:t>ESSnuSB</a:t>
            </a:r>
            <a:r>
              <a:rPr lang="en-US" sz="1400" dirty="0"/>
              <a:t> and status of WP1 Management (14:10-14:40)Prof. EKELOF, Tord</a:t>
            </a:r>
          </a:p>
          <a:p>
            <a:r>
              <a:rPr lang="en-US" sz="1400" dirty="0" err="1"/>
              <a:t>Leptonic</a:t>
            </a:r>
            <a:r>
              <a:rPr lang="en-US" sz="1400" dirty="0"/>
              <a:t> CP violation and matter/antimatter asymmetry in the Universe (14:40-15:10)Dr. PASCOLI, Silvia</a:t>
            </a:r>
          </a:p>
          <a:p>
            <a:r>
              <a:rPr lang="en-US" sz="1400" dirty="0"/>
              <a:t>WP4 The Target Station(15:10-15:30) Dr. VASSILOPOULOS, Nikolaos</a:t>
            </a:r>
          </a:p>
          <a:p>
            <a:r>
              <a:rPr lang="en-US" sz="1400" dirty="0"/>
              <a:t>The </a:t>
            </a:r>
            <a:r>
              <a:rPr lang="en-US" sz="1400" dirty="0" err="1"/>
              <a:t>ESSnuSB</a:t>
            </a:r>
            <a:r>
              <a:rPr lang="en-US" sz="1400" dirty="0"/>
              <a:t> target(15:30-15:50) Dr. DENSHAM, </a:t>
            </a:r>
            <a:r>
              <a:rPr lang="en-US" sz="1400" dirty="0" err="1"/>
              <a:t>Cris</a:t>
            </a:r>
            <a:endParaRPr lang="en-US" sz="1400" dirty="0"/>
          </a:p>
          <a:p>
            <a:r>
              <a:rPr lang="en-US" sz="1400" dirty="0"/>
              <a:t>A Solenoid Hadron Collector(15:50-16:00) Dr. REMO, Maccaferri</a:t>
            </a:r>
          </a:p>
          <a:p>
            <a:r>
              <a:rPr lang="en-US" sz="1400" dirty="0"/>
              <a:t>WP5 Detector Cavern (16:00-16:20) Mr. NORLING, Lars</a:t>
            </a:r>
          </a:p>
          <a:p>
            <a:r>
              <a:rPr lang="en-US" sz="1400" dirty="0"/>
              <a:t>WP3 The Compressor (16:50-17:10) Dr. WILDNER, Elena</a:t>
            </a:r>
          </a:p>
          <a:p>
            <a:r>
              <a:rPr lang="en-US" sz="1400" dirty="0"/>
              <a:t>Status of the US Long Baseline Neutrino Experiment (LBNE) project (17:10-17:30) Dr. STRAIT, Jim</a:t>
            </a:r>
          </a:p>
          <a:p>
            <a:r>
              <a:rPr lang="en-US" sz="1400" dirty="0"/>
              <a:t>The CERN Super Proton </a:t>
            </a:r>
            <a:r>
              <a:rPr lang="en-US" sz="1400" dirty="0" err="1"/>
              <a:t>Linac</a:t>
            </a:r>
            <a:r>
              <a:rPr lang="en-US" sz="1400" dirty="0"/>
              <a:t> (SPL) project and </a:t>
            </a:r>
            <a:r>
              <a:rPr lang="en-US" sz="1400" dirty="0" err="1"/>
              <a:t>ESSnuSB</a:t>
            </a:r>
            <a:r>
              <a:rPr lang="en-US" sz="1400" dirty="0"/>
              <a:t> (17:30-17:50) Dr. GAROBY, Roland</a:t>
            </a:r>
          </a:p>
          <a:p>
            <a:r>
              <a:rPr lang="en-US" sz="1400" dirty="0"/>
              <a:t>The LBNE Water Cherenkov Detector Project (17:50-18:10) Dr. STRAIT, Jim</a:t>
            </a:r>
          </a:p>
          <a:p>
            <a:r>
              <a:rPr lang="en-US" sz="1400" dirty="0" smtClean="0"/>
              <a:t>Open slot for ESGARD (18:10-18:30</a:t>
            </a:r>
            <a:r>
              <a:rPr lang="en-US" sz="1400" dirty="0"/>
              <a:t>)</a:t>
            </a:r>
          </a:p>
          <a:p>
            <a:r>
              <a:rPr lang="en-US" sz="1400" dirty="0"/>
              <a:t>Discussion (18:30-19:00)</a:t>
            </a:r>
          </a:p>
          <a:p>
            <a:r>
              <a:rPr lang="en-US" sz="1400" dirty="0"/>
              <a:t>Dinner (19:30</a:t>
            </a:r>
            <a:r>
              <a:rPr lang="en-US" sz="1400" dirty="0" smtClean="0"/>
              <a:t>)</a:t>
            </a:r>
          </a:p>
          <a:p>
            <a:endParaRPr lang="en-US" sz="1400" u="sng" dirty="0"/>
          </a:p>
          <a:p>
            <a:r>
              <a:rPr lang="en-US" sz="1400" u="sng" dirty="0"/>
              <a:t>Tuesday 27 May 2014</a:t>
            </a:r>
          </a:p>
          <a:p>
            <a:r>
              <a:rPr lang="en-US" sz="1400" dirty="0"/>
              <a:t>WP2 The ESS </a:t>
            </a:r>
            <a:r>
              <a:rPr lang="en-US" sz="1400" dirty="0" err="1"/>
              <a:t>Linac</a:t>
            </a:r>
            <a:r>
              <a:rPr lang="en-US" sz="1400" dirty="0"/>
              <a:t> Upgrade (09:00-09:20) Dr. MCGINNIS, David</a:t>
            </a:r>
          </a:p>
          <a:p>
            <a:r>
              <a:rPr lang="en-US" sz="1400" dirty="0"/>
              <a:t>Tests of the spoke-cavity power upgrade (09:20-09:30) Dr. BOUSSON, </a:t>
            </a:r>
            <a:r>
              <a:rPr lang="en-US" sz="1400" dirty="0" err="1"/>
              <a:t>Sébastien</a:t>
            </a:r>
            <a:r>
              <a:rPr lang="en-US" sz="1400" dirty="0"/>
              <a:t> </a:t>
            </a:r>
          </a:p>
          <a:p>
            <a:r>
              <a:rPr lang="en-US" sz="1400" dirty="0"/>
              <a:t>Status of the </a:t>
            </a:r>
            <a:r>
              <a:rPr lang="en-US" sz="1400" dirty="0" err="1"/>
              <a:t>ESSnuSB</a:t>
            </a:r>
            <a:r>
              <a:rPr lang="en-US" sz="1400" dirty="0"/>
              <a:t> Design Study application to EC/Horizon2020; deliverables, milestones and funds requested (09:30-10:10) Dr. DRACOS, Marcos</a:t>
            </a:r>
          </a:p>
          <a:p>
            <a:r>
              <a:rPr lang="en-US" sz="1400" dirty="0"/>
              <a:t>Discussion on the role of each of the participating institutes (10:10-10:40)</a:t>
            </a:r>
          </a:p>
          <a:p>
            <a:r>
              <a:rPr lang="en-US" sz="1400" dirty="0"/>
              <a:t>Next steps towards the EU Design Study application to be submitted 2 September 2014 (11:10-11:30)</a:t>
            </a:r>
          </a:p>
          <a:p>
            <a:r>
              <a:rPr lang="en-US" sz="1400" dirty="0"/>
              <a:t>Discussion and Conclusions (11:30-12:00</a:t>
            </a:r>
            <a:r>
              <a:rPr lang="en-US" sz="1600" dirty="0" smtClean="0"/>
              <a:t>)</a:t>
            </a:r>
            <a:endParaRPr lang="en-US" sz="1600" dirty="0"/>
          </a:p>
        </p:txBody>
      </p:sp>
    </p:spTree>
    <p:extLst>
      <p:ext uri="{BB962C8B-B14F-4D97-AF65-F5344CB8AC3E}">
        <p14:creationId xmlns:p14="http://schemas.microsoft.com/office/powerpoint/2010/main" val="761003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81013" y="6416675"/>
            <a:ext cx="2133600" cy="365125"/>
          </a:xfrm>
        </p:spPr>
        <p:txBody>
          <a:bodyPr/>
          <a:lstStyle/>
          <a:p>
            <a:r>
              <a:rPr lang="en-US" smtClean="0"/>
              <a:t>5/26/2014</a:t>
            </a:r>
            <a:endParaRPr lang="en-US" dirty="0"/>
          </a:p>
        </p:txBody>
      </p:sp>
      <p:sp>
        <p:nvSpPr>
          <p:cNvPr id="3" name="Footer Placeholder 2"/>
          <p:cNvSpPr>
            <a:spLocks noGrp="1"/>
          </p:cNvSpPr>
          <p:nvPr>
            <p:ph type="ftr" sz="quarter" idx="11"/>
          </p:nvPr>
        </p:nvSpPr>
        <p:spPr/>
        <p:txBody>
          <a:bodyPr/>
          <a:lstStyle/>
          <a:p>
            <a:r>
              <a:rPr lang="en-US" smtClean="0"/>
              <a:t>ESSnuSB situation and WP1 status                         Tord Ekelof Uppsala University</a:t>
            </a:r>
            <a:endParaRPr lang="en-US"/>
          </a:p>
        </p:txBody>
      </p:sp>
      <p:sp>
        <p:nvSpPr>
          <p:cNvPr id="4" name="Slide Number Placeholder 3"/>
          <p:cNvSpPr>
            <a:spLocks noGrp="1"/>
          </p:cNvSpPr>
          <p:nvPr>
            <p:ph type="sldNum" sz="quarter" idx="12"/>
          </p:nvPr>
        </p:nvSpPr>
        <p:spPr/>
        <p:txBody>
          <a:bodyPr/>
          <a:lstStyle/>
          <a:p>
            <a:fld id="{6F3A1082-03DF-4F99-B051-B651993AB1CA}" type="slidenum">
              <a:rPr lang="en-US" smtClean="0"/>
              <a:t>17</a:t>
            </a:fld>
            <a:endParaRPr lang="en-US"/>
          </a:p>
        </p:txBody>
      </p:sp>
      <p:sp>
        <p:nvSpPr>
          <p:cNvPr id="7" name="Slide Number Placeholder 3"/>
          <p:cNvSpPr>
            <a:spLocks noGrp="1"/>
          </p:cNvSpPr>
          <p:nvPr/>
        </p:nvSpPr>
        <p:spPr>
          <a:xfrm>
            <a:off x="6553200" y="6474619"/>
            <a:ext cx="2133600"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pitchFamily="16"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defRPr/>
            </a:pPr>
            <a:fld id="{D496B95B-8DA2-45D2-95BC-67C1B91E558B}" type="slidenum">
              <a:rPr lang="fr-FR" smtClean="0"/>
              <a:pPr>
                <a:defRPr/>
              </a:pPr>
              <a:t>17</a:t>
            </a:fld>
            <a:endParaRPr lang="fr-FR"/>
          </a:p>
        </p:txBody>
      </p:sp>
      <p:sp>
        <p:nvSpPr>
          <p:cNvPr id="8" name="TextBox 5"/>
          <p:cNvSpPr txBox="1">
            <a:spLocks noChangeArrowheads="1"/>
          </p:cNvSpPr>
          <p:nvPr/>
        </p:nvSpPr>
        <p:spPr bwMode="auto">
          <a:xfrm>
            <a:off x="0" y="18256"/>
            <a:ext cx="9144000" cy="101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fr-FR"/>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lgn="ctr" eaLnBrk="1" hangingPunct="1">
              <a:spcBef>
                <a:spcPct val="0"/>
              </a:spcBef>
              <a:buFontTx/>
              <a:buNone/>
            </a:pPr>
            <a:r>
              <a:rPr lang="en-GB" altLang="en-US" sz="2000">
                <a:latin typeface="Times New Roman" pitchFamily="18" charset="0"/>
              </a:rPr>
              <a:t/>
            </a:r>
            <a:br>
              <a:rPr lang="en-GB" altLang="en-US" sz="2000">
                <a:latin typeface="Times New Roman" pitchFamily="18" charset="0"/>
              </a:rPr>
            </a:br>
            <a:r>
              <a:rPr lang="sv-SE" altLang="en-US" sz="2000">
                <a:latin typeface="Times New Roman" pitchFamily="18" charset="0"/>
              </a:rPr>
              <a:t/>
            </a:r>
            <a:br>
              <a:rPr lang="sv-SE" altLang="en-US" sz="2000">
                <a:latin typeface="Times New Roman" pitchFamily="18" charset="0"/>
              </a:rPr>
            </a:br>
            <a:endParaRPr lang="en-US" altLang="en-US" sz="2000">
              <a:latin typeface="Times New Roman" pitchFamily="18" charset="0"/>
            </a:endParaRPr>
          </a:p>
        </p:txBody>
      </p:sp>
      <p:sp>
        <p:nvSpPr>
          <p:cNvPr id="9" name="TextBox 4"/>
          <p:cNvSpPr txBox="1"/>
          <p:nvPr/>
        </p:nvSpPr>
        <p:spPr>
          <a:xfrm>
            <a:off x="1831975" y="1197769"/>
            <a:ext cx="6016625" cy="585788"/>
          </a:xfrm>
          <a:prstGeom prst="rect">
            <a:avLst/>
          </a:prstGeom>
          <a:noFill/>
        </p:spPr>
        <p:txBody>
          <a:bodyPr wrap="none">
            <a:spAutoFit/>
          </a:bodyPr>
          <a:lstStyle>
            <a:defPPr>
              <a:defRPr lang="fr-FR"/>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defRPr/>
            </a:pPr>
            <a:r>
              <a:rPr lang="en-US" sz="3200" b="1" dirty="0">
                <a:latin typeface="Comic Sans MS" panose="030F0702030302020204" pitchFamily="66" charset="0"/>
              </a:rPr>
              <a:t>Thank you for your attention</a:t>
            </a:r>
          </a:p>
        </p:txBody>
      </p:sp>
      <p:pic>
        <p:nvPicPr>
          <p:cNvPr id="10" name="Picture 9" descr="http://www.garpenbergsslott.se/wp-content/uploads/2012/05/flygbild-slide-13.jpg"/>
          <p:cNvPicPr>
            <a:picLocks noChangeAspect="1" noChangeArrowheads="1"/>
          </p:cNvPicPr>
          <p:nvPr/>
        </p:nvPicPr>
        <p:blipFill>
          <a:blip r:embed="rId2">
            <a:extLst>
              <a:ext uri="{28A0092B-C50C-407E-A947-70E740481C1C}">
                <a14:useLocalDpi xmlns:a14="http://schemas.microsoft.com/office/drawing/2010/main" val="0"/>
              </a:ext>
            </a:extLst>
          </a:blip>
          <a:srcRect r="45668"/>
          <a:stretch>
            <a:fillRect/>
          </a:stretch>
        </p:blipFill>
        <p:spPr bwMode="auto">
          <a:xfrm>
            <a:off x="304800" y="2521744"/>
            <a:ext cx="4122738"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http://www.garpenbergsslott.se/wp-content/uploads/2011/05/dukning-slide.jpg"/>
          <p:cNvPicPr>
            <a:picLocks noChangeAspect="1" noChangeArrowheads="1"/>
          </p:cNvPicPr>
          <p:nvPr/>
        </p:nvPicPr>
        <p:blipFill>
          <a:blip r:embed="rId3">
            <a:extLst>
              <a:ext uri="{28A0092B-C50C-407E-A947-70E740481C1C}">
                <a14:useLocalDpi xmlns:a14="http://schemas.microsoft.com/office/drawing/2010/main" val="0"/>
              </a:ext>
            </a:extLst>
          </a:blip>
          <a:srcRect r="45332"/>
          <a:stretch>
            <a:fillRect/>
          </a:stretch>
        </p:blipFill>
        <p:spPr bwMode="auto">
          <a:xfrm>
            <a:off x="4837113" y="2659857"/>
            <a:ext cx="3948112"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6"/>
          <p:cNvSpPr txBox="1"/>
          <p:nvPr/>
        </p:nvSpPr>
        <p:spPr>
          <a:xfrm>
            <a:off x="3513857" y="5562600"/>
            <a:ext cx="2400016" cy="400110"/>
          </a:xfrm>
          <a:prstGeom prst="rect">
            <a:avLst/>
          </a:prstGeom>
          <a:noFill/>
        </p:spPr>
        <p:txBody>
          <a:bodyPr wrap="none">
            <a:spAutoFit/>
          </a:bodyPr>
          <a:lstStyle>
            <a:defPPr>
              <a:defRPr lang="fr-FR"/>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a:lstStyle>
          <a:p>
            <a:pPr>
              <a:defRPr/>
            </a:pPr>
            <a:r>
              <a:rPr lang="en-US" dirty="0" err="1" smtClean="0">
                <a:latin typeface="Comic Sans MS" panose="030F0702030302020204" pitchFamily="66" charset="0"/>
              </a:rPr>
              <a:t>Garpenberg</a:t>
            </a:r>
            <a:r>
              <a:rPr lang="en-US" dirty="0" smtClean="0">
                <a:latin typeface="Comic Sans MS" panose="030F0702030302020204" pitchFamily="66" charset="0"/>
              </a:rPr>
              <a:t> Castle</a:t>
            </a:r>
            <a:endParaRPr lang="en-US" dirty="0">
              <a:latin typeface="Comic Sans MS" panose="030F0702030302020204" pitchFamily="66" charset="0"/>
            </a:endParaRPr>
          </a:p>
        </p:txBody>
      </p:sp>
    </p:spTree>
    <p:extLst>
      <p:ext uri="{BB962C8B-B14F-4D97-AF65-F5344CB8AC3E}">
        <p14:creationId xmlns:p14="http://schemas.microsoft.com/office/powerpoint/2010/main" val="1132682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p>
            <a:r>
              <a:rPr lang="en-US" smtClean="0"/>
              <a:t>5/26/2014</a:t>
            </a:r>
            <a:endParaRPr lang="en-US" dirty="0"/>
          </a:p>
        </p:txBody>
      </p:sp>
      <p:sp>
        <p:nvSpPr>
          <p:cNvPr id="3" name="Footer Placeholder 2"/>
          <p:cNvSpPr>
            <a:spLocks noGrp="1"/>
          </p:cNvSpPr>
          <p:nvPr>
            <p:ph type="ftr" sz="quarter" idx="11"/>
          </p:nvPr>
        </p:nvSpPr>
        <p:spPr>
          <a:xfrm>
            <a:off x="3124200" y="6356350"/>
            <a:ext cx="2895600" cy="365125"/>
          </a:xfrm>
        </p:spPr>
        <p:txBody>
          <a:bodyPr/>
          <a:lstStyle/>
          <a:p>
            <a:r>
              <a:rPr lang="en-US" dirty="0" err="1" smtClean="0"/>
              <a:t>ESSnuSB</a:t>
            </a:r>
            <a:r>
              <a:rPr lang="en-US" dirty="0" smtClean="0"/>
              <a:t> situation and WP1 status                         Tord Ekelof Uppsala University</a:t>
            </a:r>
            <a:endParaRPr lang="en-US" dirty="0"/>
          </a:p>
        </p:txBody>
      </p:sp>
      <p:sp>
        <p:nvSpPr>
          <p:cNvPr id="4" name="Slide Number Placeholder 3"/>
          <p:cNvSpPr>
            <a:spLocks noGrp="1"/>
          </p:cNvSpPr>
          <p:nvPr>
            <p:ph type="sldNum" sz="quarter" idx="12"/>
          </p:nvPr>
        </p:nvSpPr>
        <p:spPr>
          <a:xfrm>
            <a:off x="6553200" y="6356350"/>
            <a:ext cx="2133600" cy="365125"/>
          </a:xfrm>
        </p:spPr>
        <p:txBody>
          <a:bodyPr/>
          <a:lstStyle/>
          <a:p>
            <a:fld id="{6F3A1082-03DF-4F99-B051-B651993AB1CA}" type="slidenum">
              <a:rPr lang="en-US" smtClean="0"/>
              <a:t>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356121383"/>
              </p:ext>
            </p:extLst>
          </p:nvPr>
        </p:nvGraphicFramePr>
        <p:xfrm>
          <a:off x="1905000" y="1184813"/>
          <a:ext cx="4976498" cy="5063587"/>
        </p:xfrm>
        <a:graphic>
          <a:graphicData uri="http://schemas.openxmlformats.org/presentationml/2006/ole">
            <mc:AlternateContent xmlns:mc="http://schemas.openxmlformats.org/markup-compatibility/2006">
              <mc:Choice xmlns:v="urn:schemas-microsoft-com:vml" Requires="v">
                <p:oleObj spid="_x0000_s1044" name="Acrobat Document" r:id="rId3" imgW="3810000" imgH="3876495" progId="Acrobat.Document.11">
                  <p:embed/>
                </p:oleObj>
              </mc:Choice>
              <mc:Fallback>
                <p:oleObj name="Acrobat Document" r:id="rId3" imgW="3810000" imgH="3876495" progId="Acrobat.Document.11">
                  <p:embed/>
                  <p:pic>
                    <p:nvPicPr>
                      <p:cNvPr id="0" name=""/>
                      <p:cNvPicPr/>
                      <p:nvPr/>
                    </p:nvPicPr>
                    <p:blipFill>
                      <a:blip r:embed="rId4"/>
                      <a:stretch>
                        <a:fillRect/>
                      </a:stretch>
                    </p:blipFill>
                    <p:spPr>
                      <a:xfrm>
                        <a:off x="1905000" y="1184813"/>
                        <a:ext cx="4976498" cy="5063587"/>
                      </a:xfrm>
                      <a:prstGeom prst="rect">
                        <a:avLst/>
                      </a:prstGeom>
                    </p:spPr>
                  </p:pic>
                </p:oleObj>
              </mc:Fallback>
            </mc:AlternateContent>
          </a:graphicData>
        </a:graphic>
      </p:graphicFrame>
      <p:sp>
        <p:nvSpPr>
          <p:cNvPr id="6" name="Up Arrow 5"/>
          <p:cNvSpPr/>
          <p:nvPr/>
        </p:nvSpPr>
        <p:spPr>
          <a:xfrm rot="186712">
            <a:off x="2590800" y="5638800"/>
            <a:ext cx="484632" cy="5013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4011168" y="5650992"/>
            <a:ext cx="484632"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5486400" y="5650992"/>
            <a:ext cx="484632"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1000" y="3048000"/>
            <a:ext cx="1154483" cy="800219"/>
          </a:xfrm>
          <a:prstGeom prst="rect">
            <a:avLst/>
          </a:prstGeom>
          <a:noFill/>
        </p:spPr>
        <p:txBody>
          <a:bodyPr wrap="none" rtlCol="0">
            <a:spAutoFit/>
          </a:bodyPr>
          <a:lstStyle/>
          <a:p>
            <a:r>
              <a:rPr lang="el-GR" sz="2800" dirty="0" smtClean="0"/>
              <a:t>Θ</a:t>
            </a:r>
            <a:r>
              <a:rPr lang="en-US" sz="2800" baseline="-25000" dirty="0" smtClean="0"/>
              <a:t>13</a:t>
            </a:r>
            <a:r>
              <a:rPr lang="en-US" sz="2800" dirty="0" smtClean="0"/>
              <a:t>=4</a:t>
            </a:r>
            <a:r>
              <a:rPr lang="en-US" sz="2800" baseline="30000" dirty="0" smtClean="0"/>
              <a:t>o</a:t>
            </a:r>
          </a:p>
          <a:p>
            <a:endParaRPr lang="en-US" dirty="0"/>
          </a:p>
        </p:txBody>
      </p:sp>
      <p:sp>
        <p:nvSpPr>
          <p:cNvPr id="10" name="TextBox 9"/>
          <p:cNvSpPr txBox="1"/>
          <p:nvPr/>
        </p:nvSpPr>
        <p:spPr>
          <a:xfrm>
            <a:off x="2286000" y="6183868"/>
            <a:ext cx="4220451" cy="369332"/>
          </a:xfrm>
          <a:prstGeom prst="rect">
            <a:avLst/>
          </a:prstGeom>
          <a:noFill/>
        </p:spPr>
        <p:txBody>
          <a:bodyPr wrap="none" rtlCol="0">
            <a:spAutoFit/>
          </a:bodyPr>
          <a:lstStyle/>
          <a:p>
            <a:r>
              <a:rPr lang="en-US" dirty="0" smtClean="0"/>
              <a:t>1</a:t>
            </a:r>
            <a:r>
              <a:rPr lang="en-US" baseline="30000" dirty="0" smtClean="0"/>
              <a:t>st</a:t>
            </a:r>
            <a:r>
              <a:rPr lang="en-US" dirty="0" smtClean="0"/>
              <a:t> </a:t>
            </a:r>
            <a:r>
              <a:rPr lang="en-US" dirty="0" err="1" smtClean="0"/>
              <a:t>osc</a:t>
            </a:r>
            <a:r>
              <a:rPr lang="en-US" dirty="0" smtClean="0"/>
              <a:t>. max      2</a:t>
            </a:r>
            <a:r>
              <a:rPr lang="en-US" baseline="30000" dirty="0" smtClean="0"/>
              <a:t>nd</a:t>
            </a:r>
            <a:r>
              <a:rPr lang="en-US" dirty="0" smtClean="0"/>
              <a:t> </a:t>
            </a:r>
            <a:r>
              <a:rPr lang="en-US" dirty="0" err="1" smtClean="0"/>
              <a:t>osc</a:t>
            </a:r>
            <a:r>
              <a:rPr lang="en-US" dirty="0" smtClean="0"/>
              <a:t>. max       3</a:t>
            </a:r>
            <a:r>
              <a:rPr lang="en-US" baseline="30000" dirty="0" smtClean="0"/>
              <a:t>rd</a:t>
            </a:r>
            <a:r>
              <a:rPr lang="en-US" dirty="0" smtClean="0"/>
              <a:t> </a:t>
            </a:r>
            <a:r>
              <a:rPr lang="en-US" dirty="0" err="1" smtClean="0"/>
              <a:t>osc</a:t>
            </a:r>
            <a:r>
              <a:rPr lang="en-US" dirty="0" smtClean="0"/>
              <a:t>. max</a:t>
            </a:r>
            <a:endParaRPr lang="en-US" dirty="0"/>
          </a:p>
        </p:txBody>
      </p:sp>
      <p:sp>
        <p:nvSpPr>
          <p:cNvPr id="11" name="TextBox 10"/>
          <p:cNvSpPr txBox="1"/>
          <p:nvPr/>
        </p:nvSpPr>
        <p:spPr>
          <a:xfrm>
            <a:off x="152400" y="152400"/>
            <a:ext cx="8991600" cy="1015663"/>
          </a:xfrm>
          <a:prstGeom prst="rect">
            <a:avLst/>
          </a:prstGeom>
          <a:noFill/>
        </p:spPr>
        <p:txBody>
          <a:bodyPr wrap="square" rtlCol="0">
            <a:spAutoFit/>
          </a:bodyPr>
          <a:lstStyle/>
          <a:p>
            <a:r>
              <a:rPr lang="en-US" sz="2000" dirty="0" smtClean="0">
                <a:latin typeface="Comic Sans MS" panose="030F0702030302020204" pitchFamily="66" charset="0"/>
              </a:rPr>
              <a:t>Reminder of the situation before 2012 at which time LBNE, Hyper-K and LBNO were designed – the optimum for CP violation discovery was clearly at the first maximum</a:t>
            </a:r>
            <a:endParaRPr lang="en-US" sz="2000" dirty="0">
              <a:latin typeface="Comic Sans MS" panose="030F0702030302020204" pitchFamily="66" charset="0"/>
            </a:endParaRPr>
          </a:p>
        </p:txBody>
      </p:sp>
    </p:spTree>
    <p:extLst>
      <p:ext uri="{BB962C8B-B14F-4D97-AF65-F5344CB8AC3E}">
        <p14:creationId xmlns:p14="http://schemas.microsoft.com/office/powerpoint/2010/main" val="2399676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5/26/2014</a:t>
            </a:r>
            <a:endParaRPr lang="en-US"/>
          </a:p>
        </p:txBody>
      </p:sp>
      <p:sp>
        <p:nvSpPr>
          <p:cNvPr id="3" name="Footer Placeholder 2"/>
          <p:cNvSpPr>
            <a:spLocks noGrp="1"/>
          </p:cNvSpPr>
          <p:nvPr>
            <p:ph type="ftr" sz="quarter" idx="11"/>
          </p:nvPr>
        </p:nvSpPr>
        <p:spPr/>
        <p:txBody>
          <a:bodyPr/>
          <a:lstStyle/>
          <a:p>
            <a:r>
              <a:rPr lang="en-US" smtClean="0"/>
              <a:t>ESSnuSB situation and WP1 status                         Tord Ekelof Uppsala University</a:t>
            </a:r>
            <a:endParaRPr lang="en-US"/>
          </a:p>
        </p:txBody>
      </p:sp>
      <p:sp>
        <p:nvSpPr>
          <p:cNvPr id="4" name="Slide Number Placeholder 3"/>
          <p:cNvSpPr>
            <a:spLocks noGrp="1"/>
          </p:cNvSpPr>
          <p:nvPr>
            <p:ph type="sldNum" sz="quarter" idx="12"/>
          </p:nvPr>
        </p:nvSpPr>
        <p:spPr/>
        <p:txBody>
          <a:bodyPr/>
          <a:lstStyle/>
          <a:p>
            <a:fld id="{6F3A1082-03DF-4F99-B051-B651993AB1CA}" type="slidenum">
              <a:rPr lang="en-US" smtClean="0"/>
              <a:t>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2208777"/>
              </p:ext>
            </p:extLst>
          </p:nvPr>
        </p:nvGraphicFramePr>
        <p:xfrm>
          <a:off x="1905000" y="1209865"/>
          <a:ext cx="4953000" cy="5038535"/>
        </p:xfrm>
        <a:graphic>
          <a:graphicData uri="http://schemas.openxmlformats.org/presentationml/2006/ole">
            <mc:AlternateContent xmlns:mc="http://schemas.openxmlformats.org/markup-compatibility/2006">
              <mc:Choice xmlns:v="urn:schemas-microsoft-com:vml" Requires="v">
                <p:oleObj spid="_x0000_s2068" name="Acrobat Document" r:id="rId4" imgW="3810000" imgH="3876495" progId="Acrobat.Document.11">
                  <p:embed/>
                </p:oleObj>
              </mc:Choice>
              <mc:Fallback>
                <p:oleObj name="Acrobat Document" r:id="rId4" imgW="3810000" imgH="3876495" progId="Acrobat.Document.11">
                  <p:embed/>
                  <p:pic>
                    <p:nvPicPr>
                      <p:cNvPr id="0" name=""/>
                      <p:cNvPicPr/>
                      <p:nvPr/>
                    </p:nvPicPr>
                    <p:blipFill>
                      <a:blip r:embed="rId5"/>
                      <a:stretch>
                        <a:fillRect/>
                      </a:stretch>
                    </p:blipFill>
                    <p:spPr>
                      <a:xfrm>
                        <a:off x="1905000" y="1209865"/>
                        <a:ext cx="4953000" cy="5038535"/>
                      </a:xfrm>
                      <a:prstGeom prst="rect">
                        <a:avLst/>
                      </a:prstGeom>
                    </p:spPr>
                  </p:pic>
                </p:oleObj>
              </mc:Fallback>
            </mc:AlternateContent>
          </a:graphicData>
        </a:graphic>
      </p:graphicFrame>
      <p:sp>
        <p:nvSpPr>
          <p:cNvPr id="6" name="Up Arrow 5"/>
          <p:cNvSpPr/>
          <p:nvPr/>
        </p:nvSpPr>
        <p:spPr>
          <a:xfrm>
            <a:off x="2590800" y="5638800"/>
            <a:ext cx="484632"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4011168" y="5635171"/>
            <a:ext cx="484632" cy="49283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5486400" y="5645542"/>
            <a:ext cx="484632"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929" y="3124200"/>
            <a:ext cx="1611339" cy="523220"/>
          </a:xfrm>
          <a:prstGeom prst="rect">
            <a:avLst/>
          </a:prstGeom>
          <a:noFill/>
        </p:spPr>
        <p:txBody>
          <a:bodyPr wrap="none" rtlCol="0">
            <a:spAutoFit/>
          </a:bodyPr>
          <a:lstStyle/>
          <a:p>
            <a:r>
              <a:rPr lang="el-GR" sz="2800" dirty="0" smtClean="0"/>
              <a:t>Θ</a:t>
            </a:r>
            <a:r>
              <a:rPr lang="en-US" sz="2800" baseline="-25000" dirty="0" smtClean="0"/>
              <a:t>13</a:t>
            </a:r>
            <a:r>
              <a:rPr lang="en-US" sz="2800" dirty="0" smtClean="0"/>
              <a:t>=8.73</a:t>
            </a:r>
            <a:r>
              <a:rPr lang="en-US" sz="2800" baseline="30000" dirty="0" smtClean="0"/>
              <a:t>o</a:t>
            </a:r>
            <a:endParaRPr lang="en-US" sz="2800" baseline="30000" dirty="0"/>
          </a:p>
        </p:txBody>
      </p:sp>
      <p:sp>
        <p:nvSpPr>
          <p:cNvPr id="10" name="TextBox 9"/>
          <p:cNvSpPr txBox="1"/>
          <p:nvPr/>
        </p:nvSpPr>
        <p:spPr>
          <a:xfrm>
            <a:off x="2286000" y="6183868"/>
            <a:ext cx="4220451" cy="369332"/>
          </a:xfrm>
          <a:prstGeom prst="rect">
            <a:avLst/>
          </a:prstGeom>
          <a:noFill/>
        </p:spPr>
        <p:txBody>
          <a:bodyPr wrap="none" rtlCol="0">
            <a:spAutoFit/>
          </a:bodyPr>
          <a:lstStyle/>
          <a:p>
            <a:r>
              <a:rPr lang="en-US" dirty="0" smtClean="0"/>
              <a:t>1</a:t>
            </a:r>
            <a:r>
              <a:rPr lang="en-US" baseline="30000" dirty="0" smtClean="0"/>
              <a:t>st</a:t>
            </a:r>
            <a:r>
              <a:rPr lang="en-US" dirty="0" smtClean="0"/>
              <a:t> </a:t>
            </a:r>
            <a:r>
              <a:rPr lang="en-US" dirty="0" err="1" smtClean="0"/>
              <a:t>osc</a:t>
            </a:r>
            <a:r>
              <a:rPr lang="en-US" dirty="0" smtClean="0"/>
              <a:t>. max      2</a:t>
            </a:r>
            <a:r>
              <a:rPr lang="en-US" baseline="30000" dirty="0" smtClean="0"/>
              <a:t>nd</a:t>
            </a:r>
            <a:r>
              <a:rPr lang="en-US" dirty="0" smtClean="0"/>
              <a:t> </a:t>
            </a:r>
            <a:r>
              <a:rPr lang="en-US" dirty="0" err="1" smtClean="0"/>
              <a:t>osc</a:t>
            </a:r>
            <a:r>
              <a:rPr lang="en-US" dirty="0" smtClean="0"/>
              <a:t>. max       3</a:t>
            </a:r>
            <a:r>
              <a:rPr lang="en-US" baseline="30000" dirty="0" smtClean="0"/>
              <a:t>rd</a:t>
            </a:r>
            <a:r>
              <a:rPr lang="en-US" dirty="0" smtClean="0"/>
              <a:t> </a:t>
            </a:r>
            <a:r>
              <a:rPr lang="en-US" dirty="0" err="1" smtClean="0"/>
              <a:t>osc</a:t>
            </a:r>
            <a:r>
              <a:rPr lang="en-US" dirty="0" smtClean="0"/>
              <a:t>. max</a:t>
            </a:r>
            <a:endParaRPr lang="en-US" dirty="0"/>
          </a:p>
        </p:txBody>
      </p:sp>
      <p:sp>
        <p:nvSpPr>
          <p:cNvPr id="11" name="TextBox 10"/>
          <p:cNvSpPr txBox="1"/>
          <p:nvPr/>
        </p:nvSpPr>
        <p:spPr>
          <a:xfrm>
            <a:off x="0" y="-28039"/>
            <a:ext cx="8940268" cy="1323439"/>
          </a:xfrm>
          <a:prstGeom prst="rect">
            <a:avLst/>
          </a:prstGeom>
          <a:noFill/>
        </p:spPr>
        <p:txBody>
          <a:bodyPr wrap="none" rtlCol="0">
            <a:spAutoFit/>
          </a:bodyPr>
          <a:lstStyle/>
          <a:p>
            <a:r>
              <a:rPr lang="en-US" sz="2000" dirty="0" smtClean="0">
                <a:latin typeface="Comic Sans MS" panose="030F0702030302020204" pitchFamily="66" charset="0"/>
              </a:rPr>
              <a:t>After the spring 2012, when </a:t>
            </a:r>
            <a:r>
              <a:rPr lang="el-GR" sz="2000" dirty="0" smtClean="0">
                <a:latin typeface="Comic Sans MS" panose="030F0702030302020204" pitchFamily="66" charset="0"/>
              </a:rPr>
              <a:t>Θ</a:t>
            </a:r>
            <a:r>
              <a:rPr lang="en-US" sz="2000" baseline="-25000" dirty="0" smtClean="0">
                <a:latin typeface="Comic Sans MS" panose="030F0702030302020204" pitchFamily="66" charset="0"/>
              </a:rPr>
              <a:t>13</a:t>
            </a:r>
            <a:r>
              <a:rPr lang="en-US" sz="2000" dirty="0">
                <a:latin typeface="Comic Sans MS" panose="030F0702030302020204" pitchFamily="66" charset="0"/>
              </a:rPr>
              <a:t> </a:t>
            </a:r>
            <a:r>
              <a:rPr lang="en-US" sz="2000" dirty="0" smtClean="0">
                <a:latin typeface="Comic Sans MS" panose="030F0702030302020204" pitchFamily="66" charset="0"/>
              </a:rPr>
              <a:t>had been measured and </a:t>
            </a:r>
            <a:r>
              <a:rPr lang="en-US" sz="2000" dirty="0" err="1" smtClean="0">
                <a:latin typeface="Comic Sans MS" panose="030F0702030302020204" pitchFamily="66" charset="0"/>
              </a:rPr>
              <a:t>ESSnuSB</a:t>
            </a:r>
            <a:r>
              <a:rPr lang="en-US" sz="2000" dirty="0" smtClean="0">
                <a:latin typeface="Comic Sans MS" panose="030F0702030302020204" pitchFamily="66" charset="0"/>
              </a:rPr>
              <a:t> was </a:t>
            </a:r>
          </a:p>
          <a:p>
            <a:r>
              <a:rPr lang="en-US" sz="2000" dirty="0" smtClean="0">
                <a:latin typeface="Comic Sans MS" panose="030F0702030302020204" pitchFamily="66" charset="0"/>
              </a:rPr>
              <a:t>designed, CP violation discovery probability did not increased at the first</a:t>
            </a:r>
          </a:p>
          <a:p>
            <a:r>
              <a:rPr lang="en-US" sz="2000" dirty="0" smtClean="0">
                <a:latin typeface="Comic Sans MS" panose="030F0702030302020204" pitchFamily="66" charset="0"/>
              </a:rPr>
              <a:t>maximum – at the second maximum it however increased drastically and </a:t>
            </a:r>
          </a:p>
          <a:p>
            <a:r>
              <a:rPr lang="en-US" sz="2000" dirty="0" smtClean="0">
                <a:latin typeface="Comic Sans MS" panose="030F0702030302020204" pitchFamily="66" charset="0"/>
              </a:rPr>
              <a:t>became significantly higher than at the first</a:t>
            </a:r>
            <a:endParaRPr lang="en-US" sz="2000" dirty="0">
              <a:latin typeface="Comic Sans MS" panose="030F0702030302020204" pitchFamily="66" charset="0"/>
            </a:endParaRPr>
          </a:p>
        </p:txBody>
      </p:sp>
    </p:spTree>
    <p:extLst>
      <p:ext uri="{BB962C8B-B14F-4D97-AF65-F5344CB8AC3E}">
        <p14:creationId xmlns:p14="http://schemas.microsoft.com/office/powerpoint/2010/main" val="2651786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819400"/>
            <a:ext cx="8987481" cy="1143000"/>
          </a:xfrm>
        </p:spPr>
        <p:txBody>
          <a:bodyPr>
            <a:normAutofit fontScale="90000"/>
          </a:bodyPr>
          <a:lstStyle/>
          <a:p>
            <a:pPr algn="l"/>
            <a:r>
              <a:rPr lang="en-US" sz="2200" u="sng" dirty="0" smtClean="0">
                <a:latin typeface="Comic Sans MS" panose="030F0702030302020204" pitchFamily="66" charset="0"/>
              </a:rPr>
              <a:t>Comparison of </a:t>
            </a:r>
            <a:r>
              <a:rPr lang="en-US" sz="2200" u="sng" dirty="0" err="1" smtClean="0">
                <a:latin typeface="Comic Sans MS" panose="030F0702030302020204" pitchFamily="66" charset="0"/>
              </a:rPr>
              <a:t>ESSnuSB</a:t>
            </a:r>
            <a:r>
              <a:rPr lang="en-US" sz="2200" u="sng" dirty="0" smtClean="0">
                <a:latin typeface="Comic Sans MS" panose="030F0702030302020204" pitchFamily="66" charset="0"/>
              </a:rPr>
              <a:t> with </a:t>
            </a:r>
            <a:r>
              <a:rPr lang="en-US" sz="2200" u="sng" dirty="0" smtClean="0">
                <a:latin typeface="Comic Sans MS" panose="030F0702030302020204" pitchFamily="66" charset="0"/>
              </a:rPr>
              <a:t>LBNE </a:t>
            </a:r>
            <a:r>
              <a:rPr lang="en-US" sz="2200" u="sng" dirty="0" smtClean="0">
                <a:latin typeface="Comic Sans MS" panose="030F0702030302020204" pitchFamily="66" charset="0"/>
              </a:rPr>
              <a:t>and Hyper-K</a:t>
            </a:r>
            <a:r>
              <a:rPr lang="en-US" sz="2200" dirty="0" smtClean="0">
                <a:latin typeface="Comic Sans MS" panose="030F0702030302020204" pitchFamily="66" charset="0"/>
              </a:rPr>
              <a:t/>
            </a:r>
            <a:br>
              <a:rPr lang="en-US" sz="2200" dirty="0" smtClean="0">
                <a:latin typeface="Comic Sans MS" panose="030F0702030302020204" pitchFamily="66" charset="0"/>
              </a:rPr>
            </a:br>
            <a:r>
              <a:rPr lang="en-US" sz="2200" dirty="0">
                <a:latin typeface="Comic Sans MS" panose="030F0702030302020204" pitchFamily="66" charset="0"/>
              </a:rPr>
              <a:t/>
            </a:r>
            <a:br>
              <a:rPr lang="en-US" sz="2200" dirty="0">
                <a:latin typeface="Comic Sans MS" panose="030F0702030302020204" pitchFamily="66" charset="0"/>
              </a:rPr>
            </a:br>
            <a:r>
              <a:rPr lang="en-US" sz="2000" dirty="0" smtClean="0">
                <a:latin typeface="Comic Sans MS" panose="030F0702030302020204" pitchFamily="66" charset="0"/>
              </a:rPr>
              <a:t>As the proton drivers of </a:t>
            </a:r>
            <a:r>
              <a:rPr lang="en-US" sz="2000" dirty="0" smtClean="0">
                <a:latin typeface="Comic Sans MS" panose="030F0702030302020204" pitchFamily="66" charset="0"/>
              </a:rPr>
              <a:t>LBNE </a:t>
            </a:r>
            <a:r>
              <a:rPr lang="en-US" sz="2000" dirty="0" smtClean="0">
                <a:latin typeface="Comic Sans MS" panose="030F0702030302020204" pitchFamily="66" charset="0"/>
              </a:rPr>
              <a:t>and Hyper-K both have significantly less power than the 5 MW </a:t>
            </a:r>
            <a:r>
              <a:rPr lang="en-US" sz="2000" dirty="0">
                <a:latin typeface="Comic Sans MS" panose="030F0702030302020204" pitchFamily="66" charset="0"/>
              </a:rPr>
              <a:t> </a:t>
            </a:r>
            <a:r>
              <a:rPr lang="en-US" sz="2000" dirty="0" smtClean="0">
                <a:latin typeface="Comic Sans MS" panose="030F0702030302020204" pitchFamily="66" charset="0"/>
              </a:rPr>
              <a:t>of the ESS </a:t>
            </a:r>
            <a:r>
              <a:rPr lang="en-US" sz="2000" dirty="0" err="1" smtClean="0">
                <a:latin typeface="Comic Sans MS" panose="030F0702030302020204" pitchFamily="66" charset="0"/>
              </a:rPr>
              <a:t>linac</a:t>
            </a:r>
            <a:r>
              <a:rPr lang="en-US" sz="2000" dirty="0">
                <a:latin typeface="Comic Sans MS" panose="030F0702030302020204" pitchFamily="66" charset="0"/>
              </a:rPr>
              <a:t>,</a:t>
            </a:r>
            <a:r>
              <a:rPr lang="en-US" sz="2000" dirty="0" smtClean="0">
                <a:latin typeface="Comic Sans MS" panose="030F0702030302020204" pitchFamily="66" charset="0"/>
              </a:rPr>
              <a:t> it is not possible for these to experiments to reach the second </a:t>
            </a:r>
            <a:r>
              <a:rPr lang="en-US" sz="2000" dirty="0" smtClean="0">
                <a:latin typeface="Comic Sans MS" panose="030F0702030302020204" pitchFamily="66" charset="0"/>
              </a:rPr>
              <a:t>oscillation maximum </a:t>
            </a:r>
            <a:r>
              <a:rPr lang="en-US" sz="2000" dirty="0" smtClean="0">
                <a:latin typeface="Comic Sans MS" panose="030F0702030302020204" pitchFamily="66" charset="0"/>
              </a:rPr>
              <a:t>– statistics becomes too poor. </a:t>
            </a:r>
            <a:br>
              <a:rPr lang="en-US" sz="2000" dirty="0" smtClean="0">
                <a:latin typeface="Comic Sans MS" panose="030F0702030302020204" pitchFamily="66" charset="0"/>
              </a:rPr>
            </a:br>
            <a:r>
              <a:rPr lang="en-US" sz="2000" dirty="0">
                <a:latin typeface="Comic Sans MS" panose="030F0702030302020204" pitchFamily="66" charset="0"/>
              </a:rPr>
              <a:t/>
            </a:r>
            <a:br>
              <a:rPr lang="en-US" sz="2000" dirty="0">
                <a:latin typeface="Comic Sans MS" panose="030F0702030302020204" pitchFamily="66" charset="0"/>
              </a:rPr>
            </a:br>
            <a:r>
              <a:rPr lang="en-US" sz="2000" dirty="0" smtClean="0">
                <a:latin typeface="Comic Sans MS" panose="030F0702030302020204" pitchFamily="66" charset="0"/>
              </a:rPr>
              <a:t>It is thus not only that the location of the detectors of LBNE and </a:t>
            </a:r>
            <a:r>
              <a:rPr lang="en-US" sz="2000" dirty="0" err="1" smtClean="0">
                <a:latin typeface="Comic Sans MS" panose="030F0702030302020204" pitchFamily="66" charset="0"/>
              </a:rPr>
              <a:t>HyperK</a:t>
            </a:r>
            <a:r>
              <a:rPr lang="en-US" sz="2000" dirty="0" smtClean="0">
                <a:latin typeface="Comic Sans MS" panose="030F0702030302020204" pitchFamily="66" charset="0"/>
              </a:rPr>
              <a:t> need to be in the Pacific Ocean and the Japanese Sea, respectively, to be at the </a:t>
            </a:r>
            <a:r>
              <a:rPr lang="en-US" sz="2000" smtClean="0">
                <a:latin typeface="Comic Sans MS" panose="030F0702030302020204" pitchFamily="66" charset="0"/>
              </a:rPr>
              <a:t>second </a:t>
            </a:r>
            <a:r>
              <a:rPr lang="en-US" sz="2000" smtClean="0">
                <a:latin typeface="Comic Sans MS" panose="030F0702030302020204" pitchFamily="66" charset="0"/>
              </a:rPr>
              <a:t>oscillation maximum </a:t>
            </a:r>
            <a:r>
              <a:rPr lang="en-US" sz="2000" dirty="0" smtClean="0">
                <a:latin typeface="Comic Sans MS" panose="030F0702030302020204" pitchFamily="66" charset="0"/>
              </a:rPr>
              <a:t>- which is clearly a difficulty in itself - but even if this could be made so, the proton drivers foreseen for these experiments do not have enough power to provide sufficient statistics at the far second maximum. </a:t>
            </a:r>
            <a:br>
              <a:rPr lang="en-US" sz="2000" dirty="0" smtClean="0">
                <a:latin typeface="Comic Sans MS" panose="030F0702030302020204" pitchFamily="66" charset="0"/>
              </a:rPr>
            </a:br>
            <a:r>
              <a:rPr lang="en-US" sz="2000" dirty="0">
                <a:latin typeface="Comic Sans MS" panose="030F0702030302020204" pitchFamily="66" charset="0"/>
              </a:rPr>
              <a:t/>
            </a:r>
            <a:br>
              <a:rPr lang="en-US" sz="2000" dirty="0">
                <a:latin typeface="Comic Sans MS" panose="030F0702030302020204" pitchFamily="66" charset="0"/>
              </a:rPr>
            </a:br>
            <a:r>
              <a:rPr lang="en-US" sz="2000" dirty="0" smtClean="0">
                <a:latin typeface="Comic Sans MS" panose="030F0702030302020204" pitchFamily="66" charset="0"/>
              </a:rPr>
              <a:t>Conversely, remaining at the first maximum with the detectors, there is not much point (for CP violation discovery) in much increasing the power of the LBNE and Hyper-K since the statistical error is already smaller than the systematic error at the first </a:t>
            </a:r>
            <a:r>
              <a:rPr lang="en-US" sz="2000" dirty="0" smtClean="0">
                <a:latin typeface="Comic Sans MS" panose="030F0702030302020204" pitchFamily="66" charset="0"/>
              </a:rPr>
              <a:t>maximum </a:t>
            </a:r>
            <a:r>
              <a:rPr lang="en-US" sz="2000" dirty="0" smtClean="0">
                <a:latin typeface="Comic Sans MS" panose="030F0702030302020204" pitchFamily="66" charset="0"/>
              </a:rPr>
              <a:t>of these experiments.</a:t>
            </a:r>
            <a:br>
              <a:rPr lang="en-US" sz="2000" dirty="0" smtClean="0">
                <a:latin typeface="Comic Sans MS" panose="030F0702030302020204" pitchFamily="66" charset="0"/>
              </a:rPr>
            </a:br>
            <a:r>
              <a:rPr lang="en-US" sz="2000" dirty="0">
                <a:latin typeface="Comic Sans MS" panose="030F0702030302020204" pitchFamily="66" charset="0"/>
              </a:rPr>
              <a:t/>
            </a:r>
            <a:br>
              <a:rPr lang="en-US" sz="2000" dirty="0">
                <a:latin typeface="Comic Sans MS" panose="030F0702030302020204" pitchFamily="66" charset="0"/>
              </a:rPr>
            </a:br>
            <a:r>
              <a:rPr lang="en-US" sz="2000" dirty="0" smtClean="0">
                <a:latin typeface="Comic Sans MS" panose="030F0702030302020204" pitchFamily="66" charset="0"/>
              </a:rPr>
              <a:t>P5 published its recommendations on, </a:t>
            </a:r>
            <a:r>
              <a:rPr lang="en-US" sz="2000" i="1" dirty="0" smtClean="0">
                <a:latin typeface="Comic Sans MS" panose="030F0702030302020204" pitchFamily="66" charset="0"/>
              </a:rPr>
              <a:t>inter alia</a:t>
            </a:r>
            <a:r>
              <a:rPr lang="en-US" sz="2000" dirty="0" smtClean="0">
                <a:latin typeface="Comic Sans MS" panose="030F0702030302020204" pitchFamily="66" charset="0"/>
              </a:rPr>
              <a:t>, the US neutrino program </a:t>
            </a:r>
            <a:br>
              <a:rPr lang="en-US" sz="2000" dirty="0" smtClean="0">
                <a:latin typeface="Comic Sans MS" panose="030F0702030302020204" pitchFamily="66" charset="0"/>
              </a:rPr>
            </a:br>
            <a:r>
              <a:rPr lang="en-US" sz="2000" dirty="0" smtClean="0">
                <a:latin typeface="Comic Sans MS" panose="030F0702030302020204" pitchFamily="66" charset="0"/>
              </a:rPr>
              <a:t>last Thursday – to be reviewed by Jim Strait at 17.10 today.</a:t>
            </a:r>
            <a:br>
              <a:rPr lang="en-US" sz="2000" dirty="0" smtClean="0">
                <a:latin typeface="Comic Sans MS" panose="030F0702030302020204" pitchFamily="66" charset="0"/>
              </a:rPr>
            </a:br>
            <a:r>
              <a:rPr lang="en-US" sz="2000" dirty="0" smtClean="0">
                <a:latin typeface="Comic Sans MS" panose="030F0702030302020204" pitchFamily="66" charset="0"/>
              </a:rPr>
              <a:t/>
            </a:r>
            <a:br>
              <a:rPr lang="en-US" sz="2000" dirty="0" smtClean="0">
                <a:latin typeface="Comic Sans MS" panose="030F0702030302020204" pitchFamily="66" charset="0"/>
              </a:rPr>
            </a:br>
            <a:r>
              <a:rPr lang="en-US" sz="2000" dirty="0" smtClean="0">
                <a:latin typeface="Comic Sans MS" panose="030F0702030302020204" pitchFamily="66" charset="0"/>
              </a:rPr>
              <a:t>Hyper-K will have its next Collaboration Meeting 19-10 July at TRIUMF, Canada</a:t>
            </a:r>
            <a:r>
              <a:rPr lang="en-US" sz="2200" dirty="0" smtClean="0">
                <a:latin typeface="Comic Sans MS" panose="030F0702030302020204" pitchFamily="66" charset="0"/>
              </a:rPr>
              <a:t/>
            </a:r>
            <a:br>
              <a:rPr lang="en-US" sz="2200" dirty="0" smtClean="0">
                <a:latin typeface="Comic Sans MS" panose="030F0702030302020204" pitchFamily="66" charset="0"/>
              </a:rPr>
            </a:br>
            <a:endParaRPr lang="en-US" sz="2200" dirty="0">
              <a:latin typeface="Comic Sans MS" panose="030F0702030302020204" pitchFamily="66" charset="0"/>
            </a:endParaRPr>
          </a:p>
        </p:txBody>
      </p:sp>
      <p:sp>
        <p:nvSpPr>
          <p:cNvPr id="3" name="Date Placeholder 2"/>
          <p:cNvSpPr>
            <a:spLocks noGrp="1"/>
          </p:cNvSpPr>
          <p:nvPr>
            <p:ph type="dt" sz="half" idx="10"/>
          </p:nvPr>
        </p:nvSpPr>
        <p:spPr/>
        <p:txBody>
          <a:bodyPr/>
          <a:lstStyle/>
          <a:p>
            <a:r>
              <a:rPr lang="en-US" smtClean="0"/>
              <a:t>5/26/2014</a:t>
            </a:r>
            <a:endParaRPr lang="en-US"/>
          </a:p>
        </p:txBody>
      </p:sp>
      <p:sp>
        <p:nvSpPr>
          <p:cNvPr id="4" name="Footer Placeholder 3"/>
          <p:cNvSpPr>
            <a:spLocks noGrp="1"/>
          </p:cNvSpPr>
          <p:nvPr>
            <p:ph type="ftr" sz="quarter" idx="11"/>
          </p:nvPr>
        </p:nvSpPr>
        <p:spPr/>
        <p:txBody>
          <a:bodyPr/>
          <a:lstStyle/>
          <a:p>
            <a:r>
              <a:rPr lang="en-US" smtClean="0"/>
              <a:t>ESSnuSB situation and WP1 status                         Tord Ekelof Uppsala University</a:t>
            </a:r>
            <a:endParaRPr lang="en-US"/>
          </a:p>
        </p:txBody>
      </p:sp>
      <p:sp>
        <p:nvSpPr>
          <p:cNvPr id="5" name="Slide Number Placeholder 4"/>
          <p:cNvSpPr>
            <a:spLocks noGrp="1"/>
          </p:cNvSpPr>
          <p:nvPr>
            <p:ph type="sldNum" sz="quarter" idx="12"/>
          </p:nvPr>
        </p:nvSpPr>
        <p:spPr/>
        <p:txBody>
          <a:bodyPr/>
          <a:lstStyle/>
          <a:p>
            <a:fld id="{6F3A1082-03DF-4F99-B051-B651993AB1CA}" type="slidenum">
              <a:rPr lang="en-US" smtClean="0"/>
              <a:t>4</a:t>
            </a:fld>
            <a:endParaRPr lang="en-US" dirty="0"/>
          </a:p>
        </p:txBody>
      </p:sp>
    </p:spTree>
    <p:extLst>
      <p:ext uri="{BB962C8B-B14F-4D97-AF65-F5344CB8AC3E}">
        <p14:creationId xmlns:p14="http://schemas.microsoft.com/office/powerpoint/2010/main" val="3819131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5/26/2014</a:t>
            </a:r>
            <a:endParaRPr lang="en-US"/>
          </a:p>
        </p:txBody>
      </p:sp>
      <p:sp>
        <p:nvSpPr>
          <p:cNvPr id="4" name="Footer Placeholder 3"/>
          <p:cNvSpPr>
            <a:spLocks noGrp="1"/>
          </p:cNvSpPr>
          <p:nvPr>
            <p:ph type="ftr" sz="quarter" idx="11"/>
          </p:nvPr>
        </p:nvSpPr>
        <p:spPr/>
        <p:txBody>
          <a:bodyPr/>
          <a:lstStyle/>
          <a:p>
            <a:r>
              <a:rPr lang="en-US" smtClean="0"/>
              <a:t>ESSnuSB situation and WP1 status                         Tord Ekelof Uppsala University</a:t>
            </a:r>
            <a:endParaRPr lang="en-US"/>
          </a:p>
        </p:txBody>
      </p:sp>
      <p:sp>
        <p:nvSpPr>
          <p:cNvPr id="5" name="Slide Number Placeholder 4"/>
          <p:cNvSpPr>
            <a:spLocks noGrp="1"/>
          </p:cNvSpPr>
          <p:nvPr>
            <p:ph type="sldNum" sz="quarter" idx="12"/>
          </p:nvPr>
        </p:nvSpPr>
        <p:spPr/>
        <p:txBody>
          <a:bodyPr/>
          <a:lstStyle/>
          <a:p>
            <a:fld id="{6F3A1082-03DF-4F99-B051-B651993AB1CA}" type="slidenum">
              <a:rPr lang="en-US" smtClean="0"/>
              <a:t>5</a:t>
            </a:fld>
            <a:endParaRPr lang="en-US"/>
          </a:p>
        </p:txBody>
      </p:sp>
      <p:sp>
        <p:nvSpPr>
          <p:cNvPr id="6" name="Title 1"/>
          <p:cNvSpPr txBox="1">
            <a:spLocks/>
          </p:cNvSpPr>
          <p:nvPr/>
        </p:nvSpPr>
        <p:spPr>
          <a:xfrm>
            <a:off x="76200" y="838200"/>
            <a:ext cx="8534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dirty="0" smtClean="0">
                <a:latin typeface="Comic Sans MS" panose="030F0702030302020204" pitchFamily="66" charset="0"/>
              </a:rPr>
              <a:t>So, </a:t>
            </a:r>
            <a:r>
              <a:rPr lang="en-US" sz="2000" dirty="0" err="1" smtClean="0">
                <a:latin typeface="Comic Sans MS" panose="030F0702030302020204" pitchFamily="66" charset="0"/>
              </a:rPr>
              <a:t>ESSnuSB</a:t>
            </a:r>
            <a:r>
              <a:rPr lang="en-US" sz="2000" dirty="0" smtClean="0">
                <a:latin typeface="Comic Sans MS" panose="030F0702030302020204" pitchFamily="66" charset="0"/>
              </a:rPr>
              <a:t> is designed to </a:t>
            </a:r>
            <a:r>
              <a:rPr lang="en-US" sz="2000" u="sng" dirty="0" smtClean="0">
                <a:latin typeface="Comic Sans MS" panose="030F0702030302020204" pitchFamily="66" charset="0"/>
              </a:rPr>
              <a:t>balance</a:t>
            </a:r>
            <a:r>
              <a:rPr lang="en-US" sz="2000" dirty="0" smtClean="0">
                <a:latin typeface="Comic Sans MS" panose="030F0702030302020204" pitchFamily="66" charset="0"/>
              </a:rPr>
              <a:t> the statistical errors collected in 10 years at the second maximum with the systematic </a:t>
            </a:r>
            <a:r>
              <a:rPr lang="en-US" sz="2000" dirty="0" err="1" smtClean="0">
                <a:latin typeface="Comic Sans MS" panose="030F0702030302020204" pitchFamily="66" charset="0"/>
              </a:rPr>
              <a:t>errors.This</a:t>
            </a:r>
            <a:r>
              <a:rPr lang="en-US" sz="2000" dirty="0" smtClean="0">
                <a:latin typeface="Comic Sans MS" panose="030F0702030302020204" pitchFamily="66" charset="0"/>
              </a:rPr>
              <a:t>, naturally, means that if the 5 MW would not be reached the CP discovery potential will decreased. The plot below shows by how much. a decrease of the </a:t>
            </a:r>
            <a:r>
              <a:rPr lang="en-US" sz="2000" dirty="0" err="1" smtClean="0">
                <a:latin typeface="Comic Sans MS" panose="030F0702030302020204" pitchFamily="66" charset="0"/>
              </a:rPr>
              <a:t>linac</a:t>
            </a:r>
            <a:r>
              <a:rPr lang="en-US" sz="2000" dirty="0" smtClean="0">
                <a:latin typeface="Comic Sans MS" panose="030F0702030302020204" pitchFamily="66" charset="0"/>
              </a:rPr>
              <a:t> power from 5 to 2.5 MW would reduce the </a:t>
            </a:r>
            <a:r>
              <a:rPr lang="el-GR" sz="2000" dirty="0" smtClean="0">
                <a:latin typeface="Comic Sans MS" panose="030F0702030302020204" pitchFamily="66" charset="0"/>
              </a:rPr>
              <a:t>δ</a:t>
            </a:r>
            <a:r>
              <a:rPr lang="en-US" sz="2000" baseline="-25000" dirty="0" smtClean="0">
                <a:latin typeface="Comic Sans MS" panose="030F0702030302020204" pitchFamily="66" charset="0"/>
              </a:rPr>
              <a:t>CP</a:t>
            </a:r>
            <a:r>
              <a:rPr lang="en-US" sz="2000" dirty="0" smtClean="0">
                <a:latin typeface="Comic Sans MS" panose="030F0702030302020204" pitchFamily="66" charset="0"/>
              </a:rPr>
              <a:t> 5</a:t>
            </a:r>
            <a:r>
              <a:rPr lang="el-GR" sz="2000" dirty="0" smtClean="0">
                <a:latin typeface="Comic Sans MS" panose="030F0702030302020204" pitchFamily="66" charset="0"/>
              </a:rPr>
              <a:t>σ</a:t>
            </a:r>
            <a:r>
              <a:rPr lang="en-US" sz="2000" dirty="0" smtClean="0">
                <a:latin typeface="Comic Sans MS" panose="030F0702030302020204" pitchFamily="66" charset="0"/>
              </a:rPr>
              <a:t> discovery range from 59% to 43%. To </a:t>
            </a:r>
            <a:r>
              <a:rPr lang="en-US" sz="2000" dirty="0" err="1" smtClean="0">
                <a:latin typeface="Comic Sans MS" panose="030F0702030302020204" pitchFamily="66" charset="0"/>
              </a:rPr>
              <a:t>cpme</a:t>
            </a:r>
            <a:r>
              <a:rPr lang="en-US" sz="2000" dirty="0" smtClean="0">
                <a:latin typeface="Comic Sans MS" panose="030F0702030302020204" pitchFamily="66" charset="0"/>
              </a:rPr>
              <a:t> </a:t>
            </a:r>
            <a:r>
              <a:rPr lang="en-US" sz="2000" dirty="0" err="1" smtClean="0">
                <a:latin typeface="Comic Sans MS" panose="030F0702030302020204" pitchFamily="66" charset="0"/>
              </a:rPr>
              <a:t>bach</a:t>
            </a:r>
            <a:r>
              <a:rPr lang="en-US" sz="2000" dirty="0" smtClean="0">
                <a:latin typeface="Comic Sans MS" panose="030F0702030302020204" pitchFamily="66" charset="0"/>
              </a:rPr>
              <a:t> to 59% one would have to run for 20 years. Running for 20 years with 5 MW reaches the same coverage as the Neutrino Factory, 72%.</a:t>
            </a:r>
            <a:endParaRPr lang="en-US" sz="2000" dirty="0">
              <a:latin typeface="Comic Sans MS" panose="030F0702030302020204" pitchFamily="66" charset="0"/>
            </a:endParaRPr>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68662"/>
            <a:ext cx="4316506" cy="380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6200" y="3072586"/>
            <a:ext cx="3608680" cy="3416320"/>
          </a:xfrm>
          <a:prstGeom prst="rect">
            <a:avLst/>
          </a:prstGeom>
          <a:noFill/>
        </p:spPr>
        <p:txBody>
          <a:bodyPr wrap="none" rtlCol="0">
            <a:spAutoFit/>
          </a:bodyPr>
          <a:lstStyle/>
          <a:p>
            <a:r>
              <a:rPr lang="en-US" sz="2000" dirty="0" err="1" smtClean="0">
                <a:latin typeface="Comic Sans MS" panose="030F0702030302020204" pitchFamily="66" charset="0"/>
                <a:cs typeface="Times New Roman" panose="02020603050405020304" pitchFamily="18" charset="0"/>
              </a:rPr>
              <a:t>ESSnuSB</a:t>
            </a:r>
            <a:r>
              <a:rPr lang="en-US" sz="2000" dirty="0" smtClean="0">
                <a:latin typeface="Comic Sans MS" panose="030F0702030302020204" pitchFamily="66" charset="0"/>
                <a:cs typeface="Times New Roman" panose="02020603050405020304" pitchFamily="18" charset="0"/>
              </a:rPr>
              <a:t> systematic errors:</a:t>
            </a:r>
            <a:endParaRPr lang="en-US" sz="2000" dirty="0">
              <a:latin typeface="Comic Sans MS" panose="030F0702030302020204" pitchFamily="66" charset="0"/>
              <a:cs typeface="Times New Roman" panose="02020603050405020304" pitchFamily="18" charset="0"/>
            </a:endParaRPr>
          </a:p>
          <a:p>
            <a:r>
              <a:rPr lang="en-US" sz="2000" dirty="0">
                <a:latin typeface="Comic Sans MS" panose="030F0702030302020204" pitchFamily="66" charset="0"/>
                <a:cs typeface="Times New Roman" panose="02020603050405020304" pitchFamily="18" charset="0"/>
              </a:rPr>
              <a:t>Signal/ Background</a:t>
            </a:r>
          </a:p>
          <a:p>
            <a:r>
              <a:rPr lang="en-US" sz="2000" dirty="0">
                <a:latin typeface="Comic Sans MS" panose="030F0702030302020204" pitchFamily="66" charset="0"/>
                <a:cs typeface="Times New Roman" panose="02020603050405020304" pitchFamily="18" charset="0"/>
              </a:rPr>
              <a:t>Upper border 5%/10%</a:t>
            </a:r>
          </a:p>
          <a:p>
            <a:r>
              <a:rPr lang="en-US" sz="2000" dirty="0">
                <a:latin typeface="Comic Sans MS" panose="030F0702030302020204" pitchFamily="66" charset="0"/>
                <a:cs typeface="Times New Roman" panose="02020603050405020304" pitchFamily="18" charset="0"/>
              </a:rPr>
              <a:t>Lower border 10%/15</a:t>
            </a:r>
            <a:r>
              <a:rPr lang="en-US" sz="2000" dirty="0" smtClean="0">
                <a:latin typeface="Comic Sans MS" panose="030F0702030302020204" pitchFamily="66" charset="0"/>
                <a:cs typeface="Times New Roman" panose="02020603050405020304" pitchFamily="18" charset="0"/>
              </a:rPr>
              <a:t>%</a:t>
            </a:r>
          </a:p>
          <a:p>
            <a:endParaRPr lang="en-US" sz="2000" dirty="0">
              <a:latin typeface="Comic Sans MS" panose="030F0702030302020204" pitchFamily="66" charset="0"/>
              <a:cs typeface="Times New Roman" panose="02020603050405020304" pitchFamily="18" charset="0"/>
            </a:endParaRPr>
          </a:p>
          <a:p>
            <a:r>
              <a:rPr lang="en-US" sz="2000" dirty="0" err="1" smtClean="0">
                <a:latin typeface="Comic Sans MS" panose="030F0702030302020204" pitchFamily="66" charset="0"/>
                <a:cs typeface="Times New Roman" panose="02020603050405020304" pitchFamily="18" charset="0"/>
              </a:rPr>
              <a:t>ESSnuSB</a:t>
            </a:r>
            <a:r>
              <a:rPr lang="en-US" sz="2000" dirty="0" smtClean="0">
                <a:latin typeface="Comic Sans MS" panose="030F0702030302020204" pitchFamily="66" charset="0"/>
                <a:cs typeface="Times New Roman" panose="02020603050405020304" pitchFamily="18" charset="0"/>
              </a:rPr>
              <a:t> signal statistics </a:t>
            </a:r>
          </a:p>
          <a:p>
            <a:r>
              <a:rPr lang="en-US" sz="2000" dirty="0" smtClean="0">
                <a:latin typeface="Comic Sans MS" panose="030F0702030302020204" pitchFamily="66" charset="0"/>
                <a:cs typeface="Times New Roman" panose="02020603050405020304" pitchFamily="18" charset="0"/>
              </a:rPr>
              <a:t>in 10 years is order of 400 </a:t>
            </a:r>
          </a:p>
          <a:p>
            <a:r>
              <a:rPr lang="en-US" sz="2000" dirty="0">
                <a:latin typeface="Comic Sans MS" panose="030F0702030302020204" pitchFamily="66" charset="0"/>
                <a:cs typeface="Times New Roman" panose="02020603050405020304" pitchFamily="18" charset="0"/>
              </a:rPr>
              <a:t>e</a:t>
            </a:r>
            <a:r>
              <a:rPr lang="en-US" sz="2000" dirty="0" smtClean="0">
                <a:latin typeface="Comic Sans MS" panose="030F0702030302020204" pitchFamily="66" charset="0"/>
                <a:cs typeface="Times New Roman" panose="02020603050405020304" pitchFamily="18" charset="0"/>
              </a:rPr>
              <a:t>vents implying a statistical </a:t>
            </a:r>
          </a:p>
          <a:p>
            <a:r>
              <a:rPr lang="en-US" sz="2000" dirty="0" smtClean="0">
                <a:latin typeface="Comic Sans MS" panose="030F0702030302020204" pitchFamily="66" charset="0"/>
                <a:cs typeface="Times New Roman" panose="02020603050405020304" pitchFamily="18" charset="0"/>
              </a:rPr>
              <a:t>error of about 5%</a:t>
            </a:r>
          </a:p>
          <a:p>
            <a:endParaRPr lang="en-US" dirty="0">
              <a:latin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7924800" y="2706469"/>
            <a:ext cx="1210588" cy="646331"/>
          </a:xfrm>
          <a:prstGeom prst="rect">
            <a:avLst/>
          </a:prstGeom>
          <a:noFill/>
        </p:spPr>
        <p:txBody>
          <a:bodyPr wrap="none" rtlCol="0">
            <a:spAutoFit/>
          </a:bodyPr>
          <a:lstStyle/>
          <a:p>
            <a:r>
              <a:rPr lang="en-US" dirty="0" smtClean="0">
                <a:latin typeface="Comic Sans MS" panose="030F0702030302020204" pitchFamily="66" charset="0"/>
              </a:rPr>
              <a:t>Neutrino </a:t>
            </a:r>
          </a:p>
          <a:p>
            <a:r>
              <a:rPr lang="en-US" dirty="0" smtClean="0">
                <a:latin typeface="Comic Sans MS" panose="030F0702030302020204" pitchFamily="66" charset="0"/>
              </a:rPr>
              <a:t>Factory</a:t>
            </a:r>
            <a:endParaRPr lang="en-US" dirty="0">
              <a:latin typeface="Comic Sans MS" panose="030F0702030302020204" pitchFamily="66" charset="0"/>
            </a:endParaRPr>
          </a:p>
        </p:txBody>
      </p:sp>
      <p:sp>
        <p:nvSpPr>
          <p:cNvPr id="10" name="Left Arrow 9"/>
          <p:cNvSpPr/>
          <p:nvPr/>
        </p:nvSpPr>
        <p:spPr>
          <a:xfrm>
            <a:off x="7772400" y="3352800"/>
            <a:ext cx="978408"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774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5/26/2014</a:t>
            </a:r>
            <a:endParaRPr lang="en-US"/>
          </a:p>
        </p:txBody>
      </p:sp>
      <p:sp>
        <p:nvSpPr>
          <p:cNvPr id="3" name="Footer Placeholder 2"/>
          <p:cNvSpPr>
            <a:spLocks noGrp="1"/>
          </p:cNvSpPr>
          <p:nvPr>
            <p:ph type="ftr" sz="quarter" idx="11"/>
          </p:nvPr>
        </p:nvSpPr>
        <p:spPr/>
        <p:txBody>
          <a:bodyPr/>
          <a:lstStyle/>
          <a:p>
            <a:r>
              <a:rPr lang="en-US" smtClean="0"/>
              <a:t>ESSnuSB situation and WP1 status                         Tord Ekelof Uppsala University</a:t>
            </a:r>
            <a:endParaRPr lang="en-US"/>
          </a:p>
        </p:txBody>
      </p:sp>
      <p:sp>
        <p:nvSpPr>
          <p:cNvPr id="4" name="Slide Number Placeholder 3"/>
          <p:cNvSpPr>
            <a:spLocks noGrp="1"/>
          </p:cNvSpPr>
          <p:nvPr>
            <p:ph type="sldNum" sz="quarter" idx="12"/>
          </p:nvPr>
        </p:nvSpPr>
        <p:spPr/>
        <p:txBody>
          <a:bodyPr/>
          <a:lstStyle/>
          <a:p>
            <a:fld id="{6F3A1082-03DF-4F99-B051-B651993AB1CA}" type="slidenum">
              <a:rPr lang="en-US" smtClean="0"/>
              <a:t>6</a:t>
            </a:fld>
            <a:endParaRPr lang="en-US"/>
          </a:p>
        </p:txBody>
      </p:sp>
      <p:pic>
        <p:nvPicPr>
          <p:cNvPr id="5" name="Picture 905"/>
          <p:cNvPicPr>
            <a:picLocks noChangeAspect="1" noChangeArrowheads="1"/>
          </p:cNvPicPr>
          <p:nvPr/>
        </p:nvPicPr>
        <p:blipFill rotWithShape="1">
          <a:blip r:embed="rId2">
            <a:extLst>
              <a:ext uri="{28A0092B-C50C-407E-A947-70E740481C1C}">
                <a14:useLocalDpi xmlns:a14="http://schemas.microsoft.com/office/drawing/2010/main" val="0"/>
              </a:ext>
            </a:extLst>
          </a:blip>
          <a:srcRect l="8331" t="10218" r="8331" b="47967"/>
          <a:stretch/>
        </p:blipFill>
        <p:spPr bwMode="auto">
          <a:xfrm>
            <a:off x="228600" y="1066800"/>
            <a:ext cx="8738658" cy="4802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200" y="457200"/>
            <a:ext cx="9347431" cy="461665"/>
          </a:xfrm>
          <a:prstGeom prst="rect">
            <a:avLst/>
          </a:prstGeom>
          <a:noFill/>
        </p:spPr>
        <p:txBody>
          <a:bodyPr wrap="none" rtlCol="0">
            <a:spAutoFit/>
          </a:bodyPr>
          <a:lstStyle/>
          <a:p>
            <a:r>
              <a:rPr lang="en-US" sz="2400" dirty="0" smtClean="0">
                <a:latin typeface="Comic Sans MS" panose="030F0702030302020204" pitchFamily="66" charset="0"/>
                <a:cs typeface="Times New Roman" panose="02020603050405020304" pitchFamily="18" charset="0"/>
              </a:rPr>
              <a:t>Errors used in simulations by </a:t>
            </a:r>
            <a:r>
              <a:rPr lang="en-US" sz="2400" dirty="0" err="1" smtClean="0">
                <a:latin typeface="Comic Sans MS" panose="030F0702030302020204" pitchFamily="66" charset="0"/>
                <a:cs typeface="Times New Roman" panose="02020603050405020304" pitchFamily="18" charset="0"/>
              </a:rPr>
              <a:t>Pilar</a:t>
            </a:r>
            <a:r>
              <a:rPr lang="en-US" sz="2400" dirty="0" smtClean="0">
                <a:latin typeface="Comic Sans MS" panose="030F0702030302020204" pitchFamily="66" charset="0"/>
                <a:cs typeface="Times New Roman" panose="02020603050405020304" pitchFamily="18" charset="0"/>
              </a:rPr>
              <a:t> Coloma et al arXiv:1209.5973</a:t>
            </a:r>
            <a:endParaRPr lang="en-US" sz="2400" dirty="0">
              <a:latin typeface="Comic Sans MS" panose="030F0702030302020204" pitchFamily="66" charset="0"/>
              <a:cs typeface="Times New Roman" panose="02020603050405020304" pitchFamily="18" charset="0"/>
            </a:endParaRPr>
          </a:p>
        </p:txBody>
      </p:sp>
    </p:spTree>
    <p:extLst>
      <p:ext uri="{BB962C8B-B14F-4D97-AF65-F5344CB8AC3E}">
        <p14:creationId xmlns:p14="http://schemas.microsoft.com/office/powerpoint/2010/main" val="3220420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686800" cy="1143000"/>
          </a:xfrm>
        </p:spPr>
        <p:txBody>
          <a:bodyPr>
            <a:noAutofit/>
          </a:bodyPr>
          <a:lstStyle/>
          <a:p>
            <a:pPr algn="l"/>
            <a:r>
              <a:rPr lang="en-US" sz="2000" dirty="0" smtClean="0">
                <a:latin typeface="Comic Sans MS" panose="030F0702030302020204" pitchFamily="66" charset="0"/>
              </a:rPr>
              <a:t>Message from DFT of APS, dated 19 May 2014: </a:t>
            </a:r>
            <a:br>
              <a:rPr lang="en-US" sz="2000" dirty="0" smtClean="0">
                <a:latin typeface="Comic Sans MS" panose="030F0702030302020204" pitchFamily="66" charset="0"/>
              </a:rPr>
            </a:br>
            <a:r>
              <a:rPr lang="en-US" sz="2000" dirty="0" smtClean="0">
                <a:latin typeface="Comic Sans MS" panose="030F0702030302020204" pitchFamily="66" charset="0"/>
              </a:rPr>
              <a:t>“The Proceedings of the 2013 Community Summer Study (Snowmass 2013) have now been published in their permanent location on SLAC's </a:t>
            </a:r>
            <a:r>
              <a:rPr lang="en-US" sz="2000" dirty="0" err="1" smtClean="0">
                <a:latin typeface="Comic Sans MS" panose="030F0702030302020204" pitchFamily="66" charset="0"/>
              </a:rPr>
              <a:t>eConf</a:t>
            </a:r>
            <a:r>
              <a:rPr lang="en-US" sz="2000" dirty="0" smtClean="0">
                <a:latin typeface="Comic Sans MS" panose="030F0702030302020204" pitchFamily="66" charset="0"/>
              </a:rPr>
              <a:t> service. You can find them at the following web site: </a:t>
            </a:r>
            <a:r>
              <a:rPr lang="en-US" sz="2000" dirty="0" smtClean="0">
                <a:latin typeface="Comic Sans MS" panose="030F0702030302020204" pitchFamily="66" charset="0"/>
                <a:hlinkClick r:id="rId2"/>
              </a:rPr>
              <a:t>http://www.slac.stanford.edu/</a:t>
            </a:r>
            <a:r>
              <a:rPr lang="en-US" sz="2000" dirty="0" err="1" smtClean="0">
                <a:latin typeface="Comic Sans MS" panose="030F0702030302020204" pitchFamily="66" charset="0"/>
                <a:hlinkClick r:id="rId2"/>
              </a:rPr>
              <a:t>econf</a:t>
            </a:r>
            <a:r>
              <a:rPr lang="en-US" sz="2000" dirty="0" smtClean="0">
                <a:latin typeface="Comic Sans MS" panose="030F0702030302020204" pitchFamily="66" charset="0"/>
                <a:hlinkClick r:id="rId2"/>
              </a:rPr>
              <a:t>/C1307292/</a:t>
            </a:r>
            <a:r>
              <a:rPr lang="en-US" sz="2000" dirty="0" smtClean="0">
                <a:latin typeface="Comic Sans MS" panose="030F0702030302020204" pitchFamily="66" charset="0"/>
              </a:rPr>
              <a:t>” </a:t>
            </a:r>
            <a:br>
              <a:rPr lang="en-US" sz="2000" dirty="0" smtClean="0">
                <a:latin typeface="Comic Sans MS" panose="030F0702030302020204" pitchFamily="66" charset="0"/>
              </a:rPr>
            </a:br>
            <a:r>
              <a:rPr lang="en-US" sz="2000" dirty="0" smtClean="0">
                <a:latin typeface="Comic Sans MS" panose="030F0702030302020204" pitchFamily="66" charset="0"/>
              </a:rPr>
              <a:t>In chapter “Neutrinos, page 34, the </a:t>
            </a:r>
            <a:r>
              <a:rPr lang="el-GR" sz="2000" dirty="0" smtClean="0">
                <a:latin typeface="Comic Sans MS" panose="030F0702030302020204" pitchFamily="66" charset="0"/>
              </a:rPr>
              <a:t>δ</a:t>
            </a:r>
            <a:r>
              <a:rPr lang="en-US" sz="2000" baseline="-25000" dirty="0" smtClean="0">
                <a:latin typeface="Comic Sans MS" panose="030F0702030302020204" pitchFamily="66" charset="0"/>
              </a:rPr>
              <a:t>CP</a:t>
            </a:r>
            <a:r>
              <a:rPr lang="en-US" sz="2000" dirty="0" smtClean="0">
                <a:latin typeface="Comic Sans MS" panose="030F0702030302020204" pitchFamily="66" charset="0"/>
              </a:rPr>
              <a:t> measurement precision plot in the left panel is shown. A small difference in </a:t>
            </a:r>
            <a:r>
              <a:rPr lang="el-GR" sz="2000" dirty="0" smtClean="0">
                <a:latin typeface="Comic Sans MS" panose="030F0702030302020204" pitchFamily="66" charset="0"/>
              </a:rPr>
              <a:t>Δδ</a:t>
            </a:r>
            <a:r>
              <a:rPr lang="en-US" sz="2000" baseline="-25000" dirty="0" smtClean="0">
                <a:latin typeface="Comic Sans MS" panose="030F0702030302020204" pitchFamily="66" charset="0"/>
              </a:rPr>
              <a:t>CP</a:t>
            </a:r>
            <a:r>
              <a:rPr lang="en-US" sz="2000" dirty="0" smtClean="0">
                <a:latin typeface="Comic Sans MS" panose="030F0702030302020204" pitchFamily="66" charset="0"/>
              </a:rPr>
              <a:t> makes the large difference in CP violation discovery reach, shown in the right panel.</a:t>
            </a:r>
            <a:endParaRPr lang="en-US" sz="2000" dirty="0">
              <a:latin typeface="Comic Sans MS" panose="030F0702030302020204" pitchFamily="66" charset="0"/>
            </a:endParaRPr>
          </a:p>
        </p:txBody>
      </p:sp>
      <p:sp>
        <p:nvSpPr>
          <p:cNvPr id="3" name="Date Placeholder 2"/>
          <p:cNvSpPr>
            <a:spLocks noGrp="1"/>
          </p:cNvSpPr>
          <p:nvPr>
            <p:ph type="dt" sz="half" idx="10"/>
          </p:nvPr>
        </p:nvSpPr>
        <p:spPr/>
        <p:txBody>
          <a:bodyPr/>
          <a:lstStyle/>
          <a:p>
            <a:r>
              <a:rPr lang="en-US" smtClean="0"/>
              <a:t>5/26/2014</a:t>
            </a:r>
            <a:endParaRPr lang="en-US"/>
          </a:p>
        </p:txBody>
      </p:sp>
      <p:sp>
        <p:nvSpPr>
          <p:cNvPr id="4" name="Footer Placeholder 3"/>
          <p:cNvSpPr>
            <a:spLocks noGrp="1"/>
          </p:cNvSpPr>
          <p:nvPr>
            <p:ph type="ftr" sz="quarter" idx="11"/>
          </p:nvPr>
        </p:nvSpPr>
        <p:spPr/>
        <p:txBody>
          <a:bodyPr/>
          <a:lstStyle/>
          <a:p>
            <a:r>
              <a:rPr lang="en-US" smtClean="0"/>
              <a:t>ESSnuSB situation and WP1 status                         Tord Ekelof Uppsala University</a:t>
            </a:r>
            <a:endParaRPr lang="en-US"/>
          </a:p>
        </p:txBody>
      </p:sp>
      <p:sp>
        <p:nvSpPr>
          <p:cNvPr id="5" name="Slide Number Placeholder 4"/>
          <p:cNvSpPr>
            <a:spLocks noGrp="1"/>
          </p:cNvSpPr>
          <p:nvPr>
            <p:ph type="sldNum" sz="quarter" idx="12"/>
          </p:nvPr>
        </p:nvSpPr>
        <p:spPr/>
        <p:txBody>
          <a:bodyPr/>
          <a:lstStyle/>
          <a:p>
            <a:fld id="{6F3A1082-03DF-4F99-B051-B651993AB1CA}" type="slidenum">
              <a:rPr lang="en-US" smtClean="0"/>
              <a:t>7</a:t>
            </a:fld>
            <a:endParaRPr lang="en-US"/>
          </a:p>
        </p:txBody>
      </p:sp>
      <p:pic>
        <p:nvPicPr>
          <p:cNvPr id="6" name="Picture 5" descr="C:\Users\tordeke\Desktop\comp-cpvCPfrac-3Ge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071" y="2514600"/>
            <a:ext cx="3737852" cy="326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tordeke\Desktop\Final Snowmass neutrino report_Page_34.png"/>
          <p:cNvPicPr>
            <a:picLocks noChangeAspect="1" noChangeArrowheads="1"/>
          </p:cNvPicPr>
          <p:nvPr/>
        </p:nvPicPr>
        <p:blipFill>
          <a:blip r:embed="rId4">
            <a:extLst>
              <a:ext uri="{28A0092B-C50C-407E-A947-70E740481C1C}">
                <a14:useLocalDpi xmlns:a14="http://schemas.microsoft.com/office/drawing/2010/main" val="0"/>
              </a:ext>
            </a:extLst>
          </a:blip>
          <a:srcRect l="25946" t="7518" r="25404" b="64198"/>
          <a:stretch>
            <a:fillRect/>
          </a:stretch>
        </p:blipFill>
        <p:spPr bwMode="auto">
          <a:xfrm>
            <a:off x="381000" y="2598738"/>
            <a:ext cx="4346575"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27532" y="5943600"/>
            <a:ext cx="8940268" cy="369332"/>
          </a:xfrm>
          <a:prstGeom prst="rect">
            <a:avLst/>
          </a:prstGeom>
          <a:noFill/>
        </p:spPr>
        <p:txBody>
          <a:bodyPr wrap="none" rtlCol="0">
            <a:spAutoFit/>
          </a:bodyPr>
          <a:lstStyle/>
          <a:p>
            <a:r>
              <a:rPr lang="en-US" dirty="0" err="1" smtClean="0">
                <a:latin typeface="Comic Sans MS" panose="030F0702030302020204" pitchFamily="66" charset="0"/>
              </a:rPr>
              <a:t>ESSnuSB</a:t>
            </a:r>
            <a:r>
              <a:rPr lang="en-US" dirty="0" smtClean="0">
                <a:latin typeface="Comic Sans MS" panose="030F0702030302020204" pitchFamily="66" charset="0"/>
              </a:rPr>
              <a:t> proposal </a:t>
            </a:r>
            <a:r>
              <a:rPr lang="en-US" altLang="en-US" dirty="0" smtClean="0">
                <a:latin typeface="Comic Sans MS" panose="030F0702030302020204" pitchFamily="66" charset="0"/>
              </a:rPr>
              <a:t>arXiv:1309.7022 accepted for publication in Nuclear Physics B</a:t>
            </a:r>
            <a:endParaRPr lang="en-US" dirty="0">
              <a:latin typeface="Comic Sans MS" panose="030F0702030302020204" pitchFamily="66" charset="0"/>
            </a:endParaRPr>
          </a:p>
        </p:txBody>
      </p:sp>
    </p:spTree>
    <p:extLst>
      <p:ext uri="{BB962C8B-B14F-4D97-AF65-F5344CB8AC3E}">
        <p14:creationId xmlns:p14="http://schemas.microsoft.com/office/powerpoint/2010/main" val="316919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5/26/2014</a:t>
            </a:r>
            <a:endParaRPr lang="en-US"/>
          </a:p>
        </p:txBody>
      </p:sp>
      <p:sp>
        <p:nvSpPr>
          <p:cNvPr id="3" name="Footer Placeholder 2"/>
          <p:cNvSpPr>
            <a:spLocks noGrp="1"/>
          </p:cNvSpPr>
          <p:nvPr>
            <p:ph type="ftr" sz="quarter" idx="11"/>
          </p:nvPr>
        </p:nvSpPr>
        <p:spPr/>
        <p:txBody>
          <a:bodyPr/>
          <a:lstStyle/>
          <a:p>
            <a:r>
              <a:rPr lang="en-US" smtClean="0"/>
              <a:t>ESSnuSB situation and WP1 status                         Tord Ekelof Uppsala University</a:t>
            </a:r>
            <a:endParaRPr lang="en-US"/>
          </a:p>
        </p:txBody>
      </p:sp>
      <p:sp>
        <p:nvSpPr>
          <p:cNvPr id="4" name="Slide Number Placeholder 3"/>
          <p:cNvSpPr>
            <a:spLocks noGrp="1"/>
          </p:cNvSpPr>
          <p:nvPr>
            <p:ph type="sldNum" sz="quarter" idx="12"/>
          </p:nvPr>
        </p:nvSpPr>
        <p:spPr/>
        <p:txBody>
          <a:bodyPr/>
          <a:lstStyle/>
          <a:p>
            <a:fld id="{6F3A1082-03DF-4F99-B051-B651993AB1CA}" type="slidenum">
              <a:rPr lang="en-US" smtClean="0"/>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700167902"/>
              </p:ext>
            </p:extLst>
          </p:nvPr>
        </p:nvGraphicFramePr>
        <p:xfrm>
          <a:off x="1447800" y="2941320"/>
          <a:ext cx="6586539" cy="2849880"/>
        </p:xfrm>
        <a:graphic>
          <a:graphicData uri="http://schemas.openxmlformats.org/drawingml/2006/table">
            <a:tbl>
              <a:tblPr>
                <a:tableStyleId>{5C22544A-7EE6-4342-B048-85BDC9FD1C3A}</a:tableStyleId>
              </a:tblPr>
              <a:tblGrid>
                <a:gridCol w="1318183"/>
                <a:gridCol w="2995603"/>
                <a:gridCol w="1342957"/>
                <a:gridCol w="929796"/>
              </a:tblGrid>
              <a:tr h="243840">
                <a:tc>
                  <a:txBody>
                    <a:bodyPr/>
                    <a:lstStyle/>
                    <a:p>
                      <a:pPr marL="0" marR="0" algn="ctr">
                        <a:spcBef>
                          <a:spcPts val="300"/>
                        </a:spcBef>
                        <a:spcAft>
                          <a:spcPts val="600"/>
                        </a:spcAft>
                      </a:pPr>
                      <a:r>
                        <a:rPr lang="en-US" sz="1200" dirty="0">
                          <a:effectLst/>
                        </a:rPr>
                        <a:t>Participant no. </a:t>
                      </a:r>
                      <a:endParaRPr lang="en-US" sz="1200" dirty="0">
                        <a:effectLst/>
                        <a:latin typeface="Times New Roman"/>
                        <a:ea typeface="Times New Roman"/>
                      </a:endParaRPr>
                    </a:p>
                  </a:txBody>
                  <a:tcPr marL="68580" marR="68580" marT="0" marB="0"/>
                </a:tc>
                <a:tc>
                  <a:txBody>
                    <a:bodyPr/>
                    <a:lstStyle/>
                    <a:p>
                      <a:pPr marL="0" marR="0" algn="ctr">
                        <a:spcBef>
                          <a:spcPts val="300"/>
                        </a:spcBef>
                        <a:spcAft>
                          <a:spcPts val="600"/>
                        </a:spcAft>
                      </a:pPr>
                      <a:r>
                        <a:rPr lang="en-US" sz="1200">
                          <a:effectLst/>
                        </a:rPr>
                        <a:t>Participant organisation name</a:t>
                      </a:r>
                      <a:endParaRPr lang="en-US" sz="1200">
                        <a:effectLst/>
                        <a:latin typeface="Times New Roman"/>
                        <a:ea typeface="Times New Roman"/>
                      </a:endParaRPr>
                    </a:p>
                  </a:txBody>
                  <a:tcPr marL="68580" marR="68580" marT="0" marB="0"/>
                </a:tc>
                <a:tc>
                  <a:txBody>
                    <a:bodyPr/>
                    <a:lstStyle/>
                    <a:p>
                      <a:pPr marL="0" marR="0" algn="ctr">
                        <a:spcBef>
                          <a:spcPts val="300"/>
                        </a:spcBef>
                        <a:spcAft>
                          <a:spcPts val="600"/>
                        </a:spcAft>
                      </a:pPr>
                      <a:r>
                        <a:rPr lang="en-US" sz="1200">
                          <a:effectLst/>
                        </a:rPr>
                        <a:t>Part. short name</a:t>
                      </a:r>
                      <a:endParaRPr lang="en-US" sz="1200">
                        <a:effectLst/>
                        <a:latin typeface="Times New Roman"/>
                        <a:ea typeface="Times New Roman"/>
                      </a:endParaRPr>
                    </a:p>
                  </a:txBody>
                  <a:tcPr marL="68580" marR="68580" marT="0" marB="0"/>
                </a:tc>
                <a:tc>
                  <a:txBody>
                    <a:bodyPr/>
                    <a:lstStyle/>
                    <a:p>
                      <a:pPr marL="0" marR="0" algn="ctr">
                        <a:spcBef>
                          <a:spcPts val="300"/>
                        </a:spcBef>
                        <a:spcAft>
                          <a:spcPts val="600"/>
                        </a:spcAft>
                      </a:pPr>
                      <a:r>
                        <a:rPr lang="en-US" sz="1200">
                          <a:effectLst/>
                        </a:rPr>
                        <a:t>Country</a:t>
                      </a:r>
                      <a:endParaRPr lang="en-US" sz="1200">
                        <a:effectLst/>
                        <a:latin typeface="Times New Roman"/>
                        <a:ea typeface="Times New Roman"/>
                      </a:endParaRPr>
                    </a:p>
                  </a:txBody>
                  <a:tcPr marL="68580" marR="68580" marT="0" marB="0"/>
                </a:tc>
              </a:tr>
              <a:tr h="213360">
                <a:tc>
                  <a:txBody>
                    <a:bodyPr/>
                    <a:lstStyle/>
                    <a:p>
                      <a:pPr marL="0" marR="0" algn="just">
                        <a:spcBef>
                          <a:spcPts val="300"/>
                        </a:spcBef>
                        <a:spcAft>
                          <a:spcPts val="600"/>
                        </a:spcAft>
                      </a:pPr>
                      <a:r>
                        <a:rPr lang="en-US" sz="1200">
                          <a:effectLst/>
                        </a:rPr>
                        <a:t>1 (Coordinator)</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fr-FR" sz="1200" dirty="0">
                          <a:effectLst/>
                        </a:rPr>
                        <a:t>Centre National de la Recherche Scientifique </a:t>
                      </a:r>
                      <a:endParaRPr lang="en-US" sz="1200" dirty="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CNRS</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France</a:t>
                      </a:r>
                      <a:endParaRPr lang="en-US" sz="1200">
                        <a:effectLst/>
                        <a:latin typeface="Times New Roman"/>
                        <a:ea typeface="Times New Roman"/>
                      </a:endParaRPr>
                    </a:p>
                  </a:txBody>
                  <a:tcPr marL="68580" marR="68580" marT="0" marB="0"/>
                </a:tc>
              </a:tr>
              <a:tr h="243840">
                <a:tc>
                  <a:txBody>
                    <a:bodyPr/>
                    <a:lstStyle/>
                    <a:p>
                      <a:pPr marL="0" marR="0" algn="just">
                        <a:spcBef>
                          <a:spcPts val="300"/>
                        </a:spcBef>
                        <a:spcAft>
                          <a:spcPts val="600"/>
                        </a:spcAft>
                      </a:pPr>
                      <a:r>
                        <a:rPr lang="en-US" sz="1200">
                          <a:effectLst/>
                        </a:rPr>
                        <a:t>2</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Uppsala Universitet</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UU</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Sweden</a:t>
                      </a:r>
                      <a:endParaRPr lang="en-US" sz="1200">
                        <a:effectLst/>
                        <a:latin typeface="Times New Roman"/>
                        <a:ea typeface="Times New Roman"/>
                      </a:endParaRPr>
                    </a:p>
                  </a:txBody>
                  <a:tcPr marL="68580" marR="68580" marT="0" marB="0"/>
                </a:tc>
              </a:tr>
              <a:tr h="243840">
                <a:tc>
                  <a:txBody>
                    <a:bodyPr/>
                    <a:lstStyle/>
                    <a:p>
                      <a:pPr marL="0" marR="0" algn="just">
                        <a:spcBef>
                          <a:spcPts val="300"/>
                        </a:spcBef>
                        <a:spcAft>
                          <a:spcPts val="600"/>
                        </a:spcAft>
                      </a:pPr>
                      <a:r>
                        <a:rPr lang="en-US" sz="1200">
                          <a:effectLst/>
                        </a:rPr>
                        <a:t>3</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European Spallation Source</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ESS</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Sweden</a:t>
                      </a:r>
                      <a:endParaRPr lang="en-US" sz="1200">
                        <a:effectLst/>
                        <a:latin typeface="Times New Roman"/>
                        <a:ea typeface="Times New Roman"/>
                      </a:endParaRPr>
                    </a:p>
                  </a:txBody>
                  <a:tcPr marL="68580" marR="68580" marT="0" marB="0"/>
                </a:tc>
              </a:tr>
              <a:tr h="198120">
                <a:tc>
                  <a:txBody>
                    <a:bodyPr/>
                    <a:lstStyle/>
                    <a:p>
                      <a:pPr marL="0" marR="0" algn="just">
                        <a:spcBef>
                          <a:spcPts val="300"/>
                        </a:spcBef>
                        <a:spcAft>
                          <a:spcPts val="600"/>
                        </a:spcAft>
                      </a:pPr>
                      <a:r>
                        <a:rPr lang="en-US" sz="1200">
                          <a:effectLst/>
                        </a:rPr>
                        <a:t>4</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European Organisation for Nuclear Research</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CERN</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IEIO</a:t>
                      </a:r>
                      <a:endParaRPr lang="en-US" sz="1200">
                        <a:effectLst/>
                        <a:latin typeface="Times New Roman"/>
                        <a:ea typeface="Times New Roman"/>
                      </a:endParaRPr>
                    </a:p>
                  </a:txBody>
                  <a:tcPr marL="68580" marR="68580" marT="0" marB="0"/>
                </a:tc>
              </a:tr>
              <a:tr h="243840">
                <a:tc>
                  <a:txBody>
                    <a:bodyPr/>
                    <a:lstStyle/>
                    <a:p>
                      <a:pPr marL="0" marR="0" algn="just">
                        <a:spcBef>
                          <a:spcPts val="300"/>
                        </a:spcBef>
                        <a:spcAft>
                          <a:spcPts val="600"/>
                        </a:spcAft>
                      </a:pPr>
                      <a:r>
                        <a:rPr lang="en-US" sz="1200">
                          <a:effectLst/>
                        </a:rPr>
                        <a:t>5</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dirty="0">
                          <a:effectLst/>
                        </a:rPr>
                        <a:t>Sofia University St. </a:t>
                      </a:r>
                      <a:r>
                        <a:rPr lang="en-US" sz="1200" dirty="0" err="1">
                          <a:effectLst/>
                        </a:rPr>
                        <a:t>Kliment</a:t>
                      </a:r>
                      <a:r>
                        <a:rPr lang="en-US" sz="1200" dirty="0">
                          <a:effectLst/>
                        </a:rPr>
                        <a:t> </a:t>
                      </a:r>
                      <a:r>
                        <a:rPr lang="en-US" sz="1200" dirty="0" err="1">
                          <a:effectLst/>
                        </a:rPr>
                        <a:t>Ohridski</a:t>
                      </a:r>
                      <a:r>
                        <a:rPr lang="en-US" sz="1200" dirty="0">
                          <a:effectLst/>
                        </a:rPr>
                        <a:t> </a:t>
                      </a:r>
                      <a:endParaRPr lang="en-US" sz="1200" dirty="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UniSofia </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Bulgaria</a:t>
                      </a:r>
                      <a:endParaRPr lang="en-US" sz="1200">
                        <a:effectLst/>
                        <a:latin typeface="Times New Roman"/>
                        <a:ea typeface="Times New Roman"/>
                      </a:endParaRPr>
                    </a:p>
                  </a:txBody>
                  <a:tcPr marL="68580" marR="68580" marT="0" marB="0"/>
                </a:tc>
              </a:tr>
              <a:tr h="243840">
                <a:tc>
                  <a:txBody>
                    <a:bodyPr/>
                    <a:lstStyle/>
                    <a:p>
                      <a:pPr marL="0" marR="0" algn="just">
                        <a:spcBef>
                          <a:spcPts val="300"/>
                        </a:spcBef>
                        <a:spcAft>
                          <a:spcPts val="600"/>
                        </a:spcAft>
                      </a:pPr>
                      <a:r>
                        <a:rPr lang="en-US" sz="1200">
                          <a:effectLst/>
                        </a:rPr>
                        <a:t>6</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u="none" dirty="0" err="1">
                          <a:effectLst/>
                        </a:rPr>
                        <a:t>Istituto</a:t>
                      </a:r>
                      <a:r>
                        <a:rPr lang="en-US" sz="1200" u="none" dirty="0">
                          <a:effectLst/>
                        </a:rPr>
                        <a:t> </a:t>
                      </a:r>
                      <a:r>
                        <a:rPr lang="en-US" sz="1200" u="none" dirty="0" err="1">
                          <a:effectLst/>
                        </a:rPr>
                        <a:t>Nazionale</a:t>
                      </a:r>
                      <a:r>
                        <a:rPr lang="en-US" sz="1200" u="none" dirty="0">
                          <a:effectLst/>
                        </a:rPr>
                        <a:t> di </a:t>
                      </a:r>
                      <a:r>
                        <a:rPr lang="en-US" sz="1200" u="none" dirty="0" err="1">
                          <a:effectLst/>
                        </a:rPr>
                        <a:t>Fisica</a:t>
                      </a:r>
                      <a:r>
                        <a:rPr lang="en-US" sz="1200" u="none" dirty="0">
                          <a:effectLst/>
                        </a:rPr>
                        <a:t> </a:t>
                      </a:r>
                      <a:r>
                        <a:rPr lang="en-US" sz="1200" u="none" dirty="0" err="1">
                          <a:effectLst/>
                        </a:rPr>
                        <a:t>Nucleare</a:t>
                      </a:r>
                      <a:endParaRPr lang="en-US" sz="1200" u="none" dirty="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INFN</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Italy</a:t>
                      </a:r>
                      <a:endParaRPr lang="en-US" sz="1200">
                        <a:effectLst/>
                        <a:latin typeface="Times New Roman"/>
                        <a:ea typeface="Times New Roman"/>
                      </a:endParaRPr>
                    </a:p>
                  </a:txBody>
                  <a:tcPr marL="68580" marR="68580" marT="0" marB="0"/>
                </a:tc>
              </a:tr>
              <a:tr h="243840">
                <a:tc>
                  <a:txBody>
                    <a:bodyPr/>
                    <a:lstStyle/>
                    <a:p>
                      <a:pPr marL="0" marR="0" algn="just">
                        <a:spcBef>
                          <a:spcPts val="300"/>
                        </a:spcBef>
                        <a:spcAft>
                          <a:spcPts val="600"/>
                        </a:spcAft>
                      </a:pPr>
                      <a:r>
                        <a:rPr lang="en-US" sz="1200">
                          <a:effectLst/>
                        </a:rPr>
                        <a:t>7</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dirty="0">
                          <a:effectLst/>
                        </a:rPr>
                        <a:t>Cracow University of Technology </a:t>
                      </a:r>
                      <a:endParaRPr lang="en-US" sz="1200" dirty="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CUT</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Poland</a:t>
                      </a:r>
                      <a:endParaRPr lang="en-US" sz="1200">
                        <a:effectLst/>
                        <a:latin typeface="Times New Roman"/>
                        <a:ea typeface="Times New Roman"/>
                      </a:endParaRPr>
                    </a:p>
                  </a:txBody>
                  <a:tcPr marL="68580" marR="68580" marT="0" marB="0"/>
                </a:tc>
              </a:tr>
              <a:tr h="243840">
                <a:tc>
                  <a:txBody>
                    <a:bodyPr/>
                    <a:lstStyle/>
                    <a:p>
                      <a:pPr marL="0" marR="0" algn="just">
                        <a:spcBef>
                          <a:spcPts val="300"/>
                        </a:spcBef>
                        <a:spcAft>
                          <a:spcPts val="600"/>
                        </a:spcAft>
                      </a:pPr>
                      <a:r>
                        <a:rPr lang="en-US" sz="1200">
                          <a:effectLst/>
                        </a:rPr>
                        <a:t>8</a:t>
                      </a:r>
                      <a:endParaRPr lang="en-US" sz="1200">
                        <a:effectLst/>
                        <a:latin typeface="Times New Roman"/>
                        <a:ea typeface="Times New Roman"/>
                      </a:endParaRPr>
                    </a:p>
                  </a:txBody>
                  <a:tcPr marL="68580" marR="68580" marT="0" marB="0"/>
                </a:tc>
                <a:tc>
                  <a:txBody>
                    <a:bodyPr/>
                    <a:lstStyle/>
                    <a:p>
                      <a:pPr marL="0" marR="0" algn="l">
                        <a:spcBef>
                          <a:spcPts val="300"/>
                        </a:spcBef>
                        <a:spcAft>
                          <a:spcPts val="600"/>
                        </a:spcAft>
                      </a:pPr>
                      <a:r>
                        <a:rPr lang="en-US" sz="1200" dirty="0">
                          <a:effectLst/>
                        </a:rPr>
                        <a:t>Universidad </a:t>
                      </a:r>
                      <a:r>
                        <a:rPr lang="en-US" sz="1200" dirty="0" err="1">
                          <a:effectLst/>
                        </a:rPr>
                        <a:t>Autonoma</a:t>
                      </a:r>
                      <a:r>
                        <a:rPr lang="en-US" sz="1200" dirty="0">
                          <a:effectLst/>
                        </a:rPr>
                        <a:t> de Madrid </a:t>
                      </a:r>
                      <a:endParaRPr lang="en-US" sz="1200" dirty="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UAM</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Spain</a:t>
                      </a:r>
                      <a:endParaRPr lang="en-US" sz="1200">
                        <a:effectLst/>
                        <a:latin typeface="Times New Roman"/>
                        <a:ea typeface="Times New Roman"/>
                      </a:endParaRPr>
                    </a:p>
                  </a:txBody>
                  <a:tcPr marL="68580" marR="68580" marT="0" marB="0"/>
                </a:tc>
              </a:tr>
              <a:tr h="243840">
                <a:tc>
                  <a:txBody>
                    <a:bodyPr/>
                    <a:lstStyle/>
                    <a:p>
                      <a:pPr marL="0" marR="0" algn="just">
                        <a:spcBef>
                          <a:spcPts val="300"/>
                        </a:spcBef>
                        <a:spcAft>
                          <a:spcPts val="600"/>
                        </a:spcAft>
                      </a:pPr>
                      <a:r>
                        <a:rPr lang="en-US" sz="1200">
                          <a:effectLst/>
                        </a:rPr>
                        <a:t>9</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KTH Royal Institute of Technology </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KTH </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Sweden</a:t>
                      </a:r>
                      <a:endParaRPr lang="en-US" sz="1200">
                        <a:effectLst/>
                        <a:latin typeface="Times New Roman"/>
                        <a:ea typeface="Times New Roman"/>
                      </a:endParaRPr>
                    </a:p>
                  </a:txBody>
                  <a:tcPr marL="68580" marR="68580" marT="0" marB="0"/>
                </a:tc>
              </a:tr>
              <a:tr h="243840">
                <a:tc>
                  <a:txBody>
                    <a:bodyPr/>
                    <a:lstStyle/>
                    <a:p>
                      <a:pPr marL="0" marR="0" algn="just">
                        <a:spcBef>
                          <a:spcPts val="300"/>
                        </a:spcBef>
                        <a:spcAft>
                          <a:spcPts val="600"/>
                        </a:spcAft>
                      </a:pPr>
                      <a:r>
                        <a:rPr lang="en-US" sz="1200">
                          <a:effectLst/>
                        </a:rPr>
                        <a:t>10</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Lund University </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LU</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a:effectLst/>
                        </a:rPr>
                        <a:t>Sweden</a:t>
                      </a:r>
                      <a:endParaRPr lang="en-US" sz="1200">
                        <a:effectLst/>
                        <a:latin typeface="Times New Roman"/>
                        <a:ea typeface="Times New Roman"/>
                      </a:endParaRPr>
                    </a:p>
                  </a:txBody>
                  <a:tcPr marL="68580" marR="68580" marT="0" marB="0"/>
                </a:tc>
              </a:tr>
              <a:tr h="243840">
                <a:tc>
                  <a:txBody>
                    <a:bodyPr/>
                    <a:lstStyle/>
                    <a:p>
                      <a:pPr marL="0" marR="0" algn="just">
                        <a:spcBef>
                          <a:spcPts val="300"/>
                        </a:spcBef>
                        <a:spcAft>
                          <a:spcPts val="600"/>
                        </a:spcAft>
                      </a:pPr>
                      <a:r>
                        <a:rPr lang="en-US" sz="1200">
                          <a:effectLst/>
                        </a:rPr>
                        <a:t>11</a:t>
                      </a:r>
                      <a:endParaRPr lang="en-US" sz="120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dirty="0">
                          <a:effectLst/>
                        </a:rPr>
                        <a:t>Science and Technology Facilities Council</a:t>
                      </a:r>
                      <a:endParaRPr lang="en-US" sz="1200" dirty="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dirty="0">
                          <a:effectLst/>
                        </a:rPr>
                        <a:t>STFC</a:t>
                      </a:r>
                      <a:endParaRPr lang="en-US" sz="1200" dirty="0">
                        <a:effectLst/>
                        <a:latin typeface="Times New Roman"/>
                        <a:ea typeface="Times New Roman"/>
                      </a:endParaRPr>
                    </a:p>
                  </a:txBody>
                  <a:tcPr marL="68580" marR="68580" marT="0" marB="0"/>
                </a:tc>
                <a:tc>
                  <a:txBody>
                    <a:bodyPr/>
                    <a:lstStyle/>
                    <a:p>
                      <a:pPr marL="0" marR="0" algn="just">
                        <a:spcBef>
                          <a:spcPts val="300"/>
                        </a:spcBef>
                        <a:spcAft>
                          <a:spcPts val="600"/>
                        </a:spcAft>
                      </a:pPr>
                      <a:r>
                        <a:rPr lang="en-US" sz="1200" dirty="0">
                          <a:effectLst/>
                        </a:rPr>
                        <a:t>UK</a:t>
                      </a:r>
                      <a:endParaRPr lang="en-US" sz="1200" dirty="0">
                        <a:effectLst/>
                        <a:latin typeface="Times New Roman"/>
                        <a:ea typeface="Times New Roman"/>
                      </a:endParaRPr>
                    </a:p>
                  </a:txBody>
                  <a:tcPr marL="68580" marR="68580" marT="0" marB="0"/>
                </a:tc>
              </a:tr>
            </a:tbl>
          </a:graphicData>
        </a:graphic>
      </p:graphicFrame>
      <p:sp>
        <p:nvSpPr>
          <p:cNvPr id="6" name="Rectangle 1"/>
          <p:cNvSpPr>
            <a:spLocks noChangeArrowheads="1"/>
          </p:cNvSpPr>
          <p:nvPr/>
        </p:nvSpPr>
        <p:spPr bwMode="auto">
          <a:xfrm>
            <a:off x="1296789" y="184934"/>
            <a:ext cx="6842514" cy="293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Research and Innovation actions</a:t>
            </a: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Innovation actions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Design Study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H2020-INFRADEV-1-2014-1</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Title of Proposal: Discovery and measurement of </a:t>
            </a:r>
            <a:r>
              <a:rPr kumimoji="0" lang="en-US" alt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leptonic</a:t>
            </a:r>
            <a:r>
              <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CP violation using an intensive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neutrino Super Beam generated with the exceptionally powerful ESS linear accelerator</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Acronym of Proposal: </a:t>
            </a:r>
            <a:r>
              <a:rPr kumimoji="0" lang="en-US" alt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ESSnuSB</a:t>
            </a:r>
            <a:endPar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Arial" pitchFamily="34"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7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List of participants</a:t>
            </a:r>
            <a:endParaRPr kumimoji="0" lang="en-US" altLang="en-US" sz="700" b="0" i="0" u="none" strike="noStrike" cap="none" normalizeH="0" baseline="0" dirty="0" smtClean="0">
              <a:ln>
                <a:noFill/>
              </a:ln>
              <a:solidFill>
                <a:schemeClr val="tx1"/>
              </a:solidFill>
              <a:effectLst/>
              <a:latin typeface="Times New Roman" pitchFamily="18" charset="0"/>
              <a:cs typeface="Arial" pitchFamily="34" charset="0"/>
              <a:sym typeface="Symbol"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t/>
            </a:r>
            <a:br>
              <a:rPr kumimoji="0" lang="en-US" alt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rPr>
            </a:br>
            <a:endParaRPr kumimoji="0" lang="en-US" altLang="en-US" sz="1200" b="1"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sym typeface="Symbol" pitchFamily="18" charset="2"/>
            </a:endParaRPr>
          </a:p>
        </p:txBody>
      </p:sp>
    </p:spTree>
    <p:extLst>
      <p:ext uri="{BB962C8B-B14F-4D97-AF65-F5344CB8AC3E}">
        <p14:creationId xmlns:p14="http://schemas.microsoft.com/office/powerpoint/2010/main" val="3584151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109" name="Image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24" y="1676400"/>
            <a:ext cx="8416176" cy="46482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1715704" y="609600"/>
            <a:ext cx="5751896" cy="523220"/>
          </a:xfrm>
          <a:prstGeom prst="rect">
            <a:avLst/>
          </a:prstGeom>
          <a:noFill/>
        </p:spPr>
        <p:txBody>
          <a:bodyPr wrap="none" rtlCol="0">
            <a:spAutoFit/>
          </a:bodyPr>
          <a:lstStyle/>
          <a:p>
            <a:r>
              <a:rPr lang="en-US" sz="2800" dirty="0" err="1" smtClean="0">
                <a:latin typeface="Comic Sans MS" panose="030F0702030302020204" pitchFamily="66" charset="0"/>
              </a:rPr>
              <a:t>ESSnuSB</a:t>
            </a:r>
            <a:r>
              <a:rPr lang="en-US" sz="2800" dirty="0" smtClean="0">
                <a:latin typeface="Comic Sans MS" panose="030F0702030302020204" pitchFamily="66" charset="0"/>
              </a:rPr>
              <a:t> Management Structure</a:t>
            </a:r>
            <a:endParaRPr lang="en-US" sz="2800" dirty="0">
              <a:latin typeface="Comic Sans MS" panose="030F0702030302020204" pitchFamily="66" charset="0"/>
            </a:endParaRPr>
          </a:p>
        </p:txBody>
      </p:sp>
      <p:sp>
        <p:nvSpPr>
          <p:cNvPr id="43" name="Rectangle 42"/>
          <p:cNvSpPr/>
          <p:nvPr/>
        </p:nvSpPr>
        <p:spPr>
          <a:xfrm>
            <a:off x="6750626" y="5772150"/>
            <a:ext cx="335974"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248400" y="5924550"/>
            <a:ext cx="335974"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495800" y="5795962"/>
            <a:ext cx="335974"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819400" y="5792065"/>
            <a:ext cx="335974"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066800" y="5772150"/>
            <a:ext cx="335974"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7969826" y="5782107"/>
            <a:ext cx="335974"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953000" y="5629275"/>
            <a:ext cx="335974" cy="85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err="1" smtClean="0"/>
              <a:t>cr</a:t>
            </a:r>
            <a:endParaRPr lang="en-US" dirty="0"/>
          </a:p>
        </p:txBody>
      </p:sp>
      <p:sp>
        <p:nvSpPr>
          <p:cNvPr id="44" name="TextBox 43"/>
          <p:cNvSpPr txBox="1"/>
          <p:nvPr/>
        </p:nvSpPr>
        <p:spPr>
          <a:xfrm>
            <a:off x="4888391" y="5544979"/>
            <a:ext cx="465192" cy="246221"/>
          </a:xfrm>
          <a:prstGeom prst="rect">
            <a:avLst/>
          </a:prstGeom>
          <a:noFill/>
        </p:spPr>
        <p:txBody>
          <a:bodyPr wrap="none" rtlCol="0">
            <a:spAutoFit/>
          </a:bodyPr>
          <a:lstStyle/>
          <a:p>
            <a:r>
              <a:rPr lang="en-US" sz="1000" dirty="0" smtClean="0"/>
              <a:t>CRNS</a:t>
            </a:r>
            <a:endParaRPr lang="en-US" sz="1000" dirty="0"/>
          </a:p>
        </p:txBody>
      </p:sp>
      <p:sp>
        <p:nvSpPr>
          <p:cNvPr id="51" name="Date Placeholder 50"/>
          <p:cNvSpPr>
            <a:spLocks noGrp="1"/>
          </p:cNvSpPr>
          <p:nvPr>
            <p:ph type="dt" sz="half" idx="10"/>
          </p:nvPr>
        </p:nvSpPr>
        <p:spPr/>
        <p:txBody>
          <a:bodyPr/>
          <a:lstStyle/>
          <a:p>
            <a:r>
              <a:rPr lang="en-US" smtClean="0"/>
              <a:t>5/26/2014</a:t>
            </a:r>
            <a:endParaRPr lang="en-US"/>
          </a:p>
        </p:txBody>
      </p:sp>
      <p:sp>
        <p:nvSpPr>
          <p:cNvPr id="52" name="Footer Placeholder 51"/>
          <p:cNvSpPr>
            <a:spLocks noGrp="1"/>
          </p:cNvSpPr>
          <p:nvPr>
            <p:ph type="ftr" sz="quarter" idx="11"/>
          </p:nvPr>
        </p:nvSpPr>
        <p:spPr/>
        <p:txBody>
          <a:bodyPr/>
          <a:lstStyle/>
          <a:p>
            <a:r>
              <a:rPr lang="en-US" smtClean="0"/>
              <a:t>ESSnuSB situation and WP1 status                         Tord Ekelof Uppsala University</a:t>
            </a:r>
            <a:endParaRPr lang="en-US"/>
          </a:p>
        </p:txBody>
      </p:sp>
      <p:sp>
        <p:nvSpPr>
          <p:cNvPr id="53" name="Slide Number Placeholder 52"/>
          <p:cNvSpPr>
            <a:spLocks noGrp="1"/>
          </p:cNvSpPr>
          <p:nvPr>
            <p:ph type="sldNum" sz="quarter" idx="12"/>
          </p:nvPr>
        </p:nvSpPr>
        <p:spPr/>
        <p:txBody>
          <a:bodyPr/>
          <a:lstStyle/>
          <a:p>
            <a:fld id="{6F3A1082-03DF-4F99-B051-B651993AB1CA}" type="slidenum">
              <a:rPr lang="en-US" smtClean="0"/>
              <a:t>9</a:t>
            </a:fld>
            <a:endParaRPr lang="en-US"/>
          </a:p>
        </p:txBody>
      </p:sp>
    </p:spTree>
    <p:extLst>
      <p:ext uri="{BB962C8B-B14F-4D97-AF65-F5344CB8AC3E}">
        <p14:creationId xmlns:p14="http://schemas.microsoft.com/office/powerpoint/2010/main" val="3462577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1306</Words>
  <Application>Microsoft Office PowerPoint</Application>
  <PresentationFormat>On-screen Show (4:3)</PresentationFormat>
  <Paragraphs>230</Paragraphs>
  <Slides>17</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Acrobat Document</vt:lpstr>
      <vt:lpstr>                                                                                          Current situation of ESSνSB  and  Status of WP1 Management    Tord Ekelof, Uppsala University   </vt:lpstr>
      <vt:lpstr>PowerPoint Presentation</vt:lpstr>
      <vt:lpstr>PowerPoint Presentation</vt:lpstr>
      <vt:lpstr>Comparison of ESSnuSB with LBNE and Hyper-K  As the proton drivers of LBNE and Hyper-K both have significantly less power than the 5 MW  of the ESS linac, it is not possible for these to experiments to reach the second oscillation maximum – statistics becomes too poor.   It is thus not only that the location of the detectors of LBNE and HyperK need to be in the Pacific Ocean and the Japanese Sea, respectively, to be at the second oscillation maximum - which is clearly a difficulty in itself - but even if this could be made so, the proton drivers foreseen for these experiments do not have enough power to provide sufficient statistics at the far second maximum.   Conversely, remaining at the first maximum with the detectors, there is not much point (for CP violation discovery) in much increasing the power of the LBNE and Hyper-K since the statistical error is already smaller than the systematic error at the first maximum of these experiments.  P5 published its recommendations on, inter alia, the US neutrino program  last Thursday – to be reviewed by Jim Strait at 17.10 today.  Hyper-K will have its next Collaboration Meeting 19-10 July at TRIUMF, Canada </vt:lpstr>
      <vt:lpstr>PowerPoint Presentation</vt:lpstr>
      <vt:lpstr>PowerPoint Presentation</vt:lpstr>
      <vt:lpstr>Message from DFT of APS, dated 19 May 2014:  “The Proceedings of the 2013 Community Summer Study (Snowmass 2013) have now been published in their permanent location on SLAC's eConf service. You can find them at the following web site: http://www.slac.stanford.edu/econf/C1307292/”  In chapter “Neutrinos, page 34, the δCP measurement precision plot in the left panel is shown. A small difference in ΔδCP makes the large difference in CP violation discovery reach, shown in the right panel.</vt:lpstr>
      <vt:lpstr>PowerPoint Presentation</vt:lpstr>
      <vt:lpstr>PowerPoint Presentation</vt:lpstr>
      <vt:lpstr>PowerPoint Presentation</vt:lpstr>
      <vt:lpstr>PowerPoint Presentation</vt:lpstr>
      <vt:lpstr>On 5/19/2014 1:34 PM, Tord Ekelöf wrote: Dear Frédérick,  ESSnuSB has made a request to CERN to assist in the work to evaluate what modifications have to be made to the current base-line ESS linac design. …  The first critical step in this evaluation is to identify which are the minimal modifications to the current ESS linac design, that would be needed to avoid that a later upgrade for concurrent neutrino beam production will imply a major modification of the base-line construction, the aim being to avoid the need for major dislocation of existing equipment and longer shut-downs, once the upgrade is to be made. This problem does not change much if we, according our basic plan, will make the upgrade concurrently with the build-up of the linac 2017-2023, but we need to also cover the case that the upgrade will start during, or after the conclusion of, the ESS base-line linac build-up.  It is to make a first identification of these minimal modifications that we ask that CERN experts visit ESS in Lund, Sweden during a few days. We have already assured that the CERN experts would be received by ESS accelerator experts, who will provide access to all relevant technical information and spend sufficient time to discuss the issues with the CERN experts.  Our contact with ESS has been Elena Wildner, who has produced the enclosed working note, listing the ESS linac system components that need to be upgraded to enable the generation of an ESSnuSB neutrino Super Beam. As mentioned in this list, Elena has discussed it with Erk Jensen, who has proposed Frank Gerijk and Erik Montesinos as the CERN experts to visit ESS during 4 days. She has also discussed the items on the list with Mamad Eshraqi of the ESS Accelerator Division.   The primary aim of the visit we here ask for is to identify the minimal modifications required to the ESS linac system as described. ESSnuSB will soon need to request the approval by the ESS Management of the modifications that need to be made and how they shall be realized….  Best regards,  Tord ----------------------------------------------------------------------------------------------------------------------------------------------------------------------------------------------  On 5/24/2014 5:29 PM, Frederick Bordry wrote:  Dear Tord, I discussed with Erk and we agree to the visit of Eric and Franck for 4 days with the condition to define the right date to not have interference with the restart of the CERN accelerators. We assume that the financing of their travel and their stay will be covered by ESS and/or Upsala University. Best regards Frédérick    </vt:lpstr>
      <vt:lpstr>  Evaluation review of ESSnuSB provided by the of European Steering Group for Accelerator R&amp;D (ESGARD) Oral ESSnuSB status reports given to  ESGARD at its meetings 2014-11-19 at CERN and 2014-05-22 at DESY  Draft Agenda of the ESGARD meeting 22 May 2014 at DESY   9:30 Welcome, approval of agenda and minutes and introduction    10:05 European Strategy for Particle Physics and its implementation   FCC Design Study (M. Benedikt, 30mn)   Discussion (All)    11:30 European Strategy for Particle Physics and its implementation   Design study of intense ν-beams (T. Ekelof, 30mn)   Discussion (All)    13:30 Plasma Acceleration   13:30 : Proposal for DS (R. Assmann,30mn)   14:00 : Discussion (All)   14:30: FET Projects (R. Assmann,30mn)   15:00 : Discussion (All)    15:30 Overall discussions on the presented projects  15:45 AOB </vt:lpstr>
      <vt:lpstr>PowerPoint Presentation</vt:lpstr>
      <vt:lpstr>Possible funding sources of the Design Study INFRADEV Design Study COST travel funds INFRAIA program "Science at deep-underground laboratories" National Research Funding Authorities infrastructures programs EC Structural Funds Garpeneberg mine and socio-economic development The collaborating institutes manpower, computing, equipment  In Sweden Consultations are being made with (dates indicate meetings closest in time) Swedish Ministry of Research (17 June 2014 with Allan Larsson) NordForsk  (Nordic ESFRI meeting 7 May 2014) Swedish Structural Funds Authority  (8 May 2014) Garpenberg Mine Management (16 June 2014) Garpeneberg Local Authorities (16 June 2014) Japanese Embassy and JSPS (11 June)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ESSνSB   An ESS Based Super Beam for Lepton CP violation discovery  Tord Ekelof, Uppsala Univerisity  of behalf of the ESSνSB Collaboration</dc:title>
  <dc:creator>tordeke</dc:creator>
  <cp:lastModifiedBy>tordeke</cp:lastModifiedBy>
  <cp:revision>45</cp:revision>
  <dcterms:created xsi:type="dcterms:W3CDTF">2014-05-21T15:22:28Z</dcterms:created>
  <dcterms:modified xsi:type="dcterms:W3CDTF">2014-05-26T21:55:59Z</dcterms:modified>
</cp:coreProperties>
</file>