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03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05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16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07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01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06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65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840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04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49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17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11AD4-CB8F-5543-ACB1-7A86E44C3184}" type="datetimeFigureOut">
              <a:rPr lang="fr-FR" smtClean="0"/>
              <a:t>4/16/14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550C-05AC-C84D-8DC5-85F5721B383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70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INFO sur les </a:t>
            </a:r>
            <a:r>
              <a:rPr lang="fr-FR" dirty="0" err="1" smtClean="0"/>
              <a:t>PMs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R5912-mod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8974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51864" y="1657382"/>
            <a:ext cx="769776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R5912-01   8 pouces, </a:t>
            </a:r>
            <a:r>
              <a:rPr lang="fr-FR" dirty="0" err="1" smtClean="0"/>
              <a:t>bialkali</a:t>
            </a:r>
            <a:r>
              <a:rPr lang="fr-FR" dirty="0" smtClean="0"/>
              <a:t> photocathode et </a:t>
            </a:r>
            <a:r>
              <a:rPr lang="fr-FR" b="1" dirty="0" smtClean="0"/>
              <a:t>10</a:t>
            </a:r>
            <a:r>
              <a:rPr lang="fr-FR" dirty="0" smtClean="0"/>
              <a:t> dynodes</a:t>
            </a:r>
            <a:r>
              <a:rPr lang="fr-FR" dirty="0" smtClean="0"/>
              <a:t> (1500 V; G = 10</a:t>
            </a:r>
            <a:r>
              <a:rPr lang="fr-FR" baseline="30000" dirty="0" smtClean="0"/>
              <a:t>7</a:t>
            </a:r>
            <a:r>
              <a:rPr lang="fr-FR" dirty="0" smtClean="0"/>
              <a:t>)</a:t>
            </a:r>
            <a:endParaRPr lang="fr-FR" dirty="0" smtClean="0"/>
          </a:p>
          <a:p>
            <a:r>
              <a:rPr lang="fr-FR" dirty="0" smtClean="0"/>
              <a:t>R5912-02   8 pouces, </a:t>
            </a:r>
            <a:r>
              <a:rPr lang="fr-FR" dirty="0" err="1" smtClean="0"/>
              <a:t>bialkali</a:t>
            </a:r>
            <a:r>
              <a:rPr lang="fr-FR" dirty="0" smtClean="0"/>
              <a:t> photocathode et </a:t>
            </a:r>
            <a:r>
              <a:rPr lang="fr-FR" dirty="0" smtClean="0"/>
              <a:t> et </a:t>
            </a:r>
            <a:r>
              <a:rPr lang="fr-FR" b="1" dirty="0" smtClean="0"/>
              <a:t>14</a:t>
            </a:r>
            <a:r>
              <a:rPr lang="fr-FR" dirty="0" smtClean="0"/>
              <a:t> dynodes (1700 V; G = 10</a:t>
            </a:r>
            <a:r>
              <a:rPr lang="fr-FR" baseline="30000" dirty="0" smtClean="0"/>
              <a:t>9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-</a:t>
            </a:r>
            <a:r>
              <a:rPr lang="fr-FR" dirty="0" err="1" smtClean="0"/>
              <a:t>mod</a:t>
            </a:r>
            <a:r>
              <a:rPr lang="fr-FR" dirty="0" smtClean="0"/>
              <a:t>  =&gt; </a:t>
            </a:r>
            <a:r>
              <a:rPr lang="fr-FR" dirty="0" err="1" smtClean="0"/>
              <a:t>Platinum</a:t>
            </a:r>
            <a:r>
              <a:rPr lang="fr-FR" dirty="0" smtClean="0"/>
              <a:t> </a:t>
            </a:r>
            <a:r>
              <a:rPr lang="fr-FR" dirty="0" err="1" smtClean="0"/>
              <a:t>under-coating</a:t>
            </a:r>
            <a:r>
              <a:rPr lang="fr-FR" dirty="0" smtClean="0"/>
              <a:t> to restore the photocathode </a:t>
            </a:r>
            <a:r>
              <a:rPr lang="fr-FR" dirty="0" err="1" smtClean="0"/>
              <a:t>conductivity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low</a:t>
            </a:r>
            <a:r>
              <a:rPr lang="fr-FR" dirty="0" smtClean="0"/>
              <a:t> </a:t>
            </a:r>
            <a:r>
              <a:rPr lang="fr-FR" dirty="0" err="1" smtClean="0"/>
              <a:t>temperature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Deux papiers </a:t>
            </a:r>
            <a:r>
              <a:rPr lang="fr-FR" dirty="0" err="1" smtClean="0"/>
              <a:t>interessants</a:t>
            </a:r>
            <a:endParaRPr lang="fr-FR" dirty="0" smtClean="0"/>
          </a:p>
          <a:p>
            <a:r>
              <a:rPr lang="fr-FR" dirty="0" smtClean="0"/>
              <a:t>2014 JINST 9 C03009</a:t>
            </a:r>
          </a:p>
          <a:p>
            <a:r>
              <a:rPr lang="fr-FR" dirty="0"/>
              <a:t>2013 </a:t>
            </a:r>
            <a:r>
              <a:rPr lang="fr-FR" i="1" dirty="0"/>
              <a:t>JINST</a:t>
            </a:r>
            <a:r>
              <a:rPr lang="fr-FR" dirty="0"/>
              <a:t> </a:t>
            </a:r>
            <a:r>
              <a:rPr lang="fr-FR" b="1" dirty="0"/>
              <a:t>8</a:t>
            </a:r>
            <a:r>
              <a:rPr lang="fr-FR" dirty="0"/>
              <a:t> T07005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64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68710" y="402726"/>
            <a:ext cx="689236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/>
              <a:t>LINEARITE</a:t>
            </a:r>
            <a:endParaRPr lang="fr-FR" sz="2500" b="1" dirty="0"/>
          </a:p>
        </p:txBody>
      </p:sp>
      <p:pic>
        <p:nvPicPr>
          <p:cNvPr id="5" name="Image 4" descr="linearit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60" y="1084410"/>
            <a:ext cx="8487676" cy="403488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71740" y="5715645"/>
            <a:ext cx="847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Test effectués avec le </a:t>
            </a:r>
            <a:r>
              <a:rPr lang="fr-FR" dirty="0" err="1" smtClean="0"/>
              <a:t>soket</a:t>
            </a:r>
            <a:r>
              <a:rPr lang="fr-FR" dirty="0" smtClean="0"/>
              <a:t> fourni par Hamamatsu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97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33677" y="247827"/>
            <a:ext cx="828632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/>
              <a:t>AFTER PULSE</a:t>
            </a:r>
            <a:endParaRPr lang="fr-FR" sz="2500" b="1" dirty="0"/>
          </a:p>
        </p:txBody>
      </p:sp>
      <p:pic>
        <p:nvPicPr>
          <p:cNvPr id="5" name="Image 4" descr="AFTERPUL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6800"/>
            <a:ext cx="9144000" cy="504310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25256" y="6040922"/>
            <a:ext cx="84566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2% de probabilité d’avoir </a:t>
            </a:r>
            <a:r>
              <a:rPr lang="fr-FR" sz="2200" dirty="0" err="1" smtClean="0"/>
              <a:t>after</a:t>
            </a:r>
            <a:r>
              <a:rPr lang="fr-FR" sz="2200" dirty="0" smtClean="0"/>
              <a:t>-pulse, d’environ 10 </a:t>
            </a:r>
            <a:r>
              <a:rPr lang="fr-FR" sz="2200" dirty="0" smtClean="0">
                <a:latin typeface="Symbol" charset="2"/>
                <a:cs typeface="Symbol" charset="2"/>
              </a:rPr>
              <a:t>m</a:t>
            </a:r>
            <a:r>
              <a:rPr lang="fr-FR" sz="2200" dirty="0" smtClean="0"/>
              <a:t>s, a 77 K.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397819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278797"/>
            <a:ext cx="91440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/>
              <a:t>PULSE REPETITION RATE</a:t>
            </a:r>
          </a:p>
          <a:p>
            <a:pPr algn="ctr"/>
            <a:r>
              <a:rPr lang="fr-FR" sz="2200" b="1" dirty="0" smtClean="0"/>
              <a:t>(2014 JINST 9 C03009)</a:t>
            </a:r>
            <a:endParaRPr lang="fr-FR" sz="2200" b="1" dirty="0"/>
          </a:p>
        </p:txBody>
      </p:sp>
      <p:pic>
        <p:nvPicPr>
          <p:cNvPr id="5" name="Image 4" descr="PULSERA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9900"/>
            <a:ext cx="9144000" cy="40155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440427" y="5408876"/>
            <a:ext cx="63347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« </a:t>
            </a:r>
            <a:r>
              <a:rPr lang="fr-FR" sz="2200" dirty="0" err="1" smtClean="0"/>
              <a:t>we</a:t>
            </a:r>
            <a:r>
              <a:rPr lang="fr-FR" sz="2200" dirty="0" smtClean="0"/>
              <a:t> </a:t>
            </a:r>
            <a:r>
              <a:rPr lang="fr-FR" sz="2200" dirty="0" err="1"/>
              <a:t>were</a:t>
            </a:r>
            <a:r>
              <a:rPr lang="fr-FR" sz="2200" dirty="0"/>
              <a:t> able to </a:t>
            </a:r>
            <a:r>
              <a:rPr lang="fr-FR" sz="2200" dirty="0" err="1"/>
              <a:t>obtain</a:t>
            </a:r>
            <a:r>
              <a:rPr lang="fr-FR" sz="2200" dirty="0"/>
              <a:t> </a:t>
            </a:r>
            <a:r>
              <a:rPr lang="fr-FR" sz="2200" b="1" dirty="0"/>
              <a:t>single </a:t>
            </a:r>
            <a:r>
              <a:rPr lang="fr-FR" sz="2200" b="1" dirty="0" err="1"/>
              <a:t>photo-electron</a:t>
            </a:r>
            <a:r>
              <a:rPr lang="fr-FR" sz="2200" b="1" dirty="0"/>
              <a:t> </a:t>
            </a:r>
            <a:r>
              <a:rPr lang="fr-FR" sz="2200" dirty="0"/>
              <a:t>illumination up to a </a:t>
            </a:r>
            <a:r>
              <a:rPr lang="fr-FR" sz="2200" dirty="0" err="1"/>
              <a:t>repetition</a:t>
            </a:r>
            <a:r>
              <a:rPr lang="fr-FR" sz="2200" dirty="0"/>
              <a:t> rate of</a:t>
            </a:r>
            <a:r>
              <a:rPr lang="fr-FR" sz="2200" b="1" dirty="0"/>
              <a:t> 1 </a:t>
            </a:r>
            <a:r>
              <a:rPr lang="fr-FR" sz="2200" b="1" dirty="0" smtClean="0"/>
              <a:t>MHz</a:t>
            </a:r>
            <a:r>
              <a:rPr lang="fr-FR" sz="2200" dirty="0" smtClean="0"/>
              <a:t> » </a:t>
            </a:r>
          </a:p>
          <a:p>
            <a:pPr algn="ctr"/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919331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70367"/>
            <a:ext cx="91440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/>
              <a:t>RATE DEPENDENCE OF PMT GAIN</a:t>
            </a:r>
          </a:p>
          <a:p>
            <a:pPr algn="ctr"/>
            <a:r>
              <a:rPr lang="fr-FR" sz="2200" b="1" dirty="0" smtClean="0"/>
              <a:t>(2013 JINST 8 T07005)</a:t>
            </a:r>
            <a:endParaRPr lang="fr-FR" sz="2200" b="1" dirty="0"/>
          </a:p>
        </p:txBody>
      </p:sp>
      <p:pic>
        <p:nvPicPr>
          <p:cNvPr id="5" name="Image 4" descr="pmt-gai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732" y="1094405"/>
            <a:ext cx="6242067" cy="426498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70369" y="5377637"/>
            <a:ext cx="890586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00" dirty="0"/>
              <a:t>This has </a:t>
            </a:r>
            <a:r>
              <a:rPr lang="fr-FR" sz="1700" dirty="0" err="1"/>
              <a:t>some</a:t>
            </a:r>
            <a:r>
              <a:rPr lang="fr-FR" sz="1700" dirty="0"/>
              <a:t> implications for PMT </a:t>
            </a:r>
            <a:r>
              <a:rPr lang="fr-FR" sz="1700" b="1" dirty="0" err="1"/>
              <a:t>operation</a:t>
            </a:r>
            <a:r>
              <a:rPr lang="fr-FR" sz="1700" b="1" dirty="0"/>
              <a:t> in a </a:t>
            </a:r>
            <a:r>
              <a:rPr lang="fr-FR" sz="1700" b="1" dirty="0" err="1"/>
              <a:t>high</a:t>
            </a:r>
            <a:r>
              <a:rPr lang="fr-FR" sz="1700" b="1" dirty="0"/>
              <a:t> rate background</a:t>
            </a:r>
            <a:r>
              <a:rPr lang="fr-FR" sz="1700" dirty="0"/>
              <a:t>, </a:t>
            </a:r>
            <a:r>
              <a:rPr lang="fr-FR" sz="1700" dirty="0" err="1"/>
              <a:t>such</a:t>
            </a:r>
            <a:r>
              <a:rPr lang="fr-FR" sz="1700" dirty="0"/>
              <a:t> as a </a:t>
            </a:r>
            <a:r>
              <a:rPr lang="fr-FR" sz="1700" dirty="0" err="1"/>
              <a:t>LAr</a:t>
            </a:r>
            <a:r>
              <a:rPr lang="fr-FR" sz="1700" dirty="0"/>
              <a:t> detector running on the surface and </a:t>
            </a:r>
            <a:r>
              <a:rPr lang="fr-FR" sz="1700" dirty="0" err="1"/>
              <a:t>exposed</a:t>
            </a:r>
            <a:r>
              <a:rPr lang="fr-FR" sz="1700" dirty="0"/>
              <a:t> to </a:t>
            </a:r>
            <a:r>
              <a:rPr lang="fr-FR" sz="1700" dirty="0" err="1"/>
              <a:t>cosmic</a:t>
            </a:r>
            <a:r>
              <a:rPr lang="fr-FR" sz="1700" dirty="0"/>
              <a:t> rays. Under </a:t>
            </a:r>
            <a:r>
              <a:rPr lang="fr-FR" sz="1700" dirty="0" err="1"/>
              <a:t>such</a:t>
            </a:r>
            <a:r>
              <a:rPr lang="fr-FR" sz="1700" dirty="0"/>
              <a:t> conditions, the </a:t>
            </a:r>
            <a:r>
              <a:rPr lang="fr-FR" sz="1700" dirty="0" err="1"/>
              <a:t>PMTs</a:t>
            </a:r>
            <a:r>
              <a:rPr lang="fr-FR" sz="1700" dirty="0"/>
              <a:t> </a:t>
            </a:r>
            <a:r>
              <a:rPr lang="fr-FR" sz="1700" dirty="0" err="1"/>
              <a:t>would</a:t>
            </a:r>
            <a:r>
              <a:rPr lang="fr-FR" sz="1700" dirty="0"/>
              <a:t> not </a:t>
            </a:r>
            <a:r>
              <a:rPr lang="fr-FR" sz="1700" dirty="0" err="1"/>
              <a:t>achieve</a:t>
            </a:r>
            <a:r>
              <a:rPr lang="fr-FR" sz="1700" dirty="0"/>
              <a:t> </a:t>
            </a:r>
            <a:r>
              <a:rPr lang="fr-FR" sz="1700" dirty="0" err="1"/>
              <a:t>their</a:t>
            </a:r>
            <a:r>
              <a:rPr lang="fr-FR" sz="1700" dirty="0"/>
              <a:t> optimal </a:t>
            </a:r>
            <a:r>
              <a:rPr lang="fr-FR" sz="1700" dirty="0" smtClean="0"/>
              <a:t>gain.... </a:t>
            </a:r>
            <a:r>
              <a:rPr lang="fr-FR" sz="1700" dirty="0"/>
              <a:t>This test </a:t>
            </a:r>
            <a:r>
              <a:rPr lang="fr-FR" sz="1700" dirty="0" err="1"/>
              <a:t>suggests</a:t>
            </a:r>
            <a:r>
              <a:rPr lang="fr-FR" sz="1700" dirty="0"/>
              <a:t> </a:t>
            </a:r>
            <a:r>
              <a:rPr lang="fr-FR" sz="1700" dirty="0" err="1"/>
              <a:t>that</a:t>
            </a:r>
            <a:r>
              <a:rPr lang="fr-FR" sz="1700" dirty="0"/>
              <a:t> </a:t>
            </a:r>
            <a:r>
              <a:rPr lang="fr-FR" sz="1700" dirty="0" err="1"/>
              <a:t>this</a:t>
            </a:r>
            <a:r>
              <a:rPr lang="fr-FR" sz="1700" dirty="0"/>
              <a:t> optimal plateau </a:t>
            </a:r>
            <a:r>
              <a:rPr lang="fr-FR" sz="1700" dirty="0" err="1"/>
              <a:t>may</a:t>
            </a:r>
            <a:r>
              <a:rPr lang="fr-FR" sz="1700" dirty="0"/>
              <a:t> </a:t>
            </a:r>
            <a:r>
              <a:rPr lang="fr-FR" sz="1700" dirty="0" err="1"/>
              <a:t>be</a:t>
            </a:r>
            <a:r>
              <a:rPr lang="fr-FR" sz="1700" dirty="0"/>
              <a:t> </a:t>
            </a:r>
            <a:r>
              <a:rPr lang="fr-FR" sz="1700" dirty="0" err="1"/>
              <a:t>somewhat</a:t>
            </a:r>
            <a:r>
              <a:rPr lang="fr-FR" sz="1700" dirty="0"/>
              <a:t> </a:t>
            </a:r>
            <a:r>
              <a:rPr lang="fr-FR" sz="1700" dirty="0" err="1"/>
              <a:t>unstable</a:t>
            </a:r>
            <a:r>
              <a:rPr lang="fr-FR" sz="1700" dirty="0"/>
              <a:t>, </a:t>
            </a:r>
            <a:r>
              <a:rPr lang="fr-FR" sz="1700" dirty="0" err="1"/>
              <a:t>therefore</a:t>
            </a:r>
            <a:r>
              <a:rPr lang="fr-FR" sz="1700" dirty="0"/>
              <a:t> running </a:t>
            </a:r>
            <a:r>
              <a:rPr lang="fr-FR" sz="1700" dirty="0" err="1"/>
              <a:t>cryogenic</a:t>
            </a:r>
            <a:r>
              <a:rPr lang="fr-FR" sz="1700" dirty="0"/>
              <a:t> </a:t>
            </a:r>
            <a:r>
              <a:rPr lang="fr-FR" sz="1700" dirty="0" err="1"/>
              <a:t>PMTs</a:t>
            </a:r>
            <a:r>
              <a:rPr lang="fr-FR" sz="1700" dirty="0"/>
              <a:t> in </a:t>
            </a:r>
            <a:r>
              <a:rPr lang="fr-FR" sz="1700" dirty="0" err="1"/>
              <a:t>high</a:t>
            </a:r>
            <a:r>
              <a:rPr lang="fr-FR" sz="1700" dirty="0"/>
              <a:t> rate </a:t>
            </a:r>
            <a:r>
              <a:rPr lang="fr-FR" sz="1700" dirty="0" err="1"/>
              <a:t>environments</a:t>
            </a:r>
            <a:r>
              <a:rPr lang="fr-FR" sz="1700" dirty="0"/>
              <a:t> </a:t>
            </a:r>
            <a:r>
              <a:rPr lang="fr-FR" sz="1700" dirty="0" err="1"/>
              <a:t>may</a:t>
            </a:r>
            <a:r>
              <a:rPr lang="fr-FR" sz="1700" dirty="0"/>
              <a:t> </a:t>
            </a:r>
            <a:r>
              <a:rPr lang="fr-FR" sz="1700" dirty="0" err="1"/>
              <a:t>require</a:t>
            </a:r>
            <a:r>
              <a:rPr lang="fr-FR" sz="1700" dirty="0"/>
              <a:t> </a:t>
            </a:r>
            <a:r>
              <a:rPr lang="fr-FR" sz="1700" dirty="0" err="1"/>
              <a:t>special</a:t>
            </a:r>
            <a:r>
              <a:rPr lang="fr-FR" sz="1700" dirty="0"/>
              <a:t> attention. </a:t>
            </a:r>
            <a:endParaRPr lang="fr-FR" sz="1700" dirty="0" smtClean="0"/>
          </a:p>
          <a:p>
            <a:pPr algn="ctr"/>
            <a:endParaRPr lang="fr-FR" sz="1700" dirty="0"/>
          </a:p>
        </p:txBody>
      </p:sp>
      <p:sp>
        <p:nvSpPr>
          <p:cNvPr id="7" name="ZoneTexte 6"/>
          <p:cNvSpPr txBox="1"/>
          <p:nvPr/>
        </p:nvSpPr>
        <p:spPr>
          <a:xfrm>
            <a:off x="7140181" y="1626409"/>
            <a:ext cx="1347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~ 8 </a:t>
            </a:r>
            <a:r>
              <a:rPr lang="fr-FR" dirty="0" err="1" smtClean="0"/>
              <a:t>p.e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16833" y="1285633"/>
            <a:ext cx="19980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Test de 30 R5912-02mod </a:t>
            </a:r>
          </a:p>
          <a:p>
            <a:r>
              <a:rPr lang="fr-FR" dirty="0" smtClean="0"/>
              <a:t>mais avec </a:t>
            </a:r>
          </a:p>
          <a:p>
            <a:r>
              <a:rPr lang="fr-FR" dirty="0" smtClean="0"/>
              <a:t>G ~ 3x10</a:t>
            </a:r>
            <a:r>
              <a:rPr lang="fr-FR" baseline="30000" dirty="0" smtClean="0"/>
              <a:t>7 </a:t>
            </a:r>
          </a:p>
          <a:p>
            <a:r>
              <a:rPr lang="fr-FR" dirty="0" smtClean="0"/>
              <a:t>(~ 1300 V)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404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68710" y="402726"/>
            <a:ext cx="689236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/>
              <a:t>LINEARITE</a:t>
            </a:r>
            <a:endParaRPr lang="fr-FR" sz="25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49162" y="3066984"/>
            <a:ext cx="8255359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On a estimé qu’on aura entre 1 et 1000 </a:t>
            </a:r>
            <a:r>
              <a:rPr lang="fr-FR" sz="2200" dirty="0" err="1" smtClean="0"/>
              <a:t>p.e</a:t>
            </a:r>
            <a:r>
              <a:rPr lang="fr-FR" sz="2200" dirty="0" smtClean="0"/>
              <a:t>. per PMT en surface</a:t>
            </a:r>
          </a:p>
          <a:p>
            <a:pPr algn="ctr"/>
            <a:endParaRPr lang="fr-FR" sz="2200" dirty="0"/>
          </a:p>
          <a:p>
            <a:pPr marL="457200" indent="-457200" algn="ctr">
              <a:buFont typeface="+mj-lt"/>
              <a:buAutoNum type="arabicPeriod"/>
            </a:pPr>
            <a:r>
              <a:rPr lang="fr-FR" sz="2200" dirty="0" smtClean="0"/>
              <a:t>Model de PM souhaitable? R5912-mod?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fr-FR" sz="2200" dirty="0" smtClean="0"/>
              <a:t>Projeter un </a:t>
            </a:r>
            <a:r>
              <a:rPr lang="fr-FR" sz="2200" dirty="0" err="1" smtClean="0"/>
              <a:t>different</a:t>
            </a:r>
            <a:r>
              <a:rPr lang="fr-FR" sz="2200" dirty="0" smtClean="0"/>
              <a:t> socket?</a:t>
            </a:r>
            <a:endParaRPr lang="fr-FR" sz="2200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fr-FR" sz="2200" dirty="0" smtClean="0"/>
              <a:t>Contacter les Espagnols (CIEMAT?) pour discuter du model de PM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fr-FR" sz="2200" dirty="0" err="1"/>
              <a:t>P</a:t>
            </a:r>
            <a:r>
              <a:rPr lang="fr-FR" sz="2200" dirty="0" err="1" smtClean="0"/>
              <a:t>revoir</a:t>
            </a:r>
            <a:r>
              <a:rPr lang="fr-FR" sz="2200" dirty="0" smtClean="0"/>
              <a:t> des tests à froid sur les </a:t>
            </a:r>
            <a:r>
              <a:rPr lang="fr-FR" sz="2200" dirty="0" err="1" smtClean="0"/>
              <a:t>PM+electronique</a:t>
            </a:r>
            <a:endParaRPr lang="fr-FR" sz="2200" dirty="0" smtClean="0"/>
          </a:p>
          <a:p>
            <a:pPr algn="ctr"/>
            <a:endParaRPr lang="fr-FR" sz="2200" dirty="0"/>
          </a:p>
          <a:p>
            <a:pPr algn="ctr"/>
            <a:endParaRPr lang="fr-FR" sz="2200" dirty="0"/>
          </a:p>
        </p:txBody>
      </p:sp>
      <p:sp>
        <p:nvSpPr>
          <p:cNvPr id="6" name="ZoneTexte 5"/>
          <p:cNvSpPr txBox="1"/>
          <p:nvPr/>
        </p:nvSpPr>
        <p:spPr>
          <a:xfrm>
            <a:off x="789926" y="1223675"/>
            <a:ext cx="73879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R5912-mod a une réponse linéaire jusqu’à 500 </a:t>
            </a:r>
            <a:r>
              <a:rPr lang="fr-FR" sz="2200" dirty="0" err="1" smtClean="0"/>
              <a:t>p.e</a:t>
            </a:r>
            <a:r>
              <a:rPr lang="fr-FR" sz="2200" dirty="0" smtClean="0"/>
              <a:t>.</a:t>
            </a:r>
          </a:p>
          <a:p>
            <a:pPr algn="ctr"/>
            <a:r>
              <a:rPr lang="fr-FR" sz="2200" dirty="0" smtClean="0"/>
              <a:t>R5912-02mod a une réponse linéaire jusqu’à 10 </a:t>
            </a:r>
            <a:r>
              <a:rPr lang="fr-FR" sz="2200" dirty="0" err="1" smtClean="0"/>
              <a:t>p.e</a:t>
            </a:r>
            <a:r>
              <a:rPr lang="fr-FR" sz="2200" dirty="0" smtClean="0"/>
              <a:t>.</a:t>
            </a:r>
          </a:p>
          <a:p>
            <a:pPr algn="ctr"/>
            <a:r>
              <a:rPr lang="fr-FR" sz="2200" dirty="0" smtClean="0"/>
              <a:t>R5912-02mod présente une réduction de gain déjà à 10 kHz pour 8 </a:t>
            </a:r>
            <a:r>
              <a:rPr lang="fr-FR" sz="2200" dirty="0" err="1" smtClean="0"/>
              <a:t>p.e</a:t>
            </a:r>
            <a:r>
              <a:rPr lang="fr-FR" sz="2200" dirty="0" smtClean="0"/>
              <a:t>.</a:t>
            </a:r>
          </a:p>
          <a:p>
            <a:pPr algn="ctr"/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7132424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300</Words>
  <Application>Microsoft Macintosh PowerPoint</Application>
  <PresentationFormat>Présentation à l'écran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INFO sur les PMs R5912-mod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sur les PMs R5912-mod</dc:title>
  <dc:creator>Margherita Buizza Avanzini</dc:creator>
  <cp:lastModifiedBy>Margherita Buizza Avanzini</cp:lastModifiedBy>
  <cp:revision>25</cp:revision>
  <dcterms:created xsi:type="dcterms:W3CDTF">2014-04-16T12:25:16Z</dcterms:created>
  <dcterms:modified xsi:type="dcterms:W3CDTF">2014-04-16T14:41:04Z</dcterms:modified>
</cp:coreProperties>
</file>