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02149-030D-4308-A732-ED0849EDDD63}" type="datetimeFigureOut">
              <a:rPr lang="fr-FR" smtClean="0"/>
              <a:t>22/04/2014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3D598-E049-42F6-ABC5-AAE310FF0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0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81AFA4-1A71-4399-88C9-8050F410DACB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0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4A3E1-681D-4826-867B-84B71A47A8C0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55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264C9F-6CDD-456E-89D2-F996316E5D87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13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CBEA6C-E896-41FE-9E00-3AA210B5EEA7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33565F-BD2D-4A56-B526-FD93DEFF0EFA}" type="datetime1">
              <a:rPr lang="fr-FR" smtClean="0"/>
              <a:t>22/04/2014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54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A9887-CDB8-4182-955A-E5A233E8F01C}" type="datetime1">
              <a:rPr lang="fr-FR" smtClean="0"/>
              <a:t>22/04/2014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0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623E7-EE9A-4746-8959-D97A96BA0928}" type="datetime1">
              <a:rPr lang="fr-FR" smtClean="0"/>
              <a:t>22/04/2014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54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2C89F-09F5-4B69-898D-22C0DC2880BB}" type="datetime1">
              <a:rPr lang="fr-FR" smtClean="0"/>
              <a:t>22/04/2014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58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4222D7-91AE-4253-AAFF-98839A4A37DF}" type="datetime1">
              <a:rPr lang="fr-FR" smtClean="0"/>
              <a:t>22/04/2014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35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7CF40E-5108-4F18-A677-975B955A02E1}" type="datetime1">
              <a:rPr lang="fr-FR" smtClean="0"/>
              <a:t>22/04/2014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40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45A64-F99B-47E0-8642-EF885C62280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1514458" cy="1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Le Labex ENIGMASS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4705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Assises</a:t>
            </a:r>
            <a:r>
              <a:rPr lang="en-US" b="1" dirty="0" smtClean="0"/>
              <a:t> du Pole PAGE</a:t>
            </a:r>
            <a:endParaRPr lang="fr-FR" b="1" dirty="0" smtClean="0"/>
          </a:p>
          <a:p>
            <a:r>
              <a:rPr lang="fr-FR" b="1" dirty="0" smtClean="0"/>
              <a:t>Yannis Karyotakis</a:t>
            </a:r>
          </a:p>
          <a:p>
            <a:r>
              <a:rPr lang="en-US" b="1" dirty="0" smtClean="0"/>
              <a:t>24 Avril 2014</a:t>
            </a:r>
            <a:endParaRPr lang="fr-FR" b="1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6515"/>
            <a:ext cx="832166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1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Labex devra nous permettre de créer des synergies fortes entre les 4 laboratoires et renforcer considérablement la physique des particules et </a:t>
            </a:r>
            <a:r>
              <a:rPr lang="fr-FR" dirty="0" err="1" smtClean="0"/>
              <a:t>astroparticules</a:t>
            </a:r>
            <a:r>
              <a:rPr lang="fr-FR" dirty="0" smtClean="0"/>
              <a:t> dans le sillon alpin.</a:t>
            </a:r>
          </a:p>
          <a:p>
            <a:r>
              <a:rPr lang="fr-FR" dirty="0" smtClean="0"/>
              <a:t>Tout est en </a:t>
            </a:r>
            <a:r>
              <a:rPr lang="fr-FR" dirty="0" smtClean="0"/>
              <a:t>place.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8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L’</a:t>
            </a:r>
            <a:r>
              <a:rPr lang="fr-FR" dirty="0"/>
              <a:t>é</a:t>
            </a:r>
            <a:r>
              <a:rPr lang="fr-FR" dirty="0" smtClean="0">
                <a:solidFill>
                  <a:srgbClr val="0070C0"/>
                </a:solidFill>
              </a:rPr>
              <a:t>nigme de la masse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fr-FR" dirty="0" smtClean="0"/>
              <a:t>L’origine de la masse est au centre de la physique moderne</a:t>
            </a:r>
          </a:p>
          <a:p>
            <a:pPr lvl="1"/>
            <a:r>
              <a:rPr lang="fr-FR" b="1" u="sng" dirty="0">
                <a:latin typeface="+mj-lt"/>
              </a:rPr>
              <a:t>Le monde macroscopique : </a:t>
            </a:r>
            <a:r>
              <a:rPr lang="fr-FR" sz="2400" dirty="0" smtClean="0"/>
              <a:t>mesure de l’inertie des corps et de la force de gravitation</a:t>
            </a:r>
          </a:p>
          <a:p>
            <a:pPr lvl="1">
              <a:buFont typeface="Wingdings" pitchFamily="2" charset="2"/>
              <a:buChar char="Ø"/>
            </a:pPr>
            <a:r>
              <a:rPr lang="fr-FR" b="1" u="sng" dirty="0" smtClean="0">
                <a:latin typeface="+mj-lt"/>
              </a:rPr>
              <a:t>Le monde microscopique </a:t>
            </a:r>
            <a:r>
              <a:rPr lang="fr-FR" dirty="0" smtClean="0">
                <a:latin typeface="+mj-lt"/>
              </a:rPr>
              <a:t>: </a:t>
            </a:r>
          </a:p>
          <a:p>
            <a:pPr lvl="2">
              <a:buFont typeface="Wingdings" pitchFamily="2" charset="2"/>
              <a:buChar char="Ø"/>
            </a:pPr>
            <a:r>
              <a:rPr lang="fr-FR" sz="2000" dirty="0" smtClean="0"/>
              <a:t>Nature du vide et le mécanisme de </a:t>
            </a:r>
            <a:r>
              <a:rPr lang="fr-FR" sz="2000" dirty="0" err="1" smtClean="0"/>
              <a:t>Higgs</a:t>
            </a:r>
            <a:endParaRPr lang="fr-FR" sz="2000" dirty="0" smtClean="0"/>
          </a:p>
          <a:p>
            <a:pPr lvl="2">
              <a:buFont typeface="Wingdings" pitchFamily="2" charset="2"/>
              <a:buChar char="Ø"/>
            </a:pPr>
            <a:r>
              <a:rPr lang="fr-FR" sz="2000" dirty="0" smtClean="0"/>
              <a:t>Formation de la matière et asymétrie matière antimatière</a:t>
            </a:r>
          </a:p>
          <a:p>
            <a:pPr lvl="2">
              <a:buFont typeface="Wingdings" pitchFamily="2" charset="2"/>
              <a:buChar char="Ø"/>
            </a:pPr>
            <a:r>
              <a:rPr lang="fr-FR" sz="2000" dirty="0" smtClean="0"/>
              <a:t>Matière noire et énergie noire, évolution de l’univers</a:t>
            </a:r>
          </a:p>
          <a:p>
            <a:pPr lvl="1"/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61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en-US" dirty="0" smtClean="0"/>
              <a:t>Labex ENIGMASS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Projet commun entre 4 laboratoires du </a:t>
            </a:r>
            <a:r>
              <a:rPr lang="fr-FR" sz="2400" b="1" dirty="0"/>
              <a:t>CNRS (IN2P3 et INP) + CEA</a:t>
            </a:r>
          </a:p>
          <a:p>
            <a:pPr marL="457200" lvl="1" indent="0" algn="ctr">
              <a:buNone/>
            </a:pPr>
            <a:r>
              <a:rPr lang="fr-FR" dirty="0" smtClean="0"/>
              <a:t>LAPP, LPSC, LAPTh, LSM </a:t>
            </a:r>
          </a:p>
          <a:p>
            <a:pPr marL="0" indent="0" algn="ctr">
              <a:buNone/>
            </a:pPr>
            <a:r>
              <a:rPr lang="fr-FR" sz="2400" dirty="0" smtClean="0"/>
              <a:t> </a:t>
            </a:r>
            <a:r>
              <a:rPr lang="fr-FR" sz="2800" dirty="0" smtClean="0"/>
              <a:t>et les universités du sillon alpin  </a:t>
            </a:r>
          </a:p>
          <a:p>
            <a:pPr marL="0" indent="0" algn="ctr">
              <a:buNone/>
            </a:pPr>
            <a:r>
              <a:rPr lang="fr-FR" sz="2400" b="1" dirty="0" smtClean="0"/>
              <a:t>Université de Savoie et Université Joseph Fourrier </a:t>
            </a:r>
          </a:p>
          <a:p>
            <a:pPr marL="0" indent="0" algn="ctr">
              <a:buNone/>
            </a:pPr>
            <a:r>
              <a:rPr lang="fr-FR" dirty="0" smtClean="0"/>
              <a:t>avec comme objectif de renforcer nos liens et faire émerger un centre reconnu internationalement en physique fondamentale.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66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47663"/>
            <a:ext cx="69246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2699792" y="6021288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212232" y="2204864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724128" y="5157192"/>
            <a:ext cx="98219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002391" y="620688"/>
            <a:ext cx="720080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73287" y="21905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Annecy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2979" y="507589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Modane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362431" y="908720"/>
            <a:ext cx="57441" cy="12961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2"/>
            <a:endCxn id="7" idx="0"/>
          </p:cNvCxnSpPr>
          <p:nvPr/>
        </p:nvCxnSpPr>
        <p:spPr>
          <a:xfrm flipH="1">
            <a:off x="3059832" y="2559886"/>
            <a:ext cx="589519" cy="34614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722471" y="2559886"/>
            <a:ext cx="2497179" cy="25973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 smtClean="0"/>
              <a:t>Objectifs </a:t>
            </a:r>
            <a:r>
              <a:rPr lang="en-US" dirty="0" err="1" smtClean="0"/>
              <a:t>scientifiques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052737"/>
            <a:ext cx="8229600" cy="475252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Nouvelle Physique au LHC: Brisure de symétrie et </a:t>
            </a:r>
            <a:r>
              <a:rPr lang="fr-FR" dirty="0" err="1" smtClean="0"/>
              <a:t>Higgs</a:t>
            </a:r>
            <a:r>
              <a:rPr lang="fr-FR" dirty="0" smtClean="0"/>
              <a:t>, recherches indirects de NP, saveurs lourdes.</a:t>
            </a:r>
          </a:p>
          <a:p>
            <a:r>
              <a:rPr lang="fr-FR" dirty="0" smtClean="0"/>
              <a:t>La physique des neutrinos. Hiérarchie des masses violation de CP</a:t>
            </a:r>
          </a:p>
          <a:p>
            <a:r>
              <a:rPr lang="fr-FR" dirty="0" smtClean="0"/>
              <a:t>Matière noire, recherches directes et indirectes synergie entre accélérateurs et messagers du cosmos</a:t>
            </a:r>
          </a:p>
          <a:p>
            <a:r>
              <a:rPr lang="fr-FR" dirty="0" smtClean="0"/>
              <a:t>Approche multi-messager de l’astrophysique, des ondes gravitationnelles à l’univers énergétique</a:t>
            </a:r>
          </a:p>
          <a:p>
            <a:r>
              <a:rPr lang="fr-FR" dirty="0" smtClean="0"/>
              <a:t>Les sondes de l’</a:t>
            </a:r>
            <a:r>
              <a:rPr lang="fr-FR" dirty="0"/>
              <a:t>é</a:t>
            </a:r>
            <a:r>
              <a:rPr lang="fr-FR" dirty="0" smtClean="0"/>
              <a:t>nergie noire</a:t>
            </a:r>
          </a:p>
          <a:p>
            <a:r>
              <a:rPr lang="fr-FR" dirty="0" smtClean="0"/>
              <a:t>La nature de la gravité.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09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/ </a:t>
            </a:r>
            <a:r>
              <a:rPr lang="en-US" dirty="0" err="1" smtClean="0"/>
              <a:t>Enseignement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Notre fer de lance: Le Master </a:t>
            </a:r>
            <a:r>
              <a:rPr lang="fr-FR" u="sng" dirty="0" smtClean="0"/>
              <a:t>international</a:t>
            </a:r>
            <a:r>
              <a:rPr lang="fr-FR" dirty="0" smtClean="0"/>
              <a:t>  de Physique Subatomique et Astroparticules </a:t>
            </a:r>
          </a:p>
          <a:p>
            <a:r>
              <a:rPr lang="fr-FR" dirty="0" smtClean="0"/>
              <a:t>Nouvelles actions</a:t>
            </a:r>
          </a:p>
          <a:p>
            <a:pPr lvl="1"/>
            <a:r>
              <a:rPr lang="fr-FR" dirty="0" smtClean="0"/>
              <a:t>Ecole d’instrumentation pour les détecteurs (Post docs et étudiants)</a:t>
            </a:r>
          </a:p>
          <a:p>
            <a:pPr lvl="1"/>
            <a:r>
              <a:rPr lang="fr-FR" dirty="0" smtClean="0"/>
              <a:t>Erasmus </a:t>
            </a:r>
            <a:r>
              <a:rPr lang="fr-FR" dirty="0" err="1" smtClean="0"/>
              <a:t>mondus</a:t>
            </a:r>
            <a:r>
              <a:rPr lang="fr-FR" dirty="0" smtClean="0"/>
              <a:t> Joint Doctoral program</a:t>
            </a:r>
          </a:p>
          <a:p>
            <a:pPr lvl="1"/>
            <a:r>
              <a:rPr lang="fr-FR" dirty="0" smtClean="0"/>
              <a:t>Plateforme de TP physique nucléaire pour un large public au-delà de la physique.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Valorisation</a:t>
            </a:r>
            <a:r>
              <a:rPr lang="en-US" dirty="0" smtClean="0"/>
              <a:t> / 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Créer une unité commune pour promouvoir le transfert de technologie</a:t>
            </a:r>
          </a:p>
          <a:p>
            <a:pPr lvl="1"/>
            <a:r>
              <a:rPr lang="fr-FR" dirty="0" smtClean="0"/>
              <a:t>Améliorer la dissémination des résultats techniques vers le monde socio-économique</a:t>
            </a:r>
          </a:p>
          <a:p>
            <a:pPr lvl="1"/>
            <a:r>
              <a:rPr lang="fr-FR" dirty="0" smtClean="0"/>
              <a:t>Développer la communication grand public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19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moyens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Les appels d’offre</a:t>
            </a:r>
          </a:p>
          <a:p>
            <a:pPr lvl="1"/>
            <a:r>
              <a:rPr lang="fr-FR" dirty="0" smtClean="0"/>
              <a:t>Etudiants en thèse, 1 fois par an</a:t>
            </a:r>
          </a:p>
          <a:p>
            <a:pPr lvl="1"/>
            <a:r>
              <a:rPr lang="fr-FR" dirty="0" smtClean="0"/>
              <a:t>Post Docs 1-2 fois par an</a:t>
            </a:r>
          </a:p>
          <a:p>
            <a:r>
              <a:rPr lang="fr-FR" dirty="0" smtClean="0"/>
              <a:t>Les chairs </a:t>
            </a:r>
            <a:r>
              <a:rPr lang="fr-FR" dirty="0" smtClean="0"/>
              <a:t>d’excellence ou CDD haut niveau</a:t>
            </a:r>
            <a:endParaRPr lang="fr-FR" dirty="0" smtClean="0"/>
          </a:p>
          <a:p>
            <a:r>
              <a:rPr lang="fr-FR" dirty="0" smtClean="0"/>
              <a:t>Les visiteurs étrangers</a:t>
            </a:r>
          </a:p>
          <a:p>
            <a:r>
              <a:rPr lang="fr-FR" dirty="0" smtClean="0"/>
              <a:t>Soutien à la formation</a:t>
            </a:r>
          </a:p>
          <a:p>
            <a:pPr lvl="1"/>
            <a:r>
              <a:rPr lang="fr-FR" dirty="0" smtClean="0"/>
              <a:t>Plateforme nucléaire</a:t>
            </a:r>
          </a:p>
          <a:p>
            <a:pPr lvl="1"/>
            <a:r>
              <a:rPr lang="fr-FR" dirty="0" smtClean="0"/>
              <a:t>Bourses pour M2</a:t>
            </a:r>
          </a:p>
          <a:p>
            <a:pPr lvl="1"/>
            <a:r>
              <a:rPr lang="fr-FR" dirty="0" smtClean="0"/>
              <a:t>Ecole d’instrumentation</a:t>
            </a:r>
          </a:p>
          <a:p>
            <a:r>
              <a:rPr lang="en-US" dirty="0" smtClean="0"/>
              <a:t>Communication et </a:t>
            </a:r>
            <a:r>
              <a:rPr lang="en-US" dirty="0" err="1" smtClean="0"/>
              <a:t>valorisation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07704" y="6237312"/>
            <a:ext cx="549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7M </a:t>
            </a:r>
            <a:r>
              <a:rPr lang="en-US" sz="2800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d’Euros</a:t>
            </a:r>
            <a:r>
              <a:rPr lang="en-US" sz="28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 </a:t>
            </a:r>
            <a:r>
              <a:rPr lang="en-US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</a:t>
            </a:r>
            <a:r>
              <a:rPr lang="en-US" sz="28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</a:t>
            </a:r>
            <a:r>
              <a:rPr lang="en-US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 </a:t>
            </a:r>
            <a:r>
              <a:rPr lang="en-US" sz="28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</a:t>
            </a:r>
            <a:endParaRPr lang="fr-FR" sz="28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2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Gouvernance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A64-F99B-47E0-8642-EF885C622802}" type="slidenum">
              <a:rPr lang="fr-FR" smtClean="0"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96" y="1340768"/>
            <a:ext cx="57706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1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368</Words>
  <Application>Microsoft Office PowerPoint</Application>
  <PresentationFormat>Affichage à l'écran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Thème Office</vt:lpstr>
      <vt:lpstr>Le Labex ENIGMASS</vt:lpstr>
      <vt:lpstr>L’énigme de la masse</vt:lpstr>
      <vt:lpstr>Le Labex ENIGMASS</vt:lpstr>
      <vt:lpstr>Présentation PowerPoint</vt:lpstr>
      <vt:lpstr>Objectifs scientifiques</vt:lpstr>
      <vt:lpstr>Formation / Enseignement</vt:lpstr>
      <vt:lpstr>Valorisation / Communication</vt:lpstr>
      <vt:lpstr>Nos moyens</vt:lpstr>
      <vt:lpstr>La Gouvernance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Labex ENIGMASS</dc:title>
  <dc:creator>karyotak</dc:creator>
  <cp:lastModifiedBy>Yannis KARYOTAKIS</cp:lastModifiedBy>
  <cp:revision>24</cp:revision>
  <dcterms:created xsi:type="dcterms:W3CDTF">2012-10-10T03:35:28Z</dcterms:created>
  <dcterms:modified xsi:type="dcterms:W3CDTF">2014-04-22T12:01:39Z</dcterms:modified>
</cp:coreProperties>
</file>