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8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45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5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1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1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7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2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87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3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17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4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1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D130-D438-41E1-9C62-583CC944557A}" type="datetimeFigureOut">
              <a:rPr lang="fr-FR" smtClean="0"/>
              <a:t>4/22/14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B2AD-6031-4DDC-947D-6E1C44C4D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8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Rectangle 1023"/>
          <p:cNvSpPr/>
          <p:nvPr/>
        </p:nvSpPr>
        <p:spPr>
          <a:xfrm>
            <a:off x="2483768" y="2060848"/>
            <a:ext cx="6408712" cy="2792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2483768" y="4941168"/>
            <a:ext cx="6408712" cy="527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2555777" y="3698024"/>
            <a:ext cx="6192688" cy="1033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196716" y="1374686"/>
            <a:ext cx="1019436" cy="5122376"/>
          </a:xfrm>
          <a:custGeom>
            <a:avLst/>
            <a:gdLst>
              <a:gd name="connsiteX0" fmla="*/ 0 w 1104181"/>
              <a:gd name="connsiteY0" fmla="*/ 6228272 h 6228272"/>
              <a:gd name="connsiteX1" fmla="*/ 0 w 1104181"/>
              <a:gd name="connsiteY1" fmla="*/ 0 h 6228272"/>
              <a:gd name="connsiteX2" fmla="*/ 1104181 w 1104181"/>
              <a:gd name="connsiteY2" fmla="*/ 0 h 622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181" h="6228272">
                <a:moveTo>
                  <a:pt x="0" y="6228272"/>
                </a:moveTo>
                <a:lnTo>
                  <a:pt x="0" y="0"/>
                </a:lnTo>
                <a:lnTo>
                  <a:pt x="1104181" y="0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9" name="ZoneTexte 28"/>
          <p:cNvSpPr txBox="1"/>
          <p:nvPr/>
        </p:nvSpPr>
        <p:spPr>
          <a:xfrm>
            <a:off x="298020" y="1987564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Distances, mobilités et </a:t>
            </a:r>
            <a:r>
              <a:rPr lang="fr-FR" sz="1100" b="1" dirty="0" smtClean="0">
                <a:solidFill>
                  <a:schemeClr val="bg1"/>
                </a:solidFill>
              </a:rPr>
              <a:t>espaces publics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11607" y="6093296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Fluides 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et structures </a:t>
            </a:r>
            <a:r>
              <a:rPr lang="fr-FR" sz="1100" b="1" dirty="0" smtClean="0">
                <a:solidFill>
                  <a:schemeClr val="bg1"/>
                </a:solidFill>
              </a:rPr>
              <a:t>géologiques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98020" y="5458398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Morpho-dynamique</a:t>
            </a:r>
            <a:r>
              <a:rPr lang="fr-FR" sz="1100" dirty="0" smtClean="0">
                <a:solidFill>
                  <a:schemeClr val="bg1"/>
                </a:solidFill>
              </a:rPr>
              <a:t> des versants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98020" y="3892258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Observation et représentation </a:t>
            </a:r>
            <a:r>
              <a:rPr lang="fr-FR" sz="1100" b="1" dirty="0" smtClean="0">
                <a:solidFill>
                  <a:schemeClr val="bg1"/>
                </a:solidFill>
              </a:rPr>
              <a:t>numériques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98020" y="3257360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Pratiques </a:t>
            </a:r>
            <a:r>
              <a:rPr lang="fr-FR" sz="1100" b="1" dirty="0" smtClean="0">
                <a:solidFill>
                  <a:schemeClr val="bg1"/>
                </a:solidFill>
              </a:rPr>
              <a:t>collaboratives</a:t>
            </a:r>
            <a:r>
              <a:rPr lang="fr-FR" sz="1100" dirty="0" smtClean="0">
                <a:solidFill>
                  <a:schemeClr val="bg1"/>
                </a:solidFill>
              </a:rPr>
              <a:t> et approche </a:t>
            </a:r>
            <a:r>
              <a:rPr lang="fr-FR" sz="1100" b="1" dirty="0" smtClean="0">
                <a:solidFill>
                  <a:schemeClr val="bg1"/>
                </a:solidFill>
              </a:rPr>
              <a:t>intégrée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98020" y="4527156"/>
            <a:ext cx="1808213" cy="26161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Traces et héritages </a:t>
            </a:r>
            <a:r>
              <a:rPr lang="fr-FR" sz="1100" b="1" dirty="0" smtClean="0">
                <a:solidFill>
                  <a:schemeClr val="bg1"/>
                </a:solidFill>
              </a:rPr>
              <a:t>culturels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98020" y="2622462"/>
            <a:ext cx="180821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Pratiques, conflictualités et </a:t>
            </a:r>
            <a:r>
              <a:rPr lang="fr-FR" sz="1100" b="1" dirty="0" smtClean="0">
                <a:solidFill>
                  <a:schemeClr val="bg1"/>
                </a:solidFill>
              </a:rPr>
              <a:t>trajectoires spatiales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98020" y="4992777"/>
            <a:ext cx="1808213" cy="26161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Archives</a:t>
            </a:r>
            <a:r>
              <a:rPr lang="fr-FR" sz="1100" dirty="0" smtClean="0">
                <a:solidFill>
                  <a:schemeClr val="bg1"/>
                </a:solidFill>
              </a:rPr>
              <a:t> environnementales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652891" y="1032878"/>
            <a:ext cx="1165412" cy="6001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Changements globaux</a:t>
            </a:r>
          </a:p>
          <a:p>
            <a:pPr algn="ctr"/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177568" y="1025253"/>
            <a:ext cx="1165412" cy="6001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Ressources et patrimoines</a:t>
            </a:r>
          </a:p>
          <a:p>
            <a:pPr algn="ctr"/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770858" y="1032878"/>
            <a:ext cx="1165412" cy="6001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Géo-écologie de l’Anthropocène</a:t>
            </a:r>
          </a:p>
          <a:p>
            <a:pPr algn="ctr"/>
            <a:endParaRPr lang="fr-FR" sz="1100" dirty="0" smtClean="0">
              <a:solidFill>
                <a:schemeClr val="bg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727068" y="1017628"/>
            <a:ext cx="1165412" cy="6001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Trajectoires politiques en montagnes</a:t>
            </a:r>
            <a:endParaRPr lang="fr-FR" sz="1100" dirty="0">
              <a:solidFill>
                <a:srgbClr val="FFFF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3455" y="1094732"/>
            <a:ext cx="1484519" cy="8033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cxnSp>
        <p:nvCxnSpPr>
          <p:cNvPr id="60" name="Connecteur droit 59"/>
          <p:cNvCxnSpPr/>
          <p:nvPr/>
        </p:nvCxnSpPr>
        <p:spPr>
          <a:xfrm>
            <a:off x="473455" y="1087107"/>
            <a:ext cx="1484519" cy="810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538000" y="1498431"/>
            <a:ext cx="797624" cy="303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Groupes</a:t>
            </a:r>
            <a:endParaRPr lang="fr-FR" sz="1600" dirty="0"/>
          </a:p>
        </p:txBody>
      </p:sp>
      <p:sp>
        <p:nvSpPr>
          <p:cNvPr id="62" name="ZoneTexte 61"/>
          <p:cNvSpPr txBox="1"/>
          <p:nvPr/>
        </p:nvSpPr>
        <p:spPr>
          <a:xfrm>
            <a:off x="1023634" y="1107649"/>
            <a:ext cx="753198" cy="303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Thèmes</a:t>
            </a:r>
            <a:endParaRPr lang="fr-FR" sz="1600" dirty="0"/>
          </a:p>
        </p:txBody>
      </p:sp>
      <p:sp>
        <p:nvSpPr>
          <p:cNvPr id="65" name="ZoneTexte 64"/>
          <p:cNvSpPr txBox="1"/>
          <p:nvPr/>
        </p:nvSpPr>
        <p:spPr>
          <a:xfrm>
            <a:off x="107504" y="87767"/>
            <a:ext cx="21146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Projet scientifique</a:t>
            </a:r>
          </a:p>
          <a:p>
            <a:pPr algn="ctr"/>
            <a:r>
              <a:rPr lang="fr-FR" dirty="0" smtClean="0"/>
              <a:t>contrat 2016-2020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89" y="130706"/>
            <a:ext cx="2406312" cy="7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cnrs-brasil.org/uploads/CNRSfilaire-gra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747" y="18092"/>
            <a:ext cx="585650" cy="58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04" y="38122"/>
            <a:ext cx="770577" cy="7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www.loire-en-scene.fr/images/images/logos/logo_ministere%20cultur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01" b="-1"/>
          <a:stretch/>
        </p:blipFill>
        <p:spPr bwMode="auto">
          <a:xfrm>
            <a:off x="7736151" y="66413"/>
            <a:ext cx="1301108" cy="6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6291138" y="1025253"/>
            <a:ext cx="1165412" cy="60016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Approche intégrée de l’art pariétal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77785" y="519063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92D050"/>
                </a:solidFill>
              </a:rPr>
              <a:t>INEE</a:t>
            </a:r>
            <a:endParaRPr lang="fr-FR" sz="2400" b="1" dirty="0">
              <a:solidFill>
                <a:srgbClr val="92D05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4860032" y="56522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FF"/>
                </a:solidFill>
              </a:rPr>
              <a:t>INSU</a:t>
            </a:r>
            <a:endParaRPr lang="fr-FR" dirty="0">
              <a:solidFill>
                <a:srgbClr val="FF00FF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6008816" y="565229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INSHS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822364" y="2225503"/>
            <a:ext cx="1643361" cy="24276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09" name="Rectangle 108"/>
          <p:cNvSpPr/>
          <p:nvPr/>
        </p:nvSpPr>
        <p:spPr>
          <a:xfrm>
            <a:off x="6608798" y="2225504"/>
            <a:ext cx="1563602" cy="24276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10" name="ZoneTexte 109"/>
          <p:cNvSpPr txBox="1"/>
          <p:nvPr/>
        </p:nvSpPr>
        <p:spPr>
          <a:xfrm>
            <a:off x="4871541" y="2340260"/>
            <a:ext cx="1554304" cy="119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Changements globaux : processus, impacts, adaptations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608798" y="2340260"/>
            <a:ext cx="1554304" cy="122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Ressources et patrimoines : identification, gestion,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valorisation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683188" y="3774131"/>
            <a:ext cx="1412070" cy="7648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899644" y="3784749"/>
            <a:ext cx="1452618" cy="76489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6722632" y="3954573"/>
            <a:ext cx="134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Approche intégrée de l’art pariétal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4968205" y="3954573"/>
            <a:ext cx="127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Géo-écologie de l’Anthropocène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822364" y="5047769"/>
            <a:ext cx="3350036" cy="2805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17" name="ZoneTexte 116"/>
          <p:cNvSpPr txBox="1"/>
          <p:nvPr/>
        </p:nvSpPr>
        <p:spPr>
          <a:xfrm>
            <a:off x="5038214" y="5024293"/>
            <a:ext cx="2995381" cy="22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Trajectoires politiques en montagnes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208108" y="5905477"/>
            <a:ext cx="1011964" cy="69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2" name="ZoneTexte 121"/>
          <p:cNvSpPr txBox="1"/>
          <p:nvPr/>
        </p:nvSpPr>
        <p:spPr>
          <a:xfrm>
            <a:off x="4268358" y="6005767"/>
            <a:ext cx="901832" cy="49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(</a:t>
            </a:r>
            <a:r>
              <a:rPr lang="fr-FR" sz="1400" b="1" dirty="0" err="1" smtClean="0">
                <a:solidFill>
                  <a:schemeClr val="bg1"/>
                </a:solidFill>
              </a:rPr>
              <a:t>DiPEE</a:t>
            </a:r>
            <a:r>
              <a:rPr lang="fr-FR" sz="1400" b="1" dirty="0" smtClean="0">
                <a:solidFill>
                  <a:schemeClr val="bg1"/>
                </a:solidFill>
              </a:rPr>
              <a:t> + FLAME)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501908" y="5905477"/>
            <a:ext cx="1544361" cy="69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5" name="ZoneTexte 124"/>
          <p:cNvSpPr txBox="1"/>
          <p:nvPr/>
        </p:nvSpPr>
        <p:spPr>
          <a:xfrm>
            <a:off x="7439671" y="5989804"/>
            <a:ext cx="1668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Ministère de la culture, INSHS, INEE</a:t>
            </a:r>
            <a:endParaRPr lang="fr-FR" sz="1400" b="1" dirty="0">
              <a:solidFill>
                <a:schemeClr val="bg1"/>
              </a:solidFill>
            </a:endParaRPr>
          </a:p>
        </p:txBody>
      </p:sp>
      <p:cxnSp>
        <p:nvCxnSpPr>
          <p:cNvPr id="126" name="Connecteur en angle 125"/>
          <p:cNvCxnSpPr>
            <a:stCxn id="121" idx="0"/>
            <a:endCxn id="113" idx="1"/>
          </p:cNvCxnSpPr>
          <p:nvPr/>
        </p:nvCxnSpPr>
        <p:spPr>
          <a:xfrm rot="5400000" flipH="1" flipV="1">
            <a:off x="3937727" y="4943560"/>
            <a:ext cx="1738281" cy="185554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en angle 126"/>
          <p:cNvCxnSpPr>
            <a:stCxn id="124" idx="0"/>
            <a:endCxn id="112" idx="3"/>
          </p:cNvCxnSpPr>
          <p:nvPr/>
        </p:nvCxnSpPr>
        <p:spPr>
          <a:xfrm rot="16200000" flipV="1">
            <a:off x="7310225" y="4941612"/>
            <a:ext cx="1748899" cy="178831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116" idx="2"/>
            <a:endCxn id="129" idx="0"/>
          </p:cNvCxnSpPr>
          <p:nvPr/>
        </p:nvCxnSpPr>
        <p:spPr>
          <a:xfrm>
            <a:off x="6497382" y="5328309"/>
            <a:ext cx="7240" cy="5828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6261156" y="5911180"/>
            <a:ext cx="486931" cy="416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30" name="ZoneTexte 129"/>
          <p:cNvSpPr txBox="1"/>
          <p:nvPr/>
        </p:nvSpPr>
        <p:spPr>
          <a:xfrm>
            <a:off x="6289006" y="5975812"/>
            <a:ext cx="431230" cy="257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?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025" name="ZoneTexte 1024"/>
          <p:cNvSpPr txBox="1"/>
          <p:nvPr/>
        </p:nvSpPr>
        <p:spPr>
          <a:xfrm>
            <a:off x="2555776" y="2206605"/>
            <a:ext cx="1416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 thèmes principaux</a:t>
            </a:r>
            <a:endParaRPr lang="fr-FR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555776" y="3717032"/>
            <a:ext cx="21917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 thèmes d’ouverture</a:t>
            </a:r>
          </a:p>
          <a:p>
            <a:r>
              <a:rPr lang="fr-FR" sz="1400" dirty="0" smtClean="0"/>
              <a:t>(interdisciplinaire, extérieur labo, institutionnel)</a:t>
            </a:r>
            <a:endParaRPr lang="fr-FR" sz="14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2555776" y="4989477"/>
            <a:ext cx="210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thème émergent</a:t>
            </a:r>
            <a:endParaRPr lang="fr-FR" dirty="0"/>
          </a:p>
        </p:txBody>
      </p:sp>
      <p:sp>
        <p:nvSpPr>
          <p:cNvPr id="55" name="Rectangle 54"/>
          <p:cNvSpPr/>
          <p:nvPr/>
        </p:nvSpPr>
        <p:spPr>
          <a:xfrm>
            <a:off x="2555776" y="3700220"/>
            <a:ext cx="6192688" cy="103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22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oneTexte 137"/>
          <p:cNvSpPr txBox="1"/>
          <p:nvPr/>
        </p:nvSpPr>
        <p:spPr>
          <a:xfrm>
            <a:off x="1619672" y="984878"/>
            <a:ext cx="1686504" cy="51804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Distances, mobilités et </a:t>
            </a:r>
            <a:r>
              <a:rPr lang="fr-FR" sz="1400" b="1" dirty="0" smtClean="0">
                <a:solidFill>
                  <a:schemeClr val="bg1"/>
                </a:solidFill>
              </a:rPr>
              <a:t>espaces publics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1619672" y="5733939"/>
            <a:ext cx="1686504" cy="71939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Fluides 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et structures </a:t>
            </a:r>
            <a:r>
              <a:rPr lang="fr-FR" sz="1400" b="1" dirty="0" smtClean="0">
                <a:solidFill>
                  <a:schemeClr val="bg1"/>
                </a:solidFill>
              </a:rPr>
              <a:t>géologiques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1619672" y="5174239"/>
            <a:ext cx="1686504" cy="49289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Morpho-dynamique</a:t>
            </a:r>
            <a:r>
              <a:rPr lang="fr-FR" sz="1400" dirty="0" smtClean="0">
                <a:solidFill>
                  <a:schemeClr val="bg1"/>
                </a:solidFill>
              </a:rPr>
              <a:t> des versants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1619672" y="3215521"/>
            <a:ext cx="1686504" cy="71694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Observation et représentation </a:t>
            </a:r>
            <a:r>
              <a:rPr lang="fr-FR" sz="1400" b="1" dirty="0" smtClean="0">
                <a:solidFill>
                  <a:schemeClr val="bg1"/>
                </a:solidFill>
              </a:rPr>
              <a:t>numériques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1619672" y="2392622"/>
            <a:ext cx="1686504" cy="75609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Pratiques </a:t>
            </a:r>
            <a:r>
              <a:rPr lang="fr-FR" sz="1400" b="1" dirty="0" smtClean="0">
                <a:solidFill>
                  <a:schemeClr val="bg1"/>
                </a:solidFill>
              </a:rPr>
              <a:t>collaboratives</a:t>
            </a:r>
            <a:r>
              <a:rPr lang="fr-FR" sz="1400" dirty="0" smtClean="0">
                <a:solidFill>
                  <a:schemeClr val="bg1"/>
                </a:solidFill>
              </a:rPr>
              <a:t> et approche </a:t>
            </a:r>
            <a:r>
              <a:rPr lang="fr-FR" sz="1400" b="1" dirty="0" smtClean="0">
                <a:solidFill>
                  <a:schemeClr val="bg1"/>
                </a:solidFill>
              </a:rPr>
              <a:t>intégrée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1619672" y="3999266"/>
            <a:ext cx="1686504" cy="51291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Traces et héritages </a:t>
            </a:r>
            <a:r>
              <a:rPr lang="fr-FR" sz="1400" b="1" dirty="0" smtClean="0">
                <a:solidFill>
                  <a:schemeClr val="bg1"/>
                </a:solidFill>
              </a:rPr>
              <a:t>culturels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1619672" y="1569723"/>
            <a:ext cx="1686504" cy="75609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Pratiques, conflictualités et trajectoires spatiales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1619672" y="4578982"/>
            <a:ext cx="1686504" cy="52845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Archives</a:t>
            </a:r>
            <a:r>
              <a:rPr lang="fr-FR" sz="1400" dirty="0" smtClean="0">
                <a:solidFill>
                  <a:schemeClr val="bg1"/>
                </a:solidFill>
              </a:rPr>
              <a:t> environnementales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6080136" y="4724588"/>
            <a:ext cx="1300176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Changements Globaux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6080136" y="2967924"/>
            <a:ext cx="1300176" cy="7216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Ressources et patrimoines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6080136" y="3543988"/>
            <a:ext cx="1300176" cy="7216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Approche intégrée de l’art pariétal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6080136" y="5227630"/>
            <a:ext cx="1300176" cy="7216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Géo-écologie de l’Anthropocène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6080136" y="1898248"/>
            <a:ext cx="1300176" cy="738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Trajectoires politiques en montagnes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151" name="Connecteur droit 150"/>
          <p:cNvCxnSpPr>
            <a:stCxn id="138" idx="3"/>
            <a:endCxn id="150" idx="1"/>
          </p:cNvCxnSpPr>
          <p:nvPr/>
        </p:nvCxnSpPr>
        <p:spPr>
          <a:xfrm>
            <a:off x="3306176" y="1243898"/>
            <a:ext cx="2773960" cy="10236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>
            <a:stCxn id="139" idx="3"/>
            <a:endCxn id="146" idx="1"/>
          </p:cNvCxnSpPr>
          <p:nvPr/>
        </p:nvCxnSpPr>
        <p:spPr>
          <a:xfrm flipV="1">
            <a:off x="3306176" y="4986198"/>
            <a:ext cx="2773960" cy="110744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>
            <a:stCxn id="139" idx="3"/>
            <a:endCxn id="147" idx="1"/>
          </p:cNvCxnSpPr>
          <p:nvPr/>
        </p:nvCxnSpPr>
        <p:spPr>
          <a:xfrm flipV="1">
            <a:off x="3306176" y="3328749"/>
            <a:ext cx="2773960" cy="2764889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>
            <a:stCxn id="140" idx="3"/>
            <a:endCxn id="146" idx="1"/>
          </p:cNvCxnSpPr>
          <p:nvPr/>
        </p:nvCxnSpPr>
        <p:spPr>
          <a:xfrm flipV="1">
            <a:off x="3306176" y="4986198"/>
            <a:ext cx="2773960" cy="4344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>
            <a:stCxn id="141" idx="3"/>
            <a:endCxn id="146" idx="1"/>
          </p:cNvCxnSpPr>
          <p:nvPr/>
        </p:nvCxnSpPr>
        <p:spPr>
          <a:xfrm>
            <a:off x="3306176" y="3573991"/>
            <a:ext cx="2773960" cy="1412207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>
            <a:stCxn id="141" idx="3"/>
            <a:endCxn id="147" idx="1"/>
          </p:cNvCxnSpPr>
          <p:nvPr/>
        </p:nvCxnSpPr>
        <p:spPr>
          <a:xfrm flipV="1">
            <a:off x="3306176" y="3328749"/>
            <a:ext cx="2773960" cy="24524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>
            <a:stCxn id="142" idx="3"/>
            <a:endCxn id="146" idx="1"/>
          </p:cNvCxnSpPr>
          <p:nvPr/>
        </p:nvCxnSpPr>
        <p:spPr>
          <a:xfrm>
            <a:off x="3306176" y="2770669"/>
            <a:ext cx="2773960" cy="2215529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>
            <a:stCxn id="142" idx="3"/>
            <a:endCxn id="147" idx="1"/>
          </p:cNvCxnSpPr>
          <p:nvPr/>
        </p:nvCxnSpPr>
        <p:spPr>
          <a:xfrm>
            <a:off x="3306176" y="2770669"/>
            <a:ext cx="2773960" cy="5580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144" idx="3"/>
            <a:endCxn id="147" idx="1"/>
          </p:cNvCxnSpPr>
          <p:nvPr/>
        </p:nvCxnSpPr>
        <p:spPr>
          <a:xfrm>
            <a:off x="3306176" y="1947770"/>
            <a:ext cx="2773960" cy="1380979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144" idx="3"/>
            <a:endCxn id="146" idx="1"/>
          </p:cNvCxnSpPr>
          <p:nvPr/>
        </p:nvCxnSpPr>
        <p:spPr>
          <a:xfrm>
            <a:off x="3306176" y="1947770"/>
            <a:ext cx="2773960" cy="303842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>
            <a:stCxn id="143" idx="3"/>
            <a:endCxn id="148" idx="1"/>
          </p:cNvCxnSpPr>
          <p:nvPr/>
        </p:nvCxnSpPr>
        <p:spPr>
          <a:xfrm flipV="1">
            <a:off x="3306176" y="3904813"/>
            <a:ext cx="2773960" cy="35090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>
            <a:stCxn id="145" idx="3"/>
            <a:endCxn id="149" idx="1"/>
          </p:cNvCxnSpPr>
          <p:nvPr/>
        </p:nvCxnSpPr>
        <p:spPr>
          <a:xfrm>
            <a:off x="3306176" y="4843208"/>
            <a:ext cx="2773960" cy="74524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>
            <a:stCxn id="145" idx="3"/>
            <a:endCxn id="146" idx="1"/>
          </p:cNvCxnSpPr>
          <p:nvPr/>
        </p:nvCxnSpPr>
        <p:spPr>
          <a:xfrm>
            <a:off x="3306176" y="4843208"/>
            <a:ext cx="2773960" cy="1429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>
            <a:stCxn id="145" idx="3"/>
            <a:endCxn id="147" idx="1"/>
          </p:cNvCxnSpPr>
          <p:nvPr/>
        </p:nvCxnSpPr>
        <p:spPr>
          <a:xfrm flipV="1">
            <a:off x="3306176" y="3328749"/>
            <a:ext cx="2773960" cy="1514459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stCxn id="145" idx="3"/>
            <a:endCxn id="148" idx="1"/>
          </p:cNvCxnSpPr>
          <p:nvPr/>
        </p:nvCxnSpPr>
        <p:spPr>
          <a:xfrm flipV="1">
            <a:off x="3306176" y="3904813"/>
            <a:ext cx="2773960" cy="93839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>
            <a:stCxn id="138" idx="3"/>
            <a:endCxn id="146" idx="1"/>
          </p:cNvCxnSpPr>
          <p:nvPr/>
        </p:nvCxnSpPr>
        <p:spPr>
          <a:xfrm>
            <a:off x="3306176" y="1243898"/>
            <a:ext cx="2773960" cy="374230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50" idx="1"/>
            <a:endCxn id="144" idx="3"/>
          </p:cNvCxnSpPr>
          <p:nvPr/>
        </p:nvCxnSpPr>
        <p:spPr>
          <a:xfrm flipH="1" flipV="1">
            <a:off x="3306176" y="1947770"/>
            <a:ext cx="2773960" cy="31981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827584" y="116632"/>
            <a:ext cx="7992888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Capacité d’agrégation des thèmes</a:t>
            </a:r>
            <a:endParaRPr lang="fr-FR" b="1" dirty="0"/>
          </a:p>
        </p:txBody>
      </p:sp>
      <p:cxnSp>
        <p:nvCxnSpPr>
          <p:cNvPr id="133" name="Connecteur droit 132"/>
          <p:cNvCxnSpPr>
            <a:stCxn id="150" idx="1"/>
            <a:endCxn id="142" idx="3"/>
          </p:cNvCxnSpPr>
          <p:nvPr/>
        </p:nvCxnSpPr>
        <p:spPr>
          <a:xfrm flipH="1">
            <a:off x="3306176" y="2267580"/>
            <a:ext cx="2773960" cy="50308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2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679935" y="1052736"/>
            <a:ext cx="2281123" cy="56886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804248" y="1961860"/>
            <a:ext cx="2088232" cy="218722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39" y="1052736"/>
            <a:ext cx="2226750" cy="56886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24947" y="1988841"/>
            <a:ext cx="2088232" cy="453650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124947" y="1106160"/>
            <a:ext cx="68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PAGE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07504" y="87767"/>
            <a:ext cx="21146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Projet scientifique</a:t>
            </a:r>
          </a:p>
          <a:p>
            <a:pPr algn="ctr"/>
            <a:r>
              <a:rPr lang="fr-FR" dirty="0" smtClean="0"/>
              <a:t>contrat 2016-2020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89" y="130706"/>
            <a:ext cx="2406312" cy="7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cnrs-brasil.org/uploads/CNRSfilaire-gra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747" y="18092"/>
            <a:ext cx="585650" cy="58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04" y="38122"/>
            <a:ext cx="770577" cy="7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www.loire-en-scene.fr/images/images/logos/logo_ministere%20cultur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01" b="-1"/>
          <a:stretch/>
        </p:blipFill>
        <p:spPr bwMode="auto">
          <a:xfrm>
            <a:off x="7736151" y="66413"/>
            <a:ext cx="1301108" cy="6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77785" y="519063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92D050"/>
                </a:solidFill>
              </a:rPr>
              <a:t>INEE</a:t>
            </a:r>
            <a:endParaRPr lang="fr-FR" sz="2400" b="1" dirty="0">
              <a:solidFill>
                <a:srgbClr val="92D05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4860032" y="56522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FF"/>
                </a:solidFill>
              </a:rPr>
              <a:t>INSU</a:t>
            </a:r>
            <a:endParaRPr lang="fr-FR" dirty="0">
              <a:solidFill>
                <a:srgbClr val="FF00FF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6008816" y="565229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INSHS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80218" y="1844824"/>
            <a:ext cx="3486066" cy="13422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09" name="Rectangle 108"/>
          <p:cNvSpPr/>
          <p:nvPr/>
        </p:nvSpPr>
        <p:spPr>
          <a:xfrm>
            <a:off x="2780216" y="3245635"/>
            <a:ext cx="3486063" cy="12593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10" name="ZoneTexte 109"/>
          <p:cNvSpPr txBox="1"/>
          <p:nvPr/>
        </p:nvSpPr>
        <p:spPr>
          <a:xfrm>
            <a:off x="2838814" y="2409342"/>
            <a:ext cx="3186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Changements globaux : processus, impacts, adaptations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2853613" y="3312112"/>
            <a:ext cx="320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Ressources et patrimoines : identification, gestion, valorisation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936473" y="3992697"/>
            <a:ext cx="3228119" cy="2869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36473" y="1988840"/>
            <a:ext cx="3228119" cy="4113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2992596" y="3982166"/>
            <a:ext cx="3082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Approche intégrée de l’art pariétal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3007474" y="2060848"/>
            <a:ext cx="3018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Géo-écologie de l’Anthropocène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780217" y="4565144"/>
            <a:ext cx="3486066" cy="30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17" name="ZoneTexte 116"/>
          <p:cNvSpPr txBox="1"/>
          <p:nvPr/>
        </p:nvSpPr>
        <p:spPr>
          <a:xfrm>
            <a:off x="2999703" y="4546673"/>
            <a:ext cx="3117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Trajectoires politiques en montagnes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07384" y="2348880"/>
            <a:ext cx="1914578" cy="23682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2" name="ZoneTexte 121"/>
          <p:cNvSpPr txBox="1"/>
          <p:nvPr/>
        </p:nvSpPr>
        <p:spPr>
          <a:xfrm>
            <a:off x="133929" y="2397324"/>
            <a:ext cx="90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</a:rPr>
              <a:t>DiPEE</a:t>
            </a:r>
            <a:r>
              <a:rPr lang="fr-FR" sz="1600" b="1" dirty="0" smtClean="0">
                <a:solidFill>
                  <a:schemeClr val="bg1"/>
                </a:solidFill>
              </a:rPr>
              <a:t> + FLAME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126" name="Connecteur en angle 125"/>
          <p:cNvCxnSpPr>
            <a:stCxn id="121" idx="3"/>
          </p:cNvCxnSpPr>
          <p:nvPr/>
        </p:nvCxnSpPr>
        <p:spPr>
          <a:xfrm flipV="1">
            <a:off x="2121962" y="2194512"/>
            <a:ext cx="649838" cy="1338504"/>
          </a:xfrm>
          <a:prstGeom prst="bentConnector3">
            <a:avLst>
              <a:gd name="adj1" fmla="val 578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1015008" y="5886548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69870" y="5955326"/>
            <a:ext cx="8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ISTerre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015008" y="4771752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165954" y="4840530"/>
            <a:ext cx="63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LTHE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015008" y="5326167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1142518" y="5394945"/>
            <a:ext cx="681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LGGE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1015008" y="2418470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1126681" y="2487248"/>
            <a:ext cx="71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LCME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015008" y="2999291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977473" y="3068069"/>
            <a:ext cx="1011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CARRTEL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015008" y="3583863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1158837" y="3652641"/>
            <a:ext cx="648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LECA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015008" y="4149080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1071281" y="4127105"/>
            <a:ext cx="8194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UR EM</a:t>
            </a:r>
            <a:endParaRPr lang="fr-FR" sz="1200" dirty="0" smtClean="0">
              <a:solidFill>
                <a:schemeClr val="bg1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IRSTEA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015008" y="1396325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190352" y="1475492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LSM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6" name="Connecteur en angle 25"/>
          <p:cNvCxnSpPr>
            <a:stCxn id="109" idx="1"/>
            <a:endCxn id="3" idx="6"/>
          </p:cNvCxnSpPr>
          <p:nvPr/>
        </p:nvCxnSpPr>
        <p:spPr>
          <a:xfrm rot="10800000" flipV="1">
            <a:off x="1951112" y="3875310"/>
            <a:ext cx="829104" cy="2271492"/>
          </a:xfrm>
          <a:prstGeom prst="bentConnector3">
            <a:avLst>
              <a:gd name="adj1" fmla="val 101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2939" y="2038105"/>
            <a:ext cx="901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OSUG</a:t>
            </a:r>
            <a:endParaRPr lang="fr-FR" sz="1600" b="1" dirty="0"/>
          </a:p>
        </p:txBody>
      </p:sp>
      <p:cxnSp>
        <p:nvCxnSpPr>
          <p:cNvPr id="40" name="Connecteur en angle 39"/>
          <p:cNvCxnSpPr>
            <a:stCxn id="108" idx="1"/>
            <a:endCxn id="57" idx="6"/>
          </p:cNvCxnSpPr>
          <p:nvPr/>
        </p:nvCxnSpPr>
        <p:spPr>
          <a:xfrm rot="10800000" flipV="1">
            <a:off x="1951112" y="2515962"/>
            <a:ext cx="829106" cy="2516044"/>
          </a:xfrm>
          <a:prstGeom prst="bentConnector3">
            <a:avLst>
              <a:gd name="adj1" fmla="val 254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/>
          <p:cNvCxnSpPr>
            <a:stCxn id="108" idx="1"/>
            <a:endCxn id="63" idx="6"/>
          </p:cNvCxnSpPr>
          <p:nvPr/>
        </p:nvCxnSpPr>
        <p:spPr>
          <a:xfrm rot="10800000" flipV="1">
            <a:off x="1951112" y="2515961"/>
            <a:ext cx="829106" cy="3070459"/>
          </a:xfrm>
          <a:prstGeom prst="bentConnector3">
            <a:avLst>
              <a:gd name="adj1" fmla="val 25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>
            <a:endCxn id="92" idx="6"/>
          </p:cNvCxnSpPr>
          <p:nvPr/>
        </p:nvCxnSpPr>
        <p:spPr>
          <a:xfrm rot="10800000">
            <a:off x="1951112" y="1656580"/>
            <a:ext cx="820688" cy="537933"/>
          </a:xfrm>
          <a:prstGeom prst="bentConnector3">
            <a:avLst>
              <a:gd name="adj1" fmla="val 345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702883" y="1106160"/>
            <a:ext cx="74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SJPEG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6949416" y="3484557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6875493" y="3553335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CERDHAP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6949416" y="2836485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049964" y="2905263"/>
            <a:ext cx="73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IREGE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6949416" y="2060848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034126" y="2129626"/>
            <a:ext cx="76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PACTE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6927857" y="4244731"/>
            <a:ext cx="936104" cy="520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914047" y="4323898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CDPPOC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7933448" y="1999293"/>
            <a:ext cx="90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 smtClean="0"/>
              <a:t>LabEx</a:t>
            </a:r>
            <a:endParaRPr lang="fr-FR" sz="1600" b="1" dirty="0" smtClean="0"/>
          </a:p>
          <a:p>
            <a:pPr algn="ctr"/>
            <a:r>
              <a:rPr lang="fr-FR" sz="1600" b="1" dirty="0" smtClean="0"/>
              <a:t>ITEM</a:t>
            </a:r>
          </a:p>
        </p:txBody>
      </p:sp>
      <p:cxnSp>
        <p:nvCxnSpPr>
          <p:cNvPr id="7" name="Connecteur en angle 6"/>
          <p:cNvCxnSpPr>
            <a:stCxn id="108" idx="3"/>
            <a:endCxn id="95" idx="1"/>
          </p:cNvCxnSpPr>
          <p:nvPr/>
        </p:nvCxnSpPr>
        <p:spPr>
          <a:xfrm>
            <a:off x="6266284" y="2515962"/>
            <a:ext cx="537964" cy="53950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stCxn id="109" idx="3"/>
            <a:endCxn id="95" idx="1"/>
          </p:cNvCxnSpPr>
          <p:nvPr/>
        </p:nvCxnSpPr>
        <p:spPr>
          <a:xfrm flipV="1">
            <a:off x="6266279" y="3055470"/>
            <a:ext cx="537969" cy="81984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116" idx="3"/>
            <a:endCxn id="95" idx="1"/>
          </p:cNvCxnSpPr>
          <p:nvPr/>
        </p:nvCxnSpPr>
        <p:spPr>
          <a:xfrm flipV="1">
            <a:off x="6266283" y="3055470"/>
            <a:ext cx="537965" cy="166168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>
            <a:stCxn id="116" idx="2"/>
            <a:endCxn id="86" idx="1"/>
          </p:cNvCxnSpPr>
          <p:nvPr/>
        </p:nvCxnSpPr>
        <p:spPr>
          <a:xfrm rot="5400000" flipH="1" flipV="1">
            <a:off x="5538350" y="3493463"/>
            <a:ext cx="360596" cy="2390797"/>
          </a:xfrm>
          <a:prstGeom prst="bentConnector4">
            <a:avLst>
              <a:gd name="adj1" fmla="val -21132"/>
              <a:gd name="adj2" fmla="val 86453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e 41"/>
          <p:cNvGrpSpPr/>
          <p:nvPr/>
        </p:nvGrpSpPr>
        <p:grpSpPr>
          <a:xfrm>
            <a:off x="4023831" y="2946544"/>
            <a:ext cx="1512168" cy="648072"/>
            <a:chOff x="3945536" y="1255144"/>
            <a:chExt cx="1512168" cy="648072"/>
          </a:xfrm>
        </p:grpSpPr>
        <p:sp>
          <p:nvSpPr>
            <p:cNvPr id="10" name="Rectangle 9"/>
            <p:cNvSpPr/>
            <p:nvPr/>
          </p:nvSpPr>
          <p:spPr>
            <a:xfrm>
              <a:off x="3945536" y="1255144"/>
              <a:ext cx="1512168" cy="64807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183168" y="1394514"/>
              <a:ext cx="993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Env. Soc.</a:t>
              </a:r>
              <a:endParaRPr lang="fr-FR" dirty="0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4203752" y="4850383"/>
            <a:ext cx="1153970" cy="444388"/>
            <a:chOff x="4125457" y="2157458"/>
            <a:chExt cx="1153970" cy="444388"/>
          </a:xfrm>
        </p:grpSpPr>
        <p:sp>
          <p:nvSpPr>
            <p:cNvPr id="11" name="Rectangle 10"/>
            <p:cNvSpPr/>
            <p:nvPr/>
          </p:nvSpPr>
          <p:spPr>
            <a:xfrm>
              <a:off x="4183168" y="2157458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125457" y="2212341"/>
              <a:ext cx="1153970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Médiation</a:t>
              </a:r>
              <a:endParaRPr lang="fr-FR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4261463" y="5288868"/>
            <a:ext cx="1036904" cy="444388"/>
            <a:chOff x="4183168" y="3062790"/>
            <a:chExt cx="1036904" cy="444388"/>
          </a:xfrm>
        </p:grpSpPr>
        <p:sp>
          <p:nvSpPr>
            <p:cNvPr id="18" name="Rectangle 17"/>
            <p:cNvSpPr/>
            <p:nvPr/>
          </p:nvSpPr>
          <p:spPr>
            <a:xfrm>
              <a:off x="4183168" y="3062790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258597" y="3133058"/>
              <a:ext cx="874150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Culture</a:t>
              </a:r>
              <a:endParaRPr lang="fr-FR" dirty="0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4256010" y="1167210"/>
            <a:ext cx="1047811" cy="461590"/>
            <a:chOff x="4183168" y="3915854"/>
            <a:chExt cx="1047811" cy="461590"/>
          </a:xfrm>
        </p:grpSpPr>
        <p:sp>
          <p:nvSpPr>
            <p:cNvPr id="19" name="Rectangle 18"/>
            <p:cNvSpPr/>
            <p:nvPr/>
          </p:nvSpPr>
          <p:spPr>
            <a:xfrm>
              <a:off x="4183168" y="3933056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258597" y="3915854"/>
              <a:ext cx="972382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Instrum</a:t>
              </a:r>
              <a:r>
                <a:rPr lang="fr-FR" dirty="0" smtClean="0"/>
                <a:t>.</a:t>
              </a:r>
              <a:endParaRPr lang="fr-FR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745692" y="2592222"/>
            <a:ext cx="1389034" cy="1334834"/>
            <a:chOff x="52464" y="1145581"/>
            <a:chExt cx="1389034" cy="1334834"/>
          </a:xfrm>
        </p:grpSpPr>
        <p:sp>
          <p:nvSpPr>
            <p:cNvPr id="4" name="Ellipse 3"/>
            <p:cNvSpPr/>
            <p:nvPr/>
          </p:nvSpPr>
          <p:spPr>
            <a:xfrm>
              <a:off x="52464" y="1145581"/>
              <a:ext cx="1389034" cy="1334834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01810" y="1628130"/>
              <a:ext cx="675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PAGE</a:t>
              </a:r>
              <a:endParaRPr lang="fr-F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6827505" y="5252840"/>
            <a:ext cx="935724" cy="864096"/>
            <a:chOff x="6070170" y="2852936"/>
            <a:chExt cx="935724" cy="864096"/>
          </a:xfrm>
        </p:grpSpPr>
        <p:sp>
          <p:nvSpPr>
            <p:cNvPr id="8" name="Ellipse 7"/>
            <p:cNvSpPr/>
            <p:nvPr/>
          </p:nvSpPr>
          <p:spPr>
            <a:xfrm>
              <a:off x="6105984" y="2852936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070170" y="3010278"/>
              <a:ext cx="935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Math &amp; STIC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7524328" y="2305025"/>
            <a:ext cx="935724" cy="864096"/>
            <a:chOff x="2024236" y="2924944"/>
            <a:chExt cx="935724" cy="864096"/>
          </a:xfrm>
        </p:grpSpPr>
        <p:sp>
          <p:nvSpPr>
            <p:cNvPr id="6" name="Ellipse 5"/>
            <p:cNvSpPr/>
            <p:nvPr/>
          </p:nvSpPr>
          <p:spPr>
            <a:xfrm>
              <a:off x="2051720" y="2924944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024236" y="2977494"/>
              <a:ext cx="9357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Sc.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Jur</a:t>
              </a:r>
              <a:r>
                <a:rPr lang="fr-FR" sz="1400" dirty="0" smtClean="0">
                  <a:solidFill>
                    <a:schemeClr val="bg1"/>
                  </a:solidFill>
                </a:rPr>
                <a:t>., politique, etc</a:t>
              </a:r>
              <a:r>
                <a:rPr lang="fr-FR" sz="1400" dirty="0">
                  <a:solidFill>
                    <a:schemeClr val="bg1"/>
                  </a:solidFill>
                </a:rPr>
                <a:t>.</a:t>
              </a:r>
              <a:endParaRPr lang="fr-FR" sz="1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5530233" y="116632"/>
            <a:ext cx="935724" cy="864096"/>
            <a:chOff x="2044712" y="4509120"/>
            <a:chExt cx="935724" cy="864096"/>
          </a:xfrm>
        </p:grpSpPr>
        <p:sp>
          <p:nvSpPr>
            <p:cNvPr id="7" name="Ellipse 6"/>
            <p:cNvSpPr/>
            <p:nvPr/>
          </p:nvSpPr>
          <p:spPr>
            <a:xfrm>
              <a:off x="2051720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044712" y="4653136"/>
              <a:ext cx="935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Phys.,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ingé</a:t>
              </a:r>
              <a:r>
                <a:rPr lang="fr-FR" sz="1400" dirty="0" smtClean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6863319" y="764704"/>
            <a:ext cx="935724" cy="864096"/>
            <a:chOff x="6077560" y="4509120"/>
            <a:chExt cx="935724" cy="864096"/>
          </a:xfrm>
        </p:grpSpPr>
        <p:sp>
          <p:nvSpPr>
            <p:cNvPr id="9" name="Ellipse 8"/>
            <p:cNvSpPr/>
            <p:nvPr/>
          </p:nvSpPr>
          <p:spPr>
            <a:xfrm>
              <a:off x="6105984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77560" y="4787279"/>
              <a:ext cx="935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Bio, santé</a:t>
              </a:r>
            </a:p>
          </p:txBody>
        </p:sp>
      </p:grpSp>
      <p:cxnSp>
        <p:nvCxnSpPr>
          <p:cNvPr id="50" name="Connecteur droit 49"/>
          <p:cNvCxnSpPr>
            <a:stCxn id="10" idx="3"/>
            <a:endCxn id="9" idx="3"/>
          </p:cNvCxnSpPr>
          <p:nvPr/>
        </p:nvCxnSpPr>
        <p:spPr>
          <a:xfrm flipV="1">
            <a:off x="5535999" y="1502256"/>
            <a:ext cx="1482288" cy="176832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8" idx="3"/>
            <a:endCxn id="80" idx="2"/>
          </p:cNvCxnSpPr>
          <p:nvPr/>
        </p:nvCxnSpPr>
        <p:spPr>
          <a:xfrm flipV="1">
            <a:off x="5298367" y="4293067"/>
            <a:ext cx="2046752" cy="121799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15" idx="3"/>
            <a:endCxn id="8" idx="2"/>
          </p:cNvCxnSpPr>
          <p:nvPr/>
        </p:nvCxnSpPr>
        <p:spPr>
          <a:xfrm>
            <a:off x="5357722" y="5057883"/>
            <a:ext cx="1505597" cy="62700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11" idx="3"/>
            <a:endCxn id="6" idx="3"/>
          </p:cNvCxnSpPr>
          <p:nvPr/>
        </p:nvCxnSpPr>
        <p:spPr>
          <a:xfrm flipV="1">
            <a:off x="5298367" y="3042577"/>
            <a:ext cx="2379989" cy="203000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19" idx="3"/>
            <a:endCxn id="7" idx="3"/>
          </p:cNvCxnSpPr>
          <p:nvPr/>
        </p:nvCxnSpPr>
        <p:spPr>
          <a:xfrm flipV="1">
            <a:off x="5292914" y="854184"/>
            <a:ext cx="370871" cy="55242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2555776" y="3080898"/>
            <a:ext cx="96892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EDYTEM</a:t>
            </a:r>
            <a:endParaRPr lang="fr-FR" dirty="0"/>
          </a:p>
        </p:txBody>
      </p:sp>
      <p:cxnSp>
        <p:nvCxnSpPr>
          <p:cNvPr id="69" name="Connecteur droit 68"/>
          <p:cNvCxnSpPr>
            <a:stCxn id="67" idx="3"/>
            <a:endCxn id="10" idx="1"/>
          </p:cNvCxnSpPr>
          <p:nvPr/>
        </p:nvCxnSpPr>
        <p:spPr>
          <a:xfrm>
            <a:off x="3524696" y="3265564"/>
            <a:ext cx="499135" cy="5016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67" idx="3"/>
            <a:endCxn id="11" idx="1"/>
          </p:cNvCxnSpPr>
          <p:nvPr/>
        </p:nvCxnSpPr>
        <p:spPr>
          <a:xfrm>
            <a:off x="3524696" y="3265564"/>
            <a:ext cx="736767" cy="180701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7" idx="3"/>
            <a:endCxn id="19" idx="1"/>
          </p:cNvCxnSpPr>
          <p:nvPr/>
        </p:nvCxnSpPr>
        <p:spPr>
          <a:xfrm flipV="1">
            <a:off x="3524696" y="1406606"/>
            <a:ext cx="731314" cy="185895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e 78"/>
          <p:cNvGrpSpPr/>
          <p:nvPr/>
        </p:nvGrpSpPr>
        <p:grpSpPr>
          <a:xfrm>
            <a:off x="7331181" y="3861019"/>
            <a:ext cx="935724" cy="864096"/>
            <a:chOff x="6092046" y="4509120"/>
            <a:chExt cx="935724" cy="864096"/>
          </a:xfrm>
        </p:grpSpPr>
        <p:sp>
          <p:nvSpPr>
            <p:cNvPr id="80" name="Ellipse 79"/>
            <p:cNvSpPr/>
            <p:nvPr/>
          </p:nvSpPr>
          <p:spPr>
            <a:xfrm>
              <a:off x="6105984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6092046" y="4578377"/>
              <a:ext cx="9357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Art, Lettres, etc.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Connecteur droit 100"/>
          <p:cNvCxnSpPr>
            <a:stCxn id="6" idx="2"/>
            <a:endCxn id="10" idx="3"/>
          </p:cNvCxnSpPr>
          <p:nvPr/>
        </p:nvCxnSpPr>
        <p:spPr>
          <a:xfrm flipH="1">
            <a:off x="5535999" y="2737073"/>
            <a:ext cx="2015813" cy="53350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/>
          <p:cNvSpPr txBox="1"/>
          <p:nvPr/>
        </p:nvSpPr>
        <p:spPr>
          <a:xfrm>
            <a:off x="254555" y="233328"/>
            <a:ext cx="4199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Scenario 1 : EDYTEM seulement dans </a:t>
            </a:r>
            <a:r>
              <a:rPr lang="fr-FR" i="1" dirty="0" smtClean="0"/>
              <a:t>PAGE</a:t>
            </a:r>
            <a:endParaRPr lang="fr-FR" i="1" dirty="0"/>
          </a:p>
        </p:txBody>
      </p:sp>
      <p:grpSp>
        <p:nvGrpSpPr>
          <p:cNvPr id="149" name="Groupe 148"/>
          <p:cNvGrpSpPr/>
          <p:nvPr/>
        </p:nvGrpSpPr>
        <p:grpSpPr>
          <a:xfrm>
            <a:off x="4254263" y="1624844"/>
            <a:ext cx="1036904" cy="461590"/>
            <a:chOff x="4183168" y="3915854"/>
            <a:chExt cx="1036904" cy="461590"/>
          </a:xfrm>
        </p:grpSpPr>
        <p:sp>
          <p:nvSpPr>
            <p:cNvPr id="150" name="Rectangle 149"/>
            <p:cNvSpPr/>
            <p:nvPr/>
          </p:nvSpPr>
          <p:spPr>
            <a:xfrm>
              <a:off x="4183168" y="3933056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4258597" y="3915854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Modél</a:t>
              </a:r>
              <a:r>
                <a:rPr lang="fr-FR" dirty="0" smtClean="0"/>
                <a:t>.</a:t>
              </a:r>
              <a:endParaRPr lang="fr-FR" dirty="0"/>
            </a:p>
          </p:txBody>
        </p:sp>
      </p:grpSp>
      <p:cxnSp>
        <p:nvCxnSpPr>
          <p:cNvPr id="3" name="Connecteur droit 2"/>
          <p:cNvCxnSpPr>
            <a:stCxn id="67" idx="3"/>
            <a:endCxn id="150" idx="1"/>
          </p:cNvCxnSpPr>
          <p:nvPr/>
        </p:nvCxnSpPr>
        <p:spPr>
          <a:xfrm flipV="1">
            <a:off x="3524696" y="1864240"/>
            <a:ext cx="729567" cy="14013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150" idx="3"/>
            <a:endCxn id="8" idx="1"/>
          </p:cNvCxnSpPr>
          <p:nvPr/>
        </p:nvCxnSpPr>
        <p:spPr>
          <a:xfrm>
            <a:off x="5291167" y="1864240"/>
            <a:ext cx="1698696" cy="35151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71910" y="3805147"/>
            <a:ext cx="1089796" cy="4443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4196798" y="3842675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Org</a:t>
            </a:r>
            <a:r>
              <a:rPr lang="fr-FR" dirty="0" smtClean="0"/>
              <a:t>. Et soc.</a:t>
            </a:r>
            <a:endParaRPr lang="fr-FR" dirty="0"/>
          </a:p>
        </p:txBody>
      </p:sp>
      <p:cxnSp>
        <p:nvCxnSpPr>
          <p:cNvPr id="27" name="Connecteur droit 26"/>
          <p:cNvCxnSpPr>
            <a:endCxn id="97" idx="1"/>
          </p:cNvCxnSpPr>
          <p:nvPr/>
        </p:nvCxnSpPr>
        <p:spPr>
          <a:xfrm>
            <a:off x="3582957" y="3270580"/>
            <a:ext cx="688953" cy="75676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7" idx="3"/>
          </p:cNvCxnSpPr>
          <p:nvPr/>
        </p:nvCxnSpPr>
        <p:spPr>
          <a:xfrm flipV="1">
            <a:off x="5361706" y="3003827"/>
            <a:ext cx="2316650" cy="1023514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4" idx="6"/>
            <a:endCxn id="67" idx="1"/>
          </p:cNvCxnSpPr>
          <p:nvPr/>
        </p:nvCxnSpPr>
        <p:spPr>
          <a:xfrm>
            <a:off x="2134726" y="3259639"/>
            <a:ext cx="421050" cy="592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e 101"/>
          <p:cNvGrpSpPr/>
          <p:nvPr/>
        </p:nvGrpSpPr>
        <p:grpSpPr>
          <a:xfrm>
            <a:off x="326564" y="1385883"/>
            <a:ext cx="648452" cy="598814"/>
            <a:chOff x="6070170" y="2852936"/>
            <a:chExt cx="935724" cy="864096"/>
          </a:xfrm>
        </p:grpSpPr>
        <p:sp>
          <p:nvSpPr>
            <p:cNvPr id="103" name="Ellipse 102"/>
            <p:cNvSpPr/>
            <p:nvPr/>
          </p:nvSpPr>
          <p:spPr>
            <a:xfrm>
              <a:off x="6105984" y="2852936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6070170" y="3024217"/>
              <a:ext cx="935724" cy="444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Pôle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1002158" y="1463096"/>
            <a:ext cx="1196994" cy="444388"/>
            <a:chOff x="4111733" y="3062790"/>
            <a:chExt cx="1196994" cy="444388"/>
          </a:xfrm>
        </p:grpSpPr>
        <p:sp>
          <p:nvSpPr>
            <p:cNvPr id="106" name="Rectangle 105"/>
            <p:cNvSpPr/>
            <p:nvPr/>
          </p:nvSpPr>
          <p:spPr>
            <a:xfrm>
              <a:off x="4183168" y="3062790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4111733" y="3133058"/>
              <a:ext cx="1196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Axe </a:t>
              </a:r>
              <a:r>
                <a:rPr lang="fr-FR" sz="1200" dirty="0" err="1" smtClean="0"/>
                <a:t>trans</a:t>
              </a:r>
              <a:r>
                <a:rPr lang="fr-FR" sz="1200" dirty="0" smtClean="0"/>
                <a:t>. UGAS</a:t>
              </a:r>
              <a:endParaRPr lang="fr-FR" sz="1200" dirty="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254556" y="748911"/>
            <a:ext cx="979435" cy="36933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109" name="Rectangle 108"/>
          <p:cNvSpPr/>
          <p:nvPr/>
        </p:nvSpPr>
        <p:spPr>
          <a:xfrm>
            <a:off x="254555" y="748911"/>
            <a:ext cx="1944597" cy="13153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4" name="Groupe 83"/>
          <p:cNvGrpSpPr/>
          <p:nvPr/>
        </p:nvGrpSpPr>
        <p:grpSpPr>
          <a:xfrm>
            <a:off x="115150" y="4725115"/>
            <a:ext cx="2399540" cy="2022792"/>
            <a:chOff x="-1473474" y="1690912"/>
            <a:chExt cx="3291631" cy="2774818"/>
          </a:xfrm>
        </p:grpSpPr>
        <p:sp>
          <p:nvSpPr>
            <p:cNvPr id="85" name="Rectangle 84"/>
            <p:cNvSpPr/>
            <p:nvPr/>
          </p:nvSpPr>
          <p:spPr>
            <a:xfrm>
              <a:off x="-1463849" y="1690912"/>
              <a:ext cx="1643361" cy="24276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4555" y="1690913"/>
              <a:ext cx="1563602" cy="24276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-1414671" y="1805669"/>
              <a:ext cx="1554304" cy="1182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Changements globaux : processus, impacts, adaptations</a:t>
              </a:r>
              <a:endParaRPr lang="fr-FR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254555" y="1805669"/>
              <a:ext cx="1554304" cy="1182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Ressources et patrimoines : identification, gestion,</a:t>
              </a:r>
            </a:p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valorisation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8945" y="3239540"/>
              <a:ext cx="1412070" cy="76489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-1386569" y="3250158"/>
              <a:ext cx="1452618" cy="76489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68389" y="3419982"/>
              <a:ext cx="1348633" cy="464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Approche intégrée de l’art pariétal</a:t>
              </a:r>
              <a:endParaRPr lang="fr-FR" sz="800" dirty="0">
                <a:solidFill>
                  <a:schemeClr val="bg1"/>
                </a:solidFill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-1318008" y="3419982"/>
              <a:ext cx="1277459" cy="464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Géo-écologie de l’Anthropocène</a:t>
              </a:r>
              <a:endParaRPr lang="fr-FR" sz="800" dirty="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-1473474" y="4147156"/>
              <a:ext cx="3284027" cy="2805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-1316028" y="4149080"/>
              <a:ext cx="2995381" cy="316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dirty="0" smtClean="0">
                  <a:solidFill>
                    <a:schemeClr val="bg1"/>
                  </a:solidFill>
                </a:rPr>
                <a:t>Trajectoires politiques en montagnes</a:t>
              </a:r>
              <a:endParaRPr lang="fr-FR" sz="9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68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e 41"/>
          <p:cNvGrpSpPr/>
          <p:nvPr/>
        </p:nvGrpSpPr>
        <p:grpSpPr>
          <a:xfrm>
            <a:off x="4023831" y="2946544"/>
            <a:ext cx="1512168" cy="648072"/>
            <a:chOff x="3945536" y="1255144"/>
            <a:chExt cx="1512168" cy="648072"/>
          </a:xfrm>
        </p:grpSpPr>
        <p:sp>
          <p:nvSpPr>
            <p:cNvPr id="10" name="Rectangle 9"/>
            <p:cNvSpPr/>
            <p:nvPr/>
          </p:nvSpPr>
          <p:spPr>
            <a:xfrm>
              <a:off x="3945536" y="1255144"/>
              <a:ext cx="1512168" cy="64807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183168" y="1394514"/>
              <a:ext cx="993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Env. Soc.</a:t>
              </a:r>
              <a:endParaRPr lang="fr-FR" dirty="0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4203752" y="4850383"/>
            <a:ext cx="1153970" cy="444388"/>
            <a:chOff x="4125457" y="2157458"/>
            <a:chExt cx="1153970" cy="444388"/>
          </a:xfrm>
        </p:grpSpPr>
        <p:sp>
          <p:nvSpPr>
            <p:cNvPr id="11" name="Rectangle 10"/>
            <p:cNvSpPr/>
            <p:nvPr/>
          </p:nvSpPr>
          <p:spPr>
            <a:xfrm>
              <a:off x="4183168" y="2157458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125457" y="2212341"/>
              <a:ext cx="1153970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Médiation</a:t>
              </a:r>
              <a:endParaRPr lang="fr-FR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4261463" y="5288868"/>
            <a:ext cx="1036904" cy="444388"/>
            <a:chOff x="4183168" y="3062790"/>
            <a:chExt cx="1036904" cy="444388"/>
          </a:xfrm>
        </p:grpSpPr>
        <p:sp>
          <p:nvSpPr>
            <p:cNvPr id="18" name="Rectangle 17"/>
            <p:cNvSpPr/>
            <p:nvPr/>
          </p:nvSpPr>
          <p:spPr>
            <a:xfrm>
              <a:off x="4183168" y="3062790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258597" y="3133058"/>
              <a:ext cx="874150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Culture</a:t>
              </a:r>
              <a:endParaRPr lang="fr-FR" dirty="0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4256010" y="1167210"/>
            <a:ext cx="1047811" cy="461590"/>
            <a:chOff x="4183168" y="3915854"/>
            <a:chExt cx="1047811" cy="461590"/>
          </a:xfrm>
        </p:grpSpPr>
        <p:sp>
          <p:nvSpPr>
            <p:cNvPr id="19" name="Rectangle 18"/>
            <p:cNvSpPr/>
            <p:nvPr/>
          </p:nvSpPr>
          <p:spPr>
            <a:xfrm>
              <a:off x="4183168" y="3933056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258597" y="3915854"/>
              <a:ext cx="972382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Instrum</a:t>
              </a:r>
              <a:r>
                <a:rPr lang="fr-FR" dirty="0" smtClean="0"/>
                <a:t>.</a:t>
              </a:r>
              <a:endParaRPr lang="fr-FR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542983" y="692696"/>
            <a:ext cx="1521227" cy="1521227"/>
            <a:chOff x="-189123" y="876894"/>
            <a:chExt cx="1872208" cy="1872208"/>
          </a:xfrm>
        </p:grpSpPr>
        <p:sp>
          <p:nvSpPr>
            <p:cNvPr id="4" name="Ellipse 3"/>
            <p:cNvSpPr/>
            <p:nvPr/>
          </p:nvSpPr>
          <p:spPr>
            <a:xfrm>
              <a:off x="-189123" y="876894"/>
              <a:ext cx="1872208" cy="1872208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20424" y="1097056"/>
              <a:ext cx="675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PAGE</a:t>
              </a:r>
              <a:endParaRPr lang="fr-F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6827505" y="5252840"/>
            <a:ext cx="935724" cy="864096"/>
            <a:chOff x="6070170" y="2852936"/>
            <a:chExt cx="935724" cy="864096"/>
          </a:xfrm>
        </p:grpSpPr>
        <p:sp>
          <p:nvSpPr>
            <p:cNvPr id="8" name="Ellipse 7"/>
            <p:cNvSpPr/>
            <p:nvPr/>
          </p:nvSpPr>
          <p:spPr>
            <a:xfrm>
              <a:off x="6105984" y="2852936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070170" y="3010278"/>
              <a:ext cx="935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Math &amp; STIC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847058" y="3789040"/>
            <a:ext cx="935724" cy="864096"/>
            <a:chOff x="2024236" y="2924944"/>
            <a:chExt cx="935724" cy="864096"/>
          </a:xfrm>
        </p:grpSpPr>
        <p:sp>
          <p:nvSpPr>
            <p:cNvPr id="6" name="Ellipse 5"/>
            <p:cNvSpPr/>
            <p:nvPr/>
          </p:nvSpPr>
          <p:spPr>
            <a:xfrm>
              <a:off x="2051720" y="2924944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024236" y="2977494"/>
              <a:ext cx="9357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Sc.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Jur</a:t>
              </a:r>
              <a:r>
                <a:rPr lang="fr-FR" sz="1400" dirty="0" smtClean="0">
                  <a:solidFill>
                    <a:schemeClr val="bg1"/>
                  </a:solidFill>
                </a:rPr>
                <a:t>., politique, etc</a:t>
              </a:r>
              <a:r>
                <a:rPr lang="fr-FR" sz="1400" dirty="0">
                  <a:solidFill>
                    <a:schemeClr val="bg1"/>
                  </a:solidFill>
                </a:rPr>
                <a:t>.</a:t>
              </a:r>
              <a:endParaRPr lang="fr-FR" sz="1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5530233" y="116632"/>
            <a:ext cx="935724" cy="864096"/>
            <a:chOff x="2044712" y="4509120"/>
            <a:chExt cx="935724" cy="864096"/>
          </a:xfrm>
        </p:grpSpPr>
        <p:sp>
          <p:nvSpPr>
            <p:cNvPr id="7" name="Ellipse 6"/>
            <p:cNvSpPr/>
            <p:nvPr/>
          </p:nvSpPr>
          <p:spPr>
            <a:xfrm>
              <a:off x="2051720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044712" y="4653136"/>
              <a:ext cx="935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Phys.,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ingé</a:t>
              </a:r>
              <a:r>
                <a:rPr lang="fr-FR" sz="1400" dirty="0" smtClean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6863319" y="764704"/>
            <a:ext cx="935724" cy="864096"/>
            <a:chOff x="6077560" y="4509120"/>
            <a:chExt cx="935724" cy="864096"/>
          </a:xfrm>
        </p:grpSpPr>
        <p:sp>
          <p:nvSpPr>
            <p:cNvPr id="9" name="Ellipse 8"/>
            <p:cNvSpPr/>
            <p:nvPr/>
          </p:nvSpPr>
          <p:spPr>
            <a:xfrm>
              <a:off x="6105984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77560" y="4787279"/>
              <a:ext cx="935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Bio, santé</a:t>
              </a:r>
            </a:p>
          </p:txBody>
        </p:sp>
      </p:grpSp>
      <p:cxnSp>
        <p:nvCxnSpPr>
          <p:cNvPr id="50" name="Connecteur droit 49"/>
          <p:cNvCxnSpPr>
            <a:stCxn id="10" idx="3"/>
            <a:endCxn id="9" idx="3"/>
          </p:cNvCxnSpPr>
          <p:nvPr/>
        </p:nvCxnSpPr>
        <p:spPr>
          <a:xfrm flipV="1">
            <a:off x="5535999" y="1502256"/>
            <a:ext cx="1482288" cy="176832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8" idx="3"/>
            <a:endCxn id="80" idx="2"/>
          </p:cNvCxnSpPr>
          <p:nvPr/>
        </p:nvCxnSpPr>
        <p:spPr>
          <a:xfrm flipV="1">
            <a:off x="5298367" y="4293067"/>
            <a:ext cx="2046752" cy="121799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15" idx="3"/>
            <a:endCxn id="8" idx="2"/>
          </p:cNvCxnSpPr>
          <p:nvPr/>
        </p:nvCxnSpPr>
        <p:spPr>
          <a:xfrm>
            <a:off x="5357722" y="5057883"/>
            <a:ext cx="1505597" cy="62700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19" idx="3"/>
            <a:endCxn id="7" idx="3"/>
          </p:cNvCxnSpPr>
          <p:nvPr/>
        </p:nvCxnSpPr>
        <p:spPr>
          <a:xfrm flipV="1">
            <a:off x="5292914" y="854184"/>
            <a:ext cx="370871" cy="55242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2555776" y="3080898"/>
            <a:ext cx="96892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EDYTEM</a:t>
            </a:r>
            <a:endParaRPr lang="fr-FR" dirty="0"/>
          </a:p>
        </p:txBody>
      </p:sp>
      <p:cxnSp>
        <p:nvCxnSpPr>
          <p:cNvPr id="69" name="Connecteur droit 68"/>
          <p:cNvCxnSpPr>
            <a:stCxn id="67" idx="3"/>
            <a:endCxn id="10" idx="1"/>
          </p:cNvCxnSpPr>
          <p:nvPr/>
        </p:nvCxnSpPr>
        <p:spPr>
          <a:xfrm>
            <a:off x="3524696" y="3265564"/>
            <a:ext cx="499135" cy="5016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67" idx="3"/>
            <a:endCxn id="11" idx="1"/>
          </p:cNvCxnSpPr>
          <p:nvPr/>
        </p:nvCxnSpPr>
        <p:spPr>
          <a:xfrm>
            <a:off x="3524696" y="3265564"/>
            <a:ext cx="736767" cy="180701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7" idx="3"/>
            <a:endCxn id="19" idx="1"/>
          </p:cNvCxnSpPr>
          <p:nvPr/>
        </p:nvCxnSpPr>
        <p:spPr>
          <a:xfrm flipV="1">
            <a:off x="3524696" y="1406606"/>
            <a:ext cx="731314" cy="185895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e 78"/>
          <p:cNvGrpSpPr/>
          <p:nvPr/>
        </p:nvGrpSpPr>
        <p:grpSpPr>
          <a:xfrm>
            <a:off x="7331181" y="3861019"/>
            <a:ext cx="935724" cy="864096"/>
            <a:chOff x="6092046" y="4509120"/>
            <a:chExt cx="935724" cy="864096"/>
          </a:xfrm>
        </p:grpSpPr>
        <p:sp>
          <p:nvSpPr>
            <p:cNvPr id="80" name="Ellipse 79"/>
            <p:cNvSpPr/>
            <p:nvPr/>
          </p:nvSpPr>
          <p:spPr>
            <a:xfrm>
              <a:off x="6105984" y="4509120"/>
              <a:ext cx="864096" cy="864096"/>
            </a:xfrm>
            <a:prstGeom prst="ellipse">
              <a:avLst/>
            </a:prstGeom>
            <a:solidFill>
              <a:srgbClr val="A500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6092046" y="4578377"/>
              <a:ext cx="9357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Art, Lettres, etc.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4254263" y="1624844"/>
            <a:ext cx="1036904" cy="461590"/>
            <a:chOff x="4183168" y="3915854"/>
            <a:chExt cx="1036904" cy="461590"/>
          </a:xfrm>
        </p:grpSpPr>
        <p:sp>
          <p:nvSpPr>
            <p:cNvPr id="150" name="Rectangle 149"/>
            <p:cNvSpPr/>
            <p:nvPr/>
          </p:nvSpPr>
          <p:spPr>
            <a:xfrm>
              <a:off x="4183168" y="3933056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4258597" y="3915854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Modél</a:t>
              </a:r>
              <a:r>
                <a:rPr lang="fr-FR" dirty="0" smtClean="0"/>
                <a:t>.</a:t>
              </a:r>
              <a:endParaRPr lang="fr-FR" dirty="0"/>
            </a:p>
          </p:txBody>
        </p:sp>
      </p:grpSp>
      <p:cxnSp>
        <p:nvCxnSpPr>
          <p:cNvPr id="3" name="Connecteur droit 2"/>
          <p:cNvCxnSpPr>
            <a:stCxn id="67" idx="3"/>
            <a:endCxn id="150" idx="1"/>
          </p:cNvCxnSpPr>
          <p:nvPr/>
        </p:nvCxnSpPr>
        <p:spPr>
          <a:xfrm flipV="1">
            <a:off x="3524696" y="1864240"/>
            <a:ext cx="729567" cy="14013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150" idx="3"/>
            <a:endCxn id="8" idx="1"/>
          </p:cNvCxnSpPr>
          <p:nvPr/>
        </p:nvCxnSpPr>
        <p:spPr>
          <a:xfrm>
            <a:off x="5291167" y="1864240"/>
            <a:ext cx="1698696" cy="35151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115150" y="4725115"/>
            <a:ext cx="2399540" cy="2022792"/>
            <a:chOff x="-1473474" y="1690912"/>
            <a:chExt cx="3291631" cy="2774818"/>
          </a:xfrm>
        </p:grpSpPr>
        <p:sp>
          <p:nvSpPr>
            <p:cNvPr id="72" name="Rectangle 71"/>
            <p:cNvSpPr/>
            <p:nvPr/>
          </p:nvSpPr>
          <p:spPr>
            <a:xfrm>
              <a:off x="-1463849" y="1690912"/>
              <a:ext cx="1643361" cy="24276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4555" y="1690913"/>
              <a:ext cx="1563602" cy="24276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-1414671" y="1805669"/>
              <a:ext cx="1554304" cy="1182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Changements globaux : processus, impacts, adaptations</a:t>
              </a:r>
              <a:endParaRPr lang="fr-FR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254555" y="1805669"/>
              <a:ext cx="1554304" cy="1182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Ressources et patrimoines : identification, gestion,</a:t>
              </a:r>
            </a:p>
            <a:p>
              <a:pPr algn="ctr"/>
              <a:r>
                <a:rPr lang="fr-FR" sz="1000" b="1" dirty="0" smtClean="0">
                  <a:solidFill>
                    <a:schemeClr val="bg1"/>
                  </a:solidFill>
                </a:rPr>
                <a:t>valorisation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28945" y="3239540"/>
              <a:ext cx="1412070" cy="76489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-1386569" y="3250158"/>
              <a:ext cx="1452618" cy="76489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368389" y="3419982"/>
              <a:ext cx="1348633" cy="464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Approche intégrée de l’art pariétal</a:t>
              </a:r>
              <a:endParaRPr lang="fr-FR" sz="800" dirty="0">
                <a:solidFill>
                  <a:schemeClr val="bg1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-1318008" y="3419982"/>
              <a:ext cx="1277459" cy="464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Géo-écologie de l’Anthropocène</a:t>
              </a:r>
              <a:endParaRPr lang="fr-FR" sz="800" dirty="0">
                <a:solidFill>
                  <a:schemeClr val="bg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-1473474" y="4147156"/>
              <a:ext cx="3284027" cy="2805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-1316028" y="4149080"/>
              <a:ext cx="2995381" cy="316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dirty="0" smtClean="0">
                  <a:solidFill>
                    <a:schemeClr val="bg1"/>
                  </a:solidFill>
                </a:rPr>
                <a:t>Trajectoires politiques en montagnes</a:t>
              </a:r>
              <a:endParaRPr lang="fr-FR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Rectangle 96"/>
          <p:cNvSpPr/>
          <p:nvPr/>
        </p:nvSpPr>
        <p:spPr>
          <a:xfrm>
            <a:off x="4271910" y="3805147"/>
            <a:ext cx="1089796" cy="4443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4196798" y="3842675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Org</a:t>
            </a:r>
            <a:r>
              <a:rPr lang="fr-FR" dirty="0" smtClean="0"/>
              <a:t>. Et soc.</a:t>
            </a:r>
            <a:endParaRPr lang="fr-FR" dirty="0"/>
          </a:p>
        </p:txBody>
      </p:sp>
      <p:cxnSp>
        <p:nvCxnSpPr>
          <p:cNvPr id="27" name="Connecteur droit 26"/>
          <p:cNvCxnSpPr>
            <a:endCxn id="97" idx="1"/>
          </p:cNvCxnSpPr>
          <p:nvPr/>
        </p:nvCxnSpPr>
        <p:spPr>
          <a:xfrm>
            <a:off x="3582957" y="3270580"/>
            <a:ext cx="688953" cy="75676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4" idx="6"/>
            <a:endCxn id="67" idx="0"/>
          </p:cNvCxnSpPr>
          <p:nvPr/>
        </p:nvCxnSpPr>
        <p:spPr>
          <a:xfrm>
            <a:off x="2064210" y="1453310"/>
            <a:ext cx="976026" cy="1627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67" idx="2"/>
            <a:endCxn id="6" idx="6"/>
          </p:cNvCxnSpPr>
          <p:nvPr/>
        </p:nvCxnSpPr>
        <p:spPr>
          <a:xfrm flipH="1">
            <a:off x="1738638" y="3450230"/>
            <a:ext cx="1301598" cy="77085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en angle 31"/>
          <p:cNvCxnSpPr/>
          <p:nvPr/>
        </p:nvCxnSpPr>
        <p:spPr>
          <a:xfrm rot="16200000" flipH="1">
            <a:off x="517535" y="2974584"/>
            <a:ext cx="1575117" cy="2993"/>
          </a:xfrm>
          <a:prstGeom prst="bentConnector3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e 85"/>
          <p:cNvGrpSpPr/>
          <p:nvPr/>
        </p:nvGrpSpPr>
        <p:grpSpPr>
          <a:xfrm>
            <a:off x="553489" y="2323480"/>
            <a:ext cx="1512168" cy="406958"/>
            <a:chOff x="3945536" y="1255144"/>
            <a:chExt cx="1512168" cy="648072"/>
          </a:xfrm>
        </p:grpSpPr>
        <p:sp>
          <p:nvSpPr>
            <p:cNvPr id="87" name="Rectangle 86"/>
            <p:cNvSpPr/>
            <p:nvPr/>
          </p:nvSpPr>
          <p:spPr>
            <a:xfrm>
              <a:off x="3945536" y="1255144"/>
              <a:ext cx="1512168" cy="64807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183168" y="1295462"/>
              <a:ext cx="993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Env. Soc.</a:t>
              </a:r>
              <a:endParaRPr lang="fr-FR" dirty="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703156" y="3307145"/>
            <a:ext cx="1212834" cy="349986"/>
            <a:chOff x="4125457" y="2157458"/>
            <a:chExt cx="1153970" cy="444388"/>
          </a:xfrm>
        </p:grpSpPr>
        <p:sp>
          <p:nvSpPr>
            <p:cNvPr id="103" name="Rectangle 102"/>
            <p:cNvSpPr/>
            <p:nvPr/>
          </p:nvSpPr>
          <p:spPr>
            <a:xfrm>
              <a:off x="4183168" y="2157458"/>
              <a:ext cx="1036904" cy="4443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125457" y="2212341"/>
              <a:ext cx="1153970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Médiation</a:t>
              </a:r>
              <a:endParaRPr lang="fr-FR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764675" y="2805320"/>
            <a:ext cx="1089796" cy="4443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689564" y="2851896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Org</a:t>
            </a:r>
            <a:r>
              <a:rPr lang="fr-FR" dirty="0" smtClean="0"/>
              <a:t>. Et soc.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54555" y="233328"/>
            <a:ext cx="51144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Scenario 2 : EDYTEM dans </a:t>
            </a:r>
            <a:r>
              <a:rPr lang="fr-FR" i="1" dirty="0" smtClean="0"/>
              <a:t>PAGE</a:t>
            </a:r>
            <a:r>
              <a:rPr lang="fr-FR" dirty="0" smtClean="0"/>
              <a:t> et </a:t>
            </a:r>
            <a:r>
              <a:rPr lang="fr-FR" i="1" dirty="0" smtClean="0"/>
              <a:t>Sc. Juridiques etc.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87241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432</Words>
  <Application>Microsoft Macintosh PowerPoint</Application>
  <PresentationFormat>Présentation à l'écran (4:3)</PresentationFormat>
  <Paragraphs>124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 Arnaud</dc:creator>
  <cp:lastModifiedBy>Utilisateur de Microsoft Office</cp:lastModifiedBy>
  <cp:revision>3</cp:revision>
  <dcterms:created xsi:type="dcterms:W3CDTF">2014-04-22T10:08:46Z</dcterms:created>
  <dcterms:modified xsi:type="dcterms:W3CDTF">2014-04-22T21:04:03Z</dcterms:modified>
</cp:coreProperties>
</file>