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300" r:id="rId4"/>
    <p:sldId id="296" r:id="rId5"/>
    <p:sldId id="270" r:id="rId6"/>
    <p:sldId id="311" r:id="rId7"/>
    <p:sldId id="312" r:id="rId8"/>
    <p:sldId id="310" r:id="rId9"/>
    <p:sldId id="314" r:id="rId10"/>
    <p:sldId id="265" r:id="rId11"/>
    <p:sldId id="313" r:id="rId12"/>
    <p:sldId id="309" r:id="rId13"/>
    <p:sldId id="315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09106-859B-4274-B83B-F1FC0F227F97}" type="datetime1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314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E9B88E-960C-43B8-AD08-D5BBFA75AF62}" type="datetime1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0770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EDB4E5-0432-43EF-91B5-08DE3AFFC4FA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4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CDC6D9-3797-4AA8-97F7-5DFE79E43722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2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lapp participe egalement a l experience lhcb, specialisee dans la recherche de differences entre matiere et antimatiere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629DD2-B6C8-474F-8BED-B82085DF59AD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BD8C2-BEDA-49DD-8A0D-C5A26973DDD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93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628652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pic>
        <p:nvPicPr>
          <p:cNvPr id="10" name="Image 9" descr="logo_CNRS_In2p3_simple.eps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929586" y="5500702"/>
            <a:ext cx="796461" cy="1087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707A-F988-47EC-9889-D24D3276B0BF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96EA-B54B-4A09-9054-3B31982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515-5225-43E8-858C-B3718BF488C1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85F1-92F9-4C4C-8FCC-473031D4A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B52C-FBA1-409B-B878-264B371314D3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597-3041-4709-9B3F-CF8E9DE48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65BE-D18C-4955-A293-350E8258F43D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25B1-1A2E-433B-AF23-4B95C0D578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8888-32F4-45DE-B914-468BDAE3500A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9BF3-24A6-4750-AE05-1AA372DB2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71DD-FF5F-4334-83D9-1F3384221F87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6404-B907-44DC-A863-292450976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7217-B284-4454-B4CA-3B6C231CA65A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195-00B8-4076-86CB-B5E358FBF5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6E59-0BBF-413C-BB4C-8E72D7BEECB4}" type="datetime1">
              <a:rPr lang="fr-FR" smtClean="0"/>
              <a:t>22/04/2014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AD89-17DE-4EAC-B060-CF86C17F7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0F73-D7F3-4E0B-BBAB-55A7D782E72A}" type="datetime1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B205-3984-46F8-A31F-DD10BEA33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F514-554B-4B04-AB5C-1898B35F00E4}" type="datetime1">
              <a:rPr lang="fr-FR" smtClean="0"/>
              <a:t>22/04/2014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9206-D0B5-4B79-B193-1EEDED17D68A}" type="datetime1">
              <a:rPr lang="fr-FR" smtClean="0"/>
              <a:t>22/04/2014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CB8A-E48D-4E53-819B-F795AC289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3A8766-6AAA-471D-AF66-9CEB8EABDD1F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CBBCE-5E90-4066-BD8F-A005DF7D0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Laboratoire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d’Annecy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-le-Vieux de Physique des </a:t>
            </a:r>
            <a:r>
              <a:rPr lang="en-US" sz="3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particules</a:t>
            </a:r>
            <a:endParaRPr lang="fr-FR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99107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Yannis Karyotakis </a:t>
            </a:r>
            <a:endParaRPr lang="en-US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2400" i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24 Avril 2014</a:t>
            </a:r>
            <a:endParaRPr lang="en-US" sz="2400" i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6" descr="Lapp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501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MS02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709738"/>
            <a:ext cx="91519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 flipH="1">
            <a:off x="1643063" y="1714500"/>
            <a:ext cx="357187" cy="15716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0"/>
            <a:ext cx="9144000" cy="8461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Expérience </a:t>
            </a:r>
            <a:r>
              <a:rPr lang="fr-FR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AMS: </a:t>
            </a:r>
            <a:r>
              <a:rPr lang="fr-FR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sur </a:t>
            </a:r>
            <a:r>
              <a:rPr lang="fr-FR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station spatiale </a:t>
            </a:r>
            <a:endParaRPr lang="en-US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2B8AB-C708-4A35-A1EF-CB2705A4AD7E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DDC46-C04D-440B-BF54-256B899760EB}" type="datetime1">
              <a:rPr lang="fr-FR" smtClean="0"/>
              <a:t>22/04/2014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accent1"/>
                </a:solidFill>
                <a:latin typeface="Arial Narrow" pitchFamily="34" charset="0"/>
              </a:rPr>
              <a:t>L'expérience VIRGO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1790501" cy="365125"/>
          </a:xfrm>
        </p:spPr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Assises du pole PAGE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61BD3-4B07-47D2-A804-8CE8F18AEF4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79765" y="836613"/>
            <a:ext cx="645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latin typeface="Arial Narrow" pitchFamily="34" charset="0"/>
              </a:rPr>
              <a:t>Détection d’ondes gravitationnelles de source cosmique</a:t>
            </a:r>
          </a:p>
        </p:txBody>
      </p:sp>
      <p:pic>
        <p:nvPicPr>
          <p:cNvPr id="20486" name="Picture 5" descr="virgo4"/>
          <p:cNvPicPr>
            <a:picLocks noChangeAspect="1" noChangeArrowheads="1"/>
          </p:cNvPicPr>
          <p:nvPr/>
        </p:nvPicPr>
        <p:blipFill>
          <a:blip r:embed="rId2" cstate="print"/>
          <a:srcRect t="6828" b="4410"/>
          <a:stretch>
            <a:fillRect/>
          </a:stretch>
        </p:blipFill>
        <p:spPr bwMode="auto">
          <a:xfrm>
            <a:off x="6588125" y="981075"/>
            <a:ext cx="2317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51520" y="3429000"/>
            <a:ext cx="583264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 Narrow" pitchFamily="34" charset="0"/>
              </a:rPr>
              <a:t>Interféromètre suspendu de Michelson avec ses bras de 3km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11560" y="6021288"/>
            <a:ext cx="336181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 Narrow" pitchFamily="34" charset="0"/>
              </a:rPr>
              <a:t>Banc de détection et électronique </a:t>
            </a:r>
          </a:p>
        </p:txBody>
      </p:sp>
      <p:pic>
        <p:nvPicPr>
          <p:cNvPr id="20489" name="Picture 11" descr="aerial"/>
          <p:cNvPicPr>
            <a:picLocks noChangeAspect="1" noChangeArrowheads="1"/>
          </p:cNvPicPr>
          <p:nvPr/>
        </p:nvPicPr>
        <p:blipFill>
          <a:blip r:embed="rId3" cstate="print"/>
          <a:srcRect t="19170" b="4424"/>
          <a:stretch>
            <a:fillRect/>
          </a:stretch>
        </p:blipFill>
        <p:spPr bwMode="auto">
          <a:xfrm>
            <a:off x="251520" y="1268760"/>
            <a:ext cx="54102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 descr="DetecLabSep00"/>
          <p:cNvPicPr>
            <a:picLocks noChangeAspect="1" noChangeArrowheads="1"/>
          </p:cNvPicPr>
          <p:nvPr/>
        </p:nvPicPr>
        <p:blipFill>
          <a:blip r:embed="rId4" cstate="print"/>
          <a:srcRect l="2184" t="16609" r="1773"/>
          <a:stretch>
            <a:fillRect/>
          </a:stretch>
        </p:blipFill>
        <p:spPr bwMode="auto">
          <a:xfrm>
            <a:off x="611560" y="3789040"/>
            <a:ext cx="33528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 descr="VirgoBancdet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7560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B78F6-6AAD-490D-8A7E-B9B8E5CA4533}" type="datetime1">
              <a:rPr lang="fr-FR" b="1" smtClean="0">
                <a:solidFill>
                  <a:srgbClr val="00B0F0"/>
                </a:solidFill>
              </a:rPr>
              <a:t>22/04/2014</a:t>
            </a:fld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4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j0399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049" y="788715"/>
            <a:ext cx="560161" cy="3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009" y="-66818"/>
            <a:ext cx="7400925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Mesocentre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calcul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BE1DD-FD04-4285-A43A-F74C40ADF892}" type="datetime1">
              <a:rPr lang="fr-FR" smtClean="0"/>
              <a:t>22/04/2014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1027" name="Picture 3" descr="\\LAPPFILE2\informatique\MUST\Logos\LogoM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602570"/>
            <a:ext cx="1143000" cy="1656443"/>
          </a:xfrm>
          <a:prstGeom prst="rect">
            <a:avLst/>
          </a:prstGeom>
          <a:noFill/>
        </p:spPr>
      </p:pic>
      <p:pic>
        <p:nvPicPr>
          <p:cNvPr id="1028" name="Picture 4" descr="\\LAPPFILE2\informatique\MUST\Logos\EGEE_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914400"/>
            <a:ext cx="847725" cy="565150"/>
          </a:xfrm>
          <a:prstGeom prst="rect">
            <a:avLst/>
          </a:prstGeom>
          <a:noFill/>
        </p:spPr>
      </p:pic>
      <p:pic>
        <p:nvPicPr>
          <p:cNvPr id="1029" name="Picture 5" descr="\\LAPPFILE2\informatique\MUST\Logos\LCG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638" y="1503363"/>
            <a:ext cx="693737" cy="693737"/>
          </a:xfrm>
          <a:prstGeom prst="rect">
            <a:avLst/>
          </a:prstGeom>
          <a:noFill/>
        </p:spPr>
      </p:pic>
      <p:pic>
        <p:nvPicPr>
          <p:cNvPr id="1026" name="Picture 2" descr="\\LAPPFILE2\informatique\MUST\Présentations\Photothèque_Must\Must_PhotoEnsembl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050" y="2376331"/>
            <a:ext cx="1362074" cy="2029658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3039" y="4132575"/>
            <a:ext cx="1338262" cy="13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2" descr="ScienceTerr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2613" y="148091"/>
            <a:ext cx="169749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915150" y="1053584"/>
            <a:ext cx="1990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>
              <a:spcBef>
                <a:spcPct val="50000"/>
              </a:spcBef>
            </a:pPr>
            <a:r>
              <a:rPr lang="en-US" sz="1200" b="1" dirty="0" err="1" smtClean="0">
                <a:latin typeface="Comic Sans MS" pitchFamily="66" charset="0"/>
              </a:rPr>
              <a:t>Tremblements</a:t>
            </a:r>
            <a:r>
              <a:rPr lang="en-US" sz="1200" b="1" dirty="0" smtClean="0">
                <a:latin typeface="Comic Sans MS" pitchFamily="66" charset="0"/>
              </a:rPr>
              <a:t> de </a:t>
            </a:r>
            <a:r>
              <a:rPr lang="en-US" sz="1200" b="1" dirty="0" err="1" smtClean="0">
                <a:latin typeface="Comic Sans MS" pitchFamily="66" charset="0"/>
              </a:rPr>
              <a:t>terre</a:t>
            </a:r>
            <a:r>
              <a:rPr lang="en-US" sz="1200" b="1" dirty="0" smtClean="0">
                <a:latin typeface="Comic Sans MS" pitchFamily="66" charset="0"/>
              </a:rPr>
              <a:t> tsunami</a:t>
            </a:r>
            <a:endParaRPr lang="fr-FR" sz="1200" b="1" dirty="0">
              <a:latin typeface="Comic Sans MS" pitchFamily="66" charset="0"/>
            </a:endParaRPr>
          </a:p>
        </p:txBody>
      </p:sp>
      <p:pic>
        <p:nvPicPr>
          <p:cNvPr id="29" name="Picture 10" descr="biome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008" y="1259341"/>
            <a:ext cx="1064759" cy="9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biomed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5963" y="1618796"/>
            <a:ext cx="977446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065963" y="2391002"/>
            <a:ext cx="1851705" cy="4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 defTabSz="456919"/>
            <a:r>
              <a:rPr lang="en-US" sz="1100" b="1" dirty="0" err="1">
                <a:latin typeface="Comic Sans MS" pitchFamily="66" charset="0"/>
              </a:rPr>
              <a:t>Génomique</a:t>
            </a:r>
            <a:r>
              <a:rPr lang="en-US" sz="1100" b="1" dirty="0">
                <a:latin typeface="Comic Sans MS" pitchFamily="66" charset="0"/>
              </a:rPr>
              <a:t> – malaria</a:t>
            </a:r>
          </a:p>
          <a:p>
            <a:pPr algn="ctr" defTabSz="456919"/>
            <a:r>
              <a:rPr lang="en-US" sz="1100" b="1" dirty="0">
                <a:latin typeface="Comic Sans MS" pitchFamily="66" charset="0"/>
              </a:rPr>
              <a:t>grippe </a:t>
            </a:r>
            <a:r>
              <a:rPr lang="en-US" sz="1100" b="1" dirty="0" err="1">
                <a:latin typeface="Comic Sans MS" pitchFamily="66" charset="0"/>
              </a:rPr>
              <a:t>aviaire</a:t>
            </a:r>
            <a:endParaRPr lang="fr-FR" sz="1100" b="1" dirty="0">
              <a:latin typeface="Comic Sans MS" pitchFamily="66" charset="0"/>
            </a:endParaRPr>
          </a:p>
        </p:txBody>
      </p:sp>
      <p:pic>
        <p:nvPicPr>
          <p:cNvPr id="38" name="Image 37" descr="Imag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11961" y="1390650"/>
            <a:ext cx="3063164" cy="170021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257800" y="5530334"/>
            <a:ext cx="1990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>
              <a:spcBef>
                <a:spcPct val="50000"/>
              </a:spcBef>
            </a:pPr>
            <a:r>
              <a:rPr lang="fr-FR" sz="1200" b="1" dirty="0" smtClean="0">
                <a:latin typeface="Comic Sans MS" pitchFamily="66" charset="0"/>
              </a:rPr>
              <a:t>Membranes polymères</a:t>
            </a:r>
            <a:endParaRPr lang="fr-FR" sz="1200" b="1" dirty="0">
              <a:latin typeface="Comic Sans MS" pitchFamily="66" charset="0"/>
            </a:endParaRPr>
          </a:p>
        </p:txBody>
      </p:sp>
      <p:pic>
        <p:nvPicPr>
          <p:cNvPr id="41" name="Picture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5939" y="4539434"/>
            <a:ext cx="2125662" cy="94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3114675" y="5511284"/>
            <a:ext cx="1990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19">
              <a:spcBef>
                <a:spcPct val="50000"/>
              </a:spcBef>
            </a:pPr>
            <a:r>
              <a:rPr lang="fr-FR" sz="1200" b="1" dirty="0" smtClean="0">
                <a:latin typeface="Comic Sans MS" pitchFamily="66" charset="0"/>
              </a:rPr>
              <a:t>Cosmologie</a:t>
            </a:r>
            <a:endParaRPr lang="fr-FR" sz="1200" b="1" dirty="0">
              <a:latin typeface="Comic Sans MS" pitchFamily="66" charset="0"/>
            </a:endParaRPr>
          </a:p>
        </p:txBody>
      </p:sp>
      <p:pic>
        <p:nvPicPr>
          <p:cNvPr id="43" name="Image 42" descr="atlas2010-vp1-152166-316199_thum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7093" y="3198018"/>
            <a:ext cx="1768758" cy="1193912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2867723" y="5910760"/>
            <a:ext cx="48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1450 cœurs de CPU et 1100 To  </a:t>
            </a:r>
            <a:r>
              <a:rPr lang="fr-FR" dirty="0" smtClean="0">
                <a:solidFill>
                  <a:schemeClr val="accent1"/>
                </a:solidFill>
              </a:rPr>
              <a:t>de </a:t>
            </a:r>
            <a:r>
              <a:rPr lang="fr-FR" dirty="0" smtClean="0">
                <a:solidFill>
                  <a:schemeClr val="accent1"/>
                </a:solidFill>
              </a:rPr>
              <a:t>stockage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Structuration locale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268760"/>
            <a:ext cx="7400925" cy="4857403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Coordination nationale forte des activités par l’IN2P3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Collaborations solides avec LPSC, LSM, </a:t>
            </a:r>
            <a:r>
              <a:rPr lang="fr-FR" dirty="0" err="1" smtClean="0">
                <a:solidFill>
                  <a:schemeClr val="accent1"/>
                </a:solidFill>
              </a:rPr>
              <a:t>LAPTh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Labex</a:t>
            </a:r>
            <a:r>
              <a:rPr lang="fr-FR" dirty="0" smtClean="0">
                <a:solidFill>
                  <a:schemeClr val="accent1"/>
                </a:solidFill>
              </a:rPr>
              <a:t> commun ENIGMASS.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L’instrumentation est un terrain qui favorisera le développent des liens avec des laboratoires de différentes disciplines.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18888-32F4-45DE-B914-468BDAE3500A}" type="datetime1">
              <a:rPr lang="fr-FR" smtClean="0"/>
              <a:t>22/04/2014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16632"/>
            <a:ext cx="7715200" cy="5904656"/>
          </a:xfrm>
        </p:spPr>
        <p:txBody>
          <a:bodyPr/>
          <a:lstStyle/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4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Le LAPP est un laboratoire de recherche de physique fondamentale</a:t>
            </a:r>
          </a:p>
          <a:p>
            <a:pPr algn="ctr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Quelle est l’origine de l’univers ??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Quelles sont le lois fondamentales qui gouvernent son évolution  ??</a:t>
            </a:r>
            <a:endParaRPr lang="fr-FR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1FEC1-1B09-4D10-BB93-8D158E73BCF1}" type="datetime1">
              <a:rPr lang="fr-FR" smtClean="0"/>
              <a:t>22/04/2014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99592" y="188640"/>
            <a:ext cx="7534597" cy="1008112"/>
          </a:xfrm>
        </p:spPr>
        <p:txBody>
          <a:bodyPr/>
          <a:lstStyle/>
          <a:p>
            <a:pPr algn="ctr">
              <a:buNone/>
            </a:pPr>
            <a:r>
              <a:rPr lang="fr-FR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Les deux infinis remontent à l’origine de notre univers</a:t>
            </a:r>
            <a:endParaRPr lang="fr-FR" sz="2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06743-DDB2-477F-929A-748A147CE8F5}" type="datetime1">
              <a:rPr lang="fr-FR" smtClean="0"/>
              <a:t>22/04/2014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0B205-3984-46F8-A31F-DD10BEA33E3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8" name="Image 7" descr="BigB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916832"/>
            <a:ext cx="5256584" cy="4359296"/>
          </a:xfrm>
          <a:prstGeom prst="rect">
            <a:avLst/>
          </a:prstGeom>
        </p:spPr>
      </p:pic>
      <p:pic>
        <p:nvPicPr>
          <p:cNvPr id="9" name="Image 8" descr="C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115469" cy="1578504"/>
          </a:xfrm>
          <a:prstGeom prst="rect">
            <a:avLst/>
          </a:prstGeom>
        </p:spPr>
      </p:pic>
      <p:pic>
        <p:nvPicPr>
          <p:cNvPr id="10" name="Image 9" descr="ATLASE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3024336" cy="2164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7921F-C62C-4A03-9536-FF64B6A7D27D}" type="datetime1">
              <a:rPr lang="fr-FR" smtClean="0"/>
              <a:t>22/04/2014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5" name="Image 4" descr="Front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79" y="145765"/>
            <a:ext cx="5112568" cy="654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318573" cy="77809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Le LAPP en </a:t>
            </a:r>
            <a:r>
              <a:rPr lang="en-US" dirty="0" err="1" smtClean="0">
                <a:solidFill>
                  <a:schemeClr val="accent1"/>
                </a:solidFill>
              </a:rPr>
              <a:t>bref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7920879" cy="51125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3513" indent="-187325" algn="ctr" eaLnBrk="1" hangingPunct="1">
              <a:lnSpc>
                <a:spcPct val="80000"/>
              </a:lnSpc>
              <a:buNone/>
            </a:pPr>
            <a:r>
              <a:rPr lang="fr-FR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fr-FR" sz="2400" dirty="0" smtClean="0">
                <a:latin typeface="Comic Sans MS" panose="030F0702030302020204" pitchFamily="66" charset="0"/>
              </a:rPr>
              <a:t>Chercheurs </a:t>
            </a:r>
            <a:r>
              <a:rPr lang="fr-FR" sz="2400" dirty="0">
                <a:latin typeface="Comic Sans MS" panose="030F0702030302020204" pitchFamily="66" charset="0"/>
              </a:rPr>
              <a:t>30</a:t>
            </a:r>
          </a:p>
          <a:p>
            <a:pPr lvl="1"/>
            <a:r>
              <a:rPr lang="fr-FR" sz="2400" dirty="0">
                <a:latin typeface="Comic Sans MS" panose="030F0702030302020204" pitchFamily="66" charset="0"/>
              </a:rPr>
              <a:t>EC 9</a:t>
            </a:r>
          </a:p>
          <a:p>
            <a:pPr lvl="1"/>
            <a:r>
              <a:rPr lang="fr-FR" sz="2400" dirty="0">
                <a:latin typeface="Comic Sans MS" panose="030F0702030302020204" pitchFamily="66" charset="0"/>
              </a:rPr>
              <a:t>ITA/BIATSS 67</a:t>
            </a:r>
          </a:p>
          <a:p>
            <a:pPr lvl="1"/>
            <a:r>
              <a:rPr lang="fr-FR" sz="2400" dirty="0">
                <a:latin typeface="Comic Sans MS" panose="030F0702030302020204" pitchFamily="66" charset="0"/>
              </a:rPr>
              <a:t>Doctorants 12</a:t>
            </a:r>
          </a:p>
          <a:p>
            <a:pPr lvl="1"/>
            <a:r>
              <a:rPr lang="fr-FR" sz="2400" dirty="0">
                <a:latin typeface="Comic Sans MS" panose="030F0702030302020204" pitchFamily="66" charset="0"/>
              </a:rPr>
              <a:t>Chercheurs CDD/Post-doctorants 7</a:t>
            </a:r>
          </a:p>
          <a:p>
            <a:pPr lvl="1"/>
            <a:r>
              <a:rPr lang="fr-FR" sz="2400" dirty="0">
                <a:latin typeface="Comic Sans MS" panose="030F0702030302020204" pitchFamily="66" charset="0"/>
              </a:rPr>
              <a:t>Autres CDD </a:t>
            </a:r>
            <a:r>
              <a:rPr lang="fr-FR" sz="2400" dirty="0" smtClean="0">
                <a:latin typeface="Comic Sans MS" panose="030F0702030302020204" pitchFamily="66" charset="0"/>
              </a:rPr>
              <a:t> 5</a:t>
            </a:r>
            <a:endParaRPr lang="fr-FR" sz="2400" dirty="0">
              <a:latin typeface="Comic Sans MS" panose="030F0702030302020204" pitchFamily="66" charset="0"/>
            </a:endParaRPr>
          </a:p>
          <a:p>
            <a:pPr marL="163513" indent="-187325" algn="ctr" eaLnBrk="1" hangingPunct="1">
              <a:lnSpc>
                <a:spcPct val="80000"/>
              </a:lnSpc>
              <a:buNone/>
            </a:pPr>
            <a:endParaRPr lang="fr-FR" dirty="0" smtClean="0"/>
          </a:p>
          <a:p>
            <a:pPr marL="163513" indent="-187325" algn="ctr" eaLnBrk="1" hangingPunct="1">
              <a:lnSpc>
                <a:spcPct val="80000"/>
              </a:lnSpc>
              <a:buNone/>
            </a:pPr>
            <a:r>
              <a:rPr lang="fr-FR" sz="2800" dirty="0" smtClean="0"/>
              <a:t>7 </a:t>
            </a:r>
            <a:r>
              <a:rPr lang="fr-FR" sz="2800" dirty="0" smtClean="0"/>
              <a:t>expériences et </a:t>
            </a:r>
            <a:r>
              <a:rPr lang="fr-FR" sz="2800" dirty="0" smtClean="0"/>
              <a:t>programmes </a:t>
            </a:r>
            <a:r>
              <a:rPr lang="fr-FR" sz="2800" dirty="0" smtClean="0"/>
              <a:t>de R&amp;D</a:t>
            </a:r>
          </a:p>
          <a:p>
            <a:pPr marL="912813" lvl="2" indent="0" eaLnBrk="1" hangingPunct="1">
              <a:lnSpc>
                <a:spcPct val="80000"/>
              </a:lnSpc>
              <a:buNone/>
            </a:pPr>
            <a:endParaRPr lang="fr-FR" dirty="0" smtClean="0">
              <a:latin typeface="Comic Sans MS" pitchFamily="66" charset="0"/>
            </a:endParaRPr>
          </a:p>
          <a:p>
            <a:pPr eaLnBrk="1" hangingPunct="1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2761C-BECC-461F-8511-4612D45B1DF3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76ADA1-E340-4EB4-9BB0-B3FE4046E68F}" type="datetime1">
              <a:rPr lang="fr-FR" b="1" smtClean="0">
                <a:solidFill>
                  <a:srgbClr val="00B0F0"/>
                </a:solidFill>
              </a:rPr>
              <a:t>22/04/2014</a:t>
            </a:fld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Assises du pole PAGE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n-2002-002"/>
          <p:cNvPicPr>
            <a:picLocks noChangeAspect="1" noChangeArrowheads="1"/>
          </p:cNvPicPr>
          <p:nvPr/>
        </p:nvPicPr>
        <p:blipFill>
          <a:blip r:embed="rId2" cstate="print"/>
          <a:srcRect t="10866" b="7086"/>
          <a:stretch>
            <a:fillRect/>
          </a:stretch>
        </p:blipFill>
        <p:spPr bwMode="auto">
          <a:xfrm>
            <a:off x="1763713" y="0"/>
            <a:ext cx="7380287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8" name="Line 8"/>
          <p:cNvSpPr>
            <a:spLocks noChangeShapeType="1"/>
          </p:cNvSpPr>
          <p:nvPr/>
        </p:nvSpPr>
        <p:spPr bwMode="auto">
          <a:xfrm flipV="1">
            <a:off x="-900113" y="2420938"/>
            <a:ext cx="4608513" cy="5762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7451725" y="1484313"/>
            <a:ext cx="3024188" cy="431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8159750" y="4292600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>
                <a:latin typeface="Arial" pitchFamily="34" charset="0"/>
                <a:cs typeface="Times New Roman" pitchFamily="18" charset="0"/>
              </a:rPr>
              <a:t>©CERN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27784" y="-387424"/>
            <a:ext cx="6335712" cy="3671888"/>
            <a:chOff x="930" y="119"/>
            <a:chExt cx="3991" cy="2313"/>
          </a:xfrm>
        </p:grpSpPr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 flipV="1">
              <a:off x="2925" y="1117"/>
              <a:ext cx="1407" cy="63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 flipV="1">
              <a:off x="2880" y="1525"/>
              <a:ext cx="2041" cy="2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56" name="Arc 14"/>
            <p:cNvSpPr>
              <a:spLocks/>
            </p:cNvSpPr>
            <p:nvPr/>
          </p:nvSpPr>
          <p:spPr bwMode="auto">
            <a:xfrm rot="-597720">
              <a:off x="2971" y="1616"/>
              <a:ext cx="963" cy="453"/>
            </a:xfrm>
            <a:custGeom>
              <a:avLst/>
              <a:gdLst>
                <a:gd name="T0" fmla="*/ 0 w 30662"/>
                <a:gd name="T1" fmla="*/ 55 h 21600"/>
                <a:gd name="T2" fmla="*/ 963 w 30662"/>
                <a:gd name="T3" fmla="*/ 300 h 21600"/>
                <a:gd name="T4" fmla="*/ 324 w 30662"/>
                <a:gd name="T5" fmla="*/ 453 h 21600"/>
                <a:gd name="T6" fmla="*/ 0 60000 65536"/>
                <a:gd name="T7" fmla="*/ 0 60000 65536"/>
                <a:gd name="T8" fmla="*/ 0 60000 65536"/>
                <a:gd name="T9" fmla="*/ 0 w 30662"/>
                <a:gd name="T10" fmla="*/ 0 h 21600"/>
                <a:gd name="T11" fmla="*/ 30662 w 306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62" h="21600" fill="none" extrusionOk="0">
                  <a:moveTo>
                    <a:pt x="0" y="2630"/>
                  </a:moveTo>
                  <a:cubicBezTo>
                    <a:pt x="3169" y="904"/>
                    <a:pt x="6721" y="-1"/>
                    <a:pt x="10330" y="0"/>
                  </a:cubicBezTo>
                  <a:cubicBezTo>
                    <a:pt x="19448" y="0"/>
                    <a:pt x="27584" y="5725"/>
                    <a:pt x="30662" y="14308"/>
                  </a:cubicBezTo>
                </a:path>
                <a:path w="30662" h="21600" stroke="0" extrusionOk="0">
                  <a:moveTo>
                    <a:pt x="0" y="2630"/>
                  </a:moveTo>
                  <a:cubicBezTo>
                    <a:pt x="3169" y="904"/>
                    <a:pt x="6721" y="-1"/>
                    <a:pt x="10330" y="0"/>
                  </a:cubicBezTo>
                  <a:cubicBezTo>
                    <a:pt x="19448" y="0"/>
                    <a:pt x="27584" y="5725"/>
                    <a:pt x="30662" y="14308"/>
                  </a:cubicBezTo>
                  <a:lnTo>
                    <a:pt x="10330" y="2160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7" name="Arc 15"/>
            <p:cNvSpPr>
              <a:spLocks/>
            </p:cNvSpPr>
            <p:nvPr/>
          </p:nvSpPr>
          <p:spPr bwMode="auto">
            <a:xfrm rot="-2668998">
              <a:off x="2789" y="1389"/>
              <a:ext cx="977" cy="195"/>
            </a:xfrm>
            <a:custGeom>
              <a:avLst/>
              <a:gdLst>
                <a:gd name="T0" fmla="*/ 0 w 30662"/>
                <a:gd name="T1" fmla="*/ 24 h 21600"/>
                <a:gd name="T2" fmla="*/ 977 w 30662"/>
                <a:gd name="T3" fmla="*/ 129 h 21600"/>
                <a:gd name="T4" fmla="*/ 329 w 30662"/>
                <a:gd name="T5" fmla="*/ 195 h 21600"/>
                <a:gd name="T6" fmla="*/ 0 60000 65536"/>
                <a:gd name="T7" fmla="*/ 0 60000 65536"/>
                <a:gd name="T8" fmla="*/ 0 60000 65536"/>
                <a:gd name="T9" fmla="*/ 0 w 30662"/>
                <a:gd name="T10" fmla="*/ 0 h 21600"/>
                <a:gd name="T11" fmla="*/ 30662 w 306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62" h="21600" fill="none" extrusionOk="0">
                  <a:moveTo>
                    <a:pt x="0" y="2630"/>
                  </a:moveTo>
                  <a:cubicBezTo>
                    <a:pt x="3169" y="904"/>
                    <a:pt x="6721" y="-1"/>
                    <a:pt x="10330" y="0"/>
                  </a:cubicBezTo>
                  <a:cubicBezTo>
                    <a:pt x="19448" y="0"/>
                    <a:pt x="27584" y="5725"/>
                    <a:pt x="30662" y="14308"/>
                  </a:cubicBezTo>
                </a:path>
                <a:path w="30662" h="21600" stroke="0" extrusionOk="0">
                  <a:moveTo>
                    <a:pt x="0" y="2630"/>
                  </a:moveTo>
                  <a:cubicBezTo>
                    <a:pt x="3169" y="904"/>
                    <a:pt x="6721" y="-1"/>
                    <a:pt x="10330" y="0"/>
                  </a:cubicBezTo>
                  <a:cubicBezTo>
                    <a:pt x="19448" y="0"/>
                    <a:pt x="27584" y="5725"/>
                    <a:pt x="30662" y="14308"/>
                  </a:cubicBezTo>
                  <a:lnTo>
                    <a:pt x="10330" y="2160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923" y="1516"/>
              <a:ext cx="1998" cy="643"/>
              <a:chOff x="2923" y="1516"/>
              <a:chExt cx="1998" cy="643"/>
            </a:xfrm>
          </p:grpSpPr>
          <p:sp>
            <p:nvSpPr>
              <p:cNvPr id="31778" name="Line 17"/>
              <p:cNvSpPr>
                <a:spLocks noChangeShapeType="1"/>
              </p:cNvSpPr>
              <p:nvPr/>
            </p:nvSpPr>
            <p:spPr bwMode="auto">
              <a:xfrm>
                <a:off x="2925" y="1752"/>
                <a:ext cx="1860" cy="31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9" name="Line 18"/>
              <p:cNvSpPr>
                <a:spLocks noChangeShapeType="1"/>
              </p:cNvSpPr>
              <p:nvPr/>
            </p:nvSpPr>
            <p:spPr bwMode="auto">
              <a:xfrm>
                <a:off x="2925" y="1752"/>
                <a:ext cx="1905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0" name="Line 19"/>
              <p:cNvSpPr>
                <a:spLocks noChangeShapeType="1"/>
              </p:cNvSpPr>
              <p:nvPr/>
            </p:nvSpPr>
            <p:spPr bwMode="auto">
              <a:xfrm>
                <a:off x="2925" y="1752"/>
                <a:ext cx="1724" cy="3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1" name="Line 20"/>
              <p:cNvSpPr>
                <a:spLocks noChangeShapeType="1"/>
              </p:cNvSpPr>
              <p:nvPr/>
            </p:nvSpPr>
            <p:spPr bwMode="auto">
              <a:xfrm>
                <a:off x="2971" y="1752"/>
                <a:ext cx="1859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2" name="Arc 21"/>
              <p:cNvSpPr>
                <a:spLocks/>
              </p:cNvSpPr>
              <p:nvPr/>
            </p:nvSpPr>
            <p:spPr bwMode="auto">
              <a:xfrm rot="10190637">
                <a:off x="2923" y="1516"/>
                <a:ext cx="963" cy="453"/>
              </a:xfrm>
              <a:custGeom>
                <a:avLst/>
                <a:gdLst>
                  <a:gd name="T0" fmla="*/ 0 w 30662"/>
                  <a:gd name="T1" fmla="*/ 55 h 21600"/>
                  <a:gd name="T2" fmla="*/ 963 w 30662"/>
                  <a:gd name="T3" fmla="*/ 300 h 21600"/>
                  <a:gd name="T4" fmla="*/ 324 w 30662"/>
                  <a:gd name="T5" fmla="*/ 453 h 21600"/>
                  <a:gd name="T6" fmla="*/ 0 60000 65536"/>
                  <a:gd name="T7" fmla="*/ 0 60000 65536"/>
                  <a:gd name="T8" fmla="*/ 0 60000 65536"/>
                  <a:gd name="T9" fmla="*/ 0 w 30662"/>
                  <a:gd name="T10" fmla="*/ 0 h 21600"/>
                  <a:gd name="T11" fmla="*/ 30662 w 306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662" h="21600" fill="none" extrusionOk="0">
                    <a:moveTo>
                      <a:pt x="0" y="2630"/>
                    </a:moveTo>
                    <a:cubicBezTo>
                      <a:pt x="3169" y="904"/>
                      <a:pt x="6721" y="-1"/>
                      <a:pt x="10330" y="0"/>
                    </a:cubicBezTo>
                    <a:cubicBezTo>
                      <a:pt x="19448" y="0"/>
                      <a:pt x="27584" y="5725"/>
                      <a:pt x="30662" y="14308"/>
                    </a:cubicBezTo>
                  </a:path>
                  <a:path w="30662" h="21600" stroke="0" extrusionOk="0">
                    <a:moveTo>
                      <a:pt x="0" y="2630"/>
                    </a:moveTo>
                    <a:cubicBezTo>
                      <a:pt x="3169" y="904"/>
                      <a:pt x="6721" y="-1"/>
                      <a:pt x="10330" y="0"/>
                    </a:cubicBezTo>
                    <a:cubicBezTo>
                      <a:pt x="19448" y="0"/>
                      <a:pt x="27584" y="5725"/>
                      <a:pt x="30662" y="14308"/>
                    </a:cubicBezTo>
                    <a:lnTo>
                      <a:pt x="103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83" name="Line 22"/>
              <p:cNvSpPr>
                <a:spLocks noChangeShapeType="1"/>
              </p:cNvSpPr>
              <p:nvPr/>
            </p:nvSpPr>
            <p:spPr bwMode="auto">
              <a:xfrm>
                <a:off x="2925" y="1752"/>
                <a:ext cx="1996" cy="40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 rot="9661775">
              <a:off x="930" y="1661"/>
              <a:ext cx="1996" cy="407"/>
              <a:chOff x="1748" y="2623"/>
              <a:chExt cx="1996" cy="407"/>
            </a:xfrm>
          </p:grpSpPr>
          <p:sp>
            <p:nvSpPr>
              <p:cNvPr id="31773" name="Line 24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860" cy="31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4" name="Line 25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905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5" name="Line 26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724" cy="3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6" name="Line 27"/>
              <p:cNvSpPr>
                <a:spLocks noChangeShapeType="1"/>
              </p:cNvSpPr>
              <p:nvPr/>
            </p:nvSpPr>
            <p:spPr bwMode="auto">
              <a:xfrm>
                <a:off x="1794" y="2623"/>
                <a:ext cx="1859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7" name="Line 28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996" cy="40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760" name="Line 29"/>
            <p:cNvSpPr>
              <a:spLocks noChangeShapeType="1"/>
            </p:cNvSpPr>
            <p:nvPr/>
          </p:nvSpPr>
          <p:spPr bwMode="auto">
            <a:xfrm flipH="1" flipV="1">
              <a:off x="1338" y="981"/>
              <a:ext cx="1587" cy="77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1" name="Line 30"/>
            <p:cNvSpPr>
              <a:spLocks noChangeShapeType="1"/>
            </p:cNvSpPr>
            <p:nvPr/>
          </p:nvSpPr>
          <p:spPr bwMode="auto">
            <a:xfrm flipH="1" flipV="1">
              <a:off x="1111" y="1253"/>
              <a:ext cx="1814" cy="49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2" name="Line 31"/>
            <p:cNvSpPr>
              <a:spLocks noChangeShapeType="1"/>
            </p:cNvSpPr>
            <p:nvPr/>
          </p:nvSpPr>
          <p:spPr bwMode="auto">
            <a:xfrm flipH="1" flipV="1">
              <a:off x="1202" y="1570"/>
              <a:ext cx="1633" cy="18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3" name="Line 32"/>
            <p:cNvSpPr>
              <a:spLocks noChangeShapeType="1"/>
            </p:cNvSpPr>
            <p:nvPr/>
          </p:nvSpPr>
          <p:spPr bwMode="auto">
            <a:xfrm flipH="1" flipV="1">
              <a:off x="1338" y="1616"/>
              <a:ext cx="1451" cy="1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4" name="Line 33"/>
            <p:cNvSpPr>
              <a:spLocks noChangeShapeType="1"/>
            </p:cNvSpPr>
            <p:nvPr/>
          </p:nvSpPr>
          <p:spPr bwMode="auto">
            <a:xfrm flipH="1" flipV="1">
              <a:off x="1383" y="981"/>
              <a:ext cx="1452" cy="7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5" name="Line 34"/>
            <p:cNvSpPr>
              <a:spLocks noChangeShapeType="1"/>
            </p:cNvSpPr>
            <p:nvPr/>
          </p:nvSpPr>
          <p:spPr bwMode="auto">
            <a:xfrm flipH="1" flipV="1">
              <a:off x="2608" y="210"/>
              <a:ext cx="272" cy="14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66" name="Line 35"/>
            <p:cNvSpPr>
              <a:spLocks noChangeShapeType="1"/>
            </p:cNvSpPr>
            <p:nvPr/>
          </p:nvSpPr>
          <p:spPr bwMode="auto">
            <a:xfrm flipV="1">
              <a:off x="2880" y="119"/>
              <a:ext cx="91" cy="158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 rot="5400000">
              <a:off x="2449" y="2001"/>
              <a:ext cx="726" cy="136"/>
              <a:chOff x="1748" y="2623"/>
              <a:chExt cx="1996" cy="407"/>
            </a:xfrm>
          </p:grpSpPr>
          <p:sp>
            <p:nvSpPr>
              <p:cNvPr id="31768" name="Line 37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860" cy="31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69" name="Line 38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905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0" name="Line 39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724" cy="3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1" name="Line 40"/>
              <p:cNvSpPr>
                <a:spLocks noChangeShapeType="1"/>
              </p:cNvSpPr>
              <p:nvPr/>
            </p:nvSpPr>
            <p:spPr bwMode="auto">
              <a:xfrm>
                <a:off x="1794" y="2623"/>
                <a:ext cx="1859" cy="2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2" name="Line 41"/>
              <p:cNvSpPr>
                <a:spLocks noChangeShapeType="1"/>
              </p:cNvSpPr>
              <p:nvPr/>
            </p:nvSpPr>
            <p:spPr bwMode="auto">
              <a:xfrm>
                <a:off x="1748" y="2623"/>
                <a:ext cx="1996" cy="407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0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509120"/>
            <a:ext cx="8676456" cy="5000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b="1" i="1" dirty="0">
                <a:solidFill>
                  <a:srgbClr val="FF0000"/>
                </a:solidFill>
              </a:rPr>
              <a:t>L</a:t>
            </a:r>
            <a:r>
              <a:rPr lang="fr-FR" sz="3200" b="1" i="1" dirty="0" smtClean="0">
                <a:solidFill>
                  <a:srgbClr val="FF0000"/>
                </a:solidFill>
              </a:rPr>
              <a:t>e </a:t>
            </a:r>
            <a:r>
              <a:rPr lang="fr-FR" sz="3200" b="1" i="1" dirty="0" smtClean="0">
                <a:solidFill>
                  <a:srgbClr val="FF0000"/>
                </a:solidFill>
              </a:rPr>
              <a:t>détecteur ATLAS au LHC </a:t>
            </a:r>
            <a:endParaRPr lang="fr-FR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A5A0-8F69-4B03-82FA-7B4673F2833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020827" y="4953754"/>
            <a:ext cx="7798207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solidFill>
                  <a:srgbClr val="0070C0"/>
                </a:solidFill>
                <a:latin typeface="Arial Narrow" pitchFamily="34" charset="0"/>
              </a:rPr>
              <a:t>22 m de haut, 44 m de long, poids de 7000 </a:t>
            </a:r>
            <a:r>
              <a:rPr lang="fr-FR" sz="2800" b="1" dirty="0" smtClean="0">
                <a:solidFill>
                  <a:srgbClr val="0070C0"/>
                </a:solidFill>
                <a:latin typeface="Arial Narrow" pitchFamily="34" charset="0"/>
              </a:rPr>
              <a:t>tonnes, dans une caverne à 100m sous terre</a:t>
            </a:r>
            <a:endParaRPr lang="fr-FR" sz="28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endParaRPr lang="fr-FR" dirty="0">
              <a:latin typeface="Arial Narrow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B2757-2280-4FA3-8BC6-45EB7DB5127B}" type="datetime1">
              <a:rPr lang="fr-FR" smtClean="0"/>
              <a:t>22/04/2014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5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2.59259E-6 L 0.2441 -0.04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5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319 -0.01042 L -0.16528 0.0314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animBg="1"/>
      <p:bldP spid="189449" grpId="0" animBg="1"/>
      <p:bldP spid="42" grpId="0"/>
      <p:bldP spid="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013" y="260350"/>
            <a:ext cx="7400925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Expérience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LHCb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en-US" sz="2800" i="1" dirty="0" err="1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reconstruit</a:t>
            </a:r>
            <a:r>
              <a:rPr lang="en-US" sz="2800" i="1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 les hadrons “beaux”</a:t>
            </a:r>
          </a:p>
        </p:txBody>
      </p:sp>
      <p:pic>
        <p:nvPicPr>
          <p:cNvPr id="26627" name="Picture 4" descr="LHCbCavernDe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70231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747DDE-46F2-4828-B55E-0A99C52571E8}" type="datetime1">
              <a:rPr lang="fr-FR" b="1" smtClean="0">
                <a:solidFill>
                  <a:srgbClr val="FF0000"/>
                </a:solidFill>
              </a:rPr>
              <a:t>22/04/2014</a:t>
            </a:fld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72211-D2DE-4411-8A62-138C4EBF323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Assises du pole PAGE</a:t>
            </a:r>
            <a:endParaRPr lang="fr-FR" b="1">
              <a:solidFill>
                <a:srgbClr val="00B0F0"/>
              </a:solidFill>
            </a:endParaRPr>
          </a:p>
        </p:txBody>
      </p:sp>
      <p:pic>
        <p:nvPicPr>
          <p:cNvPr id="2663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115888"/>
            <a:ext cx="1363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092950" y="1557338"/>
            <a:ext cx="19431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b="1" dirty="0"/>
              <a:t>B</a:t>
            </a:r>
            <a:r>
              <a:rPr lang="fr-FR" sz="2400" b="1" baseline="30000" dirty="0"/>
              <a:t>+  </a:t>
            </a:r>
            <a:r>
              <a:rPr lang="fr-FR" sz="2400" b="1" dirty="0"/>
              <a:t>: anti b – u</a:t>
            </a:r>
          </a:p>
          <a:p>
            <a:pPr>
              <a:defRPr/>
            </a:pPr>
            <a:r>
              <a:rPr lang="fr-FR" sz="2400" b="1" dirty="0"/>
              <a:t>B</a:t>
            </a:r>
            <a:r>
              <a:rPr lang="fr-FR" sz="2400" b="1" baseline="30000" dirty="0"/>
              <a:t>0</a:t>
            </a:r>
            <a:r>
              <a:rPr lang="fr-FR" sz="2400" b="1" baseline="-25000" dirty="0"/>
              <a:t>d</a:t>
            </a:r>
            <a:r>
              <a:rPr lang="fr-FR" sz="2400" b="1" dirty="0"/>
              <a:t>: anti b – d</a:t>
            </a:r>
          </a:p>
          <a:p>
            <a:pPr>
              <a:defRPr/>
            </a:pPr>
            <a:r>
              <a:rPr lang="fr-FR" sz="2400" b="1" dirty="0"/>
              <a:t>B</a:t>
            </a:r>
            <a:r>
              <a:rPr lang="fr-FR" sz="2400" b="1" baseline="30000" dirty="0"/>
              <a:t>0</a:t>
            </a:r>
            <a:r>
              <a:rPr lang="fr-FR" sz="2400" b="1" baseline="-25000" dirty="0"/>
              <a:t>s</a:t>
            </a:r>
            <a:r>
              <a:rPr lang="fr-FR" sz="2400" b="1" dirty="0"/>
              <a:t>: anti b – s</a:t>
            </a:r>
          </a:p>
        </p:txBody>
      </p:sp>
      <p:sp>
        <p:nvSpPr>
          <p:cNvPr id="26633" name="ZoneTexte 10"/>
          <p:cNvSpPr txBox="1">
            <a:spLocks noChangeArrowheads="1"/>
          </p:cNvSpPr>
          <p:nvPr/>
        </p:nvSpPr>
        <p:spPr bwMode="auto">
          <a:xfrm>
            <a:off x="7143750" y="3429000"/>
            <a:ext cx="1892300" cy="2308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Comic Sans MS" pitchFamily="66" charset="0"/>
              </a:rPr>
              <a:t>Pour Etudier l'asymétrie matière – anti-matière</a:t>
            </a:r>
            <a:endParaRPr lang="fr-F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 noChangeArrowheads="1"/>
          </p:cNvSpPr>
          <p:nvPr/>
        </p:nvSpPr>
        <p:spPr bwMode="auto">
          <a:xfrm rot="20853922">
            <a:off x="2590800" y="3444875"/>
            <a:ext cx="228600" cy="2122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3" y="9821"/>
              </a:cxn>
              <a:cxn ang="0">
                <a:pos x="3045" y="9781"/>
              </a:cxn>
              <a:cxn ang="0">
                <a:pos x="0" y="0"/>
              </a:cxn>
            </a:cxnLst>
            <a:rect l="0" t="0" r="r" b="b"/>
            <a:pathLst>
              <a:path w="3046" h="9822">
                <a:moveTo>
                  <a:pt x="0" y="0"/>
                </a:moveTo>
                <a:lnTo>
                  <a:pt x="773" y="9821"/>
                </a:lnTo>
                <a:lnTo>
                  <a:pt x="3045" y="978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>
            <a:off x="2819400" y="5181600"/>
            <a:ext cx="228600" cy="381000"/>
          </a:xfrm>
          <a:custGeom>
            <a:avLst/>
            <a:gdLst/>
            <a:ahLst/>
            <a:cxnLst>
              <a:cxn ang="0">
                <a:pos x="0" y="2436"/>
              </a:cxn>
              <a:cxn ang="0">
                <a:pos x="1297" y="0"/>
              </a:cxn>
              <a:cxn ang="0">
                <a:pos x="2315" y="2475"/>
              </a:cxn>
              <a:cxn ang="0">
                <a:pos x="0" y="2436"/>
              </a:cxn>
            </a:cxnLst>
            <a:rect l="0" t="0" r="r" b="b"/>
            <a:pathLst>
              <a:path w="2316" h="2476">
                <a:moveTo>
                  <a:pt x="0" y="2436"/>
                </a:moveTo>
                <a:lnTo>
                  <a:pt x="1297" y="0"/>
                </a:lnTo>
                <a:lnTo>
                  <a:pt x="2315" y="2475"/>
                </a:lnTo>
                <a:lnTo>
                  <a:pt x="0" y="2436"/>
                </a:lnTo>
              </a:path>
            </a:pathLst>
          </a:custGeom>
          <a:gradFill rotWithShape="0">
            <a:gsLst>
              <a:gs pos="0">
                <a:srgbClr val="3333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85717" y="1371600"/>
            <a:ext cx="4800696" cy="4411663"/>
            <a:chOff x="801" y="960"/>
            <a:chExt cx="3334" cy="3063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854" y="1527"/>
              <a:ext cx="1" cy="249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482" y="1226"/>
              <a:ext cx="653" cy="250"/>
            </a:xfrm>
            <a:prstGeom prst="roundRect">
              <a:avLst>
                <a:gd name="adj" fmla="val 36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b="1">
                  <a:solidFill>
                    <a:srgbClr val="FFFFFF"/>
                  </a:solidFill>
                  <a:latin typeface="Times New Roman" charset="0"/>
                </a:rPr>
                <a:t>~ 10 km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801" y="960"/>
              <a:ext cx="1810" cy="1150"/>
              <a:chOff x="801" y="960"/>
              <a:chExt cx="1810" cy="1150"/>
            </a:xfrm>
          </p:grpSpPr>
          <p:pic>
            <p:nvPicPr>
              <p:cNvPr id="11" name="Picture 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277" t="23026" r="33731"/>
              <a:stretch>
                <a:fillRect/>
              </a:stretch>
            </p:blipFill>
            <p:spPr bwMode="auto">
              <a:xfrm>
                <a:off x="2002" y="960"/>
                <a:ext cx="609" cy="1150"/>
              </a:xfrm>
              <a:prstGeom prst="rect">
                <a:avLst/>
              </a:prstGeom>
              <a:noFill/>
            </p:spPr>
          </p:pic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801" y="1148"/>
                <a:ext cx="1174" cy="444"/>
              </a:xfrm>
              <a:prstGeom prst="roundRect">
                <a:avLst>
                  <a:gd name="adj" fmla="val 36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1639" tIns="42452" rIns="81639" bIns="42452">
                <a:spAutoFit/>
              </a:bodyPr>
              <a:lstStyle/>
              <a:p>
                <a:pPr defTabSz="828675" hangingPunct="0">
                  <a:buClr>
                    <a:srgbClr val="FFFFFF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</a:tabLst>
                </a:pPr>
                <a:r>
                  <a:rPr lang="en-GB" b="1" dirty="0" err="1">
                    <a:solidFill>
                      <a:srgbClr val="FF0000"/>
                    </a:solidFill>
                    <a:latin typeface="Times New Roman" charset="0"/>
                  </a:rPr>
                  <a:t>Gerbe</a:t>
                </a:r>
                <a:r>
                  <a:rPr lang="en-GB" b="1" dirty="0">
                    <a:solidFill>
                      <a:srgbClr val="FF0000"/>
                    </a:solidFill>
                    <a:latin typeface="Times New Roman" charset="0"/>
                  </a:rPr>
                  <a:t> </a:t>
                </a:r>
                <a:br>
                  <a:rPr lang="en-GB" b="1" dirty="0">
                    <a:solidFill>
                      <a:srgbClr val="FF0000"/>
                    </a:solidFill>
                    <a:latin typeface="Times New Roman" charset="0"/>
                  </a:rPr>
                </a:br>
                <a:r>
                  <a:rPr lang="en-GB" b="1" dirty="0" err="1">
                    <a:solidFill>
                      <a:srgbClr val="FF0000"/>
                    </a:solidFill>
                    <a:latin typeface="Times New Roman" charset="0"/>
                  </a:rPr>
                  <a:t>Atmosphérique</a:t>
                </a:r>
                <a:endParaRPr lang="en-GB" b="1" dirty="0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09600" y="2543175"/>
            <a:ext cx="4610100" cy="4002088"/>
            <a:chOff x="679" y="1774"/>
            <a:chExt cx="3202" cy="2778"/>
          </a:xfrm>
        </p:grpSpPr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679" y="1774"/>
              <a:ext cx="3202" cy="2382"/>
            </a:xfrm>
            <a:custGeom>
              <a:avLst/>
              <a:gdLst/>
              <a:ahLst/>
              <a:cxnLst>
                <a:cxn ang="0">
                  <a:pos x="7058" y="0"/>
                </a:cxn>
                <a:cxn ang="0">
                  <a:pos x="14117" y="10501"/>
                </a:cxn>
                <a:cxn ang="0">
                  <a:pos x="0" y="10501"/>
                </a:cxn>
                <a:cxn ang="0">
                  <a:pos x="7058" y="0"/>
                </a:cxn>
              </a:cxnLst>
              <a:rect l="0" t="0" r="r" b="b"/>
              <a:pathLst>
                <a:path w="14118" h="10502">
                  <a:moveTo>
                    <a:pt x="7058" y="0"/>
                  </a:moveTo>
                  <a:lnTo>
                    <a:pt x="14117" y="10501"/>
                  </a:lnTo>
                  <a:lnTo>
                    <a:pt x="0" y="10501"/>
                  </a:lnTo>
                  <a:lnTo>
                    <a:pt x="7058" y="0"/>
                  </a:lnTo>
                </a:path>
              </a:pathLst>
            </a:custGeom>
            <a:gradFill rotWithShape="0">
              <a:gsLst>
                <a:gs pos="0">
                  <a:srgbClr val="99CC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688" y="3776"/>
              <a:ext cx="3192" cy="77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2266" y="1880"/>
              <a:ext cx="1" cy="22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2288" y="2365"/>
              <a:ext cx="356" cy="143"/>
              <a:chOff x="2288" y="2365"/>
              <a:chExt cx="356" cy="143"/>
            </a:xfrm>
          </p:grpSpPr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 rot="10800000">
                <a:off x="2293" y="2365"/>
                <a:ext cx="351" cy="143"/>
              </a:xfrm>
              <a:prstGeom prst="roundRect">
                <a:avLst>
                  <a:gd name="adj" fmla="val 704"/>
                </a:avLst>
              </a:prstGeom>
              <a:noFill/>
              <a:ln w="936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2288" y="2367"/>
                <a:ext cx="352" cy="139"/>
              </a:xfrm>
              <a:custGeom>
                <a:avLst/>
                <a:gdLst/>
                <a:ahLst/>
                <a:cxnLst>
                  <a:cxn ang="0">
                    <a:pos x="0" y="613"/>
                  </a:cxn>
                  <a:cxn ang="0">
                    <a:pos x="114" y="611"/>
                  </a:cxn>
                  <a:cxn ang="0">
                    <a:pos x="228" y="603"/>
                  </a:cxn>
                  <a:cxn ang="0">
                    <a:pos x="341" y="590"/>
                  </a:cxn>
                  <a:cxn ang="0">
                    <a:pos x="454" y="571"/>
                  </a:cxn>
                  <a:cxn ang="0">
                    <a:pos x="565" y="546"/>
                  </a:cxn>
                  <a:cxn ang="0">
                    <a:pos x="675" y="515"/>
                  </a:cxn>
                  <a:cxn ang="0">
                    <a:pos x="783" y="478"/>
                  </a:cxn>
                  <a:cxn ang="0">
                    <a:pos x="889" y="437"/>
                  </a:cxn>
                  <a:cxn ang="0">
                    <a:pos x="993" y="389"/>
                  </a:cxn>
                  <a:cxn ang="0">
                    <a:pos x="1094" y="337"/>
                  </a:cxn>
                  <a:cxn ang="0">
                    <a:pos x="1193" y="279"/>
                  </a:cxn>
                  <a:cxn ang="0">
                    <a:pos x="1288" y="217"/>
                  </a:cxn>
                  <a:cxn ang="0">
                    <a:pos x="1380" y="149"/>
                  </a:cxn>
                  <a:cxn ang="0">
                    <a:pos x="1468" y="77"/>
                  </a:cxn>
                  <a:cxn ang="0">
                    <a:pos x="1553" y="0"/>
                  </a:cxn>
                </a:cxnLst>
                <a:rect l="0" t="0" r="r" b="b"/>
                <a:pathLst>
                  <a:path w="1554" h="614">
                    <a:moveTo>
                      <a:pt x="0" y="613"/>
                    </a:moveTo>
                    <a:lnTo>
                      <a:pt x="114" y="611"/>
                    </a:lnTo>
                    <a:lnTo>
                      <a:pt x="228" y="603"/>
                    </a:lnTo>
                    <a:lnTo>
                      <a:pt x="341" y="590"/>
                    </a:lnTo>
                    <a:lnTo>
                      <a:pt x="454" y="571"/>
                    </a:lnTo>
                    <a:lnTo>
                      <a:pt x="565" y="546"/>
                    </a:lnTo>
                    <a:lnTo>
                      <a:pt x="675" y="515"/>
                    </a:lnTo>
                    <a:lnTo>
                      <a:pt x="783" y="478"/>
                    </a:lnTo>
                    <a:lnTo>
                      <a:pt x="889" y="437"/>
                    </a:lnTo>
                    <a:lnTo>
                      <a:pt x="993" y="389"/>
                    </a:lnTo>
                    <a:lnTo>
                      <a:pt x="1094" y="337"/>
                    </a:lnTo>
                    <a:lnTo>
                      <a:pt x="1193" y="279"/>
                    </a:lnTo>
                    <a:lnTo>
                      <a:pt x="1288" y="217"/>
                    </a:lnTo>
                    <a:lnTo>
                      <a:pt x="1380" y="149"/>
                    </a:lnTo>
                    <a:lnTo>
                      <a:pt x="1468" y="77"/>
                    </a:lnTo>
                    <a:lnTo>
                      <a:pt x="1553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>
              <a:off x="2263" y="2161"/>
              <a:ext cx="298" cy="197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FFFFFF"/>
                </a:buClr>
                <a:buSzPct val="45000"/>
                <a:buFont typeface="StarSymbol" charset="0"/>
                <a:buNone/>
              </a:pPr>
              <a:r>
                <a:rPr lang="en-GB" sz="1300" b="1">
                  <a:solidFill>
                    <a:srgbClr val="FFFFFF"/>
                  </a:solidFill>
                  <a:latin typeface="Times New Roman" charset="0"/>
                </a:rPr>
                <a:t>~ 1</a:t>
              </a:r>
              <a:r>
                <a:rPr lang="en-GB" sz="1300" b="1" baseline="30000">
                  <a:solidFill>
                    <a:srgbClr val="FFFFFF"/>
                  </a:solidFill>
                  <a:latin typeface="Times New Roman" charset="0"/>
                </a:rPr>
                <a:t>o</a:t>
              </a: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 rot="18300000">
              <a:off x="610" y="2763"/>
              <a:ext cx="1484" cy="250"/>
            </a:xfrm>
            <a:prstGeom prst="roundRect">
              <a:avLst>
                <a:gd name="adj" fmla="val 36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FFFFFF"/>
                </a:buClr>
                <a:buSzPct val="45000"/>
                <a:buFont typeface="StarSymbol" charset="0"/>
                <a:buNone/>
              </a:pPr>
              <a:r>
                <a:rPr lang="en-GB" b="1">
                  <a:solidFill>
                    <a:srgbClr val="FFFFFF"/>
                  </a:solidFill>
                  <a:latin typeface="Times New Roman" charset="0"/>
                </a:rPr>
                <a:t>Lumière Cherenkov</a:t>
              </a: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776" y="4129"/>
              <a:ext cx="132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1206" y="3933"/>
              <a:ext cx="497" cy="197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1300" b="1">
                  <a:solidFill>
                    <a:srgbClr val="FFFFFF"/>
                  </a:solidFill>
                  <a:latin typeface="Times New Roman" charset="0"/>
                </a:rPr>
                <a:t>~ 120 m</a:t>
              </a:r>
            </a:p>
          </p:txBody>
        </p:sp>
      </p:grpSp>
      <p:sp>
        <p:nvSpPr>
          <p:cNvPr id="24" name="Freeform 30"/>
          <p:cNvSpPr>
            <a:spLocks noChangeArrowheads="1"/>
          </p:cNvSpPr>
          <p:nvPr/>
        </p:nvSpPr>
        <p:spPr bwMode="auto">
          <a:xfrm>
            <a:off x="2917825" y="2525713"/>
            <a:ext cx="995363" cy="320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3" y="9821"/>
              </a:cxn>
              <a:cxn ang="0">
                <a:pos x="3045" y="9781"/>
              </a:cxn>
              <a:cxn ang="0">
                <a:pos x="0" y="0"/>
              </a:cxn>
            </a:cxnLst>
            <a:rect l="0" t="0" r="r" b="b"/>
            <a:pathLst>
              <a:path w="3046" h="9822">
                <a:moveTo>
                  <a:pt x="0" y="0"/>
                </a:moveTo>
                <a:lnTo>
                  <a:pt x="773" y="9821"/>
                </a:lnTo>
                <a:lnTo>
                  <a:pt x="3045" y="978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399FF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3124200" y="4800600"/>
            <a:ext cx="785813" cy="1397000"/>
            <a:chOff x="2437" y="3331"/>
            <a:chExt cx="546" cy="970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 rot="21540000">
              <a:off x="2539" y="3994"/>
              <a:ext cx="367" cy="7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 rot="21540000">
              <a:off x="2485" y="3948"/>
              <a:ext cx="467" cy="102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 rot="21540000">
              <a:off x="2443" y="3938"/>
              <a:ext cx="541" cy="9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642" y="3331"/>
              <a:ext cx="162" cy="118"/>
              <a:chOff x="2642" y="3331"/>
              <a:chExt cx="162" cy="118"/>
            </a:xfrm>
          </p:grpSpPr>
          <p:sp>
            <p:nvSpPr>
              <p:cNvPr id="40" name="Freeform 36"/>
              <p:cNvSpPr>
                <a:spLocks noChangeArrowheads="1"/>
              </p:cNvSpPr>
              <p:nvPr/>
            </p:nvSpPr>
            <p:spPr bwMode="auto">
              <a:xfrm>
                <a:off x="2643" y="3331"/>
                <a:ext cx="160" cy="118"/>
              </a:xfrm>
              <a:custGeom>
                <a:avLst/>
                <a:gdLst/>
                <a:ahLst/>
                <a:cxnLst>
                  <a:cxn ang="0">
                    <a:pos x="343" y="2"/>
                  </a:cxn>
                  <a:cxn ang="0">
                    <a:pos x="13" y="69"/>
                  </a:cxn>
                  <a:cxn ang="0">
                    <a:pos x="3" y="457"/>
                  </a:cxn>
                  <a:cxn ang="0">
                    <a:pos x="350" y="518"/>
                  </a:cxn>
                  <a:cxn ang="0">
                    <a:pos x="693" y="450"/>
                  </a:cxn>
                  <a:cxn ang="0">
                    <a:pos x="701" y="62"/>
                  </a:cxn>
                  <a:cxn ang="0">
                    <a:pos x="343" y="2"/>
                  </a:cxn>
                </a:cxnLst>
                <a:rect l="0" t="0" r="r" b="b"/>
                <a:pathLst>
                  <a:path w="706" h="521">
                    <a:moveTo>
                      <a:pt x="343" y="2"/>
                    </a:moveTo>
                    <a:cubicBezTo>
                      <a:pt x="155" y="3"/>
                      <a:pt x="0" y="33"/>
                      <a:pt x="13" y="69"/>
                    </a:cubicBezTo>
                    <a:lnTo>
                      <a:pt x="3" y="457"/>
                    </a:lnTo>
                    <a:cubicBezTo>
                      <a:pt x="16" y="492"/>
                      <a:pt x="162" y="520"/>
                      <a:pt x="350" y="518"/>
                    </a:cubicBezTo>
                    <a:cubicBezTo>
                      <a:pt x="538" y="516"/>
                      <a:pt x="705" y="485"/>
                      <a:pt x="693" y="450"/>
                    </a:cubicBezTo>
                    <a:lnTo>
                      <a:pt x="701" y="62"/>
                    </a:lnTo>
                    <a:cubicBezTo>
                      <a:pt x="688" y="26"/>
                      <a:pt x="531" y="0"/>
                      <a:pt x="343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"/>
              <p:cNvSpPr>
                <a:spLocks noChangeArrowheads="1"/>
              </p:cNvSpPr>
              <p:nvPr/>
            </p:nvSpPr>
            <p:spPr bwMode="auto">
              <a:xfrm>
                <a:off x="2642" y="3331"/>
                <a:ext cx="162" cy="30"/>
              </a:xfrm>
              <a:custGeom>
                <a:avLst/>
                <a:gdLst/>
                <a:ahLst/>
                <a:cxnLst>
                  <a:cxn ang="0">
                    <a:pos x="343" y="2"/>
                  </a:cxn>
                  <a:cxn ang="0">
                    <a:pos x="13" y="69"/>
                  </a:cxn>
                  <a:cxn ang="0">
                    <a:pos x="344" y="131"/>
                  </a:cxn>
                  <a:cxn ang="0">
                    <a:pos x="701" y="62"/>
                  </a:cxn>
                  <a:cxn ang="0">
                    <a:pos x="343" y="2"/>
                  </a:cxn>
                </a:cxnLst>
                <a:rect l="0" t="0" r="r" b="b"/>
                <a:pathLst>
                  <a:path w="713" h="133">
                    <a:moveTo>
                      <a:pt x="343" y="2"/>
                    </a:moveTo>
                    <a:cubicBezTo>
                      <a:pt x="155" y="3"/>
                      <a:pt x="0" y="33"/>
                      <a:pt x="13" y="69"/>
                    </a:cubicBezTo>
                    <a:cubicBezTo>
                      <a:pt x="25" y="105"/>
                      <a:pt x="155" y="132"/>
                      <a:pt x="344" y="131"/>
                    </a:cubicBezTo>
                    <a:cubicBezTo>
                      <a:pt x="533" y="130"/>
                      <a:pt x="689" y="98"/>
                      <a:pt x="701" y="62"/>
                    </a:cubicBezTo>
                    <a:cubicBezTo>
                      <a:pt x="712" y="26"/>
                      <a:pt x="531" y="0"/>
                      <a:pt x="343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flipV="1">
              <a:off x="2437" y="3423"/>
              <a:ext cx="203" cy="5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H="1" flipV="1">
              <a:off x="2713" y="3431"/>
              <a:ext cx="10" cy="5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flipH="1" flipV="1">
              <a:off x="2796" y="3437"/>
              <a:ext cx="189" cy="5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>
              <a:off x="2516" y="4153"/>
              <a:ext cx="428" cy="149"/>
              <a:chOff x="2516" y="4153"/>
              <a:chExt cx="428" cy="149"/>
            </a:xfrm>
          </p:grpSpPr>
          <p:sp>
            <p:nvSpPr>
              <p:cNvPr id="38" name="Freeform 42"/>
              <p:cNvSpPr>
                <a:spLocks noChangeArrowheads="1"/>
              </p:cNvSpPr>
              <p:nvPr/>
            </p:nvSpPr>
            <p:spPr bwMode="auto">
              <a:xfrm>
                <a:off x="2516" y="4153"/>
                <a:ext cx="428" cy="149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0" y="491"/>
                  </a:cxn>
                  <a:cxn ang="0">
                    <a:pos x="943" y="655"/>
                  </a:cxn>
                  <a:cxn ang="0">
                    <a:pos x="1886" y="491"/>
                  </a:cxn>
                  <a:cxn ang="0">
                    <a:pos x="1886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7" h="656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lnTo>
                      <a:pt x="0" y="491"/>
                    </a:lnTo>
                    <a:cubicBezTo>
                      <a:pt x="0" y="580"/>
                      <a:pt x="428" y="655"/>
                      <a:pt x="943" y="655"/>
                    </a:cubicBezTo>
                    <a:cubicBezTo>
                      <a:pt x="1458" y="655"/>
                      <a:pt x="1886" y="580"/>
                      <a:pt x="1886" y="491"/>
                    </a:cubicBezTo>
                    <a:lnTo>
                      <a:pt x="1886" y="162"/>
                    </a:lnTo>
                    <a:cubicBezTo>
                      <a:pt x="1886" y="74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43"/>
              <p:cNvSpPr>
                <a:spLocks noChangeArrowheads="1"/>
              </p:cNvSpPr>
              <p:nvPr/>
            </p:nvSpPr>
            <p:spPr bwMode="auto">
              <a:xfrm>
                <a:off x="2516" y="4153"/>
                <a:ext cx="428" cy="74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943" y="327"/>
                  </a:cxn>
                  <a:cxn ang="0">
                    <a:pos x="1886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7" h="328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cubicBezTo>
                      <a:pt x="0" y="250"/>
                      <a:pt x="428" y="327"/>
                      <a:pt x="943" y="327"/>
                    </a:cubicBezTo>
                    <a:cubicBezTo>
                      <a:pt x="1458" y="327"/>
                      <a:pt x="1886" y="252"/>
                      <a:pt x="1886" y="162"/>
                    </a:cubicBezTo>
                    <a:cubicBezTo>
                      <a:pt x="1886" y="72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2633" y="4044"/>
              <a:ext cx="95" cy="1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2733" y="4050"/>
              <a:ext cx="83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 flipV="1">
              <a:off x="2622" y="4087"/>
              <a:ext cx="39" cy="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 flipV="1">
              <a:off x="2779" y="4056"/>
              <a:ext cx="55" cy="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1539875" y="5068888"/>
            <a:ext cx="785813" cy="1397000"/>
            <a:chOff x="1325" y="3527"/>
            <a:chExt cx="546" cy="970"/>
          </a:xfrm>
        </p:grpSpPr>
        <p:sp>
          <p:nvSpPr>
            <p:cNvPr id="43" name="Oval 49"/>
            <p:cNvSpPr>
              <a:spLocks noChangeArrowheads="1"/>
            </p:cNvSpPr>
            <p:nvPr/>
          </p:nvSpPr>
          <p:spPr bwMode="auto">
            <a:xfrm rot="21540000">
              <a:off x="1427" y="4190"/>
              <a:ext cx="368" cy="7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50"/>
            <p:cNvSpPr>
              <a:spLocks noChangeArrowheads="1"/>
            </p:cNvSpPr>
            <p:nvPr/>
          </p:nvSpPr>
          <p:spPr bwMode="auto">
            <a:xfrm rot="21540000">
              <a:off x="1372" y="4144"/>
              <a:ext cx="468" cy="102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51"/>
            <p:cNvSpPr>
              <a:spLocks noChangeArrowheads="1"/>
            </p:cNvSpPr>
            <p:nvPr/>
          </p:nvSpPr>
          <p:spPr bwMode="auto">
            <a:xfrm rot="21540000">
              <a:off x="1330" y="4134"/>
              <a:ext cx="541" cy="9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" name="Group 52"/>
            <p:cNvGrpSpPr>
              <a:grpSpLocks/>
            </p:cNvGrpSpPr>
            <p:nvPr/>
          </p:nvGrpSpPr>
          <p:grpSpPr bwMode="auto">
            <a:xfrm>
              <a:off x="1527" y="3527"/>
              <a:ext cx="162" cy="118"/>
              <a:chOff x="1527" y="3527"/>
              <a:chExt cx="162" cy="118"/>
            </a:xfrm>
          </p:grpSpPr>
          <p:sp>
            <p:nvSpPr>
              <p:cNvPr id="57" name="Freeform 53"/>
              <p:cNvSpPr>
                <a:spLocks noChangeArrowheads="1"/>
              </p:cNvSpPr>
              <p:nvPr/>
            </p:nvSpPr>
            <p:spPr bwMode="auto">
              <a:xfrm>
                <a:off x="1528" y="3527"/>
                <a:ext cx="160" cy="118"/>
              </a:xfrm>
              <a:custGeom>
                <a:avLst/>
                <a:gdLst/>
                <a:ahLst/>
                <a:cxnLst>
                  <a:cxn ang="0">
                    <a:pos x="355" y="2"/>
                  </a:cxn>
                  <a:cxn ang="0">
                    <a:pos x="12" y="69"/>
                  </a:cxn>
                  <a:cxn ang="0">
                    <a:pos x="3" y="457"/>
                  </a:cxn>
                  <a:cxn ang="0">
                    <a:pos x="361" y="518"/>
                  </a:cxn>
                  <a:cxn ang="0">
                    <a:pos x="692" y="450"/>
                  </a:cxn>
                  <a:cxn ang="0">
                    <a:pos x="701" y="62"/>
                  </a:cxn>
                  <a:cxn ang="0">
                    <a:pos x="355" y="2"/>
                  </a:cxn>
                </a:cxnLst>
                <a:rect l="0" t="0" r="r" b="b"/>
                <a:pathLst>
                  <a:path w="705" h="521">
                    <a:moveTo>
                      <a:pt x="355" y="2"/>
                    </a:moveTo>
                    <a:cubicBezTo>
                      <a:pt x="166" y="3"/>
                      <a:pt x="0" y="33"/>
                      <a:pt x="12" y="69"/>
                    </a:cubicBezTo>
                    <a:lnTo>
                      <a:pt x="3" y="457"/>
                    </a:lnTo>
                    <a:cubicBezTo>
                      <a:pt x="15" y="492"/>
                      <a:pt x="174" y="520"/>
                      <a:pt x="361" y="518"/>
                    </a:cubicBezTo>
                    <a:cubicBezTo>
                      <a:pt x="548" y="516"/>
                      <a:pt x="704" y="485"/>
                      <a:pt x="692" y="450"/>
                    </a:cubicBezTo>
                    <a:lnTo>
                      <a:pt x="701" y="62"/>
                    </a:lnTo>
                    <a:cubicBezTo>
                      <a:pt x="689" y="26"/>
                      <a:pt x="543" y="0"/>
                      <a:pt x="355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54"/>
              <p:cNvSpPr>
                <a:spLocks noChangeArrowheads="1"/>
              </p:cNvSpPr>
              <p:nvPr/>
            </p:nvSpPr>
            <p:spPr bwMode="auto">
              <a:xfrm>
                <a:off x="1527" y="3527"/>
                <a:ext cx="162" cy="30"/>
              </a:xfrm>
              <a:custGeom>
                <a:avLst/>
                <a:gdLst/>
                <a:ahLst/>
                <a:cxnLst>
                  <a:cxn ang="0">
                    <a:pos x="355" y="2"/>
                  </a:cxn>
                  <a:cxn ang="0">
                    <a:pos x="12" y="69"/>
                  </a:cxn>
                  <a:cxn ang="0">
                    <a:pos x="343" y="131"/>
                  </a:cxn>
                  <a:cxn ang="0">
                    <a:pos x="701" y="62"/>
                  </a:cxn>
                  <a:cxn ang="0">
                    <a:pos x="355" y="2"/>
                  </a:cxn>
                </a:cxnLst>
                <a:rect l="0" t="0" r="r" b="b"/>
                <a:pathLst>
                  <a:path w="713" h="133">
                    <a:moveTo>
                      <a:pt x="355" y="2"/>
                    </a:moveTo>
                    <a:cubicBezTo>
                      <a:pt x="166" y="3"/>
                      <a:pt x="0" y="33"/>
                      <a:pt x="12" y="69"/>
                    </a:cubicBezTo>
                    <a:cubicBezTo>
                      <a:pt x="23" y="105"/>
                      <a:pt x="155" y="132"/>
                      <a:pt x="343" y="131"/>
                    </a:cubicBezTo>
                    <a:cubicBezTo>
                      <a:pt x="531" y="130"/>
                      <a:pt x="689" y="98"/>
                      <a:pt x="701" y="62"/>
                    </a:cubicBezTo>
                    <a:cubicBezTo>
                      <a:pt x="712" y="26"/>
                      <a:pt x="543" y="0"/>
                      <a:pt x="355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1325" y="3620"/>
              <a:ext cx="203" cy="5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H="1" flipV="1">
              <a:off x="1600" y="3627"/>
              <a:ext cx="10" cy="5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 flipV="1">
              <a:off x="1683" y="3633"/>
              <a:ext cx="190" cy="5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2" name="Group 58"/>
            <p:cNvGrpSpPr>
              <a:grpSpLocks/>
            </p:cNvGrpSpPr>
            <p:nvPr/>
          </p:nvGrpSpPr>
          <p:grpSpPr bwMode="auto">
            <a:xfrm>
              <a:off x="1404" y="4349"/>
              <a:ext cx="428" cy="149"/>
              <a:chOff x="1404" y="4349"/>
              <a:chExt cx="428" cy="149"/>
            </a:xfrm>
          </p:grpSpPr>
          <p:sp>
            <p:nvSpPr>
              <p:cNvPr id="55" name="Freeform 59"/>
              <p:cNvSpPr>
                <a:spLocks noChangeArrowheads="1"/>
              </p:cNvSpPr>
              <p:nvPr/>
            </p:nvSpPr>
            <p:spPr bwMode="auto">
              <a:xfrm>
                <a:off x="1404" y="4349"/>
                <a:ext cx="428" cy="149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0" y="491"/>
                  </a:cxn>
                  <a:cxn ang="0">
                    <a:pos x="943" y="655"/>
                  </a:cxn>
                  <a:cxn ang="0">
                    <a:pos x="1887" y="491"/>
                  </a:cxn>
                  <a:cxn ang="0">
                    <a:pos x="1887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8" h="656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lnTo>
                      <a:pt x="0" y="491"/>
                    </a:lnTo>
                    <a:cubicBezTo>
                      <a:pt x="0" y="580"/>
                      <a:pt x="428" y="655"/>
                      <a:pt x="943" y="655"/>
                    </a:cubicBezTo>
                    <a:cubicBezTo>
                      <a:pt x="1458" y="655"/>
                      <a:pt x="1887" y="580"/>
                      <a:pt x="1887" y="491"/>
                    </a:cubicBezTo>
                    <a:lnTo>
                      <a:pt x="1887" y="162"/>
                    </a:lnTo>
                    <a:cubicBezTo>
                      <a:pt x="1887" y="74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60"/>
              <p:cNvSpPr>
                <a:spLocks noChangeArrowheads="1"/>
              </p:cNvSpPr>
              <p:nvPr/>
            </p:nvSpPr>
            <p:spPr bwMode="auto">
              <a:xfrm>
                <a:off x="1404" y="4349"/>
                <a:ext cx="428" cy="74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943" y="327"/>
                  </a:cxn>
                  <a:cxn ang="0">
                    <a:pos x="1887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8" h="328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cubicBezTo>
                      <a:pt x="0" y="250"/>
                      <a:pt x="428" y="327"/>
                      <a:pt x="943" y="327"/>
                    </a:cubicBezTo>
                    <a:cubicBezTo>
                      <a:pt x="1458" y="327"/>
                      <a:pt x="1887" y="252"/>
                      <a:pt x="1887" y="162"/>
                    </a:cubicBezTo>
                    <a:cubicBezTo>
                      <a:pt x="1887" y="72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V="1">
              <a:off x="1520" y="4240"/>
              <a:ext cx="95" cy="1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1621" y="4246"/>
              <a:ext cx="83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V="1">
              <a:off x="1510" y="4283"/>
              <a:ext cx="39" cy="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 flipH="1" flipV="1">
              <a:off x="1667" y="4252"/>
              <a:ext cx="55" cy="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6" name="Group 65"/>
          <p:cNvGrpSpPr>
            <a:grpSpLocks/>
          </p:cNvGrpSpPr>
          <p:nvPr/>
        </p:nvGrpSpPr>
        <p:grpSpPr bwMode="auto">
          <a:xfrm>
            <a:off x="2041525" y="4203700"/>
            <a:ext cx="787400" cy="1397000"/>
            <a:chOff x="1674" y="2927"/>
            <a:chExt cx="546" cy="970"/>
          </a:xfrm>
        </p:grpSpPr>
        <p:sp>
          <p:nvSpPr>
            <p:cNvPr id="60" name="Oval 66"/>
            <p:cNvSpPr>
              <a:spLocks noChangeArrowheads="1"/>
            </p:cNvSpPr>
            <p:nvPr/>
          </p:nvSpPr>
          <p:spPr bwMode="auto">
            <a:xfrm rot="21540000">
              <a:off x="1776" y="3591"/>
              <a:ext cx="368" cy="7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67"/>
            <p:cNvSpPr>
              <a:spLocks noChangeArrowheads="1"/>
            </p:cNvSpPr>
            <p:nvPr/>
          </p:nvSpPr>
          <p:spPr bwMode="auto">
            <a:xfrm rot="21540000">
              <a:off x="1722" y="3544"/>
              <a:ext cx="468" cy="102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68"/>
            <p:cNvSpPr>
              <a:spLocks noChangeArrowheads="1"/>
            </p:cNvSpPr>
            <p:nvPr/>
          </p:nvSpPr>
          <p:spPr bwMode="auto">
            <a:xfrm rot="21540000">
              <a:off x="1679" y="3534"/>
              <a:ext cx="541" cy="91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0" name="Group 69"/>
            <p:cNvGrpSpPr>
              <a:grpSpLocks/>
            </p:cNvGrpSpPr>
            <p:nvPr/>
          </p:nvGrpSpPr>
          <p:grpSpPr bwMode="auto">
            <a:xfrm>
              <a:off x="1879" y="2927"/>
              <a:ext cx="162" cy="118"/>
              <a:chOff x="1879" y="2927"/>
              <a:chExt cx="162" cy="118"/>
            </a:xfrm>
          </p:grpSpPr>
          <p:sp>
            <p:nvSpPr>
              <p:cNvPr id="74" name="Freeform 70"/>
              <p:cNvSpPr>
                <a:spLocks noChangeArrowheads="1"/>
              </p:cNvSpPr>
              <p:nvPr/>
            </p:nvSpPr>
            <p:spPr bwMode="auto">
              <a:xfrm>
                <a:off x="1880" y="2927"/>
                <a:ext cx="160" cy="118"/>
              </a:xfrm>
              <a:custGeom>
                <a:avLst/>
                <a:gdLst/>
                <a:ahLst/>
                <a:cxnLst>
                  <a:cxn ang="0">
                    <a:pos x="344" y="2"/>
                  </a:cxn>
                  <a:cxn ang="0">
                    <a:pos x="13" y="69"/>
                  </a:cxn>
                  <a:cxn ang="0">
                    <a:pos x="4" y="457"/>
                  </a:cxn>
                  <a:cxn ang="0">
                    <a:pos x="350" y="518"/>
                  </a:cxn>
                  <a:cxn ang="0">
                    <a:pos x="693" y="450"/>
                  </a:cxn>
                  <a:cxn ang="0">
                    <a:pos x="702" y="62"/>
                  </a:cxn>
                  <a:cxn ang="0">
                    <a:pos x="344" y="2"/>
                  </a:cxn>
                </a:cxnLst>
                <a:rect l="0" t="0" r="r" b="b"/>
                <a:pathLst>
                  <a:path w="706" h="521">
                    <a:moveTo>
                      <a:pt x="344" y="2"/>
                    </a:moveTo>
                    <a:cubicBezTo>
                      <a:pt x="155" y="3"/>
                      <a:pt x="0" y="33"/>
                      <a:pt x="13" y="69"/>
                    </a:cubicBezTo>
                    <a:lnTo>
                      <a:pt x="4" y="457"/>
                    </a:lnTo>
                    <a:cubicBezTo>
                      <a:pt x="16" y="492"/>
                      <a:pt x="163" y="520"/>
                      <a:pt x="350" y="518"/>
                    </a:cubicBezTo>
                    <a:cubicBezTo>
                      <a:pt x="537" y="516"/>
                      <a:pt x="705" y="485"/>
                      <a:pt x="693" y="450"/>
                    </a:cubicBezTo>
                    <a:lnTo>
                      <a:pt x="702" y="62"/>
                    </a:lnTo>
                    <a:cubicBezTo>
                      <a:pt x="689" y="26"/>
                      <a:pt x="532" y="0"/>
                      <a:pt x="344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71"/>
              <p:cNvSpPr>
                <a:spLocks noChangeArrowheads="1"/>
              </p:cNvSpPr>
              <p:nvPr/>
            </p:nvSpPr>
            <p:spPr bwMode="auto">
              <a:xfrm>
                <a:off x="1879" y="2927"/>
                <a:ext cx="162" cy="30"/>
              </a:xfrm>
              <a:custGeom>
                <a:avLst/>
                <a:gdLst/>
                <a:ahLst/>
                <a:cxnLst>
                  <a:cxn ang="0">
                    <a:pos x="344" y="2"/>
                  </a:cxn>
                  <a:cxn ang="0">
                    <a:pos x="13" y="69"/>
                  </a:cxn>
                  <a:cxn ang="0">
                    <a:pos x="344" y="131"/>
                  </a:cxn>
                  <a:cxn ang="0">
                    <a:pos x="702" y="62"/>
                  </a:cxn>
                  <a:cxn ang="0">
                    <a:pos x="344" y="2"/>
                  </a:cxn>
                </a:cxnLst>
                <a:rect l="0" t="0" r="r" b="b"/>
                <a:pathLst>
                  <a:path w="714" h="133">
                    <a:moveTo>
                      <a:pt x="344" y="2"/>
                    </a:moveTo>
                    <a:cubicBezTo>
                      <a:pt x="155" y="3"/>
                      <a:pt x="0" y="33"/>
                      <a:pt x="13" y="69"/>
                    </a:cubicBezTo>
                    <a:cubicBezTo>
                      <a:pt x="25" y="105"/>
                      <a:pt x="156" y="132"/>
                      <a:pt x="344" y="131"/>
                    </a:cubicBezTo>
                    <a:cubicBezTo>
                      <a:pt x="532" y="130"/>
                      <a:pt x="690" y="98"/>
                      <a:pt x="702" y="62"/>
                    </a:cubicBezTo>
                    <a:cubicBezTo>
                      <a:pt x="713" y="26"/>
                      <a:pt x="532" y="0"/>
                      <a:pt x="344" y="2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V="1">
              <a:off x="1674" y="3020"/>
              <a:ext cx="203" cy="5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 flipH="1" flipV="1">
              <a:off x="1950" y="3027"/>
              <a:ext cx="10" cy="5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H="1" flipV="1">
              <a:off x="2032" y="3034"/>
              <a:ext cx="190" cy="5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" name="Group 75"/>
            <p:cNvGrpSpPr>
              <a:grpSpLocks/>
            </p:cNvGrpSpPr>
            <p:nvPr/>
          </p:nvGrpSpPr>
          <p:grpSpPr bwMode="auto">
            <a:xfrm>
              <a:off x="1753" y="3750"/>
              <a:ext cx="428" cy="149"/>
              <a:chOff x="1753" y="3750"/>
              <a:chExt cx="428" cy="149"/>
            </a:xfrm>
          </p:grpSpPr>
          <p:sp>
            <p:nvSpPr>
              <p:cNvPr id="72" name="Freeform 76"/>
              <p:cNvSpPr>
                <a:spLocks noChangeArrowheads="1"/>
              </p:cNvSpPr>
              <p:nvPr/>
            </p:nvSpPr>
            <p:spPr bwMode="auto">
              <a:xfrm>
                <a:off x="1753" y="3750"/>
                <a:ext cx="428" cy="149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0" y="491"/>
                  </a:cxn>
                  <a:cxn ang="0">
                    <a:pos x="943" y="655"/>
                  </a:cxn>
                  <a:cxn ang="0">
                    <a:pos x="1887" y="491"/>
                  </a:cxn>
                  <a:cxn ang="0">
                    <a:pos x="1887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8" h="656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lnTo>
                      <a:pt x="0" y="491"/>
                    </a:lnTo>
                    <a:cubicBezTo>
                      <a:pt x="0" y="580"/>
                      <a:pt x="428" y="655"/>
                      <a:pt x="943" y="655"/>
                    </a:cubicBezTo>
                    <a:cubicBezTo>
                      <a:pt x="1458" y="655"/>
                      <a:pt x="1887" y="580"/>
                      <a:pt x="1887" y="491"/>
                    </a:cubicBezTo>
                    <a:lnTo>
                      <a:pt x="1887" y="162"/>
                    </a:lnTo>
                    <a:cubicBezTo>
                      <a:pt x="1887" y="74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77"/>
              <p:cNvSpPr>
                <a:spLocks noChangeArrowheads="1"/>
              </p:cNvSpPr>
              <p:nvPr/>
            </p:nvSpPr>
            <p:spPr bwMode="auto">
              <a:xfrm>
                <a:off x="1753" y="3750"/>
                <a:ext cx="428" cy="74"/>
              </a:xfrm>
              <a:custGeom>
                <a:avLst/>
                <a:gdLst/>
                <a:ahLst/>
                <a:cxnLst>
                  <a:cxn ang="0">
                    <a:pos x="943" y="0"/>
                  </a:cxn>
                  <a:cxn ang="0">
                    <a:pos x="0" y="162"/>
                  </a:cxn>
                  <a:cxn ang="0">
                    <a:pos x="943" y="327"/>
                  </a:cxn>
                  <a:cxn ang="0">
                    <a:pos x="1887" y="162"/>
                  </a:cxn>
                  <a:cxn ang="0">
                    <a:pos x="943" y="0"/>
                  </a:cxn>
                </a:cxnLst>
                <a:rect l="0" t="0" r="r" b="b"/>
                <a:pathLst>
                  <a:path w="1888" h="328">
                    <a:moveTo>
                      <a:pt x="943" y="0"/>
                    </a:moveTo>
                    <a:cubicBezTo>
                      <a:pt x="428" y="0"/>
                      <a:pt x="0" y="74"/>
                      <a:pt x="0" y="162"/>
                    </a:cubicBezTo>
                    <a:cubicBezTo>
                      <a:pt x="0" y="250"/>
                      <a:pt x="428" y="327"/>
                      <a:pt x="943" y="327"/>
                    </a:cubicBezTo>
                    <a:cubicBezTo>
                      <a:pt x="1458" y="327"/>
                      <a:pt x="1887" y="252"/>
                      <a:pt x="1887" y="162"/>
                    </a:cubicBezTo>
                    <a:cubicBezTo>
                      <a:pt x="1887" y="72"/>
                      <a:pt x="1457" y="0"/>
                      <a:pt x="943" y="0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8" name="Line 78"/>
            <p:cNvSpPr>
              <a:spLocks noChangeShapeType="1"/>
            </p:cNvSpPr>
            <p:nvPr/>
          </p:nvSpPr>
          <p:spPr bwMode="auto">
            <a:xfrm flipV="1">
              <a:off x="1870" y="3640"/>
              <a:ext cx="95" cy="1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79"/>
            <p:cNvSpPr>
              <a:spLocks noChangeShapeType="1"/>
            </p:cNvSpPr>
            <p:nvPr/>
          </p:nvSpPr>
          <p:spPr bwMode="auto">
            <a:xfrm>
              <a:off x="1970" y="3646"/>
              <a:ext cx="83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80"/>
            <p:cNvSpPr>
              <a:spLocks noChangeShapeType="1"/>
            </p:cNvSpPr>
            <p:nvPr/>
          </p:nvSpPr>
          <p:spPr bwMode="auto">
            <a:xfrm flipV="1">
              <a:off x="1859" y="3684"/>
              <a:ext cx="39" cy="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81"/>
            <p:cNvSpPr>
              <a:spLocks noChangeShapeType="1"/>
            </p:cNvSpPr>
            <p:nvPr/>
          </p:nvSpPr>
          <p:spPr bwMode="auto">
            <a:xfrm flipH="1" flipV="1">
              <a:off x="2016" y="3652"/>
              <a:ext cx="55" cy="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" name="Freeform 82"/>
          <p:cNvSpPr>
            <a:spLocks noChangeArrowheads="1"/>
          </p:cNvSpPr>
          <p:nvPr/>
        </p:nvSpPr>
        <p:spPr bwMode="auto">
          <a:xfrm>
            <a:off x="3124200" y="4953000"/>
            <a:ext cx="755650" cy="808038"/>
          </a:xfrm>
          <a:custGeom>
            <a:avLst/>
            <a:gdLst/>
            <a:ahLst/>
            <a:cxnLst>
              <a:cxn ang="0">
                <a:pos x="0" y="2436"/>
              </a:cxn>
              <a:cxn ang="0">
                <a:pos x="1297" y="0"/>
              </a:cxn>
              <a:cxn ang="0">
                <a:pos x="2315" y="2475"/>
              </a:cxn>
              <a:cxn ang="0">
                <a:pos x="0" y="2436"/>
              </a:cxn>
            </a:cxnLst>
            <a:rect l="0" t="0" r="r" b="b"/>
            <a:pathLst>
              <a:path w="2316" h="2476">
                <a:moveTo>
                  <a:pt x="0" y="2436"/>
                </a:moveTo>
                <a:lnTo>
                  <a:pt x="1297" y="0"/>
                </a:lnTo>
                <a:lnTo>
                  <a:pt x="2315" y="2475"/>
                </a:lnTo>
                <a:lnTo>
                  <a:pt x="0" y="2436"/>
                </a:lnTo>
              </a:path>
            </a:pathLst>
          </a:custGeom>
          <a:gradFill rotWithShape="0">
            <a:gsLst>
              <a:gs pos="0">
                <a:srgbClr val="3333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3" name="Group 83"/>
          <p:cNvGrpSpPr>
            <a:grpSpLocks/>
          </p:cNvGrpSpPr>
          <p:nvPr/>
        </p:nvGrpSpPr>
        <p:grpSpPr bwMode="auto">
          <a:xfrm>
            <a:off x="6248401" y="4293096"/>
            <a:ext cx="2212032" cy="2134692"/>
            <a:chOff x="3956" y="669"/>
            <a:chExt cx="1619" cy="1649"/>
          </a:xfrm>
        </p:grpSpPr>
        <p:sp>
          <p:nvSpPr>
            <p:cNvPr id="78" name="AutoShape 84"/>
            <p:cNvSpPr>
              <a:spLocks noChangeArrowheads="1"/>
            </p:cNvSpPr>
            <p:nvPr/>
          </p:nvSpPr>
          <p:spPr bwMode="auto">
            <a:xfrm>
              <a:off x="3956" y="676"/>
              <a:ext cx="1619" cy="1642"/>
            </a:xfrm>
            <a:prstGeom prst="roundRect">
              <a:avLst>
                <a:gd name="adj" fmla="val 5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79" name="Picture 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5" y="753"/>
              <a:ext cx="1436" cy="1480"/>
            </a:xfrm>
            <a:prstGeom prst="rect">
              <a:avLst/>
            </a:prstGeom>
            <a:noFill/>
          </p:spPr>
        </p:pic>
        <p:sp>
          <p:nvSpPr>
            <p:cNvPr id="80" name="Freeform 86"/>
            <p:cNvSpPr>
              <a:spLocks noChangeArrowheads="1"/>
            </p:cNvSpPr>
            <p:nvPr/>
          </p:nvSpPr>
          <p:spPr bwMode="auto">
            <a:xfrm>
              <a:off x="3983" y="669"/>
              <a:ext cx="1586" cy="1642"/>
            </a:xfrm>
            <a:custGeom>
              <a:avLst/>
              <a:gdLst/>
              <a:ahLst/>
              <a:cxnLst>
                <a:cxn ang="0">
                  <a:pos x="3853" y="0"/>
                </a:cxn>
                <a:cxn ang="0">
                  <a:pos x="7706" y="3992"/>
                </a:cxn>
                <a:cxn ang="0">
                  <a:pos x="3853" y="7983"/>
                </a:cxn>
                <a:cxn ang="0">
                  <a:pos x="0" y="3992"/>
                </a:cxn>
                <a:cxn ang="0">
                  <a:pos x="3853" y="0"/>
                </a:cxn>
                <a:cxn ang="0">
                  <a:pos x="3852" y="920"/>
                </a:cxn>
                <a:cxn ang="0">
                  <a:pos x="6816" y="3991"/>
                </a:cxn>
                <a:cxn ang="0">
                  <a:pos x="3852" y="7062"/>
                </a:cxn>
                <a:cxn ang="0">
                  <a:pos x="889" y="3991"/>
                </a:cxn>
                <a:cxn ang="0">
                  <a:pos x="3852" y="920"/>
                </a:cxn>
              </a:cxnLst>
              <a:rect l="0" t="0" r="r" b="b"/>
              <a:pathLst>
                <a:path w="7707" h="7984">
                  <a:moveTo>
                    <a:pt x="3853" y="0"/>
                  </a:moveTo>
                  <a:cubicBezTo>
                    <a:pt x="6037" y="0"/>
                    <a:pt x="7706" y="1729"/>
                    <a:pt x="7706" y="3992"/>
                  </a:cubicBezTo>
                  <a:cubicBezTo>
                    <a:pt x="7706" y="6255"/>
                    <a:pt x="6037" y="7983"/>
                    <a:pt x="3853" y="7983"/>
                  </a:cubicBezTo>
                  <a:cubicBezTo>
                    <a:pt x="1669" y="7983"/>
                    <a:pt x="0" y="6255"/>
                    <a:pt x="0" y="3992"/>
                  </a:cubicBezTo>
                  <a:cubicBezTo>
                    <a:pt x="0" y="1729"/>
                    <a:pt x="1669" y="0"/>
                    <a:pt x="3853" y="0"/>
                  </a:cubicBezTo>
                  <a:close/>
                  <a:moveTo>
                    <a:pt x="3852" y="920"/>
                  </a:moveTo>
                  <a:cubicBezTo>
                    <a:pt x="5532" y="920"/>
                    <a:pt x="6816" y="2250"/>
                    <a:pt x="6816" y="3991"/>
                  </a:cubicBezTo>
                  <a:cubicBezTo>
                    <a:pt x="6816" y="5732"/>
                    <a:pt x="5532" y="7062"/>
                    <a:pt x="3852" y="7062"/>
                  </a:cubicBezTo>
                  <a:cubicBezTo>
                    <a:pt x="2172" y="7062"/>
                    <a:pt x="889" y="5731"/>
                    <a:pt x="889" y="3991"/>
                  </a:cubicBezTo>
                  <a:cubicBezTo>
                    <a:pt x="889" y="2251"/>
                    <a:pt x="2172" y="920"/>
                    <a:pt x="3852" y="92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Freeform 87"/>
            <p:cNvSpPr>
              <a:spLocks noChangeArrowheads="1"/>
            </p:cNvSpPr>
            <p:nvPr/>
          </p:nvSpPr>
          <p:spPr bwMode="auto">
            <a:xfrm>
              <a:off x="3969" y="724"/>
              <a:ext cx="596" cy="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8" y="33"/>
                </a:cxn>
                <a:cxn ang="0">
                  <a:pos x="791" y="2605"/>
                </a:cxn>
                <a:cxn ang="0">
                  <a:pos x="164" y="2405"/>
                </a:cxn>
                <a:cxn ang="0">
                  <a:pos x="0" y="0"/>
                </a:cxn>
              </a:cxnLst>
              <a:rect l="0" t="0" r="r" b="b"/>
              <a:pathLst>
                <a:path w="2899" h="2606">
                  <a:moveTo>
                    <a:pt x="0" y="0"/>
                  </a:moveTo>
                  <a:lnTo>
                    <a:pt x="2898" y="33"/>
                  </a:lnTo>
                  <a:lnTo>
                    <a:pt x="791" y="2605"/>
                  </a:lnTo>
                  <a:lnTo>
                    <a:pt x="164" y="240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Freeform 88"/>
            <p:cNvSpPr>
              <a:spLocks noChangeArrowheads="1"/>
            </p:cNvSpPr>
            <p:nvPr/>
          </p:nvSpPr>
          <p:spPr bwMode="auto">
            <a:xfrm>
              <a:off x="4951" y="703"/>
              <a:ext cx="596" cy="536"/>
            </a:xfrm>
            <a:custGeom>
              <a:avLst/>
              <a:gdLst/>
              <a:ahLst/>
              <a:cxnLst>
                <a:cxn ang="0">
                  <a:pos x="2898" y="0"/>
                </a:cxn>
                <a:cxn ang="0">
                  <a:pos x="0" y="33"/>
                </a:cxn>
                <a:cxn ang="0">
                  <a:pos x="2108" y="2607"/>
                </a:cxn>
                <a:cxn ang="0">
                  <a:pos x="2734" y="2407"/>
                </a:cxn>
                <a:cxn ang="0">
                  <a:pos x="2898" y="0"/>
                </a:cxn>
              </a:cxnLst>
              <a:rect l="0" t="0" r="r" b="b"/>
              <a:pathLst>
                <a:path w="2899" h="2608">
                  <a:moveTo>
                    <a:pt x="2898" y="0"/>
                  </a:moveTo>
                  <a:lnTo>
                    <a:pt x="0" y="33"/>
                  </a:lnTo>
                  <a:lnTo>
                    <a:pt x="2108" y="2607"/>
                  </a:lnTo>
                  <a:lnTo>
                    <a:pt x="2734" y="2407"/>
                  </a:lnTo>
                  <a:lnTo>
                    <a:pt x="2898" y="0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Freeform 89"/>
            <p:cNvSpPr>
              <a:spLocks noChangeArrowheads="1"/>
            </p:cNvSpPr>
            <p:nvPr/>
          </p:nvSpPr>
          <p:spPr bwMode="auto">
            <a:xfrm>
              <a:off x="3956" y="1741"/>
              <a:ext cx="596" cy="536"/>
            </a:xfrm>
            <a:custGeom>
              <a:avLst/>
              <a:gdLst/>
              <a:ahLst/>
              <a:cxnLst>
                <a:cxn ang="0">
                  <a:pos x="0" y="2607"/>
                </a:cxn>
                <a:cxn ang="0">
                  <a:pos x="2898" y="2574"/>
                </a:cxn>
                <a:cxn ang="0">
                  <a:pos x="790" y="0"/>
                </a:cxn>
                <a:cxn ang="0">
                  <a:pos x="164" y="200"/>
                </a:cxn>
                <a:cxn ang="0">
                  <a:pos x="0" y="2607"/>
                </a:cxn>
              </a:cxnLst>
              <a:rect l="0" t="0" r="r" b="b"/>
              <a:pathLst>
                <a:path w="2899" h="2608">
                  <a:moveTo>
                    <a:pt x="0" y="2607"/>
                  </a:moveTo>
                  <a:lnTo>
                    <a:pt x="2898" y="2574"/>
                  </a:lnTo>
                  <a:lnTo>
                    <a:pt x="790" y="0"/>
                  </a:lnTo>
                  <a:lnTo>
                    <a:pt x="164" y="200"/>
                  </a:lnTo>
                  <a:lnTo>
                    <a:pt x="0" y="2607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Freeform 90"/>
            <p:cNvSpPr>
              <a:spLocks noChangeArrowheads="1"/>
            </p:cNvSpPr>
            <p:nvPr/>
          </p:nvSpPr>
          <p:spPr bwMode="auto">
            <a:xfrm>
              <a:off x="4978" y="1720"/>
              <a:ext cx="596" cy="536"/>
            </a:xfrm>
            <a:custGeom>
              <a:avLst/>
              <a:gdLst/>
              <a:ahLst/>
              <a:cxnLst>
                <a:cxn ang="0">
                  <a:pos x="2898" y="2605"/>
                </a:cxn>
                <a:cxn ang="0">
                  <a:pos x="0" y="2572"/>
                </a:cxn>
                <a:cxn ang="0">
                  <a:pos x="2107" y="0"/>
                </a:cxn>
                <a:cxn ang="0">
                  <a:pos x="2733" y="200"/>
                </a:cxn>
                <a:cxn ang="0">
                  <a:pos x="2898" y="2605"/>
                </a:cxn>
              </a:cxnLst>
              <a:rect l="0" t="0" r="r" b="b"/>
              <a:pathLst>
                <a:path w="2899" h="2606">
                  <a:moveTo>
                    <a:pt x="2898" y="2605"/>
                  </a:moveTo>
                  <a:lnTo>
                    <a:pt x="0" y="2572"/>
                  </a:lnTo>
                  <a:lnTo>
                    <a:pt x="2107" y="0"/>
                  </a:lnTo>
                  <a:lnTo>
                    <a:pt x="2733" y="200"/>
                  </a:lnTo>
                  <a:lnTo>
                    <a:pt x="2898" y="2605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91"/>
            <p:cNvSpPr>
              <a:spLocks noChangeArrowheads="1"/>
            </p:cNvSpPr>
            <p:nvPr/>
          </p:nvSpPr>
          <p:spPr bwMode="auto">
            <a:xfrm>
              <a:off x="4152" y="861"/>
              <a:ext cx="1240" cy="1258"/>
            </a:xfrm>
            <a:prstGeom prst="ellips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6" name="Line 93"/>
          <p:cNvSpPr>
            <a:spLocks noChangeShapeType="1"/>
          </p:cNvSpPr>
          <p:nvPr/>
        </p:nvSpPr>
        <p:spPr bwMode="auto">
          <a:xfrm>
            <a:off x="3733800" y="48006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971600" y="260648"/>
            <a:ext cx="7848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rPr>
              <a:t>l'expérience </a:t>
            </a: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rPr>
              <a:t>H.E.S.S.</a:t>
            </a:r>
            <a:endParaRPr lang="fr-FR" sz="4400" dirty="0">
              <a:solidFill>
                <a:schemeClr val="accent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491880" y="1124744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arrow" pitchFamily="34" charset="0"/>
              </a:rPr>
              <a:t>En Namibie, étudie </a:t>
            </a:r>
            <a:r>
              <a:rPr lang="fr-FR" sz="2400" dirty="0">
                <a:latin typeface="Arial Narrow" pitchFamily="34" charset="0"/>
              </a:rPr>
              <a:t>les sources </a:t>
            </a:r>
            <a:r>
              <a:rPr lang="fr-FR" sz="2400" dirty="0" smtClean="0">
                <a:latin typeface="Arial Narrow" pitchFamily="34" charset="0"/>
              </a:rPr>
              <a:t>de photons cosmiques de très haute énergie </a:t>
            </a:r>
            <a:r>
              <a:rPr lang="fr-FR" sz="2400" b="1" dirty="0" smtClean="0">
                <a:solidFill>
                  <a:srgbClr val="FF0000"/>
                </a:solidFill>
                <a:latin typeface="Arial Narrow" pitchFamily="34" charset="0"/>
              </a:rPr>
              <a:t>(E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</a:t>
            </a:r>
            <a:r>
              <a:rPr lang="fr-FR" sz="2400" b="1" dirty="0" smtClean="0">
                <a:solidFill>
                  <a:srgbClr val="FF0000"/>
                </a:solidFill>
                <a:latin typeface="Arial Narrow" pitchFamily="34" charset="0"/>
              </a:rPr>
              <a:t>&gt;100GeV)</a:t>
            </a:r>
            <a:endParaRPr lang="fr-FR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print"/>
          <a:srcRect l="4082" r="14285" b="29033"/>
          <a:stretch>
            <a:fillRect/>
          </a:stretch>
        </p:blipFill>
        <p:spPr bwMode="auto">
          <a:xfrm>
            <a:off x="8028384" y="188640"/>
            <a:ext cx="935162" cy="103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Espace réservé du numéro de diapositive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6D31-2C0C-4E38-AE5D-66022EC96D7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074" name="Picture 2" descr="E:\Mes images\lapp\DSC03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88840"/>
            <a:ext cx="4248472" cy="2265696"/>
          </a:xfrm>
          <a:prstGeom prst="rect">
            <a:avLst/>
          </a:prstGeom>
          <a:noFill/>
        </p:spPr>
      </p:pic>
      <p:sp>
        <p:nvSpPr>
          <p:cNvPr id="67" name="Espace réservé de la date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DAFDF-D044-47AA-BA0C-49B8BC3D869D}" type="datetime1">
              <a:rPr lang="fr-FR" smtClean="0"/>
              <a:t>22/04/2014</a:t>
            </a:fld>
            <a:endParaRPr lang="fr-FR"/>
          </a:p>
        </p:txBody>
      </p:sp>
      <p:sp>
        <p:nvSpPr>
          <p:cNvPr id="77" name="Espace réservé du pied de page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Assises du pole PAGE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24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571500"/>
            <a:ext cx="5429250" cy="8461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  <a:latin typeface="Arial Narrow" pitchFamily="34" charset="0"/>
              </a:rPr>
              <a:t>Les neutrinos: expérience OPERA</a:t>
            </a:r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Assises du pole PAGE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46209-6559-48BE-81A2-2482F1889A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572125" y="15001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0000"/>
                </a:solidFill>
                <a:latin typeface="Symbol" pitchFamily="18" charset="2"/>
              </a:rPr>
              <a:t>n</a:t>
            </a:r>
            <a:endParaRPr lang="en-GB" sz="1400">
              <a:solidFill>
                <a:srgbClr val="CC0000"/>
              </a:solidFill>
              <a:latin typeface="Symbol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72125" y="422275"/>
            <a:ext cx="3279775" cy="2843213"/>
            <a:chOff x="46" y="1829"/>
            <a:chExt cx="2066" cy="1791"/>
          </a:xfrm>
        </p:grpSpPr>
        <p:sp>
          <p:nvSpPr>
            <p:cNvPr id="27661" name="Rectangle 8"/>
            <p:cNvSpPr>
              <a:spLocks noChangeArrowheads="1"/>
            </p:cNvSpPr>
            <p:nvPr/>
          </p:nvSpPr>
          <p:spPr bwMode="auto">
            <a:xfrm>
              <a:off x="828" y="1829"/>
              <a:ext cx="185" cy="1529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2" name="Rectangle 9"/>
            <p:cNvSpPr>
              <a:spLocks noChangeArrowheads="1"/>
            </p:cNvSpPr>
            <p:nvPr/>
          </p:nvSpPr>
          <p:spPr bwMode="auto">
            <a:xfrm>
              <a:off x="1615" y="1834"/>
              <a:ext cx="416" cy="1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3" name="Rectangle 10"/>
            <p:cNvSpPr>
              <a:spLocks noChangeArrowheads="1"/>
            </p:cNvSpPr>
            <p:nvPr/>
          </p:nvSpPr>
          <p:spPr bwMode="auto">
            <a:xfrm>
              <a:off x="408" y="1834"/>
              <a:ext cx="415" cy="1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1020" y="1834"/>
              <a:ext cx="416" cy="1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5" name="Rectangle 12"/>
            <p:cNvSpPr>
              <a:spLocks noChangeArrowheads="1"/>
            </p:cNvSpPr>
            <p:nvPr/>
          </p:nvSpPr>
          <p:spPr bwMode="auto">
            <a:xfrm>
              <a:off x="823" y="1834"/>
              <a:ext cx="37" cy="153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6" name="Rectangle 13"/>
            <p:cNvSpPr>
              <a:spLocks noChangeArrowheads="1"/>
            </p:cNvSpPr>
            <p:nvPr/>
          </p:nvSpPr>
          <p:spPr bwMode="auto">
            <a:xfrm>
              <a:off x="982" y="1834"/>
              <a:ext cx="39" cy="153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7" name="Rectangle 14"/>
            <p:cNvSpPr>
              <a:spLocks noChangeArrowheads="1"/>
            </p:cNvSpPr>
            <p:nvPr/>
          </p:nvSpPr>
          <p:spPr bwMode="auto">
            <a:xfrm>
              <a:off x="1594" y="1834"/>
              <a:ext cx="40" cy="153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8" name="Rectangle 15"/>
            <p:cNvSpPr>
              <a:spLocks noChangeArrowheads="1"/>
            </p:cNvSpPr>
            <p:nvPr/>
          </p:nvSpPr>
          <p:spPr bwMode="auto">
            <a:xfrm>
              <a:off x="1434" y="1834"/>
              <a:ext cx="40" cy="153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69" name="Line 16"/>
            <p:cNvSpPr>
              <a:spLocks noChangeShapeType="1"/>
            </p:cNvSpPr>
            <p:nvPr/>
          </p:nvSpPr>
          <p:spPr bwMode="auto">
            <a:xfrm>
              <a:off x="46" y="2728"/>
              <a:ext cx="60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0" name="Line 17"/>
            <p:cNvSpPr>
              <a:spLocks noChangeShapeType="1"/>
            </p:cNvSpPr>
            <p:nvPr/>
          </p:nvSpPr>
          <p:spPr bwMode="auto">
            <a:xfrm flipV="1">
              <a:off x="1191" y="1861"/>
              <a:ext cx="463" cy="574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1" name="Line 18"/>
            <p:cNvSpPr>
              <a:spLocks noChangeShapeType="1"/>
            </p:cNvSpPr>
            <p:nvPr/>
          </p:nvSpPr>
          <p:spPr bwMode="auto">
            <a:xfrm flipV="1">
              <a:off x="1202" y="2112"/>
              <a:ext cx="553" cy="317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2" name="Line 19"/>
            <p:cNvSpPr>
              <a:spLocks noChangeShapeType="1"/>
            </p:cNvSpPr>
            <p:nvPr/>
          </p:nvSpPr>
          <p:spPr bwMode="auto">
            <a:xfrm>
              <a:off x="1432" y="2436"/>
              <a:ext cx="4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3" name="Line 20"/>
            <p:cNvSpPr>
              <a:spLocks noChangeShapeType="1"/>
            </p:cNvSpPr>
            <p:nvPr/>
          </p:nvSpPr>
          <p:spPr bwMode="auto">
            <a:xfrm>
              <a:off x="1591" y="2442"/>
              <a:ext cx="4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4" name="Line 21"/>
            <p:cNvSpPr>
              <a:spLocks noChangeShapeType="1"/>
            </p:cNvSpPr>
            <p:nvPr/>
          </p:nvSpPr>
          <p:spPr bwMode="auto">
            <a:xfrm flipV="1">
              <a:off x="980" y="2527"/>
              <a:ext cx="40" cy="2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5" name="Line 22"/>
            <p:cNvSpPr>
              <a:spLocks noChangeShapeType="1"/>
            </p:cNvSpPr>
            <p:nvPr/>
          </p:nvSpPr>
          <p:spPr bwMode="auto">
            <a:xfrm flipV="1">
              <a:off x="819" y="2611"/>
              <a:ext cx="40" cy="2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>
              <a:off x="815" y="2742"/>
              <a:ext cx="45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>
              <a:off x="985" y="2781"/>
              <a:ext cx="4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8" name="Line 25"/>
            <p:cNvSpPr>
              <a:spLocks noChangeShapeType="1"/>
            </p:cNvSpPr>
            <p:nvPr/>
          </p:nvSpPr>
          <p:spPr bwMode="auto">
            <a:xfrm>
              <a:off x="1592" y="2915"/>
              <a:ext cx="4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9" name="Line 26"/>
            <p:cNvSpPr>
              <a:spLocks noChangeShapeType="1"/>
            </p:cNvSpPr>
            <p:nvPr/>
          </p:nvSpPr>
          <p:spPr bwMode="auto">
            <a:xfrm>
              <a:off x="1430" y="2880"/>
              <a:ext cx="45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0" name="Line 27"/>
            <p:cNvSpPr>
              <a:spLocks noChangeShapeType="1"/>
            </p:cNvSpPr>
            <p:nvPr/>
          </p:nvSpPr>
          <p:spPr bwMode="auto">
            <a:xfrm>
              <a:off x="819" y="2782"/>
              <a:ext cx="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1" name="Line 28"/>
            <p:cNvSpPr>
              <a:spLocks noChangeShapeType="1"/>
            </p:cNvSpPr>
            <p:nvPr/>
          </p:nvSpPr>
          <p:spPr bwMode="auto">
            <a:xfrm>
              <a:off x="985" y="2850"/>
              <a:ext cx="36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2" name="Line 29"/>
            <p:cNvSpPr>
              <a:spLocks noChangeShapeType="1"/>
            </p:cNvSpPr>
            <p:nvPr/>
          </p:nvSpPr>
          <p:spPr bwMode="auto">
            <a:xfrm>
              <a:off x="1436" y="3045"/>
              <a:ext cx="34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3" name="Line 30"/>
            <p:cNvSpPr>
              <a:spLocks noChangeShapeType="1"/>
            </p:cNvSpPr>
            <p:nvPr/>
          </p:nvSpPr>
          <p:spPr bwMode="auto">
            <a:xfrm>
              <a:off x="1592" y="3110"/>
              <a:ext cx="35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4" name="Text Box 31"/>
            <p:cNvSpPr txBox="1">
              <a:spLocks noChangeArrowheads="1"/>
            </p:cNvSpPr>
            <p:nvPr/>
          </p:nvSpPr>
          <p:spPr bwMode="auto">
            <a:xfrm>
              <a:off x="432" y="2112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292929"/>
                  </a:solidFill>
                  <a:latin typeface="Calibri" pitchFamily="34" charset="0"/>
                </a:rPr>
                <a:t>Pb</a:t>
              </a:r>
              <a:endParaRPr lang="en-GB" sz="1400">
                <a:solidFill>
                  <a:srgbClr val="292929"/>
                </a:solidFill>
                <a:latin typeface="Calibri" pitchFamily="34" charset="0"/>
              </a:endParaRPr>
            </a:p>
          </p:txBody>
        </p:sp>
        <p:sp>
          <p:nvSpPr>
            <p:cNvPr id="27685" name="Text Box 32"/>
            <p:cNvSpPr txBox="1">
              <a:spLocks noChangeArrowheads="1"/>
            </p:cNvSpPr>
            <p:nvPr/>
          </p:nvSpPr>
          <p:spPr bwMode="auto">
            <a:xfrm>
              <a:off x="994" y="3389"/>
              <a:ext cx="11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292929"/>
                  </a:solidFill>
                  <a:latin typeface="Calibri" pitchFamily="34" charset="0"/>
                </a:rPr>
                <a:t>Emulsion layers</a:t>
              </a:r>
              <a:endParaRPr lang="en-GB" sz="1400">
                <a:solidFill>
                  <a:srgbClr val="292929"/>
                </a:solidFill>
                <a:latin typeface="Calibri" pitchFamily="34" charset="0"/>
              </a:endParaRPr>
            </a:p>
          </p:txBody>
        </p:sp>
        <p:sp>
          <p:nvSpPr>
            <p:cNvPr id="27686" name="Line 33"/>
            <p:cNvSpPr>
              <a:spLocks noChangeShapeType="1"/>
            </p:cNvSpPr>
            <p:nvPr/>
          </p:nvSpPr>
          <p:spPr bwMode="auto">
            <a:xfrm flipH="1" flipV="1">
              <a:off x="1004" y="3358"/>
              <a:ext cx="55" cy="148"/>
            </a:xfrm>
            <a:prstGeom prst="line">
              <a:avLst/>
            </a:prstGeom>
            <a:noFill/>
            <a:ln w="9525">
              <a:solidFill>
                <a:srgbClr val="292929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7" name="Line 34"/>
            <p:cNvSpPr>
              <a:spLocks noChangeShapeType="1"/>
            </p:cNvSpPr>
            <p:nvPr/>
          </p:nvSpPr>
          <p:spPr bwMode="auto">
            <a:xfrm flipH="1" flipV="1">
              <a:off x="841" y="3364"/>
              <a:ext cx="205" cy="163"/>
            </a:xfrm>
            <a:prstGeom prst="line">
              <a:avLst/>
            </a:prstGeom>
            <a:noFill/>
            <a:ln w="9525">
              <a:solidFill>
                <a:srgbClr val="292929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88" name="Text Box 35"/>
            <p:cNvSpPr txBox="1">
              <a:spLocks noChangeArrowheads="1"/>
            </p:cNvSpPr>
            <p:nvPr/>
          </p:nvSpPr>
          <p:spPr bwMode="auto">
            <a:xfrm>
              <a:off x="933" y="2258"/>
              <a:ext cx="3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CC0000"/>
                  </a:solidFill>
                  <a:latin typeface="Symbol" pitchFamily="18" charset="2"/>
                </a:rPr>
                <a:t>t</a:t>
              </a:r>
              <a:endParaRPr lang="en-GB" sz="1400">
                <a:solidFill>
                  <a:srgbClr val="CC0000"/>
                </a:solidFill>
                <a:latin typeface="Symbol" pitchFamily="18" charset="2"/>
              </a:endParaRPr>
            </a:p>
          </p:txBody>
        </p:sp>
        <p:sp>
          <p:nvSpPr>
            <p:cNvPr id="27689" name="Line 36"/>
            <p:cNvSpPr>
              <a:spLocks noChangeShapeType="1"/>
            </p:cNvSpPr>
            <p:nvPr/>
          </p:nvSpPr>
          <p:spPr bwMode="auto">
            <a:xfrm>
              <a:off x="399" y="2071"/>
              <a:ext cx="4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90" name="Text Box 37"/>
            <p:cNvSpPr txBox="1">
              <a:spLocks noChangeArrowheads="1"/>
            </p:cNvSpPr>
            <p:nvPr/>
          </p:nvSpPr>
          <p:spPr bwMode="auto">
            <a:xfrm>
              <a:off x="358" y="1836"/>
              <a:ext cx="5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Calibri" pitchFamily="34" charset="0"/>
                </a:rPr>
                <a:t>1 mm</a:t>
              </a:r>
              <a:endParaRPr lang="en-GB" sz="1200">
                <a:latin typeface="Calibri" pitchFamily="34" charset="0"/>
              </a:endParaRPr>
            </a:p>
          </p:txBody>
        </p:sp>
        <p:sp>
          <p:nvSpPr>
            <p:cNvPr id="27691" name="Rectangle 38"/>
            <p:cNvSpPr>
              <a:spLocks noChangeArrowheads="1"/>
            </p:cNvSpPr>
            <p:nvPr/>
          </p:nvSpPr>
          <p:spPr bwMode="auto">
            <a:xfrm>
              <a:off x="1438" y="1829"/>
              <a:ext cx="185" cy="1529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692" name="Line 39"/>
            <p:cNvSpPr>
              <a:spLocks noChangeShapeType="1"/>
            </p:cNvSpPr>
            <p:nvPr/>
          </p:nvSpPr>
          <p:spPr bwMode="auto">
            <a:xfrm>
              <a:off x="676" y="2711"/>
              <a:ext cx="1111" cy="245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93" name="Line 40"/>
            <p:cNvSpPr>
              <a:spLocks noChangeShapeType="1"/>
            </p:cNvSpPr>
            <p:nvPr/>
          </p:nvSpPr>
          <p:spPr bwMode="auto">
            <a:xfrm>
              <a:off x="667" y="2713"/>
              <a:ext cx="1098" cy="470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 flipV="1">
              <a:off x="674" y="2434"/>
              <a:ext cx="520" cy="275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1196" y="2431"/>
              <a:ext cx="613" cy="12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655" name="Line 74"/>
          <p:cNvSpPr>
            <a:spLocks noChangeShapeType="1"/>
          </p:cNvSpPr>
          <p:nvPr/>
        </p:nvSpPr>
        <p:spPr bwMode="auto">
          <a:xfrm flipV="1">
            <a:off x="6029325" y="2479675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6" name="Rectangle 75"/>
          <p:cNvSpPr>
            <a:spLocks noChangeArrowheads="1"/>
          </p:cNvSpPr>
          <p:nvPr/>
        </p:nvSpPr>
        <p:spPr bwMode="auto">
          <a:xfrm>
            <a:off x="5572125" y="286067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Film base</a:t>
            </a:r>
            <a:endParaRPr lang="en-GB" sz="200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27657" name="Picture 76" descr="SSL12603"/>
          <p:cNvPicPr>
            <a:picLocks noChangeAspect="1" noChangeArrowheads="1"/>
          </p:cNvPicPr>
          <p:nvPr/>
        </p:nvPicPr>
        <p:blipFill>
          <a:blip r:embed="rId2" cstate="print"/>
          <a:srcRect l="23236" r="16608" b="14738"/>
          <a:stretch>
            <a:fillRect/>
          </a:stretch>
        </p:blipFill>
        <p:spPr bwMode="auto">
          <a:xfrm>
            <a:off x="6572250" y="3286125"/>
            <a:ext cx="2168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6000750" y="5572125"/>
            <a:ext cx="2678113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Brique de base:</a:t>
            </a:r>
          </a:p>
          <a:p>
            <a:r>
              <a:rPr lang="en-GB" sz="2000">
                <a:solidFill>
                  <a:srgbClr val="0033CC"/>
                </a:solidFill>
                <a:latin typeface="Comic Sans MS" pitchFamily="66" charset="0"/>
              </a:rPr>
              <a:t>56 feuilles de plomb</a:t>
            </a:r>
          </a:p>
          <a:p>
            <a:r>
              <a:rPr lang="en-GB" sz="2000">
                <a:solidFill>
                  <a:srgbClr val="0033CC"/>
                </a:solidFill>
                <a:latin typeface="Comic Sans MS" pitchFamily="66" charset="0"/>
              </a:rPr>
              <a:t>57 films (émulsions)</a:t>
            </a:r>
          </a:p>
        </p:txBody>
      </p:sp>
      <p:pic>
        <p:nvPicPr>
          <p:cNvPr id="27659" name="Picture 5" descr="montag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55626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Espace réservé de la date 4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4E926-B698-4FB4-A180-FC0B87935D22}" type="datetime1">
              <a:rPr lang="fr-FR" b="1" smtClean="0">
                <a:solidFill>
                  <a:srgbClr val="00B0F0"/>
                </a:solidFill>
              </a:rPr>
              <a:t>22/04/2014</a:t>
            </a:fld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379</Words>
  <Application>Microsoft Office PowerPoint</Application>
  <PresentationFormat>Affichage à l'écran (4:3)</PresentationFormat>
  <Paragraphs>106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 Narrow</vt:lpstr>
      <vt:lpstr>Symbol</vt:lpstr>
      <vt:lpstr>Calibri</vt:lpstr>
      <vt:lpstr>StarSymbol</vt:lpstr>
      <vt:lpstr>Comic Sans MS</vt:lpstr>
      <vt:lpstr>Times New Roman</vt:lpstr>
      <vt:lpstr>Wingdings</vt:lpstr>
      <vt:lpstr>Arial</vt:lpstr>
      <vt:lpstr>Conception personnalisée</vt:lpstr>
      <vt:lpstr> Laboratoire d’Annecy-le-Vieux de Physique des particules</vt:lpstr>
      <vt:lpstr>Présentation PowerPoint</vt:lpstr>
      <vt:lpstr>Présentation PowerPoint</vt:lpstr>
      <vt:lpstr>Présentation PowerPoint</vt:lpstr>
      <vt:lpstr>Le LAPP en bref</vt:lpstr>
      <vt:lpstr>Le détecteur ATLAS au LHC </vt:lpstr>
      <vt:lpstr>Expérience LHCb reconstruit les hadrons “beaux”</vt:lpstr>
      <vt:lpstr>Présentation PowerPoint</vt:lpstr>
      <vt:lpstr>Les neutrinos: expérience OPERA</vt:lpstr>
      <vt:lpstr>Présentation PowerPoint</vt:lpstr>
      <vt:lpstr>L'expérience VIRGO</vt:lpstr>
      <vt:lpstr>Mesocentre de calcul</vt:lpstr>
      <vt:lpstr>Structuration locale</vt:lpstr>
    </vt:vector>
  </TitlesOfParts>
  <Company>CNRS IN2P3 LAPP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orand</dc:creator>
  <cp:lastModifiedBy>Yannis KARYOTAKIS</cp:lastModifiedBy>
  <cp:revision>89</cp:revision>
  <dcterms:created xsi:type="dcterms:W3CDTF">2007-11-12T09:58:39Z</dcterms:created>
  <dcterms:modified xsi:type="dcterms:W3CDTF">2014-04-22T08:38:25Z</dcterms:modified>
</cp:coreProperties>
</file>