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8" r:id="rId3"/>
    <p:sldId id="269" r:id="rId4"/>
    <p:sldId id="270" r:id="rId5"/>
    <p:sldId id="275" r:id="rId6"/>
    <p:sldId id="276" r:id="rId7"/>
    <p:sldId id="271" r:id="rId8"/>
    <p:sldId id="277" r:id="rId9"/>
    <p:sldId id="272" r:id="rId10"/>
    <p:sldId id="278" r:id="rId11"/>
    <p:sldId id="279" r:id="rId12"/>
    <p:sldId id="280" r:id="rId13"/>
    <p:sldId id="281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CCEB3EA-5DBE-B04D-90EA-49586B57EDB3}">
          <p14:sldIdLst>
            <p14:sldId id="256"/>
          </p14:sldIdLst>
        </p14:section>
        <p14:section name="Section sans titre" id="{0DD8A4F6-A232-1849-ADD8-C581D5FE8A73}">
          <p14:sldIdLst>
            <p14:sldId id="268"/>
            <p14:sldId id="269"/>
            <p14:sldId id="270"/>
            <p14:sldId id="275"/>
            <p14:sldId id="276"/>
            <p14:sldId id="271"/>
            <p14:sldId id="277"/>
            <p14:sldId id="272"/>
            <p14:sldId id="278"/>
            <p14:sldId id="279"/>
            <p14:sldId id="280"/>
            <p14:sldId id="28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87" autoAdjust="0"/>
  </p:normalViewPr>
  <p:slideViewPr>
    <p:cSldViewPr snapToGrid="0" snapToObjects="1">
      <p:cViewPr>
        <p:scale>
          <a:sx n="81" d="100"/>
          <a:sy n="81" d="100"/>
        </p:scale>
        <p:origin x="-752" y="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50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9F8DB-5081-DA42-90FC-772AB8488760}" type="datetimeFigureOut">
              <a:rPr lang="fr-FR" smtClean="0"/>
              <a:t>15/04/14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7D779-4755-E24A-948C-1A75C00D0D9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691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57D54-813C-ED4B-AF04-DF98DE760D8E}" type="datetimeFigureOut">
              <a:rPr lang="fr-FR" smtClean="0"/>
              <a:t>15/04/14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41D3B-62C8-D740-BC76-842151B6C4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9392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8A5C-ADA2-9642-BAA7-0B9615AF87CC}" type="datetime1">
              <a:rPr lang="fr-FR" smtClean="0"/>
              <a:t>15/04/14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837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5143-4274-AB46-9DDE-80D0E25EA311}" type="datetime1">
              <a:rPr lang="fr-FR" smtClean="0"/>
              <a:t>15/04/14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32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008B-1E42-6C44-B73D-AB51ED22E6AD}" type="datetime1">
              <a:rPr lang="fr-FR" smtClean="0"/>
              <a:t>15/04/14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88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BFE47-4D50-4340-B271-3F971E568E46}" type="datetime1">
              <a:rPr lang="fr-FR" smtClean="0"/>
              <a:t>15/04/14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49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867B4-6115-974C-8EE1-701C710B9116}" type="datetime1">
              <a:rPr lang="fr-FR" smtClean="0"/>
              <a:t>15/04/14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19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B0A80-1A92-0745-9ECB-047E86061EE7}" type="datetime1">
              <a:rPr lang="fr-FR" smtClean="0"/>
              <a:t>15/04/14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55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11E8-9FC4-4649-9CCB-4F382E52A796}" type="datetime1">
              <a:rPr lang="fr-FR" smtClean="0"/>
              <a:t>15/04/14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4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823E-CB48-9F44-89E2-334B784B02F3}" type="datetime1">
              <a:rPr lang="fr-FR" smtClean="0"/>
              <a:t>15/04/14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0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47370-14C7-6C4F-A989-3B063EB864B3}" type="datetime1">
              <a:rPr lang="fr-FR" smtClean="0"/>
              <a:t>15/04/14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21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C9D25-2CDB-7F47-8B3F-9312160ED6CD}" type="datetime1">
              <a:rPr lang="fr-FR" smtClean="0"/>
              <a:t>15/04/14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62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48D94-9A59-0449-B33A-E9C36A56E212}" type="datetime1">
              <a:rPr lang="fr-FR" smtClean="0"/>
              <a:t>15/04/14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53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52E8C-D7F8-C04C-91B3-7C300F967702}" type="datetime1">
              <a:rPr lang="fr-FR" smtClean="0"/>
              <a:t>15/04/14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Réunion imXgam 23/10/2012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2EF4A-CBD5-E749-B3CC-E797DBE743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98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imxga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4" y="344623"/>
            <a:ext cx="2742736" cy="1117411"/>
          </a:xfrm>
          <a:prstGeom prst="rect">
            <a:avLst/>
          </a:prstGeom>
        </p:spPr>
      </p:pic>
      <p:pic>
        <p:nvPicPr>
          <p:cNvPr id="5" name="Image 4" descr="cpp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42" y="-61241"/>
            <a:ext cx="1384540" cy="202470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761" y="903329"/>
            <a:ext cx="7772400" cy="2110569"/>
          </a:xfrm>
        </p:spPr>
        <p:txBody>
          <a:bodyPr>
            <a:normAutofit/>
          </a:bodyPr>
          <a:lstStyle/>
          <a:p>
            <a:r>
              <a:rPr lang="fr-FR" sz="2800" b="1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L’imagerie médicale au CPPM</a:t>
            </a:r>
            <a:endParaRPr lang="fr-FR" sz="2800" b="1" i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10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64884" y="6225788"/>
            <a:ext cx="4393077" cy="495687"/>
          </a:xfrm>
        </p:spPr>
        <p:txBody>
          <a:bodyPr/>
          <a:lstStyle/>
          <a:p>
            <a:pPr algn="l"/>
            <a:r>
              <a:rPr lang="fr-FR" sz="1800" dirty="0" smtClean="0">
                <a:solidFill>
                  <a:schemeClr val="accent1"/>
                </a:solidFill>
              </a:rPr>
              <a:t>Margaux Hamonet : </a:t>
            </a:r>
            <a:r>
              <a:rPr lang="fr-FR" sz="1800" dirty="0" err="1" smtClean="0">
                <a:solidFill>
                  <a:schemeClr val="accent1"/>
                </a:solidFill>
              </a:rPr>
              <a:t>Phd</a:t>
            </a:r>
            <a:r>
              <a:rPr lang="fr-FR" sz="1800" dirty="0" smtClean="0">
                <a:solidFill>
                  <a:schemeClr val="accent1"/>
                </a:solidFill>
              </a:rPr>
              <a:t> </a:t>
            </a:r>
            <a:r>
              <a:rPr lang="fr-FR" sz="1800" dirty="0" err="1" smtClean="0">
                <a:solidFill>
                  <a:schemeClr val="accent1"/>
                </a:solidFill>
              </a:rPr>
              <a:t>student</a:t>
            </a:r>
            <a:r>
              <a:rPr lang="fr-FR" sz="1800" dirty="0" smtClean="0">
                <a:solidFill>
                  <a:schemeClr val="accent1"/>
                </a:solidFill>
              </a:rPr>
              <a:t> </a:t>
            </a:r>
            <a:endParaRPr lang="fr-FR" sz="1800" dirty="0">
              <a:solidFill>
                <a:schemeClr val="accent1"/>
              </a:solidFill>
            </a:endParaRPr>
          </a:p>
          <a:p>
            <a:pPr algn="l"/>
            <a:r>
              <a:rPr lang="fr-FR" sz="2000" b="1" dirty="0" err="1" smtClean="0">
                <a:solidFill>
                  <a:schemeClr val="accent1"/>
                </a:solidFill>
              </a:rPr>
              <a:t>imXgam</a:t>
            </a:r>
            <a:r>
              <a:rPr lang="fr-FR" sz="2000" b="1" dirty="0" smtClean="0">
                <a:solidFill>
                  <a:schemeClr val="accent1"/>
                </a:solidFill>
              </a:rPr>
              <a:t> group, CPPM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5351838" y="6225788"/>
            <a:ext cx="3191802" cy="495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>
              <a:solidFill>
                <a:schemeClr val="accent1"/>
              </a:solidFill>
            </a:endParaRPr>
          </a:p>
        </p:txBody>
      </p:sp>
      <p:sp>
        <p:nvSpPr>
          <p:cNvPr id="11" name="Espace réservé du pied de page 3"/>
          <p:cNvSpPr txBox="1">
            <a:spLocks/>
          </p:cNvSpPr>
          <p:nvPr/>
        </p:nvSpPr>
        <p:spPr>
          <a:xfrm>
            <a:off x="3884043" y="6225788"/>
            <a:ext cx="4393077" cy="495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2000" dirty="0" smtClean="0">
                <a:solidFill>
                  <a:schemeClr val="accent1"/>
                </a:solidFill>
              </a:rPr>
              <a:t>16/04/14</a:t>
            </a:r>
            <a:endParaRPr lang="fr-FR" sz="2000" dirty="0">
              <a:solidFill>
                <a:schemeClr val="accent1"/>
              </a:solidFill>
            </a:endParaRPr>
          </a:p>
        </p:txBody>
      </p:sp>
      <p:pic>
        <p:nvPicPr>
          <p:cNvPr id="12" name="Image 11" descr="aixmarseil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381" y="344623"/>
            <a:ext cx="2109075" cy="658324"/>
          </a:xfrm>
          <a:prstGeom prst="rect">
            <a:avLst/>
          </a:prstGeom>
        </p:spPr>
      </p:pic>
      <p:pic>
        <p:nvPicPr>
          <p:cNvPr id="16" name="Image 15" descr="PETCT_kidne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36" y="2763020"/>
            <a:ext cx="2739202" cy="2739202"/>
          </a:xfrm>
          <a:prstGeom prst="rect">
            <a:avLst/>
          </a:prstGeom>
        </p:spPr>
      </p:pic>
      <p:pic>
        <p:nvPicPr>
          <p:cNvPr id="17" name="Image 16" descr="Moi_ClearP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43" y="2763020"/>
            <a:ext cx="2686147" cy="27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9" y="815356"/>
            <a:ext cx="4640590" cy="6262269"/>
          </a:xfrm>
        </p:spPr>
        <p:txBody>
          <a:bodyPr/>
          <a:lstStyle/>
          <a:p>
            <a:r>
              <a:rPr lang="fr-FR" sz="2800" dirty="0" smtClean="0"/>
              <a:t> Projets : </a:t>
            </a:r>
          </a:p>
          <a:p>
            <a:pPr>
              <a:buFont typeface="Wingdings" charset="0"/>
              <a:buChar char="à"/>
            </a:pPr>
            <a:r>
              <a:rPr lang="fr-FR" b="1" dirty="0" smtClean="0">
                <a:sym typeface="Wingdings"/>
              </a:rPr>
              <a:t>PIXSCAN</a:t>
            </a:r>
            <a:r>
              <a:rPr lang="fr-FR" sz="2400" dirty="0" smtClean="0">
                <a:sym typeface="Wingdings"/>
              </a:rPr>
              <a:t> :	 </a:t>
            </a:r>
          </a:p>
          <a:p>
            <a:pPr marL="0" indent="0">
              <a:buNone/>
            </a:pPr>
            <a:r>
              <a:rPr lang="fr-FR" sz="2400" dirty="0">
                <a:sym typeface="Wingdings"/>
              </a:rPr>
              <a:t>	</a:t>
            </a:r>
            <a:r>
              <a:rPr lang="fr-FR" sz="2400" dirty="0" smtClean="0">
                <a:sym typeface="Wingdings"/>
              </a:rPr>
              <a:t>micro-tomodensitomètre 	permettant d’obtenir 				l’imagerie corps entier du petit 	animal</a:t>
            </a:r>
          </a:p>
          <a:p>
            <a:pPr marL="0" indent="0">
              <a:buNone/>
            </a:pPr>
            <a:r>
              <a:rPr lang="fr-FR" sz="2400" b="1" dirty="0" smtClean="0">
                <a:sym typeface="Wingdings"/>
              </a:rPr>
              <a:t>	Enjeux : </a:t>
            </a:r>
            <a:r>
              <a:rPr lang="fr-FR" sz="2400" dirty="0" smtClean="0">
                <a:sym typeface="Wingdings"/>
              </a:rPr>
              <a:t>imagerie spectrale, 				  réduction de dose …</a:t>
            </a:r>
          </a:p>
          <a:p>
            <a:pPr marL="0" indent="0">
              <a:buNone/>
            </a:pPr>
            <a:endParaRPr lang="fr-FR" sz="2400" dirty="0">
              <a:sym typeface="Wingdings"/>
            </a:endParaRPr>
          </a:p>
          <a:p>
            <a:pPr marL="0" indent="0">
              <a:buNone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8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10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L’équipe </a:t>
            </a:r>
            <a:r>
              <a:rPr lang="fr-FR" sz="3200" i="1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imXgam</a:t>
            </a:r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au CPPM : quelques projets …</a:t>
            </a:r>
            <a:endParaRPr lang="fr-FR" sz="3200" dirty="0"/>
          </a:p>
          <a:p>
            <a:pPr algn="l"/>
            <a:endParaRPr lang="fr-FR" sz="3200" dirty="0"/>
          </a:p>
        </p:txBody>
      </p:sp>
      <p:pic>
        <p:nvPicPr>
          <p:cNvPr id="2" name="Image 1" descr="Hamid_Souris_STD_Reslice of volrec_Souris1_50kV_210muA_Nb_25mu_reins_aveciode_RDB_26042012_1s.H21250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221" y="1066235"/>
            <a:ext cx="2054679" cy="5221303"/>
          </a:xfrm>
          <a:prstGeom prst="rect">
            <a:avLst/>
          </a:prstGeom>
        </p:spPr>
      </p:pic>
      <p:pic>
        <p:nvPicPr>
          <p:cNvPr id="6" name="Image 5" descr="pixs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79" y="4482522"/>
            <a:ext cx="3497301" cy="22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1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41" y="3769490"/>
            <a:ext cx="2436876" cy="276758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9" y="909437"/>
            <a:ext cx="3527476" cy="5268448"/>
          </a:xfrm>
        </p:spPr>
        <p:txBody>
          <a:bodyPr/>
          <a:lstStyle/>
          <a:p>
            <a:pPr>
              <a:buFont typeface="Wingdings" charset="0"/>
              <a:buChar char="à"/>
            </a:pPr>
            <a:r>
              <a:rPr lang="fr-FR" b="1" dirty="0" err="1" smtClean="0">
                <a:sym typeface="Wingdings"/>
              </a:rPr>
              <a:t>ClearPET</a:t>
            </a:r>
            <a:r>
              <a:rPr lang="fr-FR" b="1" dirty="0" smtClean="0">
                <a:sym typeface="Wingdings"/>
              </a:rPr>
              <a:t>/XPAD :</a:t>
            </a:r>
          </a:p>
          <a:p>
            <a:pPr marL="0" indent="0">
              <a:buNone/>
            </a:pPr>
            <a:r>
              <a:rPr lang="fr-FR" sz="2400" dirty="0" smtClean="0">
                <a:sym typeface="Wingdings"/>
              </a:rPr>
              <a:t>	développement d’un</a:t>
            </a:r>
          </a:p>
          <a:p>
            <a:pPr marL="0" indent="0">
              <a:buNone/>
            </a:pPr>
            <a:r>
              <a:rPr lang="fr-FR" sz="2400" dirty="0" smtClean="0">
                <a:sym typeface="Wingdings"/>
              </a:rPr>
              <a:t>	système d’imagerie 	hybride scanner X/	imagerie nucléaire</a:t>
            </a:r>
          </a:p>
          <a:p>
            <a:pPr marL="0" indent="0">
              <a:buNone/>
            </a:pPr>
            <a:r>
              <a:rPr lang="fr-FR" sz="2400" dirty="0">
                <a:sym typeface="Wingdings"/>
              </a:rPr>
              <a:t>	</a:t>
            </a:r>
            <a:r>
              <a:rPr lang="fr-FR" sz="2400" dirty="0" smtClean="0">
                <a:sym typeface="Wingdings"/>
              </a:rPr>
              <a:t>simultanée</a:t>
            </a:r>
          </a:p>
          <a:p>
            <a:pPr marL="0" indent="0">
              <a:buNone/>
            </a:pPr>
            <a:r>
              <a:rPr lang="fr-FR" sz="2800" dirty="0" smtClean="0">
                <a:sym typeface="Wingdings"/>
              </a:rPr>
              <a:t>  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11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L’équipe </a:t>
            </a:r>
            <a:r>
              <a:rPr lang="fr-FR" sz="3200" i="1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imXgam</a:t>
            </a:r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au CPPM : quelques projets …</a:t>
            </a:r>
            <a:endParaRPr lang="fr-FR" sz="3200" dirty="0"/>
          </a:p>
          <a:p>
            <a:pPr algn="l"/>
            <a:endParaRPr lang="fr-FR" sz="3200" dirty="0"/>
          </a:p>
        </p:txBody>
      </p:sp>
      <p:pic>
        <p:nvPicPr>
          <p:cNvPr id="2" name="Image 1" descr="tep&amp;sc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7" y="1248785"/>
            <a:ext cx="4818422" cy="4340734"/>
          </a:xfrm>
          <a:prstGeom prst="rect">
            <a:avLst/>
          </a:prstGeom>
        </p:spPr>
      </p:pic>
      <p:pic>
        <p:nvPicPr>
          <p:cNvPr id="6" name="Image 5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42" y="4011413"/>
            <a:ext cx="1849965" cy="25256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37388" y="571098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947812" y="571098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TEP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478248" y="5710980"/>
            <a:ext cx="87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TEP+CT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01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1066235"/>
            <a:ext cx="8545701" cy="6262269"/>
          </a:xfrm>
        </p:spPr>
        <p:txBody>
          <a:bodyPr/>
          <a:lstStyle/>
          <a:p>
            <a:pPr>
              <a:buFont typeface="Wingdings" charset="0"/>
              <a:buChar char="à"/>
            </a:pPr>
            <a:r>
              <a:rPr lang="fr-FR" sz="2800" dirty="0" err="1" smtClean="0">
                <a:sym typeface="Wingdings"/>
              </a:rPr>
              <a:t>ClearPET</a:t>
            </a:r>
            <a:r>
              <a:rPr lang="fr-FR" sz="2800" dirty="0" smtClean="0">
                <a:sym typeface="Wingdings"/>
              </a:rPr>
              <a:t>/XPAD :</a:t>
            </a:r>
          </a:p>
          <a:p>
            <a:pPr marL="0" indent="0">
              <a:buNone/>
            </a:pPr>
            <a:r>
              <a:rPr lang="fr-FR" sz="2800" dirty="0" smtClean="0">
                <a:sym typeface="Wingdings"/>
              </a:rPr>
              <a:t> 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L’équipe </a:t>
            </a:r>
            <a:r>
              <a:rPr lang="fr-FR" sz="3200" i="1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imXgam</a:t>
            </a:r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au CPPM : quelques projets …</a:t>
            </a:r>
            <a:endParaRPr lang="fr-FR" sz="3200" dirty="0"/>
          </a:p>
          <a:p>
            <a:pPr algn="l"/>
            <a:endParaRPr lang="fr-FR" sz="3200" dirty="0"/>
          </a:p>
        </p:txBody>
      </p:sp>
      <p:pic>
        <p:nvPicPr>
          <p:cNvPr id="6" name="Image 5" descr="clearpe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20" y="1878307"/>
            <a:ext cx="3063517" cy="4092455"/>
          </a:xfrm>
          <a:prstGeom prst="rect">
            <a:avLst/>
          </a:prstGeom>
        </p:spPr>
      </p:pic>
      <p:pic>
        <p:nvPicPr>
          <p:cNvPr id="2" name="Image 1" descr="CT_kidney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8" y="909708"/>
            <a:ext cx="2798274" cy="2775586"/>
          </a:xfrm>
          <a:prstGeom prst="rect">
            <a:avLst/>
          </a:prstGeom>
        </p:spPr>
      </p:pic>
      <p:pic>
        <p:nvPicPr>
          <p:cNvPr id="10" name="Image 9" descr="PET:CT_kidney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88" y="3791255"/>
            <a:ext cx="2798274" cy="279827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749319" y="2073241"/>
            <a:ext cx="126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TDM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7749319" y="485986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Image TEP</a:t>
            </a:r>
          </a:p>
          <a:p>
            <a:pPr algn="ctr"/>
            <a:r>
              <a:rPr lang="fr-FR" dirty="0" smtClean="0"/>
              <a:t>+ TDM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12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9561" y="1395512"/>
            <a:ext cx="7149018" cy="4757000"/>
          </a:xfrm>
        </p:spPr>
        <p:txBody>
          <a:bodyPr/>
          <a:lstStyle/>
          <a:p>
            <a:pPr marL="0" indent="0">
              <a:buNone/>
            </a:pPr>
            <a:endParaRPr lang="fr-FR" sz="2800" dirty="0" smtClean="0"/>
          </a:p>
          <a:p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 </a:t>
            </a:r>
          </a:p>
          <a:p>
            <a:pPr marL="0" indent="0">
              <a:buNone/>
            </a:pPr>
            <a:endParaRPr lang="fr-FR" sz="2800" dirty="0"/>
          </a:p>
          <a:p>
            <a:pPr marL="0" indent="0" algn="ctr">
              <a:buNone/>
            </a:pPr>
            <a:r>
              <a:rPr lang="fr-FR" sz="4800" dirty="0" smtClean="0"/>
              <a:t>Merci ! </a:t>
            </a:r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-1" y="124234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375899" y="249470"/>
            <a:ext cx="77921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L’imagerie médicale au CPPM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66081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1317114"/>
            <a:ext cx="8545701" cy="5823232"/>
          </a:xfrm>
        </p:spPr>
        <p:txBody>
          <a:bodyPr/>
          <a:lstStyle/>
          <a:p>
            <a:r>
              <a:rPr lang="fr-FR" sz="2800" dirty="0" smtClean="0"/>
              <a:t>Mon parcours</a:t>
            </a:r>
          </a:p>
          <a:p>
            <a:pPr marL="0" indent="0">
              <a:buNone/>
            </a:pPr>
            <a:endParaRPr lang="fr-FR" sz="2800" dirty="0" smtClean="0"/>
          </a:p>
          <a:p>
            <a:r>
              <a:rPr lang="fr-FR" sz="2800" dirty="0" smtClean="0"/>
              <a:t>L’imagerie médicale en bref</a:t>
            </a:r>
          </a:p>
          <a:p>
            <a:pPr marL="0" indent="0">
              <a:buNone/>
            </a:pPr>
            <a:endParaRPr lang="fr-FR" sz="2800" dirty="0" smtClean="0"/>
          </a:p>
          <a:p>
            <a:r>
              <a:rPr lang="fr-FR" sz="2800" dirty="0"/>
              <a:t>L</a:t>
            </a:r>
            <a:r>
              <a:rPr lang="fr-FR" sz="2800" dirty="0" smtClean="0"/>
              <a:t>’équipe </a:t>
            </a:r>
            <a:r>
              <a:rPr lang="fr-FR" sz="2800" i="1" dirty="0" err="1" smtClean="0"/>
              <a:t>imXgam</a:t>
            </a:r>
            <a:r>
              <a:rPr lang="fr-FR" sz="2800" dirty="0" smtClean="0"/>
              <a:t> au CPPM</a:t>
            </a:r>
          </a:p>
          <a:p>
            <a:pPr marL="0" indent="0">
              <a:buNone/>
            </a:pPr>
            <a:endParaRPr lang="fr-FR" sz="2800" dirty="0" smtClean="0"/>
          </a:p>
          <a:p>
            <a:r>
              <a:rPr lang="fr-FR" sz="2800" dirty="0" smtClean="0"/>
              <a:t>Mon travail de thèse </a:t>
            </a:r>
          </a:p>
          <a:p>
            <a:pPr marL="0" indent="0">
              <a:buNone/>
            </a:pPr>
            <a:endParaRPr lang="fr-FR" sz="2800" dirty="0" smtClean="0"/>
          </a:p>
          <a:p>
            <a:endParaRPr lang="fr-FR" sz="2800" dirty="0"/>
          </a:p>
          <a:p>
            <a:pPr marL="0" indent="0">
              <a:buNone/>
            </a:pPr>
            <a:r>
              <a:rPr lang="fr-FR" sz="2800" dirty="0" smtClean="0"/>
              <a:t> </a:t>
            </a:r>
            <a:endParaRPr lang="fr-FR" sz="28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2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-1" y="124234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375899" y="249470"/>
            <a:ext cx="77921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L’imagerie médicale au CPPM</a:t>
            </a:r>
            <a:endParaRPr lang="fr-FR" sz="3200" dirty="0"/>
          </a:p>
        </p:txBody>
      </p:sp>
      <p:pic>
        <p:nvPicPr>
          <p:cNvPr id="8" name="Image 7" descr="camp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50" y="1317114"/>
            <a:ext cx="3246649" cy="2270330"/>
          </a:xfrm>
          <a:prstGeom prst="rect">
            <a:avLst/>
          </a:prstGeom>
        </p:spPr>
      </p:pic>
      <p:pic>
        <p:nvPicPr>
          <p:cNvPr id="2" name="Image 1" descr="CMOIRENC_6P7B02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94" y="3929394"/>
            <a:ext cx="3986047" cy="265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IL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60" y="1566273"/>
            <a:ext cx="2534039" cy="92609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909435"/>
            <a:ext cx="8545701" cy="6419069"/>
          </a:xfrm>
        </p:spPr>
        <p:txBody>
          <a:bodyPr/>
          <a:lstStyle/>
          <a:p>
            <a:r>
              <a:rPr lang="fr-FR" sz="2800" dirty="0" smtClean="0"/>
              <a:t>Baccalauréat scientifique </a:t>
            </a:r>
          </a:p>
          <a:p>
            <a:pPr marL="0" indent="0">
              <a:buNone/>
            </a:pPr>
            <a:r>
              <a:rPr lang="fr-FR" sz="1800" i="1" dirty="0" smtClean="0">
                <a:sym typeface="Wingdings"/>
              </a:rPr>
              <a:t> Lycée Victor Grignard, Cherbourg Normandie</a:t>
            </a:r>
            <a:endParaRPr lang="fr-FR" sz="1800" i="1" dirty="0" smtClean="0"/>
          </a:p>
          <a:p>
            <a:r>
              <a:rPr lang="fr-FR" sz="2800" dirty="0" smtClean="0"/>
              <a:t>Classe préparatoire Maths-Physique</a:t>
            </a:r>
          </a:p>
          <a:p>
            <a:pPr marL="0" indent="0">
              <a:buNone/>
            </a:pPr>
            <a:r>
              <a:rPr lang="fr-FR" sz="1800" i="1" dirty="0">
                <a:sym typeface="Wingdings"/>
              </a:rPr>
              <a:t> Lycée Victor Grignard, Cherbourg </a:t>
            </a:r>
            <a:r>
              <a:rPr lang="fr-FR" sz="1800" i="1" dirty="0" smtClean="0">
                <a:sym typeface="Wingdings"/>
              </a:rPr>
              <a:t>Normandie</a:t>
            </a:r>
            <a:endParaRPr lang="fr-FR" sz="2800" b="1" dirty="0" smtClean="0"/>
          </a:p>
          <a:p>
            <a:r>
              <a:rPr lang="fr-FR" sz="2800" dirty="0" smtClean="0"/>
              <a:t>Ecole d’ingénieur spécialité Génie biomédicale </a:t>
            </a:r>
          </a:p>
          <a:p>
            <a:pPr marL="0" indent="0">
              <a:buNone/>
            </a:pPr>
            <a:r>
              <a:rPr lang="fr-FR" sz="1800" i="1" dirty="0" smtClean="0">
                <a:sym typeface="Wingdings"/>
              </a:rPr>
              <a:t> Ecole supérieur d’ingénieurs de </a:t>
            </a:r>
            <a:r>
              <a:rPr lang="fr-FR" sz="1800" i="1" dirty="0" err="1" smtClean="0">
                <a:sym typeface="Wingdings"/>
              </a:rPr>
              <a:t>Luminy</a:t>
            </a:r>
            <a:r>
              <a:rPr lang="fr-FR" sz="1800" i="1" dirty="0" smtClean="0">
                <a:sym typeface="Wingdings"/>
              </a:rPr>
              <a:t> (</a:t>
            </a:r>
            <a:r>
              <a:rPr lang="fr-FR" sz="1800" i="1" dirty="0" err="1" smtClean="0">
                <a:sym typeface="Wingdings"/>
              </a:rPr>
              <a:t>Polytech</a:t>
            </a:r>
            <a:r>
              <a:rPr lang="fr-FR" sz="1800" i="1" dirty="0" smtClean="0">
                <a:sym typeface="Wingdings"/>
              </a:rPr>
              <a:t>’ Marseille) </a:t>
            </a:r>
            <a:endParaRPr lang="fr-FR" sz="2800" dirty="0" smtClean="0"/>
          </a:p>
          <a:p>
            <a:r>
              <a:rPr lang="fr-FR" sz="2800" dirty="0" smtClean="0"/>
              <a:t>Master 2 Applications et Recherche subatomique, spécialité Rayonnements Ionisants et Applications</a:t>
            </a:r>
          </a:p>
          <a:p>
            <a:pPr marL="0" indent="0">
              <a:buNone/>
            </a:pPr>
            <a:r>
              <a:rPr lang="fr-FR" sz="1800" i="1" dirty="0" smtClean="0">
                <a:sym typeface="Wingdings"/>
              </a:rPr>
              <a:t> Université de Nantes, Mines de Nantes</a:t>
            </a:r>
            <a:endParaRPr lang="fr-FR" sz="1800" i="1" dirty="0" smtClean="0"/>
          </a:p>
          <a:p>
            <a:r>
              <a:rPr lang="fr-FR" sz="2800" dirty="0" smtClean="0"/>
              <a:t>Stage de fin d’études au CPPM : </a:t>
            </a:r>
            <a:r>
              <a:rPr lang="fr-FR" sz="2800" i="1" dirty="0" smtClean="0"/>
              <a:t>équipe </a:t>
            </a:r>
            <a:r>
              <a:rPr lang="fr-FR" sz="2800" i="1" dirty="0" err="1" smtClean="0"/>
              <a:t>imXgam</a:t>
            </a:r>
            <a:endParaRPr lang="fr-FR" sz="2800" i="1" dirty="0" smtClean="0"/>
          </a:p>
          <a:p>
            <a:r>
              <a:rPr lang="fr-FR" sz="2800" dirty="0" smtClean="0"/>
              <a:t>Thèse </a:t>
            </a:r>
            <a:r>
              <a:rPr lang="fr-FR" sz="2800" dirty="0" smtClean="0"/>
              <a:t>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</a:t>
            </a:r>
            <a:r>
              <a:rPr lang="fr-FR" sz="2800" dirty="0" smtClean="0"/>
              <a:t>année : équipe </a:t>
            </a:r>
            <a:r>
              <a:rPr lang="fr-FR" sz="2800" i="1" dirty="0" err="1" smtClean="0"/>
              <a:t>imXgam</a:t>
            </a:r>
            <a:endParaRPr lang="fr-FR" sz="2800" i="1" dirty="0"/>
          </a:p>
          <a:p>
            <a:pPr marL="0" indent="0">
              <a:buNone/>
            </a:pPr>
            <a:r>
              <a:rPr lang="fr-FR" sz="2800" dirty="0" smtClean="0"/>
              <a:t> </a:t>
            </a:r>
            <a:endParaRPr lang="fr-FR" sz="28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3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Mon parcours</a:t>
            </a:r>
            <a:endParaRPr lang="fr-FR" sz="3200" dirty="0"/>
          </a:p>
          <a:p>
            <a:pPr algn="l"/>
            <a:endParaRPr lang="fr-FR" sz="3200" dirty="0"/>
          </a:p>
        </p:txBody>
      </p:sp>
      <p:pic>
        <p:nvPicPr>
          <p:cNvPr id="6" name="Image 5" descr="lyc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14" y="252596"/>
            <a:ext cx="1152898" cy="1313677"/>
          </a:xfrm>
          <a:prstGeom prst="rect">
            <a:avLst/>
          </a:prstGeom>
        </p:spPr>
      </p:pic>
      <p:pic>
        <p:nvPicPr>
          <p:cNvPr id="7" name="Image 6" descr="logoRI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60" y="5413179"/>
            <a:ext cx="1514791" cy="943171"/>
          </a:xfrm>
          <a:prstGeom prst="rect">
            <a:avLst/>
          </a:prstGeom>
        </p:spPr>
      </p:pic>
      <p:pic>
        <p:nvPicPr>
          <p:cNvPr id="8" name="Image 7" descr="aixmarseil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78" y="296713"/>
            <a:ext cx="2109075" cy="658324"/>
          </a:xfrm>
          <a:prstGeom prst="rect">
            <a:avLst/>
          </a:prstGeom>
        </p:spPr>
      </p:pic>
      <p:pic>
        <p:nvPicPr>
          <p:cNvPr id="9" name="Image 8" descr="imxgam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95" y="5738184"/>
            <a:ext cx="2413533" cy="9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7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616006"/>
            <a:ext cx="8545701" cy="6105470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à"/>
            </a:pPr>
            <a:r>
              <a:rPr lang="fr-FR" sz="2000" b="1" dirty="0" smtClean="0">
                <a:sym typeface="Wingdings"/>
              </a:rPr>
              <a:t>P</a:t>
            </a:r>
            <a:r>
              <a:rPr lang="fr-FR" sz="2000" b="1" dirty="0" smtClean="0"/>
              <a:t>roduction d’images </a:t>
            </a:r>
            <a:r>
              <a:rPr lang="fr-FR" sz="2000" b="1" dirty="0"/>
              <a:t>du corps </a:t>
            </a:r>
            <a:r>
              <a:rPr lang="fr-FR" sz="2000" b="1" dirty="0" smtClean="0"/>
              <a:t>humain</a:t>
            </a:r>
          </a:p>
          <a:p>
            <a:pPr>
              <a:buFont typeface="Wingdings" charset="0"/>
              <a:buChar char="à"/>
            </a:pPr>
            <a:r>
              <a:rPr lang="fr-FR" sz="2000" dirty="0" smtClean="0">
                <a:sym typeface="Wingdings"/>
              </a:rPr>
              <a:t>Buts :</a:t>
            </a:r>
            <a:r>
              <a:rPr lang="fr-FR" sz="2000" dirty="0" smtClean="0"/>
              <a:t> diagnostiques</a:t>
            </a:r>
            <a:r>
              <a:rPr lang="fr-FR" sz="2000" dirty="0"/>
              <a:t>, thérapeutiques (imagerie interventionnelle) </a:t>
            </a:r>
            <a:r>
              <a:rPr lang="fr-FR" sz="2000" dirty="0" smtClean="0"/>
              <a:t>ou 	surveillance </a:t>
            </a:r>
            <a:r>
              <a:rPr lang="fr-FR" sz="2000" dirty="0"/>
              <a:t>de l'évolution des pathologies.</a:t>
            </a:r>
            <a:endParaRPr lang="fr-FR" sz="2000" dirty="0" smtClean="0"/>
          </a:p>
          <a:p>
            <a:pPr>
              <a:buFont typeface="Wingdings" charset="0"/>
              <a:buChar char="à"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 smtClean="0"/>
              <a:t>Différents processus physiques pour différents résultats et différentes informations : </a:t>
            </a:r>
          </a:p>
          <a:p>
            <a:pPr marL="0" indent="0">
              <a:buNone/>
            </a:pPr>
            <a:endParaRPr lang="fr-FR" sz="2400" dirty="0"/>
          </a:p>
          <a:p>
            <a:pPr>
              <a:buFont typeface="Wingdings" charset="0"/>
              <a:buChar char="à"/>
            </a:pPr>
            <a:r>
              <a:rPr lang="fr-FR" sz="2800" b="1" dirty="0" smtClean="0">
                <a:sym typeface="Wingdings"/>
              </a:rPr>
              <a:t>Rayons X : </a:t>
            </a:r>
            <a:r>
              <a:rPr lang="fr-FR" sz="2400" dirty="0" smtClean="0">
                <a:sym typeface="Wingdings"/>
              </a:rPr>
              <a:t>radiographie, scanner X</a:t>
            </a: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dirty="0">
              <a:sym typeface="Wingdings"/>
            </a:endParaRPr>
          </a:p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dirty="0">
              <a:sym typeface="Wingdings"/>
            </a:endParaRPr>
          </a:p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4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108554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L’imagerie médicale en bref </a:t>
            </a:r>
            <a:endParaRPr lang="fr-FR" sz="3200" dirty="0"/>
          </a:p>
          <a:p>
            <a:pPr algn="l"/>
            <a:endParaRPr lang="fr-FR" sz="3200" dirty="0" smtClean="0"/>
          </a:p>
        </p:txBody>
      </p:sp>
      <p:pic>
        <p:nvPicPr>
          <p:cNvPr id="2" name="Image 1" descr="1007175-Radiographie_18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04" y="4024158"/>
            <a:ext cx="1748558" cy="2561990"/>
          </a:xfrm>
          <a:prstGeom prst="rect">
            <a:avLst/>
          </a:prstGeom>
        </p:spPr>
      </p:pic>
      <p:pic>
        <p:nvPicPr>
          <p:cNvPr id="6" name="Image 5" descr="sc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15" y="2986865"/>
            <a:ext cx="2159570" cy="35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4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266558"/>
            <a:ext cx="8545701" cy="64549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2400" dirty="0">
                <a:sym typeface="Wingdings"/>
              </a:rPr>
              <a:t> </a:t>
            </a:r>
            <a:r>
              <a:rPr lang="fr-FR" sz="2800" b="1" dirty="0" smtClean="0">
                <a:sym typeface="Wingdings"/>
              </a:rPr>
              <a:t>Résonance magnétique nucléaire </a:t>
            </a:r>
            <a:r>
              <a:rPr lang="fr-FR" sz="2400" dirty="0" smtClean="0">
                <a:sym typeface="Wingdings"/>
              </a:rPr>
              <a:t>: IRM</a:t>
            </a: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2800" b="1" dirty="0" smtClean="0">
                <a:sym typeface="Wingdings"/>
              </a:rPr>
              <a:t>Ultrasons</a:t>
            </a:r>
            <a:r>
              <a:rPr lang="fr-FR" sz="2800" dirty="0" smtClean="0">
                <a:sym typeface="Wingdings"/>
              </a:rPr>
              <a:t> </a:t>
            </a:r>
            <a:r>
              <a:rPr lang="fr-FR" sz="2400" dirty="0" smtClean="0">
                <a:sym typeface="Wingdings"/>
              </a:rPr>
              <a:t>: échographie</a:t>
            </a: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5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108554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L’imagerie médicale en bref </a:t>
            </a:r>
            <a:endParaRPr lang="fr-FR" sz="3200" dirty="0"/>
          </a:p>
          <a:p>
            <a:pPr algn="l"/>
            <a:endParaRPr lang="fr-FR" sz="3200" dirty="0" smtClean="0"/>
          </a:p>
        </p:txBody>
      </p:sp>
      <p:pic>
        <p:nvPicPr>
          <p:cNvPr id="6" name="Image 5" descr="i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6" y="1670830"/>
            <a:ext cx="5797602" cy="2045308"/>
          </a:xfrm>
          <a:prstGeom prst="rect">
            <a:avLst/>
          </a:prstGeom>
        </p:spPr>
      </p:pic>
      <p:pic>
        <p:nvPicPr>
          <p:cNvPr id="7" name="Image 6" descr="ech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30" y="4394882"/>
            <a:ext cx="3106121" cy="23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5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616006"/>
            <a:ext cx="8545701" cy="6105470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à"/>
            </a:pPr>
            <a:r>
              <a:rPr lang="fr-FR" sz="2800" b="1" dirty="0" smtClean="0">
                <a:sym typeface="Wingdings"/>
              </a:rPr>
              <a:t>Isotopes radioactifs : </a:t>
            </a:r>
            <a:r>
              <a:rPr lang="fr-FR" sz="2400" dirty="0" smtClean="0">
                <a:sym typeface="Wingdings"/>
              </a:rPr>
              <a:t>médecine nucléaire </a:t>
            </a: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400" dirty="0" smtClean="0">
              <a:sym typeface="Wingdings"/>
            </a:endParaRPr>
          </a:p>
          <a:p>
            <a:pPr marL="0" indent="0">
              <a:buNone/>
            </a:pPr>
            <a:endParaRPr lang="fr-FR" sz="2400" b="1" dirty="0" smtClean="0">
              <a:sym typeface="Wingdings"/>
            </a:endParaRPr>
          </a:p>
          <a:p>
            <a:pPr marL="0" indent="0">
              <a:buNone/>
            </a:pPr>
            <a:r>
              <a:rPr lang="fr-FR" sz="2400" b="1" dirty="0" smtClean="0">
                <a:sym typeface="Wingdings"/>
              </a:rPr>
              <a:t>Les enjeux de l’imagerie médicale : </a:t>
            </a:r>
          </a:p>
          <a:p>
            <a:pPr marL="0" indent="0">
              <a:buNone/>
            </a:pPr>
            <a:r>
              <a:rPr lang="fr-FR" sz="2400" i="1" dirty="0" smtClean="0">
                <a:sym typeface="Wingdings"/>
              </a:rPr>
              <a:t>Pas de risque patient (dose par exemple), images précises (associations de différents modalités…), voir des structures petites et profondes …</a:t>
            </a:r>
          </a:p>
          <a:p>
            <a:pPr>
              <a:buFont typeface="Wingdings" charset="0"/>
              <a:buChar char="à"/>
            </a:pP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6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108554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L’imagerie médicale en bref </a:t>
            </a:r>
            <a:endParaRPr lang="fr-FR" sz="3200" dirty="0"/>
          </a:p>
          <a:p>
            <a:pPr algn="l"/>
            <a:endParaRPr lang="fr-FR" sz="3200" dirty="0" smtClean="0"/>
          </a:p>
        </p:txBody>
      </p:sp>
      <p:pic>
        <p:nvPicPr>
          <p:cNvPr id="6" name="Image 5" descr="te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11" y="1295415"/>
            <a:ext cx="1589404" cy="3505110"/>
          </a:xfrm>
          <a:prstGeom prst="rect">
            <a:avLst/>
          </a:prstGeom>
        </p:spPr>
      </p:pic>
      <p:pic>
        <p:nvPicPr>
          <p:cNvPr id="7" name="Image 6" descr="t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74" y="1295415"/>
            <a:ext cx="4966524" cy="35051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098" y="5127330"/>
            <a:ext cx="8356198" cy="159414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5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7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L’équipe </a:t>
            </a:r>
            <a:r>
              <a:rPr lang="fr-FR" sz="3200" i="1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imXgam</a:t>
            </a:r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au CPPM :  </a:t>
            </a:r>
            <a:endParaRPr lang="fr-FR" sz="3200" dirty="0"/>
          </a:p>
          <a:p>
            <a:pPr algn="l"/>
            <a:endParaRPr lang="fr-FR" sz="3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41098" y="1348476"/>
            <a:ext cx="8545701" cy="5823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 smtClean="0"/>
              <a:t>CPPM</a:t>
            </a:r>
            <a:r>
              <a:rPr lang="fr-FR" sz="2800" dirty="0" smtClean="0"/>
              <a:t> :  laboratoire de l’IN2P3 CNRS </a:t>
            </a:r>
            <a:r>
              <a:rPr lang="fr-FR" sz="2800" dirty="0" smtClean="0"/>
              <a:t>dédié </a:t>
            </a:r>
            <a:r>
              <a:rPr lang="fr-FR" sz="2800" dirty="0" smtClean="0"/>
              <a:t>à la recherche en physique des particules </a:t>
            </a:r>
          </a:p>
          <a:p>
            <a:endParaRPr lang="fr-FR" sz="2800" dirty="0"/>
          </a:p>
          <a:p>
            <a:endParaRPr lang="fr-FR" sz="2800" dirty="0" smtClean="0"/>
          </a:p>
          <a:p>
            <a:r>
              <a:rPr lang="fr-FR" sz="2800" b="1" dirty="0" err="1" smtClean="0"/>
              <a:t>imXgam</a:t>
            </a:r>
            <a:r>
              <a:rPr lang="fr-FR" sz="2800" b="1" dirty="0" smtClean="0"/>
              <a:t> : </a:t>
            </a:r>
            <a:r>
              <a:rPr lang="fr-FR" sz="2800" dirty="0" smtClean="0"/>
              <a:t>imagerie X et gamma</a:t>
            </a:r>
          </a:p>
          <a:p>
            <a:endParaRPr lang="fr-FR" sz="1400" dirty="0" smtClean="0"/>
          </a:p>
          <a:p>
            <a:endParaRPr lang="fr-FR" sz="1400" dirty="0"/>
          </a:p>
          <a:p>
            <a:endParaRPr lang="fr-FR" sz="1400" dirty="0" smtClean="0"/>
          </a:p>
          <a:p>
            <a:pPr marL="0" indent="0">
              <a:buNone/>
            </a:pPr>
            <a:r>
              <a:rPr lang="fr-FR" sz="2800" dirty="0" smtClean="0"/>
              <a:t>Applications sociétales de la physique nucléaire :</a:t>
            </a:r>
          </a:p>
          <a:p>
            <a:pPr>
              <a:buFont typeface="Wingdings" charset="0"/>
              <a:buChar char="à"/>
            </a:pPr>
            <a:r>
              <a:rPr lang="fr-FR" sz="2800" i="1" dirty="0" smtClean="0">
                <a:solidFill>
                  <a:srgbClr val="FF0000"/>
                </a:solidFill>
                <a:sym typeface="Wingdings"/>
              </a:rPr>
              <a:t>Développement de projets interdisciplinaires utilisant des rayonnements ionisants. </a:t>
            </a:r>
          </a:p>
          <a:p>
            <a:pPr marL="0" indent="0">
              <a:buNone/>
            </a:pPr>
            <a:endParaRPr lang="fr-FR" sz="1400" i="1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r>
              <a:rPr lang="fr-FR" sz="2800" dirty="0" smtClean="0"/>
              <a:t> </a:t>
            </a:r>
          </a:p>
          <a:p>
            <a:pPr marL="0" indent="0">
              <a:buFont typeface="Arial"/>
              <a:buNone/>
            </a:pPr>
            <a:endParaRPr lang="fr-FR" dirty="0" smtClean="0"/>
          </a:p>
          <a:p>
            <a:pPr marL="0" indent="0">
              <a:buFont typeface="Arial"/>
              <a:buNone/>
            </a:pPr>
            <a:endParaRPr lang="fr-FR" sz="2400" dirty="0" smtClean="0"/>
          </a:p>
        </p:txBody>
      </p:sp>
      <p:pic>
        <p:nvPicPr>
          <p:cNvPr id="7" name="Image 6" descr="cn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55" y="151833"/>
            <a:ext cx="1845944" cy="1024162"/>
          </a:xfrm>
          <a:prstGeom prst="rect">
            <a:avLst/>
          </a:prstGeom>
        </p:spPr>
      </p:pic>
      <p:pic>
        <p:nvPicPr>
          <p:cNvPr id="8" name="Image 7" descr="imxga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90" y="2855954"/>
            <a:ext cx="2069452" cy="8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8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L’équipe </a:t>
            </a:r>
            <a:r>
              <a:rPr lang="fr-FR" sz="3200" i="1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imXgam</a:t>
            </a:r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au CPPM :  </a:t>
            </a:r>
            <a:endParaRPr lang="fr-FR" sz="3200" dirty="0"/>
          </a:p>
          <a:p>
            <a:pPr algn="l"/>
            <a:endParaRPr lang="fr-FR" sz="32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41098" y="1034768"/>
            <a:ext cx="8545701" cy="5964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1400" i="1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Font typeface="Arial"/>
              <a:buNone/>
            </a:pPr>
            <a:r>
              <a:rPr lang="fr-FR" sz="2800" dirty="0" smtClean="0"/>
              <a:t> </a:t>
            </a:r>
          </a:p>
          <a:p>
            <a:pPr marL="0" indent="0">
              <a:buFont typeface="Arial"/>
              <a:buNone/>
            </a:pPr>
            <a:endParaRPr lang="fr-FR" dirty="0" smtClean="0"/>
          </a:p>
          <a:p>
            <a:pPr marL="0" indent="0">
              <a:buFont typeface="Arial"/>
              <a:buNone/>
            </a:pPr>
            <a:endParaRPr lang="fr-FR" sz="2400" dirty="0" smtClean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41099" y="1034767"/>
            <a:ext cx="8545701" cy="53215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à"/>
            </a:pPr>
            <a:r>
              <a:rPr lang="fr-FR" sz="3100" dirty="0" smtClean="0">
                <a:solidFill>
                  <a:srgbClr val="000000"/>
                </a:solidFill>
                <a:sym typeface="Wingdings"/>
              </a:rPr>
              <a:t>Equipe permanente :</a:t>
            </a:r>
            <a:endParaRPr lang="fr-FR" sz="3100" dirty="0">
              <a:solidFill>
                <a:srgbClr val="0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sym typeface="Wingdings"/>
              </a:rPr>
              <a:t>3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physiciens des particules 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(Christian </a:t>
            </a:r>
            <a:r>
              <a:rPr lang="fr-FR" sz="2400" dirty="0" err="1" smtClean="0">
                <a:solidFill>
                  <a:srgbClr val="000000"/>
                </a:solidFill>
                <a:sym typeface="Wingdings"/>
              </a:rPr>
              <a:t>Morel,Franca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sym typeface="Wingdings"/>
              </a:rPr>
              <a:t>Cassol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, Alain Bonissent)</a:t>
            </a:r>
            <a:endParaRPr lang="fr-FR" sz="2400" dirty="0" smtClean="0">
              <a:solidFill>
                <a:srgbClr val="0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1 mathématicien (Yannick Boursier)</a:t>
            </a:r>
          </a:p>
          <a:p>
            <a:pPr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1 biologiste (Franck </a:t>
            </a:r>
            <a:r>
              <a:rPr lang="fr-FR" sz="2400" dirty="0" err="1" smtClean="0">
                <a:solidFill>
                  <a:srgbClr val="000000"/>
                </a:solidFill>
                <a:sym typeface="Wingdings"/>
              </a:rPr>
              <a:t>Debarbieux</a:t>
            </a:r>
            <a:r>
              <a:rPr lang="fr-FR" sz="24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INT)</a:t>
            </a:r>
            <a:endParaRPr lang="fr-FR" sz="2400" dirty="0" smtClean="0">
              <a:solidFill>
                <a:srgbClr val="000000"/>
              </a:solidFill>
              <a:sym typeface="Wingdings"/>
            </a:endParaRPr>
          </a:p>
          <a:p>
            <a:pPr>
              <a:buFontTx/>
              <a:buChar char="-"/>
            </a:pP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1 ingénieur électronicien (Thomas </a:t>
            </a:r>
            <a:r>
              <a:rPr lang="fr-FR" sz="2400" dirty="0" err="1" smtClean="0">
                <a:solidFill>
                  <a:srgbClr val="000000"/>
                </a:solidFill>
                <a:sym typeface="Wingdings"/>
              </a:rPr>
              <a:t>Fabiani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)</a:t>
            </a:r>
          </a:p>
          <a:p>
            <a:pPr marL="0" indent="0">
              <a:buNone/>
            </a:pPr>
            <a:endParaRPr lang="fr-FR" sz="2100" dirty="0" smtClean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3100" dirty="0">
                <a:solidFill>
                  <a:srgbClr val="000000"/>
                </a:solidFill>
                <a:sym typeface="Wingdings"/>
              </a:rPr>
              <a:t>Etudiants  : </a:t>
            </a:r>
          </a:p>
          <a:p>
            <a:pPr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sym typeface="Wingdings"/>
              </a:rPr>
              <a:t>1 post- doc (Carlos </a:t>
            </a:r>
            <a:r>
              <a:rPr lang="fr-FR" sz="2400" dirty="0" err="1">
                <a:solidFill>
                  <a:srgbClr val="000000"/>
                </a:solidFill>
                <a:sym typeface="Wingdings"/>
              </a:rPr>
              <a:t>Abellan</a:t>
            </a:r>
            <a:r>
              <a:rPr lang="fr-FR" sz="2400" dirty="0">
                <a:solidFill>
                  <a:srgbClr val="000000"/>
                </a:solidFill>
                <a:sym typeface="Wingdings"/>
              </a:rPr>
              <a:t>)</a:t>
            </a:r>
          </a:p>
          <a:p>
            <a:pPr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sym typeface="Wingdings"/>
              </a:rPr>
              <a:t>3 doctorants (Mathieu Dupont, Carine </a:t>
            </a:r>
            <a:r>
              <a:rPr lang="fr-FR" sz="2400" dirty="0" err="1">
                <a:solidFill>
                  <a:srgbClr val="000000"/>
                </a:solidFill>
                <a:sym typeface="Wingdings"/>
              </a:rPr>
              <a:t>Kronland</a:t>
            </a:r>
            <a:r>
              <a:rPr lang="fr-FR" sz="2400" dirty="0">
                <a:solidFill>
                  <a:srgbClr val="000000"/>
                </a:solidFill>
                <a:sym typeface="Wingdings"/>
              </a:rPr>
              <a:t>-Martinet, Margaux Hamonet)</a:t>
            </a:r>
          </a:p>
          <a:p>
            <a:pPr>
              <a:buFontTx/>
              <a:buChar char="-"/>
            </a:pPr>
            <a:r>
              <a:rPr lang="fr-FR" sz="2400" dirty="0">
                <a:solidFill>
                  <a:srgbClr val="000000"/>
                </a:solidFill>
                <a:sym typeface="Wingdings"/>
              </a:rPr>
              <a:t>2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 stagiaires (Sébastian Pascal, </a:t>
            </a:r>
            <a:r>
              <a:rPr lang="fr-FR" sz="2400" dirty="0" err="1" smtClean="0">
                <a:solidFill>
                  <a:srgbClr val="000000"/>
                </a:solidFill>
                <a:sym typeface="Wingdings"/>
              </a:rPr>
              <a:t>Loriane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Portal)</a:t>
            </a:r>
            <a:endParaRPr lang="fr-FR" sz="2400" dirty="0">
              <a:solidFill>
                <a:srgbClr val="000000"/>
              </a:solidFill>
              <a:sym typeface="Wingdings"/>
            </a:endParaRPr>
          </a:p>
          <a:p>
            <a:pPr marL="0" indent="0">
              <a:buNone/>
            </a:pPr>
            <a:endParaRPr lang="fr-FR" sz="2400" dirty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3100" dirty="0" smtClean="0">
                <a:solidFill>
                  <a:srgbClr val="000000"/>
                </a:solidFill>
                <a:sym typeface="Wingdings"/>
              </a:rPr>
              <a:t> Service mécanique :</a:t>
            </a:r>
          </a:p>
          <a:p>
            <a:pPr marL="0" indent="0">
              <a:buNone/>
            </a:pPr>
            <a:r>
              <a:rPr lang="fr-FR" sz="2500" dirty="0" smtClean="0">
                <a:solidFill>
                  <a:srgbClr val="000000"/>
                </a:solidFill>
                <a:sym typeface="Wingdings"/>
              </a:rPr>
              <a:t>Jean-Philippe </a:t>
            </a:r>
            <a:r>
              <a:rPr lang="fr-FR" sz="2500" dirty="0" err="1" smtClean="0">
                <a:solidFill>
                  <a:srgbClr val="000000"/>
                </a:solidFill>
                <a:sym typeface="Wingdings"/>
              </a:rPr>
              <a:t>Logier</a:t>
            </a:r>
            <a:r>
              <a:rPr lang="fr-FR" sz="2500" dirty="0" smtClean="0">
                <a:solidFill>
                  <a:srgbClr val="000000"/>
                </a:solidFill>
                <a:sym typeface="Wingdings"/>
              </a:rPr>
              <a:t>, Mathieu </a:t>
            </a:r>
            <a:r>
              <a:rPr lang="fr-FR" sz="2500" dirty="0" err="1" smtClean="0">
                <a:solidFill>
                  <a:srgbClr val="000000"/>
                </a:solidFill>
                <a:sym typeface="Wingdings"/>
              </a:rPr>
              <a:t>Niclas</a:t>
            </a:r>
            <a:r>
              <a:rPr lang="fr-FR" sz="2500" dirty="0" smtClean="0">
                <a:solidFill>
                  <a:srgbClr val="000000"/>
                </a:solidFill>
                <a:sym typeface="Wingdings"/>
              </a:rPr>
              <a:t>, Eric </a:t>
            </a:r>
            <a:r>
              <a:rPr lang="fr-FR" sz="2500" dirty="0" err="1" smtClean="0">
                <a:solidFill>
                  <a:srgbClr val="000000"/>
                </a:solidFill>
                <a:sym typeface="Wingdings"/>
              </a:rPr>
              <a:t>Vigeolas</a:t>
            </a:r>
            <a:r>
              <a:rPr lang="fr-FR" sz="2500" dirty="0" smtClean="0">
                <a:solidFill>
                  <a:srgbClr val="000000"/>
                </a:solidFill>
                <a:sym typeface="Wingdings"/>
              </a:rPr>
              <a:t>…</a:t>
            </a:r>
          </a:p>
          <a:p>
            <a:pPr marL="0" indent="0">
              <a:buNone/>
            </a:pPr>
            <a:endParaRPr lang="fr-FR" sz="2500" dirty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fr-FR" sz="3100" dirty="0" smtClean="0">
                <a:solidFill>
                  <a:srgbClr val="000000"/>
                </a:solidFill>
                <a:sym typeface="Wingdings"/>
              </a:rPr>
              <a:t>Service électronique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Jérôme </a:t>
            </a:r>
            <a:r>
              <a:rPr lang="fr-FR" sz="2400" dirty="0" err="1" smtClean="0">
                <a:solidFill>
                  <a:srgbClr val="000000"/>
                </a:solidFill>
                <a:sym typeface="Wingdings"/>
              </a:rPr>
              <a:t>Royon</a:t>
            </a:r>
            <a:r>
              <a:rPr lang="fr-FR" sz="2400" dirty="0" smtClean="0">
                <a:solidFill>
                  <a:srgbClr val="000000"/>
                </a:solidFill>
                <a:sym typeface="Wingdings"/>
              </a:rPr>
              <a:t>, Kevin Arnaud …</a:t>
            </a:r>
            <a:endParaRPr lang="fr-FR" sz="2400" dirty="0">
              <a:solidFill>
                <a:srgbClr val="000000"/>
              </a:solidFill>
              <a:sym typeface="Wingdings"/>
            </a:endParaRPr>
          </a:p>
          <a:p>
            <a:pPr>
              <a:buFontTx/>
              <a:buChar char="-"/>
            </a:pPr>
            <a:endParaRPr lang="fr-FR" sz="2200" dirty="0" smtClean="0">
              <a:solidFill>
                <a:srgbClr val="000000"/>
              </a:solidFill>
              <a:sym typeface="Wingdings"/>
            </a:endParaRPr>
          </a:p>
          <a:p>
            <a:pPr marL="0" indent="0">
              <a:buFont typeface="Arial"/>
              <a:buNone/>
            </a:pPr>
            <a:endParaRPr lang="fr-FR" dirty="0" smtClean="0"/>
          </a:p>
          <a:p>
            <a:pPr marL="0" indent="0">
              <a:buFont typeface="Arial"/>
              <a:buNone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9547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098" y="1066235"/>
            <a:ext cx="8545701" cy="6262269"/>
          </a:xfrm>
        </p:spPr>
        <p:txBody>
          <a:bodyPr/>
          <a:lstStyle/>
          <a:p>
            <a:r>
              <a:rPr lang="fr-FR" sz="2800" dirty="0" smtClean="0"/>
              <a:t> Infrastructure : </a:t>
            </a:r>
          </a:p>
          <a:p>
            <a:pPr marL="0" indent="0">
              <a:buNone/>
            </a:pPr>
            <a:endParaRPr lang="fr-FR" sz="2800" dirty="0" smtClean="0"/>
          </a:p>
          <a:p>
            <a:pPr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Salle d’imagerie en règle (radioprotection) permettant de travailler avec des rayonnements ionisant au CPPM </a:t>
            </a:r>
          </a:p>
          <a:p>
            <a:pPr>
              <a:buFont typeface="Wingdings" charset="0"/>
              <a:buChar char="à"/>
            </a:pPr>
            <a:r>
              <a:rPr lang="fr-FR" sz="2400" dirty="0" smtClean="0">
                <a:sym typeface="Wingdings"/>
              </a:rPr>
              <a:t>Local de biologie à l’IBDML </a:t>
            </a:r>
          </a:p>
          <a:p>
            <a:pPr>
              <a:buFont typeface="Wingdings" charset="0"/>
              <a:buChar char="à"/>
            </a:pPr>
            <a:endParaRPr lang="fr-FR" sz="2400" dirty="0">
              <a:sym typeface="Wingdings"/>
            </a:endParaRPr>
          </a:p>
          <a:p>
            <a:pPr>
              <a:buFont typeface="Wingdings" charset="0"/>
              <a:buChar char="à"/>
            </a:pPr>
            <a:endParaRPr lang="fr-FR" sz="2800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2EF4A-CBD5-E749-B3CC-E797DBE743B2}" type="slidenum">
              <a:rPr lang="fr-FR" smtClean="0"/>
              <a:t>9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96713"/>
            <a:ext cx="9014659" cy="769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L’équipe </a:t>
            </a:r>
            <a:r>
              <a:rPr lang="fr-FR" sz="3200" i="1" dirty="0" err="1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imXgam</a:t>
            </a:r>
            <a:r>
              <a:rPr lang="fr-FR" sz="3200" i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 au CPPM : quelques projets …</a:t>
            </a:r>
            <a:endParaRPr lang="fr-FR" sz="3200" dirty="0"/>
          </a:p>
          <a:p>
            <a:pPr algn="l"/>
            <a:endParaRPr lang="fr-FR" sz="3200" dirty="0"/>
          </a:p>
        </p:txBody>
      </p:sp>
      <p:pic>
        <p:nvPicPr>
          <p:cNvPr id="7" name="Image 6" descr="salle_imageri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04" y="3886876"/>
            <a:ext cx="3715548" cy="2564252"/>
          </a:xfrm>
          <a:prstGeom prst="rect">
            <a:avLst/>
          </a:prstGeom>
        </p:spPr>
      </p:pic>
      <p:pic>
        <p:nvPicPr>
          <p:cNvPr id="2" name="Image 1" descr="CMOIRENC_ML7A99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" y="3886876"/>
            <a:ext cx="3704211" cy="24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9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20843</TotalTime>
  <Words>428</Words>
  <Application>Microsoft Macintosh PowerPoint</Application>
  <PresentationFormat>Présentation à l'écran (4:3)</PresentationFormat>
  <Paragraphs>166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L’imagerie médicale au CPPM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CNRS - CPPM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Normalisation des données obtenues avec le détecteur ClearPET</dc:title>
  <dc:creator>margaux hamonet</dc:creator>
  <cp:lastModifiedBy>margaux hamonet</cp:lastModifiedBy>
  <cp:revision>138</cp:revision>
  <dcterms:created xsi:type="dcterms:W3CDTF">2012-10-19T07:11:37Z</dcterms:created>
  <dcterms:modified xsi:type="dcterms:W3CDTF">2014-04-15T15:45:35Z</dcterms:modified>
</cp:coreProperties>
</file>