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s/slide10.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embeddings/oleObject1.bin" ContentType="application/vnd.openxmlformats-officedocument.oleObject"/>
  <Default Extension="package" ContentType="application/vnd.openxmlformats-officedocument.package"/>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notesSlides/notesSlide20.xml" ContentType="application/vnd.openxmlformats-officedocument.presentationml.notesSlide+xml"/>
  <Default Extension="pdf" ContentType="application/pdf"/>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81" r:id="rId1"/>
  </p:sldMasterIdLst>
  <p:notesMasterIdLst>
    <p:notesMasterId r:id="rId32"/>
  </p:notesMasterIdLst>
  <p:handoutMasterIdLst>
    <p:handoutMasterId r:id="rId33"/>
  </p:handoutMasterIdLst>
  <p:sldIdLst>
    <p:sldId id="256" r:id="rId2"/>
    <p:sldId id="298" r:id="rId3"/>
    <p:sldId id="265" r:id="rId4"/>
    <p:sldId id="258" r:id="rId5"/>
    <p:sldId id="299" r:id="rId6"/>
    <p:sldId id="269" r:id="rId7"/>
    <p:sldId id="280" r:id="rId8"/>
    <p:sldId id="262" r:id="rId9"/>
    <p:sldId id="261" r:id="rId10"/>
    <p:sldId id="313" r:id="rId11"/>
    <p:sldId id="282" r:id="rId12"/>
    <p:sldId id="283" r:id="rId13"/>
    <p:sldId id="312" r:id="rId14"/>
    <p:sldId id="286" r:id="rId15"/>
    <p:sldId id="287" r:id="rId16"/>
    <p:sldId id="300" r:id="rId17"/>
    <p:sldId id="302" r:id="rId18"/>
    <p:sldId id="301" r:id="rId19"/>
    <p:sldId id="303" r:id="rId20"/>
    <p:sldId id="316" r:id="rId21"/>
    <p:sldId id="290" r:id="rId22"/>
    <p:sldId id="291" r:id="rId23"/>
    <p:sldId id="292" r:id="rId24"/>
    <p:sldId id="295" r:id="rId25"/>
    <p:sldId id="315" r:id="rId26"/>
    <p:sldId id="297" r:id="rId27"/>
    <p:sldId id="314" r:id="rId28"/>
    <p:sldId id="293" r:id="rId29"/>
    <p:sldId id="311"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FA0202"/>
    <a:srgbClr val="1F11CB"/>
    <a:srgbClr val="9384F0"/>
    <a:srgbClr val="00FF00"/>
    <a:srgbClr val="FF0080"/>
    <a:srgbClr val="5F0791"/>
    <a:srgbClr val="4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howOutlineIcons="0">
    <p:restoredLeft sz="15620"/>
    <p:restoredTop sz="80820" autoAdjust="0"/>
  </p:normalViewPr>
  <p:slideViewPr>
    <p:cSldViewPr snapToObjects="1">
      <p:cViewPr varScale="1">
        <p:scale>
          <a:sx n="97" d="100"/>
          <a:sy n="97" d="100"/>
        </p:scale>
        <p:origin x="-10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907054871220604"/>
          <c:y val="0.0378071833648393"/>
          <c:w val="0.872340425531915"/>
          <c:h val="0.780718336483932"/>
        </c:manualLayout>
      </c:layout>
      <c:scatterChart>
        <c:scatterStyle val="lineMarker"/>
        <c:ser>
          <c:idx val="0"/>
          <c:order val="0"/>
          <c:tx>
            <c:v>From the EW Fits</c:v>
          </c:tx>
          <c:spPr>
            <a:ln w="22272">
              <a:noFill/>
            </a:ln>
          </c:spPr>
          <c:marker>
            <c:symbol val="diamond"/>
            <c:size val="5"/>
            <c:spPr>
              <a:solidFill>
                <a:srgbClr val="63AAFE"/>
              </a:solidFill>
              <a:ln>
                <a:solidFill>
                  <a:srgbClr val="63AAFE"/>
                </a:solidFill>
                <a:prstDash val="solid"/>
              </a:ln>
            </c:spPr>
          </c:marker>
          <c:errBars>
            <c:errDir val="x"/>
            <c:errBarType val="both"/>
            <c:errValType val="fixedVal"/>
            <c:val val="0.0"/>
            <c:spPr>
              <a:ln w="19797">
                <a:solidFill>
                  <a:srgbClr val="333399"/>
                </a:solidFill>
                <a:prstDash val="solid"/>
              </a:ln>
            </c:spPr>
          </c:errBars>
          <c:errBars>
            <c:errDir val="y"/>
            <c:errBarType val="both"/>
            <c:errValType val="cust"/>
            <c:plus>
              <c:numRef>
                <c:f>hist2!$Z$2:$Z$47</c:f>
                <c:numCache>
                  <c:formatCode>General</c:formatCode>
                  <c:ptCount val="46"/>
                  <c:pt idx="0">
                    <c:v>44.084</c:v>
                  </c:pt>
                  <c:pt idx="1">
                    <c:v>32.10900000000001</c:v>
                  </c:pt>
                  <c:pt idx="2">
                    <c:v>24.92299999999998</c:v>
                  </c:pt>
                  <c:pt idx="3">
                    <c:v>46.044</c:v>
                  </c:pt>
                  <c:pt idx="4">
                    <c:v>34.888</c:v>
                  </c:pt>
                  <c:pt idx="5">
                    <c:v>48.06200000000001</c:v>
                  </c:pt>
                  <c:pt idx="6">
                    <c:v>39.663</c:v>
                  </c:pt>
                  <c:pt idx="7">
                    <c:v>74.72200000000001</c:v>
                  </c:pt>
                  <c:pt idx="8">
                    <c:v>54.934</c:v>
                  </c:pt>
                  <c:pt idx="9">
                    <c:v>31.32900000000001</c:v>
                  </c:pt>
                  <c:pt idx="10">
                    <c:v>36.12400000000002</c:v>
                  </c:pt>
                  <c:pt idx="11">
                    <c:v>29.32499999999999</c:v>
                  </c:pt>
                  <c:pt idx="12">
                    <c:v>28.152</c:v>
                  </c:pt>
                  <c:pt idx="13">
                    <c:v>34.5</c:v>
                  </c:pt>
                  <c:pt idx="14">
                    <c:v>47.64500000000001</c:v>
                  </c:pt>
                  <c:pt idx="15">
                    <c:v>27.709</c:v>
                  </c:pt>
                  <c:pt idx="16">
                    <c:v>27.703</c:v>
                  </c:pt>
                  <c:pt idx="17">
                    <c:v>25.31400000000001</c:v>
                  </c:pt>
                  <c:pt idx="18">
                    <c:v>23.30300000000001</c:v>
                  </c:pt>
                  <c:pt idx="19">
                    <c:v>48.117</c:v>
                  </c:pt>
                  <c:pt idx="20">
                    <c:v>41.26500000000001</c:v>
                  </c:pt>
                  <c:pt idx="21">
                    <c:v>51.292</c:v>
                  </c:pt>
                  <c:pt idx="22">
                    <c:v>28.94200000000001</c:v>
                  </c:pt>
                  <c:pt idx="23">
                    <c:v>24.95499999999998</c:v>
                  </c:pt>
                  <c:pt idx="24">
                    <c:v>33.674</c:v>
                  </c:pt>
                  <c:pt idx="25">
                    <c:v>41.22999999999998</c:v>
                  </c:pt>
                  <c:pt idx="26">
                    <c:v>20.94299999999998</c:v>
                  </c:pt>
                  <c:pt idx="27">
                    <c:v>33.371</c:v>
                  </c:pt>
                  <c:pt idx="28">
                    <c:v>20.56199999999998</c:v>
                  </c:pt>
                  <c:pt idx="29">
                    <c:v>42.50800000000001</c:v>
                  </c:pt>
                  <c:pt idx="30">
                    <c:v>48.39110000000001</c:v>
                  </c:pt>
                  <c:pt idx="31">
                    <c:v>22.15300000000002</c:v>
                  </c:pt>
                  <c:pt idx="32">
                    <c:v>31.791</c:v>
                  </c:pt>
                  <c:pt idx="33">
                    <c:v>48.05800000000002</c:v>
                  </c:pt>
                  <c:pt idx="34">
                    <c:v>38.13</c:v>
                  </c:pt>
                  <c:pt idx="35">
                    <c:v>42.51500000000001</c:v>
                  </c:pt>
                  <c:pt idx="36">
                    <c:v>23.39700000000002</c:v>
                  </c:pt>
                  <c:pt idx="37">
                    <c:v>21.005</c:v>
                  </c:pt>
                  <c:pt idx="38">
                    <c:v>21.012</c:v>
                  </c:pt>
                  <c:pt idx="39">
                    <c:v>19.81999999999999</c:v>
                  </c:pt>
                  <c:pt idx="40">
                    <c:v>16.191</c:v>
                  </c:pt>
                  <c:pt idx="41">
                    <c:v>22.21699999999998</c:v>
                  </c:pt>
                  <c:pt idx="42">
                    <c:v>21.41199999999998</c:v>
                  </c:pt>
                  <c:pt idx="43">
                    <c:v>19.82300000000001</c:v>
                  </c:pt>
                  <c:pt idx="44">
                    <c:v>20.209</c:v>
                  </c:pt>
                  <c:pt idx="45">
                    <c:v>10.0</c:v>
                  </c:pt>
                </c:numCache>
              </c:numRef>
            </c:plus>
            <c:minus>
              <c:numRef>
                <c:f>hist2!$Z$2:$Z$47</c:f>
                <c:numCache>
                  <c:formatCode>General</c:formatCode>
                  <c:ptCount val="46"/>
                  <c:pt idx="0">
                    <c:v>44.084</c:v>
                  </c:pt>
                  <c:pt idx="1">
                    <c:v>32.10900000000001</c:v>
                  </c:pt>
                  <c:pt idx="2">
                    <c:v>24.92299999999998</c:v>
                  </c:pt>
                  <c:pt idx="3">
                    <c:v>46.044</c:v>
                  </c:pt>
                  <c:pt idx="4">
                    <c:v>34.888</c:v>
                  </c:pt>
                  <c:pt idx="5">
                    <c:v>48.06200000000001</c:v>
                  </c:pt>
                  <c:pt idx="6">
                    <c:v>39.663</c:v>
                  </c:pt>
                  <c:pt idx="7">
                    <c:v>74.72200000000001</c:v>
                  </c:pt>
                  <c:pt idx="8">
                    <c:v>54.934</c:v>
                  </c:pt>
                  <c:pt idx="9">
                    <c:v>31.32900000000001</c:v>
                  </c:pt>
                  <c:pt idx="10">
                    <c:v>36.12400000000002</c:v>
                  </c:pt>
                  <c:pt idx="11">
                    <c:v>29.32499999999999</c:v>
                  </c:pt>
                  <c:pt idx="12">
                    <c:v>28.152</c:v>
                  </c:pt>
                  <c:pt idx="13">
                    <c:v>34.5</c:v>
                  </c:pt>
                  <c:pt idx="14">
                    <c:v>47.64500000000001</c:v>
                  </c:pt>
                  <c:pt idx="15">
                    <c:v>27.709</c:v>
                  </c:pt>
                  <c:pt idx="16">
                    <c:v>27.703</c:v>
                  </c:pt>
                  <c:pt idx="17">
                    <c:v>25.31400000000001</c:v>
                  </c:pt>
                  <c:pt idx="18">
                    <c:v>23.30300000000001</c:v>
                  </c:pt>
                  <c:pt idx="19">
                    <c:v>48.117</c:v>
                  </c:pt>
                  <c:pt idx="20">
                    <c:v>41.26500000000001</c:v>
                  </c:pt>
                  <c:pt idx="21">
                    <c:v>51.292</c:v>
                  </c:pt>
                  <c:pt idx="22">
                    <c:v>28.94200000000001</c:v>
                  </c:pt>
                  <c:pt idx="23">
                    <c:v>24.95499999999998</c:v>
                  </c:pt>
                  <c:pt idx="24">
                    <c:v>33.674</c:v>
                  </c:pt>
                  <c:pt idx="25">
                    <c:v>41.22999999999998</c:v>
                  </c:pt>
                  <c:pt idx="26">
                    <c:v>20.94299999999998</c:v>
                  </c:pt>
                  <c:pt idx="27">
                    <c:v>33.371</c:v>
                  </c:pt>
                  <c:pt idx="28">
                    <c:v>20.56199999999998</c:v>
                  </c:pt>
                  <c:pt idx="29">
                    <c:v>42.50800000000001</c:v>
                  </c:pt>
                  <c:pt idx="30">
                    <c:v>48.39110000000001</c:v>
                  </c:pt>
                  <c:pt idx="31">
                    <c:v>22.15300000000002</c:v>
                  </c:pt>
                  <c:pt idx="32">
                    <c:v>31.791</c:v>
                  </c:pt>
                  <c:pt idx="33">
                    <c:v>48.05800000000002</c:v>
                  </c:pt>
                  <c:pt idx="34">
                    <c:v>38.13</c:v>
                  </c:pt>
                  <c:pt idx="35">
                    <c:v>42.51500000000001</c:v>
                  </c:pt>
                  <c:pt idx="36">
                    <c:v>23.39700000000002</c:v>
                  </c:pt>
                  <c:pt idx="37">
                    <c:v>21.005</c:v>
                  </c:pt>
                  <c:pt idx="38">
                    <c:v>21.012</c:v>
                  </c:pt>
                  <c:pt idx="39">
                    <c:v>19.81999999999999</c:v>
                  </c:pt>
                  <c:pt idx="40">
                    <c:v>16.191</c:v>
                  </c:pt>
                  <c:pt idx="41">
                    <c:v>22.21699999999998</c:v>
                  </c:pt>
                  <c:pt idx="42">
                    <c:v>21.41199999999998</c:v>
                  </c:pt>
                  <c:pt idx="43">
                    <c:v>19.82300000000001</c:v>
                  </c:pt>
                  <c:pt idx="44">
                    <c:v>20.209</c:v>
                  </c:pt>
                  <c:pt idx="45">
                    <c:v>10.0</c:v>
                  </c:pt>
                </c:numCache>
              </c:numRef>
            </c:minus>
            <c:spPr>
              <a:ln w="19797">
                <a:solidFill>
                  <a:srgbClr val="333399"/>
                </a:solidFill>
                <a:prstDash val="solid"/>
              </a:ln>
            </c:spPr>
          </c:errBars>
          <c:xVal>
            <c:numRef>
              <c:f>hist2!$A$2:$A$47</c:f>
              <c:numCache>
                <c:formatCode>General</c:formatCode>
                <c:ptCount val="46"/>
                <c:pt idx="0">
                  <c:v>1989.346</c:v>
                </c:pt>
                <c:pt idx="1">
                  <c:v>1989.665</c:v>
                </c:pt>
                <c:pt idx="2">
                  <c:v>1990.34</c:v>
                </c:pt>
                <c:pt idx="3">
                  <c:v>1990.683</c:v>
                </c:pt>
                <c:pt idx="4">
                  <c:v>1991.181</c:v>
                </c:pt>
                <c:pt idx="5">
                  <c:v>1991.336</c:v>
                </c:pt>
                <c:pt idx="6">
                  <c:v>1991.501</c:v>
                </c:pt>
                <c:pt idx="7">
                  <c:v>1991.69</c:v>
                </c:pt>
                <c:pt idx="8">
                  <c:v>1991.848</c:v>
                </c:pt>
                <c:pt idx="9">
                  <c:v>1992.071</c:v>
                </c:pt>
                <c:pt idx="10">
                  <c:v>1992.142</c:v>
                </c:pt>
                <c:pt idx="11">
                  <c:v>1992.225</c:v>
                </c:pt>
                <c:pt idx="12">
                  <c:v>1992.308</c:v>
                </c:pt>
                <c:pt idx="13">
                  <c:v>1992.378</c:v>
                </c:pt>
                <c:pt idx="14">
                  <c:v>1992.425</c:v>
                </c:pt>
                <c:pt idx="15">
                  <c:v>1992.508</c:v>
                </c:pt>
                <c:pt idx="16">
                  <c:v>1992.579</c:v>
                </c:pt>
                <c:pt idx="17">
                  <c:v>1992.662</c:v>
                </c:pt>
                <c:pt idx="18">
                  <c:v>1992.709</c:v>
                </c:pt>
                <c:pt idx="19">
                  <c:v>1992.783</c:v>
                </c:pt>
                <c:pt idx="20">
                  <c:v>1992.875</c:v>
                </c:pt>
                <c:pt idx="21">
                  <c:v>1992.948</c:v>
                </c:pt>
                <c:pt idx="22">
                  <c:v>1993.102</c:v>
                </c:pt>
                <c:pt idx="23">
                  <c:v>1993.22</c:v>
                </c:pt>
                <c:pt idx="24">
                  <c:v>1993.313</c:v>
                </c:pt>
                <c:pt idx="25">
                  <c:v>1993.408</c:v>
                </c:pt>
                <c:pt idx="26">
                  <c:v>1993.504</c:v>
                </c:pt>
                <c:pt idx="27">
                  <c:v>1993.601</c:v>
                </c:pt>
                <c:pt idx="28">
                  <c:v>1993.73</c:v>
                </c:pt>
                <c:pt idx="29">
                  <c:v>1993.825</c:v>
                </c:pt>
                <c:pt idx="30">
                  <c:v>1993.917</c:v>
                </c:pt>
                <c:pt idx="31">
                  <c:v>1994.109</c:v>
                </c:pt>
                <c:pt idx="32">
                  <c:v>1994.182</c:v>
                </c:pt>
                <c:pt idx="33">
                  <c:v>1994.286</c:v>
                </c:pt>
                <c:pt idx="34">
                  <c:v>1994.346</c:v>
                </c:pt>
                <c:pt idx="35">
                  <c:v>1994.488</c:v>
                </c:pt>
                <c:pt idx="36">
                  <c:v>1994.548</c:v>
                </c:pt>
                <c:pt idx="37">
                  <c:v>1994.643</c:v>
                </c:pt>
                <c:pt idx="38">
                  <c:v>1994.738</c:v>
                </c:pt>
                <c:pt idx="39">
                  <c:v>1994.845</c:v>
                </c:pt>
                <c:pt idx="40">
                  <c:v>1994.915</c:v>
                </c:pt>
                <c:pt idx="41">
                  <c:v>1995.615</c:v>
                </c:pt>
                <c:pt idx="42">
                  <c:v>1995.828</c:v>
                </c:pt>
                <c:pt idx="43">
                  <c:v>1996.824</c:v>
                </c:pt>
                <c:pt idx="44">
                  <c:v>1996.93</c:v>
                </c:pt>
                <c:pt idx="45">
                  <c:v>2001.0</c:v>
                </c:pt>
              </c:numCache>
            </c:numRef>
          </c:xVal>
          <c:yVal>
            <c:numRef>
              <c:f>hist2!$B$2:$B$47</c:f>
              <c:numCache>
                <c:formatCode>General</c:formatCode>
                <c:ptCount val="46"/>
                <c:pt idx="0">
                  <c:v>140.472</c:v>
                </c:pt>
                <c:pt idx="1">
                  <c:v>132.099</c:v>
                </c:pt>
                <c:pt idx="2">
                  <c:v>126.897</c:v>
                </c:pt>
                <c:pt idx="3">
                  <c:v>119.718</c:v>
                </c:pt>
                <c:pt idx="4">
                  <c:v>124.873</c:v>
                </c:pt>
                <c:pt idx="5">
                  <c:v>134.819</c:v>
                </c:pt>
                <c:pt idx="6">
                  <c:v>118.889</c:v>
                </c:pt>
                <c:pt idx="7">
                  <c:v>100.172</c:v>
                </c:pt>
                <c:pt idx="8">
                  <c:v>193.318</c:v>
                </c:pt>
                <c:pt idx="9">
                  <c:v>143.548</c:v>
                </c:pt>
                <c:pt idx="10">
                  <c:v>150.313</c:v>
                </c:pt>
                <c:pt idx="11">
                  <c:v>137.173</c:v>
                </c:pt>
                <c:pt idx="12">
                  <c:v>150.704</c:v>
                </c:pt>
                <c:pt idx="13">
                  <c:v>131.195</c:v>
                </c:pt>
                <c:pt idx="14">
                  <c:v>123.63</c:v>
                </c:pt>
                <c:pt idx="15">
                  <c:v>124.024</c:v>
                </c:pt>
                <c:pt idx="16">
                  <c:v>120.041</c:v>
                </c:pt>
                <c:pt idx="17">
                  <c:v>122.028</c:v>
                </c:pt>
                <c:pt idx="18">
                  <c:v>112.074</c:v>
                </c:pt>
                <c:pt idx="19">
                  <c:v>170.192</c:v>
                </c:pt>
                <c:pt idx="20">
                  <c:v>122.815</c:v>
                </c:pt>
                <c:pt idx="21">
                  <c:v>159.835</c:v>
                </c:pt>
                <c:pt idx="22">
                  <c:v>147.09</c:v>
                </c:pt>
                <c:pt idx="23">
                  <c:v>146.687</c:v>
                </c:pt>
                <c:pt idx="24">
                  <c:v>114.04</c:v>
                </c:pt>
                <c:pt idx="25">
                  <c:v>101.696</c:v>
                </c:pt>
                <c:pt idx="26">
                  <c:v>131.947</c:v>
                </c:pt>
                <c:pt idx="27">
                  <c:v>174.14</c:v>
                </c:pt>
                <c:pt idx="28">
                  <c:v>142.686</c:v>
                </c:pt>
                <c:pt idx="29">
                  <c:v>152.236</c:v>
                </c:pt>
                <c:pt idx="30">
                  <c:v>90.9269</c:v>
                </c:pt>
                <c:pt idx="31">
                  <c:v>139.884</c:v>
                </c:pt>
                <c:pt idx="32">
                  <c:v>183.671</c:v>
                </c:pt>
                <c:pt idx="33">
                  <c:v>132.313</c:v>
                </c:pt>
                <c:pt idx="34">
                  <c:v>158.187</c:v>
                </c:pt>
                <c:pt idx="35">
                  <c:v>156.589</c:v>
                </c:pt>
                <c:pt idx="36">
                  <c:v>168.927</c:v>
                </c:pt>
                <c:pt idx="37">
                  <c:v>170.516</c:v>
                </c:pt>
                <c:pt idx="38">
                  <c:v>174.095</c:v>
                </c:pt>
                <c:pt idx="39">
                  <c:v>176.877</c:v>
                </c:pt>
                <c:pt idx="40">
                  <c:v>152.989</c:v>
                </c:pt>
                <c:pt idx="41">
                  <c:v>179.633</c:v>
                </c:pt>
                <c:pt idx="42">
                  <c:v>174.848</c:v>
                </c:pt>
                <c:pt idx="43">
                  <c:v>178.391</c:v>
                </c:pt>
                <c:pt idx="44">
                  <c:v>170.823</c:v>
                </c:pt>
                <c:pt idx="45">
                  <c:v>180.0</c:v>
                </c:pt>
              </c:numCache>
            </c:numRef>
          </c:yVal>
        </c:ser>
        <c:ser>
          <c:idx val="1"/>
          <c:order val="1"/>
          <c:tx>
            <c:v>pp colliders limit</c:v>
          </c:tx>
          <c:spPr>
            <a:ln w="22272">
              <a:noFill/>
            </a:ln>
          </c:spPr>
          <c:marker>
            <c:symbol val="square"/>
            <c:size val="5"/>
            <c:spPr>
              <a:solidFill>
                <a:srgbClr val="DD2D32"/>
              </a:solidFill>
              <a:ln>
                <a:solidFill>
                  <a:srgbClr val="DD2D32"/>
                </a:solidFill>
                <a:prstDash val="solid"/>
              </a:ln>
            </c:spPr>
          </c:marker>
          <c:xVal>
            <c:numRef>
              <c:f>hist2!$S$2:$S$31</c:f>
              <c:numCache>
                <c:formatCode>General</c:formatCode>
                <c:ptCount val="30"/>
                <c:pt idx="0">
                  <c:v>1988.545</c:v>
                </c:pt>
                <c:pt idx="1">
                  <c:v>1988.794</c:v>
                </c:pt>
                <c:pt idx="2">
                  <c:v>1989.078</c:v>
                </c:pt>
                <c:pt idx="3">
                  <c:v>1989.327</c:v>
                </c:pt>
                <c:pt idx="4">
                  <c:v>1989.469</c:v>
                </c:pt>
                <c:pt idx="5">
                  <c:v>1989.671</c:v>
                </c:pt>
                <c:pt idx="6">
                  <c:v>1989.919</c:v>
                </c:pt>
                <c:pt idx="7">
                  <c:v>1990.227</c:v>
                </c:pt>
                <c:pt idx="8">
                  <c:v>1990.512</c:v>
                </c:pt>
                <c:pt idx="9">
                  <c:v>1990.713</c:v>
                </c:pt>
                <c:pt idx="10">
                  <c:v>1991.009</c:v>
                </c:pt>
                <c:pt idx="11">
                  <c:v>1991.282</c:v>
                </c:pt>
                <c:pt idx="12">
                  <c:v>1991.578</c:v>
                </c:pt>
                <c:pt idx="13">
                  <c:v>1991.827</c:v>
                </c:pt>
                <c:pt idx="14">
                  <c:v>1992.111</c:v>
                </c:pt>
                <c:pt idx="15">
                  <c:v>1992.384</c:v>
                </c:pt>
                <c:pt idx="16">
                  <c:v>1992.55</c:v>
                </c:pt>
                <c:pt idx="17">
                  <c:v>1992.704</c:v>
                </c:pt>
                <c:pt idx="18">
                  <c:v>1992.964</c:v>
                </c:pt>
                <c:pt idx="19">
                  <c:v>1993.142</c:v>
                </c:pt>
                <c:pt idx="20">
                  <c:v>1993.225</c:v>
                </c:pt>
                <c:pt idx="21">
                  <c:v>1993.462</c:v>
                </c:pt>
                <c:pt idx="22">
                  <c:v>1993.616</c:v>
                </c:pt>
                <c:pt idx="23">
                  <c:v>1993.758</c:v>
                </c:pt>
                <c:pt idx="24">
                  <c:v>1993.912</c:v>
                </c:pt>
                <c:pt idx="25">
                  <c:v>1994.078</c:v>
                </c:pt>
                <c:pt idx="26">
                  <c:v>1994.315</c:v>
                </c:pt>
                <c:pt idx="27">
                  <c:v>1994.398</c:v>
                </c:pt>
                <c:pt idx="28">
                  <c:v>1994.564</c:v>
                </c:pt>
                <c:pt idx="29">
                  <c:v>1994.635</c:v>
                </c:pt>
              </c:numCache>
            </c:numRef>
          </c:xVal>
          <c:yVal>
            <c:numRef>
              <c:f>hist2!$T$2:$T$31</c:f>
              <c:numCache>
                <c:formatCode>General</c:formatCode>
                <c:ptCount val="30"/>
                <c:pt idx="0">
                  <c:v>41.7777</c:v>
                </c:pt>
                <c:pt idx="1">
                  <c:v>44.5544</c:v>
                </c:pt>
                <c:pt idx="2">
                  <c:v>47.3297</c:v>
                </c:pt>
                <c:pt idx="3">
                  <c:v>50.1064</c:v>
                </c:pt>
                <c:pt idx="4">
                  <c:v>51.6931</c:v>
                </c:pt>
                <c:pt idx="5">
                  <c:v>53.6755</c:v>
                </c:pt>
                <c:pt idx="6">
                  <c:v>56.4523</c:v>
                </c:pt>
                <c:pt idx="7">
                  <c:v>60.4209</c:v>
                </c:pt>
                <c:pt idx="8">
                  <c:v>69.1675</c:v>
                </c:pt>
                <c:pt idx="9">
                  <c:v>76.7232</c:v>
                </c:pt>
                <c:pt idx="10">
                  <c:v>79.498</c:v>
                </c:pt>
                <c:pt idx="11">
                  <c:v>81.4776</c:v>
                </c:pt>
                <c:pt idx="12">
                  <c:v>84.2525</c:v>
                </c:pt>
                <c:pt idx="13">
                  <c:v>85.8349</c:v>
                </c:pt>
                <c:pt idx="14">
                  <c:v>87.814</c:v>
                </c:pt>
                <c:pt idx="15">
                  <c:v>90.9879</c:v>
                </c:pt>
                <c:pt idx="16">
                  <c:v>92.17559999999995</c:v>
                </c:pt>
                <c:pt idx="17">
                  <c:v>93.7618</c:v>
                </c:pt>
                <c:pt idx="18">
                  <c:v>97.3342</c:v>
                </c:pt>
                <c:pt idx="19">
                  <c:v>100.114</c:v>
                </c:pt>
                <c:pt idx="20">
                  <c:v>103.295</c:v>
                </c:pt>
                <c:pt idx="21">
                  <c:v>106.072</c:v>
                </c:pt>
                <c:pt idx="22">
                  <c:v>109.251</c:v>
                </c:pt>
                <c:pt idx="23">
                  <c:v>111.236</c:v>
                </c:pt>
                <c:pt idx="24">
                  <c:v>113.618</c:v>
                </c:pt>
                <c:pt idx="25">
                  <c:v>114.01</c:v>
                </c:pt>
                <c:pt idx="26">
                  <c:v>118.777</c:v>
                </c:pt>
                <c:pt idx="27">
                  <c:v>121.162</c:v>
                </c:pt>
                <c:pt idx="28">
                  <c:v>126.331</c:v>
                </c:pt>
                <c:pt idx="29">
                  <c:v>130.309</c:v>
                </c:pt>
              </c:numCache>
            </c:numRef>
          </c:yVal>
        </c:ser>
        <c:ser>
          <c:idx val="2"/>
          <c:order val="2"/>
          <c:tx>
            <c:v>e+e- colliders limit</c:v>
          </c:tx>
          <c:spPr>
            <a:ln w="22272">
              <a:noFill/>
            </a:ln>
          </c:spPr>
          <c:marker>
            <c:symbol val="diamond"/>
            <c:size val="5"/>
            <c:spPr>
              <a:solidFill>
                <a:srgbClr val="00ABEA"/>
              </a:solidFill>
              <a:ln>
                <a:solidFill>
                  <a:srgbClr val="00ABEA"/>
                </a:solidFill>
                <a:prstDash val="solid"/>
              </a:ln>
            </c:spPr>
          </c:marker>
          <c:xVal>
            <c:numRef>
              <c:f>hist2!$U$2:$U$44</c:f>
              <c:numCache>
                <c:formatCode>General</c:formatCode>
                <c:ptCount val="43"/>
                <c:pt idx="0">
                  <c:v>1988.047</c:v>
                </c:pt>
                <c:pt idx="1">
                  <c:v>1988.118</c:v>
                </c:pt>
                <c:pt idx="2">
                  <c:v>1988.177</c:v>
                </c:pt>
                <c:pt idx="3">
                  <c:v>1988.248</c:v>
                </c:pt>
                <c:pt idx="4">
                  <c:v>1988.307</c:v>
                </c:pt>
                <c:pt idx="5">
                  <c:v>1988.46</c:v>
                </c:pt>
                <c:pt idx="6">
                  <c:v>1988.602</c:v>
                </c:pt>
                <c:pt idx="7">
                  <c:v>1988.614</c:v>
                </c:pt>
                <c:pt idx="8">
                  <c:v>1988.72</c:v>
                </c:pt>
                <c:pt idx="9">
                  <c:v>1988.767</c:v>
                </c:pt>
                <c:pt idx="10">
                  <c:v>1988.826</c:v>
                </c:pt>
                <c:pt idx="11">
                  <c:v>1988.909</c:v>
                </c:pt>
                <c:pt idx="12">
                  <c:v>1988.933</c:v>
                </c:pt>
                <c:pt idx="13">
                  <c:v>1988.98</c:v>
                </c:pt>
                <c:pt idx="14">
                  <c:v>1989.015</c:v>
                </c:pt>
                <c:pt idx="15">
                  <c:v>1989.051</c:v>
                </c:pt>
                <c:pt idx="16">
                  <c:v>1989.074</c:v>
                </c:pt>
                <c:pt idx="17">
                  <c:v>1989.157</c:v>
                </c:pt>
                <c:pt idx="18">
                  <c:v>1989.192</c:v>
                </c:pt>
                <c:pt idx="19">
                  <c:v>1989.251</c:v>
                </c:pt>
                <c:pt idx="20">
                  <c:v>1989.299</c:v>
                </c:pt>
                <c:pt idx="21">
                  <c:v>1989.322</c:v>
                </c:pt>
                <c:pt idx="22">
                  <c:v>1989.393</c:v>
                </c:pt>
                <c:pt idx="23">
                  <c:v>1989.44</c:v>
                </c:pt>
                <c:pt idx="24">
                  <c:v>1989.464</c:v>
                </c:pt>
                <c:pt idx="25">
                  <c:v>1989.499</c:v>
                </c:pt>
                <c:pt idx="26">
                  <c:v>1989.558</c:v>
                </c:pt>
                <c:pt idx="27">
                  <c:v>1989.582</c:v>
                </c:pt>
                <c:pt idx="28">
                  <c:v>1989.617</c:v>
                </c:pt>
                <c:pt idx="29">
                  <c:v>1989.677</c:v>
                </c:pt>
                <c:pt idx="30">
                  <c:v>1989.712</c:v>
                </c:pt>
                <c:pt idx="31">
                  <c:v>1989.747</c:v>
                </c:pt>
                <c:pt idx="32">
                  <c:v>1989.783</c:v>
                </c:pt>
                <c:pt idx="33">
                  <c:v>1989.854</c:v>
                </c:pt>
                <c:pt idx="34">
                  <c:v>1990.031</c:v>
                </c:pt>
                <c:pt idx="35">
                  <c:v>1990.078</c:v>
                </c:pt>
                <c:pt idx="36">
                  <c:v>1990.172</c:v>
                </c:pt>
                <c:pt idx="37">
                  <c:v>1990.243</c:v>
                </c:pt>
                <c:pt idx="38">
                  <c:v>1990.302</c:v>
                </c:pt>
                <c:pt idx="39">
                  <c:v>1990.373</c:v>
                </c:pt>
                <c:pt idx="40">
                  <c:v>1990.397</c:v>
                </c:pt>
                <c:pt idx="41">
                  <c:v>1990.456</c:v>
                </c:pt>
                <c:pt idx="42">
                  <c:v>1990.503</c:v>
                </c:pt>
              </c:numCache>
            </c:numRef>
          </c:xVal>
          <c:yVal>
            <c:numRef>
              <c:f>hist2!$V$2:$V$44</c:f>
              <c:numCache>
                <c:formatCode>General</c:formatCode>
                <c:ptCount val="43"/>
                <c:pt idx="0">
                  <c:v>26.1076</c:v>
                </c:pt>
                <c:pt idx="1">
                  <c:v>26.5032</c:v>
                </c:pt>
                <c:pt idx="2">
                  <c:v>26.5032</c:v>
                </c:pt>
                <c:pt idx="3">
                  <c:v>26.5032</c:v>
                </c:pt>
                <c:pt idx="4">
                  <c:v>26.5032</c:v>
                </c:pt>
                <c:pt idx="5">
                  <c:v>26.5032</c:v>
                </c:pt>
                <c:pt idx="6">
                  <c:v>26.5032</c:v>
                </c:pt>
                <c:pt idx="7">
                  <c:v>27.2943</c:v>
                </c:pt>
                <c:pt idx="8">
                  <c:v>27.2943</c:v>
                </c:pt>
                <c:pt idx="9">
                  <c:v>27.2943</c:v>
                </c:pt>
                <c:pt idx="10">
                  <c:v>28.0854</c:v>
                </c:pt>
                <c:pt idx="11">
                  <c:v>28.0854</c:v>
                </c:pt>
                <c:pt idx="12">
                  <c:v>28.481</c:v>
                </c:pt>
                <c:pt idx="13">
                  <c:v>28.481</c:v>
                </c:pt>
                <c:pt idx="14">
                  <c:v>28.8766</c:v>
                </c:pt>
                <c:pt idx="15">
                  <c:v>28.8766</c:v>
                </c:pt>
                <c:pt idx="16">
                  <c:v>28.8766</c:v>
                </c:pt>
                <c:pt idx="17">
                  <c:v>28.8766</c:v>
                </c:pt>
                <c:pt idx="18">
                  <c:v>29.2722</c:v>
                </c:pt>
                <c:pt idx="19">
                  <c:v>29.2722</c:v>
                </c:pt>
                <c:pt idx="20">
                  <c:v>30.0633</c:v>
                </c:pt>
                <c:pt idx="21">
                  <c:v>30.4589</c:v>
                </c:pt>
                <c:pt idx="22">
                  <c:v>32.4367</c:v>
                </c:pt>
                <c:pt idx="23">
                  <c:v>33.2278</c:v>
                </c:pt>
                <c:pt idx="24">
                  <c:v>34.8101</c:v>
                </c:pt>
                <c:pt idx="25">
                  <c:v>36.3924</c:v>
                </c:pt>
                <c:pt idx="26">
                  <c:v>38.3703</c:v>
                </c:pt>
                <c:pt idx="27">
                  <c:v>40.3481</c:v>
                </c:pt>
                <c:pt idx="28">
                  <c:v>41.5348</c:v>
                </c:pt>
                <c:pt idx="29">
                  <c:v>42.7215</c:v>
                </c:pt>
                <c:pt idx="30">
                  <c:v>43.1171</c:v>
                </c:pt>
                <c:pt idx="31">
                  <c:v>42.7215</c:v>
                </c:pt>
                <c:pt idx="32">
                  <c:v>42.7215</c:v>
                </c:pt>
                <c:pt idx="33">
                  <c:v>43.5127</c:v>
                </c:pt>
                <c:pt idx="34">
                  <c:v>43.9082</c:v>
                </c:pt>
                <c:pt idx="35">
                  <c:v>44.6994</c:v>
                </c:pt>
                <c:pt idx="36">
                  <c:v>44.3038</c:v>
                </c:pt>
                <c:pt idx="37">
                  <c:v>44.3038</c:v>
                </c:pt>
                <c:pt idx="38">
                  <c:v>44.3038</c:v>
                </c:pt>
                <c:pt idx="39">
                  <c:v>45.0949</c:v>
                </c:pt>
                <c:pt idx="40">
                  <c:v>45.0949</c:v>
                </c:pt>
                <c:pt idx="41">
                  <c:v>45.0949</c:v>
                </c:pt>
                <c:pt idx="42">
                  <c:v>45.8861</c:v>
                </c:pt>
              </c:numCache>
            </c:numRef>
          </c:yVal>
        </c:ser>
        <c:ser>
          <c:idx val="3"/>
          <c:order val="3"/>
          <c:tx>
            <c:v>CDF Run1</c:v>
          </c:tx>
          <c:spPr>
            <a:ln w="22272">
              <a:noFill/>
            </a:ln>
          </c:spPr>
          <c:marker>
            <c:symbol val="square"/>
            <c:size val="5"/>
            <c:spPr>
              <a:solidFill>
                <a:srgbClr val="DD0806"/>
              </a:solidFill>
              <a:ln>
                <a:solidFill>
                  <a:srgbClr val="DD0806"/>
                </a:solidFill>
                <a:prstDash val="solid"/>
              </a:ln>
            </c:spPr>
          </c:marker>
          <c:errBars>
            <c:errDir val="x"/>
            <c:errBarType val="both"/>
            <c:errValType val="fixedVal"/>
            <c:val val="0.0"/>
            <c:spPr>
              <a:ln w="19797">
                <a:solidFill>
                  <a:srgbClr val="DD0806"/>
                </a:solidFill>
                <a:prstDash val="solid"/>
              </a:ln>
            </c:spPr>
          </c:errBars>
          <c:errBars>
            <c:errDir val="y"/>
            <c:errBarType val="both"/>
            <c:errValType val="cust"/>
            <c:plus>
              <c:numRef>
                <c:f>hist2!$AA$2:$AA$4</c:f>
                <c:numCache>
                  <c:formatCode>General</c:formatCode>
                  <c:ptCount val="3"/>
                  <c:pt idx="0">
                    <c:v>17.91400000000002</c:v>
                  </c:pt>
                  <c:pt idx="1">
                    <c:v>12.34099999999998</c:v>
                  </c:pt>
                  <c:pt idx="2">
                    <c:v>6.960000000000008</c:v>
                  </c:pt>
                </c:numCache>
              </c:numRef>
            </c:plus>
            <c:minus>
              <c:numRef>
                <c:f>hist2!$AA$2:$AA$4</c:f>
                <c:numCache>
                  <c:formatCode>General</c:formatCode>
                  <c:ptCount val="3"/>
                  <c:pt idx="0">
                    <c:v>17.91400000000002</c:v>
                  </c:pt>
                  <c:pt idx="1">
                    <c:v>12.34099999999998</c:v>
                  </c:pt>
                  <c:pt idx="2">
                    <c:v>6.960000000000008</c:v>
                  </c:pt>
                </c:numCache>
              </c:numRef>
            </c:minus>
            <c:spPr>
              <a:ln w="19797">
                <a:solidFill>
                  <a:srgbClr val="DD0806"/>
                </a:solidFill>
                <a:prstDash val="solid"/>
              </a:ln>
            </c:spPr>
          </c:errBars>
          <c:xVal>
            <c:numRef>
              <c:f>hist2!$G$2:$G$4</c:f>
              <c:numCache>
                <c:formatCode>General</c:formatCode>
                <c:ptCount val="3"/>
                <c:pt idx="0">
                  <c:v>1994.504</c:v>
                </c:pt>
                <c:pt idx="1">
                  <c:v>1995.228</c:v>
                </c:pt>
                <c:pt idx="2">
                  <c:v>1996.212</c:v>
                </c:pt>
              </c:numCache>
            </c:numRef>
          </c:xVal>
          <c:yVal>
            <c:numRef>
              <c:f>hist2!$H$2:$H$4</c:f>
              <c:numCache>
                <c:formatCode>General</c:formatCode>
                <c:ptCount val="3"/>
                <c:pt idx="0">
                  <c:v>173.567</c:v>
                </c:pt>
                <c:pt idx="1">
                  <c:v>175.159</c:v>
                </c:pt>
                <c:pt idx="2">
                  <c:v>175.955</c:v>
                </c:pt>
              </c:numCache>
            </c:numRef>
          </c:yVal>
        </c:ser>
        <c:ser>
          <c:idx val="4"/>
          <c:order val="4"/>
          <c:tx>
            <c:v>D0 Run1</c:v>
          </c:tx>
          <c:spPr>
            <a:ln w="22272">
              <a:noFill/>
            </a:ln>
          </c:spPr>
          <c:marker>
            <c:symbol val="square"/>
            <c:size val="5"/>
            <c:spPr>
              <a:solidFill>
                <a:srgbClr val="006411"/>
              </a:solidFill>
              <a:ln>
                <a:solidFill>
                  <a:srgbClr val="006411"/>
                </a:solidFill>
                <a:prstDash val="solid"/>
              </a:ln>
            </c:spPr>
          </c:marker>
          <c:errBars>
            <c:errDir val="x"/>
            <c:errBarType val="both"/>
            <c:errValType val="fixedVal"/>
            <c:noEndCap val="1"/>
            <c:val val="0.0"/>
            <c:spPr>
              <a:ln w="19797">
                <a:solidFill>
                  <a:srgbClr val="006411"/>
                </a:solidFill>
                <a:prstDash val="solid"/>
              </a:ln>
            </c:spPr>
          </c:errBars>
          <c:errBars>
            <c:errDir val="y"/>
            <c:errBarType val="both"/>
            <c:errValType val="cust"/>
            <c:plus>
              <c:numRef>
                <c:f>hist2!$AC$2:$AC$5</c:f>
                <c:numCache>
                  <c:formatCode>General</c:formatCode>
                  <c:ptCount val="4"/>
                  <c:pt idx="0">
                    <c:v>31.399</c:v>
                  </c:pt>
                  <c:pt idx="1">
                    <c:v>13.11500000000001</c:v>
                  </c:pt>
                  <c:pt idx="2">
                    <c:v>9.935000000000002</c:v>
                  </c:pt>
                  <c:pt idx="3">
                    <c:v>5.3</c:v>
                  </c:pt>
                </c:numCache>
              </c:numRef>
            </c:plus>
            <c:minus>
              <c:numRef>
                <c:f>hist2!$AC$2:$AC$5</c:f>
                <c:numCache>
                  <c:formatCode>General</c:formatCode>
                  <c:ptCount val="4"/>
                  <c:pt idx="0">
                    <c:v>31.399</c:v>
                  </c:pt>
                  <c:pt idx="1">
                    <c:v>13.11500000000001</c:v>
                  </c:pt>
                  <c:pt idx="2">
                    <c:v>9.935000000000002</c:v>
                  </c:pt>
                  <c:pt idx="3">
                    <c:v>5.3</c:v>
                  </c:pt>
                </c:numCache>
              </c:numRef>
            </c:minus>
            <c:spPr>
              <a:ln w="19797">
                <a:solidFill>
                  <a:srgbClr val="006411"/>
                </a:solidFill>
                <a:prstDash val="solid"/>
              </a:ln>
            </c:spPr>
          </c:errBars>
          <c:xVal>
            <c:numRef>
              <c:f>hist2!$K$2:$K$5</c:f>
              <c:numCache>
                <c:formatCode>General</c:formatCode>
                <c:ptCount val="4"/>
                <c:pt idx="0">
                  <c:v>1995.427</c:v>
                </c:pt>
                <c:pt idx="1">
                  <c:v>1996.43</c:v>
                </c:pt>
                <c:pt idx="2">
                  <c:v>1997.224</c:v>
                </c:pt>
                <c:pt idx="3">
                  <c:v>2003.6</c:v>
                </c:pt>
              </c:numCache>
            </c:numRef>
          </c:xVal>
          <c:yVal>
            <c:numRef>
              <c:f>hist2!$L$2:$L$5</c:f>
              <c:numCache>
                <c:formatCode>General</c:formatCode>
                <c:ptCount val="4"/>
                <c:pt idx="0">
                  <c:v>201.011</c:v>
                </c:pt>
                <c:pt idx="1">
                  <c:v>171.241</c:v>
                </c:pt>
                <c:pt idx="2">
                  <c:v>175.247</c:v>
                </c:pt>
                <c:pt idx="3">
                  <c:v>180.1</c:v>
                </c:pt>
              </c:numCache>
            </c:numRef>
          </c:yVal>
        </c:ser>
        <c:ser>
          <c:idx val="5"/>
          <c:order val="5"/>
          <c:tx>
            <c:v>Run1 World Average</c:v>
          </c:tx>
          <c:spPr>
            <a:ln w="22272">
              <a:noFill/>
            </a:ln>
          </c:spPr>
          <c:marker>
            <c:symbol val="x"/>
            <c:size val="3"/>
            <c:spPr>
              <a:solidFill>
                <a:srgbClr val="000000"/>
              </a:solidFill>
              <a:ln>
                <a:solidFill>
                  <a:srgbClr val="000000"/>
                </a:solidFill>
                <a:prstDash val="solid"/>
              </a:ln>
            </c:spPr>
          </c:marker>
          <c:errBars>
            <c:errDir val="x"/>
            <c:errBarType val="both"/>
            <c:errValType val="fixedVal"/>
            <c:noEndCap val="1"/>
            <c:val val="0.0"/>
            <c:spPr>
              <a:ln w="19797">
                <a:solidFill>
                  <a:srgbClr val="000000"/>
                </a:solidFill>
                <a:prstDash val="solid"/>
              </a:ln>
            </c:spPr>
          </c:errBars>
          <c:errBars>
            <c:errDir val="y"/>
            <c:errBarType val="both"/>
            <c:errValType val="cust"/>
            <c:plus>
              <c:numRef>
                <c:f>hist2!$AE$2:$AE$5</c:f>
                <c:numCache>
                  <c:formatCode>General</c:formatCode>
                  <c:ptCount val="4"/>
                  <c:pt idx="0">
                    <c:v>5.95999999999998</c:v>
                  </c:pt>
                  <c:pt idx="1">
                    <c:v>5.562999999999985</c:v>
                  </c:pt>
                  <c:pt idx="2">
                    <c:v>5.1</c:v>
                  </c:pt>
                  <c:pt idx="3">
                    <c:v>4.3</c:v>
                  </c:pt>
                </c:numCache>
              </c:numRef>
            </c:plus>
            <c:minus>
              <c:numRef>
                <c:f>hist2!$AE$2:$AE$5</c:f>
                <c:numCache>
                  <c:formatCode>General</c:formatCode>
                  <c:ptCount val="4"/>
                  <c:pt idx="0">
                    <c:v>5.95999999999998</c:v>
                  </c:pt>
                  <c:pt idx="1">
                    <c:v>5.562999999999985</c:v>
                  </c:pt>
                  <c:pt idx="2">
                    <c:v>5.1</c:v>
                  </c:pt>
                  <c:pt idx="3">
                    <c:v>4.3</c:v>
                  </c:pt>
                </c:numCache>
              </c:numRef>
            </c:minus>
            <c:spPr>
              <a:ln w="19797">
                <a:solidFill>
                  <a:srgbClr val="000000"/>
                </a:solidFill>
                <a:prstDash val="solid"/>
              </a:ln>
            </c:spPr>
          </c:errBars>
          <c:xVal>
            <c:numRef>
              <c:f>hist2!$O$2:$O$5</c:f>
              <c:numCache>
                <c:formatCode>General</c:formatCode>
                <c:ptCount val="4"/>
                <c:pt idx="0">
                  <c:v>1996.608</c:v>
                </c:pt>
                <c:pt idx="1">
                  <c:v>1997.437</c:v>
                </c:pt>
                <c:pt idx="2">
                  <c:v>2001.5</c:v>
                </c:pt>
                <c:pt idx="3">
                  <c:v>2004.0</c:v>
                </c:pt>
              </c:numCache>
            </c:numRef>
          </c:xVal>
          <c:yVal>
            <c:numRef>
              <c:f>hist2!$P$2:$P$5</c:f>
              <c:numCache>
                <c:formatCode>General</c:formatCode>
                <c:ptCount val="4"/>
                <c:pt idx="0">
                  <c:v>174.825</c:v>
                </c:pt>
                <c:pt idx="1">
                  <c:v>175.653</c:v>
                </c:pt>
                <c:pt idx="2">
                  <c:v>174.3</c:v>
                </c:pt>
                <c:pt idx="3">
                  <c:v>178.0</c:v>
                </c:pt>
              </c:numCache>
            </c:numRef>
          </c:yVal>
        </c:ser>
        <c:ser>
          <c:idx val="6"/>
          <c:order val="6"/>
          <c:tx>
            <c:v>D0 Run2 average/best result</c:v>
          </c:tx>
          <c:spPr>
            <a:ln w="22272">
              <a:noFill/>
            </a:ln>
          </c:spPr>
          <c:marker>
            <c:symbol val="circle"/>
            <c:size val="5"/>
            <c:spPr>
              <a:solidFill>
                <a:srgbClr val="006411"/>
              </a:solidFill>
              <a:ln>
                <a:solidFill>
                  <a:srgbClr val="006411"/>
                </a:solidFill>
                <a:prstDash val="solid"/>
              </a:ln>
            </c:spPr>
          </c:marker>
          <c:errBars>
            <c:errDir val="x"/>
            <c:errBarType val="both"/>
            <c:errValType val="fixedVal"/>
            <c:val val="0.0"/>
            <c:spPr>
              <a:ln w="19797">
                <a:solidFill>
                  <a:srgbClr val="006411"/>
                </a:solidFill>
                <a:prstDash val="solid"/>
              </a:ln>
            </c:spPr>
          </c:errBars>
          <c:errBars>
            <c:errDir val="y"/>
            <c:errBarType val="both"/>
            <c:errValType val="cust"/>
            <c:noEndCap val="1"/>
            <c:plus>
              <c:numRef>
                <c:f>hist2!$AM$2:$AM$4</c:f>
                <c:numCache>
                  <c:formatCode>General</c:formatCode>
                  <c:ptCount val="3"/>
                  <c:pt idx="0">
                    <c:v>9.2</c:v>
                  </c:pt>
                  <c:pt idx="1">
                    <c:v>2.4</c:v>
                  </c:pt>
                  <c:pt idx="2">
                    <c:v>1.9</c:v>
                  </c:pt>
                </c:numCache>
              </c:numRef>
            </c:plus>
            <c:minus>
              <c:numRef>
                <c:f>hist2!$AN$2:$AN$4</c:f>
                <c:numCache>
                  <c:formatCode>General</c:formatCode>
                  <c:ptCount val="3"/>
                  <c:pt idx="0">
                    <c:v>9.2</c:v>
                  </c:pt>
                  <c:pt idx="1">
                    <c:v>2.4</c:v>
                  </c:pt>
                  <c:pt idx="2">
                    <c:v>1.9</c:v>
                  </c:pt>
                </c:numCache>
              </c:numRef>
            </c:minus>
            <c:spPr>
              <a:ln w="19797">
                <a:solidFill>
                  <a:srgbClr val="006411"/>
                </a:solidFill>
                <a:prstDash val="solid"/>
              </a:ln>
            </c:spPr>
          </c:errBars>
          <c:xVal>
            <c:numRef>
              <c:f>hist2!$AK$2:$AK$4</c:f>
              <c:numCache>
                <c:formatCode>General</c:formatCode>
                <c:ptCount val="3"/>
                <c:pt idx="0">
                  <c:v>2004.6</c:v>
                </c:pt>
                <c:pt idx="1">
                  <c:v>2007.6</c:v>
                </c:pt>
                <c:pt idx="2">
                  <c:v>2008.0</c:v>
                </c:pt>
              </c:numCache>
            </c:numRef>
          </c:xVal>
          <c:yVal>
            <c:numRef>
              <c:f>hist2!$AL$2:$AL$4</c:f>
              <c:numCache>
                <c:formatCode>General</c:formatCode>
                <c:ptCount val="3"/>
                <c:pt idx="0">
                  <c:v>177.5</c:v>
                </c:pt>
                <c:pt idx="1">
                  <c:v>172.1</c:v>
                </c:pt>
                <c:pt idx="2">
                  <c:v>172.2</c:v>
                </c:pt>
              </c:numCache>
            </c:numRef>
          </c:yVal>
        </c:ser>
        <c:ser>
          <c:idx val="7"/>
          <c:order val="7"/>
          <c:tx>
            <c:v>CDF Run2 best measurement</c:v>
          </c:tx>
          <c:spPr>
            <a:ln w="22272">
              <a:noFill/>
            </a:ln>
          </c:spPr>
          <c:marker>
            <c:symbol val="circle"/>
            <c:size val="5"/>
            <c:spPr>
              <a:solidFill>
                <a:srgbClr val="DD0806"/>
              </a:solidFill>
              <a:ln>
                <a:solidFill>
                  <a:srgbClr val="DD0806"/>
                </a:solidFill>
                <a:prstDash val="solid"/>
              </a:ln>
            </c:spPr>
          </c:marker>
          <c:errBars>
            <c:errDir val="x"/>
            <c:errBarType val="both"/>
            <c:errValType val="fixedVal"/>
            <c:val val="0.0"/>
            <c:spPr>
              <a:ln w="19797">
                <a:solidFill>
                  <a:srgbClr val="DD0806"/>
                </a:solidFill>
                <a:prstDash val="solid"/>
              </a:ln>
            </c:spPr>
          </c:errBars>
          <c:errBars>
            <c:errDir val="y"/>
            <c:errBarType val="both"/>
            <c:errValType val="cust"/>
            <c:plus>
              <c:numRef>
                <c:f>hist2!$AI$2:$AI$6</c:f>
                <c:numCache>
                  <c:formatCode>General</c:formatCode>
                  <c:ptCount val="5"/>
                  <c:pt idx="0">
                    <c:v>7.8</c:v>
                  </c:pt>
                  <c:pt idx="1">
                    <c:v>2.7</c:v>
                  </c:pt>
                  <c:pt idx="2">
                    <c:v>2.6</c:v>
                  </c:pt>
                  <c:pt idx="3">
                    <c:v>2.2</c:v>
                  </c:pt>
                  <c:pt idx="4">
                    <c:v>1.8</c:v>
                  </c:pt>
                </c:numCache>
              </c:numRef>
            </c:plus>
            <c:minus>
              <c:numRef>
                <c:f>hist2!$AJ$2:$AJ$6</c:f>
                <c:numCache>
                  <c:formatCode>General</c:formatCode>
                  <c:ptCount val="5"/>
                  <c:pt idx="0">
                    <c:v>7.8</c:v>
                  </c:pt>
                  <c:pt idx="1">
                    <c:v>2.7</c:v>
                  </c:pt>
                  <c:pt idx="2">
                    <c:v>2.6</c:v>
                  </c:pt>
                  <c:pt idx="3">
                    <c:v>2.2</c:v>
                  </c:pt>
                  <c:pt idx="4">
                    <c:v>1.8</c:v>
                  </c:pt>
                </c:numCache>
              </c:numRef>
            </c:minus>
            <c:spPr>
              <a:ln w="19797">
                <a:solidFill>
                  <a:srgbClr val="DD0806"/>
                </a:solidFill>
                <a:prstDash val="solid"/>
              </a:ln>
            </c:spPr>
          </c:errBars>
          <c:xVal>
            <c:numRef>
              <c:f>hist2!$AG$2:$AG$6</c:f>
              <c:numCache>
                <c:formatCode>General</c:formatCode>
                <c:ptCount val="5"/>
                <c:pt idx="0">
                  <c:v>2004.3</c:v>
                </c:pt>
                <c:pt idx="1">
                  <c:v>2005.8</c:v>
                </c:pt>
                <c:pt idx="2">
                  <c:v>2006.3</c:v>
                </c:pt>
                <c:pt idx="3">
                  <c:v>2007.3</c:v>
                </c:pt>
                <c:pt idx="4">
                  <c:v>2008.3</c:v>
                </c:pt>
              </c:numCache>
            </c:numRef>
          </c:xVal>
          <c:yVal>
            <c:numRef>
              <c:f>hist2!$AH$2:$AH$6</c:f>
              <c:numCache>
                <c:formatCode>General</c:formatCode>
                <c:ptCount val="5"/>
                <c:pt idx="0">
                  <c:v>177.8</c:v>
                </c:pt>
                <c:pt idx="1">
                  <c:v>172.0</c:v>
                </c:pt>
                <c:pt idx="2">
                  <c:v>172.4</c:v>
                </c:pt>
                <c:pt idx="3">
                  <c:v>170.5</c:v>
                </c:pt>
                <c:pt idx="4">
                  <c:v>171.4</c:v>
                </c:pt>
              </c:numCache>
            </c:numRef>
          </c:yVal>
        </c:ser>
        <c:ser>
          <c:idx val="8"/>
          <c:order val="8"/>
          <c:tx>
            <c:v>Current world average</c:v>
          </c:tx>
          <c:spPr>
            <a:ln w="22272">
              <a:noFill/>
            </a:ln>
          </c:spPr>
          <c:marker>
            <c:symbol val="circle"/>
            <c:size val="3"/>
            <c:spPr>
              <a:solidFill>
                <a:srgbClr val="6711FF"/>
              </a:solidFill>
              <a:ln>
                <a:solidFill>
                  <a:srgbClr val="6711FF"/>
                </a:solidFill>
                <a:prstDash val="solid"/>
              </a:ln>
            </c:spPr>
          </c:marker>
          <c:errBars>
            <c:errDir val="y"/>
            <c:errBarType val="both"/>
            <c:errValType val="cust"/>
            <c:plus>
              <c:numRef>
                <c:f>hist2!$AQ$2</c:f>
                <c:numCache>
                  <c:formatCode>General</c:formatCode>
                  <c:ptCount val="1"/>
                  <c:pt idx="0">
                    <c:v>1.36</c:v>
                  </c:pt>
                </c:numCache>
              </c:numRef>
            </c:plus>
            <c:minus>
              <c:numRef>
                <c:f>hist2!$AR$2</c:f>
                <c:numCache>
                  <c:formatCode>General</c:formatCode>
                  <c:ptCount val="1"/>
                  <c:pt idx="0">
                    <c:v>1.36</c:v>
                  </c:pt>
                </c:numCache>
              </c:numRef>
            </c:minus>
            <c:spPr>
              <a:ln w="9899">
                <a:solidFill>
                  <a:srgbClr val="000000"/>
                </a:solidFill>
                <a:prstDash val="solid"/>
              </a:ln>
            </c:spPr>
          </c:errBars>
          <c:xVal>
            <c:numRef>
              <c:f>hist2!$AO$2:$AO$2</c:f>
              <c:numCache>
                <c:formatCode>General</c:formatCode>
                <c:ptCount val="1"/>
                <c:pt idx="0">
                  <c:v>2008.6</c:v>
                </c:pt>
              </c:numCache>
            </c:numRef>
          </c:xVal>
          <c:yVal>
            <c:numRef>
              <c:f>hist2!$AP$2:$AP$2</c:f>
              <c:numCache>
                <c:formatCode>General</c:formatCode>
                <c:ptCount val="1"/>
                <c:pt idx="0">
                  <c:v>172.6</c:v>
                </c:pt>
              </c:numCache>
            </c:numRef>
          </c:yVal>
        </c:ser>
        <c:axId val="358145080"/>
        <c:axId val="344424216"/>
      </c:scatterChart>
      <c:valAx>
        <c:axId val="358145080"/>
        <c:scaling>
          <c:orientation val="minMax"/>
          <c:max val="2009.0"/>
          <c:min val="1988.0"/>
        </c:scaling>
        <c:axPos val="b"/>
        <c:title>
          <c:tx>
            <c:rich>
              <a:bodyPr/>
              <a:lstStyle/>
              <a:p>
                <a:pPr>
                  <a:defRPr sz="1403" b="1" i="0" u="none" strike="noStrike" baseline="0">
                    <a:solidFill>
                      <a:srgbClr val="000000"/>
                    </a:solidFill>
                    <a:latin typeface="Arial"/>
                    <a:ea typeface="Arial"/>
                    <a:cs typeface="Arial"/>
                  </a:defRPr>
                </a:pPr>
                <a:r>
                  <a:rPr lang="en-US"/>
                  <a:t>Year</a:t>
                </a:r>
              </a:p>
            </c:rich>
          </c:tx>
          <c:layout>
            <c:manualLayout>
              <c:xMode val="edge"/>
              <c:yMode val="edge"/>
              <c:x val="0.501679731243001"/>
              <c:y val="0.899810964083176"/>
            </c:manualLayout>
          </c:layout>
          <c:spPr>
            <a:noFill/>
            <a:ln w="19797">
              <a:noFill/>
            </a:ln>
          </c:spPr>
        </c:title>
        <c:numFmt formatCode="General" sourceLinked="1"/>
        <c:majorTickMark val="in"/>
        <c:minorTickMark val="cross"/>
        <c:tickLblPos val="nextTo"/>
        <c:spPr>
          <a:ln w="29696">
            <a:solidFill>
              <a:srgbClr val="000000"/>
            </a:solidFill>
            <a:prstDash val="solid"/>
          </a:ln>
        </c:spPr>
        <c:txPr>
          <a:bodyPr rot="0" vert="horz"/>
          <a:lstStyle/>
          <a:p>
            <a:pPr>
              <a:defRPr sz="1403" b="1" i="0" u="none" strike="noStrike" baseline="0">
                <a:solidFill>
                  <a:srgbClr val="000000"/>
                </a:solidFill>
                <a:latin typeface="Arial"/>
                <a:ea typeface="Arial"/>
                <a:cs typeface="Arial"/>
              </a:defRPr>
            </a:pPr>
            <a:endParaRPr lang="en-US"/>
          </a:p>
        </c:txPr>
        <c:crossAx val="344424216"/>
        <c:crossesAt val="0.0"/>
        <c:crossBetween val="midCat"/>
        <c:majorUnit val="2.0"/>
        <c:minorUnit val="1.0"/>
      </c:valAx>
      <c:valAx>
        <c:axId val="344424216"/>
        <c:scaling>
          <c:orientation val="minMax"/>
          <c:max val="250.0"/>
          <c:min val="0.0"/>
        </c:scaling>
        <c:axPos val="l"/>
        <c:title>
          <c:tx>
            <c:rich>
              <a:bodyPr/>
              <a:lstStyle/>
              <a:p>
                <a:pPr>
                  <a:defRPr sz="1403" b="1" i="0" u="none" strike="noStrike" baseline="0">
                    <a:solidFill>
                      <a:srgbClr val="000000"/>
                    </a:solidFill>
                    <a:latin typeface="Arial"/>
                    <a:ea typeface="Arial"/>
                    <a:cs typeface="Arial"/>
                  </a:defRPr>
                </a:pPr>
                <a:r>
                  <a:rPr lang="en-US"/>
                  <a:t>Top Mass  (GeV/c2)</a:t>
                </a:r>
              </a:p>
            </c:rich>
          </c:tx>
          <c:layout>
            <c:manualLayout>
              <c:xMode val="edge"/>
              <c:yMode val="edge"/>
              <c:x val="0.00671892497200448"/>
              <c:y val="0.255198487712665"/>
            </c:manualLayout>
          </c:layout>
          <c:spPr>
            <a:noFill/>
            <a:ln w="19797">
              <a:noFill/>
            </a:ln>
          </c:spPr>
        </c:title>
        <c:numFmt formatCode="General" sourceLinked="1"/>
        <c:majorTickMark val="cross"/>
        <c:minorTickMark val="cross"/>
        <c:tickLblPos val="nextTo"/>
        <c:spPr>
          <a:ln w="29696">
            <a:solidFill>
              <a:srgbClr val="000000"/>
            </a:solidFill>
            <a:prstDash val="solid"/>
          </a:ln>
        </c:spPr>
        <c:txPr>
          <a:bodyPr rot="0" vert="horz"/>
          <a:lstStyle/>
          <a:p>
            <a:pPr>
              <a:defRPr sz="1403" b="1" i="0" u="none" strike="noStrike" baseline="0">
                <a:solidFill>
                  <a:srgbClr val="000000"/>
                </a:solidFill>
                <a:latin typeface="Arial"/>
                <a:ea typeface="Arial"/>
                <a:cs typeface="Arial"/>
              </a:defRPr>
            </a:pPr>
            <a:endParaRPr lang="en-US"/>
          </a:p>
        </c:txPr>
        <c:crossAx val="358145080"/>
        <c:crossesAt val="1988.0"/>
        <c:crossBetween val="midCat"/>
        <c:majorUnit val="50.0"/>
        <c:minorUnit val="10.0"/>
      </c:valAx>
      <c:spPr>
        <a:noFill/>
        <a:ln w="29696">
          <a:solidFill>
            <a:srgbClr val="000000"/>
          </a:solidFill>
          <a:prstDash val="solid"/>
        </a:ln>
      </c:spPr>
    </c:plotArea>
    <c:legend>
      <c:legendPos val="r"/>
      <c:layout>
        <c:manualLayout>
          <c:xMode val="edge"/>
          <c:yMode val="edge"/>
          <c:x val="0.617021276595745"/>
          <c:y val="0.412098298676749"/>
          <c:w val="0.286674132138858"/>
          <c:h val="0.349716446124764"/>
        </c:manualLayout>
      </c:layout>
      <c:spPr>
        <a:solidFill>
          <a:srgbClr val="FFFFFF"/>
        </a:solidFill>
        <a:ln w="19797">
          <a:noFill/>
        </a:ln>
      </c:spPr>
      <c:txPr>
        <a:bodyPr/>
        <a:lstStyle/>
        <a:p>
          <a:pPr>
            <a:defRPr sz="1002" b="1"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896"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2F0181-FC75-8A4B-AE10-9E3B470499D0}" type="datetimeFigureOut">
              <a:rPr lang="en-US" smtClean="0"/>
              <a:pPr/>
              <a:t>10/25/08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A78C1-653B-184D-A061-0810D7A00E4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67BC3-7B84-7F45-934B-7C534D1B03E6}" type="datetimeFigureOut">
              <a:rPr lang="en-US" smtClean="0"/>
              <a:pPr/>
              <a:t>10/25/08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BCF0F-BD76-2D4B-BF62-9B37AD11FB4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r>
              <a:rPr lang="en-US" baseline="0" dirty="0" smtClean="0"/>
              <a:t>  I’m going to talk to you this morning about measuring the mass of the top quark at the Tevatron.  I want to apologize before hand to my D0 colleagues.  The title of this talk is a bit misleading – you’ll find that it would have been more appropriate to call it Top Mass Measurements at CDF.  I will be showing results mainly from CDF but I want to point out that D0 has similar analyzes with similar sensitivities and in fact over the last year the 2 experiments have been working together closely on combining our results.  </a:t>
            </a:r>
            <a:endParaRPr lang="en-US" dirty="0"/>
          </a:p>
        </p:txBody>
      </p:sp>
      <p:sp>
        <p:nvSpPr>
          <p:cNvPr id="4" name="Slide Number Placeholder 3"/>
          <p:cNvSpPr>
            <a:spLocks noGrp="1"/>
          </p:cNvSpPr>
          <p:nvPr>
            <p:ph type="sldNum" sz="quarter" idx="10"/>
          </p:nvPr>
        </p:nvSpPr>
        <p:spPr/>
        <p:txBody>
          <a:bodyPr/>
          <a:lstStyle/>
          <a:p>
            <a:fld id="{877BCF0F-BD76-2D4B-BF62-9B37AD11FB4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6EEF63-7B74-AA43-A9F6-1E49BFA910B8}" type="slidenum">
              <a:rPr lang="en-GB"/>
              <a:pPr/>
              <a:t>10</a:t>
            </a:fld>
            <a:endParaRPr lang="en-GB"/>
          </a:p>
        </p:txBody>
      </p:sp>
      <p:sp>
        <p:nvSpPr>
          <p:cNvPr id="111618" name="Text Box 2"/>
          <p:cNvSpPr txBox="1">
            <a:spLocks noGrp="1" noRot="1" noChangeAspect="1" noChangeArrowheads="1" noTextEdit="1"/>
          </p:cNvSpPr>
          <p:nvPr>
            <p:ph type="sldImg"/>
          </p:nvPr>
        </p:nvSpPr>
        <p:spPr>
          <a:ln/>
        </p:spPr>
      </p:sp>
      <p:sp>
        <p:nvSpPr>
          <p:cNvPr id="111619" name="Text Box 3"/>
          <p:cNvSpPr txBox="1">
            <a:spLocks noGrp="1" noChangeArrowheads="1"/>
          </p:cNvSpPr>
          <p:nvPr>
            <p:ph type="body" idx="1"/>
          </p:nvPr>
        </p:nvSpPr>
        <p:spPr>
          <a:xfrm>
            <a:off x="685800" y="4343231"/>
            <a:ext cx="5484960" cy="4037751"/>
          </a:xfrm>
          <a:noFill/>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4E40F-8949-9646-92A5-283B0B5BF020}" type="slidenum">
              <a:rPr lang="en-US"/>
              <a:pPr/>
              <a:t>11</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Simultaneous</a:t>
            </a:r>
            <a:r>
              <a:rPr lang="en-US" baseline="0" dirty="0" smtClean="0"/>
              <a:t> fit in 2 channels (</a:t>
            </a:r>
            <a:r>
              <a:rPr lang="en-US" baseline="0" dirty="0" err="1" smtClean="0"/>
              <a:t>L+jets</a:t>
            </a:r>
            <a:r>
              <a:rPr lang="en-US" baseline="0" dirty="0" smtClean="0"/>
              <a:t> and dilepton).  Standard 2D template fit in </a:t>
            </a:r>
            <a:r>
              <a:rPr lang="en-US" baseline="0" dirty="0" err="1" smtClean="0"/>
              <a:t>L+jets</a:t>
            </a:r>
            <a:r>
              <a:rPr lang="en-US" baseline="0" dirty="0" smtClean="0"/>
              <a:t> (using a kinematic fitter to get the reconstructed top mass (</a:t>
            </a:r>
            <a:r>
              <a:rPr lang="en-US" baseline="0" dirty="0" err="1" smtClean="0"/>
              <a:t>M_t^reco</a:t>
            </a:r>
            <a:r>
              <a:rPr lang="en-US" baseline="0" dirty="0" smtClean="0"/>
              <a:t>) and use </a:t>
            </a:r>
            <a:r>
              <a:rPr lang="en-US" baseline="0" dirty="0" err="1" smtClean="0"/>
              <a:t>Mjj</a:t>
            </a:r>
            <a:r>
              <a:rPr lang="en-US" baseline="0" dirty="0" smtClean="0"/>
              <a:t> for the in-situ JES calibration.  Then use the JES measurement from the </a:t>
            </a:r>
            <a:r>
              <a:rPr lang="en-US" baseline="0" dirty="0" err="1" smtClean="0"/>
              <a:t>L+jets</a:t>
            </a:r>
            <a:r>
              <a:rPr lang="en-US" baseline="0" dirty="0" smtClean="0"/>
              <a:t> to constrain the JES in the dilepton channel.  In dilepton channel use standard neutrino weighting technique to get the (</a:t>
            </a:r>
            <a:r>
              <a:rPr lang="en-US" baseline="0" dirty="0" err="1" smtClean="0"/>
              <a:t>M_t^reco</a:t>
            </a:r>
            <a:r>
              <a:rPr lang="en-US" baseline="0" dirty="0" smtClean="0"/>
              <a:t>) but can can more sensitivity if also add second observable, Ht (scalar sum of transverse energy of ttbar decay products).  Other improvements to standard template method are using kernel density estimates (KDE) and local polynomial smoothing (LPS).  KDE allows one to make non-</a:t>
            </a:r>
            <a:r>
              <a:rPr lang="en-US" baseline="0" dirty="0" err="1" smtClean="0"/>
              <a:t>parameteric</a:t>
            </a:r>
            <a:r>
              <a:rPr lang="en-US" baseline="0" dirty="0" smtClean="0"/>
              <a:t> probably density functions (before typically used polynomial form to describe template shapes).  KDE can only calculate probably density functions at way for which you have MC samples so to extrapolate between mass points use LPS.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DBC4C-FA20-D442-BE9B-E2068099B460}" type="slidenum">
              <a:rPr lang="en-US"/>
              <a:pPr/>
              <a:t>12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dirty="0" smtClean="0"/>
              <a:t>Need</a:t>
            </a:r>
            <a:r>
              <a:rPr lang="en-US" baseline="0" dirty="0" smtClean="0"/>
              <a:t> to understand residual JES (why is DIL JES still so large – because this is the dilepton alone without using in-situ JES).  Template result using the combination is similar sensitivity to ME result now.</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7D2B9-6BCA-CF45-B084-C8B1CF2E4269}" type="slidenum">
              <a:rPr lang="en-US"/>
              <a:pPr/>
              <a:t>13</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233FA-26CD-8B4E-B655-4BB39250DD1B}" type="slidenum">
              <a:rPr lang="en-US"/>
              <a:pPr/>
              <a:t>14</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Past dilepton</a:t>
            </a:r>
            <a:r>
              <a:rPr lang="en-US" baseline="0" dirty="0" smtClean="0"/>
              <a:t> top mass analyzes used the same selection as cross section analyzes which were optimized for signal purity.  Want to optimize selection for getting the smallest expected statistical uncertainty on the mass.  Typical </a:t>
            </a:r>
            <a:r>
              <a:rPr lang="en-US" baseline="0" dirty="0" err="1" smtClean="0"/>
              <a:t>NNs</a:t>
            </a:r>
            <a:r>
              <a:rPr lang="en-US" baseline="0" dirty="0" smtClean="0"/>
              <a:t> trained to separate signal from background and classify events as one or the other.  For mass not all backgrounds are created equal.  Some backgrounds processes are less harmful.  </a:t>
            </a:r>
            <a:r>
              <a:rPr lang="en-US" dirty="0" smtClean="0"/>
              <a:t>New idea here is to</a:t>
            </a:r>
            <a:r>
              <a:rPr lang="en-US" baseline="0" dirty="0" smtClean="0"/>
              <a:t> use an evolutionary neural network for the event selection.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E0AEA-C481-C34B-B3E0-0F7A7C25D584}" type="slidenum">
              <a:rPr lang="en-US"/>
              <a:pPr/>
              <a:t>15</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dirty="0" err="1" smtClean="0"/>
              <a:t>Systematics</a:t>
            </a:r>
            <a:r>
              <a:rPr lang="en-US" baseline="0" dirty="0" smtClean="0"/>
              <a:t> are still dominated by JES.  Tevatron is now starting to explore techniques which are statistically limited for now but less sensitive to JES.  Show on-going work on some of these.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4E40F-8949-9646-92A5-283B0B5BF020}" type="slidenum">
              <a:rPr lang="en-US"/>
              <a:pPr/>
              <a:t>16</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Previous</a:t>
            </a:r>
            <a:r>
              <a:rPr lang="en-US" baseline="0" dirty="0" smtClean="0"/>
              <a:t> result used average transverse decay length, </a:t>
            </a:r>
            <a:r>
              <a:rPr lang="en-US" baseline="0" dirty="0" err="1" smtClean="0"/>
              <a:t>Lxy</a:t>
            </a:r>
            <a:r>
              <a:rPr lang="en-US" baseline="0" dirty="0" smtClean="0"/>
              <a:t>, of the </a:t>
            </a:r>
            <a:r>
              <a:rPr lang="en-US" baseline="0" dirty="0" err="1" smtClean="0"/>
              <a:t>b</a:t>
            </a:r>
            <a:r>
              <a:rPr lang="en-US" baseline="0" dirty="0" smtClean="0"/>
              <a:t>-hadrons.  Choose this variable to minimize the JES systematic.  Lesson here about the jet energy scale.  Smaller here since only went to Level-5 corrections (absolute corrections and didn’t do out of cone which is much bigger due to acceptance affects).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4E40F-8949-9646-92A5-283B0B5BF020}" type="slidenum">
              <a:rPr lang="en-US"/>
              <a:pPr/>
              <a:t>17</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Have</a:t>
            </a:r>
            <a:r>
              <a:rPr lang="en-US" baseline="0" dirty="0" smtClean="0"/>
              <a:t> recently updated the </a:t>
            </a:r>
            <a:r>
              <a:rPr lang="en-US" baseline="0" dirty="0" err="1" smtClean="0"/>
              <a:t>Lxy</a:t>
            </a:r>
            <a:r>
              <a:rPr lang="en-US" baseline="0" dirty="0" smtClean="0"/>
              <a:t> analysis but added Lepton Pt information as well.  The Pt of the lepton from the </a:t>
            </a:r>
            <a:r>
              <a:rPr lang="en-US" baseline="0" dirty="0" err="1" smtClean="0"/>
              <a:t>leptonically</a:t>
            </a:r>
            <a:r>
              <a:rPr lang="en-US" baseline="0" dirty="0" smtClean="0"/>
              <a:t> decaying W is mostly uncorrelated with the </a:t>
            </a:r>
            <a:r>
              <a:rPr lang="en-US" baseline="0" dirty="0" err="1" smtClean="0"/>
              <a:t>Lxy</a:t>
            </a:r>
            <a:r>
              <a:rPr lang="en-US" baseline="0" dirty="0" smtClean="0"/>
              <a:t>.  Can combine these 2 results to improve uncertainty.  Use mean from </a:t>
            </a:r>
            <a:r>
              <a:rPr lang="en-US" baseline="0" dirty="0" err="1" smtClean="0"/>
              <a:t>PEs</a:t>
            </a:r>
            <a:r>
              <a:rPr lang="en-US" baseline="0" dirty="0" smtClean="0"/>
              <a:t> to generate the red lines.  The 1 sigma blue lines come from the </a:t>
            </a:r>
            <a:r>
              <a:rPr lang="en-US" baseline="0" dirty="0" err="1" smtClean="0"/>
              <a:t>systematics</a:t>
            </a:r>
            <a:r>
              <a:rPr lang="en-US" baseline="0" dirty="0" smtClean="0"/>
              <a:t> fluctuation.   Use mean value from data distribution to then get top mass and use the blue bands for the statistical uncertainty.   Combine the 2 results using a likelihood.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4E40F-8949-9646-92A5-283B0B5BF020}" type="slidenum">
              <a:rPr lang="en-US"/>
              <a:pPr/>
              <a:t>18</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The</a:t>
            </a:r>
            <a:r>
              <a:rPr lang="en-US" baseline="0" dirty="0" smtClean="0"/>
              <a:t> main reason to try using the transverse decay length and lepton Pt variables was to reduce the systematic from the JES. The thought was analysis doesn’t use any kinematic quantities from jets so  assume won’t be affected.  This is true for the Lepton Pt but as it turns out it does for the </a:t>
            </a:r>
            <a:r>
              <a:rPr lang="en-US" baseline="0" dirty="0" err="1" smtClean="0"/>
              <a:t>Lxy</a:t>
            </a:r>
            <a:r>
              <a:rPr lang="en-US" baseline="0" dirty="0" smtClean="0"/>
              <a:t> shifting the JES in this case affects the event selection.  Jets near the 20 GeV threshold happen to have a significantly lower than normal average </a:t>
            </a:r>
            <a:r>
              <a:rPr lang="en-US" baseline="0" dirty="0" err="1" smtClean="0"/>
              <a:t>Lxy</a:t>
            </a:r>
            <a:r>
              <a:rPr lang="en-US" baseline="0" dirty="0" smtClean="0"/>
              <a:t> so when you shift the jet energy more smaller </a:t>
            </a:r>
            <a:r>
              <a:rPr lang="en-US" baseline="0" dirty="0" err="1" smtClean="0"/>
              <a:t>Lxy</a:t>
            </a:r>
            <a:r>
              <a:rPr lang="en-US" baseline="0" dirty="0" smtClean="0"/>
              <a:t> jets pass selection shifting the </a:t>
            </a:r>
            <a:r>
              <a:rPr lang="en-US" baseline="0" dirty="0" err="1" smtClean="0"/>
              <a:t>Lxy</a:t>
            </a:r>
            <a:r>
              <a:rPr lang="en-US" baseline="0" dirty="0" smtClean="0"/>
              <a:t> templates down affecting the top mass.  For jets with Pt &lt;40 GeV the JES is dominated by the out of cone systematic and see effect in table (Level-7).  Aside here is that this effect wasn’t seen in the previous analysis because only corrected to particle level (Level-5) and not all the way to parton level.   Despite the JES affecting this result more than anticipated the good news is that several of the </a:t>
            </a:r>
            <a:r>
              <a:rPr lang="en-US" baseline="0" dirty="0" err="1" smtClean="0"/>
              <a:t>systematics</a:t>
            </a:r>
            <a:r>
              <a:rPr lang="en-US" baseline="0" dirty="0" smtClean="0"/>
              <a:t> scale with luminosity. For example the largest systematic </a:t>
            </a:r>
            <a:r>
              <a:rPr lang="en-US" baseline="0" dirty="0" err="1" smtClean="0"/>
              <a:t>Lxy</a:t>
            </a:r>
            <a:r>
              <a:rPr lang="en-US" baseline="0" dirty="0" smtClean="0"/>
              <a:t> Scale factor (which is a correction factor applied to the </a:t>
            </a:r>
            <a:r>
              <a:rPr lang="en-US" baseline="0" dirty="0" err="1" smtClean="0"/>
              <a:t>Lxy</a:t>
            </a:r>
            <a:r>
              <a:rPr lang="en-US" baseline="0" dirty="0" smtClean="0"/>
              <a:t> measured in MC) is mostly due to the lack of statistics in the high Et jets of the HF </a:t>
            </a:r>
            <a:r>
              <a:rPr lang="en-US" baseline="0" dirty="0" err="1" smtClean="0"/>
              <a:t>dijet</a:t>
            </a:r>
            <a:r>
              <a:rPr lang="en-US" baseline="0" dirty="0" smtClean="0"/>
              <a:t> sample.  Can also reduce the affect from the JES by cutting harder on the jet threshold.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4E40F-8949-9646-92A5-283B0B5BF020}" type="slidenum">
              <a:rPr lang="en-US"/>
              <a:pPr/>
              <a:t>19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One</a:t>
            </a:r>
            <a:r>
              <a:rPr lang="en-US" baseline="0" dirty="0" smtClean="0"/>
              <a:t> other technique being investigated at Tevatron as test-bed for LHC.  Use the invariant mass of the lepton from the W decay and the muon from the </a:t>
            </a:r>
            <a:r>
              <a:rPr lang="en-US" baseline="0" dirty="0" err="1" smtClean="0"/>
              <a:t>semileptonic</a:t>
            </a:r>
            <a:r>
              <a:rPr lang="en-US" baseline="0" dirty="0" smtClean="0"/>
              <a:t> </a:t>
            </a:r>
            <a:r>
              <a:rPr lang="en-US" baseline="0" dirty="0" err="1" smtClean="0"/>
              <a:t>b</a:t>
            </a:r>
            <a:r>
              <a:rPr lang="en-US" baseline="0" dirty="0" smtClean="0"/>
              <a:t>-decay.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this</a:t>
            </a:r>
            <a:r>
              <a:rPr lang="en-US" baseline="0" dirty="0" smtClean="0"/>
              <a:t> is a workshop exclusively on Top I a</a:t>
            </a:r>
            <a:r>
              <a:rPr lang="en-US" dirty="0" smtClean="0"/>
              <a:t>ssume everyone</a:t>
            </a:r>
            <a:r>
              <a:rPr lang="en-US" baseline="0" dirty="0" smtClean="0"/>
              <a:t> here is a fan of top quarks so you don’t need motivation to measure one of its fundamental parameters but let me remind you that the top’s mass is important in the loop corrections so here are the latest constraints on the Higgs mass using information from this summer (done for ICHEP).  Right plot is chi2 fit to latest EWK parameters assuming SM.  Preferred mass is at 84 +/- ~30 GeV with the upper limit at 154 GeV (or 185 GeV if take into account LEP direct limit in yellow).</a:t>
            </a:r>
            <a:endParaRPr lang="en-US" dirty="0"/>
          </a:p>
        </p:txBody>
      </p:sp>
      <p:sp>
        <p:nvSpPr>
          <p:cNvPr id="4" name="Slide Number Placeholder 3"/>
          <p:cNvSpPr>
            <a:spLocks noGrp="1"/>
          </p:cNvSpPr>
          <p:nvPr>
            <p:ph type="sldNum" sz="quarter" idx="10"/>
          </p:nvPr>
        </p:nvSpPr>
        <p:spPr/>
        <p:txBody>
          <a:bodyPr/>
          <a:lstStyle/>
          <a:p>
            <a:fld id="{877BCF0F-BD76-2D4B-BF62-9B37AD11FB4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4E40F-8949-9646-92A5-283B0B5BF020}" type="slidenum">
              <a:rPr lang="en-US"/>
              <a:pPr/>
              <a:t>20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One</a:t>
            </a:r>
            <a:r>
              <a:rPr lang="en-US" baseline="0" dirty="0" smtClean="0"/>
              <a:t> other technique being investigated at Tevatron as test-bed for LHC.  Use the invariant mass of the lepton from the W decay and the muon from the </a:t>
            </a:r>
            <a:r>
              <a:rPr lang="en-US" baseline="0" dirty="0" err="1" smtClean="0"/>
              <a:t>semileptonic</a:t>
            </a:r>
            <a:r>
              <a:rPr lang="en-US" baseline="0" dirty="0" smtClean="0"/>
              <a:t> </a:t>
            </a:r>
            <a:r>
              <a:rPr lang="en-US" baseline="0" dirty="0" err="1" smtClean="0"/>
              <a:t>b</a:t>
            </a:r>
            <a:r>
              <a:rPr lang="en-US" baseline="0" dirty="0" smtClean="0"/>
              <a:t>-decay.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DA6CB-8548-AE42-908E-AE58362FFB8C}" type="slidenum">
              <a:rPr lang="en-US"/>
              <a:pPr/>
              <a:t>21</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dirty="0" smtClean="0"/>
              <a:t>Just</a:t>
            </a:r>
            <a:r>
              <a:rPr lang="en-US" baseline="0" dirty="0" smtClean="0"/>
              <a:t> shown you many different techniques for measuring the top mass at the Tevatron.  Most of these are </a:t>
            </a:r>
            <a:r>
              <a:rPr lang="en-US" dirty="0" err="1" smtClean="0"/>
              <a:t>systematics</a:t>
            </a:r>
            <a:r>
              <a:rPr lang="en-US" baseline="0" dirty="0" smtClean="0"/>
              <a:t> dominated.  Priority has now shifted to </a:t>
            </a:r>
            <a:r>
              <a:rPr lang="en-US" baseline="0" dirty="0" err="1" smtClean="0"/>
              <a:t>scruntinizing</a:t>
            </a:r>
            <a:r>
              <a:rPr lang="en-US" baseline="0" dirty="0" smtClean="0"/>
              <a:t> the errors.  CDF and D0 are having frequent workshops to discuss the top mass </a:t>
            </a:r>
            <a:r>
              <a:rPr lang="en-US" baseline="0" dirty="0" err="1" smtClean="0"/>
              <a:t>systematics</a:t>
            </a:r>
            <a:r>
              <a:rPr lang="en-US" baseline="0" dirty="0" smtClean="0"/>
              <a:t>.  Comparing lists and standardizing meanings to make combinations (not just mass – cross section, W </a:t>
            </a:r>
            <a:r>
              <a:rPr lang="en-US" baseline="0" dirty="0" err="1" smtClean="0"/>
              <a:t>helicity</a:t>
            </a:r>
            <a:r>
              <a:rPr lang="en-US" baseline="0" dirty="0" smtClean="0"/>
              <a:t>, etc.) easier.  At this point we are focusing on removing double counting of </a:t>
            </a:r>
            <a:r>
              <a:rPr lang="en-US" baseline="0" dirty="0" err="1" smtClean="0"/>
              <a:t>systematics</a:t>
            </a:r>
            <a:r>
              <a:rPr lang="en-US" baseline="0" dirty="0" smtClean="0"/>
              <a:t> (reduce errors) and (more worrisome) what effects are we missing – for example color reconnection..  Could easily spend hours talking on just the </a:t>
            </a:r>
            <a:r>
              <a:rPr lang="en-US" baseline="0" dirty="0" err="1" smtClean="0"/>
              <a:t>systematics</a:t>
            </a:r>
            <a:r>
              <a:rPr lang="en-US" baseline="0" dirty="0" smtClean="0"/>
              <a:t> (the workshops regularly do).  I will briefly go over </a:t>
            </a:r>
            <a:r>
              <a:rPr lang="en-US" baseline="0" dirty="0" err="1" smtClean="0"/>
              <a:t>residuel</a:t>
            </a:r>
            <a:r>
              <a:rPr lang="en-US" baseline="0" dirty="0" smtClean="0"/>
              <a:t> JES, </a:t>
            </a:r>
            <a:r>
              <a:rPr lang="en-US" baseline="0" dirty="0" err="1" smtClean="0"/>
              <a:t>b</a:t>
            </a:r>
            <a:r>
              <a:rPr lang="en-US" baseline="0" dirty="0" smtClean="0"/>
              <a:t>-JES and color reconnection work.</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F8E78-86C4-604E-8CA8-2A2DF18A073A}" type="slidenum">
              <a:rPr lang="en-US"/>
              <a:pPr/>
              <a:t>22</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5CFBC-E2C4-3D4B-BA76-4AAF260C549C}" type="slidenum">
              <a:rPr lang="en-US"/>
              <a:pPr/>
              <a:t>23</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22913-B730-9849-A0A0-D126C670F4A8}" type="slidenum">
              <a:rPr lang="en-US"/>
              <a:pPr/>
              <a:t>24</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22913-B730-9849-A0A0-D126C670F4A8}" type="slidenum">
              <a:rPr lang="en-US"/>
              <a:pPr/>
              <a:t>25</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FE16D-D088-824C-AEBD-0C4984CE84AD}" type="slidenum">
              <a:rPr lang="en-US"/>
              <a:pPr/>
              <a:t>26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smtClean="0"/>
              <a:t>Leave</a:t>
            </a:r>
            <a:r>
              <a:rPr lang="en-US" baseline="0" dirty="0" smtClean="0"/>
              <a:t> you with one last question… Has already been a source of debate now that we are near 1 GeV precision and I’m sure this will be continue to be up for debate for some time to come.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FE16D-D088-824C-AEBD-0C4984CE84AD}" type="slidenum">
              <a:rPr lang="en-US"/>
              <a:pPr/>
              <a:t>27</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smtClean="0"/>
              <a:t>Leave</a:t>
            </a:r>
            <a:r>
              <a:rPr lang="en-US" baseline="0" dirty="0" smtClean="0"/>
              <a:t> you with one last question… Has already been a source of debate now that we are near 1 GeV precision and I’m sure this will be continue to be up for debate for some time to come.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518B0-A846-8641-A20E-59394AF3D760}" type="slidenum">
              <a:rPr lang="en-US"/>
              <a:pPr/>
              <a:t>28</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DDBE52F-B19A-AE4A-A4E2-31D295ABE9A3}" type="slidenum">
              <a:rPr lang="en-US" altLang="ko-KR"/>
              <a:pPr/>
              <a:t>29</a:t>
            </a:fld>
            <a:endParaRPr lang="en-US" altLang="ko-K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one of my favorite</a:t>
            </a:r>
            <a:r>
              <a:rPr lang="en-US" baseline="0" dirty="0" smtClean="0"/>
              <a:t> plots.  Talk to you today about how we got to a measurement with a 0.7% precision.  Special place in my heart for red point here – my thesis result </a:t>
            </a:r>
            <a:endParaRPr lang="en-US" dirty="0"/>
          </a:p>
        </p:txBody>
      </p:sp>
      <p:sp>
        <p:nvSpPr>
          <p:cNvPr id="4" name="Slide Number Placeholder 3"/>
          <p:cNvSpPr>
            <a:spLocks noGrp="1"/>
          </p:cNvSpPr>
          <p:nvPr>
            <p:ph type="sldNum" sz="quarter" idx="10"/>
          </p:nvPr>
        </p:nvSpPr>
        <p:spPr/>
        <p:txBody>
          <a:bodyPr/>
          <a:lstStyle/>
          <a:p>
            <a:fld id="{877BCF0F-BD76-2D4B-BF62-9B37AD11FB4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6EC94-A43C-7B4E-9ED6-59C524E0B21A}" type="slidenum">
              <a:rPr lang="en-US"/>
              <a:pPr/>
              <a:t>30</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57C23-59CA-764C-B006-5449A1678A09}" type="slidenum">
              <a:rPr lang="en-US"/>
              <a:pPr/>
              <a:t>4</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Getting to a</a:t>
            </a:r>
            <a:r>
              <a:rPr lang="en-US" baseline="0" dirty="0" smtClean="0"/>
              <a:t> precision of 1 GeV is not as easy as it looks from the history plot makes it seem.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 the mass in all channels (</a:t>
            </a:r>
            <a:r>
              <a:rPr lang="en-US" dirty="0" err="1" smtClean="0"/>
              <a:t>l+jets</a:t>
            </a:r>
            <a:r>
              <a:rPr lang="en-US" dirty="0" smtClean="0"/>
              <a:t>, dilepton, all-hadronic) with many different techniques.  One</a:t>
            </a:r>
            <a:r>
              <a:rPr lang="en-US" baseline="0" dirty="0" smtClean="0"/>
              <a:t> wanted to check for differences in mass in channels since in Run I saw dilepton always low and all-had always high.  Also started using more sophisticated techniques such as neural networks and matrix elements and wanted to cross check with the more traditional Run I template style analysis.  (Only showing CDF plots here but D0 has similar number of results using similar techniques.)  One surprise was how much better we are doing in measuring the top mass than anticipated in our Technical Design Reports for Run II (said 3 GeV using 2 fb-1).  How did we do so well?  Largest systematic was from the jet energy scale…</a:t>
            </a:r>
            <a:endParaRPr lang="en-US" dirty="0"/>
          </a:p>
        </p:txBody>
      </p:sp>
      <p:sp>
        <p:nvSpPr>
          <p:cNvPr id="4" name="Slide Number Placeholder 3"/>
          <p:cNvSpPr>
            <a:spLocks noGrp="1"/>
          </p:cNvSpPr>
          <p:nvPr>
            <p:ph type="sldNum" sz="quarter" idx="10"/>
          </p:nvPr>
        </p:nvSpPr>
        <p:spPr/>
        <p:txBody>
          <a:bodyPr/>
          <a:lstStyle/>
          <a:p>
            <a:fld id="{877BCF0F-BD76-2D4B-BF62-9B37AD11FB4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4E6C7-46EB-674A-97BA-C5C7D59D819C}" type="slidenum">
              <a:rPr lang="en-US" altLang="ko-KR"/>
              <a:pPr/>
              <a:t>6</a:t>
            </a:fld>
            <a:endParaRPr lang="en-US" altLang="ko-KR"/>
          </a:p>
        </p:txBody>
      </p:sp>
      <p:sp>
        <p:nvSpPr>
          <p:cNvPr id="1176578" name="Rectangle 2"/>
          <p:cNvSpPr>
            <a:spLocks noGrp="1" noRot="1" noChangeAspect="1" noChangeArrowheads="1" noTextEdit="1"/>
          </p:cNvSpPr>
          <p:nvPr>
            <p:ph type="sldImg"/>
          </p:nvPr>
        </p:nvSpPr>
        <p:spPr bwMode="auto">
          <a:xfrm>
            <a:off x="1146175" y="687388"/>
            <a:ext cx="4565650" cy="3425825"/>
          </a:xfrm>
          <a:prstGeom prst="rect">
            <a:avLst/>
          </a:prstGeom>
          <a:solidFill>
            <a:srgbClr val="FFFFFF"/>
          </a:solidFill>
          <a:ln>
            <a:solidFill>
              <a:srgbClr val="000000"/>
            </a:solidFill>
            <a:miter lim="800000"/>
            <a:headEnd/>
            <a:tailEnd/>
          </a:ln>
        </p:spPr>
      </p:sp>
      <p:sp>
        <p:nvSpPr>
          <p:cNvPr id="1176579" name="Rectangle 3"/>
          <p:cNvSpPr>
            <a:spLocks noGrp="1" noChangeArrowheads="1"/>
          </p:cNvSpPr>
          <p:nvPr>
            <p:ph type="body" idx="1"/>
          </p:nvPr>
        </p:nvSpPr>
        <p:spPr bwMode="auto">
          <a:xfrm>
            <a:off x="685056" y="4342991"/>
            <a:ext cx="5487889" cy="4113982"/>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굴림" charset="-127"/>
              <a:cs typeface="굴림"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E34B4-3FB3-114F-8C2C-50E4B0BCD84B}" type="slidenum">
              <a:rPr lang="en-US"/>
              <a:pPr/>
              <a:t>7</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dirty="0" smtClean="0"/>
              <a:t>Use</a:t>
            </a:r>
            <a:r>
              <a:rPr lang="en-US" baseline="0" dirty="0" smtClean="0"/>
              <a:t> top decays that have at least one of the W’s decaying </a:t>
            </a:r>
            <a:r>
              <a:rPr lang="en-US" baseline="0" dirty="0" err="1" smtClean="0"/>
              <a:t>hadronically</a:t>
            </a:r>
            <a:r>
              <a:rPr lang="en-US" baseline="0" dirty="0" smtClean="0"/>
              <a:t> to calibrate the JES and fit both the JES and mass simultaneously.  Scale the jet energies to match the W mass spectrum.  This technique significantly improved the systematic uncertainty on the top mass measurements (except dilepton channel where this is not possible).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recent Tevatron results using up to 2.8 fb-1 combined with the Run I published results (took best results from each channel in Run II).  </a:t>
            </a:r>
            <a:r>
              <a:rPr lang="en-US" baseline="0" dirty="0" err="1" smtClean="0"/>
              <a:t>L+jet</a:t>
            </a:r>
            <a:r>
              <a:rPr lang="en-US" baseline="0" dirty="0" smtClean="0"/>
              <a:t> Run II results account for ~90% of the combination.  Combined uncertainty is 1.2 GeV which is a 0.7% relative precision.  On right showing you latest results from CDF at ICHEP.  Notice that the masses are moving together (no longer see separation between channels).  Included new technique which has less dependence on JES (</a:t>
            </a:r>
            <a:r>
              <a:rPr lang="en-US" baseline="0" dirty="0" err="1" smtClean="0"/>
              <a:t>Lxy+LeptonPT</a:t>
            </a:r>
            <a:r>
              <a:rPr lang="en-US" baseline="0" dirty="0" smtClean="0"/>
              <a:t>).  What I want to show you today are some new ideas which build on standard techniques used previously plus some new ideas which at the Tevatron are not the most precise measurements but which were tested out there for use at the LHC (statistically limited but less affected by JES).</a:t>
            </a:r>
            <a:endParaRPr lang="en-US" dirty="0"/>
          </a:p>
        </p:txBody>
      </p:sp>
      <p:sp>
        <p:nvSpPr>
          <p:cNvPr id="4" name="Slide Number Placeholder 3"/>
          <p:cNvSpPr>
            <a:spLocks noGrp="1"/>
          </p:cNvSpPr>
          <p:nvPr>
            <p:ph type="sldNum" sz="quarter" idx="10"/>
          </p:nvPr>
        </p:nvSpPr>
        <p:spPr/>
        <p:txBody>
          <a:bodyPr/>
          <a:lstStyle/>
          <a:p>
            <a:fld id="{877BCF0F-BD76-2D4B-BF62-9B37AD11FB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57C23-59CA-764C-B006-5449A1678A09}" type="slidenum">
              <a:rPr lang="en-US"/>
              <a:pPr/>
              <a:t>9</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Not going to spend much</a:t>
            </a:r>
            <a:r>
              <a:rPr lang="en-US" baseline="0" dirty="0" smtClean="0"/>
              <a:t> time talking about methods for measuring the top mass – last year’s workshop emphasis was on the top mass and there were some very nice talks describing a template based technique using neutrino weighting to solve for the </a:t>
            </a:r>
            <a:r>
              <a:rPr lang="en-US" baseline="0" dirty="0" err="1" smtClean="0"/>
              <a:t>underconstrained</a:t>
            </a:r>
            <a:r>
              <a:rPr lang="en-US" baseline="0" dirty="0" smtClean="0"/>
              <a:t> kinematic fit in the dilepton channel by </a:t>
            </a:r>
            <a:r>
              <a:rPr lang="en-US" baseline="0" dirty="0" err="1" smtClean="0"/>
              <a:t>Joerg</a:t>
            </a:r>
            <a:r>
              <a:rPr lang="en-US" baseline="0" dirty="0" smtClean="0"/>
              <a:t> Meyer and the matrix element technique which has been used in all channels by Marion </a:t>
            </a:r>
            <a:r>
              <a:rPr lang="en-US" baseline="0" dirty="0" err="1" smtClean="0"/>
              <a:t>Arthaud</a:t>
            </a:r>
            <a:r>
              <a:rPr lang="en-US" baseline="0" dirty="0" smtClean="0"/>
              <a:t>.  Both CDF and D0 utilize these techniques.  I will briefly mention the overall strategy and differences between the two but what I want to show your are a few new ideas which have been applied to these techniques recently.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October 25, 2008</a:t>
            </a:r>
            <a:endParaRPr lang="en-US"/>
          </a:p>
        </p:txBody>
      </p:sp>
      <p:sp>
        <p:nvSpPr>
          <p:cNvPr id="5" name="Footer Placeholder 4"/>
          <p:cNvSpPr>
            <a:spLocks noGrp="1"/>
          </p:cNvSpPr>
          <p:nvPr>
            <p:ph type="ftr" sz="quarter" idx="11"/>
          </p:nvPr>
        </p:nvSpPr>
        <p:spPr/>
        <p:txBody>
          <a:bodyPr/>
          <a:lstStyle/>
          <a:p>
            <a:r>
              <a:rPr lang="en-US" smtClean="0"/>
              <a:t>K. Tollefson, 3rd Top Workshop @ Grenoble</a:t>
            </a:r>
            <a:endParaRPr lang="en-US"/>
          </a:p>
        </p:txBody>
      </p:sp>
      <p:sp>
        <p:nvSpPr>
          <p:cNvPr id="6" name="Slide Number Placeholder 5"/>
          <p:cNvSpPr>
            <a:spLocks noGrp="1"/>
          </p:cNvSpPr>
          <p:nvPr>
            <p:ph type="sldNum" sz="quarter" idx="12"/>
          </p:nvPr>
        </p:nvSpPr>
        <p:spPr/>
        <p:txBody>
          <a:bodyPr/>
          <a:lstStyle/>
          <a:p>
            <a:fld id="{82B338F5-59CF-8C4B-94CD-EC2A98B90D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25, 2008</a:t>
            </a:r>
            <a:endParaRPr lang="en-US"/>
          </a:p>
        </p:txBody>
      </p:sp>
      <p:sp>
        <p:nvSpPr>
          <p:cNvPr id="5" name="Footer Placeholder 4"/>
          <p:cNvSpPr>
            <a:spLocks noGrp="1"/>
          </p:cNvSpPr>
          <p:nvPr>
            <p:ph type="ftr" sz="quarter" idx="11"/>
          </p:nvPr>
        </p:nvSpPr>
        <p:spPr/>
        <p:txBody>
          <a:bodyPr/>
          <a:lstStyle/>
          <a:p>
            <a:r>
              <a:rPr lang="en-US" smtClean="0"/>
              <a:t>K. Tollefson, 3rd Top Workshop @ Grenoble</a:t>
            </a:r>
            <a:endParaRPr lang="en-US"/>
          </a:p>
        </p:txBody>
      </p:sp>
      <p:sp>
        <p:nvSpPr>
          <p:cNvPr id="6" name="Slide Number Placeholder 5"/>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25, 2008</a:t>
            </a:r>
            <a:endParaRPr lang="en-US"/>
          </a:p>
        </p:txBody>
      </p:sp>
      <p:sp>
        <p:nvSpPr>
          <p:cNvPr id="5" name="Footer Placeholder 4"/>
          <p:cNvSpPr>
            <a:spLocks noGrp="1"/>
          </p:cNvSpPr>
          <p:nvPr>
            <p:ph type="ftr" sz="quarter" idx="11"/>
          </p:nvPr>
        </p:nvSpPr>
        <p:spPr/>
        <p:txBody>
          <a:bodyPr/>
          <a:lstStyle/>
          <a:p>
            <a:r>
              <a:rPr lang="en-US" smtClean="0"/>
              <a:t>K. Tollefson, 3rd Top Workshop @ Grenoble</a:t>
            </a:r>
            <a:endParaRPr lang="en-US"/>
          </a:p>
        </p:txBody>
      </p:sp>
      <p:sp>
        <p:nvSpPr>
          <p:cNvPr id="6" name="Slide Number Placeholder 5"/>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r>
              <a:rPr lang="en-US" altLang="ko-KR" smtClean="0"/>
              <a:t>October 25, 2008</a:t>
            </a:r>
            <a:endParaRPr lang="en-US" altLang="ko-KR"/>
          </a:p>
        </p:txBody>
      </p:sp>
      <p:sp>
        <p:nvSpPr>
          <p:cNvPr id="4" name="Footer Placeholder 3"/>
          <p:cNvSpPr>
            <a:spLocks noGrp="1"/>
          </p:cNvSpPr>
          <p:nvPr>
            <p:ph type="ftr" sz="quarter" idx="11"/>
          </p:nvPr>
        </p:nvSpPr>
        <p:spPr>
          <a:xfrm>
            <a:off x="2057400" y="6324600"/>
            <a:ext cx="5334000" cy="304800"/>
          </a:xfrm>
        </p:spPr>
        <p:txBody>
          <a:bodyPr/>
          <a:lstStyle>
            <a:lvl1pPr>
              <a:defRPr/>
            </a:lvl1pPr>
          </a:lstStyle>
          <a:p>
            <a:r>
              <a:rPr lang="en-US" altLang="ko-KR" smtClean="0"/>
              <a:t>K. Tollefson, 3rd Top Workshop @ Grenoble</a:t>
            </a:r>
            <a:endParaRPr lang="en-US" altLang="ko-KR"/>
          </a:p>
        </p:txBody>
      </p:sp>
      <p:sp>
        <p:nvSpPr>
          <p:cNvPr id="5" name="Slide Number Placeholder 4"/>
          <p:cNvSpPr>
            <a:spLocks noGrp="1"/>
          </p:cNvSpPr>
          <p:nvPr>
            <p:ph type="sldNum" sz="quarter" idx="12"/>
          </p:nvPr>
        </p:nvSpPr>
        <p:spPr>
          <a:xfrm>
            <a:off x="6858000" y="6248400"/>
            <a:ext cx="2133600" cy="476250"/>
          </a:xfrm>
        </p:spPr>
        <p:txBody>
          <a:bodyPr/>
          <a:lstStyle>
            <a:lvl1pPr>
              <a:defRPr smtClean="0"/>
            </a:lvl1pPr>
          </a:lstStyle>
          <a:p>
            <a:fld id="{EEA08444-F5FB-BF42-99CD-5B8D9CDEE6F7}"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25, 2008</a:t>
            </a:r>
            <a:endParaRPr lang="en-US"/>
          </a:p>
        </p:txBody>
      </p:sp>
      <p:sp>
        <p:nvSpPr>
          <p:cNvPr id="5" name="Footer Placeholder 4"/>
          <p:cNvSpPr>
            <a:spLocks noGrp="1"/>
          </p:cNvSpPr>
          <p:nvPr>
            <p:ph type="ftr" sz="quarter" idx="11"/>
          </p:nvPr>
        </p:nvSpPr>
        <p:spPr/>
        <p:txBody>
          <a:bodyPr/>
          <a:lstStyle/>
          <a:p>
            <a:r>
              <a:rPr lang="en-US" smtClean="0"/>
              <a:t>K. Tollefson, 3rd Top Workshop @ Grenoble</a:t>
            </a:r>
            <a:endParaRPr lang="en-US"/>
          </a:p>
        </p:txBody>
      </p:sp>
      <p:sp>
        <p:nvSpPr>
          <p:cNvPr id="6" name="Slide Number Placeholder 5"/>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25, 2008</a:t>
            </a:r>
            <a:endParaRPr lang="en-US"/>
          </a:p>
        </p:txBody>
      </p:sp>
      <p:sp>
        <p:nvSpPr>
          <p:cNvPr id="5" name="Footer Placeholder 4"/>
          <p:cNvSpPr>
            <a:spLocks noGrp="1"/>
          </p:cNvSpPr>
          <p:nvPr>
            <p:ph type="ftr" sz="quarter" idx="11"/>
          </p:nvPr>
        </p:nvSpPr>
        <p:spPr/>
        <p:txBody>
          <a:bodyPr/>
          <a:lstStyle/>
          <a:p>
            <a:r>
              <a:rPr lang="en-US" smtClean="0"/>
              <a:t>K. Tollefson, 3rd Top Workshop @ Grenoble</a:t>
            </a:r>
            <a:endParaRPr lang="en-US"/>
          </a:p>
        </p:txBody>
      </p:sp>
      <p:sp>
        <p:nvSpPr>
          <p:cNvPr id="6" name="Slide Number Placeholder 5"/>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October 25, 2008</a:t>
            </a:r>
            <a:endParaRPr lang="en-US"/>
          </a:p>
        </p:txBody>
      </p:sp>
      <p:sp>
        <p:nvSpPr>
          <p:cNvPr id="6" name="Footer Placeholder 5"/>
          <p:cNvSpPr>
            <a:spLocks noGrp="1"/>
          </p:cNvSpPr>
          <p:nvPr>
            <p:ph type="ftr" sz="quarter" idx="11"/>
          </p:nvPr>
        </p:nvSpPr>
        <p:spPr/>
        <p:txBody>
          <a:bodyPr/>
          <a:lstStyle/>
          <a:p>
            <a:r>
              <a:rPr lang="en-US" smtClean="0"/>
              <a:t>K. Tollefson, 3rd Top Workshop @ Grenoble</a:t>
            </a:r>
            <a:endParaRPr lang="en-US"/>
          </a:p>
        </p:txBody>
      </p:sp>
      <p:sp>
        <p:nvSpPr>
          <p:cNvPr id="7" name="Slide Number Placeholder 6"/>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October 25, 2008</a:t>
            </a:r>
            <a:endParaRPr lang="en-US"/>
          </a:p>
        </p:txBody>
      </p:sp>
      <p:sp>
        <p:nvSpPr>
          <p:cNvPr id="8" name="Footer Placeholder 7"/>
          <p:cNvSpPr>
            <a:spLocks noGrp="1"/>
          </p:cNvSpPr>
          <p:nvPr>
            <p:ph type="ftr" sz="quarter" idx="11"/>
          </p:nvPr>
        </p:nvSpPr>
        <p:spPr/>
        <p:txBody>
          <a:bodyPr/>
          <a:lstStyle/>
          <a:p>
            <a:r>
              <a:rPr lang="en-US" smtClean="0"/>
              <a:t>K. Tollefson, 3rd Top Workshop @ Grenoble</a:t>
            </a:r>
            <a:endParaRPr lang="en-US"/>
          </a:p>
        </p:txBody>
      </p:sp>
      <p:sp>
        <p:nvSpPr>
          <p:cNvPr id="9" name="Slide Number Placeholder 8"/>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25, 2008</a:t>
            </a:r>
            <a:endParaRPr lang="en-US"/>
          </a:p>
        </p:txBody>
      </p:sp>
      <p:sp>
        <p:nvSpPr>
          <p:cNvPr id="4" name="Footer Placeholder 3"/>
          <p:cNvSpPr>
            <a:spLocks noGrp="1"/>
          </p:cNvSpPr>
          <p:nvPr>
            <p:ph type="ftr" sz="quarter" idx="11"/>
          </p:nvPr>
        </p:nvSpPr>
        <p:spPr/>
        <p:txBody>
          <a:bodyPr/>
          <a:lstStyle/>
          <a:p>
            <a:r>
              <a:rPr lang="en-US" smtClean="0"/>
              <a:t>K. Tollefson, 3rd Top Workshop @ Grenoble</a:t>
            </a:r>
            <a:endParaRPr lang="en-US"/>
          </a:p>
        </p:txBody>
      </p:sp>
      <p:sp>
        <p:nvSpPr>
          <p:cNvPr id="5" name="Slide Number Placeholder 4"/>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25, 2008</a:t>
            </a:r>
            <a:endParaRPr lang="en-US"/>
          </a:p>
        </p:txBody>
      </p:sp>
      <p:sp>
        <p:nvSpPr>
          <p:cNvPr id="3" name="Footer Placeholder 2"/>
          <p:cNvSpPr>
            <a:spLocks noGrp="1"/>
          </p:cNvSpPr>
          <p:nvPr>
            <p:ph type="ftr" sz="quarter" idx="11"/>
          </p:nvPr>
        </p:nvSpPr>
        <p:spPr/>
        <p:txBody>
          <a:bodyPr/>
          <a:lstStyle/>
          <a:p>
            <a:r>
              <a:rPr lang="en-US" smtClean="0"/>
              <a:t>K. Tollefson, 3rd Top Workshop @ Grenoble</a:t>
            </a:r>
            <a:endParaRPr lang="en-US"/>
          </a:p>
        </p:txBody>
      </p:sp>
      <p:sp>
        <p:nvSpPr>
          <p:cNvPr id="4" name="Slide Number Placeholder 3"/>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25, 2008</a:t>
            </a:r>
            <a:endParaRPr lang="en-US"/>
          </a:p>
        </p:txBody>
      </p:sp>
      <p:sp>
        <p:nvSpPr>
          <p:cNvPr id="6" name="Footer Placeholder 5"/>
          <p:cNvSpPr>
            <a:spLocks noGrp="1"/>
          </p:cNvSpPr>
          <p:nvPr>
            <p:ph type="ftr" sz="quarter" idx="11"/>
          </p:nvPr>
        </p:nvSpPr>
        <p:spPr/>
        <p:txBody>
          <a:bodyPr/>
          <a:lstStyle/>
          <a:p>
            <a:r>
              <a:rPr lang="en-US" smtClean="0"/>
              <a:t>K. Tollefson, 3rd Top Workshop @ Grenoble</a:t>
            </a:r>
            <a:endParaRPr lang="en-US"/>
          </a:p>
        </p:txBody>
      </p:sp>
      <p:sp>
        <p:nvSpPr>
          <p:cNvPr id="7" name="Slide Number Placeholder 6"/>
          <p:cNvSpPr>
            <a:spLocks noGrp="1"/>
          </p:cNvSpPr>
          <p:nvPr>
            <p:ph type="sldNum" sz="quarter" idx="12"/>
          </p:nvPr>
        </p:nvSpPr>
        <p:spPr/>
        <p:txBody>
          <a:bodyPr/>
          <a:lstStyle/>
          <a:p>
            <a:fld id="{82B338F5-59CF-8C4B-94CD-EC2A98B90D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25, 2008</a:t>
            </a:r>
            <a:endParaRPr lang="en-US"/>
          </a:p>
        </p:txBody>
      </p:sp>
      <p:sp>
        <p:nvSpPr>
          <p:cNvPr id="6" name="Footer Placeholder 5"/>
          <p:cNvSpPr>
            <a:spLocks noGrp="1"/>
          </p:cNvSpPr>
          <p:nvPr>
            <p:ph type="ftr" sz="quarter" idx="11"/>
          </p:nvPr>
        </p:nvSpPr>
        <p:spPr/>
        <p:txBody>
          <a:bodyPr/>
          <a:lstStyle/>
          <a:p>
            <a:r>
              <a:rPr lang="en-US" smtClean="0"/>
              <a:t>K. Tollefson, 3rd Top Workshop @ Grenoble</a:t>
            </a:r>
            <a:endParaRPr lang="en-US"/>
          </a:p>
        </p:txBody>
      </p:sp>
      <p:sp>
        <p:nvSpPr>
          <p:cNvPr id="7" name="Slide Number Placeholder 6"/>
          <p:cNvSpPr>
            <a:spLocks noGrp="1"/>
          </p:cNvSpPr>
          <p:nvPr>
            <p:ph type="sldNum" sz="quarter" idx="12"/>
          </p:nvPr>
        </p:nvSpPr>
        <p:spPr/>
        <p:txBody>
          <a:bodyPr/>
          <a:lstStyle/>
          <a:p>
            <a:fld id="{0621B13C-FC22-234E-970F-45E5840FFD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25, 2008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 Tollefson, 3rd Top Workshop @ Grenoble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1B13C-FC22-234E-970F-45E5840FFD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4"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4" Type="http://schemas.openxmlformats.org/officeDocument/2006/relationships/image" Target="../media/image17.png"/><Relationship Id="rId5" Type="http://schemas.openxmlformats.org/officeDocument/2006/relationships/image" Target="../media/image18.png"/><Relationship Id="rId7"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0.xml"/><Relationship Id="rId9" Type="http://schemas.openxmlformats.org/officeDocument/2006/relationships/image" Target="../media/image22.png"/><Relationship Id="rId3" Type="http://schemas.openxmlformats.org/officeDocument/2006/relationships/image" Target="../media/image16.emf"/><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4"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gif"/></Relationships>
</file>

<file path=ppt/slides/_rels/slide13.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image" Target="../media/image34.png"/><Relationship Id="rId4" Type="http://schemas.openxmlformats.org/officeDocument/2006/relationships/image" Target="../media/image32.gif"/><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 Id="rId5" Type="http://schemas.openxmlformats.org/officeDocument/2006/relationships/image" Target="../media/image33.pdf"/></Relationships>
</file>

<file path=ppt/slides/_rels/slide17.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 Id="rId5" Type="http://schemas.openxmlformats.org/officeDocument/2006/relationships/image" Target="../media/image37.png"/></Relationships>
</file>

<file path=ppt/slides/_rels/slide18.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png"/><Relationship Id="rId5" Type="http://schemas.openxmlformats.org/officeDocument/2006/relationships/image" Target="../media/image40.gif"/></Relationships>
</file>

<file path=ppt/slides/_rels/slide19.xml.rels><?xml version="1.0" encoding="UTF-8" standalone="yes"?>
<Relationships xmlns="http://schemas.openxmlformats.org/package/2006/relationships"><Relationship Id="rId4" Type="http://schemas.openxmlformats.org/officeDocument/2006/relationships/image" Target="../media/image42.gif"/><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gif"/><Relationship Id="rId5" Type="http://schemas.openxmlformats.org/officeDocument/2006/relationships/image" Target="../media/image43.gif"/></Relationships>
</file>

<file path=ppt/slides/_rels/slide2.xml.rels><?xml version="1.0" encoding="UTF-8" standalone="yes"?>
<Relationships xmlns="http://schemas.openxmlformats.org/package/2006/relationships"><Relationship Id="rId4" Type="http://schemas.openxmlformats.org/officeDocument/2006/relationships/image" Target="../media/image3.pdf"/><Relationship Id="rId5" Type="http://schemas.openxmlformats.org/officeDocument/2006/relationships/image" Target="../media/image4.png"/><Relationship Id="rId7"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 Id="rId6" Type="http://schemas.openxmlformats.org/officeDocument/2006/relationships/image" Target="../media/image4.pdf"/></Relationships>
</file>

<file path=ppt/slides/_rels/slide20.xml.rels><?xml version="1.0" encoding="UTF-8" standalone="yes"?>
<Relationships xmlns="http://schemas.openxmlformats.org/package/2006/relationships"><Relationship Id="rId4" Type="http://schemas.openxmlformats.org/officeDocument/2006/relationships/image" Target="../media/image45.gif"/><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4.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46.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47.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image" Target="../media/image50.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9.xml"/><Relationship Id="rId5"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image" Target="../media/image8.gif"/><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file://localhost/F/%5CFlopy%5CUsers%5Ccanelli%5CDocuments%5CJES%5CTalks%5CTeV4LHC%5CTeVandATLASInSituJets.ppt%23353,5,Structure%20of%20Jet%20Energy%20Scale" TargetMode="External"/></Relationships>
</file>

<file path=ppt/slides/_rels/slide7.xml.rels><?xml version="1.0" encoding="UTF-8" standalone="yes"?>
<Relationships xmlns="http://schemas.openxmlformats.org/package/2006/relationships"><Relationship Id="rId6"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image" Target="../media/image14.gif"/><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10" descr="high-rise_night_SingleTop_1024x768"/>
          <p:cNvPicPr>
            <a:picLocks noChangeAspect="1" noChangeArrowheads="1"/>
          </p:cNvPicPr>
          <p:nvPr/>
        </p:nvPicPr>
        <p:blipFill>
          <a:blip r:embed="rId3">
            <a:alphaModFix amt="80000"/>
          </a:blip>
          <a:srcRect/>
          <a:stretch>
            <a:fillRect/>
          </a:stretch>
        </p:blipFill>
        <p:spPr bwMode="auto">
          <a:xfrm>
            <a:off x="685800" y="838200"/>
            <a:ext cx="7772400" cy="6019800"/>
          </a:xfrm>
          <a:prstGeom prst="rect">
            <a:avLst/>
          </a:prstGeom>
          <a:solidFill>
            <a:schemeClr val="tx1"/>
          </a:solidFill>
          <a:ln w="9525">
            <a:noFill/>
            <a:miter lim="800000"/>
            <a:headEnd/>
            <a:tailEnd/>
          </a:ln>
        </p:spPr>
      </p:pic>
      <p:sp>
        <p:nvSpPr>
          <p:cNvPr id="2" name="Title 1"/>
          <p:cNvSpPr>
            <a:spLocks noGrp="1"/>
          </p:cNvSpPr>
          <p:nvPr>
            <p:ph type="ctrTitle"/>
          </p:nvPr>
        </p:nvSpPr>
        <p:spPr>
          <a:xfrm>
            <a:off x="685800" y="1"/>
            <a:ext cx="7772400" cy="1295399"/>
          </a:xfrm>
          <a:solidFill>
            <a:srgbClr val="5F0791"/>
          </a:solidFill>
        </p:spPr>
        <p:txBody>
          <a:bodyPr anchor="t">
            <a:noAutofit/>
          </a:bodyPr>
          <a:lstStyle/>
          <a:p>
            <a:r>
              <a:rPr lang="en-US" sz="4000" dirty="0" smtClean="0">
                <a:solidFill>
                  <a:schemeClr val="bg1"/>
                </a:solidFill>
              </a:rPr>
              <a:t>Top Mass Measurements </a:t>
            </a:r>
            <a:br>
              <a:rPr lang="en-US" sz="4000" dirty="0" smtClean="0">
                <a:solidFill>
                  <a:schemeClr val="bg1"/>
                </a:solidFill>
              </a:rPr>
            </a:br>
            <a:r>
              <a:rPr lang="en-US" sz="4000" dirty="0" smtClean="0">
                <a:solidFill>
                  <a:schemeClr val="bg1"/>
                </a:solidFill>
              </a:rPr>
              <a:t>@ the Tevatron </a:t>
            </a:r>
            <a:br>
              <a:rPr lang="en-US" sz="4000" dirty="0" smtClean="0">
                <a:solidFill>
                  <a:schemeClr val="bg1"/>
                </a:solidFill>
              </a:rPr>
            </a:br>
            <a:endParaRPr lang="en-US" sz="4000" dirty="0">
              <a:solidFill>
                <a:schemeClr val="bg1"/>
              </a:solidFill>
            </a:endParaRPr>
          </a:p>
        </p:txBody>
      </p:sp>
      <p:sp>
        <p:nvSpPr>
          <p:cNvPr id="3" name="Subtitle 2"/>
          <p:cNvSpPr>
            <a:spLocks noGrp="1"/>
          </p:cNvSpPr>
          <p:nvPr>
            <p:ph type="subTitle" idx="1"/>
          </p:nvPr>
        </p:nvSpPr>
        <p:spPr>
          <a:xfrm>
            <a:off x="2362200" y="4800600"/>
            <a:ext cx="4572000" cy="1600200"/>
          </a:xfrm>
          <a:solidFill>
            <a:schemeClr val="tx1">
              <a:alpha val="33000"/>
            </a:schemeClr>
          </a:solidFill>
        </p:spPr>
        <p:txBody>
          <a:bodyPr>
            <a:normAutofit/>
          </a:bodyPr>
          <a:lstStyle/>
          <a:p>
            <a:r>
              <a:rPr lang="en-US" sz="2800" dirty="0" smtClean="0">
                <a:solidFill>
                  <a:srgbClr val="00FF00"/>
                </a:solidFill>
              </a:rPr>
              <a:t>Kirsten Tollefson</a:t>
            </a:r>
          </a:p>
          <a:p>
            <a:r>
              <a:rPr lang="en-US" sz="2800" dirty="0" smtClean="0">
                <a:solidFill>
                  <a:srgbClr val="00FF00"/>
                </a:solidFill>
              </a:rPr>
              <a:t>Michigan State University</a:t>
            </a:r>
          </a:p>
          <a:p>
            <a:r>
              <a:rPr lang="en-US" sz="2800" dirty="0" smtClean="0">
                <a:solidFill>
                  <a:srgbClr val="00FF00"/>
                </a:solidFill>
              </a:rPr>
              <a:t>3</a:t>
            </a:r>
            <a:r>
              <a:rPr lang="en-US" sz="2800" baseline="30000" dirty="0" smtClean="0">
                <a:solidFill>
                  <a:srgbClr val="00FF00"/>
                </a:solidFill>
              </a:rPr>
              <a:t>rd</a:t>
            </a:r>
            <a:r>
              <a:rPr lang="en-US" sz="2800" dirty="0" smtClean="0">
                <a:solidFill>
                  <a:srgbClr val="00FF00"/>
                </a:solidFill>
              </a:rPr>
              <a:t> Top Workshop @ Grenoble</a:t>
            </a:r>
            <a:endParaRPr lang="en-US" sz="2800" dirty="0">
              <a:solidFill>
                <a:srgbClr val="00FF00"/>
              </a:solidFill>
            </a:endParaRPr>
          </a:p>
        </p:txBody>
      </p:sp>
      <p:sp>
        <p:nvSpPr>
          <p:cNvPr id="7" name="TextBox 6"/>
          <p:cNvSpPr txBox="1"/>
          <p:nvPr/>
        </p:nvSpPr>
        <p:spPr>
          <a:xfrm>
            <a:off x="6248400" y="609600"/>
            <a:ext cx="1009461" cy="707886"/>
          </a:xfrm>
          <a:prstGeom prst="rect">
            <a:avLst/>
          </a:prstGeom>
          <a:noFill/>
        </p:spPr>
        <p:txBody>
          <a:bodyPr wrap="none" rtlCol="0">
            <a:spAutoFit/>
          </a:bodyPr>
          <a:lstStyle/>
          <a:p>
            <a:r>
              <a:rPr lang="en-US" sz="4000" dirty="0" smtClean="0">
                <a:solidFill>
                  <a:schemeClr val="bg1"/>
                </a:solidFill>
              </a:rPr>
              <a:t>CDF</a:t>
            </a:r>
            <a:endParaRPr lang="en-US" sz="4000" dirty="0">
              <a:solidFill>
                <a:schemeClr val="bg1"/>
              </a:solidFill>
            </a:endParaRPr>
          </a:p>
        </p:txBody>
      </p:sp>
      <p:grpSp>
        <p:nvGrpSpPr>
          <p:cNvPr id="11" name="Group 10"/>
          <p:cNvGrpSpPr/>
          <p:nvPr/>
        </p:nvGrpSpPr>
        <p:grpSpPr>
          <a:xfrm>
            <a:off x="4419600" y="838200"/>
            <a:ext cx="1676400" cy="457200"/>
            <a:chOff x="4419600" y="838200"/>
            <a:chExt cx="1676400" cy="457200"/>
          </a:xfrm>
        </p:grpSpPr>
        <p:cxnSp>
          <p:nvCxnSpPr>
            <p:cNvPr id="6" name="Straight Connector 5"/>
            <p:cNvCxnSpPr/>
            <p:nvPr/>
          </p:nvCxnSpPr>
          <p:spPr>
            <a:xfrm flipV="1">
              <a:off x="4419600" y="838200"/>
              <a:ext cx="1676400" cy="457200"/>
            </a:xfrm>
            <a:prstGeom prst="line">
              <a:avLst/>
            </a:prstGeom>
            <a:ln w="57150" cmpd="sng">
              <a:solidFill>
                <a:srgbClr val="FA0202"/>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a:off x="4419600" y="838200"/>
              <a:ext cx="1618256" cy="457200"/>
            </a:xfrm>
            <a:prstGeom prst="line">
              <a:avLst/>
            </a:prstGeom>
            <a:ln w="57150" cmpd="sng">
              <a:solidFill>
                <a:srgbClr val="FA0202"/>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accel="50000" decel="5000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Footer Placeholder 3"/>
          <p:cNvSpPr>
            <a:spLocks noGrp="1"/>
          </p:cNvSpPr>
          <p:nvPr>
            <p:ph type="ftr" sz="quarter" idx="11"/>
          </p:nvPr>
        </p:nvSpPr>
        <p:spPr/>
        <p:txBody>
          <a:bodyPr/>
          <a:lstStyle/>
          <a:p>
            <a:r>
              <a:rPr lang="en-US"/>
              <a:t>Wojciech Fedorko - Moriond EW, YSF</a:t>
            </a:r>
          </a:p>
        </p:txBody>
      </p:sp>
      <p:sp>
        <p:nvSpPr>
          <p:cNvPr id="26" name="Slide Number Placeholder 4"/>
          <p:cNvSpPr>
            <a:spLocks noGrp="1"/>
          </p:cNvSpPr>
          <p:nvPr>
            <p:ph type="sldNum" sz="quarter" idx="12"/>
          </p:nvPr>
        </p:nvSpPr>
        <p:spPr/>
        <p:txBody>
          <a:bodyPr/>
          <a:lstStyle/>
          <a:p>
            <a:fld id="{AC4644CC-CABA-D54B-806D-56876A54F8D0}" type="slidenum">
              <a:rPr lang="en-US"/>
              <a:pPr/>
              <a:t>10</a:t>
            </a:fld>
            <a:endParaRPr lang="en-US"/>
          </a:p>
        </p:txBody>
      </p:sp>
      <p:pic>
        <p:nvPicPr>
          <p:cNvPr id="110594" name="Picture 2"/>
          <p:cNvPicPr>
            <a:picLocks noChangeAspect="1" noChangeArrowheads="1"/>
          </p:cNvPicPr>
          <p:nvPr/>
        </p:nvPicPr>
        <p:blipFill>
          <a:blip r:embed="rId3"/>
          <a:srcRect/>
          <a:stretch>
            <a:fillRect/>
          </a:stretch>
        </p:blipFill>
        <p:spPr bwMode="auto">
          <a:xfrm>
            <a:off x="3340800" y="3993540"/>
            <a:ext cx="2272320" cy="1540962"/>
          </a:xfrm>
          <a:prstGeom prst="rect">
            <a:avLst/>
          </a:prstGeom>
          <a:noFill/>
          <a:ln w="9525">
            <a:noFill/>
            <a:round/>
            <a:headEnd/>
            <a:tailEnd/>
          </a:ln>
          <a:effectLst/>
        </p:spPr>
      </p:pic>
      <p:pic>
        <p:nvPicPr>
          <p:cNvPr id="110595" name="Picture 3"/>
          <p:cNvPicPr>
            <a:picLocks noChangeAspect="1" noChangeArrowheads="1"/>
          </p:cNvPicPr>
          <p:nvPr/>
        </p:nvPicPr>
        <p:blipFill>
          <a:blip r:embed="rId4"/>
          <a:srcRect r="5078"/>
          <a:stretch>
            <a:fillRect/>
          </a:stretch>
        </p:blipFill>
        <p:spPr bwMode="auto">
          <a:xfrm>
            <a:off x="5697480" y="1005322"/>
            <a:ext cx="1998720" cy="1509278"/>
          </a:xfrm>
          <a:prstGeom prst="rect">
            <a:avLst/>
          </a:prstGeom>
          <a:noFill/>
          <a:ln w="9525">
            <a:noFill/>
            <a:round/>
            <a:headEnd/>
            <a:tailEnd/>
          </a:ln>
          <a:effectLst/>
        </p:spPr>
      </p:pic>
      <p:sp>
        <p:nvSpPr>
          <p:cNvPr id="110596" name="Rectangle 4"/>
          <p:cNvSpPr>
            <a:spLocks noGrp="1" noChangeArrowheads="1"/>
          </p:cNvSpPr>
          <p:nvPr>
            <p:ph type="title"/>
          </p:nvPr>
        </p:nvSpPr>
        <p:spPr>
          <a:xfrm>
            <a:off x="457920" y="313953"/>
            <a:ext cx="8231040" cy="677108"/>
          </a:xfrm>
          <a:ln/>
        </p:spPr>
        <p:txBody>
          <a:bodyPr lIns="0" tIns="0" rIns="0" bIns="0" anchor="ctr">
            <a:spAutoFit/>
          </a:bodyPr>
          <a:lstStyle/>
          <a:p>
            <a:pPr defTabSz="414726">
              <a:tabLst>
                <a:tab pos="0" algn="l"/>
                <a:tab pos="912973" algn="l"/>
                <a:tab pos="1827387" algn="l"/>
                <a:tab pos="2741800" algn="l"/>
                <a:tab pos="3656214" algn="l"/>
                <a:tab pos="4570627" algn="l"/>
                <a:tab pos="5483601" algn="l"/>
                <a:tab pos="6398015" algn="l"/>
                <a:tab pos="7312428" algn="l"/>
                <a:tab pos="8226842" algn="l"/>
                <a:tab pos="9141255" algn="l"/>
              </a:tabLst>
            </a:pPr>
            <a:r>
              <a:rPr lang="en-GB" dirty="0"/>
              <a:t>The template technique</a:t>
            </a:r>
          </a:p>
        </p:txBody>
      </p:sp>
      <p:sp>
        <p:nvSpPr>
          <p:cNvPr id="110597" name="Oval 5"/>
          <p:cNvSpPr>
            <a:spLocks noChangeArrowheads="1"/>
          </p:cNvSpPr>
          <p:nvPr/>
        </p:nvSpPr>
        <p:spPr bwMode="auto">
          <a:xfrm>
            <a:off x="592560" y="1182715"/>
            <a:ext cx="1693440" cy="1179485"/>
          </a:xfrm>
          <a:prstGeom prst="ellipse">
            <a:avLst/>
          </a:prstGeom>
          <a:solidFill>
            <a:srgbClr val="99CCFF"/>
          </a:solidFill>
          <a:ln w="9525">
            <a:solidFill>
              <a:srgbClr val="000000"/>
            </a:solidFill>
            <a:round/>
            <a:headEnd/>
            <a:tailEnd/>
          </a:ln>
          <a:effectLst/>
        </p:spPr>
        <p:txBody>
          <a:bodyPr wrap="none" lIns="82945" tIns="41473" rIns="82945" bIns="41473" anchor="ctr">
            <a:prstTxWarp prst="textNoShape">
              <a:avLst/>
            </a:prstTxWarp>
          </a:bodyPr>
          <a:lstStyle/>
          <a:p>
            <a:endParaRPr lang="en-US"/>
          </a:p>
        </p:txBody>
      </p:sp>
      <p:sp>
        <p:nvSpPr>
          <p:cNvPr id="110598" name="Text Box 6"/>
          <p:cNvSpPr txBox="1">
            <a:spLocks noChangeArrowheads="1"/>
          </p:cNvSpPr>
          <p:nvPr/>
        </p:nvSpPr>
        <p:spPr bwMode="auto">
          <a:xfrm>
            <a:off x="457200" y="1301897"/>
            <a:ext cx="1870560" cy="811398"/>
          </a:xfrm>
          <a:prstGeom prst="rect">
            <a:avLst/>
          </a:prstGeom>
          <a:noFill/>
          <a:ln w="9525">
            <a:noFill/>
            <a:round/>
            <a:headEnd/>
            <a:tailEnd/>
          </a:ln>
          <a:effectLst/>
        </p:spPr>
        <p:txBody>
          <a:bodyPr wrap="square" lIns="81631" tIns="40816" rIns="81631" bIns="40816">
            <a:prstTxWarp prst="textNoShape">
              <a:avLst/>
            </a:prstTxWarp>
            <a:spAutoFit/>
          </a:bodyPr>
          <a:lstStyle/>
          <a:p>
            <a:pPr algn="ctr">
              <a:lnSpc>
                <a:spcPct val="87000"/>
              </a:lnSpc>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dirty="0">
                <a:solidFill>
                  <a:srgbClr val="000000"/>
                </a:solidFill>
              </a:rPr>
              <a:t>MC</a:t>
            </a:r>
          </a:p>
          <a:p>
            <a:pPr algn="ctr">
              <a:lnSpc>
                <a:spcPct val="87000"/>
              </a:lnSpc>
              <a:buFont typeface="Wingdings" charset="2"/>
              <a:buChar char=""/>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dirty="0">
                <a:solidFill>
                  <a:srgbClr val="000000"/>
                </a:solidFill>
              </a:rPr>
              <a:t> tt</a:t>
            </a:r>
          </a:p>
          <a:p>
            <a:pPr algn="ctr">
              <a:lnSpc>
                <a:spcPct val="87000"/>
              </a:lnSpc>
              <a:buFont typeface="Wingdings" charset="2"/>
              <a:buChar char=""/>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dirty="0">
                <a:solidFill>
                  <a:srgbClr val="000000"/>
                </a:solidFill>
              </a:rPr>
              <a:t> backgrounds</a:t>
            </a:r>
          </a:p>
        </p:txBody>
      </p:sp>
      <p:pic>
        <p:nvPicPr>
          <p:cNvPr id="110599" name="Picture 7"/>
          <p:cNvPicPr>
            <a:picLocks noChangeAspect="1" noChangeArrowheads="1"/>
          </p:cNvPicPr>
          <p:nvPr/>
        </p:nvPicPr>
        <p:blipFill>
          <a:blip r:embed="rId5"/>
          <a:srcRect r="5078"/>
          <a:stretch>
            <a:fillRect/>
          </a:stretch>
        </p:blipFill>
        <p:spPr bwMode="auto">
          <a:xfrm>
            <a:off x="3749760" y="993705"/>
            <a:ext cx="1998720" cy="1507839"/>
          </a:xfrm>
          <a:prstGeom prst="rect">
            <a:avLst/>
          </a:prstGeom>
          <a:noFill/>
          <a:ln w="9525">
            <a:noFill/>
            <a:round/>
            <a:headEnd/>
            <a:tailEnd/>
          </a:ln>
          <a:effectLst/>
        </p:spPr>
      </p:pic>
      <p:pic>
        <p:nvPicPr>
          <p:cNvPr id="110600" name="Picture 8"/>
          <p:cNvPicPr>
            <a:picLocks noChangeAspect="1" noChangeArrowheads="1"/>
          </p:cNvPicPr>
          <p:nvPr/>
        </p:nvPicPr>
        <p:blipFill>
          <a:blip r:embed="rId6"/>
          <a:srcRect r="5078"/>
          <a:stretch>
            <a:fillRect/>
          </a:stretch>
        </p:blipFill>
        <p:spPr bwMode="auto">
          <a:xfrm>
            <a:off x="5773680" y="2453122"/>
            <a:ext cx="1998720" cy="1509278"/>
          </a:xfrm>
          <a:prstGeom prst="rect">
            <a:avLst/>
          </a:prstGeom>
          <a:noFill/>
          <a:ln w="9525">
            <a:noFill/>
            <a:round/>
            <a:headEnd/>
            <a:tailEnd/>
          </a:ln>
          <a:effectLst/>
        </p:spPr>
      </p:pic>
      <p:pic>
        <p:nvPicPr>
          <p:cNvPr id="110601" name="Picture 9"/>
          <p:cNvPicPr>
            <a:picLocks noChangeAspect="1" noChangeArrowheads="1"/>
          </p:cNvPicPr>
          <p:nvPr/>
        </p:nvPicPr>
        <p:blipFill>
          <a:blip r:embed="rId7"/>
          <a:srcRect r="5078"/>
          <a:stretch>
            <a:fillRect/>
          </a:stretch>
        </p:blipFill>
        <p:spPr bwMode="auto">
          <a:xfrm>
            <a:off x="3734726" y="2438400"/>
            <a:ext cx="2020142" cy="1524000"/>
          </a:xfrm>
          <a:prstGeom prst="rect">
            <a:avLst/>
          </a:prstGeom>
          <a:noFill/>
          <a:ln w="9525">
            <a:noFill/>
            <a:round/>
            <a:headEnd/>
            <a:tailEnd/>
          </a:ln>
          <a:effectLst/>
        </p:spPr>
      </p:pic>
      <p:grpSp>
        <p:nvGrpSpPr>
          <p:cNvPr id="2" name="Group 10"/>
          <p:cNvGrpSpPr>
            <a:grpSpLocks/>
          </p:cNvGrpSpPr>
          <p:nvPr/>
        </p:nvGrpSpPr>
        <p:grpSpPr bwMode="auto">
          <a:xfrm>
            <a:off x="2286720" y="1290376"/>
            <a:ext cx="2121120" cy="776242"/>
            <a:chOff x="1588" y="896"/>
            <a:chExt cx="1473" cy="539"/>
          </a:xfrm>
        </p:grpSpPr>
        <p:sp>
          <p:nvSpPr>
            <p:cNvPr id="110603" name="AutoShape 11"/>
            <p:cNvSpPr>
              <a:spLocks noChangeArrowheads="1"/>
            </p:cNvSpPr>
            <p:nvPr/>
          </p:nvSpPr>
          <p:spPr bwMode="auto">
            <a:xfrm>
              <a:off x="1648" y="896"/>
              <a:ext cx="1413" cy="539"/>
            </a:xfrm>
            <a:prstGeom prst="rightArrow">
              <a:avLst>
                <a:gd name="adj1" fmla="val 63000"/>
                <a:gd name="adj2" fmla="val 87323"/>
              </a:avLst>
            </a:prstGeom>
            <a:solidFill>
              <a:srgbClr val="FFFF00"/>
            </a:solidFill>
            <a:ln w="9525">
              <a:solidFill>
                <a:srgbClr val="000000"/>
              </a:solidFill>
              <a:round/>
              <a:headEnd/>
              <a:tailEnd/>
            </a:ln>
            <a:effectLst/>
          </p:spPr>
          <p:txBody>
            <a:bodyPr wrap="none" anchor="ctr">
              <a:prstTxWarp prst="textNoShape">
                <a:avLst/>
              </a:prstTxWarp>
            </a:bodyPr>
            <a:lstStyle/>
            <a:p>
              <a:endParaRPr lang="en-US"/>
            </a:p>
          </p:txBody>
        </p:sp>
        <p:sp>
          <p:nvSpPr>
            <p:cNvPr id="110604" name="Text Box 12"/>
            <p:cNvSpPr txBox="1">
              <a:spLocks noChangeArrowheads="1"/>
            </p:cNvSpPr>
            <p:nvPr/>
          </p:nvSpPr>
          <p:spPr bwMode="auto">
            <a:xfrm>
              <a:off x="1588" y="1048"/>
              <a:ext cx="1473" cy="235"/>
            </a:xfrm>
            <a:prstGeom prst="rect">
              <a:avLst/>
            </a:prstGeom>
            <a:noFill/>
            <a:ln w="9525">
              <a:noFill/>
              <a:round/>
              <a:headEnd/>
              <a:tailEnd/>
            </a:ln>
            <a:effectLst/>
          </p:spPr>
          <p:txBody>
            <a:bodyPr wrap="none" lIns="89991" tIns="44996" rIns="89991" bIns="44996">
              <a:prstTxWarp prst="textNoShape">
                <a:avLst/>
              </a:prstTxWarp>
              <a:spAutoFit/>
            </a:bodyPr>
            <a:lstStyle/>
            <a:p>
              <a:pPr>
                <a:lnSpc>
                  <a:spcPct val="87000"/>
                </a:lnSpc>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dirty="0">
                  <a:solidFill>
                    <a:srgbClr val="000000"/>
                  </a:solidFill>
                </a:rPr>
                <a:t>Event reconstruction</a:t>
              </a:r>
            </a:p>
          </p:txBody>
        </p:sp>
      </p:grpSp>
      <p:sp>
        <p:nvSpPr>
          <p:cNvPr id="110606" name="Oval 14"/>
          <p:cNvSpPr>
            <a:spLocks noChangeArrowheads="1"/>
          </p:cNvSpPr>
          <p:nvPr/>
        </p:nvSpPr>
        <p:spPr bwMode="auto">
          <a:xfrm>
            <a:off x="253441" y="4036745"/>
            <a:ext cx="1248480" cy="699913"/>
          </a:xfrm>
          <a:prstGeom prst="ellipse">
            <a:avLst/>
          </a:prstGeom>
          <a:solidFill>
            <a:srgbClr val="EB613D"/>
          </a:solidFill>
          <a:ln w="9525">
            <a:solidFill>
              <a:srgbClr val="000000"/>
            </a:solidFill>
            <a:round/>
            <a:headEnd/>
            <a:tailEnd/>
          </a:ln>
          <a:effectLst/>
        </p:spPr>
        <p:txBody>
          <a:bodyPr wrap="none" lIns="82945" tIns="41473" rIns="82945" bIns="41473" anchor="ctr">
            <a:prstTxWarp prst="textNoShape">
              <a:avLst/>
            </a:prstTxWarp>
          </a:bodyPr>
          <a:lstStyle/>
          <a:p>
            <a:endParaRPr lang="en-US"/>
          </a:p>
        </p:txBody>
      </p:sp>
      <p:sp>
        <p:nvSpPr>
          <p:cNvPr id="110607" name="Text Box 15"/>
          <p:cNvSpPr txBox="1">
            <a:spLocks noChangeArrowheads="1"/>
          </p:cNvSpPr>
          <p:nvPr/>
        </p:nvSpPr>
        <p:spPr bwMode="auto">
          <a:xfrm>
            <a:off x="505441" y="4232605"/>
            <a:ext cx="647035" cy="329420"/>
          </a:xfrm>
          <a:prstGeom prst="rect">
            <a:avLst/>
          </a:prstGeom>
          <a:noFill/>
          <a:ln w="9525">
            <a:noFill/>
            <a:round/>
            <a:headEnd/>
            <a:tailEnd/>
          </a:ln>
          <a:effectLst/>
        </p:spPr>
        <p:txBody>
          <a:bodyPr wrap="none" lIns="81631" tIns="40816" rIns="81631" bIns="40816">
            <a:prstTxWarp prst="textNoShape">
              <a:avLst/>
            </a:prstTxWarp>
            <a:spAutoFit/>
          </a:bodyPr>
          <a:lstStyle/>
          <a:p>
            <a:pPr>
              <a:lnSpc>
                <a:spcPct val="87000"/>
              </a:lnSpc>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dirty="0">
                <a:solidFill>
                  <a:srgbClr val="000000"/>
                </a:solidFill>
              </a:rPr>
              <a:t>DATA</a:t>
            </a:r>
          </a:p>
        </p:txBody>
      </p:sp>
      <p:pic>
        <p:nvPicPr>
          <p:cNvPr id="110608" name="Picture 16"/>
          <p:cNvPicPr>
            <a:picLocks noChangeAspect="1" noChangeArrowheads="1"/>
          </p:cNvPicPr>
          <p:nvPr/>
        </p:nvPicPr>
        <p:blipFill>
          <a:blip r:embed="rId8"/>
          <a:srcRect/>
          <a:stretch>
            <a:fillRect/>
          </a:stretch>
        </p:blipFill>
        <p:spPr bwMode="auto">
          <a:xfrm>
            <a:off x="1918680" y="4783638"/>
            <a:ext cx="2272320" cy="1540962"/>
          </a:xfrm>
          <a:prstGeom prst="rect">
            <a:avLst/>
          </a:prstGeom>
          <a:noFill/>
          <a:ln w="9525">
            <a:noFill/>
            <a:round/>
            <a:headEnd/>
            <a:tailEnd/>
          </a:ln>
          <a:effectLst/>
        </p:spPr>
      </p:pic>
      <p:grpSp>
        <p:nvGrpSpPr>
          <p:cNvPr id="3" name="Group 17"/>
          <p:cNvGrpSpPr>
            <a:grpSpLocks/>
          </p:cNvGrpSpPr>
          <p:nvPr/>
        </p:nvGrpSpPr>
        <p:grpSpPr bwMode="auto">
          <a:xfrm>
            <a:off x="1470241" y="4002181"/>
            <a:ext cx="2121120" cy="776241"/>
            <a:chOff x="1021" y="2779"/>
            <a:chExt cx="1473" cy="539"/>
          </a:xfrm>
        </p:grpSpPr>
        <p:sp>
          <p:nvSpPr>
            <p:cNvPr id="110610" name="AutoShape 18"/>
            <p:cNvSpPr>
              <a:spLocks noChangeArrowheads="1"/>
            </p:cNvSpPr>
            <p:nvPr/>
          </p:nvSpPr>
          <p:spPr bwMode="auto">
            <a:xfrm>
              <a:off x="1081" y="2779"/>
              <a:ext cx="1413" cy="539"/>
            </a:xfrm>
            <a:prstGeom prst="rightArrow">
              <a:avLst>
                <a:gd name="adj1" fmla="val 63000"/>
                <a:gd name="adj2" fmla="val 87323"/>
              </a:avLst>
            </a:prstGeom>
            <a:solidFill>
              <a:srgbClr val="FFFF00"/>
            </a:solidFill>
            <a:ln w="9525">
              <a:solidFill>
                <a:srgbClr val="000000"/>
              </a:solidFill>
              <a:round/>
              <a:headEnd/>
              <a:tailEnd/>
            </a:ln>
            <a:effectLst/>
          </p:spPr>
          <p:txBody>
            <a:bodyPr wrap="none" anchor="ctr">
              <a:prstTxWarp prst="textNoShape">
                <a:avLst/>
              </a:prstTxWarp>
            </a:bodyPr>
            <a:lstStyle/>
            <a:p>
              <a:endParaRPr lang="en-US"/>
            </a:p>
          </p:txBody>
        </p:sp>
        <p:sp>
          <p:nvSpPr>
            <p:cNvPr id="110611" name="Text Box 19"/>
            <p:cNvSpPr txBox="1">
              <a:spLocks noChangeArrowheads="1"/>
            </p:cNvSpPr>
            <p:nvPr/>
          </p:nvSpPr>
          <p:spPr bwMode="auto">
            <a:xfrm>
              <a:off x="1021" y="2931"/>
              <a:ext cx="1473" cy="235"/>
            </a:xfrm>
            <a:prstGeom prst="rect">
              <a:avLst/>
            </a:prstGeom>
            <a:noFill/>
            <a:ln w="9525">
              <a:noFill/>
              <a:round/>
              <a:headEnd/>
              <a:tailEnd/>
            </a:ln>
            <a:effectLst/>
          </p:spPr>
          <p:txBody>
            <a:bodyPr wrap="none" lIns="89991" tIns="44996" rIns="89991" bIns="44996">
              <a:prstTxWarp prst="textNoShape">
                <a:avLst/>
              </a:prstTxWarp>
              <a:spAutoFit/>
            </a:bodyPr>
            <a:lstStyle/>
            <a:p>
              <a:pPr>
                <a:lnSpc>
                  <a:spcPct val="87000"/>
                </a:lnSpc>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dirty="0">
                  <a:solidFill>
                    <a:srgbClr val="000000"/>
                  </a:solidFill>
                </a:rPr>
                <a:t>Event reconstruction</a:t>
              </a:r>
            </a:p>
          </p:txBody>
        </p:sp>
      </p:grpSp>
      <p:pic>
        <p:nvPicPr>
          <p:cNvPr id="110612" name="Picture 20"/>
          <p:cNvPicPr>
            <a:picLocks noChangeAspect="1" noChangeArrowheads="1"/>
          </p:cNvPicPr>
          <p:nvPr/>
        </p:nvPicPr>
        <p:blipFill>
          <a:blip r:embed="rId9"/>
          <a:srcRect/>
          <a:stretch>
            <a:fillRect/>
          </a:stretch>
        </p:blipFill>
        <p:spPr bwMode="auto">
          <a:xfrm>
            <a:off x="5767200" y="3950336"/>
            <a:ext cx="3310560" cy="2479940"/>
          </a:xfrm>
          <a:prstGeom prst="rect">
            <a:avLst/>
          </a:prstGeom>
          <a:noFill/>
          <a:ln w="9525">
            <a:noFill/>
            <a:round/>
            <a:headEnd/>
            <a:tailEnd/>
          </a:ln>
          <a:effectLst/>
        </p:spPr>
      </p:pic>
      <p:sp>
        <p:nvSpPr>
          <p:cNvPr id="110613" name="Freeform 21"/>
          <p:cNvSpPr>
            <a:spLocks noChangeArrowheads="1"/>
          </p:cNvSpPr>
          <p:nvPr/>
        </p:nvSpPr>
        <p:spPr bwMode="auto">
          <a:xfrm>
            <a:off x="5293441" y="4025223"/>
            <a:ext cx="1530720" cy="1094515"/>
          </a:xfrm>
          <a:custGeom>
            <a:avLst/>
            <a:gdLst/>
            <a:ahLst/>
            <a:cxnLst>
              <a:cxn ang="0">
                <a:pos x="1205" y="0"/>
              </a:cxn>
              <a:cxn ang="0">
                <a:pos x="2645" y="0"/>
              </a:cxn>
              <a:cxn ang="0">
                <a:pos x="2645" y="1273"/>
              </a:cxn>
              <a:cxn ang="0">
                <a:pos x="3449" y="1273"/>
              </a:cxn>
              <a:cxn ang="0">
                <a:pos x="3449" y="871"/>
              </a:cxn>
              <a:cxn ang="0">
                <a:pos x="4688" y="2110"/>
              </a:cxn>
              <a:cxn ang="0">
                <a:pos x="3449" y="3349"/>
              </a:cxn>
              <a:cxn ang="0">
                <a:pos x="3449" y="2914"/>
              </a:cxn>
              <a:cxn ang="0">
                <a:pos x="2645" y="2914"/>
              </a:cxn>
              <a:cxn ang="0">
                <a:pos x="0" y="2914"/>
              </a:cxn>
              <a:cxn ang="0">
                <a:pos x="0" y="1306"/>
              </a:cxn>
              <a:cxn ang="0">
                <a:pos x="1205" y="1306"/>
              </a:cxn>
              <a:cxn ang="0">
                <a:pos x="1205" y="0"/>
              </a:cxn>
            </a:cxnLst>
            <a:rect l="0" t="0" r="r" b="b"/>
            <a:pathLst>
              <a:path w="4689" h="3350">
                <a:moveTo>
                  <a:pt x="1205" y="0"/>
                </a:moveTo>
                <a:lnTo>
                  <a:pt x="2645" y="0"/>
                </a:lnTo>
                <a:lnTo>
                  <a:pt x="2645" y="1273"/>
                </a:lnTo>
                <a:lnTo>
                  <a:pt x="3449" y="1273"/>
                </a:lnTo>
                <a:lnTo>
                  <a:pt x="3449" y="871"/>
                </a:lnTo>
                <a:lnTo>
                  <a:pt x="4688" y="2110"/>
                </a:lnTo>
                <a:lnTo>
                  <a:pt x="3449" y="3349"/>
                </a:lnTo>
                <a:lnTo>
                  <a:pt x="3449" y="2914"/>
                </a:lnTo>
                <a:lnTo>
                  <a:pt x="2645" y="2914"/>
                </a:lnTo>
                <a:lnTo>
                  <a:pt x="0" y="2914"/>
                </a:lnTo>
                <a:lnTo>
                  <a:pt x="0" y="1306"/>
                </a:lnTo>
                <a:lnTo>
                  <a:pt x="1205" y="1306"/>
                </a:lnTo>
                <a:lnTo>
                  <a:pt x="1205" y="0"/>
                </a:lnTo>
              </a:path>
            </a:pathLst>
          </a:custGeom>
          <a:solidFill>
            <a:srgbClr val="E6FF00"/>
          </a:solidFill>
          <a:ln w="9525">
            <a:solidFill>
              <a:srgbClr val="000000"/>
            </a:solidFill>
            <a:round/>
            <a:headEnd/>
            <a:tailEnd/>
          </a:ln>
          <a:effectLst/>
        </p:spPr>
        <p:txBody>
          <a:bodyPr wrap="none" lIns="82945" tIns="41473" rIns="82945" bIns="41473" anchor="ctr">
            <a:prstTxWarp prst="textNoShape">
              <a:avLst/>
            </a:prstTxWarp>
          </a:bodyPr>
          <a:lstStyle/>
          <a:p>
            <a:endParaRPr lang="en-US"/>
          </a:p>
        </p:txBody>
      </p:sp>
      <p:sp>
        <p:nvSpPr>
          <p:cNvPr id="110614" name="Text Box 22"/>
          <p:cNvSpPr txBox="1">
            <a:spLocks noChangeArrowheads="1"/>
          </p:cNvSpPr>
          <p:nvPr/>
        </p:nvSpPr>
        <p:spPr bwMode="auto">
          <a:xfrm>
            <a:off x="5411520" y="4441427"/>
            <a:ext cx="1119182" cy="570409"/>
          </a:xfrm>
          <a:prstGeom prst="rect">
            <a:avLst/>
          </a:prstGeom>
          <a:noFill/>
          <a:ln w="9525">
            <a:noFill/>
            <a:round/>
            <a:headEnd/>
            <a:tailEnd/>
          </a:ln>
          <a:effectLst/>
        </p:spPr>
        <p:txBody>
          <a:bodyPr wrap="none" lIns="81631" tIns="40816" rIns="81631" bIns="40816">
            <a:prstTxWarp prst="textNoShape">
              <a:avLst/>
            </a:prstTxWarp>
            <a:spAutoFit/>
          </a:bodyPr>
          <a:lstStyle/>
          <a:p>
            <a:pPr algn="ctr">
              <a:lnSpc>
                <a:spcPct val="87000"/>
              </a:lnSpc>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dirty="0">
                <a:solidFill>
                  <a:srgbClr val="000000"/>
                </a:solidFill>
              </a:rPr>
              <a:t>Likelihood</a:t>
            </a:r>
          </a:p>
          <a:p>
            <a:pPr algn="ctr">
              <a:lnSpc>
                <a:spcPct val="87000"/>
              </a:lnSpc>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dirty="0">
                <a:solidFill>
                  <a:srgbClr val="000000"/>
                </a:solidFill>
              </a:rPr>
              <a:t>Fit</a:t>
            </a:r>
          </a:p>
        </p:txBody>
      </p:sp>
      <p:sp>
        <p:nvSpPr>
          <p:cNvPr id="110615" name="Line 23"/>
          <p:cNvSpPr>
            <a:spLocks noChangeShapeType="1"/>
          </p:cNvSpPr>
          <p:nvPr/>
        </p:nvSpPr>
        <p:spPr bwMode="auto">
          <a:xfrm>
            <a:off x="1444321" y="1585607"/>
            <a:ext cx="54720" cy="1440"/>
          </a:xfrm>
          <a:prstGeom prst="line">
            <a:avLst/>
          </a:prstGeom>
          <a:noFill/>
          <a:ln w="9525">
            <a:solidFill>
              <a:srgbClr val="000000"/>
            </a:solidFill>
            <a:round/>
            <a:headEnd/>
            <a:tailEnd/>
          </a:ln>
          <a:effectLst/>
        </p:spPr>
        <p:txBody>
          <a:bodyPr lIns="82945" tIns="41473" rIns="82945" bIns="41473">
            <a:prstTxWarp prst="textNoShape">
              <a:avLst/>
            </a:prstTxWarp>
          </a:bodyPr>
          <a:lstStyle/>
          <a:p>
            <a:endParaRPr lang="en-US"/>
          </a:p>
        </p:txBody>
      </p:sp>
      <p:sp>
        <p:nvSpPr>
          <p:cNvPr id="110616" name="Text Box 24"/>
          <p:cNvSpPr txBox="1">
            <a:spLocks noChangeArrowheads="1"/>
          </p:cNvSpPr>
          <p:nvPr/>
        </p:nvSpPr>
        <p:spPr bwMode="auto">
          <a:xfrm>
            <a:off x="475200" y="6464839"/>
            <a:ext cx="865920" cy="245551"/>
          </a:xfrm>
          <a:prstGeom prst="rect">
            <a:avLst/>
          </a:prstGeom>
          <a:noFill/>
          <a:ln w="9525">
            <a:noFill/>
            <a:round/>
            <a:headEnd/>
            <a:tailEnd/>
          </a:ln>
          <a:effectLst/>
        </p:spPr>
        <p:txBody>
          <a:bodyPr wrap="none" lIns="81631" tIns="40816" rIns="81631" bIns="40816">
            <a:prstTxWarp prst="textNoShape">
              <a:avLst/>
            </a:prstTxWarp>
            <a:spAutoFit/>
          </a:bodyPr>
          <a:lstStyle/>
          <a:p>
            <a:pPr>
              <a:lnSpc>
                <a:spcPct val="86000"/>
              </a:lnSpc>
              <a:tabLst>
                <a:tab pos="0" algn="l"/>
                <a:tab pos="414726" algn="l"/>
                <a:tab pos="828013" algn="l"/>
                <a:tab pos="1244178" algn="l"/>
                <a:tab pos="1658904" algn="l"/>
                <a:tab pos="2073631" algn="l"/>
                <a:tab pos="2486917" algn="l"/>
                <a:tab pos="2903083" algn="l"/>
                <a:tab pos="3317809" algn="l"/>
                <a:tab pos="3732535" algn="l"/>
                <a:tab pos="4145822" algn="l"/>
                <a:tab pos="4561987" algn="l"/>
                <a:tab pos="4976713" algn="l"/>
                <a:tab pos="5390000" algn="l"/>
                <a:tab pos="5804726" algn="l"/>
                <a:tab pos="6220892" algn="l"/>
                <a:tab pos="6635618" algn="l"/>
                <a:tab pos="7048904" algn="l"/>
                <a:tab pos="7463631" algn="l"/>
                <a:tab pos="7879796" algn="l"/>
                <a:tab pos="8294522" algn="l"/>
              </a:tabLst>
            </a:pPr>
            <a:r>
              <a:rPr lang="en-GB" sz="1200" dirty="0">
                <a:solidFill>
                  <a:srgbClr val="000000"/>
                </a:solidFill>
                <a:latin typeface="Times New Roman" charset="0"/>
              </a:rPr>
              <a:t>03/04/2008</a:t>
            </a:r>
          </a:p>
        </p:txBody>
      </p:sp>
      <p:sp>
        <p:nvSpPr>
          <p:cNvPr id="27" name="Rectangle 26"/>
          <p:cNvSpPr/>
          <p:nvPr/>
        </p:nvSpPr>
        <p:spPr>
          <a:xfrm>
            <a:off x="0" y="-1"/>
            <a:ext cx="9144000" cy="991061"/>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Generic Template Method</a:t>
            </a:r>
            <a:endParaRPr lang="en-US" sz="4400" dirty="0">
              <a:latin typeface="+mj-lt"/>
              <a:cs typeface="Arial"/>
            </a:endParaRPr>
          </a:p>
        </p:txBody>
      </p:sp>
      <p:sp>
        <p:nvSpPr>
          <p:cNvPr id="28" name="Text Box 15"/>
          <p:cNvSpPr txBox="1">
            <a:spLocks noChangeArrowheads="1"/>
          </p:cNvSpPr>
          <p:nvPr/>
        </p:nvSpPr>
        <p:spPr bwMode="auto">
          <a:xfrm>
            <a:off x="7802078" y="1459468"/>
            <a:ext cx="808522" cy="369332"/>
          </a:xfrm>
          <a:prstGeom prst="rect">
            <a:avLst/>
          </a:prstGeom>
          <a:noFill/>
          <a:ln w="9525">
            <a:noFill/>
            <a:miter lim="800000"/>
            <a:headEnd/>
            <a:tailEnd/>
          </a:ln>
          <a:effectLst/>
        </p:spPr>
        <p:txBody>
          <a:bodyPr wrap="none">
            <a:prstTxWarp prst="textNoShape">
              <a:avLst/>
            </a:prstTxWarp>
            <a:spAutoFit/>
          </a:bodyPr>
          <a:lstStyle/>
          <a:p>
            <a:r>
              <a:rPr lang="en-US" b="1" dirty="0"/>
              <a:t>L+JETS</a:t>
            </a:r>
          </a:p>
        </p:txBody>
      </p:sp>
      <p:sp>
        <p:nvSpPr>
          <p:cNvPr id="29" name="Text Box 14"/>
          <p:cNvSpPr txBox="1">
            <a:spLocks noChangeArrowheads="1"/>
          </p:cNvSpPr>
          <p:nvPr/>
        </p:nvSpPr>
        <p:spPr bwMode="auto">
          <a:xfrm>
            <a:off x="7698856" y="2907268"/>
            <a:ext cx="1140344" cy="369332"/>
          </a:xfrm>
          <a:prstGeom prst="rect">
            <a:avLst/>
          </a:prstGeom>
          <a:noFill/>
          <a:ln w="9525">
            <a:noFill/>
            <a:miter lim="800000"/>
            <a:headEnd/>
            <a:tailEnd/>
          </a:ln>
          <a:effectLst/>
        </p:spPr>
        <p:txBody>
          <a:bodyPr wrap="none">
            <a:prstTxWarp prst="textNoShape">
              <a:avLst/>
            </a:prstTxWarp>
            <a:spAutoFit/>
          </a:bodyPr>
          <a:lstStyle/>
          <a:p>
            <a:r>
              <a:rPr lang="en-US" b="1" dirty="0" smtClean="0"/>
              <a:t>DILEPTON</a:t>
            </a:r>
            <a:endParaRPr lang="en-US" b="1" dirty="0"/>
          </a:p>
        </p:txBody>
      </p:sp>
      <p:sp>
        <p:nvSpPr>
          <p:cNvPr id="30" name="TextBox 29"/>
          <p:cNvSpPr txBox="1"/>
          <p:nvPr/>
        </p:nvSpPr>
        <p:spPr>
          <a:xfrm>
            <a:off x="4984001" y="1078468"/>
            <a:ext cx="502399" cy="369332"/>
          </a:xfrm>
          <a:prstGeom prst="rect">
            <a:avLst/>
          </a:prstGeom>
          <a:noFill/>
        </p:spPr>
        <p:txBody>
          <a:bodyPr wrap="none" rtlCol="0">
            <a:spAutoFit/>
          </a:bodyPr>
          <a:lstStyle/>
          <a:p>
            <a:r>
              <a:rPr lang="en-US" b="1" dirty="0" smtClean="0"/>
              <a:t>SIG</a:t>
            </a:r>
            <a:endParaRPr lang="en-US" b="1" dirty="0"/>
          </a:p>
        </p:txBody>
      </p:sp>
      <p:sp>
        <p:nvSpPr>
          <p:cNvPr id="31" name="TextBox 30"/>
          <p:cNvSpPr txBox="1"/>
          <p:nvPr/>
        </p:nvSpPr>
        <p:spPr>
          <a:xfrm>
            <a:off x="5029200" y="2526268"/>
            <a:ext cx="502399" cy="369332"/>
          </a:xfrm>
          <a:prstGeom prst="rect">
            <a:avLst/>
          </a:prstGeom>
          <a:noFill/>
        </p:spPr>
        <p:txBody>
          <a:bodyPr wrap="none" rtlCol="0">
            <a:spAutoFit/>
          </a:bodyPr>
          <a:lstStyle/>
          <a:p>
            <a:r>
              <a:rPr lang="en-US" b="1" dirty="0" smtClean="0"/>
              <a:t>SIG</a:t>
            </a:r>
            <a:endParaRPr lang="en-US" b="1" dirty="0"/>
          </a:p>
        </p:txBody>
      </p:sp>
      <p:sp>
        <p:nvSpPr>
          <p:cNvPr id="32" name="TextBox 31"/>
          <p:cNvSpPr txBox="1"/>
          <p:nvPr/>
        </p:nvSpPr>
        <p:spPr>
          <a:xfrm>
            <a:off x="6934200" y="1066800"/>
            <a:ext cx="562474" cy="369332"/>
          </a:xfrm>
          <a:prstGeom prst="rect">
            <a:avLst/>
          </a:prstGeom>
          <a:noFill/>
        </p:spPr>
        <p:txBody>
          <a:bodyPr wrap="none" rtlCol="0">
            <a:spAutoFit/>
          </a:bodyPr>
          <a:lstStyle/>
          <a:p>
            <a:r>
              <a:rPr lang="en-US" b="1" dirty="0" smtClean="0"/>
              <a:t>BCK</a:t>
            </a:r>
            <a:endParaRPr lang="en-US" b="1" dirty="0"/>
          </a:p>
        </p:txBody>
      </p:sp>
      <p:sp>
        <p:nvSpPr>
          <p:cNvPr id="33" name="TextBox 32"/>
          <p:cNvSpPr txBox="1"/>
          <p:nvPr/>
        </p:nvSpPr>
        <p:spPr>
          <a:xfrm>
            <a:off x="6981326" y="2526268"/>
            <a:ext cx="562474" cy="369332"/>
          </a:xfrm>
          <a:prstGeom prst="rect">
            <a:avLst/>
          </a:prstGeom>
          <a:noFill/>
        </p:spPr>
        <p:txBody>
          <a:bodyPr wrap="none" rtlCol="0">
            <a:spAutoFit/>
          </a:bodyPr>
          <a:lstStyle/>
          <a:p>
            <a:r>
              <a:rPr lang="en-US" b="1" dirty="0" smtClean="0"/>
              <a:t>BCK</a:t>
            </a: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343400" y="1066800"/>
            <a:ext cx="4419600" cy="5060950"/>
          </a:xfrm>
        </p:spPr>
        <p:txBody>
          <a:bodyPr>
            <a:normAutofit/>
          </a:bodyPr>
          <a:lstStyle/>
          <a:p>
            <a:r>
              <a:rPr lang="en-US" sz="2800" dirty="0" smtClean="0"/>
              <a:t>Simultaneous fit in 2 channels :</a:t>
            </a:r>
          </a:p>
          <a:p>
            <a:pPr lvl="1"/>
            <a:r>
              <a:rPr lang="en-US" sz="2400" dirty="0" err="1" smtClean="0"/>
              <a:t>L+jets</a:t>
            </a:r>
            <a:r>
              <a:rPr lang="en-US" sz="2400" dirty="0" smtClean="0"/>
              <a:t> and Dilepton</a:t>
            </a:r>
          </a:p>
          <a:p>
            <a:r>
              <a:rPr lang="en-US" sz="2800" dirty="0" smtClean="0"/>
              <a:t>In-situ JES calibration applied in both channels</a:t>
            </a:r>
          </a:p>
          <a:p>
            <a:r>
              <a:rPr lang="en-US" sz="2800" dirty="0" smtClean="0"/>
              <a:t>No assumptions: </a:t>
            </a:r>
          </a:p>
          <a:p>
            <a:pPr lvl="1"/>
            <a:r>
              <a:rPr lang="en-US" dirty="0" smtClean="0"/>
              <a:t>Correlations in </a:t>
            </a:r>
            <a:r>
              <a:rPr lang="en-US" dirty="0" err="1" smtClean="0"/>
              <a:t>systematics</a:t>
            </a:r>
            <a:endParaRPr lang="en-US" dirty="0" smtClean="0"/>
          </a:p>
          <a:p>
            <a:pPr lvl="1"/>
            <a:r>
              <a:rPr lang="en-US" dirty="0" smtClean="0"/>
              <a:t>On likelihood shapes</a:t>
            </a:r>
          </a:p>
        </p:txBody>
      </p:sp>
      <p:sp>
        <p:nvSpPr>
          <p:cNvPr id="12" name="Date Placeholder 3"/>
          <p:cNvSpPr>
            <a:spLocks noGrp="1"/>
          </p:cNvSpPr>
          <p:nvPr>
            <p:ph type="dt" sz="half" idx="10"/>
          </p:nvPr>
        </p:nvSpPr>
        <p:spPr/>
        <p:txBody>
          <a:bodyPr/>
          <a:lstStyle/>
          <a:p>
            <a:r>
              <a:rPr lang="en-US" smtClean="0"/>
              <a:t>October 25, 2008</a:t>
            </a:r>
            <a:endParaRPr lang="en-US"/>
          </a:p>
        </p:txBody>
      </p:sp>
      <p:sp>
        <p:nvSpPr>
          <p:cNvPr id="13" name="Footer Placeholder 4"/>
          <p:cNvSpPr>
            <a:spLocks noGrp="1"/>
          </p:cNvSpPr>
          <p:nvPr>
            <p:ph type="ftr" sz="quarter" idx="11"/>
          </p:nvPr>
        </p:nvSpPr>
        <p:spPr/>
        <p:txBody>
          <a:bodyPr/>
          <a:lstStyle/>
          <a:p>
            <a:r>
              <a:rPr lang="en-US" smtClean="0"/>
              <a:t>K. Tollefson, 3rd Top Workshop @ Grenoble</a:t>
            </a:r>
            <a:endParaRPr lang="en-US"/>
          </a:p>
        </p:txBody>
      </p:sp>
      <p:sp>
        <p:nvSpPr>
          <p:cNvPr id="14" name="Slide Number Placeholder 5"/>
          <p:cNvSpPr>
            <a:spLocks noGrp="1"/>
          </p:cNvSpPr>
          <p:nvPr>
            <p:ph type="sldNum" sz="quarter" idx="12"/>
          </p:nvPr>
        </p:nvSpPr>
        <p:spPr/>
        <p:txBody>
          <a:bodyPr/>
          <a:lstStyle/>
          <a:p>
            <a:fld id="{4E887E7E-E3C5-B94C-88AD-630B27265C7F}" type="slidenum">
              <a:rPr lang="en-US" smtClean="0"/>
              <a:pPr/>
              <a:t>11</a:t>
            </a:fld>
            <a:endParaRPr lang="en-US"/>
          </a:p>
        </p:txBody>
      </p:sp>
      <p:pic>
        <p:nvPicPr>
          <p:cNvPr id="29700" name="Picture 4"/>
          <p:cNvPicPr>
            <a:picLocks noChangeAspect="1" noChangeArrowheads="1"/>
          </p:cNvPicPr>
          <p:nvPr/>
        </p:nvPicPr>
        <p:blipFill>
          <a:blip r:embed="rId3"/>
          <a:srcRect/>
          <a:stretch>
            <a:fillRect/>
          </a:stretch>
        </p:blipFill>
        <p:spPr bwMode="auto">
          <a:xfrm>
            <a:off x="457200" y="990600"/>
            <a:ext cx="3810000" cy="2820018"/>
          </a:xfrm>
          <a:prstGeom prst="rect">
            <a:avLst/>
          </a:prstGeom>
          <a:noFill/>
          <a:ln w="9525">
            <a:noFill/>
            <a:miter lim="800000"/>
            <a:headEnd/>
            <a:tailEnd/>
          </a:ln>
          <a:effectLst/>
        </p:spPr>
      </p:pic>
      <p:pic>
        <p:nvPicPr>
          <p:cNvPr id="29701" name="Picture 5"/>
          <p:cNvPicPr>
            <a:picLocks noChangeAspect="1" noChangeArrowheads="1"/>
          </p:cNvPicPr>
          <p:nvPr/>
        </p:nvPicPr>
        <p:blipFill>
          <a:blip r:embed="rId4"/>
          <a:srcRect/>
          <a:stretch>
            <a:fillRect/>
          </a:stretch>
        </p:blipFill>
        <p:spPr bwMode="auto">
          <a:xfrm>
            <a:off x="533400" y="3829148"/>
            <a:ext cx="3697690" cy="2724052"/>
          </a:xfrm>
          <a:prstGeom prst="rect">
            <a:avLst/>
          </a:prstGeom>
          <a:noFill/>
          <a:ln w="9525">
            <a:noFill/>
            <a:miter lim="800000"/>
            <a:headEnd/>
            <a:tailEnd/>
          </a:ln>
          <a:effectLst/>
        </p:spPr>
      </p:pic>
      <p:sp>
        <p:nvSpPr>
          <p:cNvPr id="29710" name="Text Box 14"/>
          <p:cNvSpPr txBox="1">
            <a:spLocks noChangeArrowheads="1"/>
          </p:cNvSpPr>
          <p:nvPr/>
        </p:nvSpPr>
        <p:spPr bwMode="auto">
          <a:xfrm>
            <a:off x="2427297" y="3957935"/>
            <a:ext cx="1458903" cy="461665"/>
          </a:xfrm>
          <a:prstGeom prst="rect">
            <a:avLst/>
          </a:prstGeom>
          <a:noFill/>
          <a:ln w="9525">
            <a:noFill/>
            <a:miter lim="800000"/>
            <a:headEnd/>
            <a:tailEnd/>
          </a:ln>
          <a:effectLst/>
        </p:spPr>
        <p:txBody>
          <a:bodyPr wrap="none">
            <a:prstTxWarp prst="textNoShape">
              <a:avLst/>
            </a:prstTxWarp>
            <a:spAutoFit/>
          </a:bodyPr>
          <a:lstStyle/>
          <a:p>
            <a:r>
              <a:rPr lang="en-US" sz="2400" b="1" dirty="0" smtClean="0"/>
              <a:t>DILEPTON</a:t>
            </a:r>
            <a:endParaRPr lang="en-US" sz="2400" b="1" dirty="0"/>
          </a:p>
        </p:txBody>
      </p:sp>
      <p:sp>
        <p:nvSpPr>
          <p:cNvPr id="29711" name="Text Box 15"/>
          <p:cNvSpPr txBox="1">
            <a:spLocks noChangeArrowheads="1"/>
          </p:cNvSpPr>
          <p:nvPr/>
        </p:nvSpPr>
        <p:spPr bwMode="auto">
          <a:xfrm>
            <a:off x="2715573" y="1219200"/>
            <a:ext cx="1018227" cy="461665"/>
          </a:xfrm>
          <a:prstGeom prst="rect">
            <a:avLst/>
          </a:prstGeom>
          <a:noFill/>
          <a:ln w="9525">
            <a:noFill/>
            <a:miter lim="800000"/>
            <a:headEnd/>
            <a:tailEnd/>
          </a:ln>
          <a:effectLst/>
        </p:spPr>
        <p:txBody>
          <a:bodyPr wrap="none">
            <a:prstTxWarp prst="textNoShape">
              <a:avLst/>
            </a:prstTxWarp>
            <a:spAutoFit/>
          </a:bodyPr>
          <a:lstStyle/>
          <a:p>
            <a:r>
              <a:rPr lang="en-US" sz="2400" b="1" dirty="0"/>
              <a:t>L+JETS</a:t>
            </a:r>
          </a:p>
        </p:txBody>
      </p:sp>
      <p:sp>
        <p:nvSpPr>
          <p:cNvPr id="15" name="Rectangle 14"/>
          <p:cNvSpPr/>
          <p:nvPr/>
        </p:nvSpPr>
        <p:spPr>
          <a:xfrm>
            <a:off x="0" y="0"/>
            <a:ext cx="9144000" cy="9906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New Twist on Template Method</a:t>
            </a:r>
            <a:endParaRPr lang="en-US" sz="4400" dirty="0">
              <a:latin typeface="+mj-lt"/>
              <a:cs typeface="Arial"/>
            </a:endParaRPr>
          </a:p>
        </p:txBody>
      </p:sp>
      <p:sp>
        <p:nvSpPr>
          <p:cNvPr id="22" name="TextBox 21"/>
          <p:cNvSpPr txBox="1"/>
          <p:nvPr/>
        </p:nvSpPr>
        <p:spPr>
          <a:xfrm>
            <a:off x="5334000" y="5486400"/>
            <a:ext cx="2743200" cy="646331"/>
          </a:xfrm>
          <a:prstGeom prst="rect">
            <a:avLst/>
          </a:prstGeom>
          <a:solidFill>
            <a:srgbClr val="FFFF00"/>
          </a:solidFill>
          <a:ln w="28575" cmpd="sng">
            <a:noFill/>
          </a:ln>
        </p:spPr>
        <p:txBody>
          <a:bodyPr wrap="square" rtlCol="0">
            <a:spAutoFit/>
          </a:bodyPr>
          <a:lstStyle/>
          <a:p>
            <a:r>
              <a:rPr lang="en-US" dirty="0" smtClean="0"/>
              <a:t>PRD submitted for 1.9 fb</a:t>
            </a:r>
            <a:r>
              <a:rPr lang="en-US" baseline="30000" dirty="0" smtClean="0"/>
              <a:t>-1</a:t>
            </a:r>
            <a:r>
              <a:rPr lang="en-US" dirty="0" smtClean="0"/>
              <a:t> result: </a:t>
            </a:r>
            <a:r>
              <a:rPr lang="en-US" dirty="0" err="1" smtClean="0"/>
              <a:t>hep</a:t>
            </a:r>
            <a:r>
              <a:rPr lang="en-US" dirty="0" smtClean="0"/>
              <a:t>-ex. 0809.4808</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October 25, 2008</a:t>
            </a:r>
            <a:endParaRPr lang="en-US"/>
          </a:p>
        </p:txBody>
      </p:sp>
      <p:sp>
        <p:nvSpPr>
          <p:cNvPr id="12" name="Footer Placeholder 4"/>
          <p:cNvSpPr>
            <a:spLocks noGrp="1"/>
          </p:cNvSpPr>
          <p:nvPr>
            <p:ph type="ftr" sz="quarter" idx="11"/>
          </p:nvPr>
        </p:nvSpPr>
        <p:spPr/>
        <p:txBody>
          <a:bodyPr/>
          <a:lstStyle/>
          <a:p>
            <a:r>
              <a:rPr lang="en-US" smtClean="0"/>
              <a:t>K. Tollefson, 3rd Top Workshop @ Grenoble</a:t>
            </a:r>
            <a:endParaRPr lang="en-US"/>
          </a:p>
        </p:txBody>
      </p:sp>
      <p:sp>
        <p:nvSpPr>
          <p:cNvPr id="13" name="Slide Number Placeholder 5"/>
          <p:cNvSpPr>
            <a:spLocks noGrp="1"/>
          </p:cNvSpPr>
          <p:nvPr>
            <p:ph type="sldNum" sz="quarter" idx="12"/>
          </p:nvPr>
        </p:nvSpPr>
        <p:spPr/>
        <p:txBody>
          <a:bodyPr/>
          <a:lstStyle/>
          <a:p>
            <a:fld id="{30227BB2-19EC-0140-AD1C-E3599ED3D771}" type="slidenum">
              <a:rPr lang="en-US"/>
              <a:pPr/>
              <a:t>12</a:t>
            </a:fld>
            <a:endParaRPr lang="en-US"/>
          </a:p>
        </p:txBody>
      </p:sp>
      <p:grpSp>
        <p:nvGrpSpPr>
          <p:cNvPr id="23" name="Group 22"/>
          <p:cNvGrpSpPr/>
          <p:nvPr/>
        </p:nvGrpSpPr>
        <p:grpSpPr>
          <a:xfrm>
            <a:off x="1368653" y="4724400"/>
            <a:ext cx="6784747" cy="907197"/>
            <a:chOff x="682853" y="5715000"/>
            <a:chExt cx="6784747" cy="907197"/>
          </a:xfrm>
        </p:grpSpPr>
        <p:sp>
          <p:nvSpPr>
            <p:cNvPr id="192524" name="AutoShape 12"/>
            <p:cNvSpPr>
              <a:spLocks noChangeArrowheads="1"/>
            </p:cNvSpPr>
            <p:nvPr/>
          </p:nvSpPr>
          <p:spPr bwMode="auto">
            <a:xfrm>
              <a:off x="682853" y="5715000"/>
              <a:ext cx="6784747" cy="907197"/>
            </a:xfrm>
            <a:prstGeom prst="roundRect">
              <a:avLst>
                <a:gd name="adj" fmla="val 16667"/>
              </a:avLst>
            </a:prstGeom>
            <a:solidFill>
              <a:srgbClr val="F4C20A"/>
            </a:solidFill>
            <a:ln w="9525">
              <a:solidFill>
                <a:srgbClr val="A21A1A"/>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sp>
          <p:nvSpPr>
            <p:cNvPr id="192523" name="Rectangle 11"/>
            <p:cNvSpPr>
              <a:spLocks noChangeArrowheads="1"/>
            </p:cNvSpPr>
            <p:nvPr/>
          </p:nvSpPr>
          <p:spPr bwMode="auto">
            <a:xfrm>
              <a:off x="685800" y="5791200"/>
              <a:ext cx="6644968" cy="830997"/>
            </a:xfrm>
            <a:prstGeom prst="rect">
              <a:avLst/>
            </a:prstGeom>
            <a:noFill/>
            <a:ln w="9525">
              <a:noFill/>
              <a:miter lim="800000"/>
              <a:headEnd/>
              <a:tailEnd/>
            </a:ln>
            <a:effectLst/>
          </p:spPr>
          <p:txBody>
            <a:bodyPr wrap="none" anchor="ctr">
              <a:prstTxWarp prst="textNoShape">
                <a:avLst/>
              </a:prstTxWarp>
              <a:spAutoFit/>
            </a:bodyPr>
            <a:lstStyle/>
            <a:p>
              <a:pPr algn="ctr"/>
              <a:r>
                <a:rPr lang="en-US" sz="2400" dirty="0" err="1"/>
                <a:t>Mtop</a:t>
              </a:r>
              <a:r>
                <a:rPr lang="en-US" sz="2400" dirty="0"/>
                <a:t> = </a:t>
              </a:r>
              <a:r>
                <a:rPr lang="en-US" sz="2400" dirty="0" smtClean="0"/>
                <a:t>172.3 </a:t>
              </a:r>
              <a:r>
                <a:rPr lang="en-US" sz="2400" dirty="0"/>
                <a:t>+/- </a:t>
              </a:r>
              <a:r>
                <a:rPr lang="en-US" sz="2400" dirty="0" smtClean="0"/>
                <a:t>1.5 </a:t>
              </a:r>
              <a:r>
                <a:rPr lang="en-US" sz="2400" dirty="0"/>
                <a:t>(</a:t>
              </a:r>
              <a:r>
                <a:rPr lang="en-US" sz="2400" dirty="0" err="1"/>
                <a:t>stat.+JES</a:t>
              </a:r>
              <a:r>
                <a:rPr lang="en-US" sz="2400" dirty="0"/>
                <a:t>) +/- </a:t>
              </a:r>
              <a:r>
                <a:rPr lang="en-US" sz="2400" dirty="0" smtClean="0"/>
                <a:t>1.1 </a:t>
              </a:r>
              <a:r>
                <a:rPr lang="en-US" sz="2400" dirty="0"/>
                <a:t>(</a:t>
              </a:r>
              <a:r>
                <a:rPr lang="en-US" sz="2400" dirty="0" err="1"/>
                <a:t>syst</a:t>
              </a:r>
              <a:r>
                <a:rPr lang="en-US" sz="2400" dirty="0"/>
                <a:t>) GeV/c</a:t>
              </a:r>
              <a:r>
                <a:rPr lang="en-US" sz="2400" baseline="30000" dirty="0"/>
                <a:t>2</a:t>
              </a:r>
              <a:r>
                <a:rPr lang="en-US" sz="2400" dirty="0" smtClean="0"/>
                <a:t> </a:t>
              </a:r>
            </a:p>
            <a:p>
              <a:pPr algn="ctr"/>
              <a:r>
                <a:rPr lang="en-US" sz="2400" dirty="0" smtClean="0"/>
                <a:t>= 172.3 </a:t>
              </a:r>
              <a:r>
                <a:rPr lang="en-US" sz="2400" dirty="0"/>
                <a:t>+/-</a:t>
              </a:r>
              <a:r>
                <a:rPr lang="en-US" sz="2400" dirty="0" smtClean="0"/>
                <a:t> 1.9 </a:t>
              </a:r>
              <a:r>
                <a:rPr lang="en-US" sz="2400" dirty="0"/>
                <a:t>GeV/c</a:t>
              </a:r>
              <a:r>
                <a:rPr lang="en-US" sz="2400" baseline="30000" dirty="0"/>
                <a:t>2</a:t>
              </a:r>
              <a:r>
                <a:rPr lang="en-US" sz="2400" dirty="0"/>
                <a:t> </a:t>
              </a:r>
            </a:p>
          </p:txBody>
        </p:sp>
      </p:grpSp>
      <p:sp>
        <p:nvSpPr>
          <p:cNvPr id="15" name="Rectangle 14"/>
          <p:cNvSpPr/>
          <p:nvPr/>
        </p:nvSpPr>
        <p:spPr>
          <a:xfrm>
            <a:off x="0" y="0"/>
            <a:ext cx="9144000" cy="8382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Template Results with 2.7 fb</a:t>
            </a:r>
            <a:r>
              <a:rPr lang="en-US" sz="4400" baseline="30000" dirty="0" smtClean="0">
                <a:latin typeface="+mj-lt"/>
                <a:cs typeface="Arial"/>
              </a:rPr>
              <a:t>-1</a:t>
            </a:r>
            <a:endParaRPr lang="en-US" sz="4400" baseline="30000" dirty="0">
              <a:latin typeface="+mj-lt"/>
              <a:cs typeface="Arial"/>
            </a:endParaRPr>
          </a:p>
        </p:txBody>
      </p:sp>
      <p:pic>
        <p:nvPicPr>
          <p:cNvPr id="16" name="Picture 15" descr="TMT_systable.gif"/>
          <p:cNvPicPr>
            <a:picLocks noChangeAspect="1"/>
          </p:cNvPicPr>
          <p:nvPr/>
        </p:nvPicPr>
        <p:blipFill>
          <a:blip r:embed="rId3"/>
          <a:stretch>
            <a:fillRect/>
          </a:stretch>
        </p:blipFill>
        <p:spPr>
          <a:xfrm>
            <a:off x="4724400" y="838200"/>
            <a:ext cx="4176346" cy="3167062"/>
          </a:xfrm>
          <a:prstGeom prst="rect">
            <a:avLst/>
          </a:prstGeom>
        </p:spPr>
      </p:pic>
      <p:pic>
        <p:nvPicPr>
          <p:cNvPr id="17" name="Picture 16" descr="TMT_combined_results.gif"/>
          <p:cNvPicPr>
            <a:picLocks noChangeAspect="1"/>
          </p:cNvPicPr>
          <p:nvPr/>
        </p:nvPicPr>
        <p:blipFill>
          <a:blip r:embed="rId4"/>
          <a:srcRect l="2540" t="6776" r="2540" b="1694"/>
          <a:stretch>
            <a:fillRect/>
          </a:stretch>
        </p:blipFill>
        <p:spPr>
          <a:xfrm>
            <a:off x="152400" y="990600"/>
            <a:ext cx="4572000" cy="3304514"/>
          </a:xfrm>
          <a:prstGeom prst="rect">
            <a:avLst/>
          </a:prstGeom>
        </p:spPr>
      </p:pic>
      <p:grpSp>
        <p:nvGrpSpPr>
          <p:cNvPr id="24" name="Group 23"/>
          <p:cNvGrpSpPr/>
          <p:nvPr/>
        </p:nvGrpSpPr>
        <p:grpSpPr>
          <a:xfrm>
            <a:off x="5753462" y="1143000"/>
            <a:ext cx="3085738" cy="3541931"/>
            <a:chOff x="5715000" y="1143000"/>
            <a:chExt cx="3085738" cy="3541931"/>
          </a:xfrm>
        </p:grpSpPr>
        <p:sp>
          <p:nvSpPr>
            <p:cNvPr id="18" name="TextBox 17"/>
            <p:cNvSpPr txBox="1"/>
            <p:nvPr/>
          </p:nvSpPr>
          <p:spPr>
            <a:xfrm>
              <a:off x="5715000" y="4038600"/>
              <a:ext cx="3085738" cy="646331"/>
            </a:xfrm>
            <a:prstGeom prst="rect">
              <a:avLst/>
            </a:prstGeom>
            <a:noFill/>
          </p:spPr>
          <p:txBody>
            <a:bodyPr wrap="none" rtlCol="0">
              <a:spAutoFit/>
            </a:bodyPr>
            <a:lstStyle/>
            <a:p>
              <a:r>
                <a:rPr lang="en-US" b="1" dirty="0" smtClean="0">
                  <a:solidFill>
                    <a:srgbClr val="1F11CB"/>
                  </a:solidFill>
                </a:rPr>
                <a:t>Measurements in traditional </a:t>
              </a:r>
            </a:p>
            <a:p>
              <a:r>
                <a:rPr lang="en-US" b="1" dirty="0" smtClean="0">
                  <a:solidFill>
                    <a:srgbClr val="1F11CB"/>
                  </a:solidFill>
                </a:rPr>
                <a:t>manner (i.e. DIL no in-situ JES)</a:t>
              </a:r>
              <a:endParaRPr lang="en-US" b="1" dirty="0">
                <a:solidFill>
                  <a:srgbClr val="1F11CB"/>
                </a:solidFill>
              </a:endParaRPr>
            </a:p>
          </p:txBody>
        </p:sp>
        <p:sp>
          <p:nvSpPr>
            <p:cNvPr id="19" name="Freeform 13"/>
            <p:cNvSpPr>
              <a:spLocks noChangeArrowheads="1"/>
            </p:cNvSpPr>
            <p:nvPr/>
          </p:nvSpPr>
          <p:spPr bwMode="auto">
            <a:xfrm rot="5400000">
              <a:off x="6933802" y="3429399"/>
              <a:ext cx="305596" cy="1066799"/>
            </a:xfrm>
            <a:custGeom>
              <a:avLst/>
              <a:gdLst/>
              <a:ahLst/>
              <a:cxnLst>
                <a:cxn ang="0">
                  <a:pos x="0" y="0"/>
                </a:cxn>
                <a:cxn ang="0">
                  <a:pos x="781" y="194"/>
                </a:cxn>
                <a:cxn ang="0">
                  <a:pos x="781" y="970"/>
                </a:cxn>
                <a:cxn ang="0">
                  <a:pos x="1562" y="1164"/>
                </a:cxn>
                <a:cxn ang="0">
                  <a:pos x="781" y="1359"/>
                </a:cxn>
                <a:cxn ang="0">
                  <a:pos x="781" y="2135"/>
                </a:cxn>
                <a:cxn ang="0">
                  <a:pos x="0" y="2329"/>
                </a:cxn>
              </a:cxnLst>
              <a:rect l="0" t="0" r="r" b="b"/>
              <a:pathLst>
                <a:path w="1563" h="2330">
                  <a:moveTo>
                    <a:pt x="0" y="0"/>
                  </a:moveTo>
                  <a:cubicBezTo>
                    <a:pt x="390" y="0"/>
                    <a:pt x="781" y="97"/>
                    <a:pt x="781" y="194"/>
                  </a:cubicBezTo>
                  <a:lnTo>
                    <a:pt x="781" y="970"/>
                  </a:lnTo>
                  <a:cubicBezTo>
                    <a:pt x="781" y="1067"/>
                    <a:pt x="1171" y="1164"/>
                    <a:pt x="1562" y="1164"/>
                  </a:cubicBezTo>
                  <a:cubicBezTo>
                    <a:pt x="1171" y="1164"/>
                    <a:pt x="781" y="1262"/>
                    <a:pt x="781" y="1359"/>
                  </a:cubicBezTo>
                  <a:lnTo>
                    <a:pt x="781" y="2135"/>
                  </a:lnTo>
                  <a:cubicBezTo>
                    <a:pt x="781" y="2232"/>
                    <a:pt x="390" y="2329"/>
                    <a:pt x="0" y="2329"/>
                  </a:cubicBezTo>
                </a:path>
              </a:pathLst>
            </a:custGeom>
            <a:noFill/>
            <a:ln w="38160">
              <a:solidFill>
                <a:srgbClr val="0000D0"/>
              </a:solidFill>
              <a:round/>
              <a:headEnd/>
              <a:tailEnd/>
            </a:ln>
          </p:spPr>
          <p:txBody>
            <a:bodyPr>
              <a:prstTxWarp prst="textNoShape">
                <a:avLst/>
              </a:prstTxWarp>
            </a:bodyPr>
            <a:lstStyle/>
            <a:p>
              <a:endParaRPr lang="en-US"/>
            </a:p>
          </p:txBody>
        </p:sp>
        <p:sp>
          <p:nvSpPr>
            <p:cNvPr id="22" name="Rectangle 21"/>
            <p:cNvSpPr/>
            <p:nvPr/>
          </p:nvSpPr>
          <p:spPr>
            <a:xfrm>
              <a:off x="6629400" y="1143000"/>
              <a:ext cx="838200" cy="303212"/>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p:cNvSpPr txBox="1"/>
          <p:nvPr/>
        </p:nvSpPr>
        <p:spPr>
          <a:xfrm>
            <a:off x="1981200" y="5638800"/>
            <a:ext cx="5641914" cy="369332"/>
          </a:xfrm>
          <a:prstGeom prst="rect">
            <a:avLst/>
          </a:prstGeom>
          <a:noFill/>
        </p:spPr>
        <p:txBody>
          <a:bodyPr wrap="none" rtlCol="0">
            <a:spAutoFit/>
          </a:bodyPr>
          <a:lstStyle/>
          <a:p>
            <a:r>
              <a:rPr lang="en-US" dirty="0" smtClean="0"/>
              <a:t>Comparable to </a:t>
            </a:r>
            <a:r>
              <a:rPr lang="en-US" dirty="0" err="1" smtClean="0"/>
              <a:t>L+jets</a:t>
            </a:r>
            <a:r>
              <a:rPr lang="en-US" dirty="0" smtClean="0"/>
              <a:t> Matrix Element analysis with 2.7 fb</a:t>
            </a:r>
            <a:r>
              <a:rPr lang="en-US" baseline="30000" dirty="0" smtClean="0"/>
              <a:t>-1</a:t>
            </a:r>
            <a:r>
              <a:rPr lang="en-US" dirty="0" smtClean="0"/>
              <a:t>:</a:t>
            </a:r>
            <a:endParaRPr lang="en-US" baseline="30000" dirty="0"/>
          </a:p>
        </p:txBody>
      </p:sp>
      <p:sp>
        <p:nvSpPr>
          <p:cNvPr id="27" name="AutoShape 12"/>
          <p:cNvSpPr>
            <a:spLocks noChangeArrowheads="1"/>
          </p:cNvSpPr>
          <p:nvPr/>
        </p:nvSpPr>
        <p:spPr bwMode="auto">
          <a:xfrm>
            <a:off x="1886548" y="5798403"/>
            <a:ext cx="6952652" cy="907197"/>
          </a:xfrm>
          <a:prstGeom prst="roundRect">
            <a:avLst>
              <a:gd name="adj" fmla="val 16667"/>
            </a:avLst>
          </a:prstGeom>
          <a:noFill/>
          <a:ln w="9525">
            <a:no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sp>
        <p:nvSpPr>
          <p:cNvPr id="28" name="Rectangle 11"/>
          <p:cNvSpPr>
            <a:spLocks noChangeArrowheads="1"/>
          </p:cNvSpPr>
          <p:nvPr/>
        </p:nvSpPr>
        <p:spPr bwMode="auto">
          <a:xfrm>
            <a:off x="1875488" y="5867400"/>
            <a:ext cx="5744512" cy="707886"/>
          </a:xfrm>
          <a:prstGeom prst="rect">
            <a:avLst/>
          </a:prstGeom>
          <a:noFill/>
          <a:ln w="15875" cmpd="sng">
            <a:noFill/>
            <a:miter lim="800000"/>
            <a:headEnd/>
            <a:tailEnd/>
          </a:ln>
          <a:effectLst/>
        </p:spPr>
        <p:txBody>
          <a:bodyPr wrap="square" anchor="ctr">
            <a:prstTxWarp prst="textNoShape">
              <a:avLst/>
            </a:prstTxWarp>
            <a:spAutoFit/>
          </a:bodyPr>
          <a:lstStyle/>
          <a:p>
            <a:pPr algn="ctr"/>
            <a:r>
              <a:rPr lang="en-US" sz="2000" dirty="0" err="1"/>
              <a:t>Mtop</a:t>
            </a:r>
            <a:r>
              <a:rPr lang="en-US" sz="2000" dirty="0"/>
              <a:t> = </a:t>
            </a:r>
            <a:r>
              <a:rPr lang="en-US" sz="2000" dirty="0" smtClean="0"/>
              <a:t>172.2 </a:t>
            </a:r>
            <a:r>
              <a:rPr lang="en-US" sz="2000" dirty="0"/>
              <a:t>+/- </a:t>
            </a:r>
            <a:r>
              <a:rPr lang="en-US" sz="2000" dirty="0" smtClean="0"/>
              <a:t>1.3 </a:t>
            </a:r>
            <a:r>
              <a:rPr lang="en-US" sz="2000" dirty="0"/>
              <a:t>(</a:t>
            </a:r>
            <a:r>
              <a:rPr lang="en-US" sz="2000" dirty="0" err="1"/>
              <a:t>stat.+JES</a:t>
            </a:r>
            <a:r>
              <a:rPr lang="en-US" sz="2000" dirty="0"/>
              <a:t>) +/- </a:t>
            </a:r>
            <a:r>
              <a:rPr lang="en-US" sz="2000" dirty="0" smtClean="0"/>
              <a:t>1.0 </a:t>
            </a:r>
            <a:r>
              <a:rPr lang="en-US" sz="2000" dirty="0"/>
              <a:t>(</a:t>
            </a:r>
            <a:r>
              <a:rPr lang="en-US" sz="2000" dirty="0" err="1"/>
              <a:t>syst</a:t>
            </a:r>
            <a:r>
              <a:rPr lang="en-US" sz="2000" dirty="0"/>
              <a:t>) GeV/c</a:t>
            </a:r>
            <a:r>
              <a:rPr lang="en-US" sz="2000" baseline="30000" dirty="0"/>
              <a:t>2</a:t>
            </a:r>
            <a:r>
              <a:rPr lang="en-US" sz="2000" dirty="0" smtClean="0"/>
              <a:t> </a:t>
            </a:r>
          </a:p>
          <a:p>
            <a:pPr algn="ctr"/>
            <a:r>
              <a:rPr lang="en-US" sz="2000" dirty="0" smtClean="0"/>
              <a:t>= 172.2 </a:t>
            </a:r>
            <a:r>
              <a:rPr lang="en-US" sz="2000" dirty="0"/>
              <a:t>+/-</a:t>
            </a:r>
            <a:r>
              <a:rPr lang="en-US" sz="2000" dirty="0" smtClean="0"/>
              <a:t> 1.7 </a:t>
            </a:r>
            <a:r>
              <a:rPr lang="en-US" sz="2000" dirty="0"/>
              <a:t>GeV/c</a:t>
            </a:r>
            <a:r>
              <a:rPr lang="en-US" sz="2000" baseline="30000" dirty="0"/>
              <a:t>2</a:t>
            </a:r>
            <a:r>
              <a:rPr lang="en-US" sz="20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Date Placeholder 3"/>
          <p:cNvSpPr>
            <a:spLocks noGrp="1"/>
          </p:cNvSpPr>
          <p:nvPr>
            <p:ph type="dt" sz="half" idx="10"/>
          </p:nvPr>
        </p:nvSpPr>
        <p:spPr/>
        <p:txBody>
          <a:bodyPr/>
          <a:lstStyle/>
          <a:p>
            <a:r>
              <a:rPr lang="en-US"/>
              <a:t>20.05.08</a:t>
            </a:r>
          </a:p>
        </p:txBody>
      </p:sp>
      <p:sp>
        <p:nvSpPr>
          <p:cNvPr id="44" name="Footer Placeholder 4"/>
          <p:cNvSpPr>
            <a:spLocks noGrp="1"/>
          </p:cNvSpPr>
          <p:nvPr>
            <p:ph type="ftr" sz="quarter" idx="11"/>
          </p:nvPr>
        </p:nvSpPr>
        <p:spPr/>
        <p:txBody>
          <a:bodyPr/>
          <a:lstStyle/>
          <a:p>
            <a:r>
              <a:rPr lang="en-US"/>
              <a:t>Nick van Remortel, Elba Top08</a:t>
            </a:r>
          </a:p>
        </p:txBody>
      </p:sp>
      <p:sp>
        <p:nvSpPr>
          <p:cNvPr id="45" name="Slide Number Placeholder 5"/>
          <p:cNvSpPr>
            <a:spLocks noGrp="1"/>
          </p:cNvSpPr>
          <p:nvPr>
            <p:ph type="sldNum" sz="quarter" idx="12"/>
          </p:nvPr>
        </p:nvSpPr>
        <p:spPr/>
        <p:txBody>
          <a:bodyPr/>
          <a:lstStyle/>
          <a:p>
            <a:fld id="{155F9FA9-E00F-6F47-89F5-FC32CA27C67D}" type="slidenum">
              <a:rPr lang="en-US"/>
              <a:pPr/>
              <a:t>13</a:t>
            </a:fld>
            <a:endParaRPr lang="en-US"/>
          </a:p>
        </p:txBody>
      </p:sp>
      <p:sp>
        <p:nvSpPr>
          <p:cNvPr id="186370" name="Rectangle 2"/>
          <p:cNvSpPr>
            <a:spLocks noGrp="1" noChangeArrowheads="1"/>
          </p:cNvSpPr>
          <p:nvPr>
            <p:ph type="title"/>
          </p:nvPr>
        </p:nvSpPr>
        <p:spPr>
          <a:xfrm>
            <a:off x="0" y="0"/>
            <a:ext cx="9144000" cy="1143000"/>
          </a:xfrm>
          <a:solidFill>
            <a:srgbClr val="5F0791"/>
          </a:solidFill>
        </p:spPr>
        <p:txBody>
          <a:bodyPr/>
          <a:lstStyle/>
          <a:p>
            <a:r>
              <a:rPr lang="en-US" dirty="0">
                <a:solidFill>
                  <a:schemeClr val="bg1"/>
                </a:solidFill>
              </a:rPr>
              <a:t>Generic Matrix Element Method </a:t>
            </a:r>
          </a:p>
        </p:txBody>
      </p:sp>
      <p:grpSp>
        <p:nvGrpSpPr>
          <p:cNvPr id="2" name="Group 7"/>
          <p:cNvGrpSpPr>
            <a:grpSpLocks/>
          </p:cNvGrpSpPr>
          <p:nvPr/>
        </p:nvGrpSpPr>
        <p:grpSpPr bwMode="auto">
          <a:xfrm>
            <a:off x="228601" y="2590801"/>
            <a:ext cx="3276714" cy="1865313"/>
            <a:chOff x="0" y="1632"/>
            <a:chExt cx="2203" cy="1175"/>
          </a:xfrm>
        </p:grpSpPr>
        <p:sp>
          <p:nvSpPr>
            <p:cNvPr id="186376" name="Rectangle 8"/>
            <p:cNvSpPr>
              <a:spLocks noChangeArrowheads="1"/>
            </p:cNvSpPr>
            <p:nvPr/>
          </p:nvSpPr>
          <p:spPr bwMode="auto">
            <a:xfrm>
              <a:off x="1200" y="1632"/>
              <a:ext cx="720" cy="672"/>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377" name="Text Box 9"/>
            <p:cNvSpPr txBox="1">
              <a:spLocks noChangeArrowheads="1"/>
            </p:cNvSpPr>
            <p:nvPr/>
          </p:nvSpPr>
          <p:spPr bwMode="auto">
            <a:xfrm>
              <a:off x="0" y="2400"/>
              <a:ext cx="2203" cy="407"/>
            </a:xfrm>
            <a:prstGeom prst="rect">
              <a:avLst/>
            </a:prstGeom>
            <a:solidFill>
              <a:srgbClr val="FFCC99"/>
            </a:solidFill>
            <a:ln w="9525">
              <a:noFill/>
              <a:miter lim="800000"/>
              <a:headEnd/>
              <a:tailEnd/>
            </a:ln>
            <a:effectLst/>
          </p:spPr>
          <p:txBody>
            <a:bodyPr wrap="square">
              <a:prstTxWarp prst="textNoShape">
                <a:avLst/>
              </a:prstTxWarp>
              <a:spAutoFit/>
            </a:bodyPr>
            <a:lstStyle/>
            <a:p>
              <a:r>
                <a:rPr lang="en-US" dirty="0">
                  <a:latin typeface="Trebuchet MS" charset="0"/>
                </a:rPr>
                <a:t>Normalization depends on </a:t>
              </a:r>
              <a:r>
                <a:rPr lang="en-US" i="1" dirty="0" err="1" smtClean="0">
                  <a:latin typeface="Trebuchet MS" charset="0"/>
                </a:rPr>
                <a:t>m</a:t>
              </a:r>
              <a:r>
                <a:rPr lang="en-US" i="1" baseline="-25000" dirty="0" err="1" smtClean="0">
                  <a:latin typeface="Trebuchet MS" charset="0"/>
                </a:rPr>
                <a:t>t</a:t>
              </a:r>
              <a:r>
                <a:rPr lang="en-US" i="1" baseline="-25000" dirty="0" smtClean="0">
                  <a:latin typeface="Trebuchet MS" charset="0"/>
                </a:rPr>
                <a:t> </a:t>
              </a:r>
              <a:r>
                <a:rPr lang="en-US" dirty="0" smtClean="0">
                  <a:latin typeface="Trebuchet MS" charset="0"/>
                </a:rPr>
                <a:t>includes </a:t>
              </a:r>
              <a:r>
                <a:rPr lang="en-US" dirty="0">
                  <a:latin typeface="Trebuchet MS" charset="0"/>
                </a:rPr>
                <a:t>acceptance effects</a:t>
              </a:r>
            </a:p>
          </p:txBody>
        </p:sp>
      </p:grpSp>
      <p:grpSp>
        <p:nvGrpSpPr>
          <p:cNvPr id="3" name="Group 10"/>
          <p:cNvGrpSpPr>
            <a:grpSpLocks/>
          </p:cNvGrpSpPr>
          <p:nvPr/>
        </p:nvGrpSpPr>
        <p:grpSpPr bwMode="auto">
          <a:xfrm>
            <a:off x="228600" y="1370013"/>
            <a:ext cx="2971800" cy="2135188"/>
            <a:chOff x="144" y="863"/>
            <a:chExt cx="1872" cy="1345"/>
          </a:xfrm>
        </p:grpSpPr>
        <p:sp>
          <p:nvSpPr>
            <p:cNvPr id="186379" name="Rectangle 11"/>
            <p:cNvSpPr>
              <a:spLocks noChangeArrowheads="1"/>
            </p:cNvSpPr>
            <p:nvPr/>
          </p:nvSpPr>
          <p:spPr bwMode="auto">
            <a:xfrm>
              <a:off x="145" y="1680"/>
              <a:ext cx="1007" cy="52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380" name="Text Box 12"/>
            <p:cNvSpPr txBox="1">
              <a:spLocks noChangeArrowheads="1"/>
            </p:cNvSpPr>
            <p:nvPr/>
          </p:nvSpPr>
          <p:spPr bwMode="auto">
            <a:xfrm>
              <a:off x="144" y="863"/>
              <a:ext cx="1872" cy="577"/>
            </a:xfrm>
            <a:prstGeom prst="rect">
              <a:avLst/>
            </a:prstGeom>
            <a:solidFill>
              <a:schemeClr val="bg1"/>
            </a:solidFill>
            <a:ln w="9525">
              <a:noFill/>
              <a:miter lim="800000"/>
              <a:headEnd/>
              <a:tailEnd/>
            </a:ln>
            <a:effectLst/>
          </p:spPr>
          <p:txBody>
            <a:bodyPr>
              <a:prstTxWarp prst="textNoShape">
                <a:avLst/>
              </a:prstTxWarp>
              <a:spAutoFit/>
            </a:bodyPr>
            <a:lstStyle/>
            <a:p>
              <a:r>
                <a:rPr lang="en-US" dirty="0">
                  <a:latin typeface="Trebuchet MS" charset="0"/>
                </a:rPr>
                <a:t>P</a:t>
              </a:r>
              <a:r>
                <a:rPr lang="en-US" dirty="0" smtClean="0">
                  <a:latin typeface="Trebuchet MS" charset="0"/>
                </a:rPr>
                <a:t>robability </a:t>
              </a:r>
              <a:r>
                <a:rPr lang="en-US" dirty="0">
                  <a:latin typeface="Trebuchet MS" charset="0"/>
                </a:rPr>
                <a:t>to observe a set of kinematic variables </a:t>
              </a:r>
              <a:r>
                <a:rPr lang="en-US" i="1" dirty="0" err="1">
                  <a:latin typeface="Trebuchet MS" charset="0"/>
                </a:rPr>
                <a:t>x</a:t>
              </a:r>
              <a:r>
                <a:rPr lang="en-US" i="1" dirty="0">
                  <a:latin typeface="Trebuchet MS" charset="0"/>
                </a:rPr>
                <a:t> </a:t>
              </a:r>
              <a:r>
                <a:rPr lang="en-US" dirty="0">
                  <a:latin typeface="Trebuchet MS" charset="0"/>
                </a:rPr>
                <a:t>for a given top mass </a:t>
              </a:r>
            </a:p>
          </p:txBody>
        </p:sp>
      </p:grpSp>
      <p:grpSp>
        <p:nvGrpSpPr>
          <p:cNvPr id="4" name="Group 13"/>
          <p:cNvGrpSpPr>
            <a:grpSpLocks/>
          </p:cNvGrpSpPr>
          <p:nvPr/>
        </p:nvGrpSpPr>
        <p:grpSpPr bwMode="auto">
          <a:xfrm>
            <a:off x="3048000" y="2667000"/>
            <a:ext cx="5486400" cy="2209800"/>
            <a:chOff x="1920" y="1680"/>
            <a:chExt cx="3456" cy="1392"/>
          </a:xfrm>
        </p:grpSpPr>
        <p:sp>
          <p:nvSpPr>
            <p:cNvPr id="186382" name="Rectangle 14"/>
            <p:cNvSpPr>
              <a:spLocks noChangeArrowheads="1"/>
            </p:cNvSpPr>
            <p:nvPr/>
          </p:nvSpPr>
          <p:spPr bwMode="auto">
            <a:xfrm>
              <a:off x="1920" y="1680"/>
              <a:ext cx="144" cy="432"/>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383" name="Rectangle 15"/>
            <p:cNvSpPr>
              <a:spLocks noChangeArrowheads="1"/>
            </p:cNvSpPr>
            <p:nvPr/>
          </p:nvSpPr>
          <p:spPr bwMode="auto">
            <a:xfrm>
              <a:off x="2400" y="2736"/>
              <a:ext cx="2976" cy="33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latin typeface="Trebuchet MS" charset="0"/>
                </a:rPr>
                <a:t>Integrate over unknown q</a:t>
              </a:r>
              <a:r>
                <a:rPr lang="en-US" baseline="-25000">
                  <a:latin typeface="Trebuchet MS" charset="0"/>
                </a:rPr>
                <a:t>1</a:t>
              </a:r>
              <a:r>
                <a:rPr lang="en-US">
                  <a:latin typeface="Trebuchet MS" charset="0"/>
                </a:rPr>
                <a:t>,q</a:t>
              </a:r>
              <a:r>
                <a:rPr lang="en-US" baseline="-25000">
                  <a:latin typeface="Trebuchet MS" charset="0"/>
                </a:rPr>
                <a:t>2</a:t>
              </a:r>
              <a:r>
                <a:rPr lang="en-US">
                  <a:latin typeface="Trebuchet MS" charset="0"/>
                </a:rPr>
                <a:t>, y</a:t>
              </a:r>
            </a:p>
          </p:txBody>
        </p:sp>
      </p:grpSp>
      <p:grpSp>
        <p:nvGrpSpPr>
          <p:cNvPr id="5" name="Group 16"/>
          <p:cNvGrpSpPr>
            <a:grpSpLocks/>
          </p:cNvGrpSpPr>
          <p:nvPr/>
        </p:nvGrpSpPr>
        <p:grpSpPr bwMode="auto">
          <a:xfrm>
            <a:off x="533400" y="2667000"/>
            <a:ext cx="7772400" cy="3581400"/>
            <a:chOff x="336" y="1680"/>
            <a:chExt cx="4896" cy="2256"/>
          </a:xfrm>
        </p:grpSpPr>
        <p:grpSp>
          <p:nvGrpSpPr>
            <p:cNvPr id="6" name="Group 17"/>
            <p:cNvGrpSpPr>
              <a:grpSpLocks/>
            </p:cNvGrpSpPr>
            <p:nvPr/>
          </p:nvGrpSpPr>
          <p:grpSpPr bwMode="auto">
            <a:xfrm>
              <a:off x="2640" y="1680"/>
              <a:ext cx="2592" cy="935"/>
              <a:chOff x="2640" y="1680"/>
              <a:chExt cx="2592" cy="935"/>
            </a:xfrm>
          </p:grpSpPr>
          <p:sp>
            <p:nvSpPr>
              <p:cNvPr id="186386" name="Rectangle 18"/>
              <p:cNvSpPr>
                <a:spLocks noChangeArrowheads="1"/>
              </p:cNvSpPr>
              <p:nvPr/>
            </p:nvSpPr>
            <p:spPr bwMode="auto">
              <a:xfrm>
                <a:off x="3120" y="1680"/>
                <a:ext cx="1824" cy="43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387" name="Rectangle 19"/>
              <p:cNvSpPr>
                <a:spLocks noChangeArrowheads="1"/>
              </p:cNvSpPr>
              <p:nvPr/>
            </p:nvSpPr>
            <p:spPr bwMode="auto">
              <a:xfrm>
                <a:off x="2640" y="2208"/>
                <a:ext cx="2592" cy="407"/>
              </a:xfrm>
              <a:prstGeom prst="rect">
                <a:avLst/>
              </a:prstGeom>
              <a:solidFill>
                <a:srgbClr val="CCFFFF"/>
              </a:solidFill>
              <a:ln w="9525">
                <a:noFill/>
                <a:miter lim="800000"/>
                <a:headEnd/>
                <a:tailEnd/>
              </a:ln>
              <a:effectLst/>
            </p:spPr>
            <p:txBody>
              <a:bodyPr wrap="square">
                <a:prstTxWarp prst="textNoShape">
                  <a:avLst/>
                </a:prstTxWarp>
                <a:spAutoFit/>
              </a:bodyPr>
              <a:lstStyle/>
              <a:p>
                <a:r>
                  <a:rPr lang="en-US" b="1" i="1" dirty="0" err="1">
                    <a:latin typeface="Trebuchet MS" charset="0"/>
                    <a:ea typeface="Times New Roman" charset="0"/>
                    <a:cs typeface="Times New Roman" charset="0"/>
                  </a:rPr>
                  <a:t>f(q</a:t>
                </a:r>
                <a:r>
                  <a:rPr lang="en-US" b="1" i="1" dirty="0">
                    <a:latin typeface="Trebuchet MS" charset="0"/>
                    <a:ea typeface="Times New Roman" charset="0"/>
                    <a:cs typeface="Times New Roman" charset="0"/>
                  </a:rPr>
                  <a:t>)</a:t>
                </a:r>
                <a:r>
                  <a:rPr lang="en-US" dirty="0">
                    <a:latin typeface="Trebuchet MS" charset="0"/>
                    <a:ea typeface="Times New Roman" charset="0"/>
                    <a:cs typeface="Times New Roman" charset="0"/>
                  </a:rPr>
                  <a:t> is the probability distribution </a:t>
                </a:r>
                <a:r>
                  <a:rPr lang="en-US" dirty="0" smtClean="0">
                    <a:latin typeface="Trebuchet MS" charset="0"/>
                    <a:ea typeface="Times New Roman" charset="0"/>
                    <a:cs typeface="Times New Roman" charset="0"/>
                  </a:rPr>
                  <a:t>that a </a:t>
                </a:r>
                <a:r>
                  <a:rPr lang="en-US" dirty="0">
                    <a:latin typeface="Trebuchet MS" charset="0"/>
                    <a:ea typeface="Times New Roman" charset="0"/>
                    <a:cs typeface="Times New Roman" charset="0"/>
                  </a:rPr>
                  <a:t>parton will have</a:t>
                </a:r>
                <a:r>
                  <a:rPr lang="en-US" dirty="0" smtClean="0">
                    <a:latin typeface="Trebuchet MS" charset="0"/>
                    <a:ea typeface="Times New Roman" charset="0"/>
                    <a:cs typeface="Times New Roman" charset="0"/>
                  </a:rPr>
                  <a:t> momentum </a:t>
                </a:r>
                <a:r>
                  <a:rPr lang="en-US" b="1" i="1" dirty="0" err="1">
                    <a:latin typeface="Trebuchet MS" charset="0"/>
                    <a:ea typeface="Times New Roman" charset="0"/>
                    <a:cs typeface="Times New Roman" charset="0"/>
                  </a:rPr>
                  <a:t>q</a:t>
                </a:r>
                <a:endParaRPr lang="en-US" dirty="0">
                  <a:latin typeface="Trebuchet MS" charset="0"/>
                  <a:ea typeface="Times New Roman" charset="0"/>
                  <a:cs typeface="Times New Roman" charset="0"/>
                </a:endParaRPr>
              </a:p>
            </p:txBody>
          </p:sp>
        </p:grpSp>
        <p:sp>
          <p:nvSpPr>
            <p:cNvPr id="186388" name="AutoShape 20"/>
            <p:cNvSpPr>
              <a:spLocks noChangeArrowheads="1"/>
            </p:cNvSpPr>
            <p:nvPr/>
          </p:nvSpPr>
          <p:spPr bwMode="auto">
            <a:xfrm>
              <a:off x="336" y="3744"/>
              <a:ext cx="1152" cy="192"/>
            </a:xfrm>
            <a:prstGeom prst="rightArrow">
              <a:avLst>
                <a:gd name="adj1" fmla="val 50000"/>
                <a:gd name="adj2" fmla="val 150000"/>
              </a:avLst>
            </a:prstGeom>
            <a:solidFill>
              <a:srgbClr val="CC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389" name="AutoShape 21"/>
            <p:cNvSpPr>
              <a:spLocks noChangeArrowheads="1"/>
            </p:cNvSpPr>
            <p:nvPr/>
          </p:nvSpPr>
          <p:spPr bwMode="auto">
            <a:xfrm flipH="1" flipV="1">
              <a:off x="1536" y="3744"/>
              <a:ext cx="1152" cy="192"/>
            </a:xfrm>
            <a:prstGeom prst="rightArrow">
              <a:avLst>
                <a:gd name="adj1" fmla="val 50000"/>
                <a:gd name="adj2" fmla="val 150000"/>
              </a:avLst>
            </a:prstGeom>
            <a:solidFill>
              <a:srgbClr val="CCFFCC"/>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7" name="Group 22"/>
          <p:cNvGrpSpPr>
            <a:grpSpLocks/>
          </p:cNvGrpSpPr>
          <p:nvPr/>
        </p:nvGrpSpPr>
        <p:grpSpPr bwMode="auto">
          <a:xfrm>
            <a:off x="1752600" y="1371600"/>
            <a:ext cx="4311650" cy="5181600"/>
            <a:chOff x="1104" y="864"/>
            <a:chExt cx="2716" cy="3264"/>
          </a:xfrm>
        </p:grpSpPr>
        <p:sp>
          <p:nvSpPr>
            <p:cNvPr id="186391" name="Rectangle 23"/>
            <p:cNvSpPr>
              <a:spLocks noChangeArrowheads="1"/>
            </p:cNvSpPr>
            <p:nvPr/>
          </p:nvSpPr>
          <p:spPr bwMode="auto">
            <a:xfrm>
              <a:off x="2064" y="1680"/>
              <a:ext cx="1056" cy="432"/>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392" name="Rectangle 24"/>
            <p:cNvSpPr>
              <a:spLocks noChangeArrowheads="1"/>
            </p:cNvSpPr>
            <p:nvPr/>
          </p:nvSpPr>
          <p:spPr bwMode="auto">
            <a:xfrm>
              <a:off x="2064" y="864"/>
              <a:ext cx="1756" cy="750"/>
            </a:xfrm>
            <a:prstGeom prst="rect">
              <a:avLst/>
            </a:prstGeom>
            <a:solidFill>
              <a:srgbClr val="99CC00"/>
            </a:solidFill>
            <a:ln w="9525">
              <a:noFill/>
              <a:miter lim="800000"/>
              <a:headEnd/>
              <a:tailEnd/>
            </a:ln>
            <a:effectLst/>
          </p:spPr>
          <p:txBody>
            <a:bodyPr>
              <a:prstTxWarp prst="textNoShape">
                <a:avLst/>
              </a:prstTxWarp>
              <a:spAutoFit/>
            </a:bodyPr>
            <a:lstStyle/>
            <a:p>
              <a:r>
                <a:rPr lang="en-US" b="1" i="1">
                  <a:latin typeface="Trebuchet MS" charset="0"/>
                </a:rPr>
                <a:t>d</a:t>
              </a:r>
              <a:r>
                <a:rPr lang="en-US" b="1" i="1" baseline="30000">
                  <a:latin typeface="Trebuchet MS" charset="0"/>
                </a:rPr>
                <a:t>n</a:t>
              </a:r>
              <a:r>
                <a:rPr lang="en-US" b="1" i="1">
                  <a:latin typeface="Trebuchet MS" charset="0"/>
                  <a:ea typeface="Times New Roman" charset="0"/>
                  <a:cs typeface="Times New Roman" charset="0"/>
                </a:rPr>
                <a:t>σ </a:t>
              </a:r>
              <a:r>
                <a:rPr lang="en-US">
                  <a:latin typeface="Trebuchet MS" charset="0"/>
                  <a:ea typeface="Times New Roman" charset="0"/>
                  <a:cs typeface="Times New Roman" charset="0"/>
                </a:rPr>
                <a:t>is the differential cross section</a:t>
              </a:r>
            </a:p>
            <a:p>
              <a:r>
                <a:rPr lang="en-US">
                  <a:latin typeface="Trebuchet MS" charset="0"/>
                  <a:ea typeface="Times New Roman" charset="0"/>
                  <a:cs typeface="Times New Roman" charset="0"/>
                </a:rPr>
                <a:t>Contains (LO) </a:t>
              </a:r>
              <a:r>
                <a:rPr lang="en-US" b="1">
                  <a:solidFill>
                    <a:srgbClr val="FF0000"/>
                  </a:solidFill>
                  <a:latin typeface="Trebuchet MS" charset="0"/>
                  <a:ea typeface="Times New Roman" charset="0"/>
                  <a:cs typeface="Times New Roman" charset="0"/>
                </a:rPr>
                <a:t>matrix element</a:t>
              </a:r>
              <a:r>
                <a:rPr lang="en-US">
                  <a:latin typeface="Trebuchet MS" charset="0"/>
                  <a:ea typeface="Times New Roman" charset="0"/>
                  <a:cs typeface="Times New Roman" charset="0"/>
                </a:rPr>
                <a:t> squared</a:t>
              </a:r>
            </a:p>
          </p:txBody>
        </p:sp>
        <p:sp>
          <p:nvSpPr>
            <p:cNvPr id="186393" name="Oval 25"/>
            <p:cNvSpPr>
              <a:spLocks noChangeArrowheads="1"/>
            </p:cNvSpPr>
            <p:nvPr/>
          </p:nvSpPr>
          <p:spPr bwMode="auto">
            <a:xfrm>
              <a:off x="1392" y="3600"/>
              <a:ext cx="240" cy="240"/>
            </a:xfrm>
            <a:prstGeom prst="ellipse">
              <a:avLst/>
            </a:prstGeom>
            <a:solidFill>
              <a:srgbClr val="669900"/>
            </a:solidFill>
            <a:ln w="9525">
              <a:solidFill>
                <a:schemeClr val="tx1"/>
              </a:solidFill>
              <a:round/>
              <a:headEnd/>
              <a:tailEnd/>
            </a:ln>
            <a:effectLst/>
          </p:spPr>
          <p:txBody>
            <a:bodyPr wrap="none" anchor="ctr">
              <a:prstTxWarp prst="textNoShape">
                <a:avLst/>
              </a:prstTxWarp>
            </a:bodyPr>
            <a:lstStyle/>
            <a:p>
              <a:pPr algn="ctr"/>
              <a:r>
                <a:rPr lang="en-US" sz="2400">
                  <a:latin typeface="Times New Roman" charset="0"/>
                </a:rPr>
                <a:t>t</a:t>
              </a:r>
            </a:p>
          </p:txBody>
        </p:sp>
        <p:sp>
          <p:nvSpPr>
            <p:cNvPr id="186394" name="Oval 26"/>
            <p:cNvSpPr>
              <a:spLocks noChangeArrowheads="1"/>
            </p:cNvSpPr>
            <p:nvPr/>
          </p:nvSpPr>
          <p:spPr bwMode="auto">
            <a:xfrm>
              <a:off x="1392" y="3888"/>
              <a:ext cx="240" cy="240"/>
            </a:xfrm>
            <a:prstGeom prst="ellipse">
              <a:avLst/>
            </a:prstGeom>
            <a:solidFill>
              <a:srgbClr val="669900"/>
            </a:solidFill>
            <a:ln w="9525">
              <a:solidFill>
                <a:schemeClr val="tx1"/>
              </a:solidFill>
              <a:round/>
              <a:headEnd/>
              <a:tailEnd/>
            </a:ln>
            <a:effectLst/>
          </p:spPr>
          <p:txBody>
            <a:bodyPr wrap="none" anchor="ctr">
              <a:prstTxWarp prst="textNoShape">
                <a:avLst/>
              </a:prstTxWarp>
            </a:bodyPr>
            <a:lstStyle/>
            <a:p>
              <a:pPr algn="ctr"/>
              <a:r>
                <a:rPr lang="en-US" sz="2400">
                  <a:latin typeface="Times New Roman" charset="0"/>
                </a:rPr>
                <a:t>t</a:t>
              </a:r>
            </a:p>
          </p:txBody>
        </p:sp>
        <p:sp>
          <p:nvSpPr>
            <p:cNvPr id="186395" name="Line 27"/>
            <p:cNvSpPr>
              <a:spLocks noChangeShapeType="1"/>
            </p:cNvSpPr>
            <p:nvPr/>
          </p:nvSpPr>
          <p:spPr bwMode="auto">
            <a:xfrm flipV="1">
              <a:off x="1632" y="3600"/>
              <a:ext cx="96" cy="96"/>
            </a:xfrm>
            <a:prstGeom prst="line">
              <a:avLst/>
            </a:prstGeom>
            <a:noFill/>
            <a:ln w="57150">
              <a:solidFill>
                <a:srgbClr val="FFFF00"/>
              </a:solidFill>
              <a:round/>
              <a:headEnd/>
              <a:tailEnd/>
            </a:ln>
            <a:effectLst/>
          </p:spPr>
          <p:txBody>
            <a:bodyPr>
              <a:prstTxWarp prst="textNoShape">
                <a:avLst/>
              </a:prstTxWarp>
            </a:bodyPr>
            <a:lstStyle/>
            <a:p>
              <a:endParaRPr lang="en-US"/>
            </a:p>
          </p:txBody>
        </p:sp>
        <p:sp>
          <p:nvSpPr>
            <p:cNvPr id="186396" name="Line 28"/>
            <p:cNvSpPr>
              <a:spLocks noChangeShapeType="1"/>
            </p:cNvSpPr>
            <p:nvPr/>
          </p:nvSpPr>
          <p:spPr bwMode="auto">
            <a:xfrm flipV="1">
              <a:off x="1728" y="3456"/>
              <a:ext cx="0" cy="144"/>
            </a:xfrm>
            <a:prstGeom prst="line">
              <a:avLst/>
            </a:prstGeom>
            <a:noFill/>
            <a:ln w="57150">
              <a:solidFill>
                <a:srgbClr val="66FF66"/>
              </a:solidFill>
              <a:round/>
              <a:headEnd/>
              <a:tailEnd/>
            </a:ln>
            <a:effectLst/>
          </p:spPr>
          <p:txBody>
            <a:bodyPr>
              <a:prstTxWarp prst="textNoShape">
                <a:avLst/>
              </a:prstTxWarp>
            </a:bodyPr>
            <a:lstStyle/>
            <a:p>
              <a:endParaRPr lang="en-US"/>
            </a:p>
          </p:txBody>
        </p:sp>
        <p:sp>
          <p:nvSpPr>
            <p:cNvPr id="186397" name="Line 29"/>
            <p:cNvSpPr>
              <a:spLocks noChangeShapeType="1"/>
            </p:cNvSpPr>
            <p:nvPr/>
          </p:nvSpPr>
          <p:spPr bwMode="auto">
            <a:xfrm flipV="1">
              <a:off x="1728" y="3600"/>
              <a:ext cx="192" cy="0"/>
            </a:xfrm>
            <a:prstGeom prst="line">
              <a:avLst/>
            </a:prstGeom>
            <a:noFill/>
            <a:ln w="57150">
              <a:solidFill>
                <a:srgbClr val="66FF66"/>
              </a:solidFill>
              <a:round/>
              <a:headEnd/>
              <a:tailEnd/>
            </a:ln>
            <a:effectLst/>
          </p:spPr>
          <p:txBody>
            <a:bodyPr>
              <a:prstTxWarp prst="textNoShape">
                <a:avLst/>
              </a:prstTxWarp>
            </a:bodyPr>
            <a:lstStyle/>
            <a:p>
              <a:endParaRPr lang="en-US"/>
            </a:p>
          </p:txBody>
        </p:sp>
        <p:sp>
          <p:nvSpPr>
            <p:cNvPr id="186398" name="Line 30"/>
            <p:cNvSpPr>
              <a:spLocks noChangeShapeType="1"/>
            </p:cNvSpPr>
            <p:nvPr/>
          </p:nvSpPr>
          <p:spPr bwMode="auto">
            <a:xfrm flipH="1" flipV="1">
              <a:off x="1104" y="3552"/>
              <a:ext cx="288" cy="144"/>
            </a:xfrm>
            <a:prstGeom prst="line">
              <a:avLst/>
            </a:prstGeom>
            <a:noFill/>
            <a:ln w="57150">
              <a:solidFill>
                <a:srgbClr val="66FF66"/>
              </a:solidFill>
              <a:round/>
              <a:headEnd/>
              <a:tailEnd/>
            </a:ln>
            <a:effectLst/>
          </p:spPr>
          <p:txBody>
            <a:bodyPr>
              <a:prstTxWarp prst="textNoShape">
                <a:avLst/>
              </a:prstTxWarp>
            </a:bodyPr>
            <a:lstStyle/>
            <a:p>
              <a:endParaRPr lang="en-US"/>
            </a:p>
          </p:txBody>
        </p:sp>
      </p:grpSp>
      <p:grpSp>
        <p:nvGrpSpPr>
          <p:cNvPr id="8" name="Group 31"/>
          <p:cNvGrpSpPr>
            <a:grpSpLocks/>
          </p:cNvGrpSpPr>
          <p:nvPr/>
        </p:nvGrpSpPr>
        <p:grpSpPr bwMode="auto">
          <a:xfrm>
            <a:off x="914400" y="1125538"/>
            <a:ext cx="8229600" cy="4741863"/>
            <a:chOff x="576" y="709"/>
            <a:chExt cx="5184" cy="2987"/>
          </a:xfrm>
        </p:grpSpPr>
        <p:grpSp>
          <p:nvGrpSpPr>
            <p:cNvPr id="9" name="Group 32"/>
            <p:cNvGrpSpPr>
              <a:grpSpLocks/>
            </p:cNvGrpSpPr>
            <p:nvPr/>
          </p:nvGrpSpPr>
          <p:grpSpPr bwMode="auto">
            <a:xfrm>
              <a:off x="3936" y="709"/>
              <a:ext cx="1824" cy="1403"/>
              <a:chOff x="3936" y="709"/>
              <a:chExt cx="1824" cy="1403"/>
            </a:xfrm>
          </p:grpSpPr>
          <p:sp>
            <p:nvSpPr>
              <p:cNvPr id="186401" name="Rectangle 33"/>
              <p:cNvSpPr>
                <a:spLocks noChangeArrowheads="1"/>
              </p:cNvSpPr>
              <p:nvPr/>
            </p:nvSpPr>
            <p:spPr bwMode="auto">
              <a:xfrm>
                <a:off x="4944" y="1680"/>
                <a:ext cx="816" cy="432"/>
              </a:xfrm>
              <a:prstGeom prst="rect">
                <a:avLst/>
              </a:prstGeom>
              <a:solidFill>
                <a:srgbClr val="FFCC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402" name="Rectangle 34"/>
              <p:cNvSpPr>
                <a:spLocks noChangeArrowheads="1"/>
              </p:cNvSpPr>
              <p:nvPr/>
            </p:nvSpPr>
            <p:spPr bwMode="auto">
              <a:xfrm>
                <a:off x="3936" y="709"/>
                <a:ext cx="1824" cy="923"/>
              </a:xfrm>
              <a:prstGeom prst="rect">
                <a:avLst/>
              </a:prstGeom>
              <a:solidFill>
                <a:srgbClr val="FFCC66"/>
              </a:solidFill>
              <a:ln w="9525">
                <a:noFill/>
                <a:miter lim="800000"/>
                <a:headEnd/>
                <a:tailEnd/>
              </a:ln>
              <a:effectLst/>
            </p:spPr>
            <p:txBody>
              <a:bodyPr>
                <a:prstTxWarp prst="textNoShape">
                  <a:avLst/>
                </a:prstTxWarp>
                <a:spAutoFit/>
              </a:bodyPr>
              <a:lstStyle/>
              <a:p>
                <a:r>
                  <a:rPr lang="en-US" b="1" i="1" dirty="0" err="1">
                    <a:latin typeface="Trebuchet MS" charset="0"/>
                    <a:ea typeface="Times New Roman" charset="0"/>
                    <a:cs typeface="Times New Roman" charset="0"/>
                  </a:rPr>
                  <a:t>W(x,y</a:t>
                </a:r>
                <a:r>
                  <a:rPr lang="en-US" b="1" i="1" dirty="0">
                    <a:latin typeface="Trebuchet MS" charset="0"/>
                    <a:ea typeface="Times New Roman" charset="0"/>
                    <a:cs typeface="Times New Roman" charset="0"/>
                  </a:rPr>
                  <a:t>)</a:t>
                </a:r>
                <a:r>
                  <a:rPr lang="en-US" dirty="0">
                    <a:latin typeface="Trebuchet MS" charset="0"/>
                    <a:ea typeface="Times New Roman" charset="0"/>
                    <a:cs typeface="Times New Roman" charset="0"/>
                  </a:rPr>
                  <a:t> is the probability that a parton </a:t>
                </a:r>
              </a:p>
              <a:p>
                <a:r>
                  <a:rPr lang="en-US" dirty="0">
                    <a:latin typeface="Trebuchet MS" charset="0"/>
                    <a:ea typeface="Times New Roman" charset="0"/>
                    <a:cs typeface="Times New Roman" charset="0"/>
                  </a:rPr>
                  <a:t>level set of variables </a:t>
                </a:r>
                <a:r>
                  <a:rPr lang="en-US" b="1" i="1" dirty="0" err="1">
                    <a:latin typeface="Trebuchet MS" charset="0"/>
                    <a:ea typeface="Times New Roman" charset="0"/>
                    <a:cs typeface="Times New Roman" charset="0"/>
                  </a:rPr>
                  <a:t>y</a:t>
                </a:r>
                <a:r>
                  <a:rPr lang="en-US" dirty="0">
                    <a:latin typeface="Trebuchet MS" charset="0"/>
                    <a:ea typeface="Times New Roman" charset="0"/>
                    <a:cs typeface="Times New Roman" charset="0"/>
                  </a:rPr>
                  <a:t> will be measured </a:t>
                </a:r>
              </a:p>
              <a:p>
                <a:r>
                  <a:rPr lang="en-US" dirty="0">
                    <a:latin typeface="Trebuchet MS" charset="0"/>
                    <a:ea typeface="Times New Roman" charset="0"/>
                    <a:cs typeface="Times New Roman" charset="0"/>
                  </a:rPr>
                  <a:t>as a set of variables </a:t>
                </a:r>
                <a:r>
                  <a:rPr lang="en-US" b="1" i="1" dirty="0" err="1">
                    <a:latin typeface="Trebuchet MS" charset="0"/>
                    <a:ea typeface="Times New Roman" charset="0"/>
                    <a:cs typeface="Times New Roman" charset="0"/>
                  </a:rPr>
                  <a:t>x</a:t>
                </a:r>
                <a:endParaRPr lang="en-US" b="1" i="1" dirty="0">
                  <a:latin typeface="Trebuchet MS" charset="0"/>
                  <a:ea typeface="Times New Roman" charset="0"/>
                  <a:cs typeface="Times New Roman" charset="0"/>
                </a:endParaRPr>
              </a:p>
            </p:txBody>
          </p:sp>
        </p:grpSp>
        <p:sp>
          <p:nvSpPr>
            <p:cNvPr id="186403" name="AutoShape 35"/>
            <p:cNvSpPr>
              <a:spLocks noChangeArrowheads="1"/>
            </p:cNvSpPr>
            <p:nvPr/>
          </p:nvSpPr>
          <p:spPr bwMode="auto">
            <a:xfrm rot="7986262">
              <a:off x="672" y="3024"/>
              <a:ext cx="432" cy="624"/>
            </a:xfrm>
            <a:prstGeom prst="triangle">
              <a:avLst>
                <a:gd name="adj" fmla="val 50000"/>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404" name="AutoShape 36"/>
            <p:cNvSpPr>
              <a:spLocks noChangeArrowheads="1"/>
            </p:cNvSpPr>
            <p:nvPr/>
          </p:nvSpPr>
          <p:spPr bwMode="auto">
            <a:xfrm rot="15101623">
              <a:off x="1968" y="3168"/>
              <a:ext cx="432" cy="624"/>
            </a:xfrm>
            <a:prstGeom prst="triangle">
              <a:avLst>
                <a:gd name="adj" fmla="val 50000"/>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405" name="AutoShape 37"/>
            <p:cNvSpPr>
              <a:spLocks noChangeArrowheads="1"/>
            </p:cNvSpPr>
            <p:nvPr/>
          </p:nvSpPr>
          <p:spPr bwMode="auto">
            <a:xfrm rot="11762820">
              <a:off x="1584" y="2880"/>
              <a:ext cx="432" cy="624"/>
            </a:xfrm>
            <a:prstGeom prst="triangle">
              <a:avLst>
                <a:gd name="adj" fmla="val 50000"/>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6406" name="Text Box 38"/>
            <p:cNvSpPr txBox="1">
              <a:spLocks noChangeArrowheads="1"/>
            </p:cNvSpPr>
            <p:nvPr/>
          </p:nvSpPr>
          <p:spPr bwMode="auto">
            <a:xfrm>
              <a:off x="720" y="3072"/>
              <a:ext cx="212" cy="288"/>
            </a:xfrm>
            <a:prstGeom prst="rect">
              <a:avLst/>
            </a:prstGeom>
            <a:noFill/>
            <a:ln w="9525">
              <a:noFill/>
              <a:miter lim="800000"/>
              <a:headEnd/>
              <a:tailEnd/>
            </a:ln>
            <a:effectLst/>
          </p:spPr>
          <p:txBody>
            <a:bodyPr wrap="none">
              <a:prstTxWarp prst="textNoShape">
                <a:avLst/>
              </a:prstTxWarp>
              <a:spAutoFit/>
            </a:bodyPr>
            <a:lstStyle/>
            <a:p>
              <a:r>
                <a:rPr lang="en-US" sz="2400">
                  <a:latin typeface="Times New Roman" charset="0"/>
                </a:rPr>
                <a:t>b</a:t>
              </a:r>
            </a:p>
          </p:txBody>
        </p:sp>
        <p:sp>
          <p:nvSpPr>
            <p:cNvPr id="186407" name="Text Box 39"/>
            <p:cNvSpPr txBox="1">
              <a:spLocks noChangeArrowheads="1"/>
            </p:cNvSpPr>
            <p:nvPr/>
          </p:nvSpPr>
          <p:spPr bwMode="auto">
            <a:xfrm>
              <a:off x="2208" y="3264"/>
              <a:ext cx="276" cy="288"/>
            </a:xfrm>
            <a:prstGeom prst="rect">
              <a:avLst/>
            </a:prstGeom>
            <a:noFill/>
            <a:ln w="9525">
              <a:noFill/>
              <a:miter lim="800000"/>
              <a:headEnd/>
              <a:tailEnd/>
            </a:ln>
            <a:effectLst/>
          </p:spPr>
          <p:txBody>
            <a:bodyPr wrap="none">
              <a:prstTxWarp prst="textNoShape">
                <a:avLst/>
              </a:prstTxWarp>
              <a:spAutoFit/>
            </a:bodyPr>
            <a:lstStyle/>
            <a:p>
              <a:r>
                <a:rPr lang="en-US" sz="2400">
                  <a:latin typeface="Times New Roman" charset="0"/>
                </a:rPr>
                <a:t>q’</a:t>
              </a:r>
            </a:p>
          </p:txBody>
        </p:sp>
        <p:sp>
          <p:nvSpPr>
            <p:cNvPr id="186408" name="Text Box 40"/>
            <p:cNvSpPr txBox="1">
              <a:spLocks noChangeArrowheads="1"/>
            </p:cNvSpPr>
            <p:nvPr/>
          </p:nvSpPr>
          <p:spPr bwMode="auto">
            <a:xfrm>
              <a:off x="1728" y="2880"/>
              <a:ext cx="212" cy="288"/>
            </a:xfrm>
            <a:prstGeom prst="rect">
              <a:avLst/>
            </a:prstGeom>
            <a:noFill/>
            <a:ln w="9525">
              <a:noFill/>
              <a:miter lim="800000"/>
              <a:headEnd/>
              <a:tailEnd/>
            </a:ln>
            <a:effectLst/>
          </p:spPr>
          <p:txBody>
            <a:bodyPr wrap="none">
              <a:prstTxWarp prst="textNoShape">
                <a:avLst/>
              </a:prstTxWarp>
              <a:spAutoFit/>
            </a:bodyPr>
            <a:lstStyle/>
            <a:p>
              <a:r>
                <a:rPr lang="en-US" sz="2400">
                  <a:latin typeface="Times New Roman" charset="0"/>
                </a:rPr>
                <a:t>q</a:t>
              </a:r>
            </a:p>
          </p:txBody>
        </p:sp>
      </p:grpSp>
      <p:graphicFrame>
        <p:nvGraphicFramePr>
          <p:cNvPr id="186409" name="Object 41"/>
          <p:cNvGraphicFramePr>
            <a:graphicFrameLocks noChangeAspect="1"/>
          </p:cNvGraphicFramePr>
          <p:nvPr/>
        </p:nvGraphicFramePr>
        <p:xfrm>
          <a:off x="155575" y="2619375"/>
          <a:ext cx="8836025" cy="1006475"/>
        </p:xfrm>
        <a:graphic>
          <a:graphicData uri="http://schemas.openxmlformats.org/presentationml/2006/ole">
            <p:oleObj spid="_x0000_s190466" name="Equation" r:id="rId4" imgW="3581400" imgH="406400" progId="Equation.3">
              <p:embed/>
            </p:oleObj>
          </a:graphicData>
        </a:graphic>
      </p:graphicFrame>
      <p:grpSp>
        <p:nvGrpSpPr>
          <p:cNvPr id="10" name="Group 43"/>
          <p:cNvGrpSpPr>
            <a:grpSpLocks/>
          </p:cNvGrpSpPr>
          <p:nvPr/>
        </p:nvGrpSpPr>
        <p:grpSpPr bwMode="auto">
          <a:xfrm>
            <a:off x="4572000" y="5029200"/>
            <a:ext cx="4191000" cy="1371600"/>
            <a:chOff x="2880" y="3168"/>
            <a:chExt cx="2640" cy="864"/>
          </a:xfrm>
        </p:grpSpPr>
        <p:sp>
          <p:nvSpPr>
            <p:cNvPr id="186373" name="Text Box 5"/>
            <p:cNvSpPr txBox="1">
              <a:spLocks noChangeArrowheads="1"/>
            </p:cNvSpPr>
            <p:nvPr/>
          </p:nvSpPr>
          <p:spPr bwMode="auto">
            <a:xfrm>
              <a:off x="2880" y="3257"/>
              <a:ext cx="2640" cy="679"/>
            </a:xfrm>
            <a:prstGeom prst="rect">
              <a:avLst/>
            </a:prstGeom>
            <a:noFill/>
            <a:ln w="9525">
              <a:noFill/>
              <a:miter lim="800000"/>
              <a:headEnd/>
              <a:tailEnd/>
            </a:ln>
            <a:effectLst/>
          </p:spPr>
          <p:txBody>
            <a:bodyPr>
              <a:prstTxWarp prst="textNoShape">
                <a:avLst/>
              </a:prstTxWarp>
              <a:spAutoFit/>
            </a:bodyPr>
            <a:lstStyle/>
            <a:p>
              <a:pPr>
                <a:buFontTx/>
                <a:buChar char="•"/>
              </a:pPr>
              <a:r>
                <a:rPr lang="en-US" sz="1600" dirty="0"/>
                <a:t> Maximal extraction of information, but phase </a:t>
              </a:r>
            </a:p>
            <a:p>
              <a:r>
                <a:rPr lang="en-US" sz="1600" dirty="0"/>
                <a:t>   space integration is very CPU intensive</a:t>
              </a:r>
              <a:endParaRPr lang="en-US" sz="1600" dirty="0" smtClean="0"/>
            </a:p>
            <a:p>
              <a:pPr>
                <a:buFontTx/>
                <a:buChar char="•"/>
              </a:pPr>
              <a:r>
                <a:rPr lang="en-US" sz="1600" dirty="0" smtClean="0"/>
                <a:t> Additional </a:t>
              </a:r>
              <a:r>
                <a:rPr lang="en-US" sz="1600" dirty="0"/>
                <a:t>background probability term with  </a:t>
              </a:r>
            </a:p>
            <a:p>
              <a:r>
                <a:rPr lang="en-US" sz="1600" dirty="0"/>
                <a:t>  varying </a:t>
              </a:r>
              <a:r>
                <a:rPr lang="en-US" sz="1600" dirty="0" smtClean="0"/>
                <a:t>levels </a:t>
              </a:r>
              <a:r>
                <a:rPr lang="en-US" sz="1600" dirty="0"/>
                <a:t>of sophistication</a:t>
              </a:r>
            </a:p>
          </p:txBody>
        </p:sp>
        <p:sp>
          <p:nvSpPr>
            <p:cNvPr id="186410" name="AutoShape 42"/>
            <p:cNvSpPr>
              <a:spLocks noChangeArrowheads="1"/>
            </p:cNvSpPr>
            <p:nvPr/>
          </p:nvSpPr>
          <p:spPr bwMode="auto">
            <a:xfrm>
              <a:off x="2880" y="3168"/>
              <a:ext cx="2592" cy="864"/>
            </a:xfrm>
            <a:prstGeom prst="roundRect">
              <a:avLst>
                <a:gd name="adj" fmla="val 16667"/>
              </a:avLst>
            </a:prstGeom>
            <a:noFill/>
            <a:ln w="9525">
              <a:solidFill>
                <a:srgbClr val="A21A1A"/>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grpSp>
      <p:sp>
        <p:nvSpPr>
          <p:cNvPr id="186412" name="Text Box 44"/>
          <p:cNvSpPr txBox="1">
            <a:spLocks noChangeArrowheads="1"/>
          </p:cNvSpPr>
          <p:nvPr/>
        </p:nvSpPr>
        <p:spPr bwMode="auto">
          <a:xfrm>
            <a:off x="288925" y="6230938"/>
            <a:ext cx="1711325" cy="244475"/>
          </a:xfrm>
          <a:prstGeom prst="rect">
            <a:avLst/>
          </a:prstGeom>
          <a:noFill/>
          <a:ln w="9525">
            <a:noFill/>
            <a:miter lim="800000"/>
            <a:headEnd/>
            <a:tailEnd/>
          </a:ln>
          <a:effectLst/>
        </p:spPr>
        <p:txBody>
          <a:bodyPr wrap="none">
            <a:prstTxWarp prst="textNoShape">
              <a:avLst/>
            </a:prstTxWarp>
            <a:spAutoFit/>
          </a:bodyPr>
          <a:lstStyle/>
          <a:p>
            <a:r>
              <a:rPr lang="en-US" sz="1000"/>
              <a:t>R. Demina (Rochester, D0)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October 25, 2008</a:t>
            </a:r>
            <a:endParaRPr lang="en-US"/>
          </a:p>
        </p:txBody>
      </p:sp>
      <p:sp>
        <p:nvSpPr>
          <p:cNvPr id="17" name="Footer Placeholder 4"/>
          <p:cNvSpPr>
            <a:spLocks noGrp="1"/>
          </p:cNvSpPr>
          <p:nvPr>
            <p:ph type="ftr" sz="quarter" idx="11"/>
          </p:nvPr>
        </p:nvSpPr>
        <p:spPr/>
        <p:txBody>
          <a:bodyPr/>
          <a:lstStyle/>
          <a:p>
            <a:r>
              <a:rPr lang="en-US" smtClean="0"/>
              <a:t>K. Tollefson, 3rd Top Workshop @ Grenoble</a:t>
            </a:r>
            <a:endParaRPr lang="en-US"/>
          </a:p>
        </p:txBody>
      </p:sp>
      <p:sp>
        <p:nvSpPr>
          <p:cNvPr id="18" name="Slide Number Placeholder 5"/>
          <p:cNvSpPr>
            <a:spLocks noGrp="1"/>
          </p:cNvSpPr>
          <p:nvPr>
            <p:ph type="sldNum" sz="quarter" idx="12"/>
          </p:nvPr>
        </p:nvSpPr>
        <p:spPr/>
        <p:txBody>
          <a:bodyPr/>
          <a:lstStyle/>
          <a:p>
            <a:fld id="{F7B76F19-B8AA-9643-9D1C-6F548399037D}" type="slidenum">
              <a:rPr lang="en-US"/>
              <a:pPr/>
              <a:t>14</a:t>
            </a:fld>
            <a:endParaRPr lang="en-US"/>
          </a:p>
        </p:txBody>
      </p:sp>
      <p:sp>
        <p:nvSpPr>
          <p:cNvPr id="11269" name="Text Box 5"/>
          <p:cNvSpPr txBox="1">
            <a:spLocks noChangeArrowheads="1"/>
          </p:cNvSpPr>
          <p:nvPr/>
        </p:nvSpPr>
        <p:spPr bwMode="auto">
          <a:xfrm>
            <a:off x="228600" y="990600"/>
            <a:ext cx="5029200" cy="2838450"/>
          </a:xfrm>
          <a:prstGeom prst="rect">
            <a:avLst/>
          </a:prstGeom>
          <a:noFill/>
          <a:ln w="9525">
            <a:noFill/>
            <a:miter lim="800000"/>
            <a:headEnd/>
            <a:tailEnd/>
          </a:ln>
          <a:effectLst/>
        </p:spPr>
        <p:txBody>
          <a:bodyPr>
            <a:prstTxWarp prst="textNoShape">
              <a:avLst/>
            </a:prstTxWarp>
            <a:spAutoFit/>
          </a:bodyPr>
          <a:lstStyle/>
          <a:p>
            <a:r>
              <a:rPr lang="en-US" dirty="0"/>
              <a:t>Event selection optimized to yield smallest expected statistical uncertainty by means of </a:t>
            </a:r>
            <a:r>
              <a:rPr lang="en-US" dirty="0" err="1">
                <a:solidFill>
                  <a:srgbClr val="A21A1A"/>
                </a:solidFill>
              </a:rPr>
              <a:t>neuro</a:t>
            </a:r>
            <a:r>
              <a:rPr lang="en-US" dirty="0">
                <a:solidFill>
                  <a:srgbClr val="A21A1A"/>
                </a:solidFill>
              </a:rPr>
              <a:t>-evolution</a:t>
            </a:r>
            <a:r>
              <a:rPr lang="en-US" dirty="0"/>
              <a:t>:</a:t>
            </a:r>
          </a:p>
          <a:p>
            <a:pPr>
              <a:buFontTx/>
              <a:buChar char="•"/>
            </a:pPr>
            <a:r>
              <a:rPr lang="en-US" dirty="0"/>
              <a:t> Start with random collection of neural nets</a:t>
            </a:r>
          </a:p>
          <a:p>
            <a:pPr>
              <a:buFontTx/>
              <a:buChar char="•"/>
            </a:pPr>
            <a:r>
              <a:rPr lang="en-US" dirty="0"/>
              <a:t> Determine analysis sensitivity of each network</a:t>
            </a:r>
          </a:p>
          <a:p>
            <a:r>
              <a:rPr lang="en-US" dirty="0"/>
              <a:t>  (fitness function)</a:t>
            </a:r>
          </a:p>
          <a:p>
            <a:pPr>
              <a:buFontTx/>
              <a:buChar char="•"/>
            </a:pPr>
            <a:r>
              <a:rPr lang="en-US" dirty="0"/>
              <a:t> Discard low sensitive nets and combine</a:t>
            </a:r>
          </a:p>
          <a:p>
            <a:r>
              <a:rPr lang="en-US" dirty="0"/>
              <a:t>  topology and node weights through mutation </a:t>
            </a:r>
          </a:p>
          <a:p>
            <a:endParaRPr lang="en-US" dirty="0"/>
          </a:p>
          <a:p>
            <a:endParaRPr lang="en-US" dirty="0"/>
          </a:p>
        </p:txBody>
      </p:sp>
      <p:pic>
        <p:nvPicPr>
          <p:cNvPr id="11270" name="Picture 6"/>
          <p:cNvPicPr>
            <a:picLocks noChangeAspect="1" noChangeArrowheads="1"/>
          </p:cNvPicPr>
          <p:nvPr/>
        </p:nvPicPr>
        <p:blipFill>
          <a:blip r:embed="rId3"/>
          <a:srcRect l="19643" t="43810" r="25000" b="28572"/>
          <a:stretch>
            <a:fillRect/>
          </a:stretch>
        </p:blipFill>
        <p:spPr bwMode="auto">
          <a:xfrm>
            <a:off x="5181600" y="1524000"/>
            <a:ext cx="3886200" cy="1211262"/>
          </a:xfrm>
          <a:prstGeom prst="rect">
            <a:avLst/>
          </a:prstGeom>
          <a:noFill/>
          <a:ln w="9525">
            <a:noFill/>
            <a:miter lim="800000"/>
            <a:headEnd/>
            <a:tailEnd/>
          </a:ln>
          <a:effectLst/>
        </p:spPr>
      </p:pic>
      <p:sp>
        <p:nvSpPr>
          <p:cNvPr id="11271" name="Text Box 7"/>
          <p:cNvSpPr txBox="1">
            <a:spLocks noChangeArrowheads="1"/>
          </p:cNvSpPr>
          <p:nvPr/>
        </p:nvSpPr>
        <p:spPr bwMode="auto">
          <a:xfrm>
            <a:off x="5562600" y="1219200"/>
            <a:ext cx="3079750" cy="366713"/>
          </a:xfrm>
          <a:prstGeom prst="rect">
            <a:avLst/>
          </a:prstGeom>
          <a:noFill/>
          <a:ln w="9525">
            <a:noFill/>
            <a:miter lim="800000"/>
            <a:headEnd/>
            <a:tailEnd/>
          </a:ln>
          <a:effectLst/>
        </p:spPr>
        <p:txBody>
          <a:bodyPr wrap="none">
            <a:prstTxWarp prst="textNoShape">
              <a:avLst/>
            </a:prstTxWarp>
            <a:spAutoFit/>
          </a:bodyPr>
          <a:lstStyle/>
          <a:p>
            <a:r>
              <a:rPr lang="en-US"/>
              <a:t>Neuro-evolution optimization</a:t>
            </a:r>
          </a:p>
        </p:txBody>
      </p:sp>
      <p:pic>
        <p:nvPicPr>
          <p:cNvPr id="11274" name="Picture 10"/>
          <p:cNvPicPr>
            <a:picLocks noChangeAspect="1" noChangeArrowheads="1"/>
          </p:cNvPicPr>
          <p:nvPr/>
        </p:nvPicPr>
        <p:blipFill>
          <a:blip r:embed="rId4"/>
          <a:srcRect l="59525" t="58095" r="19048" b="10475"/>
          <a:stretch>
            <a:fillRect/>
          </a:stretch>
        </p:blipFill>
        <p:spPr bwMode="auto">
          <a:xfrm>
            <a:off x="5257800" y="2832100"/>
            <a:ext cx="3733800" cy="3422650"/>
          </a:xfrm>
          <a:prstGeom prst="rect">
            <a:avLst/>
          </a:prstGeom>
          <a:noFill/>
          <a:ln w="9525">
            <a:noFill/>
            <a:miter lim="800000"/>
            <a:headEnd/>
            <a:tailEnd/>
          </a:ln>
          <a:effectLst/>
        </p:spPr>
      </p:pic>
      <p:sp>
        <p:nvSpPr>
          <p:cNvPr id="11275" name="Rectangle 11"/>
          <p:cNvSpPr>
            <a:spLocks noChangeArrowheads="1"/>
          </p:cNvSpPr>
          <p:nvPr/>
        </p:nvSpPr>
        <p:spPr bwMode="auto">
          <a:xfrm>
            <a:off x="3733800" y="4800600"/>
            <a:ext cx="1600200" cy="1676400"/>
          </a:xfrm>
          <a:prstGeom prst="rect">
            <a:avLst/>
          </a:prstGeom>
          <a:noFill/>
          <a:ln w="9525">
            <a:noFill/>
            <a:miter lim="800000"/>
            <a:headEnd/>
            <a:tailEnd/>
          </a:ln>
          <a:effectLst/>
        </p:spPr>
        <p:txBody>
          <a:bodyPr wrap="none" anchor="ctr">
            <a:prstTxWarp prst="textNoShape">
              <a:avLst/>
            </a:prstTxWarp>
          </a:bodyPr>
          <a:lstStyle/>
          <a:p>
            <a:endParaRPr lang="en-US"/>
          </a:p>
        </p:txBody>
      </p:sp>
      <p:grpSp>
        <p:nvGrpSpPr>
          <p:cNvPr id="2" name="Group 13"/>
          <p:cNvGrpSpPr>
            <a:grpSpLocks/>
          </p:cNvGrpSpPr>
          <p:nvPr/>
        </p:nvGrpSpPr>
        <p:grpSpPr bwMode="auto">
          <a:xfrm>
            <a:off x="304800" y="2971800"/>
            <a:ext cx="5257800" cy="3673475"/>
            <a:chOff x="192" y="2064"/>
            <a:chExt cx="3120" cy="2016"/>
          </a:xfrm>
        </p:grpSpPr>
        <p:pic>
          <p:nvPicPr>
            <p:cNvPr id="11273" name="Picture 9"/>
            <p:cNvPicPr>
              <a:picLocks noChangeAspect="1" noChangeArrowheads="1"/>
            </p:cNvPicPr>
            <p:nvPr/>
          </p:nvPicPr>
          <p:blipFill>
            <a:blip r:embed="rId4"/>
            <a:srcRect l="15475" t="23810" r="19643" b="9525"/>
            <a:stretch>
              <a:fillRect/>
            </a:stretch>
          </p:blipFill>
          <p:spPr bwMode="auto">
            <a:xfrm>
              <a:off x="192" y="2064"/>
              <a:ext cx="3120" cy="2004"/>
            </a:xfrm>
            <a:prstGeom prst="rect">
              <a:avLst/>
            </a:prstGeom>
            <a:solidFill>
              <a:schemeClr val="bg1"/>
            </a:solidFill>
            <a:ln w="9525">
              <a:noFill/>
              <a:miter lim="800000"/>
              <a:headEnd/>
              <a:tailEnd/>
            </a:ln>
            <a:effectLst/>
          </p:spPr>
        </p:pic>
        <p:sp>
          <p:nvSpPr>
            <p:cNvPr id="11276" name="Rectangle 12"/>
            <p:cNvSpPr>
              <a:spLocks noChangeArrowheads="1"/>
            </p:cNvSpPr>
            <p:nvPr/>
          </p:nvSpPr>
          <p:spPr bwMode="auto">
            <a:xfrm>
              <a:off x="2352" y="3072"/>
              <a:ext cx="960" cy="100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3810000" y="4800600"/>
            <a:ext cx="1828800" cy="457200"/>
            <a:chOff x="2400" y="3024"/>
            <a:chExt cx="1152" cy="288"/>
          </a:xfrm>
        </p:grpSpPr>
        <p:sp>
          <p:nvSpPr>
            <p:cNvPr id="11278" name="AutoShape 14"/>
            <p:cNvSpPr>
              <a:spLocks noChangeArrowheads="1"/>
            </p:cNvSpPr>
            <p:nvPr/>
          </p:nvSpPr>
          <p:spPr bwMode="auto">
            <a:xfrm>
              <a:off x="2448" y="3024"/>
              <a:ext cx="1104" cy="288"/>
            </a:xfrm>
            <a:prstGeom prst="rightArrow">
              <a:avLst>
                <a:gd name="adj1" fmla="val 50000"/>
                <a:gd name="adj2" fmla="val 958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0" name="Text Box 16"/>
            <p:cNvSpPr txBox="1">
              <a:spLocks noChangeArrowheads="1"/>
            </p:cNvSpPr>
            <p:nvPr/>
          </p:nvSpPr>
          <p:spPr bwMode="auto">
            <a:xfrm>
              <a:off x="2400" y="3072"/>
              <a:ext cx="948" cy="192"/>
            </a:xfrm>
            <a:prstGeom prst="rect">
              <a:avLst/>
            </a:prstGeom>
            <a:noFill/>
            <a:ln w="9525">
              <a:noFill/>
              <a:miter lim="800000"/>
              <a:headEnd/>
              <a:tailEnd/>
            </a:ln>
            <a:effectLst/>
          </p:spPr>
          <p:txBody>
            <a:bodyPr wrap="none">
              <a:prstTxWarp prst="textNoShape">
                <a:avLst/>
              </a:prstTxWarp>
              <a:spAutoFit/>
            </a:bodyPr>
            <a:lstStyle/>
            <a:p>
              <a:r>
                <a:rPr lang="en-US" sz="1400"/>
                <a:t>Converged NNet</a:t>
              </a:r>
            </a:p>
          </p:txBody>
        </p:sp>
      </p:grpSp>
      <p:sp>
        <p:nvSpPr>
          <p:cNvPr id="11282" name="Rectangle 18"/>
          <p:cNvSpPr>
            <a:spLocks noChangeArrowheads="1"/>
          </p:cNvSpPr>
          <p:nvPr/>
        </p:nvSpPr>
        <p:spPr bwMode="auto">
          <a:xfrm>
            <a:off x="4572000" y="6096000"/>
            <a:ext cx="4572000" cy="501650"/>
          </a:xfrm>
          <a:prstGeom prst="rect">
            <a:avLst/>
          </a:prstGeom>
          <a:noFill/>
          <a:ln w="9525">
            <a:noFill/>
            <a:miter lim="800000"/>
            <a:headEnd/>
            <a:tailEnd/>
          </a:ln>
          <a:effectLst/>
        </p:spPr>
        <p:txBody>
          <a:bodyPr>
            <a:prstTxWarp prst="textNoShape">
              <a:avLst/>
            </a:prstTxWarp>
            <a:spAutoFit/>
          </a:bodyPr>
          <a:lstStyle/>
          <a:p>
            <a:r>
              <a:rPr lang="en-US" sz="900" b="1" i="1"/>
              <a:t>Ref</a:t>
            </a:r>
            <a:r>
              <a:rPr lang="en-US" sz="900" b="1"/>
              <a:t>: </a:t>
            </a:r>
            <a:r>
              <a:rPr lang="en-US" sz="900"/>
              <a:t>S. Whiteson and D. Whiteson, </a:t>
            </a:r>
            <a:r>
              <a:rPr lang="en-US" sz="900" i="1"/>
              <a:t>Proceedings of the Nineteenth Annual</a:t>
            </a:r>
          </a:p>
          <a:p>
            <a:r>
              <a:rPr lang="en-US" sz="900" i="1"/>
              <a:t>Innovative Appllications of Artificial Intelligence Conference</a:t>
            </a:r>
            <a:r>
              <a:rPr lang="en-US" sz="900"/>
              <a:t>, p1819-1825, July 2007</a:t>
            </a:r>
          </a:p>
          <a:p>
            <a:r>
              <a:rPr lang="en-US" sz="900"/>
              <a:t>K. Stanley and R. Miikulainen, </a:t>
            </a:r>
            <a:r>
              <a:rPr lang="en-US" sz="900" i="1"/>
              <a:t>Evolutionary Computation </a:t>
            </a:r>
            <a:r>
              <a:rPr lang="en-US" sz="900"/>
              <a:t>10(2):99-127, 2002</a:t>
            </a:r>
          </a:p>
        </p:txBody>
      </p:sp>
      <p:sp>
        <p:nvSpPr>
          <p:cNvPr id="21" name="Rectangle 20"/>
          <p:cNvSpPr/>
          <p:nvPr/>
        </p:nvSpPr>
        <p:spPr>
          <a:xfrm>
            <a:off x="0" y="0"/>
            <a:ext cx="9144000" cy="9906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Optimizing Dilepton Selection</a:t>
            </a:r>
            <a:endParaRPr lang="en-US" sz="4400" dirty="0">
              <a:latin typeface="+mj-lt"/>
              <a:cs typeface="Arial"/>
            </a:endParaRPr>
          </a:p>
        </p:txBody>
      </p:sp>
      <p:cxnSp>
        <p:nvCxnSpPr>
          <p:cNvPr id="20" name="Straight Connector 19"/>
          <p:cNvCxnSpPr/>
          <p:nvPr/>
        </p:nvCxnSpPr>
        <p:spPr>
          <a:xfrm rot="5400000">
            <a:off x="5451474" y="4453731"/>
            <a:ext cx="2659062" cy="1588"/>
          </a:xfrm>
          <a:prstGeom prst="line">
            <a:avLst/>
          </a:prstGeom>
          <a:ln w="38100" cmpd="sng">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23" name="Right Arrow 22"/>
          <p:cNvSpPr/>
          <p:nvPr/>
        </p:nvSpPr>
        <p:spPr>
          <a:xfrm>
            <a:off x="6781800" y="3276600"/>
            <a:ext cx="685800" cy="228600"/>
          </a:xfrm>
          <a:prstGeom prst="rightArrow">
            <a:avLst/>
          </a:prstGeom>
          <a:solidFill>
            <a:srgbClr val="5F0791">
              <a:alpha val="99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781800" y="3395246"/>
            <a:ext cx="606256" cy="338554"/>
          </a:xfrm>
          <a:prstGeom prst="rect">
            <a:avLst/>
          </a:prstGeom>
          <a:noFill/>
        </p:spPr>
        <p:txBody>
          <a:bodyPr wrap="none" rtlCol="0">
            <a:spAutoFit/>
          </a:bodyPr>
          <a:lstStyle/>
          <a:p>
            <a:r>
              <a:rPr lang="en-US" sz="1600" b="1" dirty="0" smtClean="0"/>
              <a:t>KEEP</a:t>
            </a:r>
            <a:endParaRPr lang="en-US" sz="1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219200"/>
            <a:ext cx="3733800" cy="3581400"/>
          </a:xfrm>
        </p:spPr>
        <p:txBody>
          <a:bodyPr>
            <a:normAutofit/>
          </a:bodyPr>
          <a:lstStyle/>
          <a:p>
            <a:r>
              <a:rPr lang="en-US" sz="2800" dirty="0" smtClean="0"/>
              <a:t>After event select use matrix element technique</a:t>
            </a:r>
          </a:p>
          <a:p>
            <a:r>
              <a:rPr lang="en-US" sz="2800" dirty="0" smtClean="0"/>
              <a:t>New event selection expected statistical uncertainty improvement of 20% </a:t>
            </a:r>
            <a:endParaRPr lang="en-US" sz="2800" dirty="0"/>
          </a:p>
        </p:txBody>
      </p:sp>
      <p:sp>
        <p:nvSpPr>
          <p:cNvPr id="11" name="Date Placeholder 3"/>
          <p:cNvSpPr>
            <a:spLocks noGrp="1"/>
          </p:cNvSpPr>
          <p:nvPr>
            <p:ph type="dt" sz="half" idx="10"/>
          </p:nvPr>
        </p:nvSpPr>
        <p:spPr/>
        <p:txBody>
          <a:bodyPr/>
          <a:lstStyle/>
          <a:p>
            <a:r>
              <a:rPr lang="en-US" smtClean="0"/>
              <a:t>October 25, 2008</a:t>
            </a:r>
            <a:endParaRPr lang="en-US"/>
          </a:p>
        </p:txBody>
      </p:sp>
      <p:sp>
        <p:nvSpPr>
          <p:cNvPr id="12" name="Footer Placeholder 4"/>
          <p:cNvSpPr>
            <a:spLocks noGrp="1"/>
          </p:cNvSpPr>
          <p:nvPr>
            <p:ph type="ftr" sz="quarter" idx="11"/>
          </p:nvPr>
        </p:nvSpPr>
        <p:spPr/>
        <p:txBody>
          <a:bodyPr/>
          <a:lstStyle/>
          <a:p>
            <a:r>
              <a:rPr lang="en-US" smtClean="0"/>
              <a:t>K. Tollefson, 3rd Top Workshop @ Grenoble</a:t>
            </a:r>
            <a:endParaRPr lang="en-US"/>
          </a:p>
        </p:txBody>
      </p:sp>
      <p:sp>
        <p:nvSpPr>
          <p:cNvPr id="13" name="Slide Number Placeholder 5"/>
          <p:cNvSpPr>
            <a:spLocks noGrp="1"/>
          </p:cNvSpPr>
          <p:nvPr>
            <p:ph type="sldNum" sz="quarter" idx="12"/>
          </p:nvPr>
        </p:nvSpPr>
        <p:spPr/>
        <p:txBody>
          <a:bodyPr/>
          <a:lstStyle/>
          <a:p>
            <a:fld id="{37852E36-79E5-E148-B905-F0DF6E984E0A}" type="slidenum">
              <a:rPr lang="en-US" smtClean="0"/>
              <a:pPr/>
              <a:t>15</a:t>
            </a:fld>
            <a:endParaRPr lang="en-US"/>
          </a:p>
        </p:txBody>
      </p:sp>
      <p:grpSp>
        <p:nvGrpSpPr>
          <p:cNvPr id="17" name="Group 16"/>
          <p:cNvGrpSpPr/>
          <p:nvPr/>
        </p:nvGrpSpPr>
        <p:grpSpPr>
          <a:xfrm>
            <a:off x="1185965" y="4419600"/>
            <a:ext cx="7043635" cy="1142996"/>
            <a:chOff x="609600" y="5661671"/>
            <a:chExt cx="6781800" cy="586729"/>
          </a:xfrm>
        </p:grpSpPr>
        <p:sp>
          <p:nvSpPr>
            <p:cNvPr id="196616" name="AutoShape 8"/>
            <p:cNvSpPr>
              <a:spLocks noChangeArrowheads="1"/>
            </p:cNvSpPr>
            <p:nvPr/>
          </p:nvSpPr>
          <p:spPr bwMode="auto">
            <a:xfrm>
              <a:off x="609600" y="5715000"/>
              <a:ext cx="6781800" cy="533400"/>
            </a:xfrm>
            <a:prstGeom prst="roundRect">
              <a:avLst>
                <a:gd name="adj" fmla="val 16667"/>
              </a:avLst>
            </a:prstGeom>
            <a:solidFill>
              <a:srgbClr val="F4C20A"/>
            </a:solidFill>
            <a:ln w="9525">
              <a:solidFill>
                <a:srgbClr val="A21A1A"/>
              </a:solidFill>
              <a:round/>
              <a:headEnd/>
              <a:tailEnd/>
            </a:ln>
          </p:spPr>
          <p:txBody>
            <a:bodyPr wrap="none" anchor="ctr">
              <a:prstTxWarp prst="textNoShape">
                <a:avLst/>
              </a:prstTxWarp>
            </a:bodyPr>
            <a:lstStyle/>
            <a:p>
              <a:pPr>
                <a:lnSpc>
                  <a:spcPct val="80000"/>
                </a:lnSpc>
                <a:spcBef>
                  <a:spcPct val="20000"/>
                </a:spcBef>
              </a:pPr>
              <a:endParaRPr lang="en-US" sz="2400">
                <a:solidFill>
                  <a:schemeClr val="bg1"/>
                </a:solidFill>
              </a:endParaRPr>
            </a:p>
            <a:p>
              <a:pPr lvl="1" eaLnBrk="0" hangingPunct="0"/>
              <a:endParaRPr lang="en-US" sz="2400">
                <a:solidFill>
                  <a:schemeClr val="bg1"/>
                </a:solidFill>
                <a:ea typeface="ＭＳ Ｐゴシック" charset="-128"/>
                <a:cs typeface="ＭＳ Ｐゴシック" charset="-128"/>
              </a:endParaRPr>
            </a:p>
          </p:txBody>
        </p:sp>
        <p:sp>
          <p:nvSpPr>
            <p:cNvPr id="196617" name="Rectangle 9"/>
            <p:cNvSpPr>
              <a:spLocks noChangeArrowheads="1"/>
            </p:cNvSpPr>
            <p:nvPr/>
          </p:nvSpPr>
          <p:spPr bwMode="auto">
            <a:xfrm>
              <a:off x="972500" y="5661671"/>
              <a:ext cx="5877918" cy="581699"/>
            </a:xfrm>
            <a:prstGeom prst="rect">
              <a:avLst/>
            </a:prstGeom>
            <a:noFill/>
            <a:ln w="9525">
              <a:noFill/>
              <a:miter lim="800000"/>
              <a:headEnd/>
              <a:tailEnd/>
            </a:ln>
            <a:effectLst/>
          </p:spPr>
          <p:txBody>
            <a:bodyPr wrap="none" anchor="ctr">
              <a:prstTxWarp prst="textNoShape">
                <a:avLst/>
              </a:prstTxWarp>
              <a:spAutoFit/>
            </a:bodyPr>
            <a:lstStyle/>
            <a:p>
              <a:pPr algn="ctr"/>
              <a:r>
                <a:rPr lang="en-US" sz="2400" dirty="0" err="1"/>
                <a:t>Mtop</a:t>
              </a:r>
              <a:r>
                <a:rPr lang="en-US" sz="2400" dirty="0"/>
                <a:t> = 171.2 +/- 2.7 (stat.) +/- 2.9 (</a:t>
              </a:r>
              <a:r>
                <a:rPr lang="en-US" sz="2400" dirty="0" err="1"/>
                <a:t>syst</a:t>
              </a:r>
              <a:r>
                <a:rPr lang="en-US" sz="2400" dirty="0"/>
                <a:t>) GeV/</a:t>
              </a:r>
              <a:r>
                <a:rPr lang="en-US" sz="2400" dirty="0" smtClean="0"/>
                <a:t>c</a:t>
              </a:r>
              <a:r>
                <a:rPr lang="en-US" sz="2400" baseline="30000" dirty="0" smtClean="0"/>
                <a:t>2</a:t>
              </a:r>
            </a:p>
            <a:p>
              <a:pPr algn="ctr"/>
              <a:r>
                <a:rPr lang="en-US" sz="2400" dirty="0" smtClean="0"/>
                <a:t> </a:t>
              </a:r>
              <a:r>
                <a:rPr lang="en-US" sz="2400" dirty="0"/>
                <a:t>= 171.2 +/- 4.0 GeV/c</a:t>
              </a:r>
              <a:r>
                <a:rPr lang="en-US" sz="2400" baseline="30000" dirty="0"/>
                <a:t>2</a:t>
              </a:r>
              <a:r>
                <a:rPr lang="en-US" sz="2400" dirty="0"/>
                <a:t> </a:t>
              </a:r>
            </a:p>
          </p:txBody>
        </p:sp>
      </p:grpSp>
      <p:sp>
        <p:nvSpPr>
          <p:cNvPr id="15" name="Rectangle 14"/>
          <p:cNvSpPr/>
          <p:nvPr/>
        </p:nvSpPr>
        <p:spPr>
          <a:xfrm>
            <a:off x="0" y="0"/>
            <a:ext cx="9144000" cy="12192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Dilepton Results using 2.0 fb</a:t>
            </a:r>
            <a:r>
              <a:rPr lang="en-US" sz="4400" baseline="30000" dirty="0" smtClean="0">
                <a:latin typeface="+mj-lt"/>
                <a:cs typeface="Arial"/>
              </a:rPr>
              <a:t>-1</a:t>
            </a:r>
            <a:endParaRPr lang="en-US" sz="4400" baseline="30000" dirty="0">
              <a:latin typeface="+mj-lt"/>
              <a:cs typeface="Arial"/>
            </a:endParaRPr>
          </a:p>
        </p:txBody>
      </p:sp>
      <p:pic>
        <p:nvPicPr>
          <p:cNvPr id="16" name="Picture 15" descr="Madcow_systematics.gif"/>
          <p:cNvPicPr>
            <a:picLocks noChangeAspect="1"/>
          </p:cNvPicPr>
          <p:nvPr/>
        </p:nvPicPr>
        <p:blipFill>
          <a:blip r:embed="rId3"/>
          <a:stretch>
            <a:fillRect/>
          </a:stretch>
        </p:blipFill>
        <p:spPr>
          <a:xfrm>
            <a:off x="4191000" y="1295400"/>
            <a:ext cx="4724400" cy="3070860"/>
          </a:xfrm>
          <a:prstGeom prst="rect">
            <a:avLst/>
          </a:prstGeom>
        </p:spPr>
      </p:pic>
      <p:sp>
        <p:nvSpPr>
          <p:cNvPr id="22" name="TextBox 21"/>
          <p:cNvSpPr txBox="1"/>
          <p:nvPr/>
        </p:nvSpPr>
        <p:spPr>
          <a:xfrm>
            <a:off x="2590800" y="5715000"/>
            <a:ext cx="3810000" cy="400110"/>
          </a:xfrm>
          <a:prstGeom prst="rect">
            <a:avLst/>
          </a:prstGeom>
          <a:solidFill>
            <a:schemeClr val="accent4"/>
          </a:solidFill>
          <a:ln w="28575" cmpd="sng">
            <a:noFill/>
          </a:ln>
        </p:spPr>
        <p:txBody>
          <a:bodyPr wrap="square" rtlCol="0">
            <a:spAutoFit/>
          </a:bodyPr>
          <a:lstStyle/>
          <a:p>
            <a:r>
              <a:rPr lang="en-US" sz="2000" dirty="0" smtClean="0"/>
              <a:t>Submitted PRL: hep-ex/0807.4652</a:t>
            </a:r>
            <a:endParaRPr lang="en-US" sz="2000" dirty="0"/>
          </a:p>
        </p:txBody>
      </p:sp>
      <p:sp>
        <p:nvSpPr>
          <p:cNvPr id="23" name="Rectangle 22"/>
          <p:cNvSpPr/>
          <p:nvPr/>
        </p:nvSpPr>
        <p:spPr>
          <a:xfrm>
            <a:off x="4191000" y="1600200"/>
            <a:ext cx="4724400" cy="228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8382000" y="4038600"/>
            <a:ext cx="457200" cy="3276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October 25, 2008</a:t>
            </a:r>
            <a:endParaRPr lang="en-US"/>
          </a:p>
        </p:txBody>
      </p:sp>
      <p:sp>
        <p:nvSpPr>
          <p:cNvPr id="13" name="Footer Placeholder 4"/>
          <p:cNvSpPr>
            <a:spLocks noGrp="1"/>
          </p:cNvSpPr>
          <p:nvPr>
            <p:ph type="ftr" sz="quarter" idx="11"/>
          </p:nvPr>
        </p:nvSpPr>
        <p:spPr/>
        <p:txBody>
          <a:bodyPr/>
          <a:lstStyle/>
          <a:p>
            <a:r>
              <a:rPr lang="en-US" dirty="0" smtClean="0"/>
              <a:t>K. Tollefson, 3rd Top Workshop @ Grenoble</a:t>
            </a:r>
            <a:endParaRPr lang="en-US" dirty="0"/>
          </a:p>
        </p:txBody>
      </p:sp>
      <p:sp>
        <p:nvSpPr>
          <p:cNvPr id="14" name="Slide Number Placeholder 5"/>
          <p:cNvSpPr>
            <a:spLocks noGrp="1"/>
          </p:cNvSpPr>
          <p:nvPr>
            <p:ph type="sldNum" sz="quarter" idx="12"/>
          </p:nvPr>
        </p:nvSpPr>
        <p:spPr/>
        <p:txBody>
          <a:bodyPr/>
          <a:lstStyle/>
          <a:p>
            <a:fld id="{4E887E7E-E3C5-B94C-88AD-630B27265C7F}" type="slidenum">
              <a:rPr lang="en-US"/>
              <a:pPr/>
              <a:t>16</a:t>
            </a:fld>
            <a:endParaRPr lang="en-US"/>
          </a:p>
        </p:txBody>
      </p:sp>
      <p:sp>
        <p:nvSpPr>
          <p:cNvPr id="15" name="Rectangle 14"/>
          <p:cNvSpPr/>
          <p:nvPr/>
        </p:nvSpPr>
        <p:spPr>
          <a:xfrm>
            <a:off x="0" y="0"/>
            <a:ext cx="9144000" cy="8382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err="1" smtClean="0">
                <a:latin typeface="+mj-lt"/>
                <a:cs typeface="Arial"/>
              </a:rPr>
              <a:t>L+jets</a:t>
            </a:r>
            <a:r>
              <a:rPr lang="en-US" sz="4400" dirty="0" smtClean="0">
                <a:latin typeface="+mj-lt"/>
                <a:cs typeface="Arial"/>
              </a:rPr>
              <a:t> Template Method using </a:t>
            </a:r>
            <a:r>
              <a:rPr lang="en-US" sz="4400" dirty="0" err="1" smtClean="0">
                <a:latin typeface="+mj-lt"/>
                <a:cs typeface="Arial"/>
              </a:rPr>
              <a:t>L</a:t>
            </a:r>
            <a:r>
              <a:rPr lang="en-US" sz="4400" baseline="-25000" dirty="0" err="1" smtClean="0">
                <a:latin typeface="+mj-lt"/>
                <a:cs typeface="Arial"/>
              </a:rPr>
              <a:t>xy</a:t>
            </a:r>
            <a:endParaRPr lang="en-US" sz="4400" baseline="-25000" dirty="0">
              <a:latin typeface="+mj-lt"/>
              <a:cs typeface="Arial"/>
            </a:endParaRPr>
          </a:p>
        </p:txBody>
      </p:sp>
      <p:pic>
        <p:nvPicPr>
          <p:cNvPr id="21" name="Picture 15"/>
          <p:cNvPicPr>
            <a:picLocks noChangeAspect="1" noChangeArrowheads="1"/>
          </p:cNvPicPr>
          <p:nvPr/>
        </p:nvPicPr>
        <p:blipFill>
          <a:blip r:embed="rId3"/>
          <a:srcRect l="54324" t="31499" r="7085" b="22049"/>
          <a:stretch>
            <a:fillRect/>
          </a:stretch>
        </p:blipFill>
        <p:spPr bwMode="auto">
          <a:xfrm>
            <a:off x="803142" y="1828800"/>
            <a:ext cx="3768858" cy="2590800"/>
          </a:xfrm>
          <a:prstGeom prst="rect">
            <a:avLst/>
          </a:prstGeom>
          <a:noFill/>
        </p:spPr>
      </p:pic>
      <p:pic>
        <p:nvPicPr>
          <p:cNvPr id="23" name="Picture 22" descr="Ford_PRDlxy.gif"/>
          <p:cNvPicPr>
            <a:picLocks noChangeAspect="1"/>
          </p:cNvPicPr>
          <p:nvPr/>
        </p:nvPicPr>
        <p:blipFill>
          <a:blip r:embed="rId4"/>
          <a:srcRect l="8871" t="6545" r="2957"/>
          <a:stretch>
            <a:fillRect/>
          </a:stretch>
        </p:blipFill>
        <p:spPr>
          <a:xfrm>
            <a:off x="4659269" y="1219200"/>
            <a:ext cx="3896831" cy="2798778"/>
          </a:xfrm>
          <a:prstGeom prst="rect">
            <a:avLst/>
          </a:prstGeom>
        </p:spPr>
      </p:pic>
      <p:grpSp>
        <p:nvGrpSpPr>
          <p:cNvPr id="25" name="Group 24"/>
          <p:cNvGrpSpPr/>
          <p:nvPr/>
        </p:nvGrpSpPr>
        <p:grpSpPr>
          <a:xfrm>
            <a:off x="381000" y="4648200"/>
            <a:ext cx="4477882" cy="857470"/>
            <a:chOff x="4220062" y="5208003"/>
            <a:chExt cx="6806778" cy="194073"/>
          </a:xfrm>
        </p:grpSpPr>
        <p:sp>
          <p:nvSpPr>
            <p:cNvPr id="26" name="AutoShape 8"/>
            <p:cNvSpPr>
              <a:spLocks noChangeArrowheads="1"/>
            </p:cNvSpPr>
            <p:nvPr/>
          </p:nvSpPr>
          <p:spPr bwMode="auto">
            <a:xfrm>
              <a:off x="4220062" y="5208003"/>
              <a:ext cx="6781799" cy="188082"/>
            </a:xfrm>
            <a:prstGeom prst="roundRect">
              <a:avLst>
                <a:gd name="adj" fmla="val 16667"/>
              </a:avLst>
            </a:prstGeom>
            <a:solidFill>
              <a:srgbClr val="F4C20A"/>
            </a:solidFill>
            <a:ln w="9525">
              <a:solidFill>
                <a:srgbClr val="A21A1A"/>
              </a:solidFill>
              <a:round/>
              <a:headEnd/>
              <a:tailEnd/>
            </a:ln>
          </p:spPr>
          <p:txBody>
            <a:bodyPr wrap="none" anchor="t">
              <a:prstTxWarp prst="textNoShape">
                <a:avLst/>
              </a:prstTxWarp>
            </a:bodyPr>
            <a:lstStyle/>
            <a:p>
              <a:pPr algn="ctr">
                <a:lnSpc>
                  <a:spcPct val="80000"/>
                </a:lnSpc>
                <a:spcBef>
                  <a:spcPct val="20000"/>
                </a:spcBef>
              </a:pPr>
              <a:endParaRPr lang="en-US" sz="2400">
                <a:solidFill>
                  <a:schemeClr val="bg1"/>
                </a:solidFill>
              </a:endParaRPr>
            </a:p>
            <a:p>
              <a:pPr lvl="1" algn="ctr" eaLnBrk="0" hangingPunct="0"/>
              <a:endParaRPr lang="en-US" sz="2400">
                <a:solidFill>
                  <a:schemeClr val="bg1"/>
                </a:solidFill>
                <a:ea typeface="ＭＳ Ｐゴシック" charset="-128"/>
                <a:cs typeface="ＭＳ Ｐゴシック" charset="-128"/>
              </a:endParaRPr>
            </a:p>
          </p:txBody>
        </p:sp>
        <p:sp>
          <p:nvSpPr>
            <p:cNvPr id="27" name="Rectangle 9"/>
            <p:cNvSpPr>
              <a:spLocks noChangeArrowheads="1"/>
            </p:cNvSpPr>
            <p:nvPr/>
          </p:nvSpPr>
          <p:spPr bwMode="auto">
            <a:xfrm>
              <a:off x="4254671" y="5213994"/>
              <a:ext cx="6772169" cy="188082"/>
            </a:xfrm>
            <a:prstGeom prst="rect">
              <a:avLst/>
            </a:prstGeom>
            <a:noFill/>
            <a:ln w="9525">
              <a:noFill/>
              <a:miter lim="800000"/>
              <a:headEnd/>
              <a:tailEnd/>
            </a:ln>
            <a:effectLst/>
          </p:spPr>
          <p:txBody>
            <a:bodyPr wrap="square" anchor="t">
              <a:prstTxWarp prst="textNoShape">
                <a:avLst/>
              </a:prstTxWarp>
              <a:spAutoFit/>
            </a:bodyPr>
            <a:lstStyle/>
            <a:p>
              <a:pPr algn="ctr"/>
              <a:r>
                <a:rPr lang="en-US" sz="2400" dirty="0" err="1"/>
                <a:t>Mtop</a:t>
              </a:r>
              <a:r>
                <a:rPr lang="en-US" sz="2400" dirty="0"/>
                <a:t> = </a:t>
              </a:r>
              <a:r>
                <a:rPr lang="en-US" sz="2400" dirty="0" smtClean="0"/>
                <a:t>180.7 +15.5/-13.4 </a:t>
              </a:r>
              <a:r>
                <a:rPr lang="en-US" sz="2400" dirty="0"/>
                <a:t>(</a:t>
              </a:r>
              <a:r>
                <a:rPr lang="en-US" sz="2400" dirty="0" smtClean="0"/>
                <a:t>stat) </a:t>
              </a:r>
              <a:r>
                <a:rPr lang="en-US" sz="2400" dirty="0"/>
                <a:t>+/-</a:t>
              </a:r>
              <a:r>
                <a:rPr lang="en-US" sz="2400" dirty="0" smtClean="0"/>
                <a:t> 8.6 </a:t>
              </a:r>
              <a:r>
                <a:rPr lang="en-US" sz="2400" dirty="0"/>
                <a:t>(</a:t>
              </a:r>
              <a:r>
                <a:rPr lang="en-US" sz="2400" dirty="0" err="1"/>
                <a:t>syst</a:t>
              </a:r>
              <a:r>
                <a:rPr lang="en-US" sz="2400" dirty="0"/>
                <a:t>) GeV/c</a:t>
              </a:r>
              <a:r>
                <a:rPr lang="en-US" sz="2400" baseline="30000" dirty="0"/>
                <a:t>2</a:t>
              </a:r>
              <a:r>
                <a:rPr lang="en-US" sz="2400" dirty="0" smtClean="0"/>
                <a:t>  </a:t>
              </a:r>
              <a:endParaRPr lang="en-US" sz="2400" dirty="0"/>
            </a:p>
          </p:txBody>
        </p:sp>
      </p:grpSp>
      <p:pic>
        <p:nvPicPr>
          <p:cNvPr id="28" name="Picture 27" descr="Ford_PRDold_Lxyplot.eps"/>
          <p:cNvPicPr>
            <a:picLocks noChangeAspect="1"/>
          </p:cNvPicPr>
          <p:nvPr/>
        </p:nvPicPr>
        <mc:AlternateContent>
          <mc:Choice xmlns:ma="http://schemas.microsoft.com/office/mac/drawingml/2008/main" Requires="ma">
            <p:blipFill>
              <a:blip r:embed="rId5"/>
              <a:srcRect l="11429" t="5625" r="2540"/>
              <a:stretch>
                <a:fillRect/>
              </a:stretch>
            </p:blipFill>
          </mc:Choice>
          <mc:Fallback>
            <p:blipFill>
              <a:blip r:embed="rId6"/>
              <a:srcRect l="11429" t="5625" r="2540"/>
              <a:stretch>
                <a:fillRect/>
              </a:stretch>
            </p:blipFill>
          </mc:Fallback>
        </mc:AlternateContent>
        <p:spPr>
          <a:xfrm>
            <a:off x="4953000" y="4035937"/>
            <a:ext cx="3490905" cy="2593463"/>
          </a:xfrm>
          <a:prstGeom prst="rect">
            <a:avLst/>
          </a:prstGeom>
        </p:spPr>
      </p:pic>
      <p:sp>
        <p:nvSpPr>
          <p:cNvPr id="29" name="TextBox 28"/>
          <p:cNvSpPr txBox="1"/>
          <p:nvPr/>
        </p:nvSpPr>
        <p:spPr>
          <a:xfrm>
            <a:off x="1474932" y="5848290"/>
            <a:ext cx="2487468" cy="400110"/>
          </a:xfrm>
          <a:prstGeom prst="rect">
            <a:avLst/>
          </a:prstGeom>
          <a:solidFill>
            <a:schemeClr val="accent4">
              <a:lumMod val="60000"/>
              <a:lumOff val="40000"/>
            </a:schemeClr>
          </a:solidFill>
        </p:spPr>
        <p:txBody>
          <a:bodyPr wrap="square" rtlCol="0">
            <a:spAutoFit/>
          </a:bodyPr>
          <a:lstStyle/>
          <a:p>
            <a:r>
              <a:rPr lang="en-US" sz="2000" dirty="0" smtClean="0"/>
              <a:t>PRD 75:071102 (2007)</a:t>
            </a:r>
            <a:endParaRPr lang="en-US" sz="2000" dirty="0"/>
          </a:p>
        </p:txBody>
      </p:sp>
      <p:sp>
        <p:nvSpPr>
          <p:cNvPr id="16" name="Rectangle 3"/>
          <p:cNvSpPr txBox="1">
            <a:spLocks noChangeArrowheads="1"/>
          </p:cNvSpPr>
          <p:nvPr/>
        </p:nvSpPr>
        <p:spPr>
          <a:xfrm>
            <a:off x="533400" y="838200"/>
            <a:ext cx="7924800" cy="838200"/>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sz="3200" dirty="0" err="1" smtClean="0"/>
              <a:t>L</a:t>
            </a:r>
            <a:r>
              <a:rPr lang="en-US" sz="3200" baseline="-25000" dirty="0" err="1" smtClean="0"/>
              <a:t>xy</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average transverse decay length</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of </a:t>
            </a:r>
            <a:r>
              <a:rPr lang="en-US" sz="3200" dirty="0" err="1" smtClean="0"/>
              <a:t>B</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hadron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lang="en-US" sz="3200" dirty="0" err="1" smtClean="0"/>
              <a:t>L</a:t>
            </a:r>
            <a:r>
              <a:rPr lang="en-US" sz="3200" baseline="-25000" dirty="0" err="1" smtClean="0"/>
              <a:t>xy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Symbol" charset="2"/>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Symbol" charset="2"/>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Symbol" charset="2"/>
              </a:rPr>
              <a:t>b</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Symbol" charset="2"/>
              </a:rPr>
              <a:t>-jet boost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Symbol" charset="2"/>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Symbol" charset="2"/>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Symbol" charset="2"/>
              </a:rPr>
              <a:t>M</a:t>
            </a:r>
            <a:r>
              <a:rPr kumimoji="0" lang="en-US" sz="3200" b="0" i="0" u="none" strike="noStrike" kern="1200" cap="none" spc="0" normalizeH="0" baseline="-25000" noProof="0" dirty="0" err="1" smtClean="0">
                <a:ln>
                  <a:noFill/>
                </a:ln>
                <a:solidFill>
                  <a:schemeClr val="tx1"/>
                </a:solidFill>
                <a:effectLst/>
                <a:uLnTx/>
                <a:uFillTx/>
                <a:latin typeface="+mn-lt"/>
                <a:ea typeface="+mn-ea"/>
                <a:cs typeface="+mn-cs"/>
                <a:sym typeface="Symbol" charset="2"/>
              </a:rPr>
              <a:t>top</a:t>
            </a:r>
            <a:r>
              <a:rPr kumimoji="0" lang="en-US" sz="3200" b="0" i="0" u="none" strike="noStrike" kern="1200" cap="none" spc="0" normalizeH="0" baseline="-25000" noProof="0" dirty="0" smtClean="0">
                <a:ln>
                  <a:noFill/>
                </a:ln>
                <a:solidFill>
                  <a:schemeClr val="tx1"/>
                </a:solidFill>
                <a:effectLst/>
                <a:uLnTx/>
                <a:uFillTx/>
                <a:latin typeface="+mn-lt"/>
                <a:ea typeface="+mn-ea"/>
                <a:cs typeface="+mn-cs"/>
                <a:sym typeface="Symbol" charset="2"/>
              </a:rPr>
              <a:t> </a:t>
            </a:r>
            <a:endParaRPr kumimoji="0" lang="en-US" sz="3200" b="0" i="0" u="none" strike="noStrike" kern="1200" cap="none" spc="0" normalizeH="0" baseline="0" noProof="0" dirty="0">
              <a:ln>
                <a:noFill/>
              </a:ln>
              <a:solidFill>
                <a:schemeClr val="tx1"/>
              </a:solidFill>
              <a:effectLst/>
              <a:uLnTx/>
              <a:uFillTx/>
              <a:latin typeface="+mn-lt"/>
              <a:ea typeface="+mn-ea"/>
              <a:cs typeface="+mn-cs"/>
              <a:sym typeface="Symbol" charset="2"/>
            </a:endParaRPr>
          </a:p>
        </p:txBody>
      </p:sp>
      <p:sp>
        <p:nvSpPr>
          <p:cNvPr id="18" name="TextBox 17"/>
          <p:cNvSpPr txBox="1"/>
          <p:nvPr/>
        </p:nvSpPr>
        <p:spPr>
          <a:xfrm>
            <a:off x="910531" y="1905000"/>
            <a:ext cx="613469" cy="584776"/>
          </a:xfrm>
          <a:prstGeom prst="rect">
            <a:avLst/>
          </a:prstGeom>
          <a:noFill/>
        </p:spPr>
        <p:txBody>
          <a:bodyPr wrap="none" rtlCol="0">
            <a:spAutoFit/>
          </a:bodyPr>
          <a:lstStyle/>
          <a:p>
            <a:r>
              <a:rPr lang="en-US" sz="3200" b="1" dirty="0" err="1" smtClean="0">
                <a:solidFill>
                  <a:srgbClr val="FF0000"/>
                </a:solidFill>
              </a:rPr>
              <a:t>L</a:t>
            </a:r>
            <a:r>
              <a:rPr lang="en-US" sz="3200" b="1" baseline="-25000" dirty="0" err="1" smtClean="0">
                <a:solidFill>
                  <a:srgbClr val="FF0000"/>
                </a:solidFill>
              </a:rPr>
              <a:t>xy</a:t>
            </a:r>
            <a:endParaRPr lang="en-US" sz="3200" b="1" baseline="-25000" dirty="0">
              <a:solidFill>
                <a:srgbClr val="FF0000"/>
              </a:solidFill>
            </a:endParaRPr>
          </a:p>
        </p:txBody>
      </p:sp>
      <p:cxnSp>
        <p:nvCxnSpPr>
          <p:cNvPr id="30" name="Straight Arrow Connector 29"/>
          <p:cNvCxnSpPr/>
          <p:nvPr/>
        </p:nvCxnSpPr>
        <p:spPr>
          <a:xfrm rot="16200000" flipH="1">
            <a:off x="1388256" y="2576456"/>
            <a:ext cx="786822" cy="6134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705600" y="3124200"/>
            <a:ext cx="980031" cy="369332"/>
          </a:xfrm>
          <a:prstGeom prst="rect">
            <a:avLst/>
          </a:prstGeom>
          <a:solidFill>
            <a:schemeClr val="bg1"/>
          </a:solidFill>
        </p:spPr>
        <p:txBody>
          <a:bodyPr wrap="none" rtlCol="0">
            <a:spAutoFit/>
          </a:bodyPr>
          <a:lstStyle/>
          <a:p>
            <a:r>
              <a:rPr lang="en-US" b="1" dirty="0" err="1" smtClean="0"/>
              <a:t>L</a:t>
            </a:r>
            <a:r>
              <a:rPr lang="en-US" b="1" baseline="-25000" dirty="0" err="1" smtClean="0"/>
              <a:t>xy</a:t>
            </a:r>
            <a:r>
              <a:rPr lang="en-US" b="1" baseline="-25000" dirty="0" smtClean="0"/>
              <a:t> </a:t>
            </a:r>
            <a:r>
              <a:rPr lang="en-US" b="1" dirty="0" smtClean="0"/>
              <a:t>(mm)</a:t>
            </a:r>
            <a:endParaRPr lang="en-US" b="1" dirty="0"/>
          </a:p>
        </p:txBody>
      </p:sp>
      <p:sp>
        <p:nvSpPr>
          <p:cNvPr id="34" name="TextBox 33"/>
          <p:cNvSpPr txBox="1"/>
          <p:nvPr/>
        </p:nvSpPr>
        <p:spPr>
          <a:xfrm>
            <a:off x="8026552" y="5879068"/>
            <a:ext cx="888848" cy="369332"/>
          </a:xfrm>
          <a:prstGeom prst="rect">
            <a:avLst/>
          </a:prstGeom>
          <a:solidFill>
            <a:schemeClr val="bg1"/>
          </a:solidFill>
        </p:spPr>
        <p:txBody>
          <a:bodyPr wrap="square" rtlCol="0">
            <a:spAutoFit/>
          </a:bodyPr>
          <a:lstStyle/>
          <a:p>
            <a:r>
              <a:rPr lang="en-US" b="1" dirty="0" err="1" smtClean="0"/>
              <a:t>L</a:t>
            </a:r>
            <a:r>
              <a:rPr lang="en-US" b="1" baseline="-25000" dirty="0" err="1" smtClean="0"/>
              <a:t>xy</a:t>
            </a:r>
            <a:r>
              <a:rPr lang="en-US" b="1" baseline="-25000" dirty="0" smtClean="0"/>
              <a:t> </a:t>
            </a:r>
            <a:r>
              <a:rPr lang="en-US" b="1" dirty="0" smtClean="0"/>
              <a:t>(cm)</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October 25, 2008</a:t>
            </a:r>
            <a:endParaRPr lang="en-US"/>
          </a:p>
        </p:txBody>
      </p:sp>
      <p:sp>
        <p:nvSpPr>
          <p:cNvPr id="13" name="Footer Placeholder 4"/>
          <p:cNvSpPr>
            <a:spLocks noGrp="1"/>
          </p:cNvSpPr>
          <p:nvPr>
            <p:ph type="ftr" sz="quarter" idx="11"/>
          </p:nvPr>
        </p:nvSpPr>
        <p:spPr/>
        <p:txBody>
          <a:bodyPr/>
          <a:lstStyle/>
          <a:p>
            <a:r>
              <a:rPr lang="en-US" smtClean="0"/>
              <a:t>K. Tollefson, 3rd Top Workshop @ Grenoble</a:t>
            </a:r>
            <a:endParaRPr lang="en-US"/>
          </a:p>
        </p:txBody>
      </p:sp>
      <p:sp>
        <p:nvSpPr>
          <p:cNvPr id="14" name="Slide Number Placeholder 5"/>
          <p:cNvSpPr>
            <a:spLocks noGrp="1"/>
          </p:cNvSpPr>
          <p:nvPr>
            <p:ph type="sldNum" sz="quarter" idx="12"/>
          </p:nvPr>
        </p:nvSpPr>
        <p:spPr/>
        <p:txBody>
          <a:bodyPr/>
          <a:lstStyle/>
          <a:p>
            <a:fld id="{4E887E7E-E3C5-B94C-88AD-630B27265C7F}" type="slidenum">
              <a:rPr lang="en-US"/>
              <a:pPr/>
              <a:t>17</a:t>
            </a:fld>
            <a:endParaRPr lang="en-US"/>
          </a:p>
        </p:txBody>
      </p:sp>
      <p:sp>
        <p:nvSpPr>
          <p:cNvPr id="15" name="Rectangle 14"/>
          <p:cNvSpPr/>
          <p:nvPr/>
        </p:nvSpPr>
        <p:spPr>
          <a:xfrm>
            <a:off x="0" y="0"/>
            <a:ext cx="9144000" cy="8382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err="1" smtClean="0">
                <a:latin typeface="+mj-lt"/>
                <a:cs typeface="Arial"/>
              </a:rPr>
              <a:t>L+jets</a:t>
            </a:r>
            <a:r>
              <a:rPr lang="en-US" sz="4400" dirty="0" smtClean="0">
                <a:latin typeface="+mj-lt"/>
                <a:cs typeface="Arial"/>
              </a:rPr>
              <a:t> - Combining Lepton P</a:t>
            </a:r>
            <a:r>
              <a:rPr lang="en-US" sz="4400" baseline="-25000" dirty="0" smtClean="0">
                <a:latin typeface="+mj-lt"/>
                <a:cs typeface="Arial"/>
              </a:rPr>
              <a:t>t </a:t>
            </a:r>
            <a:r>
              <a:rPr lang="en-US" sz="4400" dirty="0" smtClean="0">
                <a:latin typeface="+mj-lt"/>
                <a:cs typeface="Arial"/>
              </a:rPr>
              <a:t>+ </a:t>
            </a:r>
            <a:r>
              <a:rPr lang="en-US" sz="4400" dirty="0" err="1" smtClean="0">
                <a:latin typeface="+mj-lt"/>
                <a:cs typeface="Arial"/>
              </a:rPr>
              <a:t>L</a:t>
            </a:r>
            <a:r>
              <a:rPr lang="en-US" sz="4400" baseline="-25000" dirty="0" err="1" smtClean="0">
                <a:latin typeface="+mj-lt"/>
                <a:cs typeface="Arial"/>
              </a:rPr>
              <a:t>xy</a:t>
            </a:r>
            <a:endParaRPr lang="en-US" sz="4400" baseline="-25000" dirty="0">
              <a:latin typeface="+mj-lt"/>
              <a:cs typeface="Arial"/>
            </a:endParaRPr>
          </a:p>
        </p:txBody>
      </p:sp>
      <p:pic>
        <p:nvPicPr>
          <p:cNvPr id="16" name="Picture 15" descr="Ford_lepPt.png"/>
          <p:cNvPicPr>
            <a:picLocks noChangeAspect="1"/>
          </p:cNvPicPr>
          <p:nvPr/>
        </p:nvPicPr>
        <p:blipFill>
          <a:blip r:embed="rId3"/>
          <a:stretch>
            <a:fillRect/>
          </a:stretch>
        </p:blipFill>
        <p:spPr>
          <a:xfrm>
            <a:off x="457200" y="838200"/>
            <a:ext cx="4050506" cy="2743200"/>
          </a:xfrm>
          <a:prstGeom prst="rect">
            <a:avLst/>
          </a:prstGeom>
        </p:spPr>
      </p:pic>
      <p:pic>
        <p:nvPicPr>
          <p:cNvPr id="18" name="Picture 17" descr="Ford_lepPt_stat_results.png"/>
          <p:cNvPicPr>
            <a:picLocks noChangeAspect="1"/>
          </p:cNvPicPr>
          <p:nvPr/>
        </p:nvPicPr>
        <p:blipFill>
          <a:blip r:embed="rId4"/>
          <a:stretch>
            <a:fillRect/>
          </a:stretch>
        </p:blipFill>
        <p:spPr>
          <a:xfrm>
            <a:off x="4572000" y="838200"/>
            <a:ext cx="3752850" cy="2541613"/>
          </a:xfrm>
          <a:prstGeom prst="rect">
            <a:avLst/>
          </a:prstGeom>
        </p:spPr>
      </p:pic>
      <p:pic>
        <p:nvPicPr>
          <p:cNvPr id="19" name="Picture 18" descr="Ford_lxy_stat_results.png"/>
          <p:cNvPicPr>
            <a:picLocks noChangeAspect="1"/>
          </p:cNvPicPr>
          <p:nvPr/>
        </p:nvPicPr>
        <p:blipFill>
          <a:blip r:embed="rId5"/>
          <a:stretch>
            <a:fillRect/>
          </a:stretch>
        </p:blipFill>
        <p:spPr>
          <a:xfrm>
            <a:off x="533400" y="3637844"/>
            <a:ext cx="3854648" cy="2610556"/>
          </a:xfrm>
          <a:prstGeom prst="rect">
            <a:avLst/>
          </a:prstGeom>
        </p:spPr>
      </p:pic>
      <p:sp>
        <p:nvSpPr>
          <p:cNvPr id="10" name="Rectangle 9"/>
          <p:cNvSpPr>
            <a:spLocks noChangeArrowheads="1"/>
          </p:cNvSpPr>
          <p:nvPr/>
        </p:nvSpPr>
        <p:spPr bwMode="auto">
          <a:xfrm>
            <a:off x="4366791" y="5257800"/>
            <a:ext cx="4624809" cy="646331"/>
          </a:xfrm>
          <a:prstGeom prst="rect">
            <a:avLst/>
          </a:prstGeom>
          <a:solidFill>
            <a:srgbClr val="FFFF00"/>
          </a:solidFill>
          <a:ln w="19050" cmpd="sng">
            <a:solidFill>
              <a:schemeClr val="tx1"/>
            </a:solidFill>
            <a:miter lim="800000"/>
            <a:headEnd/>
            <a:tailEnd/>
          </a:ln>
          <a:effectLst/>
        </p:spPr>
        <p:txBody>
          <a:bodyPr wrap="square" anchor="t">
            <a:prstTxWarp prst="textNoShape">
              <a:avLst/>
            </a:prstTxWarp>
            <a:spAutoFit/>
          </a:bodyPr>
          <a:lstStyle/>
          <a:p>
            <a:pPr algn="ctr"/>
            <a:r>
              <a:rPr lang="en-US" dirty="0" smtClean="0"/>
              <a:t>Combined Result using 1.9 fb</a:t>
            </a:r>
            <a:r>
              <a:rPr lang="en-US" baseline="30000" dirty="0" smtClean="0"/>
              <a:t>-1</a:t>
            </a:r>
            <a:r>
              <a:rPr lang="en-US" dirty="0" smtClean="0"/>
              <a:t>:</a:t>
            </a:r>
          </a:p>
          <a:p>
            <a:pPr algn="ctr"/>
            <a:r>
              <a:rPr lang="en-US" dirty="0" err="1" smtClean="0"/>
              <a:t>Mtop</a:t>
            </a:r>
            <a:r>
              <a:rPr lang="en-US" dirty="0" smtClean="0"/>
              <a:t> </a:t>
            </a:r>
            <a:r>
              <a:rPr lang="en-US" dirty="0"/>
              <a:t>= </a:t>
            </a:r>
            <a:r>
              <a:rPr lang="en-US" dirty="0" smtClean="0"/>
              <a:t>175.3 </a:t>
            </a:r>
            <a:r>
              <a:rPr lang="en-US" dirty="0"/>
              <a:t>+/-</a:t>
            </a:r>
            <a:r>
              <a:rPr lang="en-US" dirty="0" smtClean="0"/>
              <a:t> 6.2 </a:t>
            </a:r>
            <a:r>
              <a:rPr lang="en-US" dirty="0"/>
              <a:t>(stat.) +/-</a:t>
            </a:r>
            <a:r>
              <a:rPr lang="en-US" dirty="0" smtClean="0"/>
              <a:t> 3.0 </a:t>
            </a:r>
            <a:r>
              <a:rPr lang="en-US" dirty="0"/>
              <a:t>(</a:t>
            </a:r>
            <a:r>
              <a:rPr lang="en-US" dirty="0" err="1"/>
              <a:t>syst</a:t>
            </a:r>
            <a:r>
              <a:rPr lang="en-US" dirty="0"/>
              <a:t>) GeV/c</a:t>
            </a:r>
            <a:r>
              <a:rPr lang="en-US" baseline="30000" dirty="0"/>
              <a:t>2</a:t>
            </a:r>
            <a:r>
              <a:rPr lang="en-US" dirty="0" smtClean="0"/>
              <a:t>  </a:t>
            </a:r>
            <a:endParaRPr lang="en-US" dirty="0"/>
          </a:p>
        </p:txBody>
      </p:sp>
      <p:sp>
        <p:nvSpPr>
          <p:cNvPr id="11" name="TextBox 10"/>
          <p:cNvSpPr txBox="1"/>
          <p:nvPr/>
        </p:nvSpPr>
        <p:spPr>
          <a:xfrm>
            <a:off x="2667000" y="2209800"/>
            <a:ext cx="1518364" cy="646331"/>
          </a:xfrm>
          <a:prstGeom prst="rect">
            <a:avLst/>
          </a:prstGeom>
          <a:noFill/>
          <a:ln w="19050" cmpd="sng">
            <a:solidFill>
              <a:schemeClr val="tx1"/>
            </a:solidFill>
          </a:ln>
        </p:spPr>
        <p:txBody>
          <a:bodyPr wrap="square" rtlCol="0">
            <a:spAutoFit/>
          </a:bodyPr>
          <a:lstStyle/>
          <a:p>
            <a:r>
              <a:rPr lang="en-US" b="1" dirty="0" smtClean="0"/>
              <a:t>P</a:t>
            </a:r>
            <a:r>
              <a:rPr lang="en-US" b="1" baseline="-25000" dirty="0" smtClean="0"/>
              <a:t>t</a:t>
            </a:r>
            <a:r>
              <a:rPr lang="en-US" b="1" dirty="0" smtClean="0"/>
              <a:t> of lepton</a:t>
            </a:r>
          </a:p>
          <a:p>
            <a:r>
              <a:rPr lang="en-US" b="1" dirty="0" smtClean="0"/>
              <a:t>from W decay</a:t>
            </a:r>
            <a:endParaRPr lang="en-US" b="1" dirty="0"/>
          </a:p>
        </p:txBody>
      </p:sp>
      <p:cxnSp>
        <p:nvCxnSpPr>
          <p:cNvPr id="21" name="Straight Arrow Connector 20"/>
          <p:cNvCxnSpPr>
            <a:stCxn id="11" idx="3"/>
          </p:cNvCxnSpPr>
          <p:nvPr/>
        </p:nvCxnSpPr>
        <p:spPr>
          <a:xfrm flipV="1">
            <a:off x="4185364" y="1981200"/>
            <a:ext cx="615236" cy="5517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1" idx="1"/>
          </p:cNvCxnSpPr>
          <p:nvPr/>
        </p:nvCxnSpPr>
        <p:spPr>
          <a:xfrm rot="10800000">
            <a:off x="2133600" y="2532966"/>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410200" y="1219200"/>
            <a:ext cx="3810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410200" y="1446212"/>
            <a:ext cx="381000"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67400" y="990600"/>
            <a:ext cx="728723" cy="369332"/>
          </a:xfrm>
          <a:prstGeom prst="rect">
            <a:avLst/>
          </a:prstGeom>
          <a:noFill/>
        </p:spPr>
        <p:txBody>
          <a:bodyPr wrap="none" rtlCol="0">
            <a:spAutoFit/>
          </a:bodyPr>
          <a:lstStyle/>
          <a:p>
            <a:r>
              <a:rPr lang="en-US" dirty="0" smtClean="0"/>
              <a:t>Mean</a:t>
            </a:r>
            <a:endParaRPr lang="en-US" dirty="0"/>
          </a:p>
        </p:txBody>
      </p:sp>
      <p:sp>
        <p:nvSpPr>
          <p:cNvPr id="28" name="TextBox 27"/>
          <p:cNvSpPr txBox="1"/>
          <p:nvPr/>
        </p:nvSpPr>
        <p:spPr>
          <a:xfrm>
            <a:off x="5867400" y="1230868"/>
            <a:ext cx="539368" cy="369332"/>
          </a:xfrm>
          <a:prstGeom prst="rect">
            <a:avLst/>
          </a:prstGeom>
          <a:noFill/>
        </p:spPr>
        <p:txBody>
          <a:bodyPr wrap="none" rtlCol="0">
            <a:spAutoFit/>
          </a:bodyPr>
          <a:lstStyle/>
          <a:p>
            <a:r>
              <a:rPr lang="en-US" dirty="0" smtClean="0"/>
              <a:t>±1σ</a:t>
            </a:r>
            <a:endParaRPr lang="en-US" dirty="0"/>
          </a:p>
        </p:txBody>
      </p:sp>
      <p:sp>
        <p:nvSpPr>
          <p:cNvPr id="29" name="Rectangle 28"/>
          <p:cNvSpPr>
            <a:spLocks noChangeArrowheads="1"/>
          </p:cNvSpPr>
          <p:nvPr/>
        </p:nvSpPr>
        <p:spPr bwMode="auto">
          <a:xfrm>
            <a:off x="4343400" y="3637844"/>
            <a:ext cx="4624809" cy="646331"/>
          </a:xfrm>
          <a:prstGeom prst="rect">
            <a:avLst/>
          </a:prstGeom>
          <a:solidFill>
            <a:schemeClr val="accent4">
              <a:lumMod val="60000"/>
              <a:lumOff val="40000"/>
            </a:schemeClr>
          </a:solidFill>
          <a:ln w="9525">
            <a:noFill/>
            <a:miter lim="800000"/>
            <a:headEnd/>
            <a:tailEnd/>
          </a:ln>
          <a:effectLst/>
        </p:spPr>
        <p:txBody>
          <a:bodyPr wrap="square" anchor="t">
            <a:prstTxWarp prst="textNoShape">
              <a:avLst/>
            </a:prstTxWarp>
            <a:spAutoFit/>
          </a:bodyPr>
          <a:lstStyle/>
          <a:p>
            <a:pPr algn="ctr"/>
            <a:r>
              <a:rPr lang="en-US" dirty="0" err="1"/>
              <a:t>Mtop</a:t>
            </a:r>
            <a:r>
              <a:rPr lang="en-US" dirty="0"/>
              <a:t> = </a:t>
            </a:r>
            <a:r>
              <a:rPr lang="en-US" dirty="0" smtClean="0"/>
              <a:t>176.7 +10/-8.9(stat) +</a:t>
            </a:r>
            <a:r>
              <a:rPr lang="en-US" dirty="0"/>
              <a:t>/</a:t>
            </a:r>
            <a:r>
              <a:rPr lang="en-US" dirty="0" smtClean="0"/>
              <a:t>-3.4(</a:t>
            </a:r>
            <a:r>
              <a:rPr lang="en-US" dirty="0"/>
              <a:t>syst) GeV/c</a:t>
            </a:r>
            <a:r>
              <a:rPr lang="en-US" baseline="30000" dirty="0"/>
              <a:t>2</a:t>
            </a:r>
            <a:r>
              <a:rPr lang="en-US" dirty="0" smtClean="0"/>
              <a:t>  using </a:t>
            </a:r>
            <a:r>
              <a:rPr lang="en-US" dirty="0" err="1" smtClean="0"/>
              <a:t>L</a:t>
            </a:r>
            <a:r>
              <a:rPr lang="en-US" baseline="-25000" dirty="0" err="1" smtClean="0"/>
              <a:t>xy</a:t>
            </a:r>
            <a:r>
              <a:rPr lang="en-US" dirty="0" smtClean="0"/>
              <a:t> alone</a:t>
            </a:r>
            <a:endParaRPr lang="en-US" dirty="0"/>
          </a:p>
        </p:txBody>
      </p:sp>
      <p:sp>
        <p:nvSpPr>
          <p:cNvPr id="30" name="Rectangle 29"/>
          <p:cNvSpPr>
            <a:spLocks noChangeArrowheads="1"/>
          </p:cNvSpPr>
          <p:nvPr/>
        </p:nvSpPr>
        <p:spPr bwMode="auto">
          <a:xfrm>
            <a:off x="4366791" y="4419600"/>
            <a:ext cx="4624809" cy="646331"/>
          </a:xfrm>
          <a:prstGeom prst="rect">
            <a:avLst/>
          </a:prstGeom>
          <a:solidFill>
            <a:schemeClr val="accent1">
              <a:lumMod val="60000"/>
              <a:lumOff val="40000"/>
            </a:schemeClr>
          </a:solidFill>
          <a:ln w="9525">
            <a:noFill/>
            <a:miter lim="800000"/>
            <a:headEnd/>
            <a:tailEnd/>
          </a:ln>
          <a:effectLst/>
        </p:spPr>
        <p:txBody>
          <a:bodyPr wrap="square" anchor="t">
            <a:prstTxWarp prst="textNoShape">
              <a:avLst/>
            </a:prstTxWarp>
            <a:spAutoFit/>
          </a:bodyPr>
          <a:lstStyle/>
          <a:p>
            <a:pPr algn="ctr"/>
            <a:r>
              <a:rPr lang="en-US" dirty="0" err="1"/>
              <a:t>Mtop</a:t>
            </a:r>
            <a:r>
              <a:rPr lang="en-US" dirty="0"/>
              <a:t> = </a:t>
            </a:r>
            <a:r>
              <a:rPr lang="en-US" dirty="0" smtClean="0"/>
              <a:t>173.5 +8.9/-9.1(stat) +</a:t>
            </a:r>
            <a:r>
              <a:rPr lang="en-US" dirty="0"/>
              <a:t>/</a:t>
            </a:r>
            <a:r>
              <a:rPr lang="en-US" dirty="0" smtClean="0"/>
              <a:t>-4.2(</a:t>
            </a:r>
            <a:r>
              <a:rPr lang="en-US" dirty="0"/>
              <a:t>syst) GeV/c</a:t>
            </a:r>
            <a:r>
              <a:rPr lang="en-US" baseline="30000" dirty="0"/>
              <a:t>2</a:t>
            </a:r>
            <a:r>
              <a:rPr lang="en-US" dirty="0" smtClean="0"/>
              <a:t>  using Lepton P</a:t>
            </a:r>
            <a:r>
              <a:rPr lang="en-US" baseline="-25000" dirty="0" smtClean="0"/>
              <a:t>t</a:t>
            </a:r>
            <a:r>
              <a:rPr lang="en-US" dirty="0" smtClean="0"/>
              <a:t> alone</a:t>
            </a:r>
            <a:endParaRPr lang="en-US" dirty="0"/>
          </a:p>
        </p:txBody>
      </p:sp>
      <p:sp>
        <p:nvSpPr>
          <p:cNvPr id="31" name="TextBox 30"/>
          <p:cNvSpPr txBox="1"/>
          <p:nvPr/>
        </p:nvSpPr>
        <p:spPr>
          <a:xfrm>
            <a:off x="1291531" y="3758624"/>
            <a:ext cx="613469" cy="584776"/>
          </a:xfrm>
          <a:prstGeom prst="rect">
            <a:avLst/>
          </a:prstGeom>
          <a:noFill/>
        </p:spPr>
        <p:txBody>
          <a:bodyPr wrap="none" rtlCol="0">
            <a:spAutoFit/>
          </a:bodyPr>
          <a:lstStyle/>
          <a:p>
            <a:r>
              <a:rPr lang="en-US" sz="3200" b="1" dirty="0" err="1" smtClean="0">
                <a:solidFill>
                  <a:srgbClr val="FF0000"/>
                </a:solidFill>
              </a:rPr>
              <a:t>L</a:t>
            </a:r>
            <a:r>
              <a:rPr lang="en-US" sz="3200" b="1" baseline="-25000" dirty="0" err="1" smtClean="0">
                <a:solidFill>
                  <a:srgbClr val="FF0000"/>
                </a:solidFill>
              </a:rPr>
              <a:t>xy</a:t>
            </a:r>
            <a:endParaRPr lang="en-US" sz="3200" b="1" baseline="-25000" dirty="0">
              <a:solidFill>
                <a:srgbClr val="FF0000"/>
              </a:solidFill>
            </a:endParaRPr>
          </a:p>
        </p:txBody>
      </p:sp>
      <p:sp>
        <p:nvSpPr>
          <p:cNvPr id="32" name="Up Arrow 31"/>
          <p:cNvSpPr/>
          <p:nvPr/>
        </p:nvSpPr>
        <p:spPr>
          <a:xfrm>
            <a:off x="6596123" y="3200400"/>
            <a:ext cx="185677" cy="437444"/>
          </a:xfrm>
          <a:prstGeom prst="upArrow">
            <a:avLst/>
          </a:prstGeom>
          <a:solidFill>
            <a:schemeClr val="accent4">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eft Arrow 32"/>
          <p:cNvSpPr/>
          <p:nvPr/>
        </p:nvSpPr>
        <p:spPr>
          <a:xfrm>
            <a:off x="3810000" y="4572000"/>
            <a:ext cx="556791" cy="304799"/>
          </a:xfrm>
          <a:prstGeom prst="lef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October 25, 2008</a:t>
            </a:r>
            <a:endParaRPr lang="en-US"/>
          </a:p>
        </p:txBody>
      </p:sp>
      <p:sp>
        <p:nvSpPr>
          <p:cNvPr id="13" name="Footer Placeholder 4"/>
          <p:cNvSpPr>
            <a:spLocks noGrp="1"/>
          </p:cNvSpPr>
          <p:nvPr>
            <p:ph type="ftr" sz="quarter" idx="11"/>
          </p:nvPr>
        </p:nvSpPr>
        <p:spPr/>
        <p:txBody>
          <a:bodyPr/>
          <a:lstStyle/>
          <a:p>
            <a:r>
              <a:rPr lang="en-US" smtClean="0"/>
              <a:t>K. Tollefson, 3rd Top Workshop @ Grenoble</a:t>
            </a:r>
            <a:endParaRPr lang="en-US"/>
          </a:p>
        </p:txBody>
      </p:sp>
      <p:sp>
        <p:nvSpPr>
          <p:cNvPr id="14" name="Slide Number Placeholder 5"/>
          <p:cNvSpPr>
            <a:spLocks noGrp="1"/>
          </p:cNvSpPr>
          <p:nvPr>
            <p:ph type="sldNum" sz="quarter" idx="12"/>
          </p:nvPr>
        </p:nvSpPr>
        <p:spPr/>
        <p:txBody>
          <a:bodyPr/>
          <a:lstStyle/>
          <a:p>
            <a:fld id="{4E887E7E-E3C5-B94C-88AD-630B27265C7F}" type="slidenum">
              <a:rPr lang="en-US"/>
              <a:pPr/>
              <a:t>18</a:t>
            </a:fld>
            <a:endParaRPr lang="en-US"/>
          </a:p>
        </p:txBody>
      </p:sp>
      <p:sp>
        <p:nvSpPr>
          <p:cNvPr id="15" name="Rectangle 14"/>
          <p:cNvSpPr/>
          <p:nvPr/>
        </p:nvSpPr>
        <p:spPr>
          <a:xfrm>
            <a:off x="0" y="0"/>
            <a:ext cx="9144000" cy="8382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Interesting Lesson…</a:t>
            </a:r>
            <a:endParaRPr lang="en-US" sz="4400" dirty="0">
              <a:latin typeface="+mj-lt"/>
              <a:cs typeface="Arial"/>
            </a:endParaRPr>
          </a:p>
        </p:txBody>
      </p:sp>
      <p:pic>
        <p:nvPicPr>
          <p:cNvPr id="10" name="Picture 9" descr="Ford_JES_systematics.png"/>
          <p:cNvPicPr>
            <a:picLocks noChangeAspect="1"/>
          </p:cNvPicPr>
          <p:nvPr/>
        </p:nvPicPr>
        <p:blipFill>
          <a:blip r:embed="rId3"/>
          <a:stretch>
            <a:fillRect/>
          </a:stretch>
        </p:blipFill>
        <p:spPr>
          <a:xfrm>
            <a:off x="4114800" y="4578350"/>
            <a:ext cx="4824132" cy="1822450"/>
          </a:xfrm>
          <a:prstGeom prst="rect">
            <a:avLst/>
          </a:prstGeom>
        </p:spPr>
      </p:pic>
      <p:pic>
        <p:nvPicPr>
          <p:cNvPr id="11" name="Picture 10" descr="Ford_all_systematics.png"/>
          <p:cNvPicPr>
            <a:picLocks noChangeAspect="1"/>
          </p:cNvPicPr>
          <p:nvPr/>
        </p:nvPicPr>
        <p:blipFill>
          <a:blip r:embed="rId4"/>
          <a:stretch>
            <a:fillRect/>
          </a:stretch>
        </p:blipFill>
        <p:spPr>
          <a:xfrm>
            <a:off x="4343400" y="1421080"/>
            <a:ext cx="4343400" cy="2312720"/>
          </a:xfrm>
          <a:prstGeom prst="rect">
            <a:avLst/>
          </a:prstGeom>
        </p:spPr>
      </p:pic>
      <p:sp>
        <p:nvSpPr>
          <p:cNvPr id="24" name="Content Placeholder 20"/>
          <p:cNvSpPr>
            <a:spLocks noGrp="1"/>
          </p:cNvSpPr>
          <p:nvPr>
            <p:ph idx="1"/>
          </p:nvPr>
        </p:nvSpPr>
        <p:spPr>
          <a:xfrm>
            <a:off x="381000" y="762000"/>
            <a:ext cx="8382000" cy="533400"/>
          </a:xfrm>
        </p:spPr>
        <p:txBody>
          <a:bodyPr>
            <a:normAutofit/>
          </a:bodyPr>
          <a:lstStyle/>
          <a:p>
            <a:pPr algn="ctr">
              <a:buNone/>
            </a:pPr>
            <a:r>
              <a:rPr lang="en-US" sz="2800" b="1" dirty="0" err="1" smtClean="0">
                <a:solidFill>
                  <a:srgbClr val="000090"/>
                </a:solidFill>
              </a:rPr>
              <a:t>L</a:t>
            </a:r>
            <a:r>
              <a:rPr lang="en-US" sz="2800" b="1" baseline="-25000" dirty="0" err="1" smtClean="0">
                <a:solidFill>
                  <a:srgbClr val="000090"/>
                </a:solidFill>
              </a:rPr>
              <a:t>xy</a:t>
            </a:r>
            <a:r>
              <a:rPr lang="en-US" sz="2800" b="1" dirty="0" smtClean="0">
                <a:solidFill>
                  <a:srgbClr val="000090"/>
                </a:solidFill>
              </a:rPr>
              <a:t> and Lepton P</a:t>
            </a:r>
            <a:r>
              <a:rPr lang="en-US" sz="2800" b="1" baseline="-25000" dirty="0" smtClean="0">
                <a:solidFill>
                  <a:srgbClr val="000090"/>
                </a:solidFill>
              </a:rPr>
              <a:t>t</a:t>
            </a:r>
            <a:r>
              <a:rPr lang="en-US" sz="2800" b="1" dirty="0" smtClean="0">
                <a:solidFill>
                  <a:srgbClr val="000090"/>
                </a:solidFill>
              </a:rPr>
              <a:t> don’t depend on JES, right?</a:t>
            </a:r>
          </a:p>
        </p:txBody>
      </p:sp>
      <p:sp>
        <p:nvSpPr>
          <p:cNvPr id="26" name="TextBox 25"/>
          <p:cNvSpPr txBox="1"/>
          <p:nvPr/>
        </p:nvSpPr>
        <p:spPr>
          <a:xfrm>
            <a:off x="990600" y="4724400"/>
            <a:ext cx="2362200" cy="707886"/>
          </a:xfrm>
          <a:prstGeom prst="rect">
            <a:avLst/>
          </a:prstGeom>
          <a:solidFill>
            <a:schemeClr val="accent4">
              <a:lumMod val="60000"/>
              <a:lumOff val="40000"/>
            </a:schemeClr>
          </a:solidFill>
        </p:spPr>
        <p:txBody>
          <a:bodyPr wrap="square" rtlCol="0">
            <a:spAutoFit/>
          </a:bodyPr>
          <a:lstStyle/>
          <a:p>
            <a:pPr algn="ctr"/>
            <a:r>
              <a:rPr lang="en-US" sz="2000" dirty="0" err="1" smtClean="0"/>
              <a:t>Systematics</a:t>
            </a:r>
            <a:r>
              <a:rPr lang="en-US" sz="2000" dirty="0" smtClean="0"/>
              <a:t> for </a:t>
            </a:r>
            <a:r>
              <a:rPr lang="en-US" sz="2000" dirty="0" err="1" smtClean="0"/>
              <a:t>L</a:t>
            </a:r>
            <a:r>
              <a:rPr lang="en-US" sz="2000" baseline="-25000" dirty="0" err="1" smtClean="0"/>
              <a:t>xy</a:t>
            </a:r>
            <a:r>
              <a:rPr lang="en-US" sz="2000" dirty="0" smtClean="0"/>
              <a:t> result using 695 pb</a:t>
            </a:r>
            <a:r>
              <a:rPr lang="en-US" sz="2000" baseline="30000" dirty="0" smtClean="0"/>
              <a:t>-1</a:t>
            </a:r>
            <a:endParaRPr lang="en-US" sz="2000" dirty="0"/>
          </a:p>
        </p:txBody>
      </p:sp>
      <p:grpSp>
        <p:nvGrpSpPr>
          <p:cNvPr id="32" name="Group 31"/>
          <p:cNvGrpSpPr/>
          <p:nvPr/>
        </p:nvGrpSpPr>
        <p:grpSpPr>
          <a:xfrm>
            <a:off x="457200" y="1371600"/>
            <a:ext cx="3733800" cy="3352800"/>
            <a:chOff x="381000" y="1447800"/>
            <a:chExt cx="3733800" cy="3352800"/>
          </a:xfrm>
        </p:grpSpPr>
        <p:grpSp>
          <p:nvGrpSpPr>
            <p:cNvPr id="23" name="Group 22"/>
            <p:cNvGrpSpPr/>
            <p:nvPr/>
          </p:nvGrpSpPr>
          <p:grpSpPr>
            <a:xfrm>
              <a:off x="381000" y="1447800"/>
              <a:ext cx="3733800" cy="3352800"/>
              <a:chOff x="-56268" y="1867183"/>
              <a:chExt cx="3637668" cy="3085817"/>
            </a:xfrm>
          </p:grpSpPr>
          <p:pic>
            <p:nvPicPr>
              <p:cNvPr id="17" name="Picture 16" descr="Lxy_old_sys.gif"/>
              <p:cNvPicPr>
                <a:picLocks noChangeAspect="1"/>
              </p:cNvPicPr>
              <p:nvPr/>
            </p:nvPicPr>
            <p:blipFill>
              <a:blip r:embed="rId5"/>
              <a:srcRect l="4081" r="60049"/>
              <a:stretch>
                <a:fillRect/>
              </a:stretch>
            </p:blipFill>
            <p:spPr>
              <a:xfrm>
                <a:off x="-56268" y="1867183"/>
                <a:ext cx="2184582" cy="3085817"/>
              </a:xfrm>
              <a:prstGeom prst="rect">
                <a:avLst/>
              </a:prstGeom>
            </p:spPr>
          </p:pic>
          <p:pic>
            <p:nvPicPr>
              <p:cNvPr id="22" name="Picture 21" descr="Lxy_old_sys.gif"/>
              <p:cNvPicPr>
                <a:picLocks noChangeAspect="1"/>
              </p:cNvPicPr>
              <p:nvPr/>
            </p:nvPicPr>
            <p:blipFill>
              <a:blip r:embed="rId5"/>
              <a:srcRect l="75206"/>
              <a:stretch>
                <a:fillRect/>
              </a:stretch>
            </p:blipFill>
            <p:spPr>
              <a:xfrm>
                <a:off x="2110370" y="1867183"/>
                <a:ext cx="1471030" cy="3085817"/>
              </a:xfrm>
              <a:prstGeom prst="rect">
                <a:avLst/>
              </a:prstGeom>
            </p:spPr>
          </p:pic>
        </p:grpSp>
        <p:sp>
          <p:nvSpPr>
            <p:cNvPr id="27" name="Rectangle 26"/>
            <p:cNvSpPr/>
            <p:nvPr/>
          </p:nvSpPr>
          <p:spPr>
            <a:xfrm>
              <a:off x="381000" y="2971800"/>
              <a:ext cx="3124200" cy="228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4343400" y="3787914"/>
            <a:ext cx="4343400" cy="707886"/>
          </a:xfrm>
          <a:prstGeom prst="rect">
            <a:avLst/>
          </a:prstGeom>
          <a:solidFill>
            <a:schemeClr val="accent1">
              <a:lumMod val="60000"/>
              <a:lumOff val="40000"/>
            </a:schemeClr>
          </a:solidFill>
        </p:spPr>
        <p:txBody>
          <a:bodyPr wrap="square" rtlCol="0">
            <a:spAutoFit/>
          </a:bodyPr>
          <a:lstStyle/>
          <a:p>
            <a:pPr algn="ctr"/>
            <a:r>
              <a:rPr lang="en-US" sz="2000" dirty="0" err="1" smtClean="0"/>
              <a:t>Systematics</a:t>
            </a:r>
            <a:r>
              <a:rPr lang="en-US" sz="2000" dirty="0" smtClean="0"/>
              <a:t> for </a:t>
            </a:r>
            <a:r>
              <a:rPr lang="en-US" sz="2000" dirty="0" err="1" smtClean="0"/>
              <a:t>L</a:t>
            </a:r>
            <a:r>
              <a:rPr lang="en-US" sz="2000" baseline="-25000" dirty="0" err="1" smtClean="0"/>
              <a:t>xy</a:t>
            </a:r>
            <a:r>
              <a:rPr lang="en-US" sz="2000" dirty="0" smtClean="0"/>
              <a:t> and </a:t>
            </a:r>
            <a:r>
              <a:rPr lang="en-US" sz="2000" dirty="0" err="1" smtClean="0"/>
              <a:t>LepP</a:t>
            </a:r>
            <a:r>
              <a:rPr lang="en-US" sz="2000" baseline="-25000" dirty="0" err="1" smtClean="0"/>
              <a:t>t</a:t>
            </a:r>
            <a:r>
              <a:rPr lang="en-US" sz="2000" baseline="-25000" dirty="0" smtClean="0"/>
              <a:t> </a:t>
            </a:r>
          </a:p>
          <a:p>
            <a:pPr algn="ctr"/>
            <a:r>
              <a:rPr lang="en-US" sz="2000" dirty="0" smtClean="0"/>
              <a:t> results using1.9 fb</a:t>
            </a:r>
            <a:r>
              <a:rPr lang="en-US" sz="2000" baseline="30000" dirty="0" smtClean="0"/>
              <a:t>-1</a:t>
            </a:r>
            <a:endParaRPr lang="en-US" sz="2000" dirty="0"/>
          </a:p>
        </p:txBody>
      </p:sp>
      <p:sp>
        <p:nvSpPr>
          <p:cNvPr id="29" name="Rectangle 28"/>
          <p:cNvSpPr/>
          <p:nvPr/>
        </p:nvSpPr>
        <p:spPr>
          <a:xfrm>
            <a:off x="4343400" y="3200400"/>
            <a:ext cx="4343400" cy="228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114800" y="5715000"/>
            <a:ext cx="4800600" cy="228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57200" y="5562600"/>
            <a:ext cx="3505200" cy="707886"/>
          </a:xfrm>
          <a:prstGeom prst="rect">
            <a:avLst/>
          </a:prstGeom>
          <a:noFill/>
          <a:ln w="28575" cmpd="sng">
            <a:solidFill>
              <a:schemeClr val="tx1"/>
            </a:solidFill>
          </a:ln>
        </p:spPr>
        <p:txBody>
          <a:bodyPr wrap="square" rtlCol="0">
            <a:spAutoFit/>
          </a:bodyPr>
          <a:lstStyle/>
          <a:p>
            <a:r>
              <a:rPr lang="en-US" sz="2000" dirty="0" smtClean="0"/>
              <a:t>Event selection was affected for jets near 20 GeV threshold cut </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October 25, 2008</a:t>
            </a:r>
            <a:endParaRPr lang="en-US"/>
          </a:p>
        </p:txBody>
      </p:sp>
      <p:sp>
        <p:nvSpPr>
          <p:cNvPr id="13" name="Footer Placeholder 4"/>
          <p:cNvSpPr>
            <a:spLocks noGrp="1"/>
          </p:cNvSpPr>
          <p:nvPr>
            <p:ph type="ftr" sz="quarter" idx="11"/>
          </p:nvPr>
        </p:nvSpPr>
        <p:spPr/>
        <p:txBody>
          <a:bodyPr/>
          <a:lstStyle/>
          <a:p>
            <a:r>
              <a:rPr lang="en-US" smtClean="0"/>
              <a:t>K. Tollefson, 3rd Top Workshop @ Grenoble</a:t>
            </a:r>
            <a:endParaRPr lang="en-US"/>
          </a:p>
        </p:txBody>
      </p:sp>
      <p:sp>
        <p:nvSpPr>
          <p:cNvPr id="14" name="Slide Number Placeholder 5"/>
          <p:cNvSpPr>
            <a:spLocks noGrp="1"/>
          </p:cNvSpPr>
          <p:nvPr>
            <p:ph type="sldNum" sz="quarter" idx="12"/>
          </p:nvPr>
        </p:nvSpPr>
        <p:spPr/>
        <p:txBody>
          <a:bodyPr/>
          <a:lstStyle/>
          <a:p>
            <a:fld id="{4E887E7E-E3C5-B94C-88AD-630B27265C7F}" type="slidenum">
              <a:rPr lang="en-US"/>
              <a:pPr/>
              <a:t>19</a:t>
            </a:fld>
            <a:endParaRPr lang="en-US"/>
          </a:p>
        </p:txBody>
      </p:sp>
      <p:sp>
        <p:nvSpPr>
          <p:cNvPr id="15" name="Rectangle 14"/>
          <p:cNvSpPr/>
          <p:nvPr/>
        </p:nvSpPr>
        <p:spPr>
          <a:xfrm>
            <a:off x="0" y="0"/>
            <a:ext cx="9144000" cy="8382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err="1" smtClean="0">
                <a:latin typeface="+mj-lt"/>
                <a:cs typeface="Arial"/>
              </a:rPr>
              <a:t>L+jets</a:t>
            </a:r>
            <a:r>
              <a:rPr lang="en-US" sz="4400" dirty="0" smtClean="0">
                <a:latin typeface="+mj-lt"/>
                <a:cs typeface="Arial"/>
              </a:rPr>
              <a:t> - Template Method using </a:t>
            </a:r>
            <a:r>
              <a:rPr lang="en-US" sz="4400" dirty="0" err="1" smtClean="0">
                <a:latin typeface="+mj-lt"/>
                <a:cs typeface="Arial"/>
              </a:rPr>
              <a:t>SLTu</a:t>
            </a:r>
            <a:endParaRPr lang="en-US" sz="4400" dirty="0">
              <a:latin typeface="+mj-lt"/>
              <a:cs typeface="Arial"/>
            </a:endParaRPr>
          </a:p>
        </p:txBody>
      </p:sp>
      <p:pic>
        <p:nvPicPr>
          <p:cNvPr id="23" name="Picture 22" descr="SLTu_Mass_dep.gif"/>
          <p:cNvPicPr>
            <a:picLocks noChangeAspect="1"/>
          </p:cNvPicPr>
          <p:nvPr/>
        </p:nvPicPr>
        <p:blipFill>
          <a:blip r:embed="rId3"/>
          <a:srcRect l="2209" t="8546" r="4417"/>
          <a:stretch>
            <a:fillRect/>
          </a:stretch>
        </p:blipFill>
        <p:spPr>
          <a:xfrm>
            <a:off x="1386661" y="914400"/>
            <a:ext cx="2651939" cy="2685007"/>
          </a:xfrm>
          <a:prstGeom prst="rect">
            <a:avLst/>
          </a:prstGeom>
        </p:spPr>
      </p:pic>
      <p:pic>
        <p:nvPicPr>
          <p:cNvPr id="8" name="Picture 7" descr="SLTu_syst.gif"/>
          <p:cNvPicPr>
            <a:picLocks noChangeAspect="1"/>
          </p:cNvPicPr>
          <p:nvPr/>
        </p:nvPicPr>
        <p:blipFill>
          <a:blip r:embed="rId4"/>
          <a:stretch>
            <a:fillRect/>
          </a:stretch>
        </p:blipFill>
        <p:spPr>
          <a:xfrm>
            <a:off x="914400" y="3581400"/>
            <a:ext cx="3246199" cy="2825828"/>
          </a:xfrm>
          <a:prstGeom prst="rect">
            <a:avLst/>
          </a:prstGeom>
          <a:solidFill>
            <a:schemeClr val="bg1"/>
          </a:solidFill>
        </p:spPr>
      </p:pic>
      <p:pic>
        <p:nvPicPr>
          <p:cNvPr id="9" name="Picture 8" descr="SLTu_invMass.gif"/>
          <p:cNvPicPr>
            <a:picLocks noChangeAspect="1"/>
          </p:cNvPicPr>
          <p:nvPr/>
        </p:nvPicPr>
        <p:blipFill>
          <a:blip r:embed="rId5"/>
          <a:srcRect t="2759" r="7186"/>
          <a:stretch>
            <a:fillRect/>
          </a:stretch>
        </p:blipFill>
        <p:spPr>
          <a:xfrm>
            <a:off x="4706811" y="1668805"/>
            <a:ext cx="3217989" cy="3512795"/>
          </a:xfrm>
          <a:prstGeom prst="rect">
            <a:avLst/>
          </a:prstGeom>
        </p:spPr>
      </p:pic>
      <p:grpSp>
        <p:nvGrpSpPr>
          <p:cNvPr id="10" name="Group 9"/>
          <p:cNvGrpSpPr/>
          <p:nvPr/>
        </p:nvGrpSpPr>
        <p:grpSpPr>
          <a:xfrm>
            <a:off x="4114798" y="5257800"/>
            <a:ext cx="4724402" cy="1190097"/>
            <a:chOff x="609600" y="5715000"/>
            <a:chExt cx="6781800" cy="533400"/>
          </a:xfrm>
        </p:grpSpPr>
        <p:sp>
          <p:nvSpPr>
            <p:cNvPr id="11" name="AutoShape 8"/>
            <p:cNvSpPr>
              <a:spLocks noChangeArrowheads="1"/>
            </p:cNvSpPr>
            <p:nvPr/>
          </p:nvSpPr>
          <p:spPr bwMode="auto">
            <a:xfrm>
              <a:off x="609600" y="5715000"/>
              <a:ext cx="6781800" cy="533400"/>
            </a:xfrm>
            <a:prstGeom prst="roundRect">
              <a:avLst>
                <a:gd name="adj" fmla="val 16667"/>
              </a:avLst>
            </a:prstGeom>
            <a:solidFill>
              <a:srgbClr val="F4C20A"/>
            </a:solidFill>
            <a:ln w="9525">
              <a:solidFill>
                <a:srgbClr val="A21A1A"/>
              </a:solidFill>
              <a:round/>
              <a:headEnd/>
              <a:tailEnd/>
            </a:ln>
          </p:spPr>
          <p:txBody>
            <a:bodyPr wrap="none" anchor="t">
              <a:prstTxWarp prst="textNoShape">
                <a:avLst/>
              </a:prstTxWarp>
            </a:bodyPr>
            <a:lstStyle/>
            <a:p>
              <a:pPr algn="ctr">
                <a:lnSpc>
                  <a:spcPct val="80000"/>
                </a:lnSpc>
                <a:spcBef>
                  <a:spcPct val="20000"/>
                </a:spcBef>
              </a:pPr>
              <a:endParaRPr lang="en-US" sz="2400">
                <a:solidFill>
                  <a:schemeClr val="bg1"/>
                </a:solidFill>
              </a:endParaRPr>
            </a:p>
            <a:p>
              <a:pPr lvl="1" algn="ctr" eaLnBrk="0" hangingPunct="0"/>
              <a:endParaRPr lang="en-US" sz="2400">
                <a:solidFill>
                  <a:schemeClr val="bg1"/>
                </a:solidFill>
                <a:ea typeface="ＭＳ Ｐゴシック" charset="-128"/>
                <a:cs typeface="ＭＳ Ｐゴシック" charset="-128"/>
              </a:endParaRPr>
            </a:p>
          </p:txBody>
        </p:sp>
        <p:sp>
          <p:nvSpPr>
            <p:cNvPr id="17" name="Rectangle 9"/>
            <p:cNvSpPr>
              <a:spLocks noChangeArrowheads="1"/>
            </p:cNvSpPr>
            <p:nvPr/>
          </p:nvSpPr>
          <p:spPr bwMode="auto">
            <a:xfrm>
              <a:off x="927497" y="5766949"/>
              <a:ext cx="6040039" cy="427630"/>
            </a:xfrm>
            <a:prstGeom prst="rect">
              <a:avLst/>
            </a:prstGeom>
            <a:noFill/>
            <a:ln w="9525">
              <a:noFill/>
              <a:miter lim="800000"/>
              <a:headEnd/>
              <a:tailEnd/>
            </a:ln>
            <a:effectLst/>
          </p:spPr>
          <p:txBody>
            <a:bodyPr wrap="square" anchor="t">
              <a:prstTxWarp prst="textNoShape">
                <a:avLst/>
              </a:prstTxWarp>
              <a:spAutoFit/>
            </a:bodyPr>
            <a:lstStyle/>
            <a:p>
              <a:pPr algn="ctr"/>
              <a:r>
                <a:rPr lang="en-US" sz="2800" dirty="0" err="1"/>
                <a:t>Mtop</a:t>
              </a:r>
              <a:r>
                <a:rPr lang="en-US" sz="2800" dirty="0"/>
                <a:t> = </a:t>
              </a:r>
              <a:r>
                <a:rPr lang="en-US" sz="2800" dirty="0" smtClean="0"/>
                <a:t>181.3 </a:t>
              </a:r>
              <a:r>
                <a:rPr lang="en-US" sz="2800" dirty="0"/>
                <a:t>+/-</a:t>
              </a:r>
              <a:r>
                <a:rPr lang="en-US" sz="2800" dirty="0" smtClean="0"/>
                <a:t> 12.4(</a:t>
              </a:r>
              <a:r>
                <a:rPr lang="en-US" sz="2800" dirty="0"/>
                <a:t>stat.)</a:t>
              </a:r>
              <a:r>
                <a:rPr lang="en-US" sz="2800" dirty="0" smtClean="0"/>
                <a:t> </a:t>
              </a:r>
            </a:p>
            <a:p>
              <a:pPr algn="ctr"/>
              <a:r>
                <a:rPr lang="en-US" sz="2800" dirty="0" smtClean="0"/>
                <a:t>+</a:t>
              </a:r>
              <a:r>
                <a:rPr lang="en-US" sz="2800" dirty="0"/>
                <a:t>/-</a:t>
              </a:r>
              <a:r>
                <a:rPr lang="en-US" sz="2800" dirty="0" smtClean="0"/>
                <a:t> 3.5 </a:t>
              </a:r>
              <a:r>
                <a:rPr lang="en-US" sz="2800" dirty="0"/>
                <a:t>(</a:t>
              </a:r>
              <a:r>
                <a:rPr lang="en-US" sz="2800" dirty="0" err="1"/>
                <a:t>syst</a:t>
              </a:r>
              <a:r>
                <a:rPr lang="en-US" sz="2800" dirty="0"/>
                <a:t>) GeV/c</a:t>
              </a:r>
              <a:r>
                <a:rPr lang="en-US" sz="2800" baseline="30000" dirty="0"/>
                <a:t>2</a:t>
              </a:r>
              <a:r>
                <a:rPr lang="en-US" sz="2800" dirty="0" smtClean="0"/>
                <a:t>  </a:t>
              </a:r>
              <a:endParaRPr lang="en-US" sz="2800" dirty="0"/>
            </a:p>
          </p:txBody>
        </p:sp>
      </p:grpSp>
      <p:sp>
        <p:nvSpPr>
          <p:cNvPr id="18" name="TextBox 17"/>
          <p:cNvSpPr txBox="1"/>
          <p:nvPr/>
        </p:nvSpPr>
        <p:spPr>
          <a:xfrm>
            <a:off x="4114798" y="914400"/>
            <a:ext cx="4114802" cy="1015663"/>
          </a:xfrm>
          <a:prstGeom prst="rect">
            <a:avLst/>
          </a:prstGeom>
          <a:noFill/>
        </p:spPr>
        <p:txBody>
          <a:bodyPr wrap="square" rtlCol="0">
            <a:spAutoFit/>
          </a:bodyPr>
          <a:lstStyle/>
          <a:p>
            <a:r>
              <a:rPr lang="en-US" sz="2000" b="1" dirty="0" smtClean="0">
                <a:solidFill>
                  <a:srgbClr val="1F11CB"/>
                </a:solidFill>
              </a:rPr>
              <a:t>Invariant mass of lepton from W and muon from </a:t>
            </a:r>
            <a:r>
              <a:rPr lang="en-US" sz="2000" b="1" dirty="0" err="1" smtClean="0">
                <a:solidFill>
                  <a:srgbClr val="1F11CB"/>
                </a:solidFill>
              </a:rPr>
              <a:t>semileptonic</a:t>
            </a:r>
            <a:r>
              <a:rPr lang="en-US" sz="2000" b="1" dirty="0" smtClean="0">
                <a:solidFill>
                  <a:srgbClr val="1F11CB"/>
                </a:solidFill>
              </a:rPr>
              <a:t> </a:t>
            </a:r>
            <a:r>
              <a:rPr lang="en-US" sz="2000" b="1" dirty="0" err="1" smtClean="0">
                <a:solidFill>
                  <a:srgbClr val="1F11CB"/>
                </a:solidFill>
              </a:rPr>
              <a:t>b</a:t>
            </a:r>
            <a:r>
              <a:rPr lang="en-US" sz="2000" b="1" dirty="0" smtClean="0">
                <a:solidFill>
                  <a:srgbClr val="1F11CB"/>
                </a:solidFill>
              </a:rPr>
              <a:t> decay</a:t>
            </a:r>
          </a:p>
          <a:p>
            <a:endParaRPr lang="en-US" sz="2000" b="1" dirty="0">
              <a:solidFill>
                <a:srgbClr val="1F11CB"/>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a:xfrm>
            <a:off x="0" y="0"/>
            <a:ext cx="9144000" cy="990600"/>
          </a:xfrm>
          <a:solidFill>
            <a:srgbClr val="5F0791"/>
          </a:solidFill>
        </p:spPr>
        <p:txBody>
          <a:bodyPr/>
          <a:lstStyle/>
          <a:p>
            <a:r>
              <a:rPr lang="en-US" dirty="0" smtClean="0">
                <a:solidFill>
                  <a:schemeClr val="bg1"/>
                </a:solidFill>
              </a:rPr>
              <a:t>Why Measure the Mass </a:t>
            </a:r>
            <a:endParaRPr lang="en-US" dirty="0">
              <a:solidFill>
                <a:schemeClr val="bg1"/>
              </a:solidFill>
            </a:endParaRPr>
          </a:p>
        </p:txBody>
      </p:sp>
      <p:sp>
        <p:nvSpPr>
          <p:cNvPr id="5" name="Date Placeholder 3"/>
          <p:cNvSpPr>
            <a:spLocks noGrp="1"/>
          </p:cNvSpPr>
          <p:nvPr>
            <p:ph type="dt" sz="half" idx="10"/>
          </p:nvPr>
        </p:nvSpPr>
        <p:spPr/>
        <p:txBody>
          <a:bodyPr/>
          <a:lstStyle/>
          <a:p>
            <a:r>
              <a:rPr lang="en-US" smtClean="0"/>
              <a:t>October 25, 2008</a:t>
            </a:r>
            <a:endParaRPr lang="en-US"/>
          </a:p>
        </p:txBody>
      </p:sp>
      <p:sp>
        <p:nvSpPr>
          <p:cNvPr id="6" name="Footer Placeholder 4"/>
          <p:cNvSpPr>
            <a:spLocks noGrp="1"/>
          </p:cNvSpPr>
          <p:nvPr>
            <p:ph type="ftr" sz="quarter" idx="11"/>
          </p:nvPr>
        </p:nvSpPr>
        <p:spPr/>
        <p:txBody>
          <a:bodyPr/>
          <a:lstStyle/>
          <a:p>
            <a:r>
              <a:rPr lang="en-US" smtClean="0"/>
              <a:t>K. Tollefson, 3rd Top Workshop @ Grenoble</a:t>
            </a:r>
            <a:endParaRPr lang="en-US"/>
          </a:p>
        </p:txBody>
      </p:sp>
      <p:sp>
        <p:nvSpPr>
          <p:cNvPr id="7" name="Slide Number Placeholder 5"/>
          <p:cNvSpPr>
            <a:spLocks noGrp="1"/>
          </p:cNvSpPr>
          <p:nvPr>
            <p:ph type="sldNum" sz="quarter" idx="12"/>
          </p:nvPr>
        </p:nvSpPr>
        <p:spPr/>
        <p:txBody>
          <a:bodyPr/>
          <a:lstStyle/>
          <a:p>
            <a:fld id="{55717DB5-D912-1B41-A3C5-D317E1154473}" type="slidenum">
              <a:rPr lang="en-US" smtClean="0"/>
              <a:pPr/>
              <a:t>2</a:t>
            </a:fld>
            <a:endParaRPr lang="en-US"/>
          </a:p>
        </p:txBody>
      </p:sp>
      <p:pic>
        <p:nvPicPr>
          <p:cNvPr id="8" name="Picture 18"/>
          <p:cNvPicPr>
            <a:picLocks noChangeAspect="1" noChangeArrowheads="1"/>
          </p:cNvPicPr>
          <p:nvPr/>
        </p:nvPicPr>
        <p:blipFill>
          <a:blip r:embed="rId3"/>
          <a:srcRect/>
          <a:stretch>
            <a:fillRect/>
          </a:stretch>
        </p:blipFill>
        <p:spPr bwMode="auto">
          <a:xfrm>
            <a:off x="2895600" y="1143000"/>
            <a:ext cx="3581400" cy="1195387"/>
          </a:xfrm>
          <a:prstGeom prst="rect">
            <a:avLst/>
          </a:prstGeom>
          <a:noFill/>
          <a:ln w="9525">
            <a:noFill/>
            <a:miter lim="800000"/>
            <a:headEnd/>
            <a:tailEnd/>
          </a:ln>
        </p:spPr>
      </p:pic>
      <p:sp>
        <p:nvSpPr>
          <p:cNvPr id="9" name="Text Box 30"/>
          <p:cNvSpPr txBox="1">
            <a:spLocks noChangeArrowheads="1"/>
          </p:cNvSpPr>
          <p:nvPr/>
        </p:nvSpPr>
        <p:spPr bwMode="auto">
          <a:xfrm>
            <a:off x="5715000" y="914400"/>
            <a:ext cx="1517650" cy="457200"/>
          </a:xfrm>
          <a:prstGeom prst="rect">
            <a:avLst/>
          </a:prstGeom>
          <a:noFill/>
          <a:ln w="19050">
            <a:noFill/>
            <a:miter lim="800000"/>
            <a:headEnd/>
            <a:tailEnd/>
          </a:ln>
        </p:spPr>
        <p:txBody>
          <a:bodyPr wrap="square">
            <a:prstTxWarp prst="textNoShape">
              <a:avLst/>
            </a:prstTxWarp>
            <a:spAutoFit/>
          </a:bodyPr>
          <a:lstStyle/>
          <a:p>
            <a:pPr marL="342900" indent="-342900" algn="ctr">
              <a:spcBef>
                <a:spcPct val="20000"/>
              </a:spcBef>
              <a:buFont typeface="Arial" charset="0"/>
              <a:buNone/>
            </a:pPr>
            <a:r>
              <a:rPr lang="en-US" sz="2400" b="1" i="1" dirty="0" err="1">
                <a:latin typeface="Times New Roman" charset="0"/>
                <a:sym typeface="Symbol" charset="2"/>
              </a:rPr>
              <a:t></a:t>
            </a:r>
            <a:r>
              <a:rPr lang="en-US" sz="2400" b="1" i="1" dirty="0">
                <a:latin typeface="Times New Roman" charset="0"/>
                <a:sym typeface="Symbol" charset="2"/>
              </a:rPr>
              <a:t> </a:t>
            </a:r>
            <a:r>
              <a:rPr lang="en-US" sz="2400" b="1" i="1" dirty="0" err="1">
                <a:latin typeface="Times New Roman" charset="0"/>
                <a:sym typeface="Symbol" charset="2"/>
              </a:rPr>
              <a:t>ln(m</a:t>
            </a:r>
            <a:r>
              <a:rPr lang="en-US" sz="2400" b="1" i="1" baseline="-25000" dirty="0" err="1">
                <a:latin typeface="Times New Roman" charset="0"/>
                <a:sym typeface="Symbol" charset="2"/>
              </a:rPr>
              <a:t>H</a:t>
            </a:r>
            <a:r>
              <a:rPr lang="en-US" sz="2400" b="1" i="1" dirty="0">
                <a:latin typeface="Times New Roman" charset="0"/>
                <a:sym typeface="Symbol" charset="2"/>
              </a:rPr>
              <a:t>)</a:t>
            </a:r>
          </a:p>
        </p:txBody>
      </p:sp>
      <p:sp>
        <p:nvSpPr>
          <p:cNvPr id="10" name="Text Box 29"/>
          <p:cNvSpPr txBox="1">
            <a:spLocks noChangeArrowheads="1"/>
          </p:cNvSpPr>
          <p:nvPr/>
        </p:nvSpPr>
        <p:spPr bwMode="auto">
          <a:xfrm>
            <a:off x="3657600" y="914400"/>
            <a:ext cx="1214438" cy="457200"/>
          </a:xfrm>
          <a:prstGeom prst="rect">
            <a:avLst/>
          </a:prstGeom>
          <a:noFill/>
          <a:ln w="19050">
            <a:noFill/>
            <a:miter lim="800000"/>
            <a:headEnd/>
            <a:tailEnd/>
          </a:ln>
        </p:spPr>
        <p:txBody>
          <a:bodyPr>
            <a:prstTxWarp prst="textNoShape">
              <a:avLst/>
            </a:prstTxWarp>
            <a:spAutoFit/>
          </a:bodyPr>
          <a:lstStyle/>
          <a:p>
            <a:pPr marL="342900" indent="-342900" algn="ctr">
              <a:spcBef>
                <a:spcPct val="20000"/>
              </a:spcBef>
              <a:buFont typeface="Arial" charset="0"/>
              <a:buNone/>
            </a:pPr>
            <a:r>
              <a:rPr lang="en-US" sz="2400" b="1" i="1" dirty="0" err="1">
                <a:latin typeface="Times New Roman" charset="0"/>
                <a:sym typeface="Symbol" charset="2"/>
              </a:rPr>
              <a:t></a:t>
            </a:r>
            <a:r>
              <a:rPr lang="en-US" sz="2400" b="1" i="1" dirty="0">
                <a:latin typeface="Times New Roman" charset="0"/>
                <a:sym typeface="Symbol" charset="2"/>
              </a:rPr>
              <a:t> m</a:t>
            </a:r>
            <a:r>
              <a:rPr lang="en-US" sz="2400" b="1" i="1" baseline="-25000" dirty="0">
                <a:latin typeface="Times New Roman" charset="0"/>
                <a:sym typeface="Symbol" charset="2"/>
              </a:rPr>
              <a:t>t</a:t>
            </a:r>
            <a:r>
              <a:rPr lang="en-US" sz="2400" b="1" i="1" baseline="30000" dirty="0">
                <a:latin typeface="Times New Roman" charset="0"/>
                <a:sym typeface="Symbol" charset="2"/>
              </a:rPr>
              <a:t>2</a:t>
            </a:r>
          </a:p>
        </p:txBody>
      </p:sp>
      <p:pic>
        <p:nvPicPr>
          <p:cNvPr id="12" name="Picture 11" descr="s08_blueband.eps"/>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4419600" y="1676400"/>
            <a:ext cx="4431322" cy="4876800"/>
          </a:xfrm>
          <a:prstGeom prst="rect">
            <a:avLst/>
          </a:prstGeom>
        </p:spPr>
      </p:pic>
      <p:pic>
        <p:nvPicPr>
          <p:cNvPr id="14" name="Picture 13" descr="s08_mt_mw_contours.eps"/>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230065" y="1676400"/>
            <a:ext cx="4494335" cy="4946146"/>
          </a:xfrm>
          <a:prstGeom prst="rect">
            <a:avLst/>
          </a:prstGeom>
        </p:spPr>
      </p:pic>
      <p:sp>
        <p:nvSpPr>
          <p:cNvPr id="11" name="TextBox 10"/>
          <p:cNvSpPr txBox="1"/>
          <p:nvPr/>
        </p:nvSpPr>
        <p:spPr>
          <a:xfrm>
            <a:off x="6165012" y="3505200"/>
            <a:ext cx="1531188" cy="400110"/>
          </a:xfrm>
          <a:prstGeom prst="rect">
            <a:avLst/>
          </a:prstGeom>
          <a:noFill/>
        </p:spPr>
        <p:txBody>
          <a:bodyPr wrap="none" rtlCol="0">
            <a:spAutoFit/>
          </a:bodyPr>
          <a:lstStyle/>
          <a:p>
            <a:r>
              <a:rPr lang="en-US" sz="2000" dirty="0" smtClean="0"/>
              <a:t>84+/-30 GeV</a:t>
            </a:r>
            <a:endParaRPr lang="en-US" sz="2000" dirty="0"/>
          </a:p>
        </p:txBody>
      </p:sp>
      <p:sp>
        <p:nvSpPr>
          <p:cNvPr id="13" name="TextBox 12"/>
          <p:cNvSpPr txBox="1"/>
          <p:nvPr/>
        </p:nvSpPr>
        <p:spPr>
          <a:xfrm>
            <a:off x="1066800" y="1748135"/>
            <a:ext cx="1524000" cy="461665"/>
          </a:xfrm>
          <a:prstGeom prst="rect">
            <a:avLst/>
          </a:prstGeom>
          <a:noFill/>
        </p:spPr>
        <p:txBody>
          <a:bodyPr wrap="square" rtlCol="0">
            <a:spAutoFit/>
          </a:bodyPr>
          <a:lstStyle/>
          <a:p>
            <a:r>
              <a:rPr lang="en-US" sz="2400" b="1" dirty="0" smtClean="0"/>
              <a:t>July 2008</a:t>
            </a: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October 25, 2008</a:t>
            </a:r>
            <a:endParaRPr lang="en-US"/>
          </a:p>
        </p:txBody>
      </p:sp>
      <p:sp>
        <p:nvSpPr>
          <p:cNvPr id="13" name="Footer Placeholder 4"/>
          <p:cNvSpPr>
            <a:spLocks noGrp="1"/>
          </p:cNvSpPr>
          <p:nvPr>
            <p:ph type="ftr" sz="quarter" idx="11"/>
          </p:nvPr>
        </p:nvSpPr>
        <p:spPr/>
        <p:txBody>
          <a:bodyPr/>
          <a:lstStyle/>
          <a:p>
            <a:r>
              <a:rPr lang="en-US" smtClean="0"/>
              <a:t>K. Tollefson, 3rd Top Workshop @ Grenoble</a:t>
            </a:r>
            <a:endParaRPr lang="en-US"/>
          </a:p>
        </p:txBody>
      </p:sp>
      <p:sp>
        <p:nvSpPr>
          <p:cNvPr id="14" name="Slide Number Placeholder 5"/>
          <p:cNvSpPr>
            <a:spLocks noGrp="1"/>
          </p:cNvSpPr>
          <p:nvPr>
            <p:ph type="sldNum" sz="quarter" idx="12"/>
          </p:nvPr>
        </p:nvSpPr>
        <p:spPr/>
        <p:txBody>
          <a:bodyPr/>
          <a:lstStyle/>
          <a:p>
            <a:fld id="{4E887E7E-E3C5-B94C-88AD-630B27265C7F}" type="slidenum">
              <a:rPr lang="en-US"/>
              <a:pPr/>
              <a:t>20</a:t>
            </a:fld>
            <a:endParaRPr lang="en-US"/>
          </a:p>
        </p:txBody>
      </p:sp>
      <p:sp>
        <p:nvSpPr>
          <p:cNvPr id="15" name="Rectangle 14"/>
          <p:cNvSpPr/>
          <p:nvPr/>
        </p:nvSpPr>
        <p:spPr>
          <a:xfrm>
            <a:off x="0" y="0"/>
            <a:ext cx="9144000" cy="8382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Top Mass from the Cross Section</a:t>
            </a:r>
            <a:endParaRPr lang="en-US" sz="4400" dirty="0">
              <a:latin typeface="+mj-lt"/>
              <a:cs typeface="Arial"/>
            </a:endParaRPr>
          </a:p>
        </p:txBody>
      </p:sp>
      <p:grpSp>
        <p:nvGrpSpPr>
          <p:cNvPr id="2" name="Group 9"/>
          <p:cNvGrpSpPr/>
          <p:nvPr/>
        </p:nvGrpSpPr>
        <p:grpSpPr>
          <a:xfrm>
            <a:off x="2286000" y="5181600"/>
            <a:ext cx="4724402" cy="1001196"/>
            <a:chOff x="609600" y="5700883"/>
            <a:chExt cx="6781800" cy="547517"/>
          </a:xfrm>
        </p:grpSpPr>
        <p:sp>
          <p:nvSpPr>
            <p:cNvPr id="11" name="AutoShape 8"/>
            <p:cNvSpPr>
              <a:spLocks noChangeArrowheads="1"/>
            </p:cNvSpPr>
            <p:nvPr/>
          </p:nvSpPr>
          <p:spPr bwMode="auto">
            <a:xfrm>
              <a:off x="609600" y="5715000"/>
              <a:ext cx="6781800" cy="533400"/>
            </a:xfrm>
            <a:prstGeom prst="roundRect">
              <a:avLst>
                <a:gd name="adj" fmla="val 16667"/>
              </a:avLst>
            </a:prstGeom>
            <a:solidFill>
              <a:srgbClr val="F4C20A"/>
            </a:solidFill>
            <a:ln w="9525">
              <a:solidFill>
                <a:srgbClr val="A21A1A"/>
              </a:solidFill>
              <a:round/>
              <a:headEnd/>
              <a:tailEnd/>
            </a:ln>
          </p:spPr>
          <p:txBody>
            <a:bodyPr wrap="none" anchor="t">
              <a:prstTxWarp prst="textNoShape">
                <a:avLst/>
              </a:prstTxWarp>
            </a:bodyPr>
            <a:lstStyle/>
            <a:p>
              <a:pPr algn="ctr">
                <a:lnSpc>
                  <a:spcPct val="80000"/>
                </a:lnSpc>
                <a:spcBef>
                  <a:spcPct val="20000"/>
                </a:spcBef>
              </a:pPr>
              <a:endParaRPr lang="en-US" sz="2400">
                <a:solidFill>
                  <a:schemeClr val="bg1"/>
                </a:solidFill>
              </a:endParaRPr>
            </a:p>
            <a:p>
              <a:pPr lvl="1" algn="ctr" eaLnBrk="0" hangingPunct="0"/>
              <a:endParaRPr lang="en-US" sz="2400">
                <a:solidFill>
                  <a:schemeClr val="bg1"/>
                </a:solidFill>
                <a:ea typeface="ＭＳ Ｐゴシック" charset="-128"/>
                <a:cs typeface="ＭＳ Ｐゴシック" charset="-128"/>
              </a:endParaRPr>
            </a:p>
          </p:txBody>
        </p:sp>
        <p:sp>
          <p:nvSpPr>
            <p:cNvPr id="17" name="Rectangle 9"/>
            <p:cNvSpPr>
              <a:spLocks noChangeArrowheads="1"/>
            </p:cNvSpPr>
            <p:nvPr/>
          </p:nvSpPr>
          <p:spPr bwMode="auto">
            <a:xfrm>
              <a:off x="818113" y="5700883"/>
              <a:ext cx="6463904" cy="521766"/>
            </a:xfrm>
            <a:prstGeom prst="rect">
              <a:avLst/>
            </a:prstGeom>
            <a:noFill/>
            <a:ln w="9525">
              <a:noFill/>
              <a:miter lim="800000"/>
              <a:headEnd/>
              <a:tailEnd/>
            </a:ln>
            <a:effectLst/>
          </p:spPr>
          <p:txBody>
            <a:bodyPr wrap="square" anchor="ctr">
              <a:prstTxWarp prst="textNoShape">
                <a:avLst/>
              </a:prstTxWarp>
              <a:spAutoFit/>
            </a:bodyPr>
            <a:lstStyle/>
            <a:p>
              <a:pPr algn="ctr"/>
              <a:r>
                <a:rPr lang="en-US" sz="2800" dirty="0" smtClean="0"/>
                <a:t>Using NLO+NLL</a:t>
              </a:r>
            </a:p>
            <a:p>
              <a:pPr algn="ctr"/>
              <a:r>
                <a:rPr lang="en-US" sz="2800" dirty="0" err="1" smtClean="0"/>
                <a:t>Mtop</a:t>
              </a:r>
              <a:r>
                <a:rPr lang="en-US" sz="2800" dirty="0" smtClean="0"/>
                <a:t> </a:t>
              </a:r>
              <a:r>
                <a:rPr lang="en-US" sz="2800" dirty="0"/>
                <a:t>= </a:t>
              </a:r>
              <a:r>
                <a:rPr lang="en-US" sz="2800" dirty="0" smtClean="0"/>
                <a:t>167.8 </a:t>
              </a:r>
              <a:r>
                <a:rPr lang="en-US" sz="2800" dirty="0"/>
                <a:t>+/-</a:t>
              </a:r>
              <a:r>
                <a:rPr lang="en-US" sz="2800" dirty="0" smtClean="0"/>
                <a:t> 5.7 </a:t>
              </a:r>
              <a:r>
                <a:rPr lang="en-US" sz="2800" dirty="0"/>
                <a:t>GeV/c</a:t>
              </a:r>
              <a:r>
                <a:rPr lang="en-US" sz="2800" baseline="30000" dirty="0"/>
                <a:t>2</a:t>
              </a:r>
              <a:r>
                <a:rPr lang="en-US" sz="2800" dirty="0" smtClean="0"/>
                <a:t>  </a:t>
              </a:r>
              <a:endParaRPr lang="en-US" sz="2800" dirty="0"/>
            </a:p>
          </p:txBody>
        </p:sp>
      </p:grpSp>
      <p:sp>
        <p:nvSpPr>
          <p:cNvPr id="18" name="TextBox 17"/>
          <p:cNvSpPr txBox="1"/>
          <p:nvPr/>
        </p:nvSpPr>
        <p:spPr>
          <a:xfrm>
            <a:off x="4648200" y="1219200"/>
            <a:ext cx="4114802" cy="707886"/>
          </a:xfrm>
          <a:prstGeom prst="rect">
            <a:avLst/>
          </a:prstGeom>
          <a:noFill/>
        </p:spPr>
        <p:txBody>
          <a:bodyPr wrap="square" rtlCol="0">
            <a:spAutoFit/>
          </a:bodyPr>
          <a:lstStyle/>
          <a:p>
            <a:endParaRPr lang="en-US" sz="2000" b="1" dirty="0" smtClean="0">
              <a:solidFill>
                <a:srgbClr val="1F11CB"/>
              </a:solidFill>
            </a:endParaRPr>
          </a:p>
          <a:p>
            <a:endParaRPr lang="en-US" sz="2000" b="1" dirty="0">
              <a:solidFill>
                <a:srgbClr val="1F11CB"/>
              </a:solidFill>
            </a:endParaRPr>
          </a:p>
        </p:txBody>
      </p:sp>
      <p:pic>
        <p:nvPicPr>
          <p:cNvPr id="16" name="Picture 15" descr="D0_mass_fromXsec.gif"/>
          <p:cNvPicPr>
            <a:picLocks noChangeAspect="1"/>
          </p:cNvPicPr>
          <p:nvPr/>
        </p:nvPicPr>
        <p:blipFill>
          <a:blip r:embed="rId3"/>
          <a:stretch>
            <a:fillRect/>
          </a:stretch>
        </p:blipFill>
        <p:spPr>
          <a:xfrm>
            <a:off x="990600" y="990601"/>
            <a:ext cx="3416300" cy="4087538"/>
          </a:xfrm>
          <a:prstGeom prst="rect">
            <a:avLst/>
          </a:prstGeom>
        </p:spPr>
      </p:pic>
      <p:sp>
        <p:nvSpPr>
          <p:cNvPr id="19" name="TextBox 18"/>
          <p:cNvSpPr txBox="1"/>
          <p:nvPr/>
        </p:nvSpPr>
        <p:spPr>
          <a:xfrm>
            <a:off x="1601126" y="4038600"/>
            <a:ext cx="1904074" cy="369332"/>
          </a:xfrm>
          <a:prstGeom prst="rect">
            <a:avLst/>
          </a:prstGeom>
          <a:noFill/>
        </p:spPr>
        <p:txBody>
          <a:bodyPr wrap="none" rtlCol="0">
            <a:spAutoFit/>
          </a:bodyPr>
          <a:lstStyle/>
          <a:p>
            <a:r>
              <a:rPr lang="en-US" dirty="0" smtClean="0"/>
              <a:t>D0 combined </a:t>
            </a:r>
            <a:r>
              <a:rPr lang="en-US" dirty="0" err="1" smtClean="0"/>
              <a:t>Xsec</a:t>
            </a:r>
            <a:endParaRPr lang="en-US" dirty="0"/>
          </a:p>
        </p:txBody>
      </p:sp>
      <p:pic>
        <p:nvPicPr>
          <p:cNvPr id="20" name="Picture 19" descr="D0_result_massXsec.gif"/>
          <p:cNvPicPr>
            <a:picLocks noChangeAspect="1"/>
          </p:cNvPicPr>
          <p:nvPr/>
        </p:nvPicPr>
        <p:blipFill>
          <a:blip r:embed="rId4"/>
          <a:stretch>
            <a:fillRect/>
          </a:stretch>
        </p:blipFill>
        <p:spPr>
          <a:xfrm>
            <a:off x="4495799" y="990600"/>
            <a:ext cx="4251509" cy="408753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October 25, 2008</a:t>
            </a:r>
            <a:endParaRPr lang="en-US"/>
          </a:p>
        </p:txBody>
      </p:sp>
      <p:sp>
        <p:nvSpPr>
          <p:cNvPr id="16" name="Footer Placeholder 4"/>
          <p:cNvSpPr>
            <a:spLocks noGrp="1"/>
          </p:cNvSpPr>
          <p:nvPr>
            <p:ph type="ftr" sz="quarter" idx="11"/>
          </p:nvPr>
        </p:nvSpPr>
        <p:spPr/>
        <p:txBody>
          <a:bodyPr/>
          <a:lstStyle/>
          <a:p>
            <a:r>
              <a:rPr lang="en-US" smtClean="0"/>
              <a:t>K. Tollefson, 3rd Top Workshop @ Grenoble</a:t>
            </a:r>
            <a:endParaRPr lang="en-US"/>
          </a:p>
        </p:txBody>
      </p:sp>
      <p:sp>
        <p:nvSpPr>
          <p:cNvPr id="17" name="Slide Number Placeholder 5"/>
          <p:cNvSpPr>
            <a:spLocks noGrp="1"/>
          </p:cNvSpPr>
          <p:nvPr>
            <p:ph type="sldNum" sz="quarter" idx="12"/>
          </p:nvPr>
        </p:nvSpPr>
        <p:spPr/>
        <p:txBody>
          <a:bodyPr/>
          <a:lstStyle/>
          <a:p>
            <a:fld id="{587E1E4B-4AF7-AE4E-8ACC-5B94D0678D59}" type="slidenum">
              <a:rPr lang="en-US"/>
              <a:pPr/>
              <a:t>21</a:t>
            </a:fld>
            <a:endParaRPr lang="en-US"/>
          </a:p>
        </p:txBody>
      </p:sp>
      <p:sp>
        <p:nvSpPr>
          <p:cNvPr id="208898" name="Rectangle 2"/>
          <p:cNvSpPr>
            <a:spLocks noGrp="1" noChangeArrowheads="1"/>
          </p:cNvSpPr>
          <p:nvPr>
            <p:ph type="title"/>
          </p:nvPr>
        </p:nvSpPr>
        <p:spPr/>
        <p:txBody>
          <a:bodyPr/>
          <a:lstStyle/>
          <a:p>
            <a:r>
              <a:rPr lang="en-US" sz="2800"/>
              <a:t>Systematic Uncertainties</a:t>
            </a:r>
          </a:p>
        </p:txBody>
      </p:sp>
      <p:sp>
        <p:nvSpPr>
          <p:cNvPr id="208905" name="Text Box 9"/>
          <p:cNvSpPr txBox="1">
            <a:spLocks noChangeArrowheads="1"/>
          </p:cNvSpPr>
          <p:nvPr/>
        </p:nvSpPr>
        <p:spPr bwMode="auto">
          <a:xfrm>
            <a:off x="533400" y="1676400"/>
            <a:ext cx="3886200" cy="4154983"/>
          </a:xfrm>
          <a:prstGeom prst="rect">
            <a:avLst/>
          </a:prstGeom>
          <a:noFill/>
          <a:ln w="9525">
            <a:noFill/>
            <a:miter lim="800000"/>
            <a:headEnd/>
            <a:tailEnd/>
          </a:ln>
          <a:effectLst/>
        </p:spPr>
        <p:txBody>
          <a:bodyPr wrap="square">
            <a:prstTxWarp prst="textNoShape">
              <a:avLst/>
            </a:prstTxWarp>
            <a:spAutoFit/>
          </a:bodyPr>
          <a:lstStyle/>
          <a:p>
            <a:pPr marL="342900" indent="-342900">
              <a:buFontTx/>
              <a:buAutoNum type="arabicPeriod"/>
            </a:pPr>
            <a:r>
              <a:rPr lang="en-US" sz="2400" dirty="0"/>
              <a:t>	JES (for non-in situ)</a:t>
            </a:r>
          </a:p>
          <a:p>
            <a:pPr marL="342900" indent="-342900">
              <a:buFontTx/>
              <a:buAutoNum type="arabicPeriod"/>
            </a:pPr>
            <a:r>
              <a:rPr lang="en-US" sz="2400" dirty="0" smtClean="0"/>
              <a:t>	</a:t>
            </a:r>
            <a:r>
              <a:rPr lang="en-US" sz="2400" b="1" dirty="0" smtClean="0">
                <a:solidFill>
                  <a:srgbClr val="1F11CB"/>
                </a:solidFill>
              </a:rPr>
              <a:t>Residual JES</a:t>
            </a:r>
          </a:p>
          <a:p>
            <a:pPr marL="342900" indent="-342900">
              <a:buFontTx/>
              <a:buAutoNum type="arabicPeriod"/>
            </a:pPr>
            <a:r>
              <a:rPr lang="en-US" sz="2400" b="1" dirty="0">
                <a:solidFill>
                  <a:srgbClr val="1F11CB"/>
                </a:solidFill>
              </a:rPr>
              <a:t>	</a:t>
            </a:r>
            <a:r>
              <a:rPr lang="en-US" sz="2400" b="1" dirty="0" err="1">
                <a:solidFill>
                  <a:srgbClr val="1F11CB"/>
                </a:solidFill>
              </a:rPr>
              <a:t>b</a:t>
            </a:r>
            <a:r>
              <a:rPr lang="en-US" sz="2400" b="1" dirty="0">
                <a:solidFill>
                  <a:srgbClr val="1F11CB"/>
                </a:solidFill>
              </a:rPr>
              <a:t>-JES</a:t>
            </a:r>
          </a:p>
          <a:p>
            <a:pPr marL="342900" indent="-342900">
              <a:buFontTx/>
              <a:buAutoNum type="arabicPeriod"/>
            </a:pPr>
            <a:r>
              <a:rPr lang="en-US" sz="2400" dirty="0" smtClean="0"/>
              <a:t>	</a:t>
            </a:r>
            <a:r>
              <a:rPr lang="en-US" sz="2400" dirty="0" smtClean="0">
                <a:solidFill>
                  <a:srgbClr val="000000"/>
                </a:solidFill>
              </a:rPr>
              <a:t>ISR&amp;FSR</a:t>
            </a:r>
            <a:endParaRPr lang="en-US" sz="2400" dirty="0" smtClean="0">
              <a:solidFill>
                <a:srgbClr val="008000"/>
              </a:solidFill>
            </a:endParaRPr>
          </a:p>
          <a:p>
            <a:pPr marL="342900" indent="-342900">
              <a:buFontTx/>
              <a:buAutoNum type="arabicPeriod"/>
            </a:pPr>
            <a:r>
              <a:rPr lang="en-US" sz="2400" dirty="0"/>
              <a:t>	PDF uncertainties</a:t>
            </a:r>
          </a:p>
          <a:p>
            <a:pPr marL="342900" indent="-342900">
              <a:buFontTx/>
              <a:buAutoNum type="arabicPeriod"/>
            </a:pPr>
            <a:r>
              <a:rPr lang="en-US" sz="2400" dirty="0"/>
              <a:t>	Generator &amp; modeling</a:t>
            </a:r>
            <a:endParaRPr lang="en-US" sz="2400" dirty="0" smtClean="0"/>
          </a:p>
          <a:p>
            <a:pPr marL="342900" indent="-342900">
              <a:buFontTx/>
              <a:buAutoNum type="arabicPeriod"/>
            </a:pPr>
            <a:r>
              <a:rPr lang="en-US" sz="2400" dirty="0" smtClean="0"/>
              <a:t>Multiple interactions    (</a:t>
            </a:r>
            <a:r>
              <a:rPr lang="en-US" sz="2400" dirty="0" err="1" smtClean="0"/>
              <a:t>a.k.a</a:t>
            </a:r>
            <a:r>
              <a:rPr lang="en-US" sz="2400" dirty="0" smtClean="0"/>
              <a:t> Pile-up)</a:t>
            </a:r>
          </a:p>
          <a:p>
            <a:pPr marL="342900" indent="-342900">
              <a:buFontTx/>
              <a:buAutoNum type="arabicPeriod"/>
            </a:pPr>
            <a:r>
              <a:rPr lang="en-US" sz="2400" dirty="0"/>
              <a:t>	Background fraction &amp; Shape</a:t>
            </a:r>
          </a:p>
          <a:p>
            <a:pPr marL="342900" indent="-342900">
              <a:buFontTx/>
              <a:buAutoNum type="arabicPeriod"/>
            </a:pPr>
            <a:r>
              <a:rPr lang="en-US" sz="2400" dirty="0"/>
              <a:t>	Lepton Energy scale</a:t>
            </a:r>
          </a:p>
        </p:txBody>
      </p:sp>
      <p:grpSp>
        <p:nvGrpSpPr>
          <p:cNvPr id="19" name="Group 18"/>
          <p:cNvGrpSpPr/>
          <p:nvPr/>
        </p:nvGrpSpPr>
        <p:grpSpPr>
          <a:xfrm>
            <a:off x="228600" y="1255217"/>
            <a:ext cx="3886200" cy="4612183"/>
            <a:chOff x="152400" y="1295404"/>
            <a:chExt cx="4191000" cy="4876796"/>
          </a:xfrm>
        </p:grpSpPr>
        <p:sp>
          <p:nvSpPr>
            <p:cNvPr id="208909" name="AutoShape 13"/>
            <p:cNvSpPr>
              <a:spLocks noChangeArrowheads="1"/>
            </p:cNvSpPr>
            <p:nvPr/>
          </p:nvSpPr>
          <p:spPr bwMode="auto">
            <a:xfrm>
              <a:off x="152400" y="1524000"/>
              <a:ext cx="4191000" cy="4648200"/>
            </a:xfrm>
            <a:prstGeom prst="roundRect">
              <a:avLst>
                <a:gd name="adj" fmla="val 16667"/>
              </a:avLst>
            </a:prstGeom>
            <a:noFill/>
            <a:ln w="28575">
              <a:solidFill>
                <a:schemeClr val="folHlink"/>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grpSp>
          <p:nvGrpSpPr>
            <p:cNvPr id="2" name="Group 14"/>
            <p:cNvGrpSpPr>
              <a:grpSpLocks/>
            </p:cNvGrpSpPr>
            <p:nvPr/>
          </p:nvGrpSpPr>
          <p:grpSpPr bwMode="auto">
            <a:xfrm>
              <a:off x="1289050" y="1295404"/>
              <a:ext cx="1676400" cy="461963"/>
              <a:chOff x="1632" y="2064"/>
              <a:chExt cx="1056" cy="291"/>
            </a:xfrm>
          </p:grpSpPr>
          <p:sp>
            <p:nvSpPr>
              <p:cNvPr id="208908" name="AutoShape 12"/>
              <p:cNvSpPr>
                <a:spLocks noChangeArrowheads="1"/>
              </p:cNvSpPr>
              <p:nvPr/>
            </p:nvSpPr>
            <p:spPr bwMode="auto">
              <a:xfrm>
                <a:off x="1632" y="2064"/>
                <a:ext cx="1056" cy="288"/>
              </a:xfrm>
              <a:prstGeom prst="roundRect">
                <a:avLst>
                  <a:gd name="adj" fmla="val 16667"/>
                </a:avLst>
              </a:prstGeom>
              <a:solidFill>
                <a:schemeClr val="bg1"/>
              </a:solidFill>
              <a:ln w="38100">
                <a:solidFill>
                  <a:schemeClr val="folHlink"/>
                </a:solidFill>
                <a:round/>
                <a:headEnd/>
                <a:tailEnd/>
              </a:ln>
            </p:spPr>
            <p:txBody>
              <a:bodyPr wrap="none" anchor="ctr">
                <a:prstTxWarp prst="textNoShape">
                  <a:avLst/>
                </a:prstTxWarp>
              </a:bodyPr>
              <a:lstStyle/>
              <a:p>
                <a:pPr>
                  <a:lnSpc>
                    <a:spcPct val="80000"/>
                  </a:lnSpc>
                  <a:spcBef>
                    <a:spcPct val="20000"/>
                  </a:spcBef>
                </a:pPr>
                <a:endParaRPr lang="en-US" sz="2000">
                  <a:solidFill>
                    <a:schemeClr val="bg1"/>
                  </a:solidFill>
                </a:endParaRPr>
              </a:p>
              <a:p>
                <a:pPr lvl="1" eaLnBrk="0" hangingPunct="0"/>
                <a:endParaRPr lang="en-US" sz="2000">
                  <a:solidFill>
                    <a:schemeClr val="bg1"/>
                  </a:solidFill>
                  <a:ea typeface="ＭＳ Ｐゴシック" charset="-128"/>
                  <a:cs typeface="ＭＳ Ｐゴシック" charset="-128"/>
                </a:endParaRPr>
              </a:p>
            </p:txBody>
          </p:sp>
          <p:sp>
            <p:nvSpPr>
              <p:cNvPr id="208907" name="Text Box 11"/>
              <p:cNvSpPr txBox="1">
                <a:spLocks noChangeArrowheads="1"/>
              </p:cNvSpPr>
              <p:nvPr/>
            </p:nvSpPr>
            <p:spPr bwMode="auto">
              <a:xfrm>
                <a:off x="1632" y="2064"/>
                <a:ext cx="1039" cy="291"/>
              </a:xfrm>
              <a:prstGeom prst="rect">
                <a:avLst/>
              </a:prstGeom>
              <a:noFill/>
              <a:ln w="9525">
                <a:noFill/>
                <a:miter lim="800000"/>
                <a:headEnd/>
                <a:tailEnd/>
              </a:ln>
              <a:effectLst/>
            </p:spPr>
            <p:txBody>
              <a:bodyPr wrap="none">
                <a:prstTxWarp prst="textNoShape">
                  <a:avLst/>
                </a:prstTxWarp>
                <a:spAutoFit/>
              </a:bodyPr>
              <a:lstStyle/>
              <a:p>
                <a:r>
                  <a:rPr lang="en-US" sz="2400" dirty="0" smtClean="0"/>
                  <a:t>Current list:</a:t>
                </a:r>
                <a:endParaRPr lang="en-US" sz="2400" dirty="0"/>
              </a:p>
            </p:txBody>
          </p:sp>
        </p:grpSp>
      </p:grpSp>
      <p:grpSp>
        <p:nvGrpSpPr>
          <p:cNvPr id="22" name="Group 21"/>
          <p:cNvGrpSpPr/>
          <p:nvPr/>
        </p:nvGrpSpPr>
        <p:grpSpPr>
          <a:xfrm>
            <a:off x="4419600" y="1219200"/>
            <a:ext cx="4267200" cy="2378333"/>
            <a:chOff x="4495800" y="4343400"/>
            <a:chExt cx="4267200" cy="2378333"/>
          </a:xfrm>
        </p:grpSpPr>
        <p:grpSp>
          <p:nvGrpSpPr>
            <p:cNvPr id="20" name="Group 19"/>
            <p:cNvGrpSpPr/>
            <p:nvPr/>
          </p:nvGrpSpPr>
          <p:grpSpPr>
            <a:xfrm>
              <a:off x="4495800" y="4343400"/>
              <a:ext cx="4267200" cy="2057419"/>
              <a:chOff x="4572000" y="584201"/>
              <a:chExt cx="4267200" cy="5529262"/>
            </a:xfrm>
          </p:grpSpPr>
          <p:sp>
            <p:nvSpPr>
              <p:cNvPr id="208911" name="AutoShape 15"/>
              <p:cNvSpPr>
                <a:spLocks noChangeArrowheads="1"/>
              </p:cNvSpPr>
              <p:nvPr/>
            </p:nvSpPr>
            <p:spPr bwMode="auto">
              <a:xfrm>
                <a:off x="4572000" y="1524000"/>
                <a:ext cx="4267200" cy="4589463"/>
              </a:xfrm>
              <a:prstGeom prst="roundRect">
                <a:avLst>
                  <a:gd name="adj" fmla="val 16667"/>
                </a:avLst>
              </a:prstGeom>
              <a:noFill/>
              <a:ln w="28575">
                <a:solidFill>
                  <a:srgbClr val="CC3399"/>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grpSp>
            <p:nvGrpSpPr>
              <p:cNvPr id="3" name="Group 16"/>
              <p:cNvGrpSpPr>
                <a:grpSpLocks/>
              </p:cNvGrpSpPr>
              <p:nvPr/>
            </p:nvGrpSpPr>
            <p:grpSpPr bwMode="auto">
              <a:xfrm>
                <a:off x="5638800" y="584201"/>
                <a:ext cx="2079625" cy="1241427"/>
                <a:chOff x="1632" y="1613"/>
                <a:chExt cx="1056" cy="782"/>
              </a:xfrm>
            </p:grpSpPr>
            <p:sp>
              <p:nvSpPr>
                <p:cNvPr id="208913" name="AutoShape 17"/>
                <p:cNvSpPr>
                  <a:spLocks noChangeArrowheads="1"/>
                </p:cNvSpPr>
                <p:nvPr/>
              </p:nvSpPr>
              <p:spPr bwMode="auto">
                <a:xfrm>
                  <a:off x="1632" y="1613"/>
                  <a:ext cx="1056" cy="739"/>
                </a:xfrm>
                <a:prstGeom prst="roundRect">
                  <a:avLst>
                    <a:gd name="adj" fmla="val 16667"/>
                  </a:avLst>
                </a:prstGeom>
                <a:solidFill>
                  <a:schemeClr val="bg1"/>
                </a:solidFill>
                <a:ln w="38100">
                  <a:solidFill>
                    <a:srgbClr val="CC3399"/>
                  </a:solidFill>
                  <a:round/>
                  <a:headEnd/>
                  <a:tailEnd/>
                </a:ln>
              </p:spPr>
              <p:txBody>
                <a:bodyPr wrap="none" anchor="ctr">
                  <a:prstTxWarp prst="textNoShape">
                    <a:avLst/>
                  </a:prstTxWarp>
                </a:bodyPr>
                <a:lstStyle/>
                <a:p>
                  <a:pPr>
                    <a:lnSpc>
                      <a:spcPct val="80000"/>
                    </a:lnSpc>
                    <a:spcBef>
                      <a:spcPct val="20000"/>
                    </a:spcBef>
                  </a:pPr>
                  <a:endParaRPr lang="en-US"/>
                </a:p>
                <a:p>
                  <a:pPr lvl="1" eaLnBrk="0" hangingPunct="0"/>
                  <a:endParaRPr lang="en-US" sz="1600">
                    <a:ea typeface="ＭＳ Ｐゴシック" charset="-128"/>
                    <a:cs typeface="ＭＳ Ｐゴシック" charset="-128"/>
                  </a:endParaRPr>
                </a:p>
              </p:txBody>
            </p:sp>
            <p:sp>
              <p:nvSpPr>
                <p:cNvPr id="208914" name="Text Box 18"/>
                <p:cNvSpPr txBox="1">
                  <a:spLocks noChangeArrowheads="1"/>
                </p:cNvSpPr>
                <p:nvPr/>
              </p:nvSpPr>
              <p:spPr bwMode="auto">
                <a:xfrm>
                  <a:off x="1651" y="1613"/>
                  <a:ext cx="938" cy="782"/>
                </a:xfrm>
                <a:prstGeom prst="rect">
                  <a:avLst/>
                </a:prstGeom>
                <a:noFill/>
                <a:ln w="9525">
                  <a:noFill/>
                  <a:miter lim="800000"/>
                  <a:headEnd/>
                  <a:tailEnd/>
                </a:ln>
                <a:effectLst/>
              </p:spPr>
              <p:txBody>
                <a:bodyPr wrap="square">
                  <a:prstTxWarp prst="textNoShape">
                    <a:avLst/>
                  </a:prstTxWarp>
                  <a:spAutoFit/>
                </a:bodyPr>
                <a:lstStyle/>
                <a:p>
                  <a:r>
                    <a:rPr lang="en-US" sz="2400" dirty="0" smtClean="0"/>
                    <a:t>  Working on:</a:t>
                  </a:r>
                  <a:endParaRPr lang="en-US" sz="2400" dirty="0"/>
                </a:p>
              </p:txBody>
            </p:sp>
          </p:grpSp>
        </p:grpSp>
        <p:sp>
          <p:nvSpPr>
            <p:cNvPr id="208915" name="Text Box 19"/>
            <p:cNvSpPr txBox="1">
              <a:spLocks noChangeArrowheads="1"/>
            </p:cNvSpPr>
            <p:nvPr/>
          </p:nvSpPr>
          <p:spPr bwMode="auto">
            <a:xfrm>
              <a:off x="4708525" y="4782741"/>
              <a:ext cx="3902075" cy="1938992"/>
            </a:xfrm>
            <a:prstGeom prst="rect">
              <a:avLst/>
            </a:prstGeom>
            <a:noFill/>
            <a:ln w="9525">
              <a:noFill/>
              <a:miter lim="800000"/>
              <a:headEnd/>
              <a:tailEnd/>
            </a:ln>
            <a:effectLst/>
          </p:spPr>
          <p:txBody>
            <a:bodyPr wrap="square">
              <a:prstTxWarp prst="textNoShape">
                <a:avLst/>
              </a:prstTxWarp>
              <a:spAutoFit/>
            </a:bodyPr>
            <a:lstStyle/>
            <a:p>
              <a:pPr marL="457200" indent="-457200">
                <a:buFont typeface="+mj-lt"/>
                <a:buAutoNum type="arabicPeriod"/>
              </a:pPr>
              <a:r>
                <a:rPr lang="en-US" sz="2400" b="1" dirty="0" smtClean="0"/>
                <a:t>MC generators</a:t>
              </a:r>
              <a:r>
                <a:rPr lang="en-US" sz="2400" dirty="0" smtClean="0"/>
                <a:t>: checking against NLO MCs</a:t>
              </a:r>
            </a:p>
            <a:p>
              <a:pPr marL="457200" indent="-457200">
                <a:buFont typeface="+mj-lt"/>
                <a:buAutoNum type="arabicPeriod"/>
              </a:pPr>
              <a:r>
                <a:rPr lang="en-US" sz="2400" b="1" dirty="0" smtClean="0">
                  <a:solidFill>
                    <a:srgbClr val="1F11CB"/>
                  </a:solidFill>
                </a:rPr>
                <a:t>Color reconnection</a:t>
              </a:r>
              <a:r>
                <a:rPr lang="en-US" sz="2400" dirty="0" smtClean="0"/>
                <a:t> – more later</a:t>
              </a:r>
              <a:endParaRPr lang="en-US" b="1" dirty="0" smtClean="0">
                <a:solidFill>
                  <a:srgbClr val="000000"/>
                </a:solidFill>
              </a:endParaRPr>
            </a:p>
            <a:p>
              <a:pPr marL="457200" indent="-457200"/>
              <a:endParaRPr lang="en-US" sz="2400" dirty="0" smtClean="0"/>
            </a:p>
          </p:txBody>
        </p:sp>
      </p:grpSp>
      <p:sp>
        <p:nvSpPr>
          <p:cNvPr id="18" name="Rectangle 17"/>
          <p:cNvSpPr/>
          <p:nvPr/>
        </p:nvSpPr>
        <p:spPr>
          <a:xfrm>
            <a:off x="0" y="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err="1" smtClean="0">
                <a:latin typeface="+mj-lt"/>
                <a:cs typeface="Arial"/>
              </a:rPr>
              <a:t>Systematics</a:t>
            </a:r>
            <a:r>
              <a:rPr lang="en-US" sz="4400" dirty="0" smtClean="0">
                <a:latin typeface="+mj-lt"/>
                <a:cs typeface="Arial"/>
              </a:rPr>
              <a:t>, </a:t>
            </a:r>
            <a:r>
              <a:rPr lang="en-US" sz="4400" dirty="0" err="1" smtClean="0">
                <a:latin typeface="+mj-lt"/>
                <a:cs typeface="Arial"/>
              </a:rPr>
              <a:t>Systematics</a:t>
            </a:r>
            <a:r>
              <a:rPr lang="en-US" sz="4400" dirty="0" smtClean="0">
                <a:latin typeface="+mj-lt"/>
                <a:cs typeface="Arial"/>
              </a:rPr>
              <a:t>, </a:t>
            </a:r>
            <a:r>
              <a:rPr lang="en-US" sz="4400" dirty="0" err="1" smtClean="0">
                <a:latin typeface="+mj-lt"/>
                <a:cs typeface="Arial"/>
              </a:rPr>
              <a:t>Systematics</a:t>
            </a:r>
            <a:endParaRPr lang="en-US" sz="4400" dirty="0">
              <a:latin typeface="+mj-lt"/>
              <a:cs typeface="Arial"/>
            </a:endParaRPr>
          </a:p>
        </p:txBody>
      </p:sp>
      <p:pic>
        <p:nvPicPr>
          <p:cNvPr id="21" name="Picture 20" descr="TMT_systable.gif"/>
          <p:cNvPicPr>
            <a:picLocks noChangeAspect="1"/>
          </p:cNvPicPr>
          <p:nvPr/>
        </p:nvPicPr>
        <p:blipFill>
          <a:blip r:embed="rId3"/>
          <a:stretch>
            <a:fillRect/>
          </a:stretch>
        </p:blipFill>
        <p:spPr>
          <a:xfrm>
            <a:off x="4358054" y="3309938"/>
            <a:ext cx="4176346" cy="3167062"/>
          </a:xfrm>
          <a:prstGeom prst="rect">
            <a:avLst/>
          </a:prstGeom>
        </p:spPr>
      </p:pic>
      <p:sp>
        <p:nvSpPr>
          <p:cNvPr id="23" name="TextBox 22"/>
          <p:cNvSpPr txBox="1"/>
          <p:nvPr/>
        </p:nvSpPr>
        <p:spPr>
          <a:xfrm>
            <a:off x="1066800" y="5943600"/>
            <a:ext cx="3326552" cy="646331"/>
          </a:xfrm>
          <a:prstGeom prst="rect">
            <a:avLst/>
          </a:prstGeom>
          <a:noFill/>
          <a:ln w="19050" cmpd="sng">
            <a:solidFill>
              <a:schemeClr val="tx1"/>
            </a:solidFill>
          </a:ln>
        </p:spPr>
        <p:txBody>
          <a:bodyPr wrap="none" rtlCol="0">
            <a:spAutoFit/>
          </a:bodyPr>
          <a:lstStyle/>
          <a:p>
            <a:pPr algn="ctr"/>
            <a:r>
              <a:rPr lang="en-US" dirty="0" err="1" smtClean="0"/>
              <a:t>Systematics</a:t>
            </a:r>
            <a:r>
              <a:rPr lang="en-US" dirty="0" smtClean="0"/>
              <a:t> for Template Analysis</a:t>
            </a:r>
          </a:p>
          <a:p>
            <a:pPr algn="ctr"/>
            <a:r>
              <a:rPr lang="en-US" dirty="0" smtClean="0"/>
              <a:t> using 2.7 fb</a:t>
            </a:r>
            <a:r>
              <a:rPr lang="en-US" baseline="30000" dirty="0" smtClean="0"/>
              <a:t>-1</a:t>
            </a:r>
            <a:endParaRPr lang="en-US" baseline="30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October 25, 2008</a:t>
            </a:r>
            <a:endParaRPr lang="en-US"/>
          </a:p>
        </p:txBody>
      </p:sp>
      <p:sp>
        <p:nvSpPr>
          <p:cNvPr id="13" name="Footer Placeholder 4"/>
          <p:cNvSpPr>
            <a:spLocks noGrp="1"/>
          </p:cNvSpPr>
          <p:nvPr>
            <p:ph type="ftr" sz="quarter" idx="11"/>
          </p:nvPr>
        </p:nvSpPr>
        <p:spPr/>
        <p:txBody>
          <a:bodyPr/>
          <a:lstStyle/>
          <a:p>
            <a:r>
              <a:rPr lang="en-US" smtClean="0"/>
              <a:t>K. Tollefson, 3rd Top Workshop @ Grenoble</a:t>
            </a:r>
            <a:endParaRPr lang="en-US"/>
          </a:p>
        </p:txBody>
      </p:sp>
      <p:sp>
        <p:nvSpPr>
          <p:cNvPr id="14" name="Slide Number Placeholder 5"/>
          <p:cNvSpPr>
            <a:spLocks noGrp="1"/>
          </p:cNvSpPr>
          <p:nvPr>
            <p:ph type="sldNum" sz="quarter" idx="12"/>
          </p:nvPr>
        </p:nvSpPr>
        <p:spPr/>
        <p:txBody>
          <a:bodyPr/>
          <a:lstStyle/>
          <a:p>
            <a:fld id="{E93FCF7B-0190-BF48-96A8-5D17325CC430}" type="slidenum">
              <a:rPr lang="en-US"/>
              <a:pPr/>
              <a:t>22</a:t>
            </a:fld>
            <a:endParaRPr lang="en-US"/>
          </a:p>
        </p:txBody>
      </p:sp>
      <p:sp>
        <p:nvSpPr>
          <p:cNvPr id="210949" name="Text Box 5"/>
          <p:cNvSpPr txBox="1">
            <a:spLocks noChangeArrowheads="1"/>
          </p:cNvSpPr>
          <p:nvPr/>
        </p:nvSpPr>
        <p:spPr bwMode="auto">
          <a:xfrm>
            <a:off x="609600" y="1624548"/>
            <a:ext cx="7924800" cy="3785652"/>
          </a:xfrm>
          <a:prstGeom prst="rect">
            <a:avLst/>
          </a:prstGeom>
          <a:noFill/>
          <a:ln w="9525">
            <a:noFill/>
            <a:miter lim="800000"/>
            <a:headEnd/>
            <a:tailEnd/>
          </a:ln>
          <a:effectLst/>
        </p:spPr>
        <p:txBody>
          <a:bodyPr wrap="square">
            <a:prstTxWarp prst="textNoShape">
              <a:avLst/>
            </a:prstTxWarp>
            <a:spAutoFit/>
          </a:bodyPr>
          <a:lstStyle/>
          <a:p>
            <a:pPr>
              <a:buFontTx/>
              <a:buChar char="•"/>
            </a:pPr>
            <a:r>
              <a:rPr lang="en-US" sz="2400" dirty="0"/>
              <a:t> Use jets from hadronic W resonance in messy ttbar environment to measure </a:t>
            </a:r>
            <a:r>
              <a:rPr lang="en-US" sz="2400" dirty="0" smtClean="0"/>
              <a:t>the </a:t>
            </a:r>
            <a:r>
              <a:rPr lang="en-US" sz="2400" dirty="0"/>
              <a:t>average response of </a:t>
            </a:r>
            <a:r>
              <a:rPr lang="en-US" sz="2400" dirty="0" smtClean="0"/>
              <a:t>jets</a:t>
            </a:r>
          </a:p>
          <a:p>
            <a:pPr>
              <a:buFontTx/>
              <a:buChar char="•"/>
            </a:pPr>
            <a:r>
              <a:rPr lang="en-US" sz="2400" dirty="0" smtClean="0"/>
              <a:t> In</a:t>
            </a:r>
            <a:r>
              <a:rPr lang="en-US" sz="2400" dirty="0"/>
              <a:t>-situ measured</a:t>
            </a:r>
            <a:r>
              <a:rPr lang="en-US" sz="2400" dirty="0" smtClean="0"/>
              <a:t> JES </a:t>
            </a:r>
            <a:r>
              <a:rPr lang="en-US" sz="2400" dirty="0"/>
              <a:t>does not fully measure</a:t>
            </a:r>
            <a:r>
              <a:rPr lang="en-US" sz="2400" dirty="0" smtClean="0"/>
              <a:t> shifts </a:t>
            </a:r>
            <a:r>
              <a:rPr lang="en-US" sz="2400" dirty="0"/>
              <a:t>in JES scale </a:t>
            </a:r>
            <a:r>
              <a:rPr lang="en-US" sz="2400" dirty="0" smtClean="0"/>
              <a:t>along </a:t>
            </a:r>
            <a:r>
              <a:rPr lang="en-US" sz="2400" dirty="0"/>
              <a:t>different parameter space </a:t>
            </a:r>
            <a:r>
              <a:rPr lang="en-US" sz="2400" dirty="0" smtClean="0"/>
              <a:t>curves (e.g. </a:t>
            </a:r>
            <a:r>
              <a:rPr lang="en-US" sz="2400" dirty="0"/>
              <a:t>jet</a:t>
            </a:r>
            <a:r>
              <a:rPr lang="en-US" sz="2400" dirty="0" smtClean="0"/>
              <a:t> P</a:t>
            </a:r>
            <a:r>
              <a:rPr lang="en-US" sz="2400" baseline="-25000" dirty="0" smtClean="0"/>
              <a:t>t</a:t>
            </a:r>
            <a:r>
              <a:rPr lang="en-US" sz="2400" dirty="0" smtClean="0"/>
              <a:t> </a:t>
            </a:r>
            <a:r>
              <a:rPr lang="en-US" sz="2400" dirty="0"/>
              <a:t>and</a:t>
            </a:r>
            <a:r>
              <a:rPr lang="en-US" sz="2400" dirty="0" smtClean="0"/>
              <a:t> </a:t>
            </a:r>
            <a:r>
              <a:rPr lang="en-US" sz="2400" dirty="0" err="1" smtClean="0"/>
              <a:t>η</a:t>
            </a:r>
            <a:r>
              <a:rPr lang="en-US" sz="2400" dirty="0" smtClean="0"/>
              <a:t>)</a:t>
            </a:r>
          </a:p>
          <a:p>
            <a:endParaRPr lang="en-US" sz="2400" b="1" dirty="0" smtClean="0"/>
          </a:p>
          <a:p>
            <a:pPr>
              <a:buFontTx/>
              <a:buChar char="•"/>
            </a:pPr>
            <a:r>
              <a:rPr lang="en-US" sz="2400" b="1" dirty="0" smtClean="0"/>
              <a:t> </a:t>
            </a:r>
            <a:r>
              <a:rPr lang="en-US" sz="2400" dirty="0" smtClean="0"/>
              <a:t>Even for in-situ measurement still evaluate JES uncertainty using standard procedure by shifting JES +/- 1σ</a:t>
            </a:r>
          </a:p>
          <a:p>
            <a:pPr lvl="1">
              <a:buFontTx/>
              <a:buChar char="•"/>
            </a:pPr>
            <a:r>
              <a:rPr lang="en-US" sz="2400" b="1" dirty="0" smtClean="0"/>
              <a:t> </a:t>
            </a:r>
            <a:r>
              <a:rPr lang="en-US" sz="2400" dirty="0" smtClean="0"/>
              <a:t>Must re-compute acceptances and shapes for both ttbar and backgrounds</a:t>
            </a:r>
          </a:p>
          <a:p>
            <a:pPr lvl="1">
              <a:buFontTx/>
              <a:buChar char="•"/>
            </a:pPr>
            <a:endParaRPr lang="en-US" sz="2400" b="1" dirty="0"/>
          </a:p>
        </p:txBody>
      </p:sp>
      <p:sp>
        <p:nvSpPr>
          <p:cNvPr id="16" name="Rectangle 15"/>
          <p:cNvSpPr/>
          <p:nvPr/>
        </p:nvSpPr>
        <p:spPr>
          <a:xfrm>
            <a:off x="0" y="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Residual JES</a:t>
            </a:r>
            <a:endParaRPr lang="en-US" sz="4400" dirty="0">
              <a:latin typeface="+mj-lt"/>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October 25, 2008</a:t>
            </a:r>
            <a:endParaRPr lang="en-US"/>
          </a:p>
        </p:txBody>
      </p:sp>
      <p:sp>
        <p:nvSpPr>
          <p:cNvPr id="14" name="Footer Placeholder 4"/>
          <p:cNvSpPr>
            <a:spLocks noGrp="1"/>
          </p:cNvSpPr>
          <p:nvPr>
            <p:ph type="ftr" sz="quarter" idx="11"/>
          </p:nvPr>
        </p:nvSpPr>
        <p:spPr/>
        <p:txBody>
          <a:bodyPr/>
          <a:lstStyle/>
          <a:p>
            <a:r>
              <a:rPr lang="en-US" smtClean="0"/>
              <a:t>K. Tollefson, 3rd Top Workshop @ Grenoble</a:t>
            </a:r>
            <a:endParaRPr lang="en-US"/>
          </a:p>
        </p:txBody>
      </p:sp>
      <p:sp>
        <p:nvSpPr>
          <p:cNvPr id="15" name="Slide Number Placeholder 5"/>
          <p:cNvSpPr>
            <a:spLocks noGrp="1"/>
          </p:cNvSpPr>
          <p:nvPr>
            <p:ph type="sldNum" sz="quarter" idx="12"/>
          </p:nvPr>
        </p:nvSpPr>
        <p:spPr/>
        <p:txBody>
          <a:bodyPr/>
          <a:lstStyle/>
          <a:p>
            <a:fld id="{1DE74DC8-D753-C940-B902-5F20D25C6ADC}" type="slidenum">
              <a:rPr lang="en-US"/>
              <a:pPr/>
              <a:t>23</a:t>
            </a:fld>
            <a:endParaRPr lang="en-US"/>
          </a:p>
        </p:txBody>
      </p:sp>
      <p:sp>
        <p:nvSpPr>
          <p:cNvPr id="215048" name="Text Box 8"/>
          <p:cNvSpPr txBox="1">
            <a:spLocks noChangeArrowheads="1"/>
          </p:cNvSpPr>
          <p:nvPr/>
        </p:nvSpPr>
        <p:spPr bwMode="auto">
          <a:xfrm>
            <a:off x="593725" y="1384300"/>
            <a:ext cx="8093075" cy="3785652"/>
          </a:xfrm>
          <a:prstGeom prst="rect">
            <a:avLst/>
          </a:prstGeom>
          <a:noFill/>
          <a:ln w="9525">
            <a:noFill/>
            <a:miter lim="800000"/>
            <a:headEnd/>
            <a:tailEnd/>
          </a:ln>
          <a:effectLst/>
        </p:spPr>
        <p:txBody>
          <a:bodyPr wrap="square">
            <a:prstTxWarp prst="textNoShape">
              <a:avLst/>
            </a:prstTxWarp>
            <a:spAutoFit/>
          </a:bodyPr>
          <a:lstStyle/>
          <a:p>
            <a:pPr>
              <a:buFontTx/>
              <a:buChar char="•"/>
            </a:pPr>
            <a:r>
              <a:rPr lang="en-US" sz="2400" dirty="0"/>
              <a:t> Derive JES from W daughter jets, but </a:t>
            </a:r>
            <a:r>
              <a:rPr lang="en-US" sz="2400" dirty="0" err="1"/>
              <a:t>b</a:t>
            </a:r>
            <a:r>
              <a:rPr lang="en-US" sz="2400" dirty="0"/>
              <a:t> jets carry most</a:t>
            </a:r>
            <a:r>
              <a:rPr lang="en-US" sz="2400" dirty="0" smtClean="0"/>
              <a:t>     		</a:t>
            </a:r>
            <a:r>
              <a:rPr lang="en-US" sz="2400" dirty="0" err="1" smtClean="0"/>
              <a:t>M</a:t>
            </a:r>
            <a:r>
              <a:rPr lang="en-US" sz="2400" baseline="-25000" dirty="0" err="1" smtClean="0"/>
              <a:t>top</a:t>
            </a:r>
            <a:r>
              <a:rPr lang="en-US" sz="2400" dirty="0" smtClean="0"/>
              <a:t> information</a:t>
            </a:r>
          </a:p>
          <a:p>
            <a:pPr>
              <a:buFontTx/>
              <a:buChar char="•"/>
            </a:pPr>
            <a:endParaRPr lang="en-US" sz="2400" dirty="0" smtClean="0"/>
          </a:p>
          <a:p>
            <a:pPr>
              <a:buFontTx/>
              <a:buChar char="•"/>
            </a:pPr>
            <a:r>
              <a:rPr lang="en-US" sz="2400" dirty="0" smtClean="0"/>
              <a:t> Study 3 </a:t>
            </a:r>
            <a:r>
              <a:rPr lang="en-US" sz="2400" dirty="0"/>
              <a:t>components</a:t>
            </a:r>
            <a:r>
              <a:rPr lang="en-US" sz="2400" dirty="0" smtClean="0"/>
              <a:t> due to difference </a:t>
            </a:r>
            <a:r>
              <a:rPr lang="en-US" sz="2400" dirty="0"/>
              <a:t>between </a:t>
            </a:r>
            <a:r>
              <a:rPr lang="en-US" sz="2400" dirty="0" err="1"/>
              <a:t>b</a:t>
            </a:r>
            <a:r>
              <a:rPr lang="en-US" sz="2400" dirty="0"/>
              <a:t> and </a:t>
            </a:r>
            <a:r>
              <a:rPr lang="en-US" sz="2400" dirty="0" err="1"/>
              <a:t>q</a:t>
            </a:r>
            <a:r>
              <a:rPr lang="en-US" sz="2400" dirty="0"/>
              <a:t> jets:</a:t>
            </a:r>
          </a:p>
          <a:p>
            <a:pPr lvl="1">
              <a:buFontTx/>
              <a:buChar char="•"/>
            </a:pPr>
            <a:r>
              <a:rPr lang="en-US" sz="2400" b="1" dirty="0" smtClean="0"/>
              <a:t> </a:t>
            </a:r>
            <a:r>
              <a:rPr lang="en-US" sz="2400" b="1" dirty="0" smtClean="0">
                <a:solidFill>
                  <a:srgbClr val="0000FF"/>
                </a:solidFill>
              </a:rPr>
              <a:t>Semi</a:t>
            </a:r>
            <a:r>
              <a:rPr lang="en-US" sz="2400" b="1" dirty="0">
                <a:solidFill>
                  <a:srgbClr val="0000FF"/>
                </a:solidFill>
              </a:rPr>
              <a:t>-</a:t>
            </a:r>
            <a:r>
              <a:rPr lang="en-US" sz="2400" b="1" dirty="0" err="1" smtClean="0">
                <a:solidFill>
                  <a:srgbClr val="0000FF"/>
                </a:solidFill>
              </a:rPr>
              <a:t>leptonic</a:t>
            </a:r>
            <a:r>
              <a:rPr lang="en-US" sz="2400" b="1" dirty="0" smtClean="0">
                <a:solidFill>
                  <a:srgbClr val="0000FF"/>
                </a:solidFill>
              </a:rPr>
              <a:t> branching ratios</a:t>
            </a:r>
            <a:endParaRPr lang="en-US" sz="2400" b="1" dirty="0" smtClean="0"/>
          </a:p>
          <a:p>
            <a:pPr lvl="2">
              <a:buFontTx/>
              <a:buChar char="•"/>
            </a:pPr>
            <a:r>
              <a:rPr lang="en-US" sz="2400" dirty="0" smtClean="0">
                <a:solidFill>
                  <a:srgbClr val="000000"/>
                </a:solidFill>
              </a:rPr>
              <a:t> Move </a:t>
            </a:r>
            <a:r>
              <a:rPr lang="en-US" sz="2400" dirty="0" err="1" smtClean="0">
                <a:solidFill>
                  <a:srgbClr val="000000"/>
                </a:solidFill>
              </a:rPr>
              <a:t>b</a:t>
            </a:r>
            <a:r>
              <a:rPr lang="en-US" sz="2400" dirty="0" smtClean="0">
                <a:solidFill>
                  <a:srgbClr val="000000"/>
                </a:solidFill>
              </a:rPr>
              <a:t> </a:t>
            </a:r>
            <a:r>
              <a:rPr lang="en-US" sz="2400" dirty="0" err="1" smtClean="0">
                <a:solidFill>
                  <a:srgbClr val="000000"/>
                </a:solidFill>
              </a:rPr>
              <a:t>anc</a:t>
            </a:r>
            <a:r>
              <a:rPr lang="en-US" sz="2400" dirty="0" smtClean="0">
                <a:solidFill>
                  <a:srgbClr val="000000"/>
                </a:solidFill>
              </a:rPr>
              <a:t> </a:t>
            </a:r>
            <a:r>
              <a:rPr lang="en-US" sz="2400" dirty="0" err="1" smtClean="0">
                <a:solidFill>
                  <a:srgbClr val="000000"/>
                </a:solidFill>
              </a:rPr>
              <a:t>c</a:t>
            </a:r>
            <a:r>
              <a:rPr lang="en-US" sz="2400" dirty="0" smtClean="0">
                <a:solidFill>
                  <a:srgbClr val="000000"/>
                </a:solidFill>
              </a:rPr>
              <a:t> </a:t>
            </a:r>
            <a:r>
              <a:rPr lang="en-US" sz="2400" dirty="0" err="1" smtClean="0">
                <a:solidFill>
                  <a:srgbClr val="000000"/>
                </a:solidFill>
              </a:rPr>
              <a:t>BRs</a:t>
            </a:r>
            <a:r>
              <a:rPr lang="en-US" sz="2400" dirty="0" smtClean="0">
                <a:solidFill>
                  <a:srgbClr val="000000"/>
                </a:solidFill>
              </a:rPr>
              <a:t> together by +/- 1σ</a:t>
            </a:r>
          </a:p>
          <a:p>
            <a:pPr lvl="1">
              <a:buFontTx/>
              <a:buChar char="•"/>
            </a:pPr>
            <a:r>
              <a:rPr lang="en-US" sz="2400" b="1" dirty="0">
                <a:solidFill>
                  <a:srgbClr val="008000"/>
                </a:solidFill>
              </a:rPr>
              <a:t> B fragmentation </a:t>
            </a:r>
            <a:r>
              <a:rPr lang="en-US" sz="2400" b="1" dirty="0" smtClean="0">
                <a:solidFill>
                  <a:srgbClr val="008000"/>
                </a:solidFill>
              </a:rPr>
              <a:t>uncertainties </a:t>
            </a:r>
            <a:endParaRPr lang="en-US" sz="2400" dirty="0" smtClean="0">
              <a:solidFill>
                <a:srgbClr val="000000"/>
              </a:solidFill>
            </a:endParaRPr>
          </a:p>
          <a:p>
            <a:pPr lvl="2">
              <a:buFontTx/>
              <a:buChar char="•"/>
            </a:pPr>
            <a:r>
              <a:rPr lang="en-US" sz="2400" dirty="0" smtClean="0">
                <a:solidFill>
                  <a:srgbClr val="000000"/>
                </a:solidFill>
              </a:rPr>
              <a:t> Reweight to LEP/SLD Bowler parameters</a:t>
            </a:r>
            <a:endParaRPr lang="en-US" sz="2400" dirty="0" smtClean="0">
              <a:solidFill>
                <a:srgbClr val="008000"/>
              </a:solidFill>
            </a:endParaRPr>
          </a:p>
          <a:p>
            <a:pPr lvl="1">
              <a:buFontTx/>
              <a:buChar char="•"/>
            </a:pPr>
            <a:r>
              <a:rPr lang="en-US" sz="2400" dirty="0"/>
              <a:t> </a:t>
            </a:r>
            <a:r>
              <a:rPr lang="en-US" sz="2400" b="1" dirty="0">
                <a:solidFill>
                  <a:schemeClr val="accent2">
                    <a:lumMod val="75000"/>
                  </a:schemeClr>
                </a:solidFill>
              </a:rPr>
              <a:t>Calorimeter response </a:t>
            </a:r>
            <a:r>
              <a:rPr lang="en-US" sz="2400" b="1" dirty="0" smtClean="0">
                <a:solidFill>
                  <a:schemeClr val="accent2">
                    <a:lumMod val="75000"/>
                  </a:schemeClr>
                </a:solidFill>
              </a:rPr>
              <a:t>uncertainties </a:t>
            </a:r>
          </a:p>
          <a:p>
            <a:pPr lvl="2">
              <a:buFontTx/>
              <a:buChar char="•"/>
            </a:pPr>
            <a:r>
              <a:rPr lang="en-US" sz="2400" dirty="0" smtClean="0"/>
              <a:t> Shift </a:t>
            </a:r>
            <a:r>
              <a:rPr lang="en-US" sz="2400" dirty="0" err="1" smtClean="0"/>
              <a:t>b</a:t>
            </a:r>
            <a:r>
              <a:rPr lang="en-US" sz="2400" dirty="0" smtClean="0"/>
              <a:t>-jet energies by +/-1% then re-run </a:t>
            </a:r>
            <a:r>
              <a:rPr lang="en-US" sz="2400" dirty="0" err="1" smtClean="0"/>
              <a:t>PEs</a:t>
            </a:r>
            <a:r>
              <a:rPr lang="en-US" sz="2400" dirty="0" smtClean="0"/>
              <a:t> </a:t>
            </a:r>
            <a:endParaRPr lang="en-US" sz="2400" dirty="0"/>
          </a:p>
        </p:txBody>
      </p:sp>
      <p:sp>
        <p:nvSpPr>
          <p:cNvPr id="16" name="Rectangle 15"/>
          <p:cNvSpPr/>
          <p:nvPr/>
        </p:nvSpPr>
        <p:spPr>
          <a:xfrm>
            <a:off x="0" y="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JES for </a:t>
            </a:r>
            <a:r>
              <a:rPr lang="en-US" sz="4400" dirty="0" err="1" smtClean="0">
                <a:latin typeface="+mj-lt"/>
                <a:cs typeface="Arial"/>
              </a:rPr>
              <a:t>b</a:t>
            </a:r>
            <a:r>
              <a:rPr lang="en-US" sz="4400" dirty="0" smtClean="0">
                <a:latin typeface="+mj-lt"/>
                <a:cs typeface="Arial"/>
              </a:rPr>
              <a:t> quarks</a:t>
            </a:r>
            <a:endParaRPr lang="en-US" sz="4400" dirty="0">
              <a:latin typeface="+mj-lt"/>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z="2800" dirty="0"/>
              <a:t>Remaining issues</a:t>
            </a:r>
          </a:p>
        </p:txBody>
      </p:sp>
      <p:sp>
        <p:nvSpPr>
          <p:cNvPr id="16" name="Content Placeholder 15"/>
          <p:cNvSpPr>
            <a:spLocks noGrp="1"/>
          </p:cNvSpPr>
          <p:nvPr>
            <p:ph sz="half" idx="1"/>
          </p:nvPr>
        </p:nvSpPr>
        <p:spPr>
          <a:xfrm>
            <a:off x="762000" y="1295400"/>
            <a:ext cx="3962400" cy="4938712"/>
          </a:xfrm>
        </p:spPr>
        <p:txBody>
          <a:bodyPr>
            <a:normAutofit fontScale="92500" lnSpcReduction="10000"/>
          </a:bodyPr>
          <a:lstStyle/>
          <a:p>
            <a:r>
              <a:rPr lang="en-US" dirty="0" err="1" smtClean="0"/>
              <a:t>Pythia</a:t>
            </a:r>
            <a:r>
              <a:rPr lang="en-US" dirty="0" smtClean="0"/>
              <a:t> 6.4 includes:</a:t>
            </a:r>
          </a:p>
          <a:p>
            <a:pPr lvl="1"/>
            <a:r>
              <a:rPr lang="en-US" dirty="0" smtClean="0"/>
              <a:t>P</a:t>
            </a:r>
            <a:r>
              <a:rPr lang="en-US" baseline="-25000" dirty="0" smtClean="0"/>
              <a:t>T</a:t>
            </a:r>
            <a:r>
              <a:rPr lang="en-US" dirty="0" smtClean="0"/>
              <a:t> ordered showering which allows for parton showers to interact with the underlying event</a:t>
            </a:r>
          </a:p>
          <a:p>
            <a:pPr lvl="1"/>
            <a:r>
              <a:rPr lang="en-US" dirty="0" smtClean="0"/>
              <a:t>new color reconnection models </a:t>
            </a:r>
          </a:p>
          <a:p>
            <a:r>
              <a:rPr lang="en-US" dirty="0" smtClean="0"/>
              <a:t>Study by </a:t>
            </a:r>
            <a:r>
              <a:rPr lang="en-US" dirty="0" err="1" smtClean="0"/>
              <a:t>Wicke</a:t>
            </a:r>
            <a:r>
              <a:rPr lang="en-US" dirty="0" smtClean="0"/>
              <a:t> and </a:t>
            </a:r>
            <a:r>
              <a:rPr lang="en-US" dirty="0" err="1" smtClean="0"/>
              <a:t>Skands</a:t>
            </a:r>
            <a:r>
              <a:rPr lang="en-US" dirty="0" smtClean="0"/>
              <a:t> on toy top mass measurement see ~1 GeV differences </a:t>
            </a:r>
          </a:p>
          <a:p>
            <a:pPr lvl="1"/>
            <a:r>
              <a:rPr lang="en-US" b="1" dirty="0" smtClean="0">
                <a:solidFill>
                  <a:srgbClr val="000090"/>
                </a:solidFill>
              </a:rPr>
              <a:t>see </a:t>
            </a:r>
            <a:r>
              <a:rPr lang="en-US" b="1" dirty="0" err="1" smtClean="0">
                <a:solidFill>
                  <a:srgbClr val="000090"/>
                </a:solidFill>
              </a:rPr>
              <a:t>Wicke</a:t>
            </a:r>
            <a:r>
              <a:rPr lang="en-US" b="1" dirty="0" smtClean="0">
                <a:solidFill>
                  <a:srgbClr val="000090"/>
                </a:solidFill>
              </a:rPr>
              <a:t> and </a:t>
            </a:r>
            <a:r>
              <a:rPr lang="en-US" b="1" dirty="0" err="1" smtClean="0">
                <a:solidFill>
                  <a:srgbClr val="000090"/>
                </a:solidFill>
              </a:rPr>
              <a:t>Skands</a:t>
            </a:r>
            <a:r>
              <a:rPr lang="en-US" b="1" dirty="0" smtClean="0">
                <a:solidFill>
                  <a:srgbClr val="000090"/>
                </a:solidFill>
              </a:rPr>
              <a:t>,     </a:t>
            </a:r>
            <a:r>
              <a:rPr lang="en-US" b="1" dirty="0" err="1" smtClean="0">
                <a:solidFill>
                  <a:srgbClr val="000090"/>
                </a:solidFill>
              </a:rPr>
              <a:t>arXiv</a:t>
            </a:r>
            <a:r>
              <a:rPr lang="en-US" b="1" dirty="0" smtClean="0">
                <a:solidFill>
                  <a:srgbClr val="000090"/>
                </a:solidFill>
              </a:rPr>
              <a:t> 0807.3248 and           hep-ph/0703081</a:t>
            </a:r>
          </a:p>
        </p:txBody>
      </p:sp>
      <p:pic>
        <p:nvPicPr>
          <p:cNvPr id="18" name="Content Placeholder 17" descr="CR_schematic.gif"/>
          <p:cNvPicPr>
            <a:picLocks noGrp="1" noChangeAspect="1"/>
          </p:cNvPicPr>
          <p:nvPr>
            <p:ph sz="half" idx="2"/>
          </p:nvPr>
        </p:nvPicPr>
        <p:blipFill>
          <a:blip r:embed="rId3"/>
          <a:srcRect l="-13273" r="-13273"/>
          <a:stretch>
            <a:fillRect/>
          </a:stretch>
        </p:blipFill>
        <p:spPr>
          <a:xfrm>
            <a:off x="4267200" y="1313850"/>
            <a:ext cx="4267200" cy="4782150"/>
          </a:xfrm>
        </p:spPr>
      </p:pic>
      <p:sp>
        <p:nvSpPr>
          <p:cNvPr id="8" name="Date Placeholder 3"/>
          <p:cNvSpPr>
            <a:spLocks noGrp="1"/>
          </p:cNvSpPr>
          <p:nvPr>
            <p:ph type="dt" sz="half" idx="10"/>
          </p:nvPr>
        </p:nvSpPr>
        <p:spPr/>
        <p:txBody>
          <a:bodyPr/>
          <a:lstStyle/>
          <a:p>
            <a:r>
              <a:rPr lang="en-US" smtClean="0"/>
              <a:t>October 25, 2008</a:t>
            </a:r>
            <a:endParaRPr lang="en-US"/>
          </a:p>
        </p:txBody>
      </p:sp>
      <p:sp>
        <p:nvSpPr>
          <p:cNvPr id="9" name="Footer Placeholder 4"/>
          <p:cNvSpPr>
            <a:spLocks noGrp="1"/>
          </p:cNvSpPr>
          <p:nvPr>
            <p:ph type="ftr" sz="quarter" idx="11"/>
          </p:nvPr>
        </p:nvSpPr>
        <p:spPr/>
        <p:txBody>
          <a:bodyPr/>
          <a:lstStyle/>
          <a:p>
            <a:r>
              <a:rPr lang="en-US" smtClean="0"/>
              <a:t>K. Tollefson, 3rd Top Workshop @ Grenoble</a:t>
            </a:r>
            <a:endParaRPr lang="en-US"/>
          </a:p>
        </p:txBody>
      </p:sp>
      <p:sp>
        <p:nvSpPr>
          <p:cNvPr id="10" name="Slide Number Placeholder 5"/>
          <p:cNvSpPr>
            <a:spLocks noGrp="1"/>
          </p:cNvSpPr>
          <p:nvPr>
            <p:ph type="sldNum" sz="quarter" idx="12"/>
          </p:nvPr>
        </p:nvSpPr>
        <p:spPr/>
        <p:txBody>
          <a:bodyPr/>
          <a:lstStyle/>
          <a:p>
            <a:fld id="{BDE13DCA-96B8-0341-AB9B-0C131894492C}" type="slidenum">
              <a:rPr lang="en-US"/>
              <a:pPr/>
              <a:t>24</a:t>
            </a:fld>
            <a:endParaRPr lang="en-US"/>
          </a:p>
        </p:txBody>
      </p:sp>
      <p:sp>
        <p:nvSpPr>
          <p:cNvPr id="11" name="Rectangle 10"/>
          <p:cNvSpPr/>
          <p:nvPr/>
        </p:nvSpPr>
        <p:spPr>
          <a:xfrm>
            <a:off x="0" y="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Color Reconnection Studies</a:t>
            </a:r>
            <a:endParaRPr lang="en-US" sz="4400" dirty="0">
              <a:latin typeface="+mj-lt"/>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z="2800" dirty="0"/>
              <a:t>Remaining issues</a:t>
            </a:r>
          </a:p>
        </p:txBody>
      </p:sp>
      <p:sp>
        <p:nvSpPr>
          <p:cNvPr id="16" name="Content Placeholder 15"/>
          <p:cNvSpPr>
            <a:spLocks noGrp="1"/>
          </p:cNvSpPr>
          <p:nvPr>
            <p:ph sz="half" idx="1"/>
          </p:nvPr>
        </p:nvSpPr>
        <p:spPr>
          <a:xfrm>
            <a:off x="457200" y="1210064"/>
            <a:ext cx="4419600" cy="5146286"/>
          </a:xfrm>
        </p:spPr>
        <p:txBody>
          <a:bodyPr>
            <a:normAutofit/>
          </a:bodyPr>
          <a:lstStyle/>
          <a:p>
            <a:pPr>
              <a:buNone/>
            </a:pPr>
            <a:r>
              <a:rPr lang="en-US" b="1" dirty="0" smtClean="0">
                <a:solidFill>
                  <a:srgbClr val="008000"/>
                </a:solidFill>
              </a:rPr>
              <a:t>   </a:t>
            </a:r>
            <a:r>
              <a:rPr lang="en-US" b="1" dirty="0" err="1" smtClean="0">
                <a:solidFill>
                  <a:srgbClr val="008000"/>
                </a:solidFill>
              </a:rPr>
              <a:t>Virtuality</a:t>
            </a:r>
            <a:r>
              <a:rPr lang="en-US" b="1" dirty="0" smtClean="0">
                <a:solidFill>
                  <a:srgbClr val="008000"/>
                </a:solidFill>
              </a:rPr>
              <a:t> ordered PS (old)</a:t>
            </a:r>
          </a:p>
          <a:p>
            <a:pPr>
              <a:buNone/>
            </a:pPr>
            <a:r>
              <a:rPr lang="en-US" b="1" dirty="0" smtClean="0">
                <a:solidFill>
                  <a:srgbClr val="0000FF"/>
                </a:solidFill>
              </a:rPr>
              <a:t>    P</a:t>
            </a:r>
            <a:r>
              <a:rPr lang="en-US" b="1" baseline="-25000" dirty="0" smtClean="0">
                <a:solidFill>
                  <a:srgbClr val="0000FF"/>
                </a:solidFill>
              </a:rPr>
              <a:t>T</a:t>
            </a:r>
            <a:r>
              <a:rPr lang="en-US" b="1" dirty="0" smtClean="0">
                <a:solidFill>
                  <a:srgbClr val="0000FF"/>
                </a:solidFill>
              </a:rPr>
              <a:t> ordered PS (new)</a:t>
            </a:r>
          </a:p>
          <a:p>
            <a:r>
              <a:rPr lang="en-US" dirty="0" smtClean="0"/>
              <a:t>Results: </a:t>
            </a:r>
          </a:p>
          <a:p>
            <a:pPr lvl="1"/>
            <a:r>
              <a:rPr lang="en-US" sz="2800" dirty="0" smtClean="0"/>
              <a:t>Total spread +/- 1 GeV</a:t>
            </a:r>
          </a:p>
          <a:p>
            <a:r>
              <a:rPr lang="en-US" dirty="0" smtClean="0"/>
              <a:t>CDF and D0 are both working on studying these new </a:t>
            </a:r>
            <a:r>
              <a:rPr lang="en-US" dirty="0" err="1" smtClean="0"/>
              <a:t>Pythia</a:t>
            </a:r>
            <a:r>
              <a:rPr lang="en-US" dirty="0" smtClean="0"/>
              <a:t> tunes within our analysis methods</a:t>
            </a:r>
          </a:p>
          <a:p>
            <a:pPr lvl="2"/>
            <a:endParaRPr lang="en-US" dirty="0" smtClean="0"/>
          </a:p>
        </p:txBody>
      </p:sp>
      <p:sp>
        <p:nvSpPr>
          <p:cNvPr id="8" name="Date Placeholder 3"/>
          <p:cNvSpPr>
            <a:spLocks noGrp="1"/>
          </p:cNvSpPr>
          <p:nvPr>
            <p:ph type="dt" sz="half" idx="10"/>
          </p:nvPr>
        </p:nvSpPr>
        <p:spPr/>
        <p:txBody>
          <a:bodyPr/>
          <a:lstStyle/>
          <a:p>
            <a:r>
              <a:rPr lang="en-US" smtClean="0"/>
              <a:t>October 25, 2008</a:t>
            </a:r>
            <a:endParaRPr lang="en-US"/>
          </a:p>
        </p:txBody>
      </p:sp>
      <p:sp>
        <p:nvSpPr>
          <p:cNvPr id="9" name="Footer Placeholder 4"/>
          <p:cNvSpPr>
            <a:spLocks noGrp="1"/>
          </p:cNvSpPr>
          <p:nvPr>
            <p:ph type="ftr" sz="quarter" idx="11"/>
          </p:nvPr>
        </p:nvSpPr>
        <p:spPr/>
        <p:txBody>
          <a:bodyPr/>
          <a:lstStyle/>
          <a:p>
            <a:r>
              <a:rPr lang="en-US" smtClean="0"/>
              <a:t>K. Tollefson, 3rd Top Workshop @ Grenoble</a:t>
            </a:r>
            <a:endParaRPr lang="en-US"/>
          </a:p>
        </p:txBody>
      </p:sp>
      <p:sp>
        <p:nvSpPr>
          <p:cNvPr id="10" name="Slide Number Placeholder 5"/>
          <p:cNvSpPr>
            <a:spLocks noGrp="1"/>
          </p:cNvSpPr>
          <p:nvPr>
            <p:ph type="sldNum" sz="quarter" idx="12"/>
          </p:nvPr>
        </p:nvSpPr>
        <p:spPr/>
        <p:txBody>
          <a:bodyPr/>
          <a:lstStyle/>
          <a:p>
            <a:fld id="{BDE13DCA-96B8-0341-AB9B-0C131894492C}" type="slidenum">
              <a:rPr lang="en-US"/>
              <a:pPr/>
              <a:t>25</a:t>
            </a:fld>
            <a:endParaRPr lang="en-US"/>
          </a:p>
        </p:txBody>
      </p:sp>
      <p:sp>
        <p:nvSpPr>
          <p:cNvPr id="11" name="Rectangle 10"/>
          <p:cNvSpPr/>
          <p:nvPr/>
        </p:nvSpPr>
        <p:spPr>
          <a:xfrm>
            <a:off x="0" y="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Color Reconnection Studies</a:t>
            </a:r>
            <a:endParaRPr lang="en-US" sz="4400" dirty="0">
              <a:latin typeface="+mj-lt"/>
              <a:cs typeface="Arial"/>
            </a:endParaRPr>
          </a:p>
        </p:txBody>
      </p:sp>
      <p:pic>
        <p:nvPicPr>
          <p:cNvPr id="13" name="Content Placeholder 12" descr="CR_mass_shifts.gif"/>
          <p:cNvPicPr>
            <a:picLocks noGrp="1" noChangeAspect="1"/>
          </p:cNvPicPr>
          <p:nvPr>
            <p:ph sz="half" idx="2"/>
          </p:nvPr>
        </p:nvPicPr>
        <p:blipFill>
          <a:blip r:embed="rId3"/>
          <a:srcRect l="-21160" r="-21160"/>
          <a:stretch>
            <a:fillRect/>
          </a:stretch>
        </p:blipFill>
        <p:spPr>
          <a:xfrm>
            <a:off x="4495800" y="1210064"/>
            <a:ext cx="4495800" cy="503833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October 25, 2008</a:t>
            </a:r>
            <a:endParaRPr lang="en-US"/>
          </a:p>
        </p:txBody>
      </p:sp>
      <p:sp>
        <p:nvSpPr>
          <p:cNvPr id="8" name="Footer Placeholder 4"/>
          <p:cNvSpPr>
            <a:spLocks noGrp="1"/>
          </p:cNvSpPr>
          <p:nvPr>
            <p:ph type="ftr" sz="quarter" idx="11"/>
          </p:nvPr>
        </p:nvSpPr>
        <p:spPr/>
        <p:txBody>
          <a:bodyPr/>
          <a:lstStyle/>
          <a:p>
            <a:r>
              <a:rPr lang="en-US" dirty="0" smtClean="0"/>
              <a:t>K. Tollefson, 3rd Top Workshop @ Grenoble</a:t>
            </a:r>
            <a:endParaRPr lang="en-US" dirty="0"/>
          </a:p>
        </p:txBody>
      </p:sp>
      <p:sp>
        <p:nvSpPr>
          <p:cNvPr id="9" name="Slide Number Placeholder 5"/>
          <p:cNvSpPr>
            <a:spLocks noGrp="1"/>
          </p:cNvSpPr>
          <p:nvPr>
            <p:ph type="sldNum" sz="quarter" idx="12"/>
          </p:nvPr>
        </p:nvSpPr>
        <p:spPr/>
        <p:txBody>
          <a:bodyPr/>
          <a:lstStyle/>
          <a:p>
            <a:fld id="{7F0B2C98-CD57-7442-BC2C-11DCC9A78F61}" type="slidenum">
              <a:rPr lang="en-US"/>
              <a:pPr/>
              <a:t>26</a:t>
            </a:fld>
            <a:endParaRPr lang="en-US"/>
          </a:p>
        </p:txBody>
      </p:sp>
      <p:sp>
        <p:nvSpPr>
          <p:cNvPr id="23558" name="Text Box 6"/>
          <p:cNvSpPr txBox="1">
            <a:spLocks noChangeArrowheads="1"/>
          </p:cNvSpPr>
          <p:nvPr/>
        </p:nvSpPr>
        <p:spPr bwMode="auto">
          <a:xfrm>
            <a:off x="1066800" y="1219201"/>
            <a:ext cx="7162800" cy="4893647"/>
          </a:xfrm>
          <a:prstGeom prst="rect">
            <a:avLst/>
          </a:prstGeom>
          <a:noFill/>
          <a:ln w="9525">
            <a:noFill/>
            <a:miter lim="800000"/>
            <a:headEnd/>
            <a:tailEnd/>
          </a:ln>
          <a:effectLst/>
        </p:spPr>
        <p:txBody>
          <a:bodyPr wrap="square">
            <a:prstTxWarp prst="textNoShape">
              <a:avLst/>
            </a:prstTxWarp>
            <a:spAutoFit/>
          </a:bodyPr>
          <a:lstStyle/>
          <a:p>
            <a:pPr>
              <a:buFont typeface="Wingdings" charset="2"/>
              <a:buChar char="Ø"/>
            </a:pPr>
            <a:r>
              <a:rPr lang="en-US" sz="2400" dirty="0" smtClean="0"/>
              <a:t> Many analysis techniques to measure top mass</a:t>
            </a:r>
          </a:p>
          <a:p>
            <a:pPr lvl="1">
              <a:buFont typeface="Wingdings" charset="2"/>
              <a:buChar char="Ø"/>
            </a:pPr>
            <a:r>
              <a:rPr lang="en-US" sz="2400" dirty="0" smtClean="0"/>
              <a:t>Tevatron still learning new tricks</a:t>
            </a:r>
          </a:p>
          <a:p>
            <a:pPr lvl="1">
              <a:buFont typeface="Wingdings" charset="2"/>
              <a:buChar char="Ø"/>
            </a:pPr>
            <a:r>
              <a:rPr lang="en-US" sz="2400" dirty="0" smtClean="0"/>
              <a:t>Test bed for methods for LHC</a:t>
            </a:r>
          </a:p>
          <a:p>
            <a:pPr>
              <a:buFont typeface="Wingdings" charset="2"/>
              <a:buChar char="Ø"/>
            </a:pPr>
            <a:r>
              <a:rPr lang="en-US" sz="2400" dirty="0" smtClean="0"/>
              <a:t> </a:t>
            </a:r>
            <a:r>
              <a:rPr lang="en-US" sz="2400" b="1" dirty="0" smtClean="0">
                <a:solidFill>
                  <a:srgbClr val="0000FF"/>
                </a:solidFill>
              </a:rPr>
              <a:t>Mass </a:t>
            </a:r>
            <a:r>
              <a:rPr lang="en-US" sz="2400" b="1" dirty="0">
                <a:solidFill>
                  <a:srgbClr val="0000FF"/>
                </a:solidFill>
              </a:rPr>
              <a:t>is now known to</a:t>
            </a:r>
            <a:r>
              <a:rPr lang="en-US" sz="2400" b="1" dirty="0" smtClean="0">
                <a:solidFill>
                  <a:srgbClr val="0000FF"/>
                </a:solidFill>
              </a:rPr>
              <a:t> 0.7%</a:t>
            </a:r>
          </a:p>
          <a:p>
            <a:pPr>
              <a:buFont typeface="Wingdings" charset="2"/>
              <a:buChar char="Ø"/>
            </a:pPr>
            <a:r>
              <a:rPr lang="en-US" sz="2400" dirty="0" smtClean="0"/>
              <a:t> Need to be absolutely confident in the systematic</a:t>
            </a:r>
          </a:p>
          <a:p>
            <a:pPr>
              <a:buFont typeface="Wingdings" charset="2"/>
              <a:buNone/>
            </a:pPr>
            <a:r>
              <a:rPr lang="en-US" sz="2400" dirty="0" smtClean="0"/>
              <a:t>    uncertainties we quote – working hard on this</a:t>
            </a:r>
          </a:p>
          <a:p>
            <a:pPr>
              <a:buFont typeface="Wingdings" charset="2"/>
              <a:buChar char="Ø"/>
            </a:pPr>
            <a:r>
              <a:rPr lang="en-US" sz="2400" dirty="0" smtClean="0"/>
              <a:t> Tevatron top mass results at:</a:t>
            </a:r>
          </a:p>
          <a:p>
            <a:pPr lvl="1">
              <a:buFont typeface="Wingdings" charset="2"/>
              <a:buChar char="Ø"/>
            </a:pPr>
            <a:r>
              <a:rPr lang="en-US" sz="2400" dirty="0" smtClean="0"/>
              <a:t> CDF - http://www-</a:t>
            </a:r>
            <a:r>
              <a:rPr lang="en-US" sz="2400" dirty="0" err="1" smtClean="0"/>
              <a:t>cdf.fnal.gov/physics/new/top/public_mass.html</a:t>
            </a:r>
            <a:endParaRPr lang="en-US" sz="2400" dirty="0" smtClean="0"/>
          </a:p>
          <a:p>
            <a:pPr lvl="1">
              <a:buFont typeface="Wingdings" charset="2"/>
              <a:buChar char="Ø"/>
            </a:pPr>
            <a:r>
              <a:rPr lang="en-US" sz="2400" dirty="0" smtClean="0"/>
              <a:t> D0 - http://www-d0.fnal.gov/Run2Physics/top/top_public_web_pages/top_public.htm</a:t>
            </a:r>
          </a:p>
          <a:p>
            <a:pPr>
              <a:buFont typeface="Wingdings" charset="2"/>
              <a:buChar char="Ø"/>
            </a:pPr>
            <a:r>
              <a:rPr lang="en-US" sz="2400" dirty="0" smtClean="0"/>
              <a:t> and one final question…</a:t>
            </a:r>
          </a:p>
          <a:p>
            <a:endParaRPr lang="en-US" sz="2400" dirty="0"/>
          </a:p>
        </p:txBody>
      </p:sp>
      <p:sp>
        <p:nvSpPr>
          <p:cNvPr id="11" name="Rectangle 10"/>
          <p:cNvSpPr/>
          <p:nvPr/>
        </p:nvSpPr>
        <p:spPr>
          <a:xfrm>
            <a:off x="0" y="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Final Thoughts…</a:t>
            </a:r>
            <a:endParaRPr lang="en-US" sz="4400" dirty="0">
              <a:latin typeface="+mj-lt"/>
              <a:cs typeface="Arial"/>
            </a:endParaRPr>
          </a:p>
        </p:txBody>
      </p:sp>
      <p:sp>
        <p:nvSpPr>
          <p:cNvPr id="10" name="TextBox 9"/>
          <p:cNvSpPr txBox="1"/>
          <p:nvPr/>
        </p:nvSpPr>
        <p:spPr>
          <a:xfrm>
            <a:off x="1290566" y="5587424"/>
            <a:ext cx="6786634" cy="584776"/>
          </a:xfrm>
          <a:prstGeom prst="rect">
            <a:avLst/>
          </a:prstGeom>
          <a:noFill/>
        </p:spPr>
        <p:txBody>
          <a:bodyPr wrap="square" rtlCol="0">
            <a:spAutoFit/>
          </a:bodyPr>
          <a:lstStyle/>
          <a:p>
            <a:r>
              <a:rPr lang="en-US" sz="3200" b="1" dirty="0" smtClean="0">
                <a:solidFill>
                  <a:srgbClr val="FF0000"/>
                </a:solidFill>
              </a:rPr>
              <a:t>What mass are we measuring anyway?</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October 25, 2008</a:t>
            </a:r>
            <a:endParaRPr lang="en-US"/>
          </a:p>
        </p:txBody>
      </p:sp>
      <p:sp>
        <p:nvSpPr>
          <p:cNvPr id="8" name="Footer Placeholder 4"/>
          <p:cNvSpPr>
            <a:spLocks noGrp="1"/>
          </p:cNvSpPr>
          <p:nvPr>
            <p:ph type="ftr" sz="quarter" idx="11"/>
          </p:nvPr>
        </p:nvSpPr>
        <p:spPr/>
        <p:txBody>
          <a:bodyPr/>
          <a:lstStyle/>
          <a:p>
            <a:r>
              <a:rPr lang="en-US" dirty="0" smtClean="0"/>
              <a:t>K. Tollefson, 3rd Top Workshop @ Grenoble</a:t>
            </a:r>
            <a:endParaRPr lang="en-US" dirty="0"/>
          </a:p>
        </p:txBody>
      </p:sp>
      <p:sp>
        <p:nvSpPr>
          <p:cNvPr id="9" name="Slide Number Placeholder 5"/>
          <p:cNvSpPr>
            <a:spLocks noGrp="1"/>
          </p:cNvSpPr>
          <p:nvPr>
            <p:ph type="sldNum" sz="quarter" idx="12"/>
          </p:nvPr>
        </p:nvSpPr>
        <p:spPr/>
        <p:txBody>
          <a:bodyPr/>
          <a:lstStyle/>
          <a:p>
            <a:fld id="{7F0B2C98-CD57-7442-BC2C-11DCC9A78F61}" type="slidenum">
              <a:rPr lang="en-US"/>
              <a:pPr/>
              <a:t>27</a:t>
            </a:fld>
            <a:endParaRPr lang="en-US"/>
          </a:p>
        </p:txBody>
      </p:sp>
      <p:sp>
        <p:nvSpPr>
          <p:cNvPr id="11" name="Rectangle 10"/>
          <p:cNvSpPr/>
          <p:nvPr/>
        </p:nvSpPr>
        <p:spPr>
          <a:xfrm>
            <a:off x="0" y="238125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Backup Slides</a:t>
            </a:r>
            <a:endParaRPr lang="en-US" sz="4400" dirty="0">
              <a:latin typeface="+mj-lt"/>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October 25, 2008</a:t>
            </a:r>
            <a:endParaRPr lang="en-US"/>
          </a:p>
        </p:txBody>
      </p:sp>
      <p:sp>
        <p:nvSpPr>
          <p:cNvPr id="12" name="Footer Placeholder 4"/>
          <p:cNvSpPr>
            <a:spLocks noGrp="1"/>
          </p:cNvSpPr>
          <p:nvPr>
            <p:ph type="ftr" sz="quarter" idx="11"/>
          </p:nvPr>
        </p:nvSpPr>
        <p:spPr/>
        <p:txBody>
          <a:bodyPr/>
          <a:lstStyle/>
          <a:p>
            <a:r>
              <a:rPr lang="en-US" smtClean="0"/>
              <a:t>K. Tollefson, 3rd Top Workshop @ Grenoble</a:t>
            </a:r>
            <a:endParaRPr lang="en-US"/>
          </a:p>
        </p:txBody>
      </p:sp>
      <p:sp>
        <p:nvSpPr>
          <p:cNvPr id="13" name="Slide Number Placeholder 5"/>
          <p:cNvSpPr>
            <a:spLocks noGrp="1"/>
          </p:cNvSpPr>
          <p:nvPr>
            <p:ph type="sldNum" sz="quarter" idx="12"/>
          </p:nvPr>
        </p:nvSpPr>
        <p:spPr/>
        <p:txBody>
          <a:bodyPr/>
          <a:lstStyle/>
          <a:p>
            <a:fld id="{57978D86-3703-CC43-86C8-EBA4EE1505F0}" type="slidenum">
              <a:rPr lang="en-US"/>
              <a:pPr/>
              <a:t>28</a:t>
            </a:fld>
            <a:endParaRPr lang="en-US"/>
          </a:p>
        </p:txBody>
      </p:sp>
      <p:sp>
        <p:nvSpPr>
          <p:cNvPr id="217092" name="AutoShape 4"/>
          <p:cNvSpPr>
            <a:spLocks noChangeArrowheads="1"/>
          </p:cNvSpPr>
          <p:nvPr/>
        </p:nvSpPr>
        <p:spPr bwMode="auto">
          <a:xfrm>
            <a:off x="152400" y="1447800"/>
            <a:ext cx="8763000" cy="2057400"/>
          </a:xfrm>
          <a:prstGeom prst="roundRect">
            <a:avLst>
              <a:gd name="adj" fmla="val 16667"/>
            </a:avLst>
          </a:prstGeom>
          <a:noFill/>
          <a:ln w="9525">
            <a:solidFill>
              <a:srgbClr val="A21A1A"/>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sp>
        <p:nvSpPr>
          <p:cNvPr id="217090" name="Rectangle 2"/>
          <p:cNvSpPr>
            <a:spLocks noGrp="1" noChangeArrowheads="1"/>
          </p:cNvSpPr>
          <p:nvPr>
            <p:ph type="title"/>
          </p:nvPr>
        </p:nvSpPr>
        <p:spPr/>
        <p:txBody>
          <a:bodyPr/>
          <a:lstStyle/>
          <a:p>
            <a:r>
              <a:rPr lang="en-US" sz="2800"/>
              <a:t>ISR &amp; FSR</a:t>
            </a:r>
          </a:p>
        </p:txBody>
      </p:sp>
      <p:sp>
        <p:nvSpPr>
          <p:cNvPr id="217095" name="Text Box 7"/>
          <p:cNvSpPr txBox="1">
            <a:spLocks noChangeArrowheads="1"/>
          </p:cNvSpPr>
          <p:nvPr/>
        </p:nvSpPr>
        <p:spPr bwMode="auto">
          <a:xfrm>
            <a:off x="304800" y="1414462"/>
            <a:ext cx="8550275" cy="2014538"/>
          </a:xfrm>
          <a:prstGeom prst="rect">
            <a:avLst/>
          </a:prstGeom>
          <a:noFill/>
          <a:ln w="9525">
            <a:noFill/>
            <a:miter lim="800000"/>
            <a:headEnd/>
            <a:tailEnd/>
          </a:ln>
          <a:effectLst/>
        </p:spPr>
        <p:txBody>
          <a:bodyPr>
            <a:prstTxWarp prst="textNoShape">
              <a:avLst/>
            </a:prstTxWarp>
            <a:spAutoFit/>
          </a:bodyPr>
          <a:lstStyle/>
          <a:p>
            <a:pPr>
              <a:buFontTx/>
              <a:buChar char="•"/>
            </a:pPr>
            <a:r>
              <a:rPr lang="en-US" dirty="0"/>
              <a:t> Use dedicated </a:t>
            </a:r>
            <a:r>
              <a:rPr lang="en-US" dirty="0" err="1"/>
              <a:t>Pythia</a:t>
            </a:r>
            <a:r>
              <a:rPr lang="en-US" dirty="0"/>
              <a:t> samples with increased/decreased amount of ISR/FSR</a:t>
            </a:r>
          </a:p>
          <a:p>
            <a:pPr>
              <a:buFontTx/>
              <a:buChar char="•"/>
            </a:pPr>
            <a:r>
              <a:rPr lang="en-US" dirty="0"/>
              <a:t> Variations in </a:t>
            </a:r>
            <a:r>
              <a:rPr lang="en-US" dirty="0" err="1"/>
              <a:t>pythia</a:t>
            </a:r>
            <a:r>
              <a:rPr lang="en-US" dirty="0"/>
              <a:t> parameters are determined by studying </a:t>
            </a:r>
            <a:r>
              <a:rPr lang="en-US" dirty="0" err="1"/>
              <a:t>dimuon</a:t>
            </a:r>
            <a:r>
              <a:rPr lang="en-US" dirty="0"/>
              <a:t> events </a:t>
            </a:r>
          </a:p>
          <a:p>
            <a:r>
              <a:rPr lang="en-US" dirty="0"/>
              <a:t>  only sensitive to ISR</a:t>
            </a:r>
          </a:p>
          <a:p>
            <a:pPr>
              <a:buFontTx/>
              <a:buChar char="•"/>
            </a:pPr>
            <a:r>
              <a:rPr lang="en-US" dirty="0"/>
              <a:t> FSR parameters are varied within similar bounds, assuming the physics is similar</a:t>
            </a:r>
          </a:p>
          <a:p>
            <a:pPr>
              <a:buFontTx/>
              <a:buChar char="•"/>
            </a:pPr>
            <a:r>
              <a:rPr lang="en-US" dirty="0"/>
              <a:t> Extrapolation from DY data to ttbar events is large</a:t>
            </a:r>
          </a:p>
          <a:p>
            <a:pPr>
              <a:buFontTx/>
              <a:buChar char="•"/>
            </a:pPr>
            <a:r>
              <a:rPr lang="en-US" dirty="0"/>
              <a:t> </a:t>
            </a:r>
            <a:r>
              <a:rPr lang="en-US" dirty="0" err="1"/>
              <a:t>Pythia</a:t>
            </a:r>
            <a:r>
              <a:rPr lang="en-US" dirty="0"/>
              <a:t> parameters control mainly the soft part of FSR, might overlook hard (NLO  </a:t>
            </a:r>
          </a:p>
          <a:p>
            <a:r>
              <a:rPr lang="en-US" dirty="0"/>
              <a:t>  type) radiation</a:t>
            </a:r>
          </a:p>
        </p:txBody>
      </p:sp>
      <p:pic>
        <p:nvPicPr>
          <p:cNvPr id="217096" name="Picture 2"/>
          <p:cNvPicPr>
            <a:picLocks noChangeAspect="1" noChangeArrowheads="1"/>
          </p:cNvPicPr>
          <p:nvPr/>
        </p:nvPicPr>
        <p:blipFill>
          <a:blip r:embed="rId3"/>
          <a:srcRect/>
          <a:stretch>
            <a:fillRect/>
          </a:stretch>
        </p:blipFill>
        <p:spPr bwMode="auto">
          <a:xfrm>
            <a:off x="152400" y="3505200"/>
            <a:ext cx="3886200" cy="2952750"/>
          </a:xfrm>
          <a:prstGeom prst="rect">
            <a:avLst/>
          </a:prstGeom>
          <a:noFill/>
          <a:ln w="9525">
            <a:noFill/>
            <a:miter lim="800000"/>
            <a:headEnd/>
            <a:tailEnd/>
          </a:ln>
        </p:spPr>
      </p:pic>
      <p:sp>
        <p:nvSpPr>
          <p:cNvPr id="217098" name="Text Box 10"/>
          <p:cNvSpPr txBox="1">
            <a:spLocks noChangeArrowheads="1"/>
          </p:cNvSpPr>
          <p:nvPr/>
        </p:nvSpPr>
        <p:spPr bwMode="auto">
          <a:xfrm>
            <a:off x="4267200" y="3733800"/>
            <a:ext cx="4419600" cy="2563813"/>
          </a:xfrm>
          <a:prstGeom prst="rect">
            <a:avLst/>
          </a:prstGeom>
          <a:noFill/>
          <a:ln w="9525">
            <a:noFill/>
            <a:miter lim="800000"/>
            <a:headEnd/>
            <a:tailEnd/>
          </a:ln>
          <a:effectLst/>
        </p:spPr>
        <p:txBody>
          <a:bodyPr>
            <a:prstTxWarp prst="textNoShape">
              <a:avLst/>
            </a:prstTxWarp>
            <a:spAutoFit/>
          </a:bodyPr>
          <a:lstStyle/>
          <a:p>
            <a:r>
              <a:rPr lang="en-US" dirty="0"/>
              <a:t>Will try to pin down this uncertainty band</a:t>
            </a:r>
          </a:p>
          <a:p>
            <a:r>
              <a:rPr lang="en-US" dirty="0"/>
              <a:t>by using new data and adding higher mass points</a:t>
            </a:r>
          </a:p>
          <a:p>
            <a:endParaRPr lang="en-US" dirty="0"/>
          </a:p>
          <a:p>
            <a:r>
              <a:rPr lang="en-US" dirty="0"/>
              <a:t>Currently changed to samples where ISR and FSR are simultaneously increased or decreased</a:t>
            </a:r>
          </a:p>
          <a:p>
            <a:endParaRPr lang="en-US" dirty="0"/>
          </a:p>
          <a:p>
            <a:endParaRPr lang="en-US" dirty="0"/>
          </a:p>
        </p:txBody>
      </p:sp>
      <p:sp>
        <p:nvSpPr>
          <p:cNvPr id="217099" name="Line 11"/>
          <p:cNvSpPr>
            <a:spLocks noChangeShapeType="1"/>
          </p:cNvSpPr>
          <p:nvPr/>
        </p:nvSpPr>
        <p:spPr bwMode="auto">
          <a:xfrm flipH="1">
            <a:off x="3200400" y="4800600"/>
            <a:ext cx="1066800" cy="0"/>
          </a:xfrm>
          <a:prstGeom prst="line">
            <a:avLst/>
          </a:prstGeom>
          <a:noFill/>
          <a:ln w="57150">
            <a:solidFill>
              <a:schemeClr val="folHlink"/>
            </a:solidFill>
            <a:round/>
            <a:headEnd/>
            <a:tailEnd type="triangle" w="med" len="med"/>
          </a:ln>
          <a:effectLst/>
        </p:spPr>
        <p:txBody>
          <a:bodyPr>
            <a:prstTxWarp prst="textNoShape">
              <a:avLst/>
            </a:prstTxWarp>
          </a:bodyPr>
          <a:lstStyle/>
          <a:p>
            <a:endParaRPr lang="en-US"/>
          </a:p>
        </p:txBody>
      </p:sp>
      <p:sp>
        <p:nvSpPr>
          <p:cNvPr id="217100" name="AutoShape 12"/>
          <p:cNvSpPr>
            <a:spLocks noChangeArrowheads="1"/>
          </p:cNvSpPr>
          <p:nvPr/>
        </p:nvSpPr>
        <p:spPr bwMode="auto">
          <a:xfrm>
            <a:off x="4114800" y="3657600"/>
            <a:ext cx="4876800" cy="2438400"/>
          </a:xfrm>
          <a:prstGeom prst="roundRect">
            <a:avLst>
              <a:gd name="adj" fmla="val 16667"/>
            </a:avLst>
          </a:prstGeom>
          <a:noFill/>
          <a:ln w="9525">
            <a:solidFill>
              <a:schemeClr val="folHlink"/>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sp>
        <p:nvSpPr>
          <p:cNvPr id="14" name="Rectangle 13"/>
          <p:cNvSpPr/>
          <p:nvPr/>
        </p:nvSpPr>
        <p:spPr>
          <a:xfrm>
            <a:off x="0" y="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ISR/FSR</a:t>
            </a:r>
            <a:endParaRPr lang="en-US" sz="4400" dirty="0">
              <a:latin typeface="+mj-lt"/>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1" name="Footer Placeholder 4"/>
          <p:cNvSpPr>
            <a:spLocks noGrp="1"/>
          </p:cNvSpPr>
          <p:nvPr>
            <p:ph type="ftr" sz="quarter" idx="11"/>
          </p:nvPr>
        </p:nvSpPr>
        <p:spPr>
          <a:noFill/>
        </p:spPr>
        <p:txBody>
          <a:bodyPr/>
          <a:lstStyle/>
          <a:p>
            <a:r>
              <a:rPr lang="en-US" altLang="ko-KR"/>
              <a:t>Un-ki Yang,  Manchester</a:t>
            </a:r>
          </a:p>
        </p:txBody>
      </p:sp>
      <p:sp>
        <p:nvSpPr>
          <p:cNvPr id="78852" name="Slide Number Placeholder 5"/>
          <p:cNvSpPr>
            <a:spLocks noGrp="1"/>
          </p:cNvSpPr>
          <p:nvPr>
            <p:ph type="sldNum" sz="quarter" idx="12"/>
          </p:nvPr>
        </p:nvSpPr>
        <p:spPr>
          <a:noFill/>
        </p:spPr>
        <p:txBody>
          <a:bodyPr/>
          <a:lstStyle/>
          <a:p>
            <a:fld id="{484B330E-C4E9-0049-AAB7-6EA873B3576A}" type="slidenum">
              <a:rPr lang="en-US" altLang="ko-KR"/>
              <a:pPr/>
              <a:t>29</a:t>
            </a:fld>
            <a:endParaRPr lang="en-US" altLang="ko-KR"/>
          </a:p>
        </p:txBody>
      </p:sp>
      <p:sp>
        <p:nvSpPr>
          <p:cNvPr id="78853" name="Rectangle 2"/>
          <p:cNvSpPr>
            <a:spLocks noGrp="1" noChangeArrowheads="1"/>
          </p:cNvSpPr>
          <p:nvPr>
            <p:ph type="title"/>
          </p:nvPr>
        </p:nvSpPr>
        <p:spPr>
          <a:xfrm>
            <a:off x="0" y="0"/>
            <a:ext cx="9144000" cy="1143000"/>
          </a:xfrm>
          <a:solidFill>
            <a:srgbClr val="5F0791"/>
          </a:solidFill>
        </p:spPr>
        <p:txBody>
          <a:bodyPr/>
          <a:lstStyle/>
          <a:p>
            <a:pPr eaLnBrk="1" hangingPunct="1"/>
            <a:r>
              <a:rPr lang="en-US" dirty="0" err="1">
                <a:solidFill>
                  <a:schemeClr val="bg1"/>
                </a:solidFill>
              </a:rPr>
              <a:t>b</a:t>
            </a:r>
            <a:r>
              <a:rPr lang="en-US" dirty="0">
                <a:solidFill>
                  <a:schemeClr val="bg1"/>
                </a:solidFill>
              </a:rPr>
              <a:t>-JES using </a:t>
            </a:r>
            <a:r>
              <a:rPr lang="en-US" dirty="0" err="1">
                <a:solidFill>
                  <a:schemeClr val="bg1"/>
                </a:solidFill>
              </a:rPr>
              <a:t>Z(bb</a:t>
            </a:r>
            <a:r>
              <a:rPr lang="en-US" dirty="0">
                <a:solidFill>
                  <a:schemeClr val="bg1"/>
                </a:solidFill>
              </a:rPr>
              <a:t>)</a:t>
            </a:r>
          </a:p>
        </p:txBody>
      </p:sp>
      <p:sp>
        <p:nvSpPr>
          <p:cNvPr id="78854" name="Rectangle 3"/>
          <p:cNvSpPr>
            <a:spLocks noGrp="1" noChangeArrowheads="1"/>
          </p:cNvSpPr>
          <p:nvPr>
            <p:ph type="body" idx="1"/>
          </p:nvPr>
        </p:nvSpPr>
        <p:spPr>
          <a:xfrm>
            <a:off x="381000" y="1295400"/>
            <a:ext cx="6477000" cy="914400"/>
          </a:xfrm>
        </p:spPr>
        <p:txBody>
          <a:bodyPr>
            <a:normAutofit fontScale="62500" lnSpcReduction="20000"/>
          </a:bodyPr>
          <a:lstStyle/>
          <a:p>
            <a:pPr eaLnBrk="1" hangingPunct="1">
              <a:lnSpc>
                <a:spcPct val="90000"/>
              </a:lnSpc>
            </a:pPr>
            <a:r>
              <a:rPr kumimoji="0" lang="en-US" dirty="0">
                <a:ea typeface="Times New Roman" charset="0"/>
                <a:cs typeface="Times New Roman" charset="0"/>
              </a:rPr>
              <a:t>Di </a:t>
            </a:r>
            <a:r>
              <a:rPr kumimoji="0" lang="en-US" dirty="0" err="1">
                <a:ea typeface="Times New Roman" charset="0"/>
                <a:cs typeface="Times New Roman" charset="0"/>
              </a:rPr>
              <a:t>b</a:t>
            </a:r>
            <a:r>
              <a:rPr kumimoji="0" lang="en-US" dirty="0">
                <a:ea typeface="Times New Roman" charset="0"/>
                <a:cs typeface="Times New Roman" charset="0"/>
              </a:rPr>
              <a:t>-jets with Et&gt;22 GeV, </a:t>
            </a:r>
            <a:r>
              <a:rPr kumimoji="0" lang="el-GR" dirty="0">
                <a:ea typeface="Times New Roman" charset="0"/>
                <a:cs typeface="Times New Roman" charset="0"/>
              </a:rPr>
              <a:t>ΔΦ</a:t>
            </a:r>
            <a:r>
              <a:rPr kumimoji="0" lang="en-US" dirty="0">
                <a:ea typeface="Times New Roman" charset="0"/>
                <a:cs typeface="Times New Roman" charset="0"/>
              </a:rPr>
              <a:t>&gt;3.0,E</a:t>
            </a:r>
            <a:r>
              <a:rPr kumimoji="0" lang="en-US" baseline="-25000" dirty="0">
                <a:ea typeface="Times New Roman" charset="0"/>
                <a:cs typeface="Times New Roman" charset="0"/>
              </a:rPr>
              <a:t>t</a:t>
            </a:r>
            <a:r>
              <a:rPr kumimoji="0" lang="en-US" baseline="30000" dirty="0">
                <a:ea typeface="Times New Roman" charset="0"/>
                <a:cs typeface="Times New Roman" charset="0"/>
              </a:rPr>
              <a:t>(3rd)</a:t>
            </a:r>
            <a:r>
              <a:rPr kumimoji="0" lang="en-US" dirty="0">
                <a:ea typeface="Times New Roman" charset="0"/>
                <a:cs typeface="Times New Roman" charset="0"/>
              </a:rPr>
              <a:t>&lt;15 GeV </a:t>
            </a:r>
          </a:p>
          <a:p>
            <a:pPr eaLnBrk="1" hangingPunct="1">
              <a:lnSpc>
                <a:spcPct val="90000"/>
              </a:lnSpc>
              <a:buFont typeface="Wingdings" charset="2"/>
              <a:buNone/>
            </a:pPr>
            <a:r>
              <a:rPr kumimoji="0" lang="en-US" dirty="0">
                <a:ea typeface="Times New Roman" charset="0"/>
                <a:cs typeface="Times New Roman" charset="0"/>
              </a:rPr>
              <a:t>     using SVT impact parameter trigger at L2  </a:t>
            </a:r>
          </a:p>
          <a:p>
            <a:pPr eaLnBrk="1" hangingPunct="1">
              <a:lnSpc>
                <a:spcPct val="90000"/>
              </a:lnSpc>
            </a:pPr>
            <a:r>
              <a:rPr kumimoji="0" lang="en-US" dirty="0">
                <a:ea typeface="Times New Roman" charset="0"/>
                <a:cs typeface="Times New Roman" charset="0"/>
              </a:rPr>
              <a:t>To measure data/MC </a:t>
            </a:r>
            <a:r>
              <a:rPr kumimoji="0" lang="en-US" dirty="0" err="1">
                <a:ea typeface="Times New Roman" charset="0"/>
                <a:cs typeface="Times New Roman" charset="0"/>
              </a:rPr>
              <a:t>b</a:t>
            </a:r>
            <a:r>
              <a:rPr kumimoji="0" lang="en-US" dirty="0">
                <a:ea typeface="Times New Roman" charset="0"/>
                <a:cs typeface="Times New Roman" charset="0"/>
              </a:rPr>
              <a:t>-JES</a:t>
            </a:r>
          </a:p>
        </p:txBody>
      </p:sp>
      <p:pic>
        <p:nvPicPr>
          <p:cNvPr id="78855" name="Picture 4"/>
          <p:cNvPicPr>
            <a:picLocks noChangeAspect="1" noChangeArrowheads="1"/>
          </p:cNvPicPr>
          <p:nvPr/>
        </p:nvPicPr>
        <p:blipFill>
          <a:blip r:embed="rId4"/>
          <a:srcRect t="53247" r="8575"/>
          <a:stretch>
            <a:fillRect/>
          </a:stretch>
        </p:blipFill>
        <p:spPr bwMode="auto">
          <a:xfrm>
            <a:off x="381000" y="2286000"/>
            <a:ext cx="4648200" cy="3362325"/>
          </a:xfrm>
          <a:prstGeom prst="rect">
            <a:avLst/>
          </a:prstGeom>
          <a:noFill/>
          <a:ln w="9525">
            <a:noFill/>
            <a:miter lim="800000"/>
            <a:headEnd/>
            <a:tailEnd/>
          </a:ln>
        </p:spPr>
      </p:pic>
      <p:graphicFrame>
        <p:nvGraphicFramePr>
          <p:cNvPr id="78850" name="Object 2"/>
          <p:cNvGraphicFramePr>
            <a:graphicFrameLocks noChangeAspect="1"/>
          </p:cNvGraphicFramePr>
          <p:nvPr/>
        </p:nvGraphicFramePr>
        <p:xfrm>
          <a:off x="838200" y="5638800"/>
          <a:ext cx="5000625" cy="625475"/>
        </p:xfrm>
        <a:graphic>
          <a:graphicData uri="http://schemas.openxmlformats.org/presentationml/2006/ole">
            <p:oleObj spid="_x0000_s188418" name="Equation" r:id="rId5" imgW="2476500" imgH="228600" progId="">
              <p:embed/>
            </p:oleObj>
          </a:graphicData>
        </a:graphic>
      </p:graphicFrame>
      <p:sp>
        <p:nvSpPr>
          <p:cNvPr id="78856" name="Text Box 21"/>
          <p:cNvSpPr txBox="1">
            <a:spLocks noChangeArrowheads="1"/>
          </p:cNvSpPr>
          <p:nvPr/>
        </p:nvSpPr>
        <p:spPr bwMode="auto">
          <a:xfrm>
            <a:off x="5181600" y="2895600"/>
            <a:ext cx="3505200" cy="1311275"/>
          </a:xfrm>
          <a:prstGeom prst="rect">
            <a:avLst/>
          </a:prstGeom>
          <a:solidFill>
            <a:srgbClr val="6600CC"/>
          </a:solidFill>
          <a:ln w="9525">
            <a:noFill/>
            <a:miter lim="800000"/>
            <a:headEnd/>
            <a:tailEnd/>
          </a:ln>
        </p:spPr>
        <p:txBody>
          <a:bodyPr>
            <a:prstTxWarp prst="textNoShape">
              <a:avLst/>
            </a:prstTxWarp>
            <a:spAutoFit/>
          </a:bodyPr>
          <a:lstStyle/>
          <a:p>
            <a:pPr>
              <a:buFont typeface="Wingdings" charset="2"/>
              <a:buChar char="Ø"/>
            </a:pPr>
            <a:r>
              <a:rPr lang="en-US" sz="2000">
                <a:solidFill>
                  <a:schemeClr val="bg1"/>
                </a:solidFill>
              </a:rPr>
              <a:t>Has not applied to b-JES</a:t>
            </a:r>
          </a:p>
          <a:p>
            <a:pPr>
              <a:buFont typeface="Wingdings" charset="2"/>
              <a:buNone/>
            </a:pPr>
            <a:r>
              <a:rPr lang="en-US" sz="2000">
                <a:solidFill>
                  <a:schemeClr val="bg1"/>
                </a:solidFill>
              </a:rPr>
              <a:t>   in top mass </a:t>
            </a:r>
          </a:p>
          <a:p>
            <a:pPr lvl="1">
              <a:buFont typeface="Times" charset="0"/>
              <a:buChar char="•"/>
            </a:pPr>
            <a:r>
              <a:rPr lang="en-US" sz="2000">
                <a:solidFill>
                  <a:schemeClr val="bg1"/>
                </a:solidFill>
              </a:rPr>
              <a:t>  different cone size</a:t>
            </a:r>
          </a:p>
          <a:p>
            <a:pPr lvl="1">
              <a:buFont typeface="Times" charset="0"/>
              <a:buChar char="•"/>
            </a:pPr>
            <a:r>
              <a:rPr lang="en-US" sz="2000">
                <a:solidFill>
                  <a:schemeClr val="bg1"/>
                </a:solidFill>
              </a:rPr>
              <a:t> different pt spectrum</a:t>
            </a:r>
            <a:endParaRPr lang="en-US">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a:xfrm>
            <a:off x="0" y="0"/>
            <a:ext cx="9144000" cy="914400"/>
          </a:xfrm>
          <a:solidFill>
            <a:srgbClr val="5F0791"/>
          </a:solidFill>
        </p:spPr>
        <p:txBody>
          <a:bodyPr/>
          <a:lstStyle/>
          <a:p>
            <a:r>
              <a:rPr lang="en-US" dirty="0" smtClean="0">
                <a:solidFill>
                  <a:schemeClr val="bg1"/>
                </a:solidFill>
              </a:rPr>
              <a:t>History</a:t>
            </a:r>
            <a:endParaRPr lang="en-US" dirty="0">
              <a:solidFill>
                <a:schemeClr val="bg1"/>
              </a:solidFill>
            </a:endParaRPr>
          </a:p>
        </p:txBody>
      </p:sp>
      <p:sp>
        <p:nvSpPr>
          <p:cNvPr id="5" name="Date Placeholder 3"/>
          <p:cNvSpPr>
            <a:spLocks noGrp="1"/>
          </p:cNvSpPr>
          <p:nvPr>
            <p:ph type="dt" sz="half" idx="10"/>
          </p:nvPr>
        </p:nvSpPr>
        <p:spPr/>
        <p:txBody>
          <a:bodyPr/>
          <a:lstStyle/>
          <a:p>
            <a:r>
              <a:rPr lang="en-US" smtClean="0"/>
              <a:t>October 25, 2008</a:t>
            </a:r>
            <a:endParaRPr lang="en-US"/>
          </a:p>
        </p:txBody>
      </p:sp>
      <p:sp>
        <p:nvSpPr>
          <p:cNvPr id="6" name="Footer Placeholder 4"/>
          <p:cNvSpPr>
            <a:spLocks noGrp="1"/>
          </p:cNvSpPr>
          <p:nvPr>
            <p:ph type="ftr" sz="quarter" idx="11"/>
          </p:nvPr>
        </p:nvSpPr>
        <p:spPr/>
        <p:txBody>
          <a:bodyPr/>
          <a:lstStyle/>
          <a:p>
            <a:r>
              <a:rPr lang="en-US" smtClean="0"/>
              <a:t>K. Tollefson, 3rd Top Workshop @ Grenoble</a:t>
            </a:r>
            <a:endParaRPr lang="en-US"/>
          </a:p>
        </p:txBody>
      </p:sp>
      <p:sp>
        <p:nvSpPr>
          <p:cNvPr id="7" name="Slide Number Placeholder 5"/>
          <p:cNvSpPr>
            <a:spLocks noGrp="1"/>
          </p:cNvSpPr>
          <p:nvPr>
            <p:ph type="sldNum" sz="quarter" idx="12"/>
          </p:nvPr>
        </p:nvSpPr>
        <p:spPr/>
        <p:txBody>
          <a:bodyPr/>
          <a:lstStyle/>
          <a:p>
            <a:fld id="{55717DB5-D912-1B41-A3C5-D317E1154473}" type="slidenum">
              <a:rPr lang="en-US" smtClean="0"/>
              <a:pPr/>
              <a:t>3</a:t>
            </a:fld>
            <a:endParaRPr lang="en-US"/>
          </a:p>
        </p:txBody>
      </p:sp>
      <p:graphicFrame>
        <p:nvGraphicFramePr>
          <p:cNvPr id="10" name="Object 5"/>
          <p:cNvGraphicFramePr>
            <a:graphicFrameLocks noChangeAspect="1"/>
          </p:cNvGraphicFramePr>
          <p:nvPr/>
        </p:nvGraphicFramePr>
        <p:xfrm>
          <a:off x="152400" y="1055321"/>
          <a:ext cx="8839200" cy="56661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October 25, 2008</a:t>
            </a:r>
            <a:endParaRPr lang="en-US"/>
          </a:p>
        </p:txBody>
      </p:sp>
      <p:sp>
        <p:nvSpPr>
          <p:cNvPr id="12" name="Footer Placeholder 4"/>
          <p:cNvSpPr>
            <a:spLocks noGrp="1"/>
          </p:cNvSpPr>
          <p:nvPr>
            <p:ph type="ftr" sz="quarter" idx="11"/>
          </p:nvPr>
        </p:nvSpPr>
        <p:spPr/>
        <p:txBody>
          <a:bodyPr/>
          <a:lstStyle/>
          <a:p>
            <a:r>
              <a:rPr lang="en-US" smtClean="0"/>
              <a:t>K. Tollefson, 3rd Top Workshop @ Grenoble</a:t>
            </a:r>
            <a:endParaRPr lang="en-US"/>
          </a:p>
        </p:txBody>
      </p:sp>
      <p:sp>
        <p:nvSpPr>
          <p:cNvPr id="13" name="Slide Number Placeholder 5"/>
          <p:cNvSpPr>
            <a:spLocks noGrp="1"/>
          </p:cNvSpPr>
          <p:nvPr>
            <p:ph type="sldNum" sz="quarter" idx="12"/>
          </p:nvPr>
        </p:nvSpPr>
        <p:spPr/>
        <p:txBody>
          <a:bodyPr/>
          <a:lstStyle/>
          <a:p>
            <a:fld id="{EA427CC9-7F9D-4042-83CE-323161F63926}" type="slidenum">
              <a:rPr lang="en-US"/>
              <a:pPr/>
              <a:t>30</a:t>
            </a:fld>
            <a:endParaRPr lang="en-US"/>
          </a:p>
        </p:txBody>
      </p:sp>
      <p:sp>
        <p:nvSpPr>
          <p:cNvPr id="219140" name="AutoShape 4"/>
          <p:cNvSpPr>
            <a:spLocks noChangeArrowheads="1"/>
          </p:cNvSpPr>
          <p:nvPr/>
        </p:nvSpPr>
        <p:spPr bwMode="auto">
          <a:xfrm>
            <a:off x="152400" y="1176338"/>
            <a:ext cx="8763000" cy="1839912"/>
          </a:xfrm>
          <a:prstGeom prst="roundRect">
            <a:avLst>
              <a:gd name="adj" fmla="val 16667"/>
            </a:avLst>
          </a:prstGeom>
          <a:noFill/>
          <a:ln w="9525">
            <a:solidFill>
              <a:srgbClr val="A21A1A"/>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sp>
        <p:nvSpPr>
          <p:cNvPr id="219141" name="AutoShape 5"/>
          <p:cNvSpPr>
            <a:spLocks noChangeArrowheads="1"/>
          </p:cNvSpPr>
          <p:nvPr/>
        </p:nvSpPr>
        <p:spPr bwMode="auto">
          <a:xfrm>
            <a:off x="3657600" y="838200"/>
            <a:ext cx="1524000" cy="309563"/>
          </a:xfrm>
          <a:prstGeom prst="roundRect">
            <a:avLst>
              <a:gd name="adj" fmla="val 16667"/>
            </a:avLst>
          </a:prstGeom>
          <a:solidFill>
            <a:schemeClr val="bg1"/>
          </a:solidFill>
          <a:ln w="9525">
            <a:solidFill>
              <a:srgbClr val="A21A1A"/>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sp>
        <p:nvSpPr>
          <p:cNvPr id="219142" name="Text Box 6"/>
          <p:cNvSpPr txBox="1">
            <a:spLocks noChangeArrowheads="1"/>
          </p:cNvSpPr>
          <p:nvPr/>
        </p:nvSpPr>
        <p:spPr bwMode="auto">
          <a:xfrm>
            <a:off x="3870325" y="776288"/>
            <a:ext cx="1035050" cy="366712"/>
          </a:xfrm>
          <a:prstGeom prst="rect">
            <a:avLst/>
          </a:prstGeom>
          <a:noFill/>
          <a:ln w="9525">
            <a:noFill/>
            <a:miter lim="800000"/>
            <a:headEnd/>
            <a:tailEnd/>
          </a:ln>
          <a:effectLst/>
        </p:spPr>
        <p:txBody>
          <a:bodyPr wrap="none">
            <a:prstTxWarp prst="textNoShape">
              <a:avLst/>
            </a:prstTxWarp>
            <a:spAutoFit/>
          </a:bodyPr>
          <a:lstStyle/>
          <a:p>
            <a:r>
              <a:rPr lang="en-US"/>
              <a:t>Problem</a:t>
            </a:r>
          </a:p>
        </p:txBody>
      </p:sp>
      <p:sp>
        <p:nvSpPr>
          <p:cNvPr id="219143" name="Text Box 7"/>
          <p:cNvSpPr txBox="1">
            <a:spLocks noChangeArrowheads="1"/>
          </p:cNvSpPr>
          <p:nvPr/>
        </p:nvSpPr>
        <p:spPr bwMode="auto">
          <a:xfrm>
            <a:off x="304800" y="1231900"/>
            <a:ext cx="8305800" cy="1739900"/>
          </a:xfrm>
          <a:prstGeom prst="rect">
            <a:avLst/>
          </a:prstGeom>
          <a:noFill/>
          <a:ln w="9525">
            <a:noFill/>
            <a:miter lim="800000"/>
            <a:headEnd/>
            <a:tailEnd/>
          </a:ln>
          <a:effectLst/>
        </p:spPr>
        <p:txBody>
          <a:bodyPr>
            <a:prstTxWarp prst="textNoShape">
              <a:avLst/>
            </a:prstTxWarp>
            <a:spAutoFit/>
          </a:bodyPr>
          <a:lstStyle/>
          <a:p>
            <a:pPr>
              <a:buFontTx/>
              <a:buChar char="•"/>
            </a:pPr>
            <a:r>
              <a:rPr lang="en-US" dirty="0"/>
              <a:t> Our MC simulates only one parton-parton interaction per event</a:t>
            </a:r>
          </a:p>
          <a:p>
            <a:pPr>
              <a:buFontTx/>
              <a:buChar char="•"/>
            </a:pPr>
            <a:r>
              <a:rPr lang="en-US" dirty="0"/>
              <a:t> We add additional min bias events according to our </a:t>
            </a:r>
            <a:r>
              <a:rPr lang="en-US" dirty="0" err="1"/>
              <a:t>lumi</a:t>
            </a:r>
            <a:r>
              <a:rPr lang="en-US" dirty="0"/>
              <a:t> profile and determine  </a:t>
            </a:r>
          </a:p>
          <a:p>
            <a:r>
              <a:rPr lang="en-US" dirty="0"/>
              <a:t>  JES correction</a:t>
            </a:r>
          </a:p>
          <a:p>
            <a:pPr>
              <a:buFontTx/>
              <a:buChar char="•"/>
            </a:pPr>
            <a:r>
              <a:rPr lang="en-US" dirty="0"/>
              <a:t> In ttbar events our MC still underestimates the amount of multiple parton-</a:t>
            </a:r>
          </a:p>
          <a:p>
            <a:r>
              <a:rPr lang="en-US" dirty="0"/>
              <a:t>  parton interactions in each collision</a:t>
            </a:r>
          </a:p>
          <a:p>
            <a:pPr>
              <a:buFontTx/>
              <a:buChar char="•"/>
            </a:pPr>
            <a:r>
              <a:rPr lang="en-US" dirty="0"/>
              <a:t> How does this propagate into an </a:t>
            </a:r>
            <a:r>
              <a:rPr lang="en-US" dirty="0" err="1"/>
              <a:t>Mtop</a:t>
            </a:r>
            <a:r>
              <a:rPr lang="en-US" dirty="0"/>
              <a:t> uncertainty ?</a:t>
            </a:r>
          </a:p>
        </p:txBody>
      </p:sp>
      <p:pic>
        <p:nvPicPr>
          <p:cNvPr id="219144" name="Picture 8"/>
          <p:cNvPicPr>
            <a:picLocks noChangeAspect="1" noChangeArrowheads="1"/>
          </p:cNvPicPr>
          <p:nvPr/>
        </p:nvPicPr>
        <p:blipFill>
          <a:blip r:embed="rId3"/>
          <a:srcRect/>
          <a:stretch>
            <a:fillRect/>
          </a:stretch>
        </p:blipFill>
        <p:spPr bwMode="auto">
          <a:xfrm>
            <a:off x="304800" y="3429000"/>
            <a:ext cx="3048000" cy="2947988"/>
          </a:xfrm>
          <a:prstGeom prst="rect">
            <a:avLst/>
          </a:prstGeom>
          <a:noFill/>
          <a:ln w="9525">
            <a:noFill/>
            <a:miter lim="800000"/>
            <a:headEnd/>
            <a:tailEnd/>
          </a:ln>
          <a:effectLst/>
        </p:spPr>
      </p:pic>
      <p:sp>
        <p:nvSpPr>
          <p:cNvPr id="219145" name="Text Box 9"/>
          <p:cNvSpPr txBox="1">
            <a:spLocks noChangeArrowheads="1"/>
          </p:cNvSpPr>
          <p:nvPr/>
        </p:nvSpPr>
        <p:spPr bwMode="auto">
          <a:xfrm>
            <a:off x="228600" y="3016250"/>
            <a:ext cx="3619500" cy="641350"/>
          </a:xfrm>
          <a:prstGeom prst="rect">
            <a:avLst/>
          </a:prstGeom>
          <a:noFill/>
          <a:ln w="9525">
            <a:noFill/>
            <a:miter lim="800000"/>
            <a:headEnd/>
            <a:tailEnd/>
          </a:ln>
          <a:effectLst/>
        </p:spPr>
        <p:txBody>
          <a:bodyPr wrap="none">
            <a:prstTxWarp prst="textNoShape">
              <a:avLst/>
            </a:prstTxWarp>
            <a:spAutoFit/>
          </a:bodyPr>
          <a:lstStyle/>
          <a:p>
            <a:r>
              <a:rPr lang="en-US" dirty="0"/>
              <a:t>B-Jet Et increases with ~200 </a:t>
            </a:r>
            <a:r>
              <a:rPr lang="en-US" dirty="0" err="1"/>
              <a:t>MeV</a:t>
            </a:r>
            <a:endParaRPr lang="en-US" dirty="0"/>
          </a:p>
          <a:p>
            <a:r>
              <a:rPr lang="en-US" dirty="0"/>
              <a:t>For each additional vertex</a:t>
            </a:r>
          </a:p>
        </p:txBody>
      </p:sp>
      <p:sp>
        <p:nvSpPr>
          <p:cNvPr id="219146" name="Text Box 10"/>
          <p:cNvSpPr txBox="1">
            <a:spLocks noChangeArrowheads="1"/>
          </p:cNvSpPr>
          <p:nvPr/>
        </p:nvSpPr>
        <p:spPr bwMode="auto">
          <a:xfrm>
            <a:off x="3657600" y="3810000"/>
            <a:ext cx="5257800" cy="1465263"/>
          </a:xfrm>
          <a:prstGeom prst="rect">
            <a:avLst/>
          </a:prstGeom>
          <a:noFill/>
          <a:ln w="9525">
            <a:noFill/>
            <a:miter lim="800000"/>
            <a:headEnd/>
            <a:tailEnd/>
          </a:ln>
          <a:effectLst/>
        </p:spPr>
        <p:txBody>
          <a:bodyPr>
            <a:prstTxWarp prst="textNoShape">
              <a:avLst/>
            </a:prstTxWarp>
            <a:spAutoFit/>
          </a:bodyPr>
          <a:lstStyle/>
          <a:p>
            <a:pPr>
              <a:buFontTx/>
              <a:buChar char="•"/>
            </a:pPr>
            <a:r>
              <a:rPr lang="en-US"/>
              <a:t> We find mean of ~2 vertices per event in </a:t>
            </a:r>
          </a:p>
          <a:p>
            <a:r>
              <a:rPr lang="en-US"/>
              <a:t>  our current 2 fb</a:t>
            </a:r>
            <a:r>
              <a:rPr lang="en-US" baseline="30000"/>
              <a:t>-1</a:t>
            </a:r>
            <a:r>
              <a:rPr lang="en-US"/>
              <a:t> dataset</a:t>
            </a:r>
          </a:p>
          <a:p>
            <a:pPr>
              <a:buFontTx/>
              <a:buChar char="•"/>
            </a:pPr>
            <a:r>
              <a:rPr lang="en-US"/>
              <a:t> We know that B-Jets affect M</a:t>
            </a:r>
            <a:r>
              <a:rPr lang="en-US" baseline="-25000"/>
              <a:t>top</a:t>
            </a:r>
            <a:r>
              <a:rPr lang="en-US"/>
              <a:t> most</a:t>
            </a:r>
          </a:p>
          <a:p>
            <a:pPr>
              <a:buFontTx/>
              <a:buChar char="•"/>
            </a:pPr>
            <a:r>
              <a:rPr lang="en-US"/>
              <a:t> We know how a 1% bjet ET increase affects M</a:t>
            </a:r>
            <a:r>
              <a:rPr lang="en-US" baseline="-25000"/>
              <a:t>top</a:t>
            </a:r>
          </a:p>
          <a:p>
            <a:pPr>
              <a:buFontTx/>
              <a:buChar char="•"/>
            </a:pPr>
            <a:r>
              <a:rPr lang="en-US" baseline="-25000"/>
              <a:t> </a:t>
            </a:r>
            <a:r>
              <a:rPr lang="en-US"/>
              <a:t>Total effect is O(200 MeV) on M</a:t>
            </a:r>
            <a:r>
              <a:rPr lang="en-US" baseline="-25000"/>
              <a:t>top</a:t>
            </a:r>
          </a:p>
        </p:txBody>
      </p:sp>
      <p:sp>
        <p:nvSpPr>
          <p:cNvPr id="219147" name="AutoShape 11"/>
          <p:cNvSpPr>
            <a:spLocks noChangeArrowheads="1"/>
          </p:cNvSpPr>
          <p:nvPr/>
        </p:nvSpPr>
        <p:spPr bwMode="auto">
          <a:xfrm>
            <a:off x="3505200" y="3538538"/>
            <a:ext cx="5410200" cy="1947862"/>
          </a:xfrm>
          <a:prstGeom prst="roundRect">
            <a:avLst>
              <a:gd name="adj" fmla="val 16667"/>
            </a:avLst>
          </a:prstGeom>
          <a:noFill/>
          <a:ln w="28575">
            <a:solidFill>
              <a:schemeClr val="folHlink"/>
            </a:solidFill>
            <a:round/>
            <a:headEnd/>
            <a:tailEnd/>
          </a:ln>
        </p:spPr>
        <p:txBody>
          <a:bodyPr wrap="none" anchor="ctr">
            <a:prstTxWarp prst="textNoShape">
              <a:avLst/>
            </a:prstTxWarp>
          </a:bodyPr>
          <a:lstStyle/>
          <a:p>
            <a:pPr>
              <a:lnSpc>
                <a:spcPct val="80000"/>
              </a:lnSpc>
              <a:spcBef>
                <a:spcPct val="20000"/>
              </a:spcBef>
            </a:pPr>
            <a:endParaRPr lang="en-US">
              <a:solidFill>
                <a:schemeClr val="bg1"/>
              </a:solidFill>
            </a:endParaRPr>
          </a:p>
          <a:p>
            <a:pPr lvl="1" eaLnBrk="0" hangingPunct="0"/>
            <a:endParaRPr lang="en-US" sz="1600">
              <a:solidFill>
                <a:schemeClr val="bg1"/>
              </a:solidFill>
              <a:ea typeface="ＭＳ Ｐゴシック" charset="-128"/>
              <a:cs typeface="ＭＳ Ｐゴシック" charset="-128"/>
            </a:endParaRPr>
          </a:p>
        </p:txBody>
      </p:sp>
      <p:sp>
        <p:nvSpPr>
          <p:cNvPr id="15" name="Rectangle 14"/>
          <p:cNvSpPr/>
          <p:nvPr/>
        </p:nvSpPr>
        <p:spPr>
          <a:xfrm>
            <a:off x="0" y="0"/>
            <a:ext cx="9144000" cy="112395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Multiple Interactions (Pile-up)</a:t>
            </a:r>
            <a:endParaRPr lang="en-US" sz="4400" dirty="0">
              <a:latin typeface="+mj-lt"/>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smtClean="0"/>
              <a:t>October 25, 2008</a:t>
            </a:r>
            <a:endParaRPr lang="en-US"/>
          </a:p>
        </p:txBody>
      </p:sp>
      <p:sp>
        <p:nvSpPr>
          <p:cNvPr id="13" name="Footer Placeholder 2"/>
          <p:cNvSpPr>
            <a:spLocks noGrp="1"/>
          </p:cNvSpPr>
          <p:nvPr>
            <p:ph type="ftr" sz="quarter" idx="11"/>
          </p:nvPr>
        </p:nvSpPr>
        <p:spPr/>
        <p:txBody>
          <a:bodyPr/>
          <a:lstStyle/>
          <a:p>
            <a:r>
              <a:rPr lang="en-US" smtClean="0"/>
              <a:t>K. Tollefson, 3rd Top Workshop @ Grenoble</a:t>
            </a:r>
            <a:endParaRPr lang="en-US" dirty="0"/>
          </a:p>
        </p:txBody>
      </p:sp>
      <p:sp>
        <p:nvSpPr>
          <p:cNvPr id="14" name="Slide Number Placeholder 3"/>
          <p:cNvSpPr>
            <a:spLocks noGrp="1"/>
          </p:cNvSpPr>
          <p:nvPr>
            <p:ph type="sldNum" sz="quarter" idx="12"/>
          </p:nvPr>
        </p:nvSpPr>
        <p:spPr/>
        <p:txBody>
          <a:bodyPr/>
          <a:lstStyle/>
          <a:p>
            <a:fld id="{1D9D5ACD-7069-954D-A601-FA3C303CE5ED}" type="slidenum">
              <a:rPr lang="en-US"/>
              <a:pPr/>
              <a:t>4</a:t>
            </a:fld>
            <a:endParaRPr lang="en-US"/>
          </a:p>
        </p:txBody>
      </p:sp>
      <p:pic>
        <p:nvPicPr>
          <p:cNvPr id="402436" name="Picture 4" descr="lvqqbb-FSR"/>
          <p:cNvPicPr>
            <a:picLocks noChangeAspect="1" noChangeArrowheads="1"/>
          </p:cNvPicPr>
          <p:nvPr/>
        </p:nvPicPr>
        <p:blipFill>
          <a:blip r:embed="rId3"/>
          <a:srcRect/>
          <a:stretch>
            <a:fillRect/>
          </a:stretch>
        </p:blipFill>
        <p:spPr bwMode="auto">
          <a:xfrm>
            <a:off x="4724400" y="1600200"/>
            <a:ext cx="3505200" cy="2962275"/>
          </a:xfrm>
          <a:prstGeom prst="rect">
            <a:avLst/>
          </a:prstGeom>
          <a:solidFill>
            <a:schemeClr val="bg1"/>
          </a:solidFill>
        </p:spPr>
      </p:pic>
      <p:pic>
        <p:nvPicPr>
          <p:cNvPr id="402437" name="Picture 5" descr="ttbar-lvqqbb"/>
          <p:cNvPicPr>
            <a:picLocks noChangeAspect="1" noChangeArrowheads="1"/>
          </p:cNvPicPr>
          <p:nvPr/>
        </p:nvPicPr>
        <p:blipFill>
          <a:blip r:embed="rId4"/>
          <a:srcRect t="9172"/>
          <a:stretch>
            <a:fillRect/>
          </a:stretch>
        </p:blipFill>
        <p:spPr bwMode="auto">
          <a:xfrm>
            <a:off x="685800" y="1752600"/>
            <a:ext cx="3581400" cy="2486025"/>
          </a:xfrm>
          <a:prstGeom prst="rect">
            <a:avLst/>
          </a:prstGeom>
          <a:solidFill>
            <a:schemeClr val="bg1"/>
          </a:solidFill>
          <a:ln w="9525">
            <a:noFill/>
            <a:miter lim="800000"/>
            <a:headEnd/>
            <a:tailEnd/>
          </a:ln>
        </p:spPr>
      </p:pic>
      <p:sp>
        <p:nvSpPr>
          <p:cNvPr id="402439" name="Rectangle 7"/>
          <p:cNvSpPr>
            <a:spLocks noChangeArrowheads="1"/>
          </p:cNvSpPr>
          <p:nvPr/>
        </p:nvSpPr>
        <p:spPr bwMode="auto">
          <a:xfrm>
            <a:off x="685800" y="1295400"/>
            <a:ext cx="2809875" cy="400110"/>
          </a:xfrm>
          <a:prstGeom prst="rect">
            <a:avLst/>
          </a:prstGeom>
          <a:solidFill>
            <a:srgbClr val="FFFFFF"/>
          </a:solidFill>
          <a:ln w="9525">
            <a:noFill/>
            <a:miter lim="800000"/>
            <a:headEnd/>
            <a:tailEnd/>
          </a:ln>
        </p:spPr>
        <p:txBody>
          <a:bodyPr wrap="square">
            <a:prstTxWarp prst="textNoShape">
              <a:avLst/>
            </a:prstTxWarp>
            <a:spAutoFit/>
          </a:bodyPr>
          <a:lstStyle/>
          <a:p>
            <a:pPr algn="r"/>
            <a:r>
              <a:rPr lang="en-US" sz="2000" dirty="0">
                <a:latin typeface="Arial" charset="0"/>
                <a:ea typeface="ＭＳ Ｐゴシック" charset="-128"/>
                <a:cs typeface="ＭＳ Ｐゴシック" charset="-128"/>
              </a:rPr>
              <a:t>What a theorist sees…</a:t>
            </a:r>
          </a:p>
        </p:txBody>
      </p:sp>
      <p:sp>
        <p:nvSpPr>
          <p:cNvPr id="402440" name="Rectangle 8"/>
          <p:cNvSpPr>
            <a:spLocks noChangeArrowheads="1"/>
          </p:cNvSpPr>
          <p:nvPr/>
        </p:nvSpPr>
        <p:spPr bwMode="auto">
          <a:xfrm>
            <a:off x="4371975" y="1276290"/>
            <a:ext cx="3933825" cy="400110"/>
          </a:xfrm>
          <a:prstGeom prst="rect">
            <a:avLst/>
          </a:prstGeom>
          <a:solidFill>
            <a:srgbClr val="FFFFFF"/>
          </a:solidFill>
          <a:ln w="9525">
            <a:noFill/>
            <a:miter lim="800000"/>
            <a:headEnd/>
            <a:tailEnd/>
          </a:ln>
        </p:spPr>
        <p:txBody>
          <a:bodyPr wrap="square">
            <a:prstTxWarp prst="textNoShape">
              <a:avLst/>
            </a:prstTxWarp>
            <a:spAutoFit/>
          </a:bodyPr>
          <a:lstStyle/>
          <a:p>
            <a:pPr algn="r"/>
            <a:r>
              <a:rPr lang="en-US" sz="2000" dirty="0">
                <a:latin typeface="Arial" charset="0"/>
                <a:ea typeface="ＭＳ Ｐゴシック" charset="-128"/>
                <a:cs typeface="ＭＳ Ｐゴシック" charset="-128"/>
              </a:rPr>
              <a:t>What an experimentalist </a:t>
            </a:r>
            <a:r>
              <a:rPr lang="en-US" sz="2000" dirty="0" smtClean="0">
                <a:latin typeface="Arial" charset="0"/>
                <a:ea typeface="ＭＳ Ｐゴシック" charset="-128"/>
                <a:cs typeface="ＭＳ Ｐゴシック" charset="-128"/>
              </a:rPr>
              <a:t>sees…</a:t>
            </a:r>
            <a:endParaRPr lang="en-US" sz="2000" dirty="0">
              <a:latin typeface="Arial" charset="0"/>
              <a:ea typeface="ＭＳ Ｐゴシック" charset="-128"/>
              <a:cs typeface="ＭＳ Ｐゴシック" charset="-128"/>
            </a:endParaRPr>
          </a:p>
        </p:txBody>
      </p:sp>
      <p:sp>
        <p:nvSpPr>
          <p:cNvPr id="402441" name="Rectangle 9"/>
          <p:cNvSpPr>
            <a:spLocks noChangeArrowheads="1"/>
          </p:cNvSpPr>
          <p:nvPr/>
        </p:nvSpPr>
        <p:spPr bwMode="auto">
          <a:xfrm>
            <a:off x="1143000" y="4495800"/>
            <a:ext cx="3175000" cy="1015663"/>
          </a:xfrm>
          <a:prstGeom prst="rect">
            <a:avLst/>
          </a:prstGeom>
          <a:noFill/>
          <a:ln w="9525">
            <a:noFill/>
            <a:miter lim="800000"/>
            <a:headEnd/>
            <a:tailEnd/>
          </a:ln>
        </p:spPr>
        <p:txBody>
          <a:bodyPr wrap="square">
            <a:prstTxWarp prst="textNoShape">
              <a:avLst/>
            </a:prstTxWarp>
            <a:spAutoFit/>
          </a:bodyPr>
          <a:lstStyle/>
          <a:p>
            <a:r>
              <a:rPr lang="en-US" sz="2000" b="1" u="sng" dirty="0">
                <a:solidFill>
                  <a:srgbClr val="0000D0"/>
                </a:solidFill>
                <a:latin typeface="Arial" charset="0"/>
                <a:ea typeface="ＭＳ Ｐゴシック" charset="-128"/>
                <a:cs typeface="ＭＳ Ｐゴシック" charset="-128"/>
              </a:rPr>
              <a:t>Challenges:</a:t>
            </a:r>
            <a:r>
              <a:rPr lang="en-US" sz="2000" b="1" u="sng" dirty="0">
                <a:latin typeface="Arial" charset="0"/>
                <a:ea typeface="ＭＳ Ｐゴシック" charset="-128"/>
                <a:cs typeface="ＭＳ Ｐゴシック" charset="-128"/>
              </a:rPr>
              <a:t> </a:t>
            </a:r>
          </a:p>
          <a:p>
            <a:pPr>
              <a:buFontTx/>
              <a:buChar char="•"/>
            </a:pPr>
            <a:r>
              <a:rPr lang="en-US" sz="2000" b="1" dirty="0">
                <a:latin typeface="Arial" charset="0"/>
                <a:ea typeface="ＭＳ Ｐゴシック" charset="-128"/>
                <a:cs typeface="ＭＳ Ｐゴシック" charset="-128"/>
              </a:rPr>
              <a:t> </a:t>
            </a:r>
            <a:r>
              <a:rPr lang="en-US" sz="2000" b="1" dirty="0" err="1">
                <a:latin typeface="Arial" charset="0"/>
                <a:ea typeface="ＭＳ Ｐゴシック" charset="-128"/>
                <a:cs typeface="ＭＳ Ｐゴシック" charset="-128"/>
              </a:rPr>
              <a:t>Combinatorics</a:t>
            </a:r>
            <a:endParaRPr lang="en-US" sz="2000" b="1" dirty="0">
              <a:latin typeface="Arial" charset="0"/>
              <a:ea typeface="ＭＳ Ｐゴシック" charset="-128"/>
              <a:cs typeface="ＭＳ Ｐゴシック" charset="-128"/>
            </a:endParaRPr>
          </a:p>
          <a:p>
            <a:pPr>
              <a:buFontTx/>
              <a:buChar char="•"/>
            </a:pPr>
            <a:r>
              <a:rPr lang="en-US" sz="2000" b="1" dirty="0">
                <a:latin typeface="Arial" charset="0"/>
                <a:ea typeface="ＭＳ Ｐゴシック" charset="-128"/>
                <a:cs typeface="ＭＳ Ｐゴシック" charset="-128"/>
              </a:rPr>
              <a:t> Jet</a:t>
            </a:r>
            <a:r>
              <a:rPr lang="en-US" sz="2000" b="1" dirty="0" smtClean="0">
                <a:latin typeface="Arial" charset="0"/>
                <a:ea typeface="ＭＳ Ｐゴシック" charset="-128"/>
                <a:cs typeface="ＭＳ Ｐゴシック" charset="-128"/>
              </a:rPr>
              <a:t> Energy Scale (JES)</a:t>
            </a:r>
            <a:endParaRPr lang="en-US" sz="2000" b="1" dirty="0">
              <a:latin typeface="Arial" charset="0"/>
              <a:ea typeface="ＭＳ Ｐゴシック" charset="-128"/>
              <a:cs typeface="ＭＳ Ｐゴシック" charset="-128"/>
            </a:endParaRPr>
          </a:p>
        </p:txBody>
      </p:sp>
      <p:sp>
        <p:nvSpPr>
          <p:cNvPr id="402442" name="Rectangle 10"/>
          <p:cNvSpPr>
            <a:spLocks noChangeArrowheads="1"/>
          </p:cNvSpPr>
          <p:nvPr/>
        </p:nvSpPr>
        <p:spPr bwMode="auto">
          <a:xfrm>
            <a:off x="4876800" y="4470737"/>
            <a:ext cx="3172663" cy="1323439"/>
          </a:xfrm>
          <a:prstGeom prst="rect">
            <a:avLst/>
          </a:prstGeom>
          <a:noFill/>
          <a:ln w="9525">
            <a:noFill/>
            <a:miter lim="800000"/>
            <a:headEnd/>
            <a:tailEnd/>
          </a:ln>
        </p:spPr>
        <p:txBody>
          <a:bodyPr wrap="none">
            <a:prstTxWarp prst="textNoShape">
              <a:avLst/>
            </a:prstTxWarp>
            <a:spAutoFit/>
          </a:bodyPr>
          <a:lstStyle/>
          <a:p>
            <a:r>
              <a:rPr lang="en-US" sz="2000" b="1" u="sng" dirty="0">
                <a:solidFill>
                  <a:srgbClr val="0000D0"/>
                </a:solidFill>
                <a:latin typeface="Arial" charset="0"/>
                <a:ea typeface="ＭＳ Ｐゴシック" charset="-128"/>
                <a:cs typeface="ＭＳ Ｐゴシック" charset="-128"/>
              </a:rPr>
              <a:t>Solutions:</a:t>
            </a:r>
            <a:r>
              <a:rPr lang="en-US" sz="2000" b="1" dirty="0">
                <a:latin typeface="Arial" charset="0"/>
                <a:ea typeface="ＭＳ Ｐゴシック" charset="-128"/>
                <a:cs typeface="ＭＳ Ｐゴシック" charset="-128"/>
              </a:rPr>
              <a:t> </a:t>
            </a:r>
          </a:p>
          <a:p>
            <a:pPr>
              <a:buFontTx/>
              <a:buChar char="•"/>
            </a:pPr>
            <a:r>
              <a:rPr lang="en-US" sz="2000" b="1" dirty="0">
                <a:latin typeface="Arial" charset="0"/>
                <a:ea typeface="ＭＳ Ｐゴシック" charset="-128"/>
                <a:cs typeface="ＭＳ Ｐゴシック" charset="-128"/>
              </a:rPr>
              <a:t> Sophisticated analyses</a:t>
            </a:r>
          </a:p>
          <a:p>
            <a:pPr>
              <a:buFontTx/>
              <a:buChar char="•"/>
            </a:pPr>
            <a:r>
              <a:rPr lang="en-US" sz="2000" b="1" dirty="0">
                <a:latin typeface="Arial" charset="0"/>
                <a:ea typeface="ＭＳ Ｐゴシック" charset="-128"/>
                <a:cs typeface="ＭＳ Ｐゴシック" charset="-128"/>
              </a:rPr>
              <a:t> In-situ </a:t>
            </a:r>
            <a:r>
              <a:rPr lang="en-US" sz="2000" b="1" dirty="0" err="1">
                <a:latin typeface="Arial" charset="0"/>
                <a:ea typeface="ＭＳ Ｐゴシック" charset="-128"/>
                <a:cs typeface="ＭＳ Ｐゴシック" charset="-128"/>
              </a:rPr>
              <a:t>W</a:t>
            </a:r>
            <a:r>
              <a:rPr lang="en-US" sz="2000" b="1" dirty="0" err="1">
                <a:latin typeface="Arial" charset="0"/>
                <a:ea typeface="ＭＳ Ｐゴシック" charset="-128"/>
                <a:cs typeface="ＭＳ Ｐゴシック" charset="-128"/>
                <a:sym typeface="Symbol" charset="2"/>
              </a:rPr>
              <a:t></a:t>
            </a:r>
            <a:r>
              <a:rPr lang="en-US" sz="2000" b="1" dirty="0" err="1">
                <a:latin typeface="Arial" charset="0"/>
                <a:ea typeface="ＭＳ Ｐゴシック" charset="-128"/>
                <a:cs typeface="ＭＳ Ｐゴシック" charset="-128"/>
              </a:rPr>
              <a:t>jj</a:t>
            </a:r>
            <a:r>
              <a:rPr lang="en-US" sz="2000" b="1" dirty="0">
                <a:latin typeface="Arial" charset="0"/>
                <a:ea typeface="ＭＳ Ｐゴシック" charset="-128"/>
                <a:cs typeface="ＭＳ Ｐゴシック" charset="-128"/>
              </a:rPr>
              <a:t> </a:t>
            </a:r>
            <a:r>
              <a:rPr lang="en-US" sz="2000" b="1" dirty="0" smtClean="0">
                <a:latin typeface="Arial" charset="0"/>
                <a:ea typeface="ＭＳ Ｐゴシック" charset="-128"/>
                <a:cs typeface="ＭＳ Ｐゴシック" charset="-128"/>
              </a:rPr>
              <a:t>calibration</a:t>
            </a:r>
          </a:p>
          <a:p>
            <a:pPr lvl="1"/>
            <a:r>
              <a:rPr lang="en-US" b="1" dirty="0" smtClean="0">
                <a:latin typeface="Arial" charset="0"/>
                <a:ea typeface="ＭＳ Ｐゴシック" charset="-128"/>
                <a:cs typeface="ＭＳ Ｐゴシック" charset="-128"/>
              </a:rPr>
              <a:t>(more on this later)</a:t>
            </a:r>
            <a:endParaRPr lang="en-US" b="1" dirty="0">
              <a:latin typeface="Arial" charset="0"/>
              <a:ea typeface="ＭＳ Ｐゴシック" charset="-128"/>
              <a:cs typeface="ＭＳ Ｐゴシック" charset="-128"/>
            </a:endParaRPr>
          </a:p>
        </p:txBody>
      </p:sp>
      <p:grpSp>
        <p:nvGrpSpPr>
          <p:cNvPr id="2" name="Group 15"/>
          <p:cNvGrpSpPr>
            <a:grpSpLocks/>
          </p:cNvGrpSpPr>
          <p:nvPr/>
        </p:nvGrpSpPr>
        <p:grpSpPr bwMode="auto">
          <a:xfrm>
            <a:off x="4038600" y="3143251"/>
            <a:ext cx="838200" cy="2190749"/>
            <a:chOff x="2544" y="1980"/>
            <a:chExt cx="576" cy="1668"/>
          </a:xfrm>
        </p:grpSpPr>
        <p:sp>
          <p:nvSpPr>
            <p:cNvPr id="402444" name="Line 12"/>
            <p:cNvSpPr>
              <a:spLocks noChangeShapeType="1"/>
            </p:cNvSpPr>
            <p:nvPr/>
          </p:nvSpPr>
          <p:spPr bwMode="auto">
            <a:xfrm flipH="1" flipV="1">
              <a:off x="2736" y="2256"/>
              <a:ext cx="384" cy="1392"/>
            </a:xfrm>
            <a:prstGeom prst="line">
              <a:avLst/>
            </a:prstGeom>
            <a:noFill/>
            <a:ln w="28575">
              <a:solidFill>
                <a:srgbClr val="0000D0"/>
              </a:solidFill>
              <a:round/>
              <a:headEnd/>
              <a:tailEnd type="triangle" w="med" len="med"/>
            </a:ln>
          </p:spPr>
          <p:txBody>
            <a:bodyPr wrap="none" anchor="ctr">
              <a:prstTxWarp prst="textNoShape">
                <a:avLst/>
              </a:prstTxWarp>
            </a:bodyPr>
            <a:lstStyle/>
            <a:p>
              <a:endParaRPr lang="en-US"/>
            </a:p>
          </p:txBody>
        </p:sp>
        <p:sp>
          <p:nvSpPr>
            <p:cNvPr id="402445" name="Freeform 13"/>
            <p:cNvSpPr>
              <a:spLocks noChangeArrowheads="1"/>
            </p:cNvSpPr>
            <p:nvPr/>
          </p:nvSpPr>
          <p:spPr bwMode="auto">
            <a:xfrm>
              <a:off x="2544" y="1980"/>
              <a:ext cx="210" cy="420"/>
            </a:xfrm>
            <a:custGeom>
              <a:avLst/>
              <a:gdLst/>
              <a:ahLst/>
              <a:cxnLst>
                <a:cxn ang="0">
                  <a:pos x="0" y="0"/>
                </a:cxn>
                <a:cxn ang="0">
                  <a:pos x="781" y="194"/>
                </a:cxn>
                <a:cxn ang="0">
                  <a:pos x="781" y="970"/>
                </a:cxn>
                <a:cxn ang="0">
                  <a:pos x="1562" y="1164"/>
                </a:cxn>
                <a:cxn ang="0">
                  <a:pos x="781" y="1359"/>
                </a:cxn>
                <a:cxn ang="0">
                  <a:pos x="781" y="2135"/>
                </a:cxn>
                <a:cxn ang="0">
                  <a:pos x="0" y="2329"/>
                </a:cxn>
              </a:cxnLst>
              <a:rect l="0" t="0" r="r" b="b"/>
              <a:pathLst>
                <a:path w="1563" h="2330">
                  <a:moveTo>
                    <a:pt x="0" y="0"/>
                  </a:moveTo>
                  <a:cubicBezTo>
                    <a:pt x="390" y="0"/>
                    <a:pt x="781" y="97"/>
                    <a:pt x="781" y="194"/>
                  </a:cubicBezTo>
                  <a:lnTo>
                    <a:pt x="781" y="970"/>
                  </a:lnTo>
                  <a:cubicBezTo>
                    <a:pt x="781" y="1067"/>
                    <a:pt x="1171" y="1164"/>
                    <a:pt x="1562" y="1164"/>
                  </a:cubicBezTo>
                  <a:cubicBezTo>
                    <a:pt x="1171" y="1164"/>
                    <a:pt x="781" y="1262"/>
                    <a:pt x="781" y="1359"/>
                  </a:cubicBezTo>
                  <a:lnTo>
                    <a:pt x="781" y="2135"/>
                  </a:lnTo>
                  <a:cubicBezTo>
                    <a:pt x="781" y="2232"/>
                    <a:pt x="390" y="2329"/>
                    <a:pt x="0" y="2329"/>
                  </a:cubicBezTo>
                </a:path>
              </a:pathLst>
            </a:custGeom>
            <a:noFill/>
            <a:ln w="38160">
              <a:solidFill>
                <a:srgbClr val="0000D0"/>
              </a:solidFill>
              <a:round/>
              <a:headEnd/>
              <a:tailEnd/>
            </a:ln>
          </p:spPr>
          <p:txBody>
            <a:bodyPr>
              <a:prstTxWarp prst="textNoShape">
                <a:avLst/>
              </a:prstTxWarp>
            </a:bodyPr>
            <a:lstStyle/>
            <a:p>
              <a:endParaRPr lang="en-US"/>
            </a:p>
          </p:txBody>
        </p:sp>
      </p:grpSp>
      <p:sp>
        <p:nvSpPr>
          <p:cNvPr id="15" name="Rectangle 14"/>
          <p:cNvSpPr/>
          <p:nvPr/>
        </p:nvSpPr>
        <p:spPr>
          <a:xfrm>
            <a:off x="0" y="0"/>
            <a:ext cx="9144000" cy="10668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Measuring the Mass </a:t>
            </a:r>
            <a:r>
              <a:rPr lang="en-US" sz="4400" dirty="0" err="1" smtClean="0">
                <a:latin typeface="+mj-lt"/>
                <a:cs typeface="Arial"/>
              </a:rPr>
              <a:t>ain’t</a:t>
            </a:r>
            <a:r>
              <a:rPr lang="en-US" sz="4400" dirty="0" smtClean="0">
                <a:latin typeface="+mj-lt"/>
                <a:cs typeface="Arial"/>
              </a:rPr>
              <a:t> Easy</a:t>
            </a:r>
            <a:endParaRPr lang="en-US" sz="4400" dirty="0">
              <a:latin typeface="+mj-lt"/>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a:xfrm>
            <a:off x="0" y="0"/>
            <a:ext cx="9144000" cy="1143000"/>
          </a:xfrm>
          <a:solidFill>
            <a:srgbClr val="5F0791"/>
          </a:solidFill>
        </p:spPr>
        <p:txBody>
          <a:bodyPr/>
          <a:lstStyle/>
          <a:p>
            <a:r>
              <a:rPr lang="en-US" dirty="0" smtClean="0">
                <a:solidFill>
                  <a:schemeClr val="bg1"/>
                </a:solidFill>
              </a:rPr>
              <a:t>Philosophy in Run II</a:t>
            </a:r>
            <a:endParaRPr lang="en-US" dirty="0">
              <a:solidFill>
                <a:schemeClr val="bg1"/>
              </a:solidFill>
            </a:endParaRPr>
          </a:p>
        </p:txBody>
      </p:sp>
      <p:sp>
        <p:nvSpPr>
          <p:cNvPr id="5" name="Date Placeholder 3"/>
          <p:cNvSpPr>
            <a:spLocks noGrp="1"/>
          </p:cNvSpPr>
          <p:nvPr>
            <p:ph type="dt" sz="half" idx="10"/>
          </p:nvPr>
        </p:nvSpPr>
        <p:spPr/>
        <p:txBody>
          <a:bodyPr/>
          <a:lstStyle/>
          <a:p>
            <a:r>
              <a:rPr lang="en-US" smtClean="0"/>
              <a:t>October 25, 2008</a:t>
            </a:r>
            <a:endParaRPr lang="en-US"/>
          </a:p>
        </p:txBody>
      </p:sp>
      <p:sp>
        <p:nvSpPr>
          <p:cNvPr id="6" name="Footer Placeholder 4"/>
          <p:cNvSpPr>
            <a:spLocks noGrp="1"/>
          </p:cNvSpPr>
          <p:nvPr>
            <p:ph type="ftr" sz="quarter" idx="11"/>
          </p:nvPr>
        </p:nvSpPr>
        <p:spPr/>
        <p:txBody>
          <a:bodyPr/>
          <a:lstStyle/>
          <a:p>
            <a:r>
              <a:rPr lang="en-US" smtClean="0"/>
              <a:t>K. Tollefson, 3rd Top Workshop @ Grenoble</a:t>
            </a:r>
            <a:endParaRPr lang="en-US"/>
          </a:p>
        </p:txBody>
      </p:sp>
      <p:sp>
        <p:nvSpPr>
          <p:cNvPr id="7" name="Slide Number Placeholder 5"/>
          <p:cNvSpPr>
            <a:spLocks noGrp="1"/>
          </p:cNvSpPr>
          <p:nvPr>
            <p:ph type="sldNum" sz="quarter" idx="12"/>
          </p:nvPr>
        </p:nvSpPr>
        <p:spPr/>
        <p:txBody>
          <a:bodyPr/>
          <a:lstStyle/>
          <a:p>
            <a:fld id="{55717DB5-D912-1B41-A3C5-D317E1154473}" type="slidenum">
              <a:rPr lang="en-US" smtClean="0"/>
              <a:pPr/>
              <a:t>5</a:t>
            </a:fld>
            <a:endParaRPr lang="en-US"/>
          </a:p>
        </p:txBody>
      </p:sp>
      <p:pic>
        <p:nvPicPr>
          <p:cNvPr id="9" name="Picture 1046"/>
          <p:cNvPicPr>
            <a:picLocks noChangeAspect="1" noChangeArrowheads="1"/>
          </p:cNvPicPr>
          <p:nvPr/>
        </p:nvPicPr>
        <p:blipFill>
          <a:blip r:embed="rId3"/>
          <a:srcRect l="4646" t="2068" r="4646" b="1033"/>
          <a:stretch>
            <a:fillRect/>
          </a:stretch>
        </p:blipFill>
        <p:spPr bwMode="auto">
          <a:xfrm>
            <a:off x="457200" y="1194774"/>
            <a:ext cx="3504536" cy="5434626"/>
          </a:xfrm>
          <a:prstGeom prst="rect">
            <a:avLst/>
          </a:prstGeom>
          <a:noFill/>
          <a:ln w="12700">
            <a:noFill/>
            <a:miter lim="800000"/>
            <a:headEnd type="none" w="sm" len="sm"/>
            <a:tailEnd type="none" w="sm" len="sm"/>
          </a:ln>
          <a:effectLst/>
        </p:spPr>
      </p:pic>
      <p:pic>
        <p:nvPicPr>
          <p:cNvPr id="10" name="Content Placeholder 11" descr="Mass_CDFextrapolation.gif"/>
          <p:cNvPicPr>
            <a:picLocks noChangeAspect="1"/>
          </p:cNvPicPr>
          <p:nvPr/>
        </p:nvPicPr>
        <p:blipFill>
          <a:blip r:embed="rId4"/>
          <a:srcRect t="-8403" b="-8403"/>
          <a:stretch>
            <a:fillRect/>
          </a:stretch>
        </p:blipFill>
        <p:spPr>
          <a:xfrm>
            <a:off x="4038600" y="806450"/>
            <a:ext cx="4583974" cy="5137150"/>
          </a:xfrm>
          <a:prstGeom prst="rect">
            <a:avLst/>
          </a:prstGeom>
        </p:spPr>
      </p:pic>
      <p:sp>
        <p:nvSpPr>
          <p:cNvPr id="12" name="TextBox 11"/>
          <p:cNvSpPr txBox="1"/>
          <p:nvPr/>
        </p:nvSpPr>
        <p:spPr>
          <a:xfrm>
            <a:off x="4038600" y="1143000"/>
            <a:ext cx="1445904" cy="400110"/>
          </a:xfrm>
          <a:prstGeom prst="rect">
            <a:avLst/>
          </a:prstGeom>
          <a:noFill/>
        </p:spPr>
        <p:txBody>
          <a:bodyPr wrap="none" rtlCol="0">
            <a:spAutoFit/>
          </a:bodyPr>
          <a:lstStyle/>
          <a:p>
            <a:r>
              <a:rPr lang="en-US" sz="2000" b="1" dirty="0" smtClean="0"/>
              <a:t>March 2007</a:t>
            </a:r>
            <a:endParaRPr lang="en-US" sz="2000" b="1" dirty="0"/>
          </a:p>
        </p:txBody>
      </p:sp>
      <p:sp>
        <p:nvSpPr>
          <p:cNvPr id="11" name="TextBox 10"/>
          <p:cNvSpPr txBox="1"/>
          <p:nvPr/>
        </p:nvSpPr>
        <p:spPr>
          <a:xfrm>
            <a:off x="4316728" y="5638800"/>
            <a:ext cx="3684272" cy="830997"/>
          </a:xfrm>
          <a:prstGeom prst="rect">
            <a:avLst/>
          </a:prstGeom>
          <a:solidFill>
            <a:srgbClr val="FFFF00"/>
          </a:solidFill>
        </p:spPr>
        <p:txBody>
          <a:bodyPr wrap="none" rtlCol="0">
            <a:spAutoFit/>
          </a:bodyPr>
          <a:lstStyle/>
          <a:p>
            <a:pPr algn="ctr"/>
            <a:r>
              <a:rPr lang="en-US" sz="2400" dirty="0" err="1" smtClean="0"/>
              <a:t>Mtop</a:t>
            </a:r>
            <a:r>
              <a:rPr lang="en-US" sz="2400" dirty="0" smtClean="0"/>
              <a:t> = 170.9 +/- 1.9 GeV/c</a:t>
            </a:r>
            <a:r>
              <a:rPr lang="en-US" sz="2400" baseline="30000" dirty="0" smtClean="0"/>
              <a:t>2</a:t>
            </a:r>
          </a:p>
          <a:p>
            <a:pPr algn="ctr"/>
            <a:r>
              <a:rPr lang="en-US" sz="2400" dirty="0" smtClean="0"/>
              <a:t>using up to 2 fb</a:t>
            </a:r>
            <a:r>
              <a:rPr lang="en-US" sz="2400" baseline="30000" dirty="0" smtClean="0"/>
              <a:t>-1</a:t>
            </a:r>
            <a:endParaRPr lang="en-US" sz="2400" baseline="30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5"/>
          <p:cNvGrpSpPr>
            <a:grpSpLocks/>
          </p:cNvGrpSpPr>
          <p:nvPr/>
        </p:nvGrpSpPr>
        <p:grpSpPr bwMode="auto">
          <a:xfrm>
            <a:off x="228600" y="1219200"/>
            <a:ext cx="3581400" cy="4800600"/>
            <a:chOff x="0" y="768"/>
            <a:chExt cx="2256" cy="3024"/>
          </a:xfrm>
        </p:grpSpPr>
        <p:pic>
          <p:nvPicPr>
            <p:cNvPr id="1175562" name="Picture 10">
              <a:hlinkClick r:id="rId3" action="ppaction://hlinkpres?slideindex=5&amp;slidetitle=Structure of Jet Energy Scale"/>
            </p:cNvPr>
            <p:cNvPicPr>
              <a:picLocks noChangeAspect="1" noChangeArrowheads="1"/>
            </p:cNvPicPr>
            <p:nvPr/>
          </p:nvPicPr>
          <p:blipFill>
            <a:blip r:embed="rId4"/>
            <a:srcRect/>
            <a:stretch>
              <a:fillRect/>
            </a:stretch>
          </p:blipFill>
          <p:spPr bwMode="auto">
            <a:xfrm>
              <a:off x="192" y="768"/>
              <a:ext cx="2064" cy="3024"/>
            </a:xfrm>
            <a:prstGeom prst="rect">
              <a:avLst/>
            </a:prstGeom>
            <a:noFill/>
            <a:ln/>
            <a:effectLst/>
          </p:spPr>
        </p:pic>
        <p:sp>
          <p:nvSpPr>
            <p:cNvPr id="1175563" name="Text Box 11"/>
            <p:cNvSpPr txBox="1">
              <a:spLocks noChangeArrowheads="1"/>
            </p:cNvSpPr>
            <p:nvPr/>
          </p:nvSpPr>
          <p:spPr bwMode="auto">
            <a:xfrm>
              <a:off x="144" y="864"/>
              <a:ext cx="116" cy="365"/>
            </a:xfrm>
            <a:prstGeom prst="rect">
              <a:avLst/>
            </a:prstGeom>
            <a:noFill/>
            <a:ln w="9525">
              <a:noFill/>
              <a:miter lim="800000"/>
              <a:headEnd/>
              <a:tailEnd/>
            </a:ln>
            <a:effectLst/>
          </p:spPr>
          <p:txBody>
            <a:bodyPr wrap="none">
              <a:prstTxWarp prst="textNoShape">
                <a:avLst/>
              </a:prstTxWarp>
              <a:spAutoFit/>
            </a:bodyPr>
            <a:lstStyle/>
            <a:p>
              <a:endParaRPr lang="ko-KR" altLang="en-US">
                <a:ea typeface="굴림" charset="-127"/>
                <a:cs typeface="굴림" charset="-127"/>
              </a:endParaRPr>
            </a:p>
          </p:txBody>
        </p:sp>
        <p:sp>
          <p:nvSpPr>
            <p:cNvPr id="1175564" name="Text Box 12"/>
            <p:cNvSpPr txBox="1">
              <a:spLocks noChangeArrowheads="1"/>
            </p:cNvSpPr>
            <p:nvPr/>
          </p:nvSpPr>
          <p:spPr bwMode="auto">
            <a:xfrm>
              <a:off x="28" y="899"/>
              <a:ext cx="970" cy="404"/>
            </a:xfrm>
            <a:prstGeom prst="rect">
              <a:avLst/>
            </a:prstGeom>
            <a:noFill/>
            <a:ln w="9525">
              <a:noFill/>
              <a:miter lim="800000"/>
              <a:headEnd/>
              <a:tailEnd/>
            </a:ln>
            <a:effectLst/>
          </p:spPr>
          <p:txBody>
            <a:bodyPr>
              <a:prstTxWarp prst="textNoShape">
                <a:avLst/>
              </a:prstTxWarp>
              <a:spAutoFit/>
            </a:bodyPr>
            <a:lstStyle/>
            <a:p>
              <a:r>
                <a:rPr lang="en-US" altLang="ko-KR" sz="1800"/>
                <a:t>Non-uniform </a:t>
              </a:r>
            </a:p>
            <a:p>
              <a:r>
                <a:rPr lang="en-US" altLang="ko-KR" sz="1800"/>
                <a:t>response</a:t>
              </a:r>
            </a:p>
          </p:txBody>
        </p:sp>
        <p:sp>
          <p:nvSpPr>
            <p:cNvPr id="1175565" name="Text Box 13"/>
            <p:cNvSpPr txBox="1">
              <a:spLocks noChangeArrowheads="1"/>
            </p:cNvSpPr>
            <p:nvPr/>
          </p:nvSpPr>
          <p:spPr bwMode="auto">
            <a:xfrm>
              <a:off x="0" y="1872"/>
              <a:ext cx="1104" cy="577"/>
            </a:xfrm>
            <a:prstGeom prst="rect">
              <a:avLst/>
            </a:prstGeom>
            <a:noFill/>
            <a:ln w="9525">
              <a:noFill/>
              <a:miter lim="800000"/>
              <a:headEnd/>
              <a:tailEnd/>
            </a:ln>
            <a:effectLst/>
          </p:spPr>
          <p:txBody>
            <a:bodyPr>
              <a:prstTxWarp prst="textNoShape">
                <a:avLst/>
              </a:prstTxWarp>
              <a:spAutoFit/>
            </a:bodyPr>
            <a:lstStyle/>
            <a:p>
              <a:r>
                <a:rPr lang="en-US" altLang="ko-KR" sz="1800"/>
                <a:t>Diff. response</a:t>
              </a:r>
            </a:p>
            <a:p>
              <a:r>
                <a:rPr lang="en-US" altLang="ko-KR" sz="1800"/>
                <a:t>of </a:t>
              </a:r>
              <a:r>
                <a:rPr lang="en-US" altLang="ko-KR" sz="1800">
                  <a:latin typeface="Symbol" charset="2"/>
                </a:rPr>
                <a:t>p0</a:t>
              </a:r>
              <a:r>
                <a:rPr lang="en-US" altLang="ko-KR" sz="1800"/>
                <a:t>/</a:t>
              </a:r>
              <a:r>
                <a:rPr lang="en-US" altLang="ko-KR" sz="1800">
                  <a:latin typeface="Symbol" charset="2"/>
                </a:rPr>
                <a:t>p</a:t>
              </a:r>
              <a:r>
                <a:rPr lang="en-US" altLang="ko-KR" sz="1800"/>
                <a:t>i+-</a:t>
              </a:r>
            </a:p>
            <a:p>
              <a:r>
                <a:rPr lang="en-US" altLang="ko-KR" sz="1800"/>
                <a:t>Non-linearity</a:t>
              </a:r>
            </a:p>
          </p:txBody>
        </p:sp>
        <p:sp>
          <p:nvSpPr>
            <p:cNvPr id="1175566" name="Text Box 14"/>
            <p:cNvSpPr txBox="1">
              <a:spLocks noChangeArrowheads="1"/>
            </p:cNvSpPr>
            <p:nvPr/>
          </p:nvSpPr>
          <p:spPr bwMode="auto">
            <a:xfrm>
              <a:off x="96" y="2764"/>
              <a:ext cx="1056" cy="404"/>
            </a:xfrm>
            <a:prstGeom prst="rect">
              <a:avLst/>
            </a:prstGeom>
            <a:noFill/>
            <a:ln w="9525">
              <a:noFill/>
              <a:miter lim="800000"/>
              <a:headEnd/>
              <a:tailEnd/>
            </a:ln>
            <a:effectLst/>
          </p:spPr>
          <p:txBody>
            <a:bodyPr>
              <a:prstTxWarp prst="textNoShape">
                <a:avLst/>
              </a:prstTxWarp>
              <a:spAutoFit/>
            </a:bodyPr>
            <a:lstStyle/>
            <a:p>
              <a:r>
                <a:rPr lang="en-US" altLang="ko-KR" sz="1800" dirty="0"/>
                <a:t>Shower, fragmentation</a:t>
              </a:r>
            </a:p>
          </p:txBody>
        </p:sp>
      </p:grpSp>
      <p:sp>
        <p:nvSpPr>
          <p:cNvPr id="23" name="Footer Placeholder 3"/>
          <p:cNvSpPr>
            <a:spLocks noGrp="1"/>
          </p:cNvSpPr>
          <p:nvPr>
            <p:ph type="ftr" sz="quarter" idx="11"/>
          </p:nvPr>
        </p:nvSpPr>
        <p:spPr/>
        <p:txBody>
          <a:bodyPr/>
          <a:lstStyle/>
          <a:p>
            <a:r>
              <a:rPr lang="en-US" altLang="ko-KR" smtClean="0"/>
              <a:t>K. Tollefson, 3rd Top Workshop @ Grenoble</a:t>
            </a:r>
            <a:endParaRPr lang="en-US" altLang="ko-KR"/>
          </a:p>
        </p:txBody>
      </p:sp>
      <p:sp>
        <p:nvSpPr>
          <p:cNvPr id="24" name="Slide Number Placeholder 4"/>
          <p:cNvSpPr>
            <a:spLocks noGrp="1"/>
          </p:cNvSpPr>
          <p:nvPr>
            <p:ph type="sldNum" sz="quarter" idx="12"/>
          </p:nvPr>
        </p:nvSpPr>
        <p:spPr/>
        <p:txBody>
          <a:bodyPr/>
          <a:lstStyle/>
          <a:p>
            <a:fld id="{BDC56AAA-48EA-F946-B27D-B12C7762C755}" type="slidenum">
              <a:rPr lang="en-US" altLang="ko-KR"/>
              <a:pPr/>
              <a:t>6</a:t>
            </a:fld>
            <a:endParaRPr lang="en-US" altLang="ko-KR"/>
          </a:p>
        </p:txBody>
      </p:sp>
      <p:sp>
        <p:nvSpPr>
          <p:cNvPr id="1175554" name="Rectangle 2"/>
          <p:cNvSpPr>
            <a:spLocks noChangeArrowheads="1"/>
          </p:cNvSpPr>
          <p:nvPr/>
        </p:nvSpPr>
        <p:spPr bwMode="auto">
          <a:xfrm>
            <a:off x="0" y="0"/>
            <a:ext cx="9144000" cy="914400"/>
          </a:xfrm>
          <a:prstGeom prst="rect">
            <a:avLst/>
          </a:prstGeom>
          <a:solidFill>
            <a:srgbClr val="FFFF99"/>
          </a:solidFill>
          <a:ln w="28575">
            <a:noFill/>
            <a:miter lim="800000"/>
            <a:headEnd/>
            <a:tailEnd/>
          </a:ln>
          <a:effectLst/>
        </p:spPr>
        <p:txBody>
          <a:bodyPr anchor="ctr">
            <a:prstTxWarp prst="textNoShape">
              <a:avLst/>
            </a:prstTxWarp>
          </a:bodyPr>
          <a:lstStyle/>
          <a:p>
            <a:pPr algn="ctr" latinLnBrk="1"/>
            <a:r>
              <a:rPr kumimoji="1" lang="en-US" altLang="ko-KR" dirty="0">
                <a:ea typeface="굴림" charset="-127"/>
                <a:cs typeface="굴림" charset="-127"/>
              </a:rPr>
              <a:t>Jet Energy Correction</a:t>
            </a:r>
          </a:p>
        </p:txBody>
      </p:sp>
      <p:grpSp>
        <p:nvGrpSpPr>
          <p:cNvPr id="2" name="Group 16"/>
          <p:cNvGrpSpPr>
            <a:grpSpLocks/>
          </p:cNvGrpSpPr>
          <p:nvPr/>
        </p:nvGrpSpPr>
        <p:grpSpPr bwMode="auto">
          <a:xfrm>
            <a:off x="3657600" y="1371600"/>
            <a:ext cx="4852987" cy="4343400"/>
            <a:chOff x="2319" y="864"/>
            <a:chExt cx="3057" cy="2736"/>
          </a:xfrm>
        </p:grpSpPr>
        <p:sp>
          <p:nvSpPr>
            <p:cNvPr id="1175556" name="Rectangle 4"/>
            <p:cNvSpPr>
              <a:spLocks noChangeArrowheads="1"/>
            </p:cNvSpPr>
            <p:nvPr/>
          </p:nvSpPr>
          <p:spPr bwMode="auto">
            <a:xfrm>
              <a:off x="2544" y="864"/>
              <a:ext cx="2784" cy="460"/>
            </a:xfrm>
            <a:prstGeom prst="rect">
              <a:avLst/>
            </a:prstGeom>
            <a:solidFill>
              <a:srgbClr val="FFFF99">
                <a:alpha val="49001"/>
              </a:srgbClr>
            </a:solidFill>
            <a:ln w="28575">
              <a:solidFill>
                <a:schemeClr val="tx1"/>
              </a:solidFill>
              <a:miter lim="800000"/>
              <a:headEnd/>
              <a:tailEnd/>
            </a:ln>
            <a:effectLst/>
          </p:spPr>
          <p:txBody>
            <a:bodyPr>
              <a:prstTxWarp prst="textNoShape">
                <a:avLst/>
              </a:prstTxWarp>
              <a:spAutoFit/>
            </a:bodyPr>
            <a:lstStyle/>
            <a:p>
              <a:pPr>
                <a:buClr>
                  <a:srgbClr val="993300"/>
                </a:buClr>
                <a:buFont typeface="Wingdings" charset="2"/>
                <a:buNone/>
              </a:pPr>
              <a:r>
                <a:rPr lang="en-US" altLang="ko-KR" sz="2000">
                  <a:solidFill>
                    <a:schemeClr val="tx2"/>
                  </a:solidFill>
                  <a:ea typeface="굴림" charset="-127"/>
                  <a:cs typeface="굴림" charset="-127"/>
                </a:rPr>
                <a:t>Relative using dijet balance:</a:t>
              </a:r>
              <a:r>
                <a:rPr lang="en-US" altLang="ko-KR" sz="2000">
                  <a:solidFill>
                    <a:srgbClr val="6600CC"/>
                  </a:solidFill>
                  <a:ea typeface="굴림" charset="-127"/>
                  <a:cs typeface="굴림" charset="-127"/>
                </a:rPr>
                <a:t> </a:t>
              </a:r>
              <a:r>
                <a:rPr lang="en-US" altLang="ko-KR" sz="2000">
                  <a:solidFill>
                    <a:schemeClr val="hlink"/>
                  </a:solidFill>
                  <a:ea typeface="굴림" charset="-127"/>
                  <a:cs typeface="굴림" charset="-127"/>
                </a:rPr>
                <a:t>to make response uniform in</a:t>
              </a:r>
              <a:r>
                <a:rPr lang="en-US" altLang="ko-KR" sz="2000">
                  <a:solidFill>
                    <a:schemeClr val="hlink"/>
                  </a:solidFill>
                  <a:latin typeface="Comic Sans MS" charset="0"/>
                  <a:ea typeface="굴림" charset="-127"/>
                  <a:cs typeface="굴림" charset="-127"/>
                </a:rPr>
                <a:t> </a:t>
              </a:r>
              <a:r>
                <a:rPr lang="el-GR" sz="2000" b="1">
                  <a:solidFill>
                    <a:schemeClr val="hlink"/>
                  </a:solidFill>
                  <a:latin typeface="Symbol" charset="2"/>
                  <a:sym typeface="Symbol" charset="2"/>
                </a:rPr>
                <a:t></a:t>
              </a:r>
              <a:endParaRPr lang="en-US" altLang="ko-KR" sz="2000" b="1">
                <a:solidFill>
                  <a:schemeClr val="hlink"/>
                </a:solidFill>
                <a:latin typeface="Symbol" charset="2"/>
                <a:ea typeface="굴림" charset="-127"/>
                <a:cs typeface="굴림" charset="-127"/>
                <a:sym typeface="Symbol" charset="2"/>
              </a:endParaRPr>
            </a:p>
          </p:txBody>
        </p:sp>
        <p:sp>
          <p:nvSpPr>
            <p:cNvPr id="1175557" name="Rectangle 5"/>
            <p:cNvSpPr>
              <a:spLocks noChangeArrowheads="1"/>
            </p:cNvSpPr>
            <p:nvPr/>
          </p:nvSpPr>
          <p:spPr bwMode="auto">
            <a:xfrm>
              <a:off x="2544" y="1796"/>
              <a:ext cx="2832" cy="844"/>
            </a:xfrm>
            <a:prstGeom prst="rect">
              <a:avLst/>
            </a:prstGeom>
            <a:solidFill>
              <a:srgbClr val="FFFF99">
                <a:alpha val="49001"/>
              </a:srgbClr>
            </a:solidFill>
            <a:ln w="28575">
              <a:solidFill>
                <a:schemeClr val="tx2"/>
              </a:solidFill>
              <a:miter lim="800000"/>
              <a:headEnd/>
              <a:tailEnd/>
            </a:ln>
            <a:effectLst/>
          </p:spPr>
          <p:txBody>
            <a:bodyPr>
              <a:prstTxWarp prst="textNoShape">
                <a:avLst/>
              </a:prstTxWarp>
              <a:spAutoFit/>
            </a:bodyPr>
            <a:lstStyle/>
            <a:p>
              <a:pPr>
                <a:buClr>
                  <a:srgbClr val="993300"/>
                </a:buClr>
                <a:buFont typeface="Wingdings" charset="2"/>
                <a:buNone/>
              </a:pPr>
              <a:r>
                <a:rPr lang="en-US" altLang="ko-KR" sz="2000">
                  <a:solidFill>
                    <a:schemeClr val="tx2"/>
                  </a:solidFill>
                  <a:ea typeface="굴림" charset="-127"/>
                  <a:cs typeface="굴림" charset="-127"/>
                </a:rPr>
                <a:t>Absolute correction using dijet MC tuned for single particle E/P, material, and fragmentations:</a:t>
              </a:r>
              <a:r>
                <a:rPr lang="en-US" altLang="ko-KR" sz="2000">
                  <a:solidFill>
                    <a:srgbClr val="6600CC"/>
                  </a:solidFill>
                  <a:ea typeface="굴림" charset="-127"/>
                  <a:cs typeface="굴림" charset="-127"/>
                </a:rPr>
                <a:t> </a:t>
              </a:r>
              <a:r>
                <a:rPr lang="en-US" altLang="ko-KR" sz="2000">
                  <a:solidFill>
                    <a:schemeClr val="hlink"/>
                  </a:solidFill>
                  <a:ea typeface="굴림" charset="-127"/>
                  <a:cs typeface="굴림" charset="-127"/>
                </a:rPr>
                <a:t>due to non-linear and non-compensating calorimeter</a:t>
              </a:r>
              <a:endParaRPr lang="en-US" altLang="ko-KR" sz="2000" b="1">
                <a:solidFill>
                  <a:schemeClr val="hlink"/>
                </a:solidFill>
                <a:ea typeface="굴림" charset="-127"/>
                <a:cs typeface="굴림" charset="-127"/>
                <a:sym typeface="Symbol" charset="2"/>
              </a:endParaRPr>
            </a:p>
          </p:txBody>
        </p:sp>
        <p:sp>
          <p:nvSpPr>
            <p:cNvPr id="1175558" name="AutoShape 6"/>
            <p:cNvSpPr>
              <a:spLocks noChangeArrowheads="1"/>
            </p:cNvSpPr>
            <p:nvPr/>
          </p:nvSpPr>
          <p:spPr bwMode="auto">
            <a:xfrm>
              <a:off x="2319" y="960"/>
              <a:ext cx="144" cy="240"/>
            </a:xfrm>
            <a:prstGeom prst="leftArrow">
              <a:avLst>
                <a:gd name="adj1" fmla="val 50000"/>
                <a:gd name="adj2" fmla="val 25000"/>
              </a:avLst>
            </a:prstGeom>
            <a:solidFill>
              <a:srgbClr val="FF0000"/>
            </a:solidFill>
            <a:ln w="9525">
              <a:noFill/>
              <a:miter lim="800000"/>
              <a:headEnd/>
              <a:tailEnd/>
            </a:ln>
            <a:effectLst/>
          </p:spPr>
          <p:txBody>
            <a:bodyPr wrap="none" anchor="ctr">
              <a:prstTxWarp prst="textNoShape">
                <a:avLst/>
              </a:prstTxWarp>
            </a:bodyPr>
            <a:lstStyle/>
            <a:p>
              <a:endParaRPr lang="en-US"/>
            </a:p>
          </p:txBody>
        </p:sp>
        <p:sp>
          <p:nvSpPr>
            <p:cNvPr id="1175559" name="AutoShape 7"/>
            <p:cNvSpPr>
              <a:spLocks noChangeArrowheads="1"/>
            </p:cNvSpPr>
            <p:nvPr/>
          </p:nvSpPr>
          <p:spPr bwMode="auto">
            <a:xfrm>
              <a:off x="2319" y="2084"/>
              <a:ext cx="144" cy="240"/>
            </a:xfrm>
            <a:prstGeom prst="leftArrow">
              <a:avLst>
                <a:gd name="adj1" fmla="val 50000"/>
                <a:gd name="adj2" fmla="val 25000"/>
              </a:avLst>
            </a:prstGeom>
            <a:solidFill>
              <a:srgbClr val="FF0000"/>
            </a:solidFill>
            <a:ln w="9525">
              <a:noFill/>
              <a:miter lim="800000"/>
              <a:headEnd/>
              <a:tailEnd/>
            </a:ln>
            <a:effectLst/>
          </p:spPr>
          <p:txBody>
            <a:bodyPr wrap="none" anchor="ctr">
              <a:prstTxWarp prst="textNoShape">
                <a:avLst/>
              </a:prstTxWarp>
            </a:bodyPr>
            <a:lstStyle/>
            <a:p>
              <a:endParaRPr lang="en-US"/>
            </a:p>
          </p:txBody>
        </p:sp>
        <p:sp>
          <p:nvSpPr>
            <p:cNvPr id="1175560" name="Rectangle 8"/>
            <p:cNvSpPr>
              <a:spLocks noChangeArrowheads="1"/>
            </p:cNvSpPr>
            <p:nvPr/>
          </p:nvSpPr>
          <p:spPr bwMode="auto">
            <a:xfrm>
              <a:off x="2640" y="3140"/>
              <a:ext cx="2736" cy="460"/>
            </a:xfrm>
            <a:prstGeom prst="rect">
              <a:avLst/>
            </a:prstGeom>
            <a:solidFill>
              <a:srgbClr val="FFFF99">
                <a:alpha val="49001"/>
              </a:srgbClr>
            </a:solidFill>
            <a:ln w="28575">
              <a:solidFill>
                <a:schemeClr val="tx1"/>
              </a:solidFill>
              <a:miter lim="800000"/>
              <a:headEnd/>
              <a:tailEnd/>
            </a:ln>
            <a:effectLst/>
          </p:spPr>
          <p:txBody>
            <a:bodyPr>
              <a:prstTxWarp prst="textNoShape">
                <a:avLst/>
              </a:prstTxWarp>
              <a:spAutoFit/>
            </a:bodyPr>
            <a:lstStyle/>
            <a:p>
              <a:pPr>
                <a:buClr>
                  <a:srgbClr val="993300"/>
                </a:buClr>
                <a:buFont typeface="Wingdings" charset="2"/>
                <a:buNone/>
              </a:pPr>
              <a:r>
                <a:rPr lang="en-US" altLang="ko-KR" sz="2000" dirty="0">
                  <a:solidFill>
                    <a:schemeClr val="tx2"/>
                  </a:solidFill>
                  <a:ea typeface="굴림" charset="-127"/>
                  <a:cs typeface="굴림" charset="-127"/>
                </a:rPr>
                <a:t>Out-of-Cone : </a:t>
              </a:r>
              <a:r>
                <a:rPr lang="en-US" altLang="ko-KR" sz="2000" dirty="0">
                  <a:solidFill>
                    <a:schemeClr val="hlink"/>
                  </a:solidFill>
                  <a:ea typeface="굴림" charset="-127"/>
                  <a:cs typeface="굴림" charset="-127"/>
                </a:rPr>
                <a:t>due to energy outside cone</a:t>
              </a:r>
            </a:p>
          </p:txBody>
        </p:sp>
        <p:sp>
          <p:nvSpPr>
            <p:cNvPr id="1175561" name="AutoShape 9"/>
            <p:cNvSpPr>
              <a:spLocks noChangeArrowheads="1"/>
            </p:cNvSpPr>
            <p:nvPr/>
          </p:nvSpPr>
          <p:spPr bwMode="auto">
            <a:xfrm>
              <a:off x="2380" y="3218"/>
              <a:ext cx="144" cy="240"/>
            </a:xfrm>
            <a:prstGeom prst="leftArrow">
              <a:avLst>
                <a:gd name="adj1" fmla="val 50000"/>
                <a:gd name="adj2" fmla="val 25000"/>
              </a:avLst>
            </a:prstGeom>
            <a:solidFill>
              <a:srgbClr val="FF0000"/>
            </a:solidFill>
            <a:ln w="9525">
              <a:noFill/>
              <a:miter lim="800000"/>
              <a:headEnd/>
              <a:tailEnd/>
            </a:ln>
            <a:effectLst/>
          </p:spPr>
          <p:txBody>
            <a:bodyPr wrap="none" anchor="ctr">
              <a:prstTxWarp prst="textNoShape">
                <a:avLst/>
              </a:prstTxWarp>
            </a:bodyPr>
            <a:lstStyle/>
            <a:p>
              <a:endParaRPr lang="en-US"/>
            </a:p>
          </p:txBody>
        </p:sp>
      </p:grpSp>
      <p:grpSp>
        <p:nvGrpSpPr>
          <p:cNvPr id="4" name="Group 23"/>
          <p:cNvGrpSpPr>
            <a:grpSpLocks/>
          </p:cNvGrpSpPr>
          <p:nvPr/>
        </p:nvGrpSpPr>
        <p:grpSpPr bwMode="auto">
          <a:xfrm>
            <a:off x="3657600" y="2209800"/>
            <a:ext cx="4800600" cy="2590800"/>
            <a:chOff x="2304" y="1392"/>
            <a:chExt cx="3024" cy="1632"/>
          </a:xfrm>
        </p:grpSpPr>
        <p:grpSp>
          <p:nvGrpSpPr>
            <p:cNvPr id="5" name="Group 17"/>
            <p:cNvGrpSpPr>
              <a:grpSpLocks/>
            </p:cNvGrpSpPr>
            <p:nvPr/>
          </p:nvGrpSpPr>
          <p:grpSpPr bwMode="auto">
            <a:xfrm>
              <a:off x="2319" y="1392"/>
              <a:ext cx="3009" cy="288"/>
              <a:chOff x="2319" y="864"/>
              <a:chExt cx="3009" cy="288"/>
            </a:xfrm>
          </p:grpSpPr>
          <p:sp>
            <p:nvSpPr>
              <p:cNvPr id="1175570" name="Rectangle 18"/>
              <p:cNvSpPr>
                <a:spLocks noChangeArrowheads="1"/>
              </p:cNvSpPr>
              <p:nvPr/>
            </p:nvSpPr>
            <p:spPr bwMode="auto">
              <a:xfrm>
                <a:off x="2544" y="864"/>
                <a:ext cx="2784" cy="268"/>
              </a:xfrm>
              <a:prstGeom prst="rect">
                <a:avLst/>
              </a:prstGeom>
              <a:solidFill>
                <a:srgbClr val="00FFFF">
                  <a:alpha val="49001"/>
                </a:srgbClr>
              </a:solidFill>
              <a:ln w="28575">
                <a:solidFill>
                  <a:schemeClr val="tx1"/>
                </a:solidFill>
                <a:miter lim="800000"/>
                <a:headEnd/>
                <a:tailEnd/>
              </a:ln>
              <a:effectLst/>
            </p:spPr>
            <p:txBody>
              <a:bodyPr>
                <a:prstTxWarp prst="textNoShape">
                  <a:avLst/>
                </a:prstTxWarp>
                <a:spAutoFit/>
              </a:bodyPr>
              <a:lstStyle/>
              <a:p>
                <a:pPr>
                  <a:buClr>
                    <a:srgbClr val="993300"/>
                  </a:buClr>
                  <a:buFont typeface="Wingdings" charset="2"/>
                  <a:buNone/>
                </a:pPr>
                <a:r>
                  <a:rPr lang="en-US" altLang="ko-KR" sz="2000">
                    <a:solidFill>
                      <a:schemeClr val="tx2"/>
                    </a:solidFill>
                    <a:ea typeface="굴림" charset="-127"/>
                    <a:cs typeface="굴림" charset="-127"/>
                  </a:rPr>
                  <a:t>Multiple ppbar interactions: pileup</a:t>
                </a:r>
                <a:endParaRPr lang="en-US" altLang="ko-KR" sz="2000" b="1">
                  <a:solidFill>
                    <a:schemeClr val="hlink"/>
                  </a:solidFill>
                  <a:latin typeface="Symbol" charset="2"/>
                  <a:ea typeface="굴림" charset="-127"/>
                  <a:cs typeface="굴림" charset="-127"/>
                  <a:sym typeface="Symbol" charset="2"/>
                </a:endParaRPr>
              </a:p>
            </p:txBody>
          </p:sp>
          <p:sp>
            <p:nvSpPr>
              <p:cNvPr id="1175571" name="AutoShape 19"/>
              <p:cNvSpPr>
                <a:spLocks noChangeArrowheads="1"/>
              </p:cNvSpPr>
              <p:nvPr/>
            </p:nvSpPr>
            <p:spPr bwMode="auto">
              <a:xfrm>
                <a:off x="2319" y="912"/>
                <a:ext cx="144" cy="240"/>
              </a:xfrm>
              <a:prstGeom prst="leftArrow">
                <a:avLst>
                  <a:gd name="adj1" fmla="val 50000"/>
                  <a:gd name="adj2" fmla="val 25000"/>
                </a:avLst>
              </a:prstGeom>
              <a:solidFill>
                <a:srgbClr val="00FFFF"/>
              </a:solidFill>
              <a:ln w="9525">
                <a:noFill/>
                <a:miter lim="800000"/>
                <a:headEnd/>
                <a:tailEnd/>
              </a:ln>
              <a:effectLst/>
            </p:spPr>
            <p:txBody>
              <a:bodyPr wrap="none" anchor="ctr">
                <a:prstTxWarp prst="textNoShape">
                  <a:avLst/>
                </a:prstTxWarp>
              </a:bodyPr>
              <a:lstStyle/>
              <a:p>
                <a:endParaRPr lang="en-US"/>
              </a:p>
            </p:txBody>
          </p:sp>
        </p:grpSp>
        <p:grpSp>
          <p:nvGrpSpPr>
            <p:cNvPr id="6" name="Group 20"/>
            <p:cNvGrpSpPr>
              <a:grpSpLocks/>
            </p:cNvGrpSpPr>
            <p:nvPr/>
          </p:nvGrpSpPr>
          <p:grpSpPr bwMode="auto">
            <a:xfrm>
              <a:off x="2304" y="2756"/>
              <a:ext cx="3024" cy="268"/>
              <a:chOff x="2352" y="1392"/>
              <a:chExt cx="3024" cy="268"/>
            </a:xfrm>
          </p:grpSpPr>
          <p:sp>
            <p:nvSpPr>
              <p:cNvPr id="1175573" name="Rectangle 21"/>
              <p:cNvSpPr>
                <a:spLocks noChangeArrowheads="1"/>
              </p:cNvSpPr>
              <p:nvPr/>
            </p:nvSpPr>
            <p:spPr bwMode="auto">
              <a:xfrm>
                <a:off x="2592" y="1392"/>
                <a:ext cx="2784" cy="268"/>
              </a:xfrm>
              <a:prstGeom prst="rect">
                <a:avLst/>
              </a:prstGeom>
              <a:solidFill>
                <a:srgbClr val="00FFFF">
                  <a:alpha val="49001"/>
                </a:srgbClr>
              </a:solidFill>
              <a:ln w="28575">
                <a:solidFill>
                  <a:schemeClr val="tx1"/>
                </a:solidFill>
                <a:miter lim="800000"/>
                <a:headEnd/>
                <a:tailEnd/>
              </a:ln>
              <a:effectLst/>
            </p:spPr>
            <p:txBody>
              <a:bodyPr>
                <a:prstTxWarp prst="textNoShape">
                  <a:avLst/>
                </a:prstTxWarp>
                <a:spAutoFit/>
              </a:bodyPr>
              <a:lstStyle/>
              <a:p>
                <a:pPr>
                  <a:buClr>
                    <a:srgbClr val="993300"/>
                  </a:buClr>
                  <a:buFont typeface="Wingdings" charset="2"/>
                  <a:buNone/>
                </a:pPr>
                <a:r>
                  <a:rPr lang="en-US" altLang="ko-KR" sz="2000">
                    <a:ea typeface="굴림" charset="-127"/>
                    <a:cs typeface="굴림" charset="-127"/>
                  </a:rPr>
                  <a:t>Underlying events due to spectators</a:t>
                </a:r>
              </a:p>
            </p:txBody>
          </p:sp>
          <p:sp>
            <p:nvSpPr>
              <p:cNvPr id="1175574" name="AutoShape 22"/>
              <p:cNvSpPr>
                <a:spLocks noChangeArrowheads="1"/>
              </p:cNvSpPr>
              <p:nvPr/>
            </p:nvSpPr>
            <p:spPr bwMode="auto">
              <a:xfrm>
                <a:off x="2352" y="1392"/>
                <a:ext cx="144" cy="240"/>
              </a:xfrm>
              <a:prstGeom prst="leftArrow">
                <a:avLst>
                  <a:gd name="adj1" fmla="val 50000"/>
                  <a:gd name="adj2" fmla="val 25000"/>
                </a:avLst>
              </a:prstGeom>
              <a:solidFill>
                <a:srgbClr val="00FFFF"/>
              </a:solidFill>
              <a:ln w="9525">
                <a:noFill/>
                <a:miter lim="800000"/>
                <a:headEnd/>
                <a:tailEnd/>
              </a:ln>
              <a:effectLst/>
            </p:spPr>
            <p:txBody>
              <a:bodyPr wrap="none" anchor="ctr">
                <a:prstTxWarp prst="textNoShape">
                  <a:avLst/>
                </a:prstTxWarp>
              </a:bodyPr>
              <a:lstStyle/>
              <a:p>
                <a:endParaRPr lang="en-US"/>
              </a:p>
            </p:txBody>
          </p:sp>
        </p:grpSp>
      </p:grpSp>
      <p:sp>
        <p:nvSpPr>
          <p:cNvPr id="25" name="Date Placeholder 24"/>
          <p:cNvSpPr>
            <a:spLocks noGrp="1"/>
          </p:cNvSpPr>
          <p:nvPr>
            <p:ph type="dt" sz="half" idx="10"/>
          </p:nvPr>
        </p:nvSpPr>
        <p:spPr/>
        <p:txBody>
          <a:bodyPr/>
          <a:lstStyle/>
          <a:p>
            <a:r>
              <a:rPr lang="en-US" altLang="ko-KR" smtClean="0"/>
              <a:t>October 25, 2008</a:t>
            </a:r>
            <a:endParaRPr lang="en-US" altLang="ko-KR"/>
          </a:p>
        </p:txBody>
      </p:sp>
      <p:sp>
        <p:nvSpPr>
          <p:cNvPr id="26" name="Title 14"/>
          <p:cNvSpPr txBox="1">
            <a:spLocks/>
          </p:cNvSpPr>
          <p:nvPr/>
        </p:nvSpPr>
        <p:spPr>
          <a:xfrm>
            <a:off x="0" y="0"/>
            <a:ext cx="9144000" cy="1143000"/>
          </a:xfrm>
          <a:prstGeom prst="rect">
            <a:avLst/>
          </a:prstGeom>
          <a:solidFill>
            <a:srgbClr val="5F0791"/>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Jet Energy Scale (JES) Review</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27" name="TextBox 26"/>
          <p:cNvSpPr txBox="1"/>
          <p:nvPr/>
        </p:nvSpPr>
        <p:spPr>
          <a:xfrm>
            <a:off x="3657600" y="5867400"/>
            <a:ext cx="4451350" cy="400110"/>
          </a:xfrm>
          <a:prstGeom prst="rect">
            <a:avLst/>
          </a:prstGeom>
          <a:noFill/>
          <a:ln w="28575" cmpd="sng">
            <a:solidFill>
              <a:schemeClr val="tx1"/>
            </a:solidFill>
          </a:ln>
        </p:spPr>
        <p:txBody>
          <a:bodyPr wrap="square" rtlCol="0">
            <a:spAutoFit/>
          </a:bodyPr>
          <a:lstStyle/>
          <a:p>
            <a:r>
              <a:rPr lang="en-US" sz="2000" b="1" dirty="0" smtClean="0"/>
              <a:t>See M. </a:t>
            </a:r>
            <a:r>
              <a:rPr lang="en-US" sz="2000" b="1" dirty="0" err="1" smtClean="0"/>
              <a:t>D’Onofrio’s</a:t>
            </a:r>
            <a:r>
              <a:rPr lang="en-US" sz="2000" b="1" dirty="0" smtClean="0"/>
              <a:t> talk from Thursday</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0469" name="Picture 5"/>
          <p:cNvPicPr>
            <a:picLocks noChangeAspect="1" noChangeArrowheads="1"/>
          </p:cNvPicPr>
          <p:nvPr/>
        </p:nvPicPr>
        <p:blipFill>
          <a:blip r:embed="rId3"/>
          <a:srcRect t="7912"/>
          <a:stretch>
            <a:fillRect/>
          </a:stretch>
        </p:blipFill>
        <p:spPr bwMode="auto">
          <a:xfrm>
            <a:off x="4876800" y="1143000"/>
            <a:ext cx="3733800" cy="2416229"/>
          </a:xfrm>
          <a:prstGeom prst="rect">
            <a:avLst/>
          </a:prstGeom>
          <a:noFill/>
          <a:ln w="9525">
            <a:noFill/>
            <a:miter lim="800000"/>
            <a:headEnd/>
            <a:tailEnd/>
          </a:ln>
          <a:effectLst/>
        </p:spPr>
      </p:pic>
      <p:pic>
        <p:nvPicPr>
          <p:cNvPr id="16" name="Picture 5" descr="ttbar-lvqqbb"/>
          <p:cNvPicPr>
            <a:picLocks noChangeAspect="1" noChangeArrowheads="1"/>
          </p:cNvPicPr>
          <p:nvPr/>
        </p:nvPicPr>
        <p:blipFill>
          <a:blip r:embed="rId4"/>
          <a:srcRect t="9172"/>
          <a:stretch>
            <a:fillRect/>
          </a:stretch>
        </p:blipFill>
        <p:spPr bwMode="auto">
          <a:xfrm>
            <a:off x="990600" y="1120504"/>
            <a:ext cx="2667000" cy="1851296"/>
          </a:xfrm>
          <a:prstGeom prst="rect">
            <a:avLst/>
          </a:prstGeom>
          <a:solidFill>
            <a:schemeClr val="bg1"/>
          </a:solidFill>
          <a:ln w="9525">
            <a:noFill/>
            <a:miter lim="800000"/>
            <a:headEnd/>
            <a:tailEnd/>
          </a:ln>
        </p:spPr>
      </p:pic>
      <p:sp>
        <p:nvSpPr>
          <p:cNvPr id="14" name="Title 14"/>
          <p:cNvSpPr txBox="1">
            <a:spLocks/>
          </p:cNvSpPr>
          <p:nvPr/>
        </p:nvSpPr>
        <p:spPr>
          <a:xfrm>
            <a:off x="0" y="0"/>
            <a:ext cx="9144000" cy="1143000"/>
          </a:xfrm>
          <a:prstGeom prst="rect">
            <a:avLst/>
          </a:prstGeom>
          <a:solidFill>
            <a:srgbClr val="5F0791"/>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noProof="0" dirty="0" smtClean="0">
                <a:solidFill>
                  <a:schemeClr val="bg1"/>
                </a:solidFill>
                <a:latin typeface="+mj-lt"/>
                <a:ea typeface="+mj-ea"/>
                <a:cs typeface="+mj-cs"/>
              </a:rPr>
              <a:t>In-situ JES Measurement </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Date Placeholder 3"/>
          <p:cNvSpPr>
            <a:spLocks noGrp="1"/>
          </p:cNvSpPr>
          <p:nvPr>
            <p:ph type="dt" sz="half" idx="10"/>
          </p:nvPr>
        </p:nvSpPr>
        <p:spPr/>
        <p:txBody>
          <a:bodyPr/>
          <a:lstStyle/>
          <a:p>
            <a:r>
              <a:rPr lang="en-US" smtClean="0"/>
              <a:t>October 25, 2008</a:t>
            </a:r>
            <a:endParaRPr lang="en-US"/>
          </a:p>
        </p:txBody>
      </p:sp>
      <p:sp>
        <p:nvSpPr>
          <p:cNvPr id="12" name="Footer Placeholder 4"/>
          <p:cNvSpPr>
            <a:spLocks noGrp="1"/>
          </p:cNvSpPr>
          <p:nvPr>
            <p:ph type="ftr" sz="quarter" idx="11"/>
          </p:nvPr>
        </p:nvSpPr>
        <p:spPr/>
        <p:txBody>
          <a:bodyPr/>
          <a:lstStyle/>
          <a:p>
            <a:r>
              <a:rPr lang="en-US" smtClean="0"/>
              <a:t>K. Tollefson, 3rd Top Workshop @ Grenoble</a:t>
            </a:r>
            <a:endParaRPr lang="en-US"/>
          </a:p>
        </p:txBody>
      </p:sp>
      <p:sp>
        <p:nvSpPr>
          <p:cNvPr id="13" name="Slide Number Placeholder 5"/>
          <p:cNvSpPr>
            <a:spLocks noGrp="1"/>
          </p:cNvSpPr>
          <p:nvPr>
            <p:ph type="sldNum" sz="quarter" idx="12"/>
          </p:nvPr>
        </p:nvSpPr>
        <p:spPr/>
        <p:txBody>
          <a:bodyPr/>
          <a:lstStyle/>
          <a:p>
            <a:fld id="{A20B6885-980C-8E41-8D95-EDD9FF05B230}" type="slidenum">
              <a:rPr lang="en-US"/>
              <a:pPr/>
              <a:t>7</a:t>
            </a:fld>
            <a:endParaRPr lang="en-US"/>
          </a:p>
        </p:txBody>
      </p:sp>
      <p:pic>
        <p:nvPicPr>
          <p:cNvPr id="190471" name="Picture 7" descr="totsys2"/>
          <p:cNvPicPr>
            <a:picLocks noChangeAspect="1" noChangeArrowheads="1"/>
          </p:cNvPicPr>
          <p:nvPr/>
        </p:nvPicPr>
        <p:blipFill>
          <a:blip r:embed="rId5"/>
          <a:srcRect t="6294" r="6332"/>
          <a:stretch>
            <a:fillRect/>
          </a:stretch>
        </p:blipFill>
        <p:spPr bwMode="auto">
          <a:xfrm>
            <a:off x="740942" y="3581400"/>
            <a:ext cx="3983458" cy="2862119"/>
          </a:xfrm>
          <a:prstGeom prst="rect">
            <a:avLst/>
          </a:prstGeom>
          <a:noFill/>
        </p:spPr>
      </p:pic>
      <p:sp>
        <p:nvSpPr>
          <p:cNvPr id="190470" name="AutoShape 6"/>
          <p:cNvSpPr>
            <a:spLocks noChangeArrowheads="1"/>
          </p:cNvSpPr>
          <p:nvPr/>
        </p:nvSpPr>
        <p:spPr bwMode="auto">
          <a:xfrm>
            <a:off x="4343400" y="2286000"/>
            <a:ext cx="609600" cy="152400"/>
          </a:xfrm>
          <a:prstGeom prst="rightArrow">
            <a:avLst>
              <a:gd name="adj1" fmla="val 50000"/>
              <a:gd name="adj2" fmla="val 50000"/>
            </a:avLst>
          </a:prstGeom>
          <a:solidFill>
            <a:srgbClr val="1F11CB"/>
          </a:solidFill>
          <a:ln w="9525">
            <a:noFill/>
            <a:miter lim="800000"/>
            <a:headEnd/>
            <a:tailEnd/>
          </a:ln>
          <a:effectLst/>
        </p:spPr>
        <p:txBody>
          <a:bodyPr wrap="none" anchor="ctr">
            <a:prstTxWarp prst="textNoShape">
              <a:avLst/>
            </a:prstTxWarp>
          </a:bodyPr>
          <a:lstStyle/>
          <a:p>
            <a:endParaRPr lang="en-US"/>
          </a:p>
        </p:txBody>
      </p:sp>
      <p:pic>
        <p:nvPicPr>
          <p:cNvPr id="190473" name="Picture 9"/>
          <p:cNvPicPr>
            <a:picLocks noChangeAspect="1" noChangeArrowheads="1"/>
          </p:cNvPicPr>
          <p:nvPr/>
        </p:nvPicPr>
        <p:blipFill>
          <a:blip r:embed="rId6"/>
          <a:srcRect l="2380" t="22858" r="36905" b="7619"/>
          <a:stretch>
            <a:fillRect/>
          </a:stretch>
        </p:blipFill>
        <p:spPr bwMode="auto">
          <a:xfrm>
            <a:off x="4648200" y="3581399"/>
            <a:ext cx="4038600" cy="2889281"/>
          </a:xfrm>
          <a:prstGeom prst="rect">
            <a:avLst/>
          </a:prstGeom>
          <a:noFill/>
          <a:ln w="9525">
            <a:noFill/>
            <a:miter lim="800000"/>
            <a:headEnd/>
            <a:tailEnd/>
          </a:ln>
          <a:effectLst/>
        </p:spPr>
      </p:pic>
      <p:sp>
        <p:nvSpPr>
          <p:cNvPr id="190468" name="Text Box 4"/>
          <p:cNvSpPr txBox="1">
            <a:spLocks noChangeArrowheads="1"/>
          </p:cNvSpPr>
          <p:nvPr/>
        </p:nvSpPr>
        <p:spPr bwMode="auto">
          <a:xfrm>
            <a:off x="152400" y="2438400"/>
            <a:ext cx="4419600" cy="1672252"/>
          </a:xfrm>
          <a:prstGeom prst="rect">
            <a:avLst/>
          </a:prstGeom>
          <a:noFill/>
          <a:ln w="9525">
            <a:noFill/>
            <a:miter lim="800000"/>
            <a:headEnd/>
            <a:tailEnd/>
          </a:ln>
          <a:effectLst/>
        </p:spPr>
        <p:txBody>
          <a:bodyPr wrap="square">
            <a:prstTxWarp prst="textNoShape">
              <a:avLst/>
            </a:prstTxWarp>
            <a:spAutoFit/>
          </a:bodyPr>
          <a:lstStyle/>
          <a:p>
            <a:endParaRPr lang="en-US" sz="2800" dirty="0" smtClean="0"/>
          </a:p>
          <a:p>
            <a:pPr lvl="1"/>
            <a:r>
              <a:rPr lang="en-US" sz="2800" dirty="0" err="1"/>
              <a:t>E</a:t>
            </a:r>
            <a:r>
              <a:rPr lang="en-US" sz="2800" baseline="-25000" dirty="0" err="1"/>
              <a:t>jet</a:t>
            </a:r>
            <a:r>
              <a:rPr lang="en-US" sz="2800" dirty="0"/>
              <a:t>=E</a:t>
            </a:r>
            <a:r>
              <a:rPr lang="en-US" sz="2800" baseline="-25000" dirty="0"/>
              <a:t>meas</a:t>
            </a:r>
            <a:r>
              <a:rPr lang="en-US" sz="2800" dirty="0"/>
              <a:t>(1+</a:t>
            </a:r>
            <a:r>
              <a:rPr lang="en-US" sz="2800" dirty="0">
                <a:sym typeface="Symbol" charset="2"/>
              </a:rPr>
              <a:t> </a:t>
            </a:r>
            <a:r>
              <a:rPr lang="en-US" sz="2800" baseline="-25000" dirty="0"/>
              <a:t>JES</a:t>
            </a:r>
            <a:r>
              <a:rPr lang="en-US" sz="2800" dirty="0">
                <a:sym typeface="Symbol" charset="2"/>
              </a:rPr>
              <a:t> </a:t>
            </a:r>
            <a:r>
              <a:rPr lang="en-US" sz="2800" dirty="0"/>
              <a:t>*</a:t>
            </a:r>
            <a:r>
              <a:rPr lang="en-US" sz="2800" dirty="0" err="1">
                <a:sym typeface="Symbol" charset="2"/>
              </a:rPr>
              <a:t></a:t>
            </a:r>
            <a:r>
              <a:rPr lang="en-US" sz="2800" baseline="-25000" dirty="0" err="1"/>
              <a:t>JES</a:t>
            </a:r>
            <a:r>
              <a:rPr lang="en-US" sz="2800" dirty="0" err="1"/>
              <a:t>(P</a:t>
            </a:r>
            <a:r>
              <a:rPr lang="en-US" sz="2800" baseline="-25000" dirty="0" err="1"/>
              <a:t>t</a:t>
            </a:r>
            <a:r>
              <a:rPr lang="en-US" sz="2800" dirty="0"/>
              <a:t>))</a:t>
            </a:r>
          </a:p>
          <a:p>
            <a:pPr lvl="1"/>
            <a:endParaRPr lang="en-US" sz="2800" dirty="0"/>
          </a:p>
          <a:p>
            <a:pPr lvl="1"/>
            <a:endParaRPr lang="en-US" sz="2800" baseline="-25000" dirty="0"/>
          </a:p>
        </p:txBody>
      </p:sp>
      <p:sp>
        <p:nvSpPr>
          <p:cNvPr id="19" name="Freeform 13"/>
          <p:cNvSpPr>
            <a:spLocks noChangeArrowheads="1"/>
          </p:cNvSpPr>
          <p:nvPr/>
        </p:nvSpPr>
        <p:spPr bwMode="auto">
          <a:xfrm>
            <a:off x="3505200" y="2133600"/>
            <a:ext cx="305594" cy="551627"/>
          </a:xfrm>
          <a:custGeom>
            <a:avLst/>
            <a:gdLst/>
            <a:ahLst/>
            <a:cxnLst>
              <a:cxn ang="0">
                <a:pos x="0" y="0"/>
              </a:cxn>
              <a:cxn ang="0">
                <a:pos x="781" y="194"/>
              </a:cxn>
              <a:cxn ang="0">
                <a:pos x="781" y="970"/>
              </a:cxn>
              <a:cxn ang="0">
                <a:pos x="1562" y="1164"/>
              </a:cxn>
              <a:cxn ang="0">
                <a:pos x="781" y="1359"/>
              </a:cxn>
              <a:cxn ang="0">
                <a:pos x="781" y="2135"/>
              </a:cxn>
              <a:cxn ang="0">
                <a:pos x="0" y="2329"/>
              </a:cxn>
            </a:cxnLst>
            <a:rect l="0" t="0" r="r" b="b"/>
            <a:pathLst>
              <a:path w="1563" h="2330">
                <a:moveTo>
                  <a:pt x="0" y="0"/>
                </a:moveTo>
                <a:cubicBezTo>
                  <a:pt x="390" y="0"/>
                  <a:pt x="781" y="97"/>
                  <a:pt x="781" y="194"/>
                </a:cubicBezTo>
                <a:lnTo>
                  <a:pt x="781" y="970"/>
                </a:lnTo>
                <a:cubicBezTo>
                  <a:pt x="781" y="1067"/>
                  <a:pt x="1171" y="1164"/>
                  <a:pt x="1562" y="1164"/>
                </a:cubicBezTo>
                <a:cubicBezTo>
                  <a:pt x="1171" y="1164"/>
                  <a:pt x="781" y="1262"/>
                  <a:pt x="781" y="1359"/>
                </a:cubicBezTo>
                <a:lnTo>
                  <a:pt x="781" y="2135"/>
                </a:lnTo>
                <a:cubicBezTo>
                  <a:pt x="781" y="2232"/>
                  <a:pt x="390" y="2329"/>
                  <a:pt x="0" y="2329"/>
                </a:cubicBezTo>
              </a:path>
            </a:pathLst>
          </a:custGeom>
          <a:noFill/>
          <a:ln w="38160">
            <a:solidFill>
              <a:srgbClr val="0000D0"/>
            </a:solidFill>
            <a:round/>
            <a:headEnd/>
            <a:tailEnd/>
          </a:ln>
        </p:spPr>
        <p:txBody>
          <a:bodyPr>
            <a:prstTxWarp prst="textNoShape">
              <a:avLst/>
            </a:prstTxWarp>
          </a:bodyPr>
          <a:lstStyle/>
          <a:p>
            <a:endParaRPr lang="en-US"/>
          </a:p>
        </p:txBody>
      </p:sp>
      <p:sp>
        <p:nvSpPr>
          <p:cNvPr id="20" name="TextBox 19"/>
          <p:cNvSpPr txBox="1"/>
          <p:nvPr/>
        </p:nvSpPr>
        <p:spPr>
          <a:xfrm>
            <a:off x="3784934" y="2133600"/>
            <a:ext cx="558466" cy="461665"/>
          </a:xfrm>
          <a:prstGeom prst="rect">
            <a:avLst/>
          </a:prstGeom>
          <a:noFill/>
        </p:spPr>
        <p:txBody>
          <a:bodyPr wrap="none" rtlCol="0">
            <a:spAutoFit/>
          </a:bodyPr>
          <a:lstStyle/>
          <a:p>
            <a:r>
              <a:rPr lang="en-US" sz="2400" b="1" dirty="0" err="1" smtClean="0">
                <a:solidFill>
                  <a:srgbClr val="1F11CB"/>
                </a:solidFill>
              </a:rPr>
              <a:t>M</a:t>
            </a:r>
            <a:r>
              <a:rPr lang="en-US" sz="2400" b="1" baseline="-25000" dirty="0" err="1" smtClean="0">
                <a:solidFill>
                  <a:srgbClr val="1F11CB"/>
                </a:solidFill>
              </a:rPr>
              <a:t>jj</a:t>
            </a:r>
            <a:endParaRPr lang="en-US" sz="2400" b="1" baseline="-25000" dirty="0">
              <a:solidFill>
                <a:srgbClr val="1F11CB"/>
              </a:solidFill>
            </a:endParaRPr>
          </a:p>
        </p:txBody>
      </p:sp>
      <p:sp>
        <p:nvSpPr>
          <p:cNvPr id="21" name="AutoShape 6"/>
          <p:cNvSpPr>
            <a:spLocks noChangeArrowheads="1"/>
          </p:cNvSpPr>
          <p:nvPr/>
        </p:nvSpPr>
        <p:spPr bwMode="auto">
          <a:xfrm rot="5400000">
            <a:off x="3503967" y="3961167"/>
            <a:ext cx="611272" cy="153193"/>
          </a:xfrm>
          <a:prstGeom prst="rightArrow">
            <a:avLst>
              <a:gd name="adj1" fmla="val 50000"/>
              <a:gd name="adj2" fmla="val 50000"/>
            </a:avLst>
          </a:prstGeom>
          <a:solidFill>
            <a:srgbClr val="1F11CB"/>
          </a:solidFill>
          <a:ln w="9525">
            <a:noFill/>
            <a:miter lim="800000"/>
            <a:headEnd/>
            <a:tailEnd/>
          </a:ln>
          <a:effectLst/>
        </p:spPr>
        <p:txBody>
          <a:bodyPr wrap="none" anchor="ctr">
            <a:prstTxWarp prst="textNoShape">
              <a:avLst/>
            </a:prstTxWarp>
          </a:bodyPr>
          <a:lstStyle/>
          <a:p>
            <a:endParaRPr lang="en-US"/>
          </a:p>
        </p:txBody>
      </p:sp>
      <p:sp>
        <p:nvSpPr>
          <p:cNvPr id="22" name="Freeform 13"/>
          <p:cNvSpPr>
            <a:spLocks noChangeArrowheads="1"/>
          </p:cNvSpPr>
          <p:nvPr/>
        </p:nvSpPr>
        <p:spPr bwMode="auto">
          <a:xfrm rot="5400000">
            <a:off x="3657202" y="2971404"/>
            <a:ext cx="305596" cy="1066799"/>
          </a:xfrm>
          <a:custGeom>
            <a:avLst/>
            <a:gdLst/>
            <a:ahLst/>
            <a:cxnLst>
              <a:cxn ang="0">
                <a:pos x="0" y="0"/>
              </a:cxn>
              <a:cxn ang="0">
                <a:pos x="781" y="194"/>
              </a:cxn>
              <a:cxn ang="0">
                <a:pos x="781" y="970"/>
              </a:cxn>
              <a:cxn ang="0">
                <a:pos x="1562" y="1164"/>
              </a:cxn>
              <a:cxn ang="0">
                <a:pos x="781" y="1359"/>
              </a:cxn>
              <a:cxn ang="0">
                <a:pos x="781" y="2135"/>
              </a:cxn>
              <a:cxn ang="0">
                <a:pos x="0" y="2329"/>
              </a:cxn>
            </a:cxnLst>
            <a:rect l="0" t="0" r="r" b="b"/>
            <a:pathLst>
              <a:path w="1563" h="2330">
                <a:moveTo>
                  <a:pt x="0" y="0"/>
                </a:moveTo>
                <a:cubicBezTo>
                  <a:pt x="390" y="0"/>
                  <a:pt x="781" y="97"/>
                  <a:pt x="781" y="194"/>
                </a:cubicBezTo>
                <a:lnTo>
                  <a:pt x="781" y="970"/>
                </a:lnTo>
                <a:cubicBezTo>
                  <a:pt x="781" y="1067"/>
                  <a:pt x="1171" y="1164"/>
                  <a:pt x="1562" y="1164"/>
                </a:cubicBezTo>
                <a:cubicBezTo>
                  <a:pt x="1171" y="1164"/>
                  <a:pt x="781" y="1262"/>
                  <a:pt x="781" y="1359"/>
                </a:cubicBezTo>
                <a:lnTo>
                  <a:pt x="781" y="2135"/>
                </a:lnTo>
                <a:cubicBezTo>
                  <a:pt x="781" y="2232"/>
                  <a:pt x="390" y="2329"/>
                  <a:pt x="0" y="2329"/>
                </a:cubicBezTo>
              </a:path>
            </a:pathLst>
          </a:custGeom>
          <a:noFill/>
          <a:ln w="38160">
            <a:solidFill>
              <a:srgbClr val="0000D0"/>
            </a:solidFill>
            <a:round/>
            <a:headEnd/>
            <a:tailEnd/>
          </a:ln>
        </p:spPr>
        <p:txBody>
          <a:bodyPr>
            <a:prstTxWarp prst="textNoShape">
              <a:avLst/>
            </a:prstTxWarp>
          </a:bodyPr>
          <a:lstStyle/>
          <a:p>
            <a:endParaRPr lang="en-US"/>
          </a:p>
        </p:txBody>
      </p:sp>
      <p:sp>
        <p:nvSpPr>
          <p:cNvPr id="17" name="TextBox 16"/>
          <p:cNvSpPr txBox="1"/>
          <p:nvPr/>
        </p:nvSpPr>
        <p:spPr>
          <a:xfrm>
            <a:off x="2590800" y="5334000"/>
            <a:ext cx="1569999" cy="369332"/>
          </a:xfrm>
          <a:prstGeom prst="rect">
            <a:avLst/>
          </a:prstGeom>
          <a:noFill/>
        </p:spPr>
        <p:txBody>
          <a:bodyPr wrap="none" rtlCol="0">
            <a:spAutoFit/>
          </a:bodyPr>
          <a:lstStyle/>
          <a:p>
            <a:r>
              <a:rPr lang="en-US" b="1" dirty="0" smtClean="0">
                <a:solidFill>
                  <a:srgbClr val="FF0000"/>
                </a:solidFill>
              </a:rPr>
              <a:t>--- Out of cone</a:t>
            </a:r>
            <a:endParaRPr lang="en-US" b="1" dirty="0">
              <a:solidFill>
                <a:srgbClr val="FF0000"/>
              </a:solidFill>
            </a:endParaRPr>
          </a:p>
        </p:txBody>
      </p:sp>
      <p:sp>
        <p:nvSpPr>
          <p:cNvPr id="18" name="TextBox 17"/>
          <p:cNvSpPr txBox="1"/>
          <p:nvPr/>
        </p:nvSpPr>
        <p:spPr>
          <a:xfrm>
            <a:off x="2590800" y="5562600"/>
            <a:ext cx="1301633" cy="369332"/>
          </a:xfrm>
          <a:prstGeom prst="rect">
            <a:avLst/>
          </a:prstGeom>
          <a:noFill/>
        </p:spPr>
        <p:txBody>
          <a:bodyPr wrap="none" rtlCol="0">
            <a:spAutoFit/>
          </a:bodyPr>
          <a:lstStyle/>
          <a:p>
            <a:r>
              <a:rPr lang="en-US" b="1" dirty="0" smtClean="0">
                <a:solidFill>
                  <a:srgbClr val="0000FF"/>
                </a:solidFill>
              </a:rPr>
              <a:t>--- Absolute</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Content Placeholder 12" descr="topmass_cdf0708.gif"/>
          <p:cNvPicPr>
            <a:picLocks noGrp="1" noChangeAspect="1"/>
          </p:cNvPicPr>
          <p:nvPr>
            <p:ph sz="half" idx="2"/>
          </p:nvPr>
        </p:nvPicPr>
        <p:blipFill>
          <a:blip r:embed="rId3"/>
          <a:srcRect l="1812" r="1812"/>
          <a:stretch>
            <a:fillRect/>
          </a:stretch>
        </p:blipFill>
        <p:spPr>
          <a:xfrm>
            <a:off x="4648200" y="1066800"/>
            <a:ext cx="3886200" cy="5561154"/>
          </a:xfrm>
        </p:spPr>
      </p:pic>
      <p:pic>
        <p:nvPicPr>
          <p:cNvPr id="11" name="Content Placeholder 10" descr="topmass_tev0708.gif"/>
          <p:cNvPicPr>
            <a:picLocks noGrp="1" noChangeAspect="1"/>
          </p:cNvPicPr>
          <p:nvPr>
            <p:ph sz="half" idx="1"/>
          </p:nvPr>
        </p:nvPicPr>
        <p:blipFill>
          <a:blip r:embed="rId4"/>
          <a:srcRect l="1812" t="876" r="1812" b="876"/>
          <a:stretch>
            <a:fillRect/>
          </a:stretch>
        </p:blipFill>
        <p:spPr>
          <a:xfrm>
            <a:off x="609600" y="1143000"/>
            <a:ext cx="3886200" cy="5463728"/>
          </a:xfrm>
        </p:spPr>
      </p:pic>
      <p:sp>
        <p:nvSpPr>
          <p:cNvPr id="15" name="Title 14"/>
          <p:cNvSpPr>
            <a:spLocks noGrp="1"/>
          </p:cNvSpPr>
          <p:nvPr>
            <p:ph type="title"/>
          </p:nvPr>
        </p:nvSpPr>
        <p:spPr>
          <a:xfrm>
            <a:off x="0" y="0"/>
            <a:ext cx="9144000" cy="1143000"/>
          </a:xfrm>
          <a:solidFill>
            <a:srgbClr val="5F0791"/>
          </a:solidFill>
        </p:spPr>
        <p:txBody>
          <a:bodyPr>
            <a:normAutofit/>
          </a:bodyPr>
          <a:lstStyle/>
          <a:p>
            <a:r>
              <a:rPr lang="en-US" dirty="0" smtClean="0">
                <a:solidFill>
                  <a:schemeClr val="bg1"/>
                </a:solidFill>
              </a:rPr>
              <a:t>Combination @ ICHEP ‘08</a:t>
            </a:r>
            <a:endParaRPr lang="en-US" dirty="0">
              <a:solidFill>
                <a:schemeClr val="bg1"/>
              </a:solidFill>
            </a:endParaRPr>
          </a:p>
        </p:txBody>
      </p:sp>
      <p:sp>
        <p:nvSpPr>
          <p:cNvPr id="5" name="Date Placeholder 3"/>
          <p:cNvSpPr>
            <a:spLocks noGrp="1"/>
          </p:cNvSpPr>
          <p:nvPr>
            <p:ph type="dt" sz="half" idx="10"/>
          </p:nvPr>
        </p:nvSpPr>
        <p:spPr/>
        <p:txBody>
          <a:bodyPr/>
          <a:lstStyle/>
          <a:p>
            <a:r>
              <a:rPr lang="en-US" smtClean="0"/>
              <a:t>October 25, 2008</a:t>
            </a:r>
            <a:endParaRPr lang="en-US"/>
          </a:p>
        </p:txBody>
      </p:sp>
      <p:sp>
        <p:nvSpPr>
          <p:cNvPr id="6" name="Footer Placeholder 4"/>
          <p:cNvSpPr>
            <a:spLocks noGrp="1"/>
          </p:cNvSpPr>
          <p:nvPr>
            <p:ph type="ftr" sz="quarter" idx="11"/>
          </p:nvPr>
        </p:nvSpPr>
        <p:spPr/>
        <p:txBody>
          <a:bodyPr/>
          <a:lstStyle/>
          <a:p>
            <a:r>
              <a:rPr lang="en-US" smtClean="0"/>
              <a:t>K. Tollefson, 3rd Top Workshop @ Grenoble</a:t>
            </a:r>
            <a:endParaRPr lang="en-US"/>
          </a:p>
        </p:txBody>
      </p:sp>
      <p:sp>
        <p:nvSpPr>
          <p:cNvPr id="7" name="Slide Number Placeholder 5"/>
          <p:cNvSpPr>
            <a:spLocks noGrp="1"/>
          </p:cNvSpPr>
          <p:nvPr>
            <p:ph type="sldNum" sz="quarter" idx="12"/>
          </p:nvPr>
        </p:nvSpPr>
        <p:spPr/>
        <p:txBody>
          <a:bodyPr/>
          <a:lstStyle/>
          <a:p>
            <a:fld id="{55717DB5-D912-1B41-A3C5-D317E1154473}" type="slidenum">
              <a:rPr lang="en-US" smtClean="0"/>
              <a:pPr/>
              <a:t>8</a:t>
            </a:fld>
            <a:endParaRPr lang="en-US"/>
          </a:p>
        </p:txBody>
      </p:sp>
      <p:sp>
        <p:nvSpPr>
          <p:cNvPr id="10" name="TextBox 9"/>
          <p:cNvSpPr txBox="1"/>
          <p:nvPr/>
        </p:nvSpPr>
        <p:spPr>
          <a:xfrm>
            <a:off x="1464027" y="5619690"/>
            <a:ext cx="1736373" cy="400110"/>
          </a:xfrm>
          <a:prstGeom prst="rect">
            <a:avLst/>
          </a:prstGeom>
          <a:noFill/>
          <a:ln w="28575" cap="flat" cmpd="sng" algn="ctr">
            <a:noFill/>
            <a:prstDash val="solid"/>
            <a:round/>
            <a:headEnd type="none" w="med" len="med"/>
            <a:tailEnd type="none" w="med" len="med"/>
          </a:ln>
        </p:spPr>
        <p:txBody>
          <a:bodyPr wrap="none" rtlCol="0">
            <a:spAutoFit/>
          </a:bodyPr>
          <a:lstStyle/>
          <a:p>
            <a:r>
              <a:rPr lang="en-US" sz="2000" b="1" dirty="0" smtClean="0">
                <a:solidFill>
                  <a:srgbClr val="FF0000"/>
                </a:solidFill>
              </a:rPr>
              <a:t>172.4±1.2 GeV</a:t>
            </a:r>
            <a:endParaRPr lang="en-US" sz="2000" b="1" dirty="0">
              <a:solidFill>
                <a:srgbClr val="FF0000"/>
              </a:solidFill>
            </a:endParaRPr>
          </a:p>
        </p:txBody>
      </p:sp>
      <p:cxnSp>
        <p:nvCxnSpPr>
          <p:cNvPr id="12" name="Straight Connector 11"/>
          <p:cNvCxnSpPr/>
          <p:nvPr/>
        </p:nvCxnSpPr>
        <p:spPr>
          <a:xfrm>
            <a:off x="4800600" y="3048000"/>
            <a:ext cx="38862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6200000">
            <a:off x="8123799" y="1993300"/>
            <a:ext cx="1038135" cy="461665"/>
          </a:xfrm>
          <a:prstGeom prst="rect">
            <a:avLst/>
          </a:prstGeom>
          <a:noFill/>
        </p:spPr>
        <p:txBody>
          <a:bodyPr wrap="square" rtlCol="0">
            <a:spAutoFit/>
          </a:bodyPr>
          <a:lstStyle/>
          <a:p>
            <a:r>
              <a:rPr lang="en-US" sz="2400" b="1" dirty="0" smtClean="0"/>
              <a:t>Run I</a:t>
            </a:r>
            <a:endParaRPr lang="en-US" sz="2400" b="1" dirty="0"/>
          </a:p>
        </p:txBody>
      </p:sp>
      <p:sp>
        <p:nvSpPr>
          <p:cNvPr id="19" name="TextBox 18"/>
          <p:cNvSpPr txBox="1"/>
          <p:nvPr/>
        </p:nvSpPr>
        <p:spPr>
          <a:xfrm rot="16200000">
            <a:off x="7241232" y="4188768"/>
            <a:ext cx="2743201" cy="461665"/>
          </a:xfrm>
          <a:prstGeom prst="rect">
            <a:avLst/>
          </a:prstGeom>
          <a:noFill/>
        </p:spPr>
        <p:txBody>
          <a:bodyPr wrap="square" rtlCol="0">
            <a:spAutoFit/>
          </a:bodyPr>
          <a:lstStyle/>
          <a:p>
            <a:r>
              <a:rPr lang="en-US" sz="2400" b="1" dirty="0" smtClean="0"/>
              <a:t>Each channel Run II</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smtClean="0"/>
              <a:t>October 25, 2008</a:t>
            </a:r>
            <a:endParaRPr lang="en-US"/>
          </a:p>
        </p:txBody>
      </p:sp>
      <p:sp>
        <p:nvSpPr>
          <p:cNvPr id="13" name="Footer Placeholder 2"/>
          <p:cNvSpPr>
            <a:spLocks noGrp="1"/>
          </p:cNvSpPr>
          <p:nvPr>
            <p:ph type="ftr" sz="quarter" idx="11"/>
          </p:nvPr>
        </p:nvSpPr>
        <p:spPr/>
        <p:txBody>
          <a:bodyPr/>
          <a:lstStyle/>
          <a:p>
            <a:r>
              <a:rPr lang="en-US" smtClean="0"/>
              <a:t>K. Tollefson, 3rd Top Workshop @ Grenoble</a:t>
            </a:r>
            <a:endParaRPr lang="en-US"/>
          </a:p>
        </p:txBody>
      </p:sp>
      <p:sp>
        <p:nvSpPr>
          <p:cNvPr id="14" name="Slide Number Placeholder 3"/>
          <p:cNvSpPr>
            <a:spLocks noGrp="1"/>
          </p:cNvSpPr>
          <p:nvPr>
            <p:ph type="sldNum" sz="quarter" idx="12"/>
          </p:nvPr>
        </p:nvSpPr>
        <p:spPr/>
        <p:txBody>
          <a:bodyPr/>
          <a:lstStyle/>
          <a:p>
            <a:fld id="{1D9D5ACD-7069-954D-A601-FA3C303CE5ED}" type="slidenum">
              <a:rPr lang="en-US"/>
              <a:pPr/>
              <a:t>9</a:t>
            </a:fld>
            <a:endParaRPr lang="en-US"/>
          </a:p>
        </p:txBody>
      </p:sp>
      <p:sp>
        <p:nvSpPr>
          <p:cNvPr id="15" name="Rectangle 14"/>
          <p:cNvSpPr/>
          <p:nvPr/>
        </p:nvSpPr>
        <p:spPr>
          <a:xfrm>
            <a:off x="0" y="0"/>
            <a:ext cx="9144000" cy="838200"/>
          </a:xfrm>
          <a:prstGeom prst="rect">
            <a:avLst/>
          </a:prstGeom>
          <a:solidFill>
            <a:srgbClr val="5F0791"/>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latin typeface="+mj-lt"/>
                <a:cs typeface="Arial"/>
              </a:rPr>
              <a:t>Reconstructing the Mass</a:t>
            </a:r>
            <a:endParaRPr lang="en-US" sz="4400" dirty="0">
              <a:latin typeface="+mj-lt"/>
              <a:cs typeface="Arial"/>
            </a:endParaRPr>
          </a:p>
        </p:txBody>
      </p:sp>
      <p:pic>
        <p:nvPicPr>
          <p:cNvPr id="17" name="Picture 16" descr="Mass_reconstruction.gif"/>
          <p:cNvPicPr>
            <a:picLocks noChangeAspect="1"/>
          </p:cNvPicPr>
          <p:nvPr/>
        </p:nvPicPr>
        <p:blipFill>
          <a:blip r:embed="rId3"/>
          <a:stretch>
            <a:fillRect/>
          </a:stretch>
        </p:blipFill>
        <p:spPr>
          <a:xfrm>
            <a:off x="189438" y="838200"/>
            <a:ext cx="8725962" cy="5557428"/>
          </a:xfrm>
          <a:prstGeom prst="rect">
            <a:avLst/>
          </a:prstGeom>
        </p:spPr>
      </p:pic>
      <p:sp>
        <p:nvSpPr>
          <p:cNvPr id="7" name="TextBox 6"/>
          <p:cNvSpPr txBox="1"/>
          <p:nvPr/>
        </p:nvSpPr>
        <p:spPr>
          <a:xfrm>
            <a:off x="2743200" y="838200"/>
            <a:ext cx="6152834" cy="369332"/>
          </a:xfrm>
          <a:prstGeom prst="rect">
            <a:avLst/>
          </a:prstGeom>
          <a:noFill/>
          <a:ln w="28575" cap="flat" cmpd="sng" algn="ctr">
            <a:solidFill>
              <a:schemeClr val="tx1"/>
            </a:solidFill>
            <a:prstDash val="solid"/>
            <a:round/>
            <a:headEnd type="none" w="med" len="med"/>
            <a:tailEnd type="none" w="med" len="med"/>
          </a:ln>
        </p:spPr>
        <p:txBody>
          <a:bodyPr wrap="none" rtlCol="0">
            <a:spAutoFit/>
          </a:bodyPr>
          <a:lstStyle/>
          <a:p>
            <a:r>
              <a:rPr lang="en-US" b="1" dirty="0" smtClean="0">
                <a:solidFill>
                  <a:srgbClr val="1F11CB"/>
                </a:solidFill>
              </a:rPr>
              <a:t>See NWA talk by </a:t>
            </a:r>
            <a:r>
              <a:rPr lang="en-US" b="1" dirty="0" err="1" smtClean="0">
                <a:solidFill>
                  <a:srgbClr val="1F11CB"/>
                </a:solidFill>
              </a:rPr>
              <a:t>Joerg</a:t>
            </a:r>
            <a:r>
              <a:rPr lang="en-US" b="1" dirty="0" smtClean="0">
                <a:solidFill>
                  <a:srgbClr val="1F11CB"/>
                </a:solidFill>
              </a:rPr>
              <a:t> Meyer from Grenoble workshop in 2007</a:t>
            </a:r>
            <a:endParaRPr lang="en-US" b="1" dirty="0">
              <a:solidFill>
                <a:srgbClr val="1F11CB"/>
              </a:solidFill>
            </a:endParaRPr>
          </a:p>
        </p:txBody>
      </p:sp>
      <p:sp>
        <p:nvSpPr>
          <p:cNvPr id="8" name="TextBox 7"/>
          <p:cNvSpPr txBox="1"/>
          <p:nvPr/>
        </p:nvSpPr>
        <p:spPr>
          <a:xfrm>
            <a:off x="2971800" y="3669268"/>
            <a:ext cx="6026146" cy="369332"/>
          </a:xfrm>
          <a:prstGeom prst="rect">
            <a:avLst/>
          </a:prstGeom>
          <a:noFill/>
          <a:ln w="28575" cap="flat" cmpd="sng" algn="ctr">
            <a:solidFill>
              <a:schemeClr val="tx1"/>
            </a:solidFill>
            <a:prstDash val="solid"/>
            <a:round/>
            <a:headEnd type="none" w="med" len="med"/>
            <a:tailEnd type="none" w="med" len="med"/>
          </a:ln>
        </p:spPr>
        <p:txBody>
          <a:bodyPr wrap="none" rtlCol="0">
            <a:spAutoFit/>
          </a:bodyPr>
          <a:lstStyle/>
          <a:p>
            <a:r>
              <a:rPr lang="en-US" b="1" dirty="0" smtClean="0">
                <a:solidFill>
                  <a:srgbClr val="1F11CB"/>
                </a:solidFill>
              </a:rPr>
              <a:t>See talk by Marion </a:t>
            </a:r>
            <a:r>
              <a:rPr lang="en-US" b="1" dirty="0" err="1" smtClean="0">
                <a:solidFill>
                  <a:srgbClr val="1F11CB"/>
                </a:solidFill>
              </a:rPr>
              <a:t>Arthaud</a:t>
            </a:r>
            <a:r>
              <a:rPr lang="en-US" b="1" dirty="0" smtClean="0">
                <a:solidFill>
                  <a:srgbClr val="1F11CB"/>
                </a:solidFill>
              </a:rPr>
              <a:t> from Grenoble workshop in 2007</a:t>
            </a:r>
            <a:endParaRPr lang="en-US" b="1" dirty="0">
              <a:solidFill>
                <a:srgbClr val="1F11CB"/>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1908</TotalTime>
  <Words>3982</Words>
  <Application>Microsoft Macintosh PowerPoint</Application>
  <PresentationFormat>On-screen Show (4:3)</PresentationFormat>
  <Paragraphs>391</Paragraphs>
  <Slides>30</Slides>
  <Notes>30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Top Mass Measurements  @ the Tevatron  </vt:lpstr>
      <vt:lpstr>Why Measure the Mass </vt:lpstr>
      <vt:lpstr>History</vt:lpstr>
      <vt:lpstr>Slide 4</vt:lpstr>
      <vt:lpstr>Philosophy in Run II</vt:lpstr>
      <vt:lpstr>Slide 6</vt:lpstr>
      <vt:lpstr>Slide 7</vt:lpstr>
      <vt:lpstr>Combination @ ICHEP ‘08</vt:lpstr>
      <vt:lpstr>Slide 9</vt:lpstr>
      <vt:lpstr>The template technique</vt:lpstr>
      <vt:lpstr>Slide 11</vt:lpstr>
      <vt:lpstr>Slide 12</vt:lpstr>
      <vt:lpstr>Generic Matrix Element Method </vt:lpstr>
      <vt:lpstr>Slide 14</vt:lpstr>
      <vt:lpstr>Slide 15</vt:lpstr>
      <vt:lpstr>Slide 16</vt:lpstr>
      <vt:lpstr>Slide 17</vt:lpstr>
      <vt:lpstr>Slide 18</vt:lpstr>
      <vt:lpstr>Slide 19</vt:lpstr>
      <vt:lpstr>Slide 20</vt:lpstr>
      <vt:lpstr>Systematic Uncertainties</vt:lpstr>
      <vt:lpstr>Slide 22</vt:lpstr>
      <vt:lpstr>Slide 23</vt:lpstr>
      <vt:lpstr>Remaining issues</vt:lpstr>
      <vt:lpstr>Remaining issues</vt:lpstr>
      <vt:lpstr>Slide 26</vt:lpstr>
      <vt:lpstr>Slide 27</vt:lpstr>
      <vt:lpstr>ISR &amp; FSR</vt:lpstr>
      <vt:lpstr>b-JES using Z(bb)</vt:lpstr>
      <vt:lpstr>Slide 30</vt:lpstr>
    </vt:vector>
  </TitlesOfParts>
  <Company>Michigan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Mass Measurements  @ the Tevatron  </dc:title>
  <dc:creator>Kirsten  Tollefson</dc:creator>
  <cp:lastModifiedBy>Kirsten  Tollefson</cp:lastModifiedBy>
  <cp:revision>135</cp:revision>
  <dcterms:created xsi:type="dcterms:W3CDTF">2008-10-25T06:48:03Z</dcterms:created>
  <dcterms:modified xsi:type="dcterms:W3CDTF">2008-10-25T06:48:31Z</dcterms:modified>
</cp:coreProperties>
</file>