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8" autoAdjust="0"/>
  </p:normalViewPr>
  <p:slideViewPr>
    <p:cSldViewPr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9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EC6AE0-A76A-4571-8B58-A338DA854169}" type="datetimeFigureOut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7564C5-49F1-424B-8328-678E2107A4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37616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87E105-89C5-4F0E-986A-F5E85A5B8CA1}" type="datetimeFigureOut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43239E-5CFC-4EA3-9F9C-DF60679EE9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01264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lapp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875" y="6075363"/>
            <a:ext cx="107791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8" descr="Courbe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90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6" descr="Logo LAPP + texte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100138" y="319088"/>
            <a:ext cx="1254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11" descr="logo-universite.jp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6286520"/>
            <a:ext cx="10795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25604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  <p:pic>
        <p:nvPicPr>
          <p:cNvPr id="10" name="Image 9" descr="logo_CNRS_In2p3_simple.eps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929586" y="5500702"/>
            <a:ext cx="796461" cy="1087476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9F5B8-EE3F-4F17-B2AE-D45B78BD1600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596EA-B54B-4A09-9054-3B31982378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D65C-69B3-4EB5-80D6-7E532CECBD68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285F1-92F9-4C4C-8FCC-473031D4A1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1C6C4-A6AD-457D-9941-AD9E63AF32E9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1A597-3041-4709-9B3F-CF8E9DE480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98B73-E7B6-414C-8320-9E098CEF8EB1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825B1-1A2E-433B-AF23-4B95C0D578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FD7F-2495-44D4-831C-04D4BEAAF25C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79BF3-24A6-4750-AE05-1AA372DB2E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CD565-73CB-4587-BDEE-D80B201032C3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B6404-B907-44DC-A863-292450976C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F30B-B261-4D97-B9E0-675896D60211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AE195-00B8-4076-86CB-B5E358FBF5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3BB70-3353-44EE-8ED2-1DC00F011CBA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9AD89-17DE-4EAC-B060-CF86C17F77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0D453-A493-41D7-A604-2E9969A6FE34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0B205-3984-46F8-A31F-DD10BEA33E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ED06-0ED1-4AED-B14F-B27593AB8EFE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722D0-6A26-4700-92D2-75E3B120BB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79FC-7012-4063-9A8F-32C8EBD6F536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ACB8A-E48D-4E53-819B-F795AC2893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8" descr="Courb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8907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285875" y="274638"/>
            <a:ext cx="7400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pic>
        <p:nvPicPr>
          <p:cNvPr id="1029" name="Image 6" descr="lapp2.jp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4375" y="6215063"/>
            <a:ext cx="9001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938338" y="6356350"/>
            <a:ext cx="10620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7C4715-2355-49FA-A011-171FDE53D6AD}" type="datetime1">
              <a:rPr lang="fr-FR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5756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7CBBCE-5E90-4066-BD8F-A005DF7D02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gdr.cnrs.fr/drh/carriere/concint/concint.htm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gdr.cnrs.fr/drh/carriere/dossier-annuel/default.ht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Réunion de service électronique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10 avril 2014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Julie Prast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Nouvelles diverses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</a:rPr>
              <a:t>Postes 2014 pour le LAPP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1 poste frais IR automatisme</a:t>
            </a:r>
          </a:p>
          <a:p>
            <a:pPr lvl="1"/>
            <a:r>
              <a:rPr lang="fr-FR" sz="2000" b="1" dirty="0" smtClean="0">
                <a:solidFill>
                  <a:srgbClr val="7030A0"/>
                </a:solidFill>
              </a:rPr>
              <a:t>1 NOEMIE IR BAP C en remplacement de Guy. </a:t>
            </a:r>
          </a:p>
          <a:p>
            <a:pPr lvl="2"/>
            <a:r>
              <a:rPr lang="fr-FR" sz="1800" dirty="0" smtClean="0">
                <a:solidFill>
                  <a:schemeClr val="tx2"/>
                </a:solidFill>
              </a:rPr>
              <a:t>Campagne de recrutement 15 avril -28 mai</a:t>
            </a:r>
          </a:p>
          <a:p>
            <a:pPr lvl="2"/>
            <a:r>
              <a:rPr lang="fr-FR" sz="1800" dirty="0" smtClean="0">
                <a:solidFill>
                  <a:schemeClr val="tx2"/>
                </a:solidFill>
              </a:rPr>
              <a:t>Prise de fonction au 1er octobre</a:t>
            </a:r>
          </a:p>
          <a:p>
            <a:pPr lvl="2"/>
            <a:r>
              <a:rPr lang="fr-FR" sz="1800" dirty="0" smtClean="0">
                <a:solidFill>
                  <a:srgbClr val="7030A0"/>
                </a:solidFill>
              </a:rPr>
              <a:t>Faites de la PUB !!!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Budget du service pour 2014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30 000€ +1500€ missions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Equivalent au budget reçu en 2013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AERES : 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évaluation du laboratoire sur la période 2009 à juillet 2014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Dossier à rendre pour le 3/10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698B73-E7B6-414C-8320-9E098CEF8EB1}" type="datetime1">
              <a:rPr lang="fr-FR" smtClean="0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825B1-1A2E-433B-AF23-4B95C0D5785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45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Nouvelles diverses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</a:rPr>
              <a:t>Résume réunion directeurs IN2P3 mars 2014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ANR : résultats présélection connus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Achats par carte achat (CB) encouragés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Possibilité de faire la demande d’une carte au sein du service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Légion d’honneur Isabelle 24 juin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1AFD7F-2495-44D4-831C-04D4BEAAF25C}" type="datetime1">
              <a:rPr lang="fr-FR" smtClean="0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79BF3-24A6-4750-AE05-1AA372DB2E47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41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Concours internes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875" y="1600200"/>
            <a:ext cx="7606605" cy="4525963"/>
          </a:xfrm>
        </p:spPr>
        <p:txBody>
          <a:bodyPr/>
          <a:lstStyle/>
          <a:p>
            <a:r>
              <a:rPr lang="fr-FR" sz="2400" b="1" dirty="0">
                <a:solidFill>
                  <a:schemeClr val="tx2"/>
                </a:solidFill>
              </a:rPr>
              <a:t>Date limite de dépôt des dossiers : 25 avril </a:t>
            </a:r>
            <a:r>
              <a:rPr lang="fr-FR" sz="2400" b="1" dirty="0" smtClean="0">
                <a:solidFill>
                  <a:schemeClr val="tx2"/>
                </a:solidFill>
              </a:rPr>
              <a:t>2014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Pour tout savoir : </a:t>
            </a:r>
            <a:r>
              <a:rPr lang="fr-FR" sz="2000" u="sng" dirty="0" smtClean="0">
                <a:hlinkClick r:id="rId2"/>
              </a:rPr>
              <a:t>http</a:t>
            </a:r>
            <a:r>
              <a:rPr lang="fr-FR" sz="2000" u="sng" dirty="0">
                <a:hlinkClick r:id="rId2"/>
              </a:rPr>
              <a:t>://www.dgdr.cnrs.fr/drh/carriere/concint/concint.htm</a:t>
            </a:r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400" dirty="0">
                <a:solidFill>
                  <a:schemeClr val="tx2"/>
                </a:solidFill>
              </a:rPr>
              <a:t>Répartition par corps : </a:t>
            </a:r>
          </a:p>
          <a:p>
            <a:pPr lvl="1"/>
            <a:r>
              <a:rPr lang="fr-FR" sz="2000" dirty="0">
                <a:solidFill>
                  <a:schemeClr val="tx2"/>
                </a:solidFill>
              </a:rPr>
              <a:t>22 ingénieurs de recherche </a:t>
            </a:r>
          </a:p>
          <a:p>
            <a:pPr lvl="1"/>
            <a:r>
              <a:rPr lang="fr-FR" sz="2000" dirty="0">
                <a:solidFill>
                  <a:schemeClr val="tx2"/>
                </a:solidFill>
              </a:rPr>
              <a:t>34 ingénieurs </a:t>
            </a:r>
            <a:r>
              <a:rPr lang="fr-FR" sz="2000" dirty="0" smtClean="0">
                <a:solidFill>
                  <a:schemeClr val="tx2"/>
                </a:solidFill>
              </a:rPr>
              <a:t>d'études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…</a:t>
            </a:r>
            <a:endParaRPr lang="fr-FR" sz="2000" dirty="0">
              <a:solidFill>
                <a:schemeClr val="tx2"/>
              </a:solidFill>
            </a:endParaRPr>
          </a:p>
          <a:p>
            <a:r>
              <a:rPr lang="fr-FR" sz="2800" dirty="0" smtClean="0">
                <a:solidFill>
                  <a:schemeClr val="tx2"/>
                </a:solidFill>
              </a:rPr>
              <a:t>Dossier similaire à celui 2013 </a:t>
            </a:r>
            <a:r>
              <a:rPr lang="fr-FR" sz="2800" dirty="0" err="1" smtClean="0">
                <a:solidFill>
                  <a:schemeClr val="tx2"/>
                </a:solidFill>
              </a:rPr>
              <a:t>ie</a:t>
            </a:r>
            <a:r>
              <a:rPr lang="fr-FR" sz="2800" dirty="0" smtClean="0">
                <a:solidFill>
                  <a:schemeClr val="tx2"/>
                </a:solidFill>
              </a:rPr>
              <a:t> sans partie à remplir par la hiérarchie.</a:t>
            </a:r>
          </a:p>
          <a:p>
            <a:r>
              <a:rPr lang="fr-FR" sz="2800" b="1" dirty="0" smtClean="0">
                <a:solidFill>
                  <a:schemeClr val="tx2"/>
                </a:solidFill>
              </a:rPr>
              <a:t>Avertissez moi si vous vous présentez !</a:t>
            </a:r>
            <a:endParaRPr lang="fr-FR" sz="2800" b="1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1AFD7F-2495-44D4-831C-04D4BEAAF25C}" type="datetime1">
              <a:rPr lang="fr-FR" smtClean="0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79BF3-24A6-4750-AE05-1AA372DB2E47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chemeClr val="tx2"/>
                </a:solidFill>
              </a:rPr>
              <a:t>Entretiens et dossiers de carrière</a:t>
            </a:r>
            <a:endParaRPr lang="fr-FR" sz="4000" dirty="0" smtClean="0">
              <a:solidFill>
                <a:schemeClr val="tx2"/>
              </a:solidFill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</a:rPr>
              <a:t>Campagne 2014 ouvre le 15 avril et ferme le 27 juin</a:t>
            </a:r>
          </a:p>
          <a:p>
            <a:r>
              <a:rPr lang="fr-FR" sz="2000" dirty="0">
                <a:hlinkClick r:id="rId2"/>
              </a:rPr>
              <a:t>http://</a:t>
            </a:r>
            <a:r>
              <a:rPr lang="fr-FR" sz="2000" dirty="0" smtClean="0">
                <a:hlinkClick r:id="rId2"/>
              </a:rPr>
              <a:t>www.dgdr.cnrs.fr/drh/carriere/dossier-annuel/default.htm</a:t>
            </a:r>
            <a:endParaRPr lang="fr-FR" sz="2000" dirty="0" smtClean="0"/>
          </a:p>
          <a:p>
            <a:r>
              <a:rPr lang="fr-FR" sz="2000" dirty="0" smtClean="0">
                <a:solidFill>
                  <a:schemeClr val="tx2"/>
                </a:solidFill>
              </a:rPr>
              <a:t>Entretien des </a:t>
            </a:r>
            <a:r>
              <a:rPr lang="fr-FR" sz="2000" dirty="0" err="1" smtClean="0">
                <a:solidFill>
                  <a:schemeClr val="tx2"/>
                </a:solidFill>
              </a:rPr>
              <a:t>promouvables</a:t>
            </a:r>
            <a:r>
              <a:rPr lang="fr-FR" sz="2000" dirty="0" smtClean="0">
                <a:solidFill>
                  <a:schemeClr val="tx2"/>
                </a:solidFill>
              </a:rPr>
              <a:t> à faire avant le 3 juin (réunion de la CAP/direction @ LAPP)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Certains rendez vous sont déjà pris. Les autres le seront rapidement !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QQ conseils avant l’entretien : 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Si possible remplissez l’onglet activités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Remémorez vous les faits marquants de l’ année (12 deniers mois)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Projetez vous dans l’année à venir (12 prochains mois)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Réfléchissez à vos souhaits d’</a:t>
            </a:r>
            <a:r>
              <a:rPr lang="fr-FR" sz="1600" dirty="0" err="1" smtClean="0">
                <a:solidFill>
                  <a:schemeClr val="tx2"/>
                </a:solidFill>
              </a:rPr>
              <a:t>evolution</a:t>
            </a:r>
            <a:r>
              <a:rPr lang="fr-FR" sz="1600" dirty="0" smtClean="0">
                <a:solidFill>
                  <a:schemeClr val="tx2"/>
                </a:solidFill>
              </a:rPr>
              <a:t> et vos besoins en formation</a:t>
            </a:r>
            <a:endParaRPr lang="fr-FR" sz="20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Journées électroniques IN2P3</a:t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dirty="0" smtClean="0">
                <a:solidFill>
                  <a:schemeClr val="tx2"/>
                </a:solidFill>
              </a:rPr>
              <a:t>Marseille 11-13 juin 2014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875" y="1600200"/>
            <a:ext cx="7400925" cy="4997152"/>
          </a:xfrm>
        </p:spPr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Précédées par journée </a:t>
            </a:r>
            <a:r>
              <a:rPr lang="fr-FR" dirty="0" err="1" smtClean="0">
                <a:solidFill>
                  <a:schemeClr val="tx2"/>
                </a:solidFill>
              </a:rPr>
              <a:t>xTCA</a:t>
            </a:r>
            <a:r>
              <a:rPr lang="fr-FR" dirty="0" smtClean="0">
                <a:solidFill>
                  <a:schemeClr val="tx2"/>
                </a:solidFill>
              </a:rPr>
              <a:t> le 10 juin.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Interventions du LAPP : 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Nicolas Dumont </a:t>
            </a:r>
            <a:r>
              <a:rPr lang="fr-FR" sz="1600" dirty="0" err="1">
                <a:solidFill>
                  <a:schemeClr val="tx2"/>
                </a:solidFill>
              </a:rPr>
              <a:t>Dayot</a:t>
            </a:r>
            <a:r>
              <a:rPr lang="fr-FR" sz="1600" dirty="0">
                <a:solidFill>
                  <a:schemeClr val="tx2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 : Electronique </a:t>
            </a:r>
            <a:r>
              <a:rPr lang="fr-FR" sz="1600" dirty="0">
                <a:solidFill>
                  <a:schemeClr val="tx2"/>
                </a:solidFill>
              </a:rPr>
              <a:t>d’acquisition pour le calorimètre argon liquide d’ATLAS </a:t>
            </a:r>
            <a:endParaRPr lang="fr-FR" sz="1600" dirty="0" smtClean="0">
              <a:solidFill>
                <a:schemeClr val="tx2"/>
              </a:solidFill>
            </a:endParaRP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Nicolas </a:t>
            </a:r>
            <a:r>
              <a:rPr lang="fr-FR" sz="1600" dirty="0">
                <a:solidFill>
                  <a:schemeClr val="tx2"/>
                </a:solidFill>
              </a:rPr>
              <a:t>LETENDRE </a:t>
            </a:r>
            <a:r>
              <a:rPr lang="fr-FR" sz="1600" dirty="0" smtClean="0">
                <a:solidFill>
                  <a:schemeClr val="tx2"/>
                </a:solidFill>
              </a:rPr>
              <a:t> : Développements </a:t>
            </a:r>
            <a:r>
              <a:rPr lang="fr-FR" sz="1600" dirty="0">
                <a:solidFill>
                  <a:schemeClr val="tx2"/>
                </a:solidFill>
              </a:rPr>
              <a:t>ATCA au LAPP </a:t>
            </a:r>
            <a:r>
              <a:rPr lang="fr-FR" sz="1600" dirty="0" smtClean="0">
                <a:solidFill>
                  <a:srgbClr val="FF0000"/>
                </a:solidFill>
              </a:rPr>
              <a:t>(</a:t>
            </a:r>
            <a:r>
              <a:rPr lang="fr-FR" sz="1600" dirty="0">
                <a:solidFill>
                  <a:srgbClr val="FF0000"/>
                </a:solidFill>
              </a:rPr>
              <a:t>à </a:t>
            </a:r>
            <a:r>
              <a:rPr lang="fr-FR" sz="1600" dirty="0" smtClean="0">
                <a:solidFill>
                  <a:srgbClr val="FF0000"/>
                </a:solidFill>
              </a:rPr>
              <a:t>confirmer</a:t>
            </a:r>
            <a:r>
              <a:rPr lang="fr-FR" sz="1600" dirty="0">
                <a:solidFill>
                  <a:srgbClr val="FF0000"/>
                </a:solidFill>
              </a:rPr>
              <a:t>)</a:t>
            </a:r>
            <a:endParaRPr lang="fr-FR" sz="1600" dirty="0">
              <a:solidFill>
                <a:srgbClr val="FF0000"/>
              </a:solidFill>
            </a:endParaRP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Guillaume </a:t>
            </a:r>
            <a:r>
              <a:rPr lang="fr-FR" sz="1600" dirty="0" err="1">
                <a:solidFill>
                  <a:schemeClr val="tx2"/>
                </a:solidFill>
              </a:rPr>
              <a:t>Vouters</a:t>
            </a:r>
            <a:r>
              <a:rPr lang="fr-FR" sz="1600" dirty="0">
                <a:solidFill>
                  <a:schemeClr val="tx2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  : Organisation </a:t>
            </a:r>
            <a:r>
              <a:rPr lang="fr-FR" sz="1600" dirty="0" err="1">
                <a:solidFill>
                  <a:schemeClr val="tx2"/>
                </a:solidFill>
              </a:rPr>
              <a:t>firmware</a:t>
            </a:r>
            <a:r>
              <a:rPr lang="fr-FR" sz="1600" dirty="0">
                <a:solidFill>
                  <a:schemeClr val="tx2"/>
                </a:solidFill>
              </a:rPr>
              <a:t> pour les </a:t>
            </a:r>
            <a:r>
              <a:rPr lang="fr-FR" sz="1600" dirty="0" err="1">
                <a:solidFill>
                  <a:schemeClr val="tx2"/>
                </a:solidFill>
              </a:rPr>
              <a:t>Stratix</a:t>
            </a:r>
            <a:r>
              <a:rPr lang="fr-FR" sz="1600" dirty="0">
                <a:solidFill>
                  <a:schemeClr val="tx2"/>
                </a:solidFill>
              </a:rPr>
              <a:t> V de LHCB </a:t>
            </a:r>
            <a:r>
              <a:rPr lang="fr-FR" sz="1600" dirty="0" smtClean="0">
                <a:solidFill>
                  <a:schemeClr val="tx2"/>
                </a:solidFill>
              </a:rPr>
              <a:t>LAPP A confirmer </a:t>
            </a:r>
            <a:r>
              <a:rPr lang="fr-FR" sz="1600" dirty="0" smtClean="0">
                <a:solidFill>
                  <a:srgbClr val="FF0000"/>
                </a:solidFill>
              </a:rPr>
              <a:t>ANNULE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Table ronde Routage de gros </a:t>
            </a:r>
            <a:r>
              <a:rPr lang="fr-FR" sz="1600" dirty="0" smtClean="0">
                <a:solidFill>
                  <a:schemeClr val="tx2"/>
                </a:solidFill>
              </a:rPr>
              <a:t>boîtier </a:t>
            </a:r>
            <a:r>
              <a:rPr lang="fr-FR" sz="1600" dirty="0">
                <a:solidFill>
                  <a:schemeClr val="tx2"/>
                </a:solidFill>
              </a:rPr>
              <a:t>FPGA </a:t>
            </a:r>
            <a:r>
              <a:rPr lang="fr-FR" sz="1600" dirty="0" smtClean="0">
                <a:solidFill>
                  <a:schemeClr val="tx2"/>
                </a:solidFill>
              </a:rPr>
              <a:t>(LAL/LAPP)  Sebastien CAP </a:t>
            </a:r>
          </a:p>
          <a:p>
            <a:pPr lvl="1"/>
            <a:r>
              <a:rPr lang="fr-FR" sz="1600" dirty="0">
                <a:solidFill>
                  <a:schemeClr val="tx2"/>
                </a:solidFill>
              </a:rPr>
              <a:t>Richard </a:t>
            </a:r>
            <a:r>
              <a:rPr lang="fr-FR" sz="1600" dirty="0" smtClean="0">
                <a:solidFill>
                  <a:schemeClr val="tx2"/>
                </a:solidFill>
              </a:rPr>
              <a:t>Hermel :  </a:t>
            </a:r>
            <a:r>
              <a:rPr lang="fr-FR" sz="1600" dirty="0">
                <a:solidFill>
                  <a:schemeClr val="tx2"/>
                </a:solidFill>
              </a:rPr>
              <a:t>ASIC de lecture d’une matrice </a:t>
            </a:r>
            <a:r>
              <a:rPr lang="fr-FR" sz="1600" dirty="0" err="1">
                <a:solidFill>
                  <a:schemeClr val="tx2"/>
                </a:solidFill>
              </a:rPr>
              <a:t>SiPM</a:t>
            </a:r>
            <a:r>
              <a:rPr lang="fr-FR" sz="1600" dirty="0">
                <a:solidFill>
                  <a:schemeClr val="tx2"/>
                </a:solidFill>
              </a:rPr>
              <a:t> pour CTA. </a:t>
            </a:r>
            <a:endParaRPr lang="fr-FR" sz="1600" dirty="0" smtClean="0">
              <a:solidFill>
                <a:schemeClr val="tx2"/>
              </a:solidFill>
            </a:endParaRPr>
          </a:p>
          <a:p>
            <a:r>
              <a:rPr lang="fr-FR" sz="2000" dirty="0" smtClean="0">
                <a:solidFill>
                  <a:schemeClr val="tx2"/>
                </a:solidFill>
              </a:rPr>
              <a:t>Participants (sans présentation)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Sebastien Vilalte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Cyril </a:t>
            </a:r>
            <a:r>
              <a:rPr lang="fr-FR" sz="1600" dirty="0" err="1" smtClean="0">
                <a:solidFill>
                  <a:schemeClr val="tx2"/>
                </a:solidFill>
              </a:rPr>
              <a:t>Drancourt</a:t>
            </a:r>
            <a:endParaRPr lang="fr-FR" sz="1600" dirty="0" smtClean="0">
              <a:solidFill>
                <a:schemeClr val="tx2"/>
              </a:solidFill>
            </a:endParaRPr>
          </a:p>
          <a:p>
            <a:r>
              <a:rPr lang="fr-FR" sz="2000" dirty="0" smtClean="0">
                <a:solidFill>
                  <a:schemeClr val="tx2"/>
                </a:solidFill>
              </a:rPr>
              <a:t>Programme prévisionnel  (TBC): 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FPGA/PCB : mercredi midi au jeudi midi (table ronde routage jeudi matin)</a:t>
            </a:r>
          </a:p>
          <a:p>
            <a:pPr lvl="1"/>
            <a:r>
              <a:rPr lang="fr-FR" sz="1600" dirty="0" smtClean="0">
                <a:solidFill>
                  <a:schemeClr val="tx2"/>
                </a:solidFill>
              </a:rPr>
              <a:t>ASIC :  jeudi midi au vendredi midi</a:t>
            </a:r>
            <a:endParaRPr lang="fr-FR" sz="16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1AFD7F-2495-44D4-831C-04D4BEAAF25C}" type="datetime1">
              <a:rPr lang="fr-FR" smtClean="0"/>
              <a:pPr>
                <a:defRPr/>
              </a:pPr>
              <a:t>10/04/2014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79BF3-24A6-4750-AE05-1AA372DB2E47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9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tx2"/>
                </a:solidFill>
              </a:rPr>
              <a:t>Ecole électronique analogique IN2P3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412776"/>
            <a:ext cx="7400925" cy="4680520"/>
          </a:xfrm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</a:rPr>
              <a:t>16-19 juin </a:t>
            </a:r>
            <a:r>
              <a:rPr lang="fr-FR" sz="2400" dirty="0" err="1" smtClean="0">
                <a:solidFill>
                  <a:schemeClr val="tx2"/>
                </a:solidFill>
              </a:rPr>
              <a:t>Frejus</a:t>
            </a:r>
            <a:endParaRPr lang="fr-FR" sz="2400" dirty="0" smtClean="0">
              <a:solidFill>
                <a:schemeClr val="tx2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Responsable Richard Hermel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Objectifs : </a:t>
            </a:r>
          </a:p>
          <a:p>
            <a:pPr lvl="1"/>
            <a:r>
              <a:rPr lang="fr-FR" sz="1200" dirty="0">
                <a:solidFill>
                  <a:schemeClr val="tx2"/>
                </a:solidFill>
              </a:rPr>
              <a:t>Rappels des fondamentaux de base en électronique analogique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Approfondissement </a:t>
            </a:r>
            <a:r>
              <a:rPr lang="fr-FR" sz="1200" dirty="0">
                <a:solidFill>
                  <a:schemeClr val="tx2"/>
                </a:solidFill>
              </a:rPr>
              <a:t>de points particuliers indispensables à </a:t>
            </a:r>
            <a:r>
              <a:rPr lang="fr-FR" sz="1200" dirty="0" smtClean="0">
                <a:solidFill>
                  <a:schemeClr val="tx2"/>
                </a:solidFill>
              </a:rPr>
              <a:t>nos développements </a:t>
            </a:r>
            <a:r>
              <a:rPr lang="fr-FR" sz="1200" dirty="0">
                <a:solidFill>
                  <a:schemeClr val="tx2"/>
                </a:solidFill>
              </a:rPr>
              <a:t>et qui doivent faire partie d’une culture de </a:t>
            </a:r>
            <a:r>
              <a:rPr lang="fr-FR" sz="1200" dirty="0" smtClean="0">
                <a:solidFill>
                  <a:schemeClr val="tx2"/>
                </a:solidFill>
              </a:rPr>
              <a:t>travail commune</a:t>
            </a:r>
            <a:r>
              <a:rPr lang="fr-FR" sz="1200" dirty="0">
                <a:solidFill>
                  <a:schemeClr val="tx2"/>
                </a:solidFill>
              </a:rPr>
              <a:t>, notamment à destination de nos nouveaux recrutés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Spécificités </a:t>
            </a:r>
            <a:r>
              <a:rPr lang="fr-FR" sz="1200" dirty="0">
                <a:solidFill>
                  <a:schemeClr val="tx2"/>
                </a:solidFill>
              </a:rPr>
              <a:t>de mise en </a:t>
            </a:r>
            <a:r>
              <a:rPr lang="fr-FR" sz="1200" dirty="0" err="1">
                <a:solidFill>
                  <a:schemeClr val="tx2"/>
                </a:solidFill>
              </a:rPr>
              <a:t>oeuvre</a:t>
            </a:r>
            <a:r>
              <a:rPr lang="fr-FR" sz="1200" dirty="0">
                <a:solidFill>
                  <a:schemeClr val="tx2"/>
                </a:solidFill>
              </a:rPr>
              <a:t> liées à nos détecteurs de physique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Mutualisation </a:t>
            </a:r>
            <a:r>
              <a:rPr lang="fr-FR" sz="1200" dirty="0">
                <a:solidFill>
                  <a:schemeClr val="tx2"/>
                </a:solidFill>
              </a:rPr>
              <a:t>de l’expertise acquise dans nos laboratoires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Partage </a:t>
            </a:r>
            <a:r>
              <a:rPr lang="fr-FR" sz="1200" dirty="0">
                <a:solidFill>
                  <a:schemeClr val="tx2"/>
                </a:solidFill>
              </a:rPr>
              <a:t>d’informations permettant à chacun de pouvoir </a:t>
            </a:r>
            <a:r>
              <a:rPr lang="fr-FR" sz="1200" dirty="0" smtClean="0">
                <a:solidFill>
                  <a:schemeClr val="tx2"/>
                </a:solidFill>
              </a:rPr>
              <a:t>s’appuyer sur </a:t>
            </a:r>
            <a:r>
              <a:rPr lang="fr-FR" sz="1200" dirty="0">
                <a:solidFill>
                  <a:schemeClr val="tx2"/>
                </a:solidFill>
              </a:rPr>
              <a:t>un réseau de contacts dans les domaines </a:t>
            </a:r>
            <a:r>
              <a:rPr lang="fr-FR" sz="1200" dirty="0" smtClean="0">
                <a:solidFill>
                  <a:schemeClr val="tx2"/>
                </a:solidFill>
              </a:rPr>
              <a:t>techniques abordés.</a:t>
            </a:r>
          </a:p>
          <a:p>
            <a:pPr marL="342900" lvl="1" indent="-342900">
              <a:buFont typeface="Arial" charset="0"/>
              <a:buChar char="•"/>
            </a:pPr>
            <a:r>
              <a:rPr lang="fr-FR" sz="2400" dirty="0">
                <a:solidFill>
                  <a:schemeClr val="tx2"/>
                </a:solidFill>
              </a:rPr>
              <a:t>Programme : </a:t>
            </a:r>
            <a:endParaRPr lang="fr-FR" sz="2400" dirty="0" smtClean="0">
              <a:solidFill>
                <a:schemeClr val="tx2"/>
              </a:solidFill>
            </a:endParaRPr>
          </a:p>
          <a:p>
            <a:pPr lvl="1"/>
            <a:r>
              <a:rPr lang="fr-FR" sz="1200" dirty="0">
                <a:solidFill>
                  <a:schemeClr val="tx2"/>
                </a:solidFill>
              </a:rPr>
              <a:t>Rappels de base d’électronique analogique, en particulier dans </a:t>
            </a:r>
            <a:r>
              <a:rPr lang="fr-FR" sz="1200" dirty="0" smtClean="0">
                <a:solidFill>
                  <a:schemeClr val="tx2"/>
                </a:solidFill>
              </a:rPr>
              <a:t>le domaine </a:t>
            </a:r>
            <a:r>
              <a:rPr lang="fr-FR" sz="1200" dirty="0">
                <a:solidFill>
                  <a:schemeClr val="tx2"/>
                </a:solidFill>
              </a:rPr>
              <a:t>des front-end des expériences de physique nucléaire, </a:t>
            </a:r>
            <a:r>
              <a:rPr lang="fr-FR" sz="1200" dirty="0" smtClean="0">
                <a:solidFill>
                  <a:schemeClr val="tx2"/>
                </a:solidFill>
              </a:rPr>
              <a:t>de physique </a:t>
            </a:r>
            <a:r>
              <a:rPr lang="fr-FR" sz="1200" dirty="0">
                <a:solidFill>
                  <a:schemeClr val="tx2"/>
                </a:solidFill>
              </a:rPr>
              <a:t>des particules et </a:t>
            </a:r>
            <a:r>
              <a:rPr lang="fr-FR" sz="1200" dirty="0" err="1">
                <a:solidFill>
                  <a:schemeClr val="tx2"/>
                </a:solidFill>
              </a:rPr>
              <a:t>astroparticules</a:t>
            </a:r>
            <a:endParaRPr lang="fr-FR" sz="1200" dirty="0">
              <a:solidFill>
                <a:schemeClr val="tx2"/>
              </a:solidFill>
            </a:endParaRP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Importance </a:t>
            </a:r>
            <a:r>
              <a:rPr lang="fr-FR" sz="1200" dirty="0">
                <a:solidFill>
                  <a:schemeClr val="tx2"/>
                </a:solidFill>
              </a:rPr>
              <a:t>du traitement de la CEM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Cartes </a:t>
            </a:r>
            <a:r>
              <a:rPr lang="fr-FR" sz="1200" dirty="0">
                <a:solidFill>
                  <a:schemeClr val="tx2"/>
                </a:solidFill>
              </a:rPr>
              <a:t>mixte analogique-numérique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Tenue </a:t>
            </a:r>
            <a:r>
              <a:rPr lang="fr-FR" sz="1200" dirty="0">
                <a:solidFill>
                  <a:schemeClr val="tx2"/>
                </a:solidFill>
              </a:rPr>
              <a:t>aux radiations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Inscription avant 23 avril </a:t>
            </a: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1AFD7F-2495-44D4-831C-04D4BEAAF25C}" type="datetime1">
              <a:rPr lang="fr-FR" smtClean="0"/>
              <a:pPr>
                <a:defRPr/>
              </a:pPr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79BF3-24A6-4750-AE05-1AA372DB2E47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995371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</TotalTime>
  <Words>493</Words>
  <Application>Microsoft Office PowerPoint</Application>
  <PresentationFormat>Affichage à l'écran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Conception personnalisée</vt:lpstr>
      <vt:lpstr>Réunion de service électronique</vt:lpstr>
      <vt:lpstr>Nouvelles diverses</vt:lpstr>
      <vt:lpstr>Nouvelles diverses (2)</vt:lpstr>
      <vt:lpstr>Concours internes</vt:lpstr>
      <vt:lpstr>Entretiens et dossiers de carrière</vt:lpstr>
      <vt:lpstr>Journées électroniques IN2P3 Marseille 11-13 juin 2014</vt:lpstr>
      <vt:lpstr>Ecole électronique analogique IN2P3</vt:lpstr>
    </vt:vector>
  </TitlesOfParts>
  <Company>CNRS IN2P3 LAPP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orand</dc:creator>
  <cp:lastModifiedBy>Julie Prast</cp:lastModifiedBy>
  <cp:revision>21</cp:revision>
  <dcterms:created xsi:type="dcterms:W3CDTF">2007-11-12T09:58:39Z</dcterms:created>
  <dcterms:modified xsi:type="dcterms:W3CDTF">2014-04-10T13:16:39Z</dcterms:modified>
</cp:coreProperties>
</file>