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8" autoAdjust="0"/>
  </p:normalViewPr>
  <p:slideViewPr>
    <p:cSldViewPr>
      <p:cViewPr varScale="1">
        <p:scale>
          <a:sx n="70" d="100"/>
          <a:sy n="70" d="100"/>
        </p:scale>
        <p:origin x="-5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9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EC6AE0-A76A-4571-8B58-A338DA854169}" type="datetimeFigureOut">
              <a:rPr lang="fr-FR"/>
              <a:pPr>
                <a:defRPr/>
              </a:pPr>
              <a:t>10/04/2014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fr-FR"/>
              <a:t>Entrez votre nom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7564C5-49F1-424B-8328-678E2107A45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376167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787E105-89C5-4F0E-986A-F5E85A5B8CA1}" type="datetimeFigureOut">
              <a:rPr lang="fr-FR"/>
              <a:pPr>
                <a:defRPr/>
              </a:pPr>
              <a:t>10/04/2014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fr-FR"/>
              <a:t>Entrez votre nom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343239E-5CFC-4EA3-9F9C-DF60679EE92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101264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Diapositive de 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lapp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875" y="6075363"/>
            <a:ext cx="1077913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8" descr="Courbe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8907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 6" descr="Logo LAPP + texte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100138" y="319088"/>
            <a:ext cx="1254125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 11" descr="logo-universite.jp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6643702" y="6286520"/>
            <a:ext cx="10795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Espace réservé du 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r>
              <a:rPr lang="fr-FR" smtClean="0"/>
              <a:t>Cliquez pour modifier le style du titre</a:t>
            </a:r>
          </a:p>
        </p:txBody>
      </p:sp>
      <p:sp>
        <p:nvSpPr>
          <p:cNvPr id="25604" name="Espace réservé du text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 smtClean="0"/>
            </a:lvl1pPr>
          </a:lstStyle>
          <a:p>
            <a:r>
              <a:rPr lang="fr-FR" smtClean="0"/>
              <a:t>Cliquez pour modifier le style des sous-titres du masque</a:t>
            </a:r>
          </a:p>
        </p:txBody>
      </p:sp>
      <p:pic>
        <p:nvPicPr>
          <p:cNvPr id="10" name="Image 9" descr="logo_CNRS_In2p3_simple.eps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929586" y="5500702"/>
            <a:ext cx="796461" cy="1087476"/>
          </a:xfrm>
          <a:prstGeom prst="rect">
            <a:avLst/>
          </a:prstGeom>
        </p:spPr>
      </p:pic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9F5B8-EE3F-4F17-B2AE-D45B78BD1600}" type="datetime1">
              <a:rPr lang="fr-FR"/>
              <a:pPr>
                <a:defRPr/>
              </a:pPr>
              <a:t>10/04/2014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596EA-B54B-4A09-9054-3B31982378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ED65C-69B3-4EB5-80D6-7E532CECBD68}" type="datetime1">
              <a:rPr lang="fr-FR"/>
              <a:pPr>
                <a:defRPr/>
              </a:pPr>
              <a:t>10/04/2014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285F1-92F9-4C4C-8FCC-473031D4A1F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1C6C4-A6AD-457D-9941-AD9E63AF32E9}" type="datetime1">
              <a:rPr lang="fr-FR"/>
              <a:pPr>
                <a:defRPr/>
              </a:pPr>
              <a:t>10/04/2014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1A597-3041-4709-9B3F-CF8E9DE4805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98B73-E7B6-414C-8320-9E098CEF8EB1}" type="datetime1">
              <a:rPr lang="fr-FR"/>
              <a:pPr>
                <a:defRPr/>
              </a:pPr>
              <a:t>10/04/2014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825B1-1A2E-433B-AF23-4B95C0D5785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FD7F-2495-44D4-831C-04D4BEAAF25C}" type="datetime1">
              <a:rPr lang="fr-FR"/>
              <a:pPr>
                <a:defRPr/>
              </a:pPr>
              <a:t>10/04/2014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79BF3-24A6-4750-AE05-1AA372DB2E4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CD565-73CB-4587-BDEE-D80B201032C3}" type="datetime1">
              <a:rPr lang="fr-FR"/>
              <a:pPr>
                <a:defRPr/>
              </a:pPr>
              <a:t>10/04/2014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B6404-B907-44DC-A863-292450976C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5F30B-B261-4D97-B9E0-675896D60211}" type="datetime1">
              <a:rPr lang="fr-FR"/>
              <a:pPr>
                <a:defRPr/>
              </a:pPr>
              <a:t>10/04/2014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AE195-00B8-4076-86CB-B5E358FBF5E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3BB70-3353-44EE-8ED2-1DC00F011CBA}" type="datetime1">
              <a:rPr lang="fr-FR"/>
              <a:pPr>
                <a:defRPr/>
              </a:pPr>
              <a:t>10/04/2014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9AD89-17DE-4EAC-B060-CF86C17F772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0D453-A493-41D7-A604-2E9969A6FE34}" type="datetime1">
              <a:rPr lang="fr-FR"/>
              <a:pPr>
                <a:defRPr/>
              </a:pPr>
              <a:t>10/04/2014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0B205-3984-46F8-A31F-DD10BEA33E3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0ED06-0ED1-4AED-B14F-B27593AB8EFE}" type="datetime1">
              <a:rPr lang="fr-FR"/>
              <a:pPr>
                <a:defRPr/>
              </a:pPr>
              <a:t>10/04/2014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722D0-6A26-4700-92D2-75E3B120BB7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979FC-7012-4063-9A8F-32C8EBD6F536}" type="datetime1">
              <a:rPr lang="fr-FR"/>
              <a:pPr>
                <a:defRPr/>
              </a:pPr>
              <a:t>10/04/2014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ACB8A-E48D-4E53-819B-F795AC2893B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8" descr="Courbe.jpg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18907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285875" y="274638"/>
            <a:ext cx="74009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285875" y="1600200"/>
            <a:ext cx="74009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pic>
        <p:nvPicPr>
          <p:cNvPr id="1029" name="Image 6" descr="lapp2.jpg"/>
          <p:cNvPicPr>
            <a:picLocks noChangeAspect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714375" y="6215063"/>
            <a:ext cx="90011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938338" y="6356350"/>
            <a:ext cx="10620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47C4715-2355-49FA-A011-171FDE53D6AD}" type="datetime1">
              <a:rPr lang="fr-FR"/>
              <a:pPr>
                <a:defRPr/>
              </a:pPr>
              <a:t>10/04/2014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35756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7CBBCE-5E90-4066-BD8F-A005DF7D02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gdr.cnrs.fr/drh/carriere/concint/concint.htm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gdr.cnrs.fr/drh/carriere/dossier-annuel/default.htm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2"/>
                </a:solidFill>
              </a:rPr>
              <a:t>Réunion de service électronique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2"/>
                </a:solidFill>
              </a:rPr>
              <a:t>10 avril 2014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Julie Prast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2"/>
                </a:solidFill>
              </a:rPr>
              <a:t>Nouvelles diverses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8" name="Espace réservé du contenu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>
                <a:solidFill>
                  <a:schemeClr val="tx2"/>
                </a:solidFill>
              </a:rPr>
              <a:t>Postes 2014 pour le LAPP</a:t>
            </a:r>
          </a:p>
          <a:p>
            <a:pPr lvl="1"/>
            <a:r>
              <a:rPr lang="fr-FR" sz="2000" dirty="0" smtClean="0">
                <a:solidFill>
                  <a:schemeClr val="tx2"/>
                </a:solidFill>
              </a:rPr>
              <a:t>1 poste frais IR automatisme</a:t>
            </a:r>
          </a:p>
          <a:p>
            <a:pPr lvl="1"/>
            <a:r>
              <a:rPr lang="fr-FR" sz="2000" b="1" dirty="0" smtClean="0">
                <a:solidFill>
                  <a:srgbClr val="7030A0"/>
                </a:solidFill>
              </a:rPr>
              <a:t>1 NOEMIE IR BAP C en remplacement de Guy. </a:t>
            </a:r>
          </a:p>
          <a:p>
            <a:pPr lvl="2"/>
            <a:r>
              <a:rPr lang="fr-FR" sz="1800" dirty="0" smtClean="0">
                <a:solidFill>
                  <a:schemeClr val="tx2"/>
                </a:solidFill>
              </a:rPr>
              <a:t>Campagne de recrutement 15 avril -28 mai</a:t>
            </a:r>
          </a:p>
          <a:p>
            <a:pPr lvl="2"/>
            <a:r>
              <a:rPr lang="fr-FR" sz="1800" dirty="0" smtClean="0">
                <a:solidFill>
                  <a:schemeClr val="tx2"/>
                </a:solidFill>
              </a:rPr>
              <a:t>Prise de fonction au 1er octobre</a:t>
            </a:r>
          </a:p>
          <a:p>
            <a:pPr lvl="2"/>
            <a:r>
              <a:rPr lang="fr-FR" sz="1800" dirty="0" smtClean="0">
                <a:solidFill>
                  <a:srgbClr val="7030A0"/>
                </a:solidFill>
              </a:rPr>
              <a:t>Faites de la PUB !!!</a:t>
            </a:r>
          </a:p>
          <a:p>
            <a:r>
              <a:rPr lang="fr-FR" sz="2400" dirty="0" smtClean="0">
                <a:solidFill>
                  <a:schemeClr val="tx2"/>
                </a:solidFill>
              </a:rPr>
              <a:t>Budget du service pour 2014</a:t>
            </a:r>
          </a:p>
          <a:p>
            <a:pPr lvl="1"/>
            <a:r>
              <a:rPr lang="fr-FR" sz="2000" dirty="0" smtClean="0">
                <a:solidFill>
                  <a:schemeClr val="tx2"/>
                </a:solidFill>
              </a:rPr>
              <a:t>30 000€ +1500€ missions</a:t>
            </a:r>
          </a:p>
          <a:p>
            <a:pPr lvl="1"/>
            <a:r>
              <a:rPr lang="fr-FR" sz="2000" dirty="0" smtClean="0">
                <a:solidFill>
                  <a:schemeClr val="tx2"/>
                </a:solidFill>
              </a:rPr>
              <a:t>Equivalent au budget reçu en 2013</a:t>
            </a:r>
          </a:p>
          <a:p>
            <a:r>
              <a:rPr lang="fr-FR" sz="2400" dirty="0" smtClean="0">
                <a:solidFill>
                  <a:schemeClr val="tx2"/>
                </a:solidFill>
              </a:rPr>
              <a:t>AERES : </a:t>
            </a:r>
          </a:p>
          <a:p>
            <a:pPr lvl="1"/>
            <a:r>
              <a:rPr lang="fr-FR" sz="2000" dirty="0" smtClean="0">
                <a:solidFill>
                  <a:schemeClr val="tx2"/>
                </a:solidFill>
              </a:rPr>
              <a:t>évaluation du laboratoire sur la période 2009 à juillet 2014</a:t>
            </a:r>
          </a:p>
          <a:p>
            <a:pPr lvl="1"/>
            <a:r>
              <a:rPr lang="fr-FR" sz="2000" dirty="0" smtClean="0">
                <a:solidFill>
                  <a:schemeClr val="tx2"/>
                </a:solidFill>
              </a:rPr>
              <a:t>Dossier à rendre pour le 3/10</a:t>
            </a:r>
          </a:p>
          <a:p>
            <a:pPr lvl="1"/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698B73-E7B6-414C-8320-9E098CEF8EB1}" type="datetime1">
              <a:rPr lang="fr-FR" smtClean="0"/>
              <a:pPr>
                <a:defRPr/>
              </a:pPr>
              <a:t>10/04/2014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825B1-1A2E-433B-AF23-4B95C0D57853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1450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2"/>
                </a:solidFill>
              </a:rPr>
              <a:t>Nouvelles diverses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>
                <a:solidFill>
                  <a:schemeClr val="tx2"/>
                </a:solidFill>
              </a:rPr>
              <a:t>Résume réunion directeurs IN2P3 mars 2014</a:t>
            </a:r>
          </a:p>
          <a:p>
            <a:r>
              <a:rPr lang="fr-FR" sz="2400" dirty="0" smtClean="0">
                <a:solidFill>
                  <a:schemeClr val="tx2"/>
                </a:solidFill>
              </a:rPr>
              <a:t>ANR : résultats présélection connus</a:t>
            </a:r>
          </a:p>
          <a:p>
            <a:r>
              <a:rPr lang="fr-FR" sz="2400" dirty="0" smtClean="0">
                <a:solidFill>
                  <a:schemeClr val="tx2"/>
                </a:solidFill>
              </a:rPr>
              <a:t>Achats par carte achat (CB) encouragés</a:t>
            </a:r>
          </a:p>
          <a:p>
            <a:pPr lvl="1"/>
            <a:r>
              <a:rPr lang="fr-FR" sz="2000" dirty="0" smtClean="0">
                <a:solidFill>
                  <a:schemeClr val="tx2"/>
                </a:solidFill>
              </a:rPr>
              <a:t>Possibilité de faire la demande d’une carte au sein du service</a:t>
            </a:r>
          </a:p>
          <a:p>
            <a:r>
              <a:rPr lang="fr-FR" sz="2400" dirty="0" smtClean="0">
                <a:solidFill>
                  <a:schemeClr val="tx2"/>
                </a:solidFill>
              </a:rPr>
              <a:t>Légion d’honneur Isabelle 24 juin</a:t>
            </a:r>
            <a:endParaRPr lang="fr-FR" sz="2400" dirty="0">
              <a:solidFill>
                <a:schemeClr val="tx2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1AFD7F-2495-44D4-831C-04D4BEAAF25C}" type="datetime1">
              <a:rPr lang="fr-FR" smtClean="0"/>
              <a:pPr>
                <a:defRPr/>
              </a:pPr>
              <a:t>10/04/2014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B79BF3-24A6-4750-AE05-1AA372DB2E47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1413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2"/>
                </a:solidFill>
              </a:rPr>
              <a:t>Concours internes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85875" y="1600200"/>
            <a:ext cx="7606605" cy="4525963"/>
          </a:xfrm>
        </p:spPr>
        <p:txBody>
          <a:bodyPr/>
          <a:lstStyle/>
          <a:p>
            <a:r>
              <a:rPr lang="fr-FR" sz="2400" b="1" dirty="0">
                <a:solidFill>
                  <a:schemeClr val="tx2"/>
                </a:solidFill>
              </a:rPr>
              <a:t>Date limite de dépôt des dossiers : 25 avril </a:t>
            </a:r>
            <a:r>
              <a:rPr lang="fr-FR" sz="2400" b="1" dirty="0" smtClean="0">
                <a:solidFill>
                  <a:schemeClr val="tx2"/>
                </a:solidFill>
              </a:rPr>
              <a:t>2014</a:t>
            </a:r>
          </a:p>
          <a:p>
            <a:r>
              <a:rPr lang="fr-FR" sz="2400" dirty="0" smtClean="0">
                <a:solidFill>
                  <a:schemeClr val="tx2"/>
                </a:solidFill>
              </a:rPr>
              <a:t>Pour tout savoir : </a:t>
            </a:r>
            <a:r>
              <a:rPr lang="fr-FR" sz="2000" u="sng" dirty="0" smtClean="0">
                <a:hlinkClick r:id="rId2"/>
              </a:rPr>
              <a:t>http</a:t>
            </a:r>
            <a:r>
              <a:rPr lang="fr-FR" sz="2000" u="sng" dirty="0">
                <a:hlinkClick r:id="rId2"/>
              </a:rPr>
              <a:t>://www.dgdr.cnrs.fr/drh/carriere/concint/concint.htm</a:t>
            </a:r>
            <a:endParaRPr lang="fr-FR" sz="2000" b="1" dirty="0" smtClean="0">
              <a:solidFill>
                <a:schemeClr val="tx2"/>
              </a:solidFill>
            </a:endParaRPr>
          </a:p>
          <a:p>
            <a:r>
              <a:rPr lang="fr-FR" sz="2400" dirty="0">
                <a:solidFill>
                  <a:schemeClr val="tx2"/>
                </a:solidFill>
              </a:rPr>
              <a:t>Répartition par corps : </a:t>
            </a:r>
          </a:p>
          <a:p>
            <a:pPr lvl="1"/>
            <a:r>
              <a:rPr lang="fr-FR" sz="2000" dirty="0">
                <a:solidFill>
                  <a:schemeClr val="tx2"/>
                </a:solidFill>
              </a:rPr>
              <a:t>22 ingénieurs de recherche </a:t>
            </a:r>
          </a:p>
          <a:p>
            <a:pPr lvl="1"/>
            <a:r>
              <a:rPr lang="fr-FR" sz="2000" dirty="0">
                <a:solidFill>
                  <a:schemeClr val="tx2"/>
                </a:solidFill>
              </a:rPr>
              <a:t>34 ingénieurs </a:t>
            </a:r>
            <a:r>
              <a:rPr lang="fr-FR" sz="2000" dirty="0" smtClean="0">
                <a:solidFill>
                  <a:schemeClr val="tx2"/>
                </a:solidFill>
              </a:rPr>
              <a:t>d'études</a:t>
            </a:r>
          </a:p>
          <a:p>
            <a:pPr lvl="1"/>
            <a:r>
              <a:rPr lang="fr-FR" sz="2000" dirty="0" smtClean="0">
                <a:solidFill>
                  <a:schemeClr val="tx2"/>
                </a:solidFill>
              </a:rPr>
              <a:t>…</a:t>
            </a:r>
            <a:endParaRPr lang="fr-FR" sz="2000" dirty="0">
              <a:solidFill>
                <a:schemeClr val="tx2"/>
              </a:solidFill>
            </a:endParaRPr>
          </a:p>
          <a:p>
            <a:r>
              <a:rPr lang="fr-FR" sz="2800" dirty="0" smtClean="0">
                <a:solidFill>
                  <a:schemeClr val="tx2"/>
                </a:solidFill>
              </a:rPr>
              <a:t>Dossier similaire à celui 2013 </a:t>
            </a:r>
            <a:r>
              <a:rPr lang="fr-FR" sz="2800" dirty="0" err="1" smtClean="0">
                <a:solidFill>
                  <a:schemeClr val="tx2"/>
                </a:solidFill>
              </a:rPr>
              <a:t>ie</a:t>
            </a:r>
            <a:r>
              <a:rPr lang="fr-FR" sz="2800" dirty="0" smtClean="0">
                <a:solidFill>
                  <a:schemeClr val="tx2"/>
                </a:solidFill>
              </a:rPr>
              <a:t> sans partie à remplir par la hiérarchie.</a:t>
            </a:r>
          </a:p>
          <a:p>
            <a:r>
              <a:rPr lang="fr-FR" sz="2800" b="1" dirty="0" smtClean="0">
                <a:solidFill>
                  <a:schemeClr val="tx2"/>
                </a:solidFill>
              </a:rPr>
              <a:t>Avertissez moi si vous vous présentez !</a:t>
            </a:r>
            <a:endParaRPr lang="fr-FR" sz="2800" b="1" dirty="0">
              <a:solidFill>
                <a:schemeClr val="tx2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1AFD7F-2495-44D4-831C-04D4BEAAF25C}" type="datetime1">
              <a:rPr lang="fr-FR" smtClean="0"/>
              <a:pPr>
                <a:defRPr/>
              </a:pPr>
              <a:t>10/04/2014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B79BF3-24A6-4750-AE05-1AA372DB2E47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415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 smtClean="0">
                <a:solidFill>
                  <a:schemeClr val="tx2"/>
                </a:solidFill>
              </a:rPr>
              <a:t>Entretiens et dossiers de carrière</a:t>
            </a:r>
            <a:endParaRPr lang="fr-FR" sz="4000" dirty="0" smtClean="0">
              <a:solidFill>
                <a:schemeClr val="tx2"/>
              </a:solidFill>
            </a:endParaRPr>
          </a:p>
        </p:txBody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2400" dirty="0" smtClean="0">
                <a:solidFill>
                  <a:schemeClr val="tx2"/>
                </a:solidFill>
              </a:rPr>
              <a:t>Campagne 2014 ouvre le 15 avril et ferme le 27 juin</a:t>
            </a:r>
          </a:p>
          <a:p>
            <a:r>
              <a:rPr lang="fr-FR" sz="2000" dirty="0">
                <a:hlinkClick r:id="rId2"/>
              </a:rPr>
              <a:t>http://</a:t>
            </a:r>
            <a:r>
              <a:rPr lang="fr-FR" sz="2000" dirty="0" smtClean="0">
                <a:hlinkClick r:id="rId2"/>
              </a:rPr>
              <a:t>www.dgdr.cnrs.fr/drh/carriere/dossier-annuel/default.htm</a:t>
            </a:r>
            <a:endParaRPr lang="fr-FR" sz="2000" dirty="0" smtClean="0"/>
          </a:p>
          <a:p>
            <a:r>
              <a:rPr lang="fr-FR" sz="2000" dirty="0" smtClean="0">
                <a:solidFill>
                  <a:schemeClr val="tx2"/>
                </a:solidFill>
              </a:rPr>
              <a:t>Entretien des </a:t>
            </a:r>
            <a:r>
              <a:rPr lang="fr-FR" sz="2000" dirty="0" err="1" smtClean="0">
                <a:solidFill>
                  <a:schemeClr val="tx2"/>
                </a:solidFill>
              </a:rPr>
              <a:t>promouvables</a:t>
            </a:r>
            <a:r>
              <a:rPr lang="fr-FR" sz="2000" dirty="0" smtClean="0">
                <a:solidFill>
                  <a:schemeClr val="tx2"/>
                </a:solidFill>
              </a:rPr>
              <a:t> à faire avant le 3 juin (réunion de la CAP/direction @ LAPP)</a:t>
            </a:r>
          </a:p>
          <a:p>
            <a:r>
              <a:rPr lang="fr-FR" sz="2000" dirty="0" smtClean="0">
                <a:solidFill>
                  <a:schemeClr val="tx2"/>
                </a:solidFill>
              </a:rPr>
              <a:t>Certains rendez vous sont déjà pris. Les autres le seront rapidement !</a:t>
            </a:r>
          </a:p>
          <a:p>
            <a:r>
              <a:rPr lang="fr-FR" sz="2000" dirty="0" smtClean="0">
                <a:solidFill>
                  <a:schemeClr val="tx2"/>
                </a:solidFill>
              </a:rPr>
              <a:t>QQ conseils avant l’entretien : </a:t>
            </a:r>
          </a:p>
          <a:p>
            <a:pPr lvl="1"/>
            <a:r>
              <a:rPr lang="fr-FR" sz="1600" dirty="0" smtClean="0">
                <a:solidFill>
                  <a:schemeClr val="tx2"/>
                </a:solidFill>
              </a:rPr>
              <a:t>Si possible remplissez l’onglet activités</a:t>
            </a:r>
          </a:p>
          <a:p>
            <a:pPr lvl="1"/>
            <a:r>
              <a:rPr lang="fr-FR" sz="1600" dirty="0" smtClean="0">
                <a:solidFill>
                  <a:schemeClr val="tx2"/>
                </a:solidFill>
              </a:rPr>
              <a:t>Remémorez vous les faits marquants de l’ année (12 deniers mois)</a:t>
            </a:r>
          </a:p>
          <a:p>
            <a:pPr lvl="1"/>
            <a:r>
              <a:rPr lang="fr-FR" sz="1600" dirty="0" smtClean="0">
                <a:solidFill>
                  <a:schemeClr val="tx2"/>
                </a:solidFill>
              </a:rPr>
              <a:t>Projetez vous dans l’année à venir (12 prochains mois)</a:t>
            </a:r>
          </a:p>
          <a:p>
            <a:pPr lvl="1"/>
            <a:r>
              <a:rPr lang="fr-FR" sz="1600" dirty="0" smtClean="0">
                <a:solidFill>
                  <a:schemeClr val="tx2"/>
                </a:solidFill>
              </a:rPr>
              <a:t>Réfléchissez à vos souhaits d’</a:t>
            </a:r>
            <a:r>
              <a:rPr lang="fr-FR" sz="1600" dirty="0" err="1" smtClean="0">
                <a:solidFill>
                  <a:schemeClr val="tx2"/>
                </a:solidFill>
              </a:rPr>
              <a:t>evolution</a:t>
            </a:r>
            <a:r>
              <a:rPr lang="fr-FR" sz="1600" dirty="0" smtClean="0">
                <a:solidFill>
                  <a:schemeClr val="tx2"/>
                </a:solidFill>
              </a:rPr>
              <a:t> et vos besoins en formation</a:t>
            </a:r>
            <a:endParaRPr lang="fr-FR" sz="2000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2"/>
                </a:solidFill>
              </a:rPr>
              <a:t>Journées électroniques IN2P3</a:t>
            </a:r>
            <a:br>
              <a:rPr lang="fr-FR" dirty="0" smtClean="0">
                <a:solidFill>
                  <a:schemeClr val="tx2"/>
                </a:solidFill>
              </a:rPr>
            </a:br>
            <a:r>
              <a:rPr lang="fr-FR" dirty="0" smtClean="0">
                <a:solidFill>
                  <a:schemeClr val="tx2"/>
                </a:solidFill>
              </a:rPr>
              <a:t>Marseille 11-13 juin 2014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85875" y="1600200"/>
            <a:ext cx="7400925" cy="4997152"/>
          </a:xfrm>
        </p:spPr>
        <p:txBody>
          <a:bodyPr/>
          <a:lstStyle/>
          <a:p>
            <a:r>
              <a:rPr lang="fr-FR" dirty="0" smtClean="0">
                <a:solidFill>
                  <a:schemeClr val="tx2"/>
                </a:solidFill>
              </a:rPr>
              <a:t>Précédées par journée </a:t>
            </a:r>
            <a:r>
              <a:rPr lang="fr-FR" dirty="0" err="1" smtClean="0">
                <a:solidFill>
                  <a:schemeClr val="tx2"/>
                </a:solidFill>
              </a:rPr>
              <a:t>xTCA</a:t>
            </a:r>
            <a:r>
              <a:rPr lang="fr-FR" dirty="0" smtClean="0">
                <a:solidFill>
                  <a:schemeClr val="tx2"/>
                </a:solidFill>
              </a:rPr>
              <a:t> le 10 juin.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Interventions du LAPP : </a:t>
            </a:r>
          </a:p>
          <a:p>
            <a:pPr lvl="1"/>
            <a:r>
              <a:rPr lang="fr-FR" sz="1600" dirty="0">
                <a:solidFill>
                  <a:schemeClr val="tx2"/>
                </a:solidFill>
              </a:rPr>
              <a:t>Nicolas Dumont </a:t>
            </a:r>
            <a:r>
              <a:rPr lang="fr-FR" sz="1600" dirty="0" err="1">
                <a:solidFill>
                  <a:schemeClr val="tx2"/>
                </a:solidFill>
              </a:rPr>
              <a:t>Dayot</a:t>
            </a:r>
            <a:r>
              <a:rPr lang="fr-FR" sz="1600" dirty="0">
                <a:solidFill>
                  <a:schemeClr val="tx2"/>
                </a:solidFill>
              </a:rPr>
              <a:t> </a:t>
            </a:r>
            <a:r>
              <a:rPr lang="fr-FR" sz="1600" dirty="0" smtClean="0">
                <a:solidFill>
                  <a:schemeClr val="tx2"/>
                </a:solidFill>
              </a:rPr>
              <a:t> : Electronique </a:t>
            </a:r>
            <a:r>
              <a:rPr lang="fr-FR" sz="1600" dirty="0">
                <a:solidFill>
                  <a:schemeClr val="tx2"/>
                </a:solidFill>
              </a:rPr>
              <a:t>d’acquisition pour le calorimètre argon liquide d’ATLAS </a:t>
            </a:r>
            <a:endParaRPr lang="fr-FR" sz="1600" dirty="0" smtClean="0">
              <a:solidFill>
                <a:schemeClr val="tx2"/>
              </a:solidFill>
            </a:endParaRPr>
          </a:p>
          <a:p>
            <a:pPr lvl="1"/>
            <a:r>
              <a:rPr lang="fr-FR" sz="1600" dirty="0" smtClean="0">
                <a:solidFill>
                  <a:schemeClr val="tx2"/>
                </a:solidFill>
              </a:rPr>
              <a:t>Nicolas </a:t>
            </a:r>
            <a:r>
              <a:rPr lang="fr-FR" sz="1600" dirty="0">
                <a:solidFill>
                  <a:schemeClr val="tx2"/>
                </a:solidFill>
              </a:rPr>
              <a:t>LETENDRE </a:t>
            </a:r>
            <a:r>
              <a:rPr lang="fr-FR" sz="1600" dirty="0" smtClean="0">
                <a:solidFill>
                  <a:schemeClr val="tx2"/>
                </a:solidFill>
              </a:rPr>
              <a:t> : Développements </a:t>
            </a:r>
            <a:r>
              <a:rPr lang="fr-FR" sz="1600" dirty="0">
                <a:solidFill>
                  <a:schemeClr val="tx2"/>
                </a:solidFill>
              </a:rPr>
              <a:t>ATCA au LAPP </a:t>
            </a:r>
            <a:r>
              <a:rPr lang="fr-FR" sz="1600" dirty="0" smtClean="0">
                <a:solidFill>
                  <a:srgbClr val="FF0000"/>
                </a:solidFill>
              </a:rPr>
              <a:t>(</a:t>
            </a:r>
            <a:r>
              <a:rPr lang="fr-FR" sz="1600" dirty="0">
                <a:solidFill>
                  <a:srgbClr val="FF0000"/>
                </a:solidFill>
              </a:rPr>
              <a:t>à </a:t>
            </a:r>
            <a:r>
              <a:rPr lang="fr-FR" sz="1600" dirty="0" smtClean="0">
                <a:solidFill>
                  <a:srgbClr val="FF0000"/>
                </a:solidFill>
              </a:rPr>
              <a:t>confirmer</a:t>
            </a:r>
            <a:r>
              <a:rPr lang="fr-FR" sz="1600" dirty="0">
                <a:solidFill>
                  <a:srgbClr val="FF0000"/>
                </a:solidFill>
              </a:rPr>
              <a:t>)</a:t>
            </a:r>
            <a:endParaRPr lang="fr-FR" sz="1600" dirty="0">
              <a:solidFill>
                <a:srgbClr val="FF0000"/>
              </a:solidFill>
            </a:endParaRPr>
          </a:p>
          <a:p>
            <a:pPr lvl="1"/>
            <a:r>
              <a:rPr lang="fr-FR" sz="1600" dirty="0">
                <a:solidFill>
                  <a:schemeClr val="tx2"/>
                </a:solidFill>
              </a:rPr>
              <a:t>Guillaume </a:t>
            </a:r>
            <a:r>
              <a:rPr lang="fr-FR" sz="1600" dirty="0" err="1">
                <a:solidFill>
                  <a:schemeClr val="tx2"/>
                </a:solidFill>
              </a:rPr>
              <a:t>Vouters</a:t>
            </a:r>
            <a:r>
              <a:rPr lang="fr-FR" sz="1600" dirty="0">
                <a:solidFill>
                  <a:schemeClr val="tx2"/>
                </a:solidFill>
              </a:rPr>
              <a:t> </a:t>
            </a:r>
            <a:r>
              <a:rPr lang="fr-FR" sz="1600" dirty="0" smtClean="0">
                <a:solidFill>
                  <a:schemeClr val="tx2"/>
                </a:solidFill>
              </a:rPr>
              <a:t>  : Organisation </a:t>
            </a:r>
            <a:r>
              <a:rPr lang="fr-FR" sz="1600" dirty="0" err="1">
                <a:solidFill>
                  <a:schemeClr val="tx2"/>
                </a:solidFill>
              </a:rPr>
              <a:t>firmware</a:t>
            </a:r>
            <a:r>
              <a:rPr lang="fr-FR" sz="1600" dirty="0">
                <a:solidFill>
                  <a:schemeClr val="tx2"/>
                </a:solidFill>
              </a:rPr>
              <a:t> pour les </a:t>
            </a:r>
            <a:r>
              <a:rPr lang="fr-FR" sz="1600" dirty="0" err="1">
                <a:solidFill>
                  <a:schemeClr val="tx2"/>
                </a:solidFill>
              </a:rPr>
              <a:t>Stratix</a:t>
            </a:r>
            <a:r>
              <a:rPr lang="fr-FR" sz="1600" dirty="0">
                <a:solidFill>
                  <a:schemeClr val="tx2"/>
                </a:solidFill>
              </a:rPr>
              <a:t> V de LHCB </a:t>
            </a:r>
            <a:r>
              <a:rPr lang="fr-FR" sz="1600" dirty="0" smtClean="0">
                <a:solidFill>
                  <a:schemeClr val="tx2"/>
                </a:solidFill>
              </a:rPr>
              <a:t>LAPP A confirmer </a:t>
            </a:r>
            <a:r>
              <a:rPr lang="fr-FR" sz="1600" dirty="0" smtClean="0">
                <a:solidFill>
                  <a:srgbClr val="FF0000"/>
                </a:solidFill>
              </a:rPr>
              <a:t>ANNULE</a:t>
            </a:r>
          </a:p>
          <a:p>
            <a:pPr lvl="1"/>
            <a:r>
              <a:rPr lang="fr-FR" sz="1600" dirty="0">
                <a:solidFill>
                  <a:schemeClr val="tx2"/>
                </a:solidFill>
              </a:rPr>
              <a:t>Table ronde Routage de gros </a:t>
            </a:r>
            <a:r>
              <a:rPr lang="fr-FR" sz="1600" dirty="0" smtClean="0">
                <a:solidFill>
                  <a:schemeClr val="tx2"/>
                </a:solidFill>
              </a:rPr>
              <a:t>boîtier </a:t>
            </a:r>
            <a:r>
              <a:rPr lang="fr-FR" sz="1600" dirty="0">
                <a:solidFill>
                  <a:schemeClr val="tx2"/>
                </a:solidFill>
              </a:rPr>
              <a:t>FPGA </a:t>
            </a:r>
            <a:r>
              <a:rPr lang="fr-FR" sz="1600" dirty="0" smtClean="0">
                <a:solidFill>
                  <a:schemeClr val="tx2"/>
                </a:solidFill>
              </a:rPr>
              <a:t>(LAL/LAPP)  Sebastien CAP </a:t>
            </a:r>
          </a:p>
          <a:p>
            <a:pPr lvl="1"/>
            <a:r>
              <a:rPr lang="fr-FR" sz="1600" dirty="0">
                <a:solidFill>
                  <a:schemeClr val="tx2"/>
                </a:solidFill>
              </a:rPr>
              <a:t>Richard </a:t>
            </a:r>
            <a:r>
              <a:rPr lang="fr-FR" sz="1600" dirty="0" smtClean="0">
                <a:solidFill>
                  <a:schemeClr val="tx2"/>
                </a:solidFill>
              </a:rPr>
              <a:t>Hermel :  </a:t>
            </a:r>
            <a:r>
              <a:rPr lang="fr-FR" sz="1600" dirty="0">
                <a:solidFill>
                  <a:schemeClr val="tx2"/>
                </a:solidFill>
              </a:rPr>
              <a:t>ASIC de lecture d’une matrice </a:t>
            </a:r>
            <a:r>
              <a:rPr lang="fr-FR" sz="1600" dirty="0" err="1">
                <a:solidFill>
                  <a:schemeClr val="tx2"/>
                </a:solidFill>
              </a:rPr>
              <a:t>SiPM</a:t>
            </a:r>
            <a:r>
              <a:rPr lang="fr-FR" sz="1600" dirty="0">
                <a:solidFill>
                  <a:schemeClr val="tx2"/>
                </a:solidFill>
              </a:rPr>
              <a:t> pour CTA. </a:t>
            </a:r>
            <a:endParaRPr lang="fr-FR" sz="1600" dirty="0" smtClean="0">
              <a:solidFill>
                <a:schemeClr val="tx2"/>
              </a:solidFill>
            </a:endParaRPr>
          </a:p>
          <a:p>
            <a:r>
              <a:rPr lang="fr-FR" sz="2000" dirty="0" smtClean="0">
                <a:solidFill>
                  <a:schemeClr val="tx2"/>
                </a:solidFill>
              </a:rPr>
              <a:t>Participants (sans présentation)</a:t>
            </a:r>
          </a:p>
          <a:p>
            <a:pPr lvl="1"/>
            <a:r>
              <a:rPr lang="fr-FR" sz="1600" dirty="0" smtClean="0">
                <a:solidFill>
                  <a:schemeClr val="tx2"/>
                </a:solidFill>
              </a:rPr>
              <a:t>Sebastien Vilalte</a:t>
            </a:r>
          </a:p>
          <a:p>
            <a:pPr lvl="1"/>
            <a:r>
              <a:rPr lang="fr-FR" sz="1600" dirty="0" smtClean="0">
                <a:solidFill>
                  <a:schemeClr val="tx2"/>
                </a:solidFill>
              </a:rPr>
              <a:t>Cyril </a:t>
            </a:r>
            <a:r>
              <a:rPr lang="fr-FR" sz="1600" dirty="0" err="1" smtClean="0">
                <a:solidFill>
                  <a:schemeClr val="tx2"/>
                </a:solidFill>
              </a:rPr>
              <a:t>Drancourt</a:t>
            </a:r>
            <a:endParaRPr lang="fr-FR" sz="1600" dirty="0" smtClean="0">
              <a:solidFill>
                <a:schemeClr val="tx2"/>
              </a:solidFill>
            </a:endParaRPr>
          </a:p>
          <a:p>
            <a:r>
              <a:rPr lang="fr-FR" sz="2000" dirty="0" smtClean="0">
                <a:solidFill>
                  <a:schemeClr val="tx2"/>
                </a:solidFill>
              </a:rPr>
              <a:t>Programme prévisionnel  (TBC): </a:t>
            </a:r>
          </a:p>
          <a:p>
            <a:pPr lvl="1"/>
            <a:r>
              <a:rPr lang="fr-FR" sz="1600" dirty="0" smtClean="0">
                <a:solidFill>
                  <a:schemeClr val="tx2"/>
                </a:solidFill>
              </a:rPr>
              <a:t>FPGA/PCB : mercredi midi au jeudi midi (table ronde routage jeudi matin)</a:t>
            </a:r>
          </a:p>
          <a:p>
            <a:pPr lvl="1"/>
            <a:r>
              <a:rPr lang="fr-FR" sz="1600" dirty="0" smtClean="0">
                <a:solidFill>
                  <a:schemeClr val="tx2"/>
                </a:solidFill>
              </a:rPr>
              <a:t>ASIC :  jeudi midi au vendredi midi</a:t>
            </a:r>
            <a:endParaRPr lang="fr-FR" sz="1600" dirty="0">
              <a:solidFill>
                <a:schemeClr val="tx2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1AFD7F-2495-44D4-831C-04D4BEAAF25C}" type="datetime1">
              <a:rPr lang="fr-FR" smtClean="0"/>
              <a:pPr>
                <a:defRPr/>
              </a:pPr>
              <a:t>10/04/2014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B79BF3-24A6-4750-AE05-1AA372DB2E47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495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 smtClean="0">
                <a:solidFill>
                  <a:schemeClr val="tx2"/>
                </a:solidFill>
              </a:rPr>
              <a:t>Ecole électronique analogique IN2P3</a:t>
            </a:r>
            <a:endParaRPr lang="fr-FR" sz="3600" dirty="0">
              <a:solidFill>
                <a:schemeClr val="tx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15616" y="1412776"/>
            <a:ext cx="7400925" cy="4680520"/>
          </a:xfrm>
        </p:spPr>
        <p:txBody>
          <a:bodyPr/>
          <a:lstStyle/>
          <a:p>
            <a:r>
              <a:rPr lang="fr-FR" sz="2400" dirty="0" smtClean="0">
                <a:solidFill>
                  <a:schemeClr val="tx2"/>
                </a:solidFill>
              </a:rPr>
              <a:t>16-19 juin </a:t>
            </a:r>
            <a:r>
              <a:rPr lang="fr-FR" sz="2400" dirty="0" err="1" smtClean="0">
                <a:solidFill>
                  <a:schemeClr val="tx2"/>
                </a:solidFill>
              </a:rPr>
              <a:t>Frejus</a:t>
            </a:r>
            <a:endParaRPr lang="fr-FR" sz="2400" dirty="0" smtClean="0">
              <a:solidFill>
                <a:schemeClr val="tx2"/>
              </a:solidFill>
            </a:endParaRPr>
          </a:p>
          <a:p>
            <a:r>
              <a:rPr lang="fr-FR" sz="2400" dirty="0" smtClean="0">
                <a:solidFill>
                  <a:schemeClr val="tx2"/>
                </a:solidFill>
              </a:rPr>
              <a:t>Responsable Richard Hermel</a:t>
            </a:r>
          </a:p>
          <a:p>
            <a:r>
              <a:rPr lang="fr-FR" sz="2400" dirty="0" smtClean="0">
                <a:solidFill>
                  <a:schemeClr val="tx2"/>
                </a:solidFill>
              </a:rPr>
              <a:t>Objectifs : </a:t>
            </a:r>
          </a:p>
          <a:p>
            <a:pPr lvl="1"/>
            <a:r>
              <a:rPr lang="fr-FR" sz="1200" dirty="0">
                <a:solidFill>
                  <a:schemeClr val="tx2"/>
                </a:solidFill>
              </a:rPr>
              <a:t>Rappels des fondamentaux de base en électronique analogique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Approfondissement </a:t>
            </a:r>
            <a:r>
              <a:rPr lang="fr-FR" sz="1200" dirty="0">
                <a:solidFill>
                  <a:schemeClr val="tx2"/>
                </a:solidFill>
              </a:rPr>
              <a:t>de points particuliers indispensables à </a:t>
            </a:r>
            <a:r>
              <a:rPr lang="fr-FR" sz="1200" dirty="0" smtClean="0">
                <a:solidFill>
                  <a:schemeClr val="tx2"/>
                </a:solidFill>
              </a:rPr>
              <a:t>nos développements </a:t>
            </a:r>
            <a:r>
              <a:rPr lang="fr-FR" sz="1200" dirty="0">
                <a:solidFill>
                  <a:schemeClr val="tx2"/>
                </a:solidFill>
              </a:rPr>
              <a:t>et qui doivent faire partie d’une culture de </a:t>
            </a:r>
            <a:r>
              <a:rPr lang="fr-FR" sz="1200" dirty="0" smtClean="0">
                <a:solidFill>
                  <a:schemeClr val="tx2"/>
                </a:solidFill>
              </a:rPr>
              <a:t>travail commune</a:t>
            </a:r>
            <a:r>
              <a:rPr lang="fr-FR" sz="1200" dirty="0">
                <a:solidFill>
                  <a:schemeClr val="tx2"/>
                </a:solidFill>
              </a:rPr>
              <a:t>, notamment à destination de nos nouveaux recrutés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Spécificités </a:t>
            </a:r>
            <a:r>
              <a:rPr lang="fr-FR" sz="1200" dirty="0">
                <a:solidFill>
                  <a:schemeClr val="tx2"/>
                </a:solidFill>
              </a:rPr>
              <a:t>de mise en </a:t>
            </a:r>
            <a:r>
              <a:rPr lang="fr-FR" sz="1200" dirty="0" err="1">
                <a:solidFill>
                  <a:schemeClr val="tx2"/>
                </a:solidFill>
              </a:rPr>
              <a:t>oeuvre</a:t>
            </a:r>
            <a:r>
              <a:rPr lang="fr-FR" sz="1200" dirty="0">
                <a:solidFill>
                  <a:schemeClr val="tx2"/>
                </a:solidFill>
              </a:rPr>
              <a:t> liées à nos détecteurs de physique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Mutualisation </a:t>
            </a:r>
            <a:r>
              <a:rPr lang="fr-FR" sz="1200" dirty="0">
                <a:solidFill>
                  <a:schemeClr val="tx2"/>
                </a:solidFill>
              </a:rPr>
              <a:t>de l’expertise acquise dans nos laboratoires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Partage </a:t>
            </a:r>
            <a:r>
              <a:rPr lang="fr-FR" sz="1200" dirty="0">
                <a:solidFill>
                  <a:schemeClr val="tx2"/>
                </a:solidFill>
              </a:rPr>
              <a:t>d’informations permettant à chacun de pouvoir </a:t>
            </a:r>
            <a:r>
              <a:rPr lang="fr-FR" sz="1200" dirty="0" smtClean="0">
                <a:solidFill>
                  <a:schemeClr val="tx2"/>
                </a:solidFill>
              </a:rPr>
              <a:t>s’appuyer sur </a:t>
            </a:r>
            <a:r>
              <a:rPr lang="fr-FR" sz="1200" dirty="0">
                <a:solidFill>
                  <a:schemeClr val="tx2"/>
                </a:solidFill>
              </a:rPr>
              <a:t>un réseau de contacts dans les domaines </a:t>
            </a:r>
            <a:r>
              <a:rPr lang="fr-FR" sz="1200" dirty="0" smtClean="0">
                <a:solidFill>
                  <a:schemeClr val="tx2"/>
                </a:solidFill>
              </a:rPr>
              <a:t>techniques abordés.</a:t>
            </a:r>
          </a:p>
          <a:p>
            <a:pPr marL="342900" lvl="1" indent="-342900">
              <a:buFont typeface="Arial" charset="0"/>
              <a:buChar char="•"/>
            </a:pPr>
            <a:r>
              <a:rPr lang="fr-FR" sz="2400" dirty="0">
                <a:solidFill>
                  <a:schemeClr val="tx2"/>
                </a:solidFill>
              </a:rPr>
              <a:t>Programme : </a:t>
            </a:r>
            <a:endParaRPr lang="fr-FR" sz="2400" dirty="0" smtClean="0">
              <a:solidFill>
                <a:schemeClr val="tx2"/>
              </a:solidFill>
            </a:endParaRPr>
          </a:p>
          <a:p>
            <a:pPr lvl="1"/>
            <a:r>
              <a:rPr lang="fr-FR" sz="1200" dirty="0">
                <a:solidFill>
                  <a:schemeClr val="tx2"/>
                </a:solidFill>
              </a:rPr>
              <a:t>Rappels de base d’électronique analogique, en particulier dans </a:t>
            </a:r>
            <a:r>
              <a:rPr lang="fr-FR" sz="1200" dirty="0" smtClean="0">
                <a:solidFill>
                  <a:schemeClr val="tx2"/>
                </a:solidFill>
              </a:rPr>
              <a:t>le domaine </a:t>
            </a:r>
            <a:r>
              <a:rPr lang="fr-FR" sz="1200" dirty="0">
                <a:solidFill>
                  <a:schemeClr val="tx2"/>
                </a:solidFill>
              </a:rPr>
              <a:t>des front-end des expériences de physique nucléaire, </a:t>
            </a:r>
            <a:r>
              <a:rPr lang="fr-FR" sz="1200" dirty="0" smtClean="0">
                <a:solidFill>
                  <a:schemeClr val="tx2"/>
                </a:solidFill>
              </a:rPr>
              <a:t>de physique </a:t>
            </a:r>
            <a:r>
              <a:rPr lang="fr-FR" sz="1200" dirty="0">
                <a:solidFill>
                  <a:schemeClr val="tx2"/>
                </a:solidFill>
              </a:rPr>
              <a:t>des particules et </a:t>
            </a:r>
            <a:r>
              <a:rPr lang="fr-FR" sz="1200" dirty="0" err="1">
                <a:solidFill>
                  <a:schemeClr val="tx2"/>
                </a:solidFill>
              </a:rPr>
              <a:t>astroparticules</a:t>
            </a:r>
            <a:endParaRPr lang="fr-FR" sz="1200" dirty="0">
              <a:solidFill>
                <a:schemeClr val="tx2"/>
              </a:solidFill>
            </a:endParaRP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Importance </a:t>
            </a:r>
            <a:r>
              <a:rPr lang="fr-FR" sz="1200" dirty="0">
                <a:solidFill>
                  <a:schemeClr val="tx2"/>
                </a:solidFill>
              </a:rPr>
              <a:t>du traitement de la CEM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Cartes </a:t>
            </a:r>
            <a:r>
              <a:rPr lang="fr-FR" sz="1200" dirty="0">
                <a:solidFill>
                  <a:schemeClr val="tx2"/>
                </a:solidFill>
              </a:rPr>
              <a:t>mixte analogique-numérique</a:t>
            </a:r>
          </a:p>
          <a:p>
            <a:pPr lvl="1"/>
            <a:r>
              <a:rPr lang="fr-FR" sz="1200" dirty="0" smtClean="0">
                <a:solidFill>
                  <a:schemeClr val="tx2"/>
                </a:solidFill>
              </a:rPr>
              <a:t>Tenue </a:t>
            </a:r>
            <a:r>
              <a:rPr lang="fr-FR" sz="1200" dirty="0">
                <a:solidFill>
                  <a:schemeClr val="tx2"/>
                </a:solidFill>
              </a:rPr>
              <a:t>aux radiations</a:t>
            </a:r>
            <a:endParaRPr lang="fr-FR" dirty="0">
              <a:solidFill>
                <a:schemeClr val="tx2"/>
              </a:solidFill>
            </a:endParaRPr>
          </a:p>
          <a:p>
            <a:r>
              <a:rPr lang="fr-FR" sz="2400" dirty="0" smtClean="0">
                <a:solidFill>
                  <a:schemeClr val="tx2"/>
                </a:solidFill>
              </a:rPr>
              <a:t>Inscription avant 23 avril </a:t>
            </a:r>
            <a:endParaRPr lang="fr-FR" sz="2400" dirty="0">
              <a:solidFill>
                <a:schemeClr val="tx2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1AFD7F-2495-44D4-831C-04D4BEAAF25C}" type="datetime1">
              <a:rPr lang="fr-FR" smtClean="0"/>
              <a:pPr>
                <a:defRPr/>
              </a:pPr>
              <a:t>10/04/2014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B79BF3-24A6-4750-AE05-1AA372DB2E47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2995371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</TotalTime>
  <Words>493</Words>
  <Application>Microsoft Office PowerPoint</Application>
  <PresentationFormat>Affichage à l'écran (4:3)</PresentationFormat>
  <Paragraphs>80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Conception personnalisée</vt:lpstr>
      <vt:lpstr>Réunion de service électronique</vt:lpstr>
      <vt:lpstr>Nouvelles diverses</vt:lpstr>
      <vt:lpstr>Nouvelles diverses (2)</vt:lpstr>
      <vt:lpstr>Concours internes</vt:lpstr>
      <vt:lpstr>Entretiens et dossiers de carrière</vt:lpstr>
      <vt:lpstr>Journées électroniques IN2P3 Marseille 11-13 juin 2014</vt:lpstr>
      <vt:lpstr>Ecole électronique analogique IN2P3</vt:lpstr>
    </vt:vector>
  </TitlesOfParts>
  <Company>CNRS IN2P3 LAPP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orand</dc:creator>
  <cp:lastModifiedBy>Julie Prast</cp:lastModifiedBy>
  <cp:revision>21</cp:revision>
  <dcterms:created xsi:type="dcterms:W3CDTF">2007-11-12T09:58:39Z</dcterms:created>
  <dcterms:modified xsi:type="dcterms:W3CDTF">2014-04-10T13:16:39Z</dcterms:modified>
</cp:coreProperties>
</file>