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35" r:id="rId3"/>
    <p:sldMasterId id="2147483761" r:id="rId4"/>
    <p:sldMasterId id="2147483766" r:id="rId5"/>
    <p:sldMasterId id="2147483779" r:id="rId6"/>
    <p:sldMasterId id="2147483792" r:id="rId7"/>
    <p:sldMasterId id="2147483805" r:id="rId8"/>
    <p:sldMasterId id="2147483818" r:id="rId9"/>
    <p:sldMasterId id="2147483831" r:id="rId10"/>
    <p:sldMasterId id="2147483836" r:id="rId11"/>
  </p:sldMasterIdLst>
  <p:notesMasterIdLst>
    <p:notesMasterId r:id="rId21"/>
  </p:notesMasterIdLst>
  <p:sldIdLst>
    <p:sldId id="917" r:id="rId12"/>
    <p:sldId id="923" r:id="rId13"/>
    <p:sldId id="924" r:id="rId14"/>
    <p:sldId id="922" r:id="rId15"/>
    <p:sldId id="873" r:id="rId16"/>
    <p:sldId id="921" r:id="rId17"/>
    <p:sldId id="918" r:id="rId18"/>
    <p:sldId id="916" r:id="rId19"/>
    <p:sldId id="925" r:id="rId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olfej" initials="jww" lastIdx="4" clrIdx="0"/>
  <p:cmAuthor id="1" name="helpdesk" initials="h" lastIdx="1" clrIdx="1"/>
  <p:cmAuthor id="2" name="wolfej:" initials="jw"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a:srgbClr val="000099"/>
    <a:srgbClr val="E9EDF4"/>
    <a:srgbClr val="DFA6A5"/>
    <a:srgbClr val="D28280"/>
    <a:srgbClr val="9999FF"/>
    <a:srgbClr val="A399F1"/>
    <a:srgbClr val="D5D0F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2994" autoAdjust="0"/>
  </p:normalViewPr>
  <p:slideViewPr>
    <p:cSldViewPr snapToGrid="0">
      <p:cViewPr varScale="1">
        <p:scale>
          <a:sx n="75" d="100"/>
          <a:sy n="75" d="100"/>
        </p:scale>
        <p:origin x="118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1804"/>
          </a:xfrm>
          <a:prstGeom prst="rect">
            <a:avLst/>
          </a:prstGeom>
        </p:spPr>
        <p:txBody>
          <a:bodyPr vert="horz" lIns="92948" tIns="46474" rIns="92948" bIns="46474"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948" tIns="46474" rIns="92948" bIns="46474" rtlCol="0"/>
          <a:lstStyle>
            <a:lvl1pPr algn="r">
              <a:defRPr sz="1200"/>
            </a:lvl1pPr>
          </a:lstStyle>
          <a:p>
            <a:fld id="{47D92E2A-5110-4645-A68D-1E3B9B46B112}" type="datetimeFigureOut">
              <a:rPr lang="en-US" smtClean="0"/>
              <a:pPr/>
              <a:t>7/22/2019</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948" tIns="46474" rIns="92948" bIns="46474"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948" tIns="46474" rIns="92948" bIns="4647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772668"/>
            <a:ext cx="3037840" cy="461804"/>
          </a:xfrm>
          <a:prstGeom prst="rect">
            <a:avLst/>
          </a:prstGeom>
        </p:spPr>
        <p:txBody>
          <a:bodyPr vert="horz" lIns="92948" tIns="46474" rIns="92948" bIns="464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948" tIns="46474" rIns="92948" bIns="46474" rtlCol="0" anchor="b"/>
          <a:lstStyle>
            <a:lvl1pPr algn="r">
              <a:defRPr sz="1200"/>
            </a:lvl1pPr>
          </a:lstStyle>
          <a:p>
            <a:fld id="{D396381A-F256-4FCC-A8A9-171E310B2DB3}" type="slidenum">
              <a:rPr lang="en-US" smtClean="0"/>
              <a:pPr/>
              <a:t>‹#›</a:t>
            </a:fld>
            <a:endParaRPr lang="en-US" dirty="0"/>
          </a:p>
        </p:txBody>
      </p:sp>
    </p:spTree>
    <p:extLst>
      <p:ext uri="{BB962C8B-B14F-4D97-AF65-F5344CB8AC3E}">
        <p14:creationId xmlns:p14="http://schemas.microsoft.com/office/powerpoint/2010/main" val="138421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2</a:t>
            </a:fld>
            <a:endParaRPr lang="en-US" dirty="0"/>
          </a:p>
        </p:txBody>
      </p:sp>
    </p:spTree>
    <p:extLst>
      <p:ext uri="{BB962C8B-B14F-4D97-AF65-F5344CB8AC3E}">
        <p14:creationId xmlns:p14="http://schemas.microsoft.com/office/powerpoint/2010/main" val="43751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28ED08-6EED-4C8A-A486-C771E603259F}"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94059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5</a:t>
            </a:fld>
            <a:endParaRPr lang="en-US" dirty="0"/>
          </a:p>
        </p:txBody>
      </p:sp>
    </p:spTree>
    <p:extLst>
      <p:ext uri="{BB962C8B-B14F-4D97-AF65-F5344CB8AC3E}">
        <p14:creationId xmlns:p14="http://schemas.microsoft.com/office/powerpoint/2010/main" val="2038755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898" indent="-283807">
              <a:defRPr>
                <a:solidFill>
                  <a:schemeClr val="tx1"/>
                </a:solidFill>
                <a:latin typeface="Arial" panose="020B0604020202020204" pitchFamily="34" charset="0"/>
              </a:defRPr>
            </a:lvl2pPr>
            <a:lvl3pPr marL="1135228" indent="-227046">
              <a:defRPr>
                <a:solidFill>
                  <a:schemeClr val="tx1"/>
                </a:solidFill>
                <a:latin typeface="Arial" panose="020B0604020202020204" pitchFamily="34" charset="0"/>
              </a:defRPr>
            </a:lvl3pPr>
            <a:lvl4pPr marL="1589319" indent="-227046">
              <a:defRPr>
                <a:solidFill>
                  <a:schemeClr val="tx1"/>
                </a:solidFill>
                <a:latin typeface="Arial" panose="020B0604020202020204" pitchFamily="34" charset="0"/>
              </a:defRPr>
            </a:lvl4pPr>
            <a:lvl5pPr marL="2043410" indent="-227046">
              <a:defRPr>
                <a:solidFill>
                  <a:schemeClr val="tx1"/>
                </a:solidFill>
                <a:latin typeface="Arial" panose="020B0604020202020204" pitchFamily="34" charset="0"/>
              </a:defRPr>
            </a:lvl5pPr>
            <a:lvl6pPr marL="2497501" indent="-227046" eaLnBrk="0" fontAlgn="base" hangingPunct="0">
              <a:spcBef>
                <a:spcPct val="0"/>
              </a:spcBef>
              <a:spcAft>
                <a:spcPct val="0"/>
              </a:spcAft>
              <a:defRPr>
                <a:solidFill>
                  <a:schemeClr val="tx1"/>
                </a:solidFill>
                <a:latin typeface="Arial" panose="020B0604020202020204" pitchFamily="34" charset="0"/>
              </a:defRPr>
            </a:lvl6pPr>
            <a:lvl7pPr marL="2951592" indent="-227046" eaLnBrk="0" fontAlgn="base" hangingPunct="0">
              <a:spcBef>
                <a:spcPct val="0"/>
              </a:spcBef>
              <a:spcAft>
                <a:spcPct val="0"/>
              </a:spcAft>
              <a:defRPr>
                <a:solidFill>
                  <a:schemeClr val="tx1"/>
                </a:solidFill>
                <a:latin typeface="Arial" panose="020B0604020202020204" pitchFamily="34" charset="0"/>
              </a:defRPr>
            </a:lvl7pPr>
            <a:lvl8pPr marL="3405683" indent="-227046" eaLnBrk="0" fontAlgn="base" hangingPunct="0">
              <a:spcBef>
                <a:spcPct val="0"/>
              </a:spcBef>
              <a:spcAft>
                <a:spcPct val="0"/>
              </a:spcAft>
              <a:defRPr>
                <a:solidFill>
                  <a:schemeClr val="tx1"/>
                </a:solidFill>
                <a:latin typeface="Arial" panose="020B0604020202020204" pitchFamily="34" charset="0"/>
              </a:defRPr>
            </a:lvl8pPr>
            <a:lvl9pPr marL="3859774" indent="-227046" eaLnBrk="0" fontAlgn="base" hangingPunct="0">
              <a:spcBef>
                <a:spcPct val="0"/>
              </a:spcBef>
              <a:spcAft>
                <a:spcPct val="0"/>
              </a:spcAft>
              <a:defRPr>
                <a:solidFill>
                  <a:schemeClr val="tx1"/>
                </a:solidFill>
                <a:latin typeface="Arial" panose="020B0604020202020204" pitchFamily="34" charset="0"/>
              </a:defRPr>
            </a:lvl9pPr>
          </a:lstStyle>
          <a:p>
            <a:fld id="{155E64AB-1EC6-4965-B086-D6B76E6F4AD1}" type="slidenum">
              <a:rPr lang="en-US" altLang="en-US" smtClean="0"/>
              <a:pPr/>
              <a:t>6</a:t>
            </a:fld>
            <a:endParaRPr lang="en-US" altLang="en-US" dirty="0" smtClean="0"/>
          </a:p>
        </p:txBody>
      </p:sp>
    </p:spTree>
    <p:extLst>
      <p:ext uri="{BB962C8B-B14F-4D97-AF65-F5344CB8AC3E}">
        <p14:creationId xmlns:p14="http://schemas.microsoft.com/office/powerpoint/2010/main" val="3883762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96381A-F256-4FCC-A8A9-171E310B2DB3}" type="slidenum">
              <a:rPr lang="en-US" smtClean="0"/>
              <a:pPr/>
              <a:t>7</a:t>
            </a:fld>
            <a:endParaRPr lang="en-US" dirty="0"/>
          </a:p>
        </p:txBody>
      </p:sp>
    </p:spTree>
    <p:extLst>
      <p:ext uri="{BB962C8B-B14F-4D97-AF65-F5344CB8AC3E}">
        <p14:creationId xmlns:p14="http://schemas.microsoft.com/office/powerpoint/2010/main" val="2198782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5" Type="http://schemas.openxmlformats.org/officeDocument/2006/relationships/image" Target="../media/image13.wmf"/><Relationship Id="rId4" Type="http://schemas.openxmlformats.org/officeDocument/2006/relationships/oleObject" Target="../embeddings/Microsoft_Word_97_-_2003_Document1.doc"/></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0.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Microsoft_Word_97_-_2003_Document2.doc"/></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an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914400"/>
          </a:xfrm>
          <a:prstGeom prst="rect">
            <a:avLst/>
          </a:prstGeom>
        </p:spPr>
        <p:txBody>
          <a:bodyPr/>
          <a:lstStyle>
            <a:lvl1pPr>
              <a:defRPr sz="3200" b="1">
                <a:solidFill>
                  <a:srgbClr val="00660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47800" y="3429000"/>
            <a:ext cx="6400800" cy="990600"/>
          </a:xfrm>
          <a:prstGeom prst="rect">
            <a:avLst/>
          </a:prstGeom>
        </p:spPr>
        <p:txBody>
          <a:bodyPr>
            <a:normAutofit/>
          </a:bodyPr>
          <a:lstStyle>
            <a:lvl1pPr marL="0" indent="0" algn="ctr">
              <a:buNone/>
              <a:defRPr sz="2800" b="1">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ext Placeholder 13"/>
          <p:cNvSpPr>
            <a:spLocks noGrp="1"/>
          </p:cNvSpPr>
          <p:nvPr>
            <p:ph type="body" sz="quarter" idx="10" hasCustomPrompt="1"/>
          </p:nvPr>
        </p:nvSpPr>
        <p:spPr>
          <a:xfrm>
            <a:off x="1371600" y="5257800"/>
            <a:ext cx="6705600" cy="1066800"/>
          </a:xfrm>
          <a:prstGeom prst="rect">
            <a:avLst/>
          </a:prstGeom>
        </p:spPr>
        <p:txBody>
          <a:bodyPr/>
          <a:lstStyle>
            <a:lvl1pPr marL="342900" marR="0" indent="-342900" algn="ctr" defTabSz="914400" rtl="0" eaLnBrk="1" fontAlgn="auto" latinLnBrk="0" hangingPunct="1">
              <a:lnSpc>
                <a:spcPct val="100000"/>
              </a:lnSpc>
              <a:spcBef>
                <a:spcPct val="0"/>
              </a:spcBef>
              <a:spcAft>
                <a:spcPts val="0"/>
              </a:spcAft>
              <a:buClrTx/>
              <a:buSzTx/>
              <a:buFont typeface="Arial" pitchFamily="34" charset="0"/>
              <a:buNone/>
              <a:tabLst/>
              <a:defRPr sz="2000" b="1">
                <a:solidFill>
                  <a:srgbClr val="006600"/>
                </a:solidFill>
              </a:defRPr>
            </a:lvl1pPr>
            <a:lvl4pPr marL="1600200" marR="0" indent="-228600" algn="l" defTabSz="914400" rtl="0" eaLnBrk="1" fontAlgn="auto" latinLnBrk="0" hangingPunct="1">
              <a:lnSpc>
                <a:spcPct val="100000"/>
              </a:lnSpc>
              <a:spcBef>
                <a:spcPct val="20000"/>
              </a:spcBef>
              <a:spcAft>
                <a:spcPts val="0"/>
              </a:spcAft>
              <a:buClrTx/>
              <a:buSzTx/>
              <a:buFont typeface="Arial" pitchFamily="34" charset="0"/>
              <a:buNone/>
              <a:tabLst/>
              <a:defRPr b="1">
                <a:solidFill>
                  <a:srgbClr val="006600"/>
                </a:solidFill>
              </a:defRPr>
            </a:lvl4pPr>
          </a:lstStyle>
          <a:p>
            <a:r>
              <a:rPr lang="en-US" dirty="0" smtClean="0"/>
              <a:t>Click to add subtitle</a:t>
            </a:r>
          </a:p>
          <a:p>
            <a:pPr lvl="3"/>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0" i="0" baseline="0"/>
            </a:lvl1pPr>
          </a:lstStyle>
          <a:p>
            <a:r>
              <a:rPr lang="en-US" dirty="0" smtClean="0"/>
              <a:t>Click to edit Master title style</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a:xfrm>
            <a:off x="8674217" y="6492875"/>
            <a:ext cx="469783" cy="365125"/>
          </a:xfrm>
          <a:prstGeom prst="rect">
            <a:avLst/>
          </a:prstGeom>
          <a:ln/>
        </p:spPr>
        <p:txBody>
          <a:bodyPr/>
          <a:lstStyle>
            <a:lvl1pPr>
              <a:defRPr sz="1000">
                <a:latin typeface="Arial" panose="020B0604020202020204" pitchFamily="34" charset="0"/>
                <a:cs typeface="Arial" panose="020B0604020202020204" pitchFamily="34" charset="0"/>
              </a:defRPr>
            </a:lvl1pPr>
          </a:lstStyle>
          <a:p>
            <a:pPr>
              <a:defRPr/>
            </a:pPr>
            <a:fld id="{0E35970C-66DA-42B4-8591-6E363A3B576E}" type="slidenum">
              <a:rPr lang="en-US" smtClean="0"/>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1" i="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27717381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02696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0" i="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73216357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71129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9280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43400" y="5943600"/>
            <a:ext cx="449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fontAlgn="base">
              <a:spcBef>
                <a:spcPct val="50000"/>
              </a:spcBef>
              <a:spcAft>
                <a:spcPct val="0"/>
              </a:spcAft>
              <a:defRPr/>
            </a:pPr>
            <a:r>
              <a:rPr lang="en-US" sz="1400" b="0" dirty="0" smtClean="0">
                <a:solidFill>
                  <a:srgbClr val="000000"/>
                </a:solidFill>
                <a:latin typeface="Helvetica"/>
                <a:cs typeface="Helvetica"/>
              </a:rPr>
              <a:t>Thomas Roser</a:t>
            </a:r>
            <a:br>
              <a:rPr lang="en-US" sz="1400" b="0" dirty="0" smtClean="0">
                <a:solidFill>
                  <a:srgbClr val="000000"/>
                </a:solidFill>
                <a:latin typeface="Helvetica"/>
                <a:cs typeface="Helvetica"/>
              </a:rPr>
            </a:br>
            <a:r>
              <a:rPr lang="en-US" sz="1400" b="0" dirty="0" smtClean="0">
                <a:solidFill>
                  <a:srgbClr val="000000"/>
                </a:solidFill>
                <a:latin typeface="Helvetica"/>
                <a:cs typeface="Helvetica"/>
              </a:rPr>
              <a:t>DOE Budget Briefing</a:t>
            </a:r>
            <a:br>
              <a:rPr lang="en-US" sz="1400" b="0" dirty="0" smtClean="0">
                <a:solidFill>
                  <a:srgbClr val="000000"/>
                </a:solidFill>
                <a:latin typeface="Helvetica"/>
                <a:cs typeface="Helvetica"/>
              </a:rPr>
            </a:br>
            <a:r>
              <a:rPr lang="en-US" sz="1400" b="0" dirty="0" smtClean="0">
                <a:solidFill>
                  <a:srgbClr val="000000"/>
                </a:solidFill>
                <a:latin typeface="Helvetica"/>
                <a:cs typeface="Helvetica"/>
              </a:rPr>
              <a:t>February 05, 2014</a:t>
            </a:r>
          </a:p>
        </p:txBody>
      </p:sp>
      <p:graphicFrame>
        <p:nvGraphicFramePr>
          <p:cNvPr id="6" name="Object 2"/>
          <p:cNvGraphicFramePr>
            <a:graphicFrameLocks noChangeAspect="1"/>
          </p:cNvGraphicFramePr>
          <p:nvPr/>
        </p:nvGraphicFramePr>
        <p:xfrm>
          <a:off x="304800" y="5943600"/>
          <a:ext cx="1943100" cy="722313"/>
        </p:xfrm>
        <a:graphic>
          <a:graphicData uri="http://schemas.openxmlformats.org/presentationml/2006/ole">
            <mc:AlternateContent xmlns:mc="http://schemas.openxmlformats.org/markup-compatibility/2006">
              <mc:Choice xmlns:v="urn:schemas-microsoft-com:vml" Requires="v">
                <p:oleObj spid="_x0000_s13891" name="Document" r:id="rId4" imgW="1943100" imgH="723900" progId="Word.Document.8">
                  <p:embed/>
                </p:oleObj>
              </mc:Choice>
              <mc:Fallback>
                <p:oleObj name="Document" r:id="rId4" imgW="1943100" imgH="723900" progId="Word.Document.8">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943600"/>
                        <a:ext cx="19431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609600"/>
            <a:ext cx="7772400" cy="1470025"/>
          </a:xfrm>
        </p:spPr>
        <p:txBody>
          <a:bodyPr/>
          <a:lstStyle>
            <a:lvl1pPr>
              <a:defRPr sz="3200"/>
            </a:lvl1pPr>
          </a:lstStyle>
          <a:p>
            <a:r>
              <a:rPr lang="en-US" smtClean="0"/>
              <a:t>Click to edit Master title style</a:t>
            </a:r>
            <a:endParaRPr lang="en-US" dirty="0"/>
          </a:p>
        </p:txBody>
      </p:sp>
      <p:sp>
        <p:nvSpPr>
          <p:cNvPr id="5" name="Content Placeholder 2"/>
          <p:cNvSpPr>
            <a:spLocks noGrp="1"/>
          </p:cNvSpPr>
          <p:nvPr>
            <p:ph idx="1"/>
          </p:nvPr>
        </p:nvSpPr>
        <p:spPr>
          <a:xfrm>
            <a:off x="304800" y="2286000"/>
            <a:ext cx="8534399" cy="3105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338430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fld id="{3EA5177B-A2B8-4C9E-9B8E-728DD9FEFC8A}" type="slidenum">
              <a:rPr lang="en-US" altLang="en-US" sz="1400" b="0" smtClean="0">
                <a:solidFill>
                  <a:srgbClr val="000000"/>
                </a:solidFill>
              </a:rPr>
              <a:pPr algn="ctr" eaLnBrk="0" fontAlgn="base" hangingPunct="0">
                <a:spcBef>
                  <a:spcPct val="0"/>
                </a:spcBef>
                <a:spcAft>
                  <a:spcPct val="0"/>
                </a:spcAft>
                <a:defRPr/>
              </a:pPr>
              <a:t>‹#›</a:t>
            </a:fld>
            <a:endParaRPr lang="en-US" altLang="en-US" sz="1400" b="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465639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7746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Tim-pic">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8440"/>
            <a:ext cx="7772400" cy="914400"/>
          </a:xfrm>
          <a:prstGeom prst="rect">
            <a:avLst/>
          </a:prstGeom>
        </p:spPr>
        <p:txBody>
          <a:bodyPr/>
          <a:lstStyle>
            <a:lvl1pPr>
              <a:defRPr sz="2400" b="1">
                <a:solidFill>
                  <a:srgbClr val="0066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47800" y="2778760"/>
            <a:ext cx="6400800" cy="990600"/>
          </a:xfrm>
          <a:prstGeom prst="rect">
            <a:avLst/>
          </a:prstGeom>
        </p:spPr>
        <p:txBody>
          <a:bodyPr>
            <a:normAutofit/>
          </a:bodyPr>
          <a:lstStyle>
            <a:lvl1pPr marL="0" indent="0" algn="ctr">
              <a:buNone/>
              <a:defRPr sz="1800" b="0">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extBox 4"/>
          <p:cNvSpPr txBox="1"/>
          <p:nvPr userDrawn="1"/>
        </p:nvSpPr>
        <p:spPr>
          <a:xfrm>
            <a:off x="1493240" y="4052628"/>
            <a:ext cx="6392411" cy="1015663"/>
          </a:xfrm>
          <a:prstGeom prst="rect">
            <a:avLst/>
          </a:prstGeom>
          <a:noFill/>
        </p:spPr>
        <p:txBody>
          <a:bodyPr wrap="square" rtlCol="0">
            <a:spAutoFit/>
          </a:bodyPr>
          <a:lstStyle/>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Dr. Timothy J. Hallman</a:t>
            </a:r>
          </a:p>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Associate Director of the Office of Science</a:t>
            </a:r>
          </a:p>
          <a:p>
            <a:pPr marL="342900" marR="0" lvl="0" indent="-34290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2000" i="0" u="none" strike="noStrike" kern="1200" cap="none" spc="0" normalizeH="0" baseline="0" noProof="0" dirty="0" smtClean="0">
                <a:ln>
                  <a:noFill/>
                </a:ln>
                <a:solidFill>
                  <a:srgbClr val="336600"/>
                </a:solidFill>
                <a:effectLst/>
                <a:uLnTx/>
                <a:uFillTx/>
                <a:latin typeface="Arial" pitchFamily="34" charset="0"/>
                <a:cs typeface="Arial" pitchFamily="34" charset="0"/>
              </a:rPr>
              <a:t>for Nuclear Physics</a:t>
            </a:r>
            <a:endParaRPr lang="en-US" sz="2000" dirty="0"/>
          </a:p>
        </p:txBody>
      </p:sp>
      <p:grpSp>
        <p:nvGrpSpPr>
          <p:cNvPr id="6" name="Group 5"/>
          <p:cNvGrpSpPr/>
          <p:nvPr userDrawn="1"/>
        </p:nvGrpSpPr>
        <p:grpSpPr>
          <a:xfrm>
            <a:off x="595676" y="5222034"/>
            <a:ext cx="7952648" cy="1393496"/>
            <a:chOff x="595676" y="5222034"/>
            <a:chExt cx="7952648" cy="1393496"/>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7034" t="1497" r="-447" b="1090"/>
            <a:stretch/>
          </p:blipFill>
          <p:spPr>
            <a:xfrm>
              <a:off x="595676" y="5222034"/>
              <a:ext cx="1691390" cy="1374966"/>
            </a:xfrm>
            <a:prstGeom prst="rect">
              <a:avLst/>
            </a:prstGeom>
            <a:ln w="28575">
              <a:solidFill>
                <a:schemeClr val="tx1"/>
              </a:solidFill>
            </a:ln>
          </p:spPr>
        </p:pic>
        <p:pic>
          <p:nvPicPr>
            <p:cNvPr id="13" name="Picture 12" descr="ATLAS_nj386569f7_online.jpg"/>
            <p:cNvPicPr>
              <a:picLocks noChangeAspect="1"/>
            </p:cNvPicPr>
            <p:nvPr userDrawn="1"/>
          </p:nvPicPr>
          <p:blipFill rotWithShape="1">
            <a:blip r:embed="rId3">
              <a:extLst>
                <a:ext uri="{28A0092B-C50C-407E-A947-70E740481C1C}">
                  <a14:useLocalDpi xmlns:a14="http://schemas.microsoft.com/office/drawing/2010/main" val="0"/>
                </a:ext>
              </a:extLst>
            </a:blip>
            <a:srcRect t="608" r="63375" b="1872"/>
            <a:stretch/>
          </p:blipFill>
          <p:spPr>
            <a:xfrm>
              <a:off x="2182466" y="5229129"/>
              <a:ext cx="1543076" cy="1379306"/>
            </a:xfrm>
            <a:prstGeom prst="rect">
              <a:avLst/>
            </a:prstGeom>
            <a:ln w="28575">
              <a:solidFill>
                <a:schemeClr val="tx1"/>
              </a:solidFill>
            </a:ln>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81772" y="5229129"/>
              <a:ext cx="1566552" cy="1386401"/>
            </a:xfrm>
            <a:prstGeom prst="rect">
              <a:avLst/>
            </a:prstGeom>
            <a:ln w="28575">
              <a:solidFill>
                <a:schemeClr val="tx1"/>
              </a:solidFill>
            </a:ln>
          </p:spPr>
        </p:pic>
        <p:pic>
          <p:nvPicPr>
            <p:cNvPr id="15" name="Picture 7"/>
            <p:cNvPicPr>
              <a:picLocks noChangeAspect="1" noChangeArrowheads="1"/>
            </p:cNvPicPr>
            <p:nvPr userDrawn="1"/>
          </p:nvPicPr>
          <p:blipFill>
            <a:blip r:embed="rId5" cstate="print"/>
            <a:srcRect r="2756"/>
            <a:stretch>
              <a:fillRect/>
            </a:stretch>
          </p:blipFill>
          <p:spPr bwMode="auto">
            <a:xfrm>
              <a:off x="3649326" y="5229129"/>
              <a:ext cx="1959828" cy="1386401"/>
            </a:xfrm>
            <a:prstGeom prst="rect">
              <a:avLst/>
            </a:prstGeom>
            <a:noFill/>
            <a:ln w="28575">
              <a:solidFill>
                <a:schemeClr val="tx1"/>
              </a:solidFill>
              <a:miter lim="800000"/>
              <a:headEnd/>
              <a:tailEnd/>
            </a:ln>
          </p:spPr>
        </p:pic>
        <p:pic>
          <p:nvPicPr>
            <p:cNvPr id="4" name="Picture 3"/>
            <p:cNvPicPr>
              <a:picLocks noChangeAspect="1"/>
            </p:cNvPicPr>
            <p:nvPr userDrawn="1"/>
          </p:nvPicPr>
          <p:blipFill rotWithShape="1">
            <a:blip r:embed="rId6"/>
            <a:srcRect t="8102" r="8607"/>
            <a:stretch/>
          </p:blipFill>
          <p:spPr>
            <a:xfrm>
              <a:off x="5207738" y="5229129"/>
              <a:ext cx="1782174" cy="1386400"/>
            </a:xfrm>
            <a:prstGeom prst="rect">
              <a:avLst/>
            </a:prstGeom>
            <a:ln w="28575">
              <a:solidFill>
                <a:schemeClr val="tx1"/>
              </a:solid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6701" y="815975"/>
            <a:ext cx="4191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53211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30646802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E bottom - blank - not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Tree>
    <p:extLst>
      <p:ext uri="{BB962C8B-B14F-4D97-AF65-F5344CB8AC3E}">
        <p14:creationId xmlns:p14="http://schemas.microsoft.com/office/powerpoint/2010/main" val="276477544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1"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dirty="0"/>
          </a:p>
        </p:txBody>
      </p:sp>
    </p:spTree>
    <p:extLst>
      <p:ext uri="{BB962C8B-B14F-4D97-AF65-F5344CB8AC3E}">
        <p14:creationId xmlns:p14="http://schemas.microsoft.com/office/powerpoint/2010/main" val="25503145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E bottom - box - not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0" i="0" baseline="0"/>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8763000" y="6492875"/>
            <a:ext cx="381000" cy="365125"/>
          </a:xfrm>
          <a:ln/>
        </p:spPr>
        <p:txBody>
          <a:bodyPr/>
          <a:lstStyle>
            <a:lvl1pPr>
              <a:defRPr/>
            </a:lvl1pPr>
          </a:lstStyle>
          <a:p>
            <a:pPr>
              <a:defRPr/>
            </a:pPr>
            <a:fld id="{0E35970C-66DA-42B4-8591-6E363A3B576E}" type="slidenum">
              <a:rPr lang="en-US"/>
              <a:pPr>
                <a:defRPr/>
              </a:pPr>
              <a:t>‹#›</a:t>
            </a:fld>
            <a:endParaRPr lang="en-US" dirty="0"/>
          </a:p>
        </p:txBody>
      </p:sp>
    </p:spTree>
    <p:extLst>
      <p:ext uri="{BB962C8B-B14F-4D97-AF65-F5344CB8AC3E}">
        <p14:creationId xmlns:p14="http://schemas.microsoft.com/office/powerpoint/2010/main" val="124246218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E bottom - text box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1F8A97BA-DB9B-4291-87AE-AF89EA7F18B7}" type="slidenum">
              <a:rPr lang="en-US" smtClean="0"/>
              <a:pPr>
                <a:defRPr/>
              </a:pPr>
              <a:t>‹#›</a:t>
            </a:fld>
            <a:endParaRPr lang="en-US" dirty="0"/>
          </a:p>
        </p:txBody>
      </p:sp>
      <p:sp>
        <p:nvSpPr>
          <p:cNvPr id="5" name="Content Placeholder 2"/>
          <p:cNvSpPr>
            <a:spLocks noGrp="1"/>
          </p:cNvSpPr>
          <p:nvPr>
            <p:ph idx="1"/>
          </p:nvPr>
        </p:nvSpPr>
        <p:spPr>
          <a:xfrm>
            <a:off x="320722" y="972403"/>
            <a:ext cx="8345605" cy="5073555"/>
          </a:xfrm>
          <a:prstGeom prst="rect">
            <a:avLst/>
          </a:prstGeom>
        </p:spPr>
        <p:txBody>
          <a:bodyPr/>
          <a:lstStyle>
            <a:lvl1pPr>
              <a:defRPr b="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935243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63000" y="6492875"/>
            <a:ext cx="381000" cy="365125"/>
          </a:xfrm>
        </p:spPr>
        <p:txBody>
          <a:bodyPr/>
          <a:lstStyle/>
          <a:p>
            <a:fld id="{F244239F-A578-4BB7-8042-38DC781613B6}" type="slidenum">
              <a:rPr lang="en-US" smtClean="0"/>
              <a:pPr/>
              <a:t>‹#›</a:t>
            </a:fld>
            <a:endParaRPr lang="en-US" dirty="0"/>
          </a:p>
        </p:txBody>
      </p:sp>
      <p:sp>
        <p:nvSpPr>
          <p:cNvPr id="6" name="Title 5"/>
          <p:cNvSpPr>
            <a:spLocks noGrp="1"/>
          </p:cNvSpPr>
          <p:nvPr>
            <p:ph type="title"/>
          </p:nvPr>
        </p:nvSpPr>
        <p:spPr>
          <a:xfrm>
            <a:off x="0" y="-219075"/>
            <a:ext cx="9144000" cy="1143000"/>
          </a:xfrm>
        </p:spPr>
        <p:txBody>
          <a:bodyPr/>
          <a:lstStyle>
            <a:lvl1pPr>
              <a:defRPr b="1" i="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07135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8F455FD-F83C-4433-AE11-4D89943CC4D6}" type="slidenum">
              <a:rPr lang="en-US" smtClean="0"/>
              <a:pPr/>
              <a:t>‹#›</a:t>
            </a:fld>
            <a:endParaRPr lang="en-US" dirty="0"/>
          </a:p>
        </p:txBody>
      </p:sp>
    </p:spTree>
    <p:extLst>
      <p:ext uri="{BB962C8B-B14F-4D97-AF65-F5344CB8AC3E}">
        <p14:creationId xmlns:p14="http://schemas.microsoft.com/office/powerpoint/2010/main" val="192635448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0"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8"/>
            <a:ext cx="8229600" cy="4800600"/>
          </a:xfrm>
          <a:prstGeom prst="rect">
            <a:avLst/>
          </a:prstGeo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571B0C3B-3A7D-3848-B824-737E096AF391}" type="datetime4">
              <a:rPr lang="en-US" smtClean="0"/>
              <a:pPr/>
              <a:t>July 22, 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dirty="0"/>
          </a:p>
        </p:txBody>
      </p:sp>
    </p:spTree>
    <p:extLst>
      <p:ext uri="{BB962C8B-B14F-4D97-AF65-F5344CB8AC3E}">
        <p14:creationId xmlns:p14="http://schemas.microsoft.com/office/powerpoint/2010/main" val="2532318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E9CA38C-1162-4BDA-8F41-57BABAA53D1D}" type="slidenum">
              <a:rPr lang="en-US" smtClean="0"/>
              <a:pPr/>
              <a:t>‹#›</a:t>
            </a:fld>
            <a:endParaRPr lang="en-US" dirty="0"/>
          </a:p>
        </p:txBody>
      </p:sp>
    </p:spTree>
    <p:extLst>
      <p:ext uri="{BB962C8B-B14F-4D97-AF65-F5344CB8AC3E}">
        <p14:creationId xmlns:p14="http://schemas.microsoft.com/office/powerpoint/2010/main" val="3383877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OE bottom - blank - bold">
    <p:spTree>
      <p:nvGrpSpPr>
        <p:cNvPr id="1" name=""/>
        <p:cNvGrpSpPr/>
        <p:nvPr/>
      </p:nvGrpSpPr>
      <p:grpSpPr>
        <a:xfrm>
          <a:off x="0" y="0"/>
          <a:ext cx="0" cy="0"/>
          <a:chOff x="0" y="0"/>
          <a:chExt cx="0" cy="0"/>
        </a:xfrm>
      </p:grpSpPr>
      <p:sp>
        <p:nvSpPr>
          <p:cNvPr id="5" name="Rectangle 4"/>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5606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C6E28-C1BA-48D2-A05D-8205298CC0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6794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999C52-C1A4-41AC-93EE-78A3845B9A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5753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7E77963-5DDD-492F-84AF-490230497F7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10465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26E5BE-0699-4529-84E1-4ACD9FA4E5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4866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045412D-DFE9-4E81-AF35-853EC40C6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46365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9225B9-F555-454F-97B9-548D843C6E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8725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4D6F93-D9B4-4C10-A171-1C7F2D948E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45445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23901F-C5BB-405F-A356-DED2232418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13628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3C1558-F8C2-4067-8020-4A7AEF45BC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659120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25211-07AE-4317-8FC6-3CA538685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9880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Rectangle 2"/>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621460"/>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ADAD58-E714-432F-9E9F-0F8C517CBA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975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32F664-FA1E-4ABE-A363-E3304929FB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17245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C6E28-C1BA-48D2-A05D-8205298CC0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34596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999C52-C1A4-41AC-93EE-78A3845B9A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3808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7E77963-5DDD-492F-84AF-490230497F7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007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26E5BE-0699-4529-84E1-4ACD9FA4E5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51651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045412D-DFE9-4E81-AF35-853EC40C6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6616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9225B9-F555-454F-97B9-548D843C6E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143643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4D6F93-D9B4-4C10-A171-1C7F2D948E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7488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23901F-C5BB-405F-A356-DED2232418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2046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OE bottom - blank - not bold">
    <p:spTree>
      <p:nvGrpSpPr>
        <p:cNvPr id="1" name=""/>
        <p:cNvGrpSpPr/>
        <p:nvPr/>
      </p:nvGrpSpPr>
      <p:grpSpPr>
        <a:xfrm>
          <a:off x="0" y="0"/>
          <a:ext cx="0" cy="0"/>
          <a:chOff x="0" y="0"/>
          <a:chExt cx="0" cy="0"/>
        </a:xfrm>
      </p:grpSpPr>
      <p:sp>
        <p:nvSpPr>
          <p:cNvPr id="5" name="Rectangle 4"/>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54853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3C1558-F8C2-4067-8020-4A7AEF45BC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48153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25211-07AE-4317-8FC6-3CA538685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808124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ADAD58-E714-432F-9E9F-0F8C517CBA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36208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32F664-FA1E-4ABE-A363-E3304929FB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6563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C6E28-C1BA-48D2-A05D-8205298CC0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18752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999C52-C1A4-41AC-93EE-78A3845B9A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46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7E77963-5DDD-492F-84AF-490230497F7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281827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26E5BE-0699-4529-84E1-4ACD9FA4E5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031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045412D-DFE9-4E81-AF35-853EC40C6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752174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9225B9-F555-454F-97B9-548D843C6E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6514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7" name="Rectangle 6"/>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87490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4D6F93-D9B4-4C10-A171-1C7F2D948E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64195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23901F-C5BB-405F-A356-DED2232418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7988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3C1558-F8C2-4067-8020-4A7AEF45BC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2576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25211-07AE-4317-8FC6-3CA538685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4408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ADAD58-E714-432F-9E9F-0F8C517CBA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284101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32F664-FA1E-4ABE-A363-E3304929FB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779539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C6E28-C1BA-48D2-A05D-8205298CC0F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91618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999C52-C1A4-41AC-93EE-78A3845B9A7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9905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7E77963-5DDD-492F-84AF-490230497F7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5705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26E5BE-0699-4529-84E1-4ACD9FA4E5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3894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E bottom - blank -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045412D-DFE9-4E81-AF35-853EC40C65F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2784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9225B9-F555-454F-97B9-548D843C6E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61604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4D6F93-D9B4-4C10-A171-1C7F2D948E0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40035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23901F-C5BB-405F-A356-DED22324182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048038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3C1558-F8C2-4067-8020-4A7AEF45BCD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97013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25211-07AE-4317-8FC6-3CA538685C8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99039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ADAD58-E714-432F-9E9F-0F8C517CBAD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523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32F664-FA1E-4ABE-A363-E3304929FB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667182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343400" y="5943600"/>
            <a:ext cx="449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2400" b="1">
                <a:solidFill>
                  <a:schemeClr val="tx1"/>
                </a:solidFill>
                <a:latin typeface="Times New Roman" charset="0"/>
                <a:ea typeface="ＭＳ Ｐゴシック" charset="0"/>
                <a:cs typeface="ＭＳ Ｐゴシック" charset="0"/>
              </a:defRPr>
            </a:lvl1pPr>
            <a:lvl2pPr marL="742950" indent="-285750" algn="ctr" eaLnBrk="0" hangingPunct="0">
              <a:defRPr sz="2400" b="1">
                <a:solidFill>
                  <a:schemeClr val="tx1"/>
                </a:solidFill>
                <a:latin typeface="Times New Roman" charset="0"/>
                <a:ea typeface="ＭＳ Ｐゴシック" charset="0"/>
              </a:defRPr>
            </a:lvl2pPr>
            <a:lvl3pPr marL="1143000" indent="-228600" algn="ctr" eaLnBrk="0" hangingPunct="0">
              <a:defRPr sz="2400" b="1">
                <a:solidFill>
                  <a:schemeClr val="tx1"/>
                </a:solidFill>
                <a:latin typeface="Times New Roman" charset="0"/>
                <a:ea typeface="ＭＳ Ｐゴシック" charset="0"/>
              </a:defRPr>
            </a:lvl3pPr>
            <a:lvl4pPr marL="1600200" indent="-228600" algn="ctr" eaLnBrk="0" hangingPunct="0">
              <a:defRPr sz="2400" b="1">
                <a:solidFill>
                  <a:schemeClr val="tx1"/>
                </a:solidFill>
                <a:latin typeface="Times New Roman" charset="0"/>
                <a:ea typeface="ＭＳ Ｐゴシック" charset="0"/>
              </a:defRPr>
            </a:lvl4pPr>
            <a:lvl5pPr marL="2057400" indent="-228600" algn="ctr"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Times New Roman" charset="0"/>
                <a:ea typeface="ＭＳ Ｐゴシック" charset="0"/>
              </a:defRPr>
            </a:lvl9pPr>
          </a:lstStyle>
          <a:p>
            <a:pPr algn="r" fontAlgn="base">
              <a:spcBef>
                <a:spcPct val="50000"/>
              </a:spcBef>
              <a:spcAft>
                <a:spcPct val="0"/>
              </a:spcAft>
              <a:defRPr/>
            </a:pPr>
            <a:r>
              <a:rPr lang="en-US" sz="1400" b="0" dirty="0" smtClean="0">
                <a:solidFill>
                  <a:srgbClr val="000000"/>
                </a:solidFill>
                <a:latin typeface="Helvetica"/>
                <a:cs typeface="Helvetica"/>
              </a:rPr>
              <a:t>Thomas Roser</a:t>
            </a:r>
            <a:br>
              <a:rPr lang="en-US" sz="1400" b="0" dirty="0" smtClean="0">
                <a:solidFill>
                  <a:srgbClr val="000000"/>
                </a:solidFill>
                <a:latin typeface="Helvetica"/>
                <a:cs typeface="Helvetica"/>
              </a:rPr>
            </a:br>
            <a:r>
              <a:rPr lang="en-US" sz="1400" b="0" dirty="0" smtClean="0">
                <a:solidFill>
                  <a:srgbClr val="000000"/>
                </a:solidFill>
                <a:latin typeface="Helvetica"/>
                <a:cs typeface="Helvetica"/>
              </a:rPr>
              <a:t>DOE Budget Briefing</a:t>
            </a:r>
            <a:br>
              <a:rPr lang="en-US" sz="1400" b="0" dirty="0" smtClean="0">
                <a:solidFill>
                  <a:srgbClr val="000000"/>
                </a:solidFill>
                <a:latin typeface="Helvetica"/>
                <a:cs typeface="Helvetica"/>
              </a:rPr>
            </a:br>
            <a:r>
              <a:rPr lang="en-US" sz="1400" b="0" dirty="0" smtClean="0">
                <a:solidFill>
                  <a:srgbClr val="000000"/>
                </a:solidFill>
                <a:latin typeface="Helvetica"/>
                <a:cs typeface="Helvetica"/>
              </a:rPr>
              <a:t>February 05, 2014</a:t>
            </a:r>
          </a:p>
        </p:txBody>
      </p:sp>
      <p:graphicFrame>
        <p:nvGraphicFramePr>
          <p:cNvPr id="6" name="Object 2"/>
          <p:cNvGraphicFramePr>
            <a:graphicFrameLocks noChangeAspect="1"/>
          </p:cNvGraphicFramePr>
          <p:nvPr/>
        </p:nvGraphicFramePr>
        <p:xfrm>
          <a:off x="304800" y="5943600"/>
          <a:ext cx="1943100" cy="722313"/>
        </p:xfrm>
        <a:graphic>
          <a:graphicData uri="http://schemas.openxmlformats.org/presentationml/2006/ole">
            <mc:AlternateContent xmlns:mc="http://schemas.openxmlformats.org/markup-compatibility/2006">
              <mc:Choice xmlns:v="urn:schemas-microsoft-com:vml" Requires="v">
                <p:oleObj spid="_x0000_s19756" name="Document" r:id="rId4" imgW="1943100" imgH="723900" progId="Word.Document.8">
                  <p:embed/>
                </p:oleObj>
              </mc:Choice>
              <mc:Fallback>
                <p:oleObj name="Document" r:id="rId4" imgW="1943100" imgH="7239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5943600"/>
                        <a:ext cx="19431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Title 1"/>
          <p:cNvSpPr>
            <a:spLocks noGrp="1"/>
          </p:cNvSpPr>
          <p:nvPr>
            <p:ph type="ctrTitle"/>
          </p:nvPr>
        </p:nvSpPr>
        <p:spPr>
          <a:xfrm>
            <a:off x="685800" y="609600"/>
            <a:ext cx="7772400" cy="1470025"/>
          </a:xfrm>
        </p:spPr>
        <p:txBody>
          <a:bodyPr/>
          <a:lstStyle>
            <a:lvl1pPr>
              <a:defRPr sz="3200"/>
            </a:lvl1pPr>
          </a:lstStyle>
          <a:p>
            <a:r>
              <a:rPr lang="en-US" smtClean="0"/>
              <a:t>Click to edit Master title style</a:t>
            </a:r>
            <a:endParaRPr lang="en-US" dirty="0"/>
          </a:p>
        </p:txBody>
      </p:sp>
      <p:sp>
        <p:nvSpPr>
          <p:cNvPr id="5" name="Content Placeholder 2"/>
          <p:cNvSpPr>
            <a:spLocks noGrp="1"/>
          </p:cNvSpPr>
          <p:nvPr>
            <p:ph idx="1"/>
          </p:nvPr>
        </p:nvSpPr>
        <p:spPr>
          <a:xfrm>
            <a:off x="304800" y="2286000"/>
            <a:ext cx="8534399" cy="31051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921219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8753475" y="0"/>
            <a:ext cx="390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fld id="{3EA5177B-A2B8-4C9E-9B8E-728DD9FEFC8A}" type="slidenum">
              <a:rPr lang="en-US" altLang="en-US" sz="1400" b="0" smtClean="0">
                <a:solidFill>
                  <a:srgbClr val="000000"/>
                </a:solidFill>
              </a:rPr>
              <a:pPr algn="ctr" eaLnBrk="0" fontAlgn="base" hangingPunct="0">
                <a:spcBef>
                  <a:spcPct val="0"/>
                </a:spcBef>
                <a:spcAft>
                  <a:spcPct val="0"/>
                </a:spcAft>
                <a:defRPr/>
              </a:pPr>
              <a:t>‹#›</a:t>
            </a:fld>
            <a:endParaRPr lang="en-US" altLang="en-US" sz="1400" b="0" dirty="0" smtClean="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215063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E bottom - blank - not b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23159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6701" y="815975"/>
            <a:ext cx="4191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86300" y="815975"/>
            <a:ext cx="4257675"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73626235"/>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2FC6E28-C1BA-48D2-A05D-8205298CC0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84323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29999C52-C1A4-41AC-93EE-78A3845B9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3612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77E77963-5DDD-492F-84AF-490230497F7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749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2926E5BE-0699-4529-84E1-4ACD9FA4E5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2034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5045412D-DFE9-4E81-AF35-853EC40C6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57714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BF9225B9-F555-454F-97B9-548D843C6E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37976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B4D6F93-D9B4-4C10-A171-1C7F2D948E0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8010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023901F-C5BB-405F-A356-DED2232418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225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E bottom - box - bo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5" y="866775"/>
            <a:ext cx="8410575" cy="5259388"/>
          </a:xfrm>
          <a:prstGeom prst="rect">
            <a:avLst/>
          </a:prstGeom>
        </p:spPr>
        <p:txBody>
          <a:bodyPr/>
          <a:lstStyle>
            <a:lvl1pPr>
              <a:defRPr b="0" baseline="0"/>
            </a:lvl1pPr>
            <a:lvl2pPr algn="l">
              <a:buNone/>
              <a:defRPr b="0" baseline="0"/>
            </a:lvl2pPr>
          </a:lstStyle>
          <a:p>
            <a:pPr lvl="1"/>
            <a:endParaRPr lang="en-US" dirty="0" smtClean="0"/>
          </a:p>
          <a:p>
            <a:pPr lvl="0"/>
            <a:endParaRPr lang="en-US" dirty="0"/>
          </a:p>
        </p:txBody>
      </p:sp>
      <p:sp>
        <p:nvSpPr>
          <p:cNvPr id="6" name="Title 5"/>
          <p:cNvSpPr>
            <a:spLocks noGrp="1"/>
          </p:cNvSpPr>
          <p:nvPr>
            <p:ph type="title"/>
          </p:nvPr>
        </p:nvSpPr>
        <p:spPr/>
        <p:txBody>
          <a:bodyPr/>
          <a:lstStyle>
            <a:lvl1pPr>
              <a:defRPr b="1" i="0" baseline="0"/>
            </a:lvl1pPr>
          </a:lstStyle>
          <a:p>
            <a:r>
              <a:rPr lang="en-US" dirty="0" smtClean="0"/>
              <a:t>Click to edit Master title style</a:t>
            </a:r>
            <a:endParaRPr lang="en-US" dirty="0"/>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C3C1558-F8C2-4067-8020-4A7AEF45BC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5216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F8325211-07AE-4317-8FC6-3CA538685C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0005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0ADAD58-E714-432F-9E9F-0F8C517CBA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94128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F132F664-FA1E-4ABE-A363-E3304929FB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881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image" Target="../media/image10.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81.xml"/><Relationship Id="rId9" Type="http://schemas.openxmlformats.org/officeDocument/2006/relationships/image" Target="../media/image1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11.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8.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9.xml"/><Relationship Id="rId7"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9.png"/><Relationship Id="rId5"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8.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7.jpeg"/><Relationship Id="rId5" Type="http://schemas.openxmlformats.org/officeDocument/2006/relationships/slideLayout" Target="../slideLayouts/slideLayout25.xml"/><Relationship Id="rId10" Type="http://schemas.openxmlformats.org/officeDocument/2006/relationships/theme" Target="../theme/theme5.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1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8.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9.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orizontal-logo-green-text.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2200" y="152400"/>
            <a:ext cx="4470400" cy="747727"/>
          </a:xfrm>
          <a:prstGeom prst="rect">
            <a:avLst/>
          </a:prstGeom>
          <a:noFill/>
          <a:ln w="9525">
            <a:noFill/>
            <a:miter lim="800000"/>
            <a:headEnd/>
            <a:tailEnd/>
          </a:ln>
        </p:spPr>
      </p:pic>
      <p:sp>
        <p:nvSpPr>
          <p:cNvPr id="8" name="Rectangle 25"/>
          <p:cNvSpPr>
            <a:spLocks noChangeArrowheads="1"/>
          </p:cNvSpPr>
          <p:nvPr/>
        </p:nvSpPr>
        <p:spPr bwMode="auto">
          <a:xfrm>
            <a:off x="0" y="990600"/>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defTabSz="966788"/>
            <a:endParaRPr lang="en-US" sz="1900" u="sng" dirty="0"/>
          </a:p>
        </p:txBody>
      </p:sp>
    </p:spTree>
  </p:cSld>
  <p:clrMap bg1="lt1" tx1="dk1" bg2="lt2" tx2="dk2" accent1="accent1" accent2="accent2" accent3="accent3" accent4="accent4" accent5="accent5" accent6="accent6" hlink="hlink" folHlink="folHlink"/>
  <p:sldLayoutIdLst>
    <p:sldLayoutId id="2147483649" r:id="rId1"/>
    <p:sldLayoutId id="2147483689" r:id="rId2"/>
    <p:sldLayoutId id="2147483757" r:id="rId3"/>
    <p:sldLayoutId id="2147483758" r:id="rId4"/>
    <p:sldLayoutId id="2147483759" r:id="rId5"/>
    <p:sldLayoutId id="2147483760" r:id="rId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760413" y="96838"/>
            <a:ext cx="76787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53884733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Lst>
  <p:transition/>
  <p:timing>
    <p:tnLst>
      <p:par>
        <p:cTn id="1" dur="indefinite" restart="never" nodeType="tmRoot"/>
      </p:par>
    </p:tnLst>
  </p:timing>
  <p:txStyles>
    <p:titleStyle>
      <a:lvl1pPr algn="ctr" rtl="0" eaLnBrk="0" fontAlgn="base" hangingPunct="0">
        <a:spcBef>
          <a:spcPct val="0"/>
        </a:spcBef>
        <a:spcAft>
          <a:spcPct val="0"/>
        </a:spcAft>
        <a:defRPr kumimoji="1" lang="en-US" sz="2400" b="1" dirty="0">
          <a:solidFill>
            <a:srgbClr val="FF0000"/>
          </a:solidFill>
          <a:latin typeface="Helvetica"/>
          <a:ea typeface="MS PGothic" pitchFamily="34"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2pPr>
      <a:lvl3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3pPr>
      <a:lvl4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4pPr>
      <a:lvl5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6"/>
        </a:buBlip>
        <a:defRPr sz="2000">
          <a:solidFill>
            <a:srgbClr val="0000FF"/>
          </a:solidFill>
          <a:latin typeface="Helvetica"/>
          <a:ea typeface="MS PGothic" pitchFamily="34" charset="-128"/>
          <a:cs typeface="Helvetica"/>
        </a:defRPr>
      </a:lvl1pPr>
      <a:lvl2pPr marL="339725" indent="-230188" algn="l" rtl="0" eaLnBrk="0" fontAlgn="base" hangingPunct="0">
        <a:spcBef>
          <a:spcPct val="20000"/>
        </a:spcBef>
        <a:spcAft>
          <a:spcPct val="0"/>
        </a:spcAft>
        <a:buSzPct val="65000"/>
        <a:buBlip>
          <a:blip r:embed="rId7"/>
        </a:buBlip>
        <a:defRPr>
          <a:solidFill>
            <a:schemeClr val="tx1"/>
          </a:solidFill>
          <a:latin typeface="Helvetica"/>
          <a:ea typeface="MS PGothic" pitchFamily="34" charset="-128"/>
          <a:cs typeface="Helvetica"/>
        </a:defRPr>
      </a:lvl2pPr>
      <a:lvl3pPr marL="460375" indent="-230188" algn="l" rtl="0" eaLnBrk="0" fontAlgn="base" hangingPunct="0">
        <a:spcBef>
          <a:spcPct val="20000"/>
        </a:spcBef>
        <a:spcAft>
          <a:spcPct val="0"/>
        </a:spcAft>
        <a:buSzPct val="65000"/>
        <a:buBlip>
          <a:blip r:embed="rId8"/>
        </a:buBlip>
        <a:defRPr sz="1600" i="1">
          <a:solidFill>
            <a:schemeClr val="tx1"/>
          </a:solidFill>
          <a:latin typeface="Helvetica"/>
          <a:ea typeface="MS PGothic" pitchFamily="34" charset="-128"/>
          <a:cs typeface="Helvetica"/>
        </a:defRPr>
      </a:lvl3pPr>
      <a:lvl4pPr marL="569913" indent="-230188" algn="l" rtl="0" eaLnBrk="0" fontAlgn="base" hangingPunct="0">
        <a:spcBef>
          <a:spcPct val="20000"/>
        </a:spcBef>
        <a:spcAft>
          <a:spcPct val="0"/>
        </a:spcAft>
        <a:buSzPct val="65000"/>
        <a:buBlip>
          <a:blip r:embed="rId9"/>
        </a:buBlip>
        <a:defRPr sz="1400">
          <a:solidFill>
            <a:schemeClr val="tx1"/>
          </a:solidFill>
          <a:latin typeface="Helvetica"/>
          <a:ea typeface="MS PGothic" pitchFamily="34" charset="-128"/>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MS PGothic" pitchFamily="34" charset="-128"/>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08525"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charset="0"/>
              </a:defRPr>
            </a:lvl1pPr>
          </a:lstStyle>
          <a:p>
            <a:pPr fontAlgn="base">
              <a:spcBef>
                <a:spcPct val="0"/>
              </a:spcBef>
              <a:spcAft>
                <a:spcPct val="0"/>
              </a:spcAft>
              <a:defRPr/>
            </a:pPr>
            <a:fld id="{77E77963-5DDD-492F-84AF-490230497F73}" type="slidenum">
              <a:rPr lang="en-US">
                <a:solidFill>
                  <a:srgbClr val="000000"/>
                </a:solidFill>
              </a:rPr>
              <a:pPr fontAlgn="base">
                <a:spcBef>
                  <a:spcPct val="0"/>
                </a:spcBef>
                <a:spcAft>
                  <a:spcPct val="0"/>
                </a:spcAft>
                <a:defRPr/>
              </a:pPr>
              <a:t>‹#›</a:t>
            </a:fld>
            <a:endParaRPr lang="en-US">
              <a:solidFill>
                <a:srgbClr val="000000"/>
              </a:solidFill>
            </a:endParaRP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a:solidFill>
                <a:srgbClr val="000000"/>
              </a:solidFill>
              <a:effectLst>
                <a:outerShdw blurRad="38100" dist="38100" dir="2700000" algn="tl">
                  <a:srgbClr val="FFFFFF"/>
                </a:outerShdw>
              </a:effectLst>
              <a:latin typeface="Book Antiqua" pitchFamily="18" charset="0"/>
            </a:endParaRPr>
          </a:p>
        </p:txBody>
      </p:sp>
      <p:pic>
        <p:nvPicPr>
          <p:cNvPr id="7" name="Picture 6" descr="RGB_Color-Seal_Green-Mark_SC_Horizontal.jpg"/>
          <p:cNvPicPr>
            <a:picLocks noChangeAspect="1"/>
          </p:cNvPicPr>
          <p:nvPr userDrawn="1"/>
        </p:nvPicPr>
        <p:blipFill>
          <a:blip r:embed="rId14" cstate="print"/>
          <a:stretch>
            <a:fillRect/>
          </a:stretch>
        </p:blipFill>
        <p:spPr>
          <a:xfrm>
            <a:off x="47500" y="197458"/>
            <a:ext cx="3821533" cy="655120"/>
          </a:xfrm>
          <a:prstGeom prst="rect">
            <a:avLst/>
          </a:prstGeom>
        </p:spPr>
      </p:pic>
    </p:spTree>
    <p:extLst>
      <p:ext uri="{BB962C8B-B14F-4D97-AF65-F5344CB8AC3E}">
        <p14:creationId xmlns:p14="http://schemas.microsoft.com/office/powerpoint/2010/main" val="590882708"/>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0" name="Picture 9" descr="horizontal-logo-green-text.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p:nvSpPr>
        <p:spPr>
          <a:xfrm>
            <a:off x="3009900" y="6404356"/>
            <a:ext cx="4294904" cy="36512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06636"/>
                </a:solidFill>
                <a:effectLst/>
                <a:uLnTx/>
                <a:uFillTx/>
                <a:latin typeface="Arial" charset="0"/>
                <a:ea typeface="+mn-ea"/>
                <a:cs typeface="+mn-cs"/>
              </a:rPr>
              <a:t>EIC Users Meeting Paris</a:t>
            </a:r>
            <a:r>
              <a:rPr kumimoji="0" lang="en-US" sz="1400" b="0" i="0" u="none" strike="noStrike" kern="1200" cap="none" spc="0" normalizeH="0" noProof="0" dirty="0" smtClean="0">
                <a:ln>
                  <a:noFill/>
                </a:ln>
                <a:solidFill>
                  <a:srgbClr val="106636"/>
                </a:solidFill>
                <a:effectLst/>
                <a:uLnTx/>
                <a:uFillTx/>
                <a:latin typeface="Arial" charset="0"/>
                <a:ea typeface="+mn-ea"/>
                <a:cs typeface="+mn-cs"/>
              </a:rPr>
              <a:t>	</a:t>
            </a:r>
            <a:endParaRPr kumimoji="0" lang="en-US" sz="1400" b="0" i="0" u="none" strike="noStrike" kern="1200" cap="none" spc="0" normalizeH="0" baseline="0" noProof="0" dirty="0">
              <a:ln>
                <a:noFill/>
              </a:ln>
              <a:solidFill>
                <a:srgbClr val="106636"/>
              </a:solidFill>
              <a:effectLst/>
              <a:uLnTx/>
              <a:uFillTx/>
              <a:latin typeface="Arial" charset="0"/>
              <a:ea typeface="+mn-ea"/>
              <a:cs typeface="+mn-cs"/>
            </a:endParaRPr>
          </a:p>
        </p:txBody>
      </p:sp>
      <p:sp>
        <p:nvSpPr>
          <p:cNvPr id="8" name="Footer Placeholder 1"/>
          <p:cNvSpPr txBox="1">
            <a:spLocks/>
          </p:cNvSpPr>
          <p:nvPr/>
        </p:nvSpPr>
        <p:spPr>
          <a:xfrm>
            <a:off x="6699335" y="6404356"/>
            <a:ext cx="1682465"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smtClean="0">
                <a:ln>
                  <a:noFill/>
                </a:ln>
                <a:solidFill>
                  <a:srgbClr val="106636"/>
                </a:solidFill>
                <a:effectLst/>
                <a:uLnTx/>
                <a:uFillTx/>
                <a:latin typeface="Arial" charset="0"/>
                <a:ea typeface="+mn-ea"/>
                <a:cs typeface="+mn-cs"/>
              </a:rPr>
              <a:t>July 22, 2019</a:t>
            </a:r>
          </a:p>
        </p:txBody>
      </p:sp>
      <p:sp>
        <p:nvSpPr>
          <p:cNvPr id="12" name="Rectangle 11"/>
          <p:cNvSpPr/>
          <p:nvPr userDrawn="1"/>
        </p:nvSpPr>
        <p:spPr>
          <a:xfrm>
            <a:off x="8715474" y="6492875"/>
            <a:ext cx="428526" cy="246221"/>
          </a:xfrm>
          <a:prstGeom prst="rect">
            <a:avLst/>
          </a:prstGeom>
        </p:spPr>
        <p:txBody>
          <a:bodyPr wrap="square">
            <a:spAutoFit/>
          </a:bodyPr>
          <a:lstStyle/>
          <a:p>
            <a:fld id="{0E35970C-66DA-42B4-8591-6E363A3B576E}" type="slidenum">
              <a:rPr lang="en-US" sz="1000" smtClean="0">
                <a:solidFill>
                  <a:srgbClr val="006600"/>
                </a:solidFill>
                <a:latin typeface="Arial" panose="020B0604020202020204" pitchFamily="34" charset="0"/>
                <a:cs typeface="Arial" panose="020B0604020202020204" pitchFamily="34" charset="0"/>
              </a:rPr>
              <a:pPr/>
              <a:t>‹#›</a:t>
            </a:fld>
            <a:endParaRPr lang="en-US" sz="1000" dirty="0">
              <a:solidFill>
                <a:srgbClr val="006600"/>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26" r:id="rId1"/>
    <p:sldLayoutId id="2147483728" r:id="rId2"/>
    <p:sldLayoutId id="2147483725" r:id="rId3"/>
    <p:sldLayoutId id="2147483729" r:id="rId4"/>
    <p:sldLayoutId id="2147483727" r:id="rId5"/>
    <p:sldLayoutId id="2147483849" r:id="rId6"/>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2400" b="1"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030" name="Picture 9" descr="horizontal-logo-green-text.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p:nvSpPr>
        <p:spPr>
          <a:xfrm>
            <a:off x="4020024" y="6492875"/>
            <a:ext cx="1712036" cy="365125"/>
          </a:xfrm>
          <a:prstGeom prst="rect">
            <a:avLst/>
          </a:prstGeom>
        </p:spPr>
        <p:txBody>
          <a:bodyPr/>
          <a:lstStyle/>
          <a:p>
            <a:pPr fontAlgn="base">
              <a:spcBef>
                <a:spcPct val="0"/>
              </a:spcBef>
              <a:spcAft>
                <a:spcPct val="0"/>
              </a:spcAft>
              <a:defRPr/>
            </a:pPr>
            <a:r>
              <a:rPr lang="en-US" sz="1000" dirty="0" smtClean="0">
                <a:solidFill>
                  <a:srgbClr val="106636"/>
                </a:solidFill>
                <a:latin typeface="Arial" charset="0"/>
              </a:rPr>
              <a:t>		</a:t>
            </a:r>
            <a:endParaRPr lang="en-US" sz="1000" dirty="0">
              <a:solidFill>
                <a:srgbClr val="106636"/>
              </a:solidFill>
              <a:latin typeface="Arial" charset="0"/>
            </a:endParaRPr>
          </a:p>
        </p:txBody>
      </p:sp>
      <p:sp>
        <p:nvSpPr>
          <p:cNvPr id="8" name="Footer Placeholder 1"/>
          <p:cNvSpPr txBox="1">
            <a:spLocks/>
          </p:cNvSpPr>
          <p:nvPr/>
        </p:nvSpPr>
        <p:spPr>
          <a:xfrm>
            <a:off x="6151349" y="6492875"/>
            <a:ext cx="1682465" cy="365125"/>
          </a:xfrm>
          <a:prstGeom prst="rect">
            <a:avLst/>
          </a:prstGeom>
        </p:spPr>
        <p:txBody>
          <a:bodyPr/>
          <a:lstStyle/>
          <a:p>
            <a:pPr fontAlgn="base">
              <a:spcBef>
                <a:spcPct val="0"/>
              </a:spcBef>
              <a:spcAft>
                <a:spcPct val="0"/>
              </a:spcAft>
              <a:defRPr/>
            </a:pPr>
            <a:endParaRPr lang="en-US" sz="1000" dirty="0">
              <a:solidFill>
                <a:srgbClr val="106636"/>
              </a:solidFill>
              <a:latin typeface="Arial" charset="0"/>
            </a:endParaRPr>
          </a:p>
        </p:txBody>
      </p:sp>
    </p:spTree>
    <p:extLst>
      <p:ext uri="{BB962C8B-B14F-4D97-AF65-F5344CB8AC3E}">
        <p14:creationId xmlns:p14="http://schemas.microsoft.com/office/powerpoint/2010/main" val="556003039"/>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40" r:id="rId3"/>
    <p:sldLayoutId id="2147483742" r:id="rId4"/>
  </p:sldLayoutIdLst>
  <p:transition/>
  <p:hf hdr="0" ftr="0" dt="0"/>
  <p:txStyles>
    <p:titleStyle>
      <a:lvl1pPr algn="ctr" rtl="0" eaLnBrk="0" fontAlgn="base" hangingPunct="0">
        <a:spcBef>
          <a:spcPct val="0"/>
        </a:spcBef>
        <a:spcAft>
          <a:spcPct val="0"/>
        </a:spcAft>
        <a:defRPr sz="2400" b="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760413" y="96838"/>
            <a:ext cx="76787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266700" y="815975"/>
            <a:ext cx="8677275"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Text Box 8"/>
          <p:cNvSpPr txBox="1">
            <a:spLocks noChangeArrowheads="1"/>
          </p:cNvSpPr>
          <p:nvPr userDrawn="1"/>
        </p:nvSpPr>
        <p:spPr bwMode="auto">
          <a:xfrm>
            <a:off x="8753475" y="0"/>
            <a:ext cx="390525" cy="304800"/>
          </a:xfrm>
          <a:prstGeom prst="rect">
            <a:avLst/>
          </a:prstGeom>
          <a:noFill/>
          <a:ln w="9525">
            <a:noFill/>
            <a:miter lim="800000"/>
            <a:headEnd/>
            <a:tailEnd/>
          </a:ln>
          <a:effectLst/>
        </p:spPr>
        <p:txBody>
          <a:bodyPr wrap="none">
            <a:spAutoFit/>
          </a:bodyPr>
          <a:lstStyle>
            <a:lvl1pPr>
              <a:defRPr sz="2400" b="1">
                <a:solidFill>
                  <a:schemeClr val="tx1"/>
                </a:solidFill>
                <a:latin typeface="Times New Roman" pitchFamily="18" charset="0"/>
                <a:ea typeface="MS PGothic" pitchFamily="34" charset="-128"/>
              </a:defRPr>
            </a:lvl1pPr>
            <a:lvl2pPr marL="742950" indent="-285750">
              <a:defRPr sz="2400" b="1">
                <a:solidFill>
                  <a:schemeClr val="tx1"/>
                </a:solidFill>
                <a:latin typeface="Times New Roman" pitchFamily="18" charset="0"/>
                <a:ea typeface="MS PGothic" pitchFamily="34" charset="-128"/>
              </a:defRPr>
            </a:lvl2pPr>
            <a:lvl3pPr marL="1143000" indent="-228600">
              <a:defRPr sz="2400" b="1">
                <a:solidFill>
                  <a:schemeClr val="tx1"/>
                </a:solidFill>
                <a:latin typeface="Times New Roman" pitchFamily="18" charset="0"/>
                <a:ea typeface="MS PGothic" pitchFamily="34" charset="-128"/>
              </a:defRPr>
            </a:lvl3pPr>
            <a:lvl4pPr marL="1600200" indent="-228600">
              <a:defRPr sz="2400" b="1">
                <a:solidFill>
                  <a:schemeClr val="tx1"/>
                </a:solidFill>
                <a:latin typeface="Times New Roman" pitchFamily="18" charset="0"/>
                <a:ea typeface="MS PGothic" pitchFamily="34" charset="-128"/>
              </a:defRPr>
            </a:lvl4pPr>
            <a:lvl5pPr marL="2057400" indent="-228600">
              <a:defRPr sz="2400" b="1">
                <a:solidFill>
                  <a:schemeClr val="tx1"/>
                </a:solidFill>
                <a:latin typeface="Times New Roman" pitchFamily="18" charset="0"/>
                <a:ea typeface="MS PGothic" pitchFamily="34" charset="-128"/>
              </a:defRPr>
            </a:lvl5pPr>
            <a:lvl6pPr marL="25146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6pPr>
            <a:lvl7pPr marL="29718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7pPr>
            <a:lvl8pPr marL="34290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8pPr>
            <a:lvl9pPr marL="3886200" indent="-228600" algn="ctr" eaLnBrk="0" fontAlgn="base" hangingPunct="0">
              <a:spcBef>
                <a:spcPct val="0"/>
              </a:spcBef>
              <a:spcAft>
                <a:spcPct val="0"/>
              </a:spcAft>
              <a:defRPr sz="2400" b="1">
                <a:solidFill>
                  <a:schemeClr val="tx1"/>
                </a:solidFill>
                <a:latin typeface="Times New Roman" pitchFamily="18" charset="0"/>
                <a:ea typeface="MS PGothic" pitchFamily="34" charset="-128"/>
              </a:defRPr>
            </a:lvl9pPr>
          </a:lstStyle>
          <a:p>
            <a:pPr algn="ctr" eaLnBrk="0" fontAlgn="base" hangingPunct="0">
              <a:spcBef>
                <a:spcPct val="0"/>
              </a:spcBef>
              <a:spcAft>
                <a:spcPct val="0"/>
              </a:spcAft>
              <a:defRPr/>
            </a:pPr>
            <a:fld id="{1A70143A-C4CA-4032-9D5C-5D0E9BB6912F}" type="slidenum">
              <a:rPr lang="en-US" altLang="en-US" sz="1400" b="0" smtClean="0">
                <a:solidFill>
                  <a:srgbClr val="000000"/>
                </a:solidFill>
              </a:rPr>
              <a:pPr algn="ctr" eaLnBrk="0" fontAlgn="base" hangingPunct="0">
                <a:spcBef>
                  <a:spcPct val="0"/>
                </a:spcBef>
                <a:spcAft>
                  <a:spcPct val="0"/>
                </a:spcAft>
                <a:defRPr/>
              </a:pPr>
              <a:t>‹#›</a:t>
            </a:fld>
            <a:endParaRPr lang="en-US" altLang="en-US" sz="1400" b="0" dirty="0" smtClean="0">
              <a:solidFill>
                <a:srgbClr val="000000"/>
              </a:solidFill>
            </a:endParaRPr>
          </a:p>
        </p:txBody>
      </p:sp>
    </p:spTree>
    <p:extLst>
      <p:ext uri="{BB962C8B-B14F-4D97-AF65-F5344CB8AC3E}">
        <p14:creationId xmlns:p14="http://schemas.microsoft.com/office/powerpoint/2010/main" val="102105323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transition/>
  <p:timing>
    <p:tnLst>
      <p:par>
        <p:cTn id="1" dur="indefinite" restart="never" nodeType="tmRoot"/>
      </p:par>
    </p:tnLst>
  </p:timing>
  <p:txStyles>
    <p:titleStyle>
      <a:lvl1pPr algn="ctr" rtl="0" eaLnBrk="0" fontAlgn="base" hangingPunct="0">
        <a:spcBef>
          <a:spcPct val="0"/>
        </a:spcBef>
        <a:spcAft>
          <a:spcPct val="0"/>
        </a:spcAft>
        <a:defRPr kumimoji="1" lang="en-US" sz="2400" b="1" dirty="0">
          <a:solidFill>
            <a:srgbClr val="FF0000"/>
          </a:solidFill>
          <a:latin typeface="Helvetica"/>
          <a:ea typeface="MS PGothic" pitchFamily="34" charset="-128"/>
          <a:cs typeface="Helvetica"/>
        </a:defRPr>
      </a:lvl1pPr>
      <a:lvl2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2pPr>
      <a:lvl3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3pPr>
      <a:lvl4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4pPr>
      <a:lvl5pPr algn="ctr" rtl="0" eaLnBrk="0" fontAlgn="base" hangingPunct="0">
        <a:spcBef>
          <a:spcPct val="0"/>
        </a:spcBef>
        <a:spcAft>
          <a:spcPct val="0"/>
        </a:spcAft>
        <a:defRPr kumimoji="1" sz="2400" b="1">
          <a:solidFill>
            <a:srgbClr val="FF0000"/>
          </a:solidFill>
          <a:latin typeface="Helvetica" charset="0"/>
          <a:ea typeface="MS PGothic" pitchFamily="34" charset="-128"/>
          <a:cs typeface="Helvetica" charset="0"/>
        </a:defRPr>
      </a:lvl5pPr>
      <a:lvl6pPr marL="457200" algn="ctr" rtl="0" eaLnBrk="1" fontAlgn="base" hangingPunct="1">
        <a:spcBef>
          <a:spcPct val="0"/>
        </a:spcBef>
        <a:spcAft>
          <a:spcPct val="0"/>
        </a:spcAft>
        <a:defRPr sz="2600">
          <a:solidFill>
            <a:srgbClr val="FFFFFF"/>
          </a:solidFill>
          <a:latin typeface="Felix Titling" pitchFamily="82" charset="0"/>
        </a:defRPr>
      </a:lvl6pPr>
      <a:lvl7pPr marL="914400" algn="ctr" rtl="0" eaLnBrk="1" fontAlgn="base" hangingPunct="1">
        <a:spcBef>
          <a:spcPct val="0"/>
        </a:spcBef>
        <a:spcAft>
          <a:spcPct val="0"/>
        </a:spcAft>
        <a:defRPr sz="2600">
          <a:solidFill>
            <a:srgbClr val="FFFFFF"/>
          </a:solidFill>
          <a:latin typeface="Felix Titling" pitchFamily="82" charset="0"/>
        </a:defRPr>
      </a:lvl7pPr>
      <a:lvl8pPr marL="1371600" algn="ctr" rtl="0" eaLnBrk="1" fontAlgn="base" hangingPunct="1">
        <a:spcBef>
          <a:spcPct val="0"/>
        </a:spcBef>
        <a:spcAft>
          <a:spcPct val="0"/>
        </a:spcAft>
        <a:defRPr sz="2600">
          <a:solidFill>
            <a:srgbClr val="FFFFFF"/>
          </a:solidFill>
          <a:latin typeface="Felix Titling" pitchFamily="82" charset="0"/>
        </a:defRPr>
      </a:lvl8pPr>
      <a:lvl9pPr marL="1828800" algn="ctr" rtl="0" eaLnBrk="1" fontAlgn="base" hangingPunct="1">
        <a:spcBef>
          <a:spcPct val="0"/>
        </a:spcBef>
        <a:spcAft>
          <a:spcPct val="0"/>
        </a:spcAft>
        <a:defRPr sz="2600">
          <a:solidFill>
            <a:srgbClr val="FFFFFF"/>
          </a:solidFill>
          <a:latin typeface="Felix Titling" pitchFamily="82" charset="0"/>
        </a:defRPr>
      </a:lvl9pPr>
    </p:titleStyle>
    <p:bodyStyle>
      <a:lvl1pPr marL="233363" indent="-233363" algn="l" rtl="0" eaLnBrk="0" fontAlgn="base" hangingPunct="0">
        <a:spcBef>
          <a:spcPct val="20000"/>
        </a:spcBef>
        <a:spcAft>
          <a:spcPct val="0"/>
        </a:spcAft>
        <a:buSzPct val="65000"/>
        <a:buBlip>
          <a:blip r:embed="rId6"/>
        </a:buBlip>
        <a:defRPr sz="2000">
          <a:solidFill>
            <a:srgbClr val="0000FF"/>
          </a:solidFill>
          <a:latin typeface="Helvetica"/>
          <a:ea typeface="MS PGothic" pitchFamily="34" charset="-128"/>
          <a:cs typeface="Helvetica"/>
        </a:defRPr>
      </a:lvl1pPr>
      <a:lvl2pPr marL="339725" indent="-230188" algn="l" rtl="0" eaLnBrk="0" fontAlgn="base" hangingPunct="0">
        <a:spcBef>
          <a:spcPct val="20000"/>
        </a:spcBef>
        <a:spcAft>
          <a:spcPct val="0"/>
        </a:spcAft>
        <a:buSzPct val="65000"/>
        <a:buBlip>
          <a:blip r:embed="rId7"/>
        </a:buBlip>
        <a:defRPr>
          <a:solidFill>
            <a:schemeClr val="tx1"/>
          </a:solidFill>
          <a:latin typeface="Helvetica"/>
          <a:ea typeface="MS PGothic" pitchFamily="34" charset="-128"/>
          <a:cs typeface="Helvetica"/>
        </a:defRPr>
      </a:lvl2pPr>
      <a:lvl3pPr marL="460375" indent="-230188" algn="l" rtl="0" eaLnBrk="0" fontAlgn="base" hangingPunct="0">
        <a:spcBef>
          <a:spcPct val="20000"/>
        </a:spcBef>
        <a:spcAft>
          <a:spcPct val="0"/>
        </a:spcAft>
        <a:buSzPct val="65000"/>
        <a:buBlip>
          <a:blip r:embed="rId8"/>
        </a:buBlip>
        <a:defRPr sz="1600" i="1">
          <a:solidFill>
            <a:schemeClr val="tx1"/>
          </a:solidFill>
          <a:latin typeface="Helvetica"/>
          <a:ea typeface="MS PGothic" pitchFamily="34" charset="-128"/>
          <a:cs typeface="Helvetica"/>
        </a:defRPr>
      </a:lvl3pPr>
      <a:lvl4pPr marL="569913" indent="-230188" algn="l" rtl="0" eaLnBrk="0" fontAlgn="base" hangingPunct="0">
        <a:spcBef>
          <a:spcPct val="20000"/>
        </a:spcBef>
        <a:spcAft>
          <a:spcPct val="0"/>
        </a:spcAft>
        <a:buSzPct val="65000"/>
        <a:buBlip>
          <a:blip r:embed="rId9"/>
        </a:buBlip>
        <a:defRPr sz="1400">
          <a:solidFill>
            <a:schemeClr val="tx1"/>
          </a:solidFill>
          <a:latin typeface="Helvetica"/>
          <a:ea typeface="MS PGothic" pitchFamily="34" charset="-128"/>
          <a:cs typeface="Helvetica"/>
        </a:defRPr>
      </a:lvl4pPr>
      <a:lvl5pPr marL="623888" indent="-163513" algn="l" rtl="0" eaLnBrk="0" fontAlgn="base" hangingPunct="0">
        <a:spcBef>
          <a:spcPct val="20000"/>
        </a:spcBef>
        <a:spcAft>
          <a:spcPct val="0"/>
        </a:spcAft>
        <a:buChar char="»"/>
        <a:defRPr sz="1400">
          <a:solidFill>
            <a:schemeClr val="tx1"/>
          </a:solidFill>
          <a:latin typeface="Helvetica"/>
          <a:ea typeface="MS PGothic" pitchFamily="34" charset="-128"/>
          <a:cs typeface="Helvetica"/>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6421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 name="Slide Number Placeholder 5"/>
          <p:cNvSpPr>
            <a:spLocks noGrp="1"/>
          </p:cNvSpPr>
          <p:nvPr>
            <p:ph type="sldNum" sz="quarter" idx="4"/>
          </p:nvPr>
        </p:nvSpPr>
        <p:spPr>
          <a:xfrm>
            <a:off x="8763000" y="6386513"/>
            <a:ext cx="381000" cy="471487"/>
          </a:xfrm>
          <a:prstGeom prst="rect">
            <a:avLst/>
          </a:prstGeom>
        </p:spPr>
        <p:txBody>
          <a:bodyPr vert="horz" lIns="91440" tIns="45720" rIns="91440" bIns="45720" rtlCol="0" anchor="ctr"/>
          <a:lstStyle>
            <a:lvl1pPr algn="r" fontAlgn="auto">
              <a:spcBef>
                <a:spcPts val="0"/>
              </a:spcBef>
              <a:spcAft>
                <a:spcPts val="0"/>
              </a:spcAft>
              <a:defRPr sz="1000">
                <a:solidFill>
                  <a:srgbClr val="106636"/>
                </a:solidFill>
                <a:latin typeface="Arial" pitchFamily="34" charset="0"/>
                <a:cs typeface="Arial" pitchFamily="34" charset="0"/>
              </a:defRPr>
            </a:lvl1pPr>
          </a:lstStyle>
          <a:p>
            <a:pPr>
              <a:defRPr/>
            </a:pPr>
            <a:fld id="{1F8A97BA-DB9B-4291-87AE-AF89EA7F18B7}" type="slidenum">
              <a:rPr lang="en-US" smtClean="0"/>
              <a:pPr>
                <a:defRPr/>
              </a:pPr>
              <a:t>‹#›</a:t>
            </a:fld>
            <a:endParaRPr lang="en-US" dirty="0"/>
          </a:p>
        </p:txBody>
      </p:sp>
      <p:pic>
        <p:nvPicPr>
          <p:cNvPr id="1030" name="Picture 9" descr="horizontal-logo-green-text.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200" y="6354763"/>
            <a:ext cx="2438400" cy="407987"/>
          </a:xfrm>
          <a:prstGeom prst="rect">
            <a:avLst/>
          </a:prstGeom>
          <a:noFill/>
          <a:ln w="9525">
            <a:noFill/>
            <a:miter lim="800000"/>
            <a:headEnd/>
            <a:tailEnd/>
          </a:ln>
        </p:spPr>
      </p:pic>
      <p:sp>
        <p:nvSpPr>
          <p:cNvPr id="7" name="Footer Placeholder 1"/>
          <p:cNvSpPr txBox="1">
            <a:spLocks/>
          </p:cNvSpPr>
          <p:nvPr/>
        </p:nvSpPr>
        <p:spPr>
          <a:xfrm>
            <a:off x="3673794" y="6492304"/>
            <a:ext cx="2176589" cy="365125"/>
          </a:xfrm>
          <a:prstGeom prst="rect">
            <a:avLst/>
          </a:prstGeom>
        </p:spPr>
        <p:txBody>
          <a:bodyPr/>
          <a:lstStyle/>
          <a:p>
            <a:pPr fontAlgn="base">
              <a:spcBef>
                <a:spcPct val="0"/>
              </a:spcBef>
              <a:spcAft>
                <a:spcPct val="0"/>
              </a:spcAft>
              <a:defRPr/>
            </a:pPr>
            <a:r>
              <a:rPr lang="en-US" sz="1000" dirty="0" smtClean="0">
                <a:solidFill>
                  <a:srgbClr val="106636"/>
                </a:solidFill>
                <a:latin typeface="Arial" charset="0"/>
              </a:rPr>
              <a:t>Briefing for Dr. Marc Kastner		</a:t>
            </a:r>
            <a:endParaRPr lang="en-US" sz="1000" dirty="0">
              <a:solidFill>
                <a:srgbClr val="106636"/>
              </a:solidFill>
              <a:latin typeface="Arial" charset="0"/>
            </a:endParaRPr>
          </a:p>
        </p:txBody>
      </p:sp>
      <p:sp>
        <p:nvSpPr>
          <p:cNvPr id="8" name="Footer Placeholder 1"/>
          <p:cNvSpPr txBox="1">
            <a:spLocks/>
          </p:cNvSpPr>
          <p:nvPr/>
        </p:nvSpPr>
        <p:spPr>
          <a:xfrm>
            <a:off x="6373291" y="6492303"/>
            <a:ext cx="1682465" cy="365125"/>
          </a:xfrm>
          <a:prstGeom prst="rect">
            <a:avLst/>
          </a:prstGeom>
        </p:spPr>
        <p:txBody>
          <a:bodyPr/>
          <a:lstStyle/>
          <a:p>
            <a:pPr fontAlgn="base">
              <a:spcBef>
                <a:spcPct val="0"/>
              </a:spcBef>
              <a:spcAft>
                <a:spcPct val="0"/>
              </a:spcAft>
              <a:defRPr/>
            </a:pPr>
            <a:r>
              <a:rPr lang="en-US" sz="1000" dirty="0" smtClean="0">
                <a:solidFill>
                  <a:srgbClr val="106636"/>
                </a:solidFill>
                <a:latin typeface="Arial" charset="0"/>
              </a:rPr>
              <a:t>February 25, 2014</a:t>
            </a:r>
            <a:endParaRPr lang="en-US" sz="1000" dirty="0">
              <a:solidFill>
                <a:srgbClr val="106636"/>
              </a:solidFill>
              <a:latin typeface="Arial" charset="0"/>
            </a:endParaRPr>
          </a:p>
        </p:txBody>
      </p:sp>
    </p:spTree>
    <p:extLst>
      <p:ext uri="{BB962C8B-B14F-4D97-AF65-F5344CB8AC3E}">
        <p14:creationId xmlns:p14="http://schemas.microsoft.com/office/powerpoint/2010/main" val="3840962168"/>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4" r:id="rId7"/>
    <p:sldLayoutId id="2147483775" r:id="rId8"/>
    <p:sldLayoutId id="2147483776" r:id="rId9"/>
  </p:sldLayoutIdLst>
  <p:transition/>
  <p:hf hdr="0" dt="0"/>
  <p:txStyles>
    <p:titleStyle>
      <a:lvl1pPr algn="ctr" rtl="0" eaLnBrk="0" fontAlgn="base" hangingPunct="0">
        <a:spcBef>
          <a:spcPct val="0"/>
        </a:spcBef>
        <a:spcAft>
          <a:spcPct val="0"/>
        </a:spcAft>
        <a:defRPr sz="2400" b="1" kern="1200" baseline="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2400" b="1" kern="1200">
          <a:solidFill>
            <a:srgbClr val="146737"/>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200" kern="1200">
          <a:solidFill>
            <a:srgbClr val="40404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08525"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charset="0"/>
              </a:defRPr>
            </a:lvl1pPr>
          </a:lstStyle>
          <a:p>
            <a:pPr fontAlgn="base">
              <a:spcBef>
                <a:spcPct val="0"/>
              </a:spcBef>
              <a:spcAft>
                <a:spcPct val="0"/>
              </a:spcAft>
              <a:defRPr/>
            </a:pPr>
            <a:fld id="{77E77963-5DDD-492F-84AF-490230497F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dirty="0">
              <a:solidFill>
                <a:srgbClr val="000000"/>
              </a:solidFill>
              <a:effectLst>
                <a:outerShdw blurRad="38100" dist="38100" dir="2700000" algn="tl">
                  <a:srgbClr val="FFFFFF"/>
                </a:outerShdw>
              </a:effectLst>
              <a:latin typeface="Book Antiqua" pitchFamily="18" charset="0"/>
            </a:endParaRPr>
          </a:p>
        </p:txBody>
      </p:sp>
      <p:pic>
        <p:nvPicPr>
          <p:cNvPr id="7" name="Picture 6" descr="RGB_Color-Seal_Green-Mark_SC_Horizontal.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500" y="197458"/>
            <a:ext cx="3821533" cy="655120"/>
          </a:xfrm>
          <a:prstGeom prst="rect">
            <a:avLst/>
          </a:prstGeom>
        </p:spPr>
      </p:pic>
    </p:spTree>
    <p:extLst>
      <p:ext uri="{BB962C8B-B14F-4D97-AF65-F5344CB8AC3E}">
        <p14:creationId xmlns:p14="http://schemas.microsoft.com/office/powerpoint/2010/main" val="13170623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08525"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charset="0"/>
              </a:defRPr>
            </a:lvl1pPr>
          </a:lstStyle>
          <a:p>
            <a:pPr fontAlgn="base">
              <a:spcBef>
                <a:spcPct val="0"/>
              </a:spcBef>
              <a:spcAft>
                <a:spcPct val="0"/>
              </a:spcAft>
              <a:defRPr/>
            </a:pPr>
            <a:fld id="{77E77963-5DDD-492F-84AF-490230497F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dirty="0">
              <a:solidFill>
                <a:srgbClr val="000000"/>
              </a:solidFill>
              <a:effectLst>
                <a:outerShdw blurRad="38100" dist="38100" dir="2700000" algn="tl">
                  <a:srgbClr val="FFFFFF"/>
                </a:outerShdw>
              </a:effectLst>
              <a:latin typeface="Book Antiqua" pitchFamily="18" charset="0"/>
            </a:endParaRPr>
          </a:p>
        </p:txBody>
      </p:sp>
    </p:spTree>
    <p:extLst>
      <p:ext uri="{BB962C8B-B14F-4D97-AF65-F5344CB8AC3E}">
        <p14:creationId xmlns:p14="http://schemas.microsoft.com/office/powerpoint/2010/main" val="273322140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08525"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charset="0"/>
              </a:defRPr>
            </a:lvl1pPr>
          </a:lstStyle>
          <a:p>
            <a:pPr fontAlgn="base">
              <a:spcBef>
                <a:spcPct val="0"/>
              </a:spcBef>
              <a:spcAft>
                <a:spcPct val="0"/>
              </a:spcAft>
              <a:defRPr/>
            </a:pPr>
            <a:fld id="{77E77963-5DDD-492F-84AF-490230497F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dirty="0">
              <a:solidFill>
                <a:srgbClr val="000000"/>
              </a:solidFill>
              <a:effectLst>
                <a:outerShdw blurRad="38100" dist="38100" dir="2700000" algn="tl">
                  <a:srgbClr val="FFFFFF"/>
                </a:outerShdw>
              </a:effectLst>
              <a:latin typeface="Book Antiqua" pitchFamily="18" charset="0"/>
            </a:endParaRPr>
          </a:p>
        </p:txBody>
      </p:sp>
      <p:pic>
        <p:nvPicPr>
          <p:cNvPr id="7" name="Picture 6" descr="RGB_Color-Seal_Green-Mark_SC_Horizontal.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78237" y="6282279"/>
            <a:ext cx="1969307" cy="337596"/>
          </a:xfrm>
          <a:prstGeom prst="rect">
            <a:avLst/>
          </a:prstGeom>
        </p:spPr>
      </p:pic>
    </p:spTree>
    <p:extLst>
      <p:ext uri="{BB962C8B-B14F-4D97-AF65-F5344CB8AC3E}">
        <p14:creationId xmlns:p14="http://schemas.microsoft.com/office/powerpoint/2010/main" val="121732713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3908525"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3494" name="Rectangle 6"/>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1" i="0">
                <a:latin typeface="Arial" charset="0"/>
              </a:defRPr>
            </a:lvl1pPr>
          </a:lstStyle>
          <a:p>
            <a:pPr fontAlgn="base">
              <a:spcBef>
                <a:spcPct val="0"/>
              </a:spcBef>
              <a:spcAft>
                <a:spcPct val="0"/>
              </a:spcAft>
              <a:defRPr/>
            </a:pPr>
            <a:fld id="{77E77963-5DDD-492F-84AF-490230497F73}"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63496" name="Rectangle 8"/>
          <p:cNvSpPr>
            <a:spLocks noChangeArrowheads="1"/>
          </p:cNvSpPr>
          <p:nvPr userDrawn="1"/>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algn="ctr" defTabSz="866775" eaLnBrk="0" fontAlgn="base" hangingPunct="0">
              <a:lnSpc>
                <a:spcPct val="85000"/>
              </a:lnSpc>
              <a:spcBef>
                <a:spcPct val="0"/>
              </a:spcBef>
              <a:spcAft>
                <a:spcPct val="0"/>
              </a:spcAft>
              <a:defRPr/>
            </a:pPr>
            <a:endParaRPr lang="en-US" sz="2200" b="1" i="1" dirty="0">
              <a:solidFill>
                <a:srgbClr val="000000"/>
              </a:solidFill>
              <a:effectLst>
                <a:outerShdw blurRad="38100" dist="38100" dir="2700000" algn="tl">
                  <a:srgbClr val="FFFFFF"/>
                </a:outerShdw>
              </a:effectLst>
              <a:latin typeface="Book Antiqua" pitchFamily="18" charset="0"/>
            </a:endParaRPr>
          </a:p>
        </p:txBody>
      </p:sp>
      <p:pic>
        <p:nvPicPr>
          <p:cNvPr id="7" name="Picture 6" descr="RGB_Color-Seal_Green-Mark_SC_Horizontal.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7500" y="197458"/>
            <a:ext cx="3821533" cy="655120"/>
          </a:xfrm>
          <a:prstGeom prst="rect">
            <a:avLst/>
          </a:prstGeom>
        </p:spPr>
      </p:pic>
    </p:spTree>
    <p:extLst>
      <p:ext uri="{BB962C8B-B14F-4D97-AF65-F5344CB8AC3E}">
        <p14:creationId xmlns:p14="http://schemas.microsoft.com/office/powerpoint/2010/main" val="239652817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0.wmf"/><Relationship Id="rId7" Type="http://schemas.openxmlformats.org/officeDocument/2006/relationships/image" Target="../media/image25.emf"/><Relationship Id="rId2" Type="http://schemas.openxmlformats.org/officeDocument/2006/relationships/image" Target="../media/image19.jpe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image" Target="../media/image22.png"/><Relationship Id="rId9" Type="http://schemas.openxmlformats.org/officeDocument/2006/relationships/image" Target="../media/image27.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science.energy.gov/np/community-resources/report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8.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791" y="1630108"/>
            <a:ext cx="8064500" cy="914400"/>
          </a:xfrm>
        </p:spPr>
        <p:txBody>
          <a:bodyPr/>
          <a:lstStyle/>
          <a:p>
            <a:r>
              <a:rPr lang="en-US" sz="2800" b="0" dirty="0" smtClean="0"/>
              <a:t>Perspectives from DOE NP</a:t>
            </a:r>
            <a:endParaRPr lang="en-US" sz="2800" b="0" dirty="0"/>
          </a:p>
        </p:txBody>
      </p:sp>
      <p:sp>
        <p:nvSpPr>
          <p:cNvPr id="3" name="Subtitle 2"/>
          <p:cNvSpPr>
            <a:spLocks noGrp="1"/>
          </p:cNvSpPr>
          <p:nvPr>
            <p:ph type="subTitle" idx="1"/>
          </p:nvPr>
        </p:nvSpPr>
        <p:spPr>
          <a:xfrm>
            <a:off x="1237302" y="2395930"/>
            <a:ext cx="6400800" cy="1421467"/>
          </a:xfrm>
        </p:spPr>
        <p:txBody>
          <a:bodyPr>
            <a:noAutofit/>
          </a:bodyPr>
          <a:lstStyle/>
          <a:p>
            <a:r>
              <a:rPr lang="en-US" sz="2400" dirty="0" smtClean="0"/>
              <a:t>EIC User Meeting</a:t>
            </a:r>
          </a:p>
          <a:p>
            <a:r>
              <a:rPr lang="en-US" sz="2400" dirty="0" smtClean="0"/>
              <a:t>July 22, 2019</a:t>
            </a:r>
          </a:p>
          <a:p>
            <a:r>
              <a:rPr lang="en-US" sz="2400" dirty="0" smtClean="0"/>
              <a:t>Paris, France</a:t>
            </a:r>
            <a:endParaRPr lang="en-US" sz="2400" dirty="0"/>
          </a:p>
        </p:txBody>
      </p:sp>
    </p:spTree>
    <p:extLst>
      <p:ext uri="{BB962C8B-B14F-4D97-AF65-F5344CB8AC3E}">
        <p14:creationId xmlns:p14="http://schemas.microsoft.com/office/powerpoint/2010/main" val="97839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3"/>
          <p:cNvSpPr>
            <a:spLocks noChangeArrowheads="1"/>
          </p:cNvSpPr>
          <p:nvPr/>
        </p:nvSpPr>
        <p:spPr bwMode="auto">
          <a:xfrm>
            <a:off x="4866457" y="959284"/>
            <a:ext cx="4176112" cy="140467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i="1">
                <a:solidFill>
                  <a:schemeClr val="tx1"/>
                </a:solidFill>
                <a:latin typeface="Arial" charset="0"/>
              </a:defRPr>
            </a:lvl1pPr>
            <a:lvl2pPr marL="742950" indent="-285750">
              <a:defRPr sz="1600" i="1">
                <a:solidFill>
                  <a:schemeClr val="tx1"/>
                </a:solidFill>
                <a:latin typeface="Arial" charset="0"/>
              </a:defRPr>
            </a:lvl2pPr>
            <a:lvl3pPr marL="1143000" indent="-228600">
              <a:defRPr sz="1600" i="1">
                <a:solidFill>
                  <a:schemeClr val="tx1"/>
                </a:solidFill>
                <a:latin typeface="Arial" charset="0"/>
              </a:defRPr>
            </a:lvl3pPr>
            <a:lvl4pPr marL="1600200" indent="-228600">
              <a:defRPr sz="1600" i="1">
                <a:solidFill>
                  <a:schemeClr val="tx1"/>
                </a:solidFill>
                <a:latin typeface="Arial" charset="0"/>
              </a:defRPr>
            </a:lvl4pPr>
            <a:lvl5pPr marL="2057400" indent="-228600">
              <a:defRPr sz="1600" i="1">
                <a:solidFill>
                  <a:schemeClr val="tx1"/>
                </a:solidFill>
                <a:latin typeface="Arial" charset="0"/>
              </a:defRPr>
            </a:lvl5pPr>
            <a:lvl6pPr marL="2514600" indent="-228600" eaLnBrk="0" fontAlgn="base" hangingPunct="0">
              <a:spcBef>
                <a:spcPct val="0"/>
              </a:spcBef>
              <a:spcAft>
                <a:spcPct val="0"/>
              </a:spcAft>
              <a:defRPr sz="1600" i="1">
                <a:solidFill>
                  <a:schemeClr val="tx1"/>
                </a:solidFill>
                <a:latin typeface="Arial" charset="0"/>
              </a:defRPr>
            </a:lvl6pPr>
            <a:lvl7pPr marL="2971800" indent="-228600" eaLnBrk="0" fontAlgn="base" hangingPunct="0">
              <a:spcBef>
                <a:spcPct val="0"/>
              </a:spcBef>
              <a:spcAft>
                <a:spcPct val="0"/>
              </a:spcAft>
              <a:defRPr sz="1600" i="1">
                <a:solidFill>
                  <a:schemeClr val="tx1"/>
                </a:solidFill>
                <a:latin typeface="Arial" charset="0"/>
              </a:defRPr>
            </a:lvl7pPr>
            <a:lvl8pPr marL="3429000" indent="-228600" eaLnBrk="0" fontAlgn="base" hangingPunct="0">
              <a:spcBef>
                <a:spcPct val="0"/>
              </a:spcBef>
              <a:spcAft>
                <a:spcPct val="0"/>
              </a:spcAft>
              <a:defRPr sz="1600" i="1">
                <a:solidFill>
                  <a:schemeClr val="tx1"/>
                </a:solidFill>
                <a:latin typeface="Arial" charset="0"/>
              </a:defRPr>
            </a:lvl8pPr>
            <a:lvl9pPr marL="3886200" indent="-228600" eaLnBrk="0" fontAlgn="base" hangingPunct="0">
              <a:spcBef>
                <a:spcPct val="0"/>
              </a:spcBef>
              <a:spcAft>
                <a:spcPct val="0"/>
              </a:spcAft>
              <a:defRPr sz="1600" i="1">
                <a:solidFill>
                  <a:schemeClr val="tx1"/>
                </a:solidFill>
                <a:latin typeface="Arial" charset="0"/>
              </a:defRPr>
            </a:lvl9pPr>
          </a:lstStyle>
          <a:p>
            <a:endParaRPr lang="en-US" altLang="en-US" sz="1800" dirty="0"/>
          </a:p>
        </p:txBody>
      </p:sp>
      <p:grpSp>
        <p:nvGrpSpPr>
          <p:cNvPr id="2" name="Group 1"/>
          <p:cNvGrpSpPr/>
          <p:nvPr/>
        </p:nvGrpSpPr>
        <p:grpSpPr>
          <a:xfrm>
            <a:off x="-1" y="738187"/>
            <a:ext cx="1927225" cy="2751137"/>
            <a:chOff x="0" y="1058863"/>
            <a:chExt cx="1927225" cy="2751137"/>
          </a:xfrm>
        </p:grpSpPr>
        <p:pic>
          <p:nvPicPr>
            <p:cNvPr id="38918" name="Picture 25" descr="LRP79_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19272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17" name="Text Box 29"/>
            <p:cNvSpPr txBox="1">
              <a:spLocks noChangeArrowheads="1"/>
            </p:cNvSpPr>
            <p:nvPr/>
          </p:nvSpPr>
          <p:spPr bwMode="auto">
            <a:xfrm>
              <a:off x="642938" y="1058863"/>
              <a:ext cx="469900" cy="265112"/>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1979</a:t>
              </a:r>
            </a:p>
          </p:txBody>
        </p:sp>
      </p:grpSp>
      <p:grpSp>
        <p:nvGrpSpPr>
          <p:cNvPr id="3" name="Group 2"/>
          <p:cNvGrpSpPr/>
          <p:nvPr/>
        </p:nvGrpSpPr>
        <p:grpSpPr>
          <a:xfrm>
            <a:off x="1371600" y="1003299"/>
            <a:ext cx="1916113" cy="2733675"/>
            <a:chOff x="1371600" y="1533525"/>
            <a:chExt cx="1916113" cy="2733675"/>
          </a:xfrm>
        </p:grpSpPr>
        <p:pic>
          <p:nvPicPr>
            <p:cNvPr id="38919" name="Picture 26" descr="LRP83_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52600"/>
              <a:ext cx="19161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18" name="Text Box 30"/>
            <p:cNvSpPr txBox="1">
              <a:spLocks noChangeArrowheads="1"/>
            </p:cNvSpPr>
            <p:nvPr/>
          </p:nvSpPr>
          <p:spPr bwMode="auto">
            <a:xfrm>
              <a:off x="2035175" y="1533525"/>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1983</a:t>
              </a:r>
            </a:p>
          </p:txBody>
        </p:sp>
      </p:grpSp>
      <p:grpSp>
        <p:nvGrpSpPr>
          <p:cNvPr id="4" name="Group 3"/>
          <p:cNvGrpSpPr/>
          <p:nvPr/>
        </p:nvGrpSpPr>
        <p:grpSpPr>
          <a:xfrm>
            <a:off x="2738437" y="1729579"/>
            <a:ext cx="1933575" cy="2743200"/>
            <a:chOff x="2743200" y="1981200"/>
            <a:chExt cx="1933575" cy="2743200"/>
          </a:xfrm>
        </p:grpSpPr>
        <p:pic>
          <p:nvPicPr>
            <p:cNvPr id="38920" name="Picture 27" descr="LRP89_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2209800"/>
              <a:ext cx="1933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19" name="Text Box 31"/>
            <p:cNvSpPr txBox="1">
              <a:spLocks noChangeArrowheads="1"/>
            </p:cNvSpPr>
            <p:nvPr/>
          </p:nvSpPr>
          <p:spPr bwMode="auto">
            <a:xfrm>
              <a:off x="3505200" y="1981200"/>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1989</a:t>
              </a:r>
            </a:p>
          </p:txBody>
        </p:sp>
      </p:grpSp>
      <p:grpSp>
        <p:nvGrpSpPr>
          <p:cNvPr id="5" name="Group 4"/>
          <p:cNvGrpSpPr/>
          <p:nvPr/>
        </p:nvGrpSpPr>
        <p:grpSpPr>
          <a:xfrm>
            <a:off x="4190999" y="2348705"/>
            <a:ext cx="1922463" cy="2776538"/>
            <a:chOff x="4191000" y="2667000"/>
            <a:chExt cx="1922463" cy="2776538"/>
          </a:xfrm>
        </p:grpSpPr>
        <p:pic>
          <p:nvPicPr>
            <p:cNvPr id="38921" name="Picture 28" descr="lrp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895600"/>
              <a:ext cx="1922463"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320" name="Text Box 32"/>
            <p:cNvSpPr txBox="1">
              <a:spLocks noChangeArrowheads="1"/>
            </p:cNvSpPr>
            <p:nvPr/>
          </p:nvSpPr>
          <p:spPr bwMode="auto">
            <a:xfrm>
              <a:off x="4953000" y="2667000"/>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1996</a:t>
              </a:r>
            </a:p>
          </p:txBody>
        </p:sp>
      </p:grpSp>
      <p:grpSp>
        <p:nvGrpSpPr>
          <p:cNvPr id="6" name="Group 5"/>
          <p:cNvGrpSpPr/>
          <p:nvPr/>
        </p:nvGrpSpPr>
        <p:grpSpPr>
          <a:xfrm>
            <a:off x="5714999" y="2894013"/>
            <a:ext cx="2003425" cy="2819400"/>
            <a:chOff x="5715000" y="3352800"/>
            <a:chExt cx="2003425" cy="2819400"/>
          </a:xfrm>
        </p:grpSpPr>
        <p:sp>
          <p:nvSpPr>
            <p:cNvPr id="140321" name="Text Box 33"/>
            <p:cNvSpPr txBox="1">
              <a:spLocks noChangeArrowheads="1"/>
            </p:cNvSpPr>
            <p:nvPr/>
          </p:nvSpPr>
          <p:spPr bwMode="auto">
            <a:xfrm>
              <a:off x="6400800" y="3352800"/>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2002</a:t>
              </a:r>
            </a:p>
          </p:txBody>
        </p:sp>
        <p:pic>
          <p:nvPicPr>
            <p:cNvPr id="38928" name="Picture 35" descr="LRP2002_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3581400"/>
              <a:ext cx="2003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29" name="Rectangle 36"/>
          <p:cNvSpPr>
            <a:spLocks noChangeArrowheads="1"/>
          </p:cNvSpPr>
          <p:nvPr/>
        </p:nvSpPr>
        <p:spPr bwMode="auto">
          <a:xfrm>
            <a:off x="7010400" y="3810000"/>
            <a:ext cx="1981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spAutoFit/>
          </a:bodyPr>
          <a:lstStyle>
            <a:lvl1pPr>
              <a:defRPr sz="1600" i="1">
                <a:solidFill>
                  <a:schemeClr val="tx1"/>
                </a:solidFill>
                <a:latin typeface="Arial" charset="0"/>
              </a:defRPr>
            </a:lvl1pPr>
            <a:lvl2pPr marL="742950" indent="-285750">
              <a:defRPr sz="1600" i="1">
                <a:solidFill>
                  <a:schemeClr val="tx1"/>
                </a:solidFill>
                <a:latin typeface="Arial" charset="0"/>
              </a:defRPr>
            </a:lvl2pPr>
            <a:lvl3pPr marL="1143000" indent="-228600">
              <a:defRPr sz="1600" i="1">
                <a:solidFill>
                  <a:schemeClr val="tx1"/>
                </a:solidFill>
                <a:latin typeface="Arial" charset="0"/>
              </a:defRPr>
            </a:lvl3pPr>
            <a:lvl4pPr marL="1600200" indent="-228600">
              <a:defRPr sz="1600" i="1">
                <a:solidFill>
                  <a:schemeClr val="tx1"/>
                </a:solidFill>
                <a:latin typeface="Arial" charset="0"/>
              </a:defRPr>
            </a:lvl4pPr>
            <a:lvl5pPr marL="2057400" indent="-228600">
              <a:defRPr sz="1600" i="1">
                <a:solidFill>
                  <a:schemeClr val="tx1"/>
                </a:solidFill>
                <a:latin typeface="Arial" charset="0"/>
              </a:defRPr>
            </a:lvl5pPr>
            <a:lvl6pPr marL="2514600" indent="-228600" eaLnBrk="0" fontAlgn="base" hangingPunct="0">
              <a:spcBef>
                <a:spcPct val="0"/>
              </a:spcBef>
              <a:spcAft>
                <a:spcPct val="0"/>
              </a:spcAft>
              <a:defRPr sz="1600" i="1">
                <a:solidFill>
                  <a:schemeClr val="tx1"/>
                </a:solidFill>
                <a:latin typeface="Arial" charset="0"/>
              </a:defRPr>
            </a:lvl6pPr>
            <a:lvl7pPr marL="2971800" indent="-228600" eaLnBrk="0" fontAlgn="base" hangingPunct="0">
              <a:spcBef>
                <a:spcPct val="0"/>
              </a:spcBef>
              <a:spcAft>
                <a:spcPct val="0"/>
              </a:spcAft>
              <a:defRPr sz="1600" i="1">
                <a:solidFill>
                  <a:schemeClr val="tx1"/>
                </a:solidFill>
                <a:latin typeface="Arial" charset="0"/>
              </a:defRPr>
            </a:lvl7pPr>
            <a:lvl8pPr marL="3429000" indent="-228600" eaLnBrk="0" fontAlgn="base" hangingPunct="0">
              <a:spcBef>
                <a:spcPct val="0"/>
              </a:spcBef>
              <a:spcAft>
                <a:spcPct val="0"/>
              </a:spcAft>
              <a:defRPr sz="1600" i="1">
                <a:solidFill>
                  <a:schemeClr val="tx1"/>
                </a:solidFill>
                <a:latin typeface="Arial" charset="0"/>
              </a:defRPr>
            </a:lvl8pPr>
            <a:lvl9pPr marL="3886200" indent="-228600" eaLnBrk="0" fontAlgn="base" hangingPunct="0">
              <a:spcBef>
                <a:spcPct val="0"/>
              </a:spcBef>
              <a:spcAft>
                <a:spcPct val="0"/>
              </a:spcAft>
              <a:defRPr sz="1600" i="1">
                <a:solidFill>
                  <a:schemeClr val="tx1"/>
                </a:solidFill>
                <a:latin typeface="Arial" charset="0"/>
              </a:defRPr>
            </a:lvl9pPr>
          </a:lstStyle>
          <a:p>
            <a:endParaRPr lang="en-US" altLang="en-US" dirty="0"/>
          </a:p>
        </p:txBody>
      </p:sp>
      <p:grpSp>
        <p:nvGrpSpPr>
          <p:cNvPr id="7" name="Group 6"/>
          <p:cNvGrpSpPr/>
          <p:nvPr/>
        </p:nvGrpSpPr>
        <p:grpSpPr>
          <a:xfrm>
            <a:off x="7010400" y="3409950"/>
            <a:ext cx="2066925" cy="2819400"/>
            <a:chOff x="6796088" y="4038600"/>
            <a:chExt cx="2066925" cy="2819400"/>
          </a:xfrm>
        </p:grpSpPr>
        <p:sp>
          <p:nvSpPr>
            <p:cNvPr id="140326" name="Text Box 38"/>
            <p:cNvSpPr txBox="1">
              <a:spLocks noChangeArrowheads="1"/>
            </p:cNvSpPr>
            <p:nvPr/>
          </p:nvSpPr>
          <p:spPr bwMode="auto">
            <a:xfrm>
              <a:off x="7772400" y="4038600"/>
              <a:ext cx="469900" cy="265113"/>
            </a:xfrm>
            <a:prstGeom prst="rect">
              <a:avLst/>
            </a:prstGeom>
            <a:noFill/>
            <a:ln w="9525">
              <a:noFill/>
              <a:miter lim="800000"/>
              <a:headEnd/>
              <a:tailEnd/>
            </a:ln>
            <a:effectLst/>
          </p:spPr>
          <p:txBody>
            <a:bodyPr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2007</a:t>
              </a:r>
            </a:p>
          </p:txBody>
        </p:sp>
        <p:pic>
          <p:nvPicPr>
            <p:cNvPr id="38931"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6088" y="4281488"/>
              <a:ext cx="20669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Title 1"/>
          <p:cNvSpPr>
            <a:spLocks noGrp="1"/>
          </p:cNvSpPr>
          <p:nvPr>
            <p:ph type="title"/>
          </p:nvPr>
        </p:nvSpPr>
        <p:spPr>
          <a:xfrm>
            <a:off x="0" y="0"/>
            <a:ext cx="9144000" cy="642156"/>
          </a:xfrm>
        </p:spPr>
        <p:txBody>
          <a:bodyPr/>
          <a:lstStyle/>
          <a:p>
            <a:r>
              <a:rPr lang="en-US" sz="2000" b="0" dirty="0" smtClean="0">
                <a:latin typeface="+mn-lt"/>
              </a:rPr>
              <a:t>How Strategic Direction Have Been Established in the U.S. Nuclear Science Program</a:t>
            </a:r>
            <a:endParaRPr lang="en-US" sz="2000" b="0" dirty="0">
              <a:latin typeface="+mn-lt"/>
            </a:endParaRPr>
          </a:p>
        </p:txBody>
      </p:sp>
      <p:sp>
        <p:nvSpPr>
          <p:cNvPr id="27" name="Rectangle 23"/>
          <p:cNvSpPr>
            <a:spLocks noChangeArrowheads="1"/>
          </p:cNvSpPr>
          <p:nvPr/>
        </p:nvSpPr>
        <p:spPr bwMode="auto">
          <a:xfrm>
            <a:off x="320833" y="4122061"/>
            <a:ext cx="3084975" cy="1271574"/>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i="1">
                <a:solidFill>
                  <a:schemeClr val="tx1"/>
                </a:solidFill>
                <a:latin typeface="Arial" charset="0"/>
              </a:defRPr>
            </a:lvl1pPr>
            <a:lvl2pPr marL="742950" indent="-285750">
              <a:defRPr sz="1600" i="1">
                <a:solidFill>
                  <a:schemeClr val="tx1"/>
                </a:solidFill>
                <a:latin typeface="Arial" charset="0"/>
              </a:defRPr>
            </a:lvl2pPr>
            <a:lvl3pPr marL="1143000" indent="-228600">
              <a:defRPr sz="1600" i="1">
                <a:solidFill>
                  <a:schemeClr val="tx1"/>
                </a:solidFill>
                <a:latin typeface="Arial" charset="0"/>
              </a:defRPr>
            </a:lvl3pPr>
            <a:lvl4pPr marL="1600200" indent="-228600">
              <a:defRPr sz="1600" i="1">
                <a:solidFill>
                  <a:schemeClr val="tx1"/>
                </a:solidFill>
                <a:latin typeface="Arial" charset="0"/>
              </a:defRPr>
            </a:lvl4pPr>
            <a:lvl5pPr marL="2057400" indent="-228600">
              <a:defRPr sz="1600" i="1">
                <a:solidFill>
                  <a:schemeClr val="tx1"/>
                </a:solidFill>
                <a:latin typeface="Arial" charset="0"/>
              </a:defRPr>
            </a:lvl5pPr>
            <a:lvl6pPr marL="2514600" indent="-228600" eaLnBrk="0" fontAlgn="base" hangingPunct="0">
              <a:spcBef>
                <a:spcPct val="0"/>
              </a:spcBef>
              <a:spcAft>
                <a:spcPct val="0"/>
              </a:spcAft>
              <a:defRPr sz="1600" i="1">
                <a:solidFill>
                  <a:schemeClr val="tx1"/>
                </a:solidFill>
                <a:latin typeface="Arial" charset="0"/>
              </a:defRPr>
            </a:lvl6pPr>
            <a:lvl7pPr marL="2971800" indent="-228600" eaLnBrk="0" fontAlgn="base" hangingPunct="0">
              <a:spcBef>
                <a:spcPct val="0"/>
              </a:spcBef>
              <a:spcAft>
                <a:spcPct val="0"/>
              </a:spcAft>
              <a:defRPr sz="1600" i="1">
                <a:solidFill>
                  <a:schemeClr val="tx1"/>
                </a:solidFill>
                <a:latin typeface="Arial" charset="0"/>
              </a:defRPr>
            </a:lvl7pPr>
            <a:lvl8pPr marL="3429000" indent="-228600" eaLnBrk="0" fontAlgn="base" hangingPunct="0">
              <a:spcBef>
                <a:spcPct val="0"/>
              </a:spcBef>
              <a:spcAft>
                <a:spcPct val="0"/>
              </a:spcAft>
              <a:defRPr sz="1600" i="1">
                <a:solidFill>
                  <a:schemeClr val="tx1"/>
                </a:solidFill>
                <a:latin typeface="Arial" charset="0"/>
              </a:defRPr>
            </a:lvl8pPr>
            <a:lvl9pPr marL="3886200" indent="-228600" eaLnBrk="0" fontAlgn="base" hangingPunct="0">
              <a:spcBef>
                <a:spcPct val="0"/>
              </a:spcBef>
              <a:spcAft>
                <a:spcPct val="0"/>
              </a:spcAft>
              <a:defRPr sz="1600" i="1">
                <a:solidFill>
                  <a:schemeClr val="tx1"/>
                </a:solidFill>
                <a:latin typeface="Arial" charset="0"/>
              </a:defRPr>
            </a:lvl9pPr>
          </a:lstStyle>
          <a:p>
            <a:endParaRPr lang="en-US" altLang="en-US" sz="1800" dirty="0"/>
          </a:p>
        </p:txBody>
      </p:sp>
      <p:sp>
        <p:nvSpPr>
          <p:cNvPr id="9" name="TextBox 8"/>
          <p:cNvSpPr txBox="1"/>
          <p:nvPr/>
        </p:nvSpPr>
        <p:spPr>
          <a:xfrm>
            <a:off x="5015820" y="949486"/>
            <a:ext cx="4128180" cy="1477328"/>
          </a:xfrm>
          <a:prstGeom prst="rect">
            <a:avLst/>
          </a:prstGeom>
          <a:noFill/>
        </p:spPr>
        <p:txBody>
          <a:bodyPr wrap="square" rtlCol="0">
            <a:spAutoFit/>
          </a:bodyPr>
          <a:lstStyle/>
          <a:p>
            <a:r>
              <a:rPr lang="en-US" dirty="0"/>
              <a:t>At a high level</a:t>
            </a:r>
            <a:r>
              <a:rPr lang="en-US" dirty="0" smtClean="0"/>
              <a:t>, </a:t>
            </a:r>
            <a:r>
              <a:rPr lang="en-US" dirty="0"/>
              <a:t>the Nuclear Science Advisory Committee (</a:t>
            </a:r>
            <a:r>
              <a:rPr lang="en-US" dirty="0" smtClean="0"/>
              <a:t>NSAC</a:t>
            </a:r>
            <a:r>
              <a:rPr lang="en-US" dirty="0"/>
              <a:t>) </a:t>
            </a:r>
            <a:r>
              <a:rPr lang="en-US" dirty="0" smtClean="0"/>
              <a:t>is periodically charged to </a:t>
            </a:r>
            <a:r>
              <a:rPr lang="en-US" dirty="0"/>
              <a:t>provide recommendations regarding </a:t>
            </a:r>
            <a:r>
              <a:rPr lang="en-US" dirty="0" smtClean="0"/>
              <a:t>compelling science opportunities and their priority. </a:t>
            </a:r>
          </a:p>
        </p:txBody>
      </p:sp>
      <p:sp>
        <p:nvSpPr>
          <p:cNvPr id="8" name="TextBox 7"/>
          <p:cNvSpPr txBox="1"/>
          <p:nvPr/>
        </p:nvSpPr>
        <p:spPr>
          <a:xfrm>
            <a:off x="320834" y="4202430"/>
            <a:ext cx="3188236" cy="1477328"/>
          </a:xfrm>
          <a:prstGeom prst="rect">
            <a:avLst/>
          </a:prstGeom>
          <a:noFill/>
        </p:spPr>
        <p:txBody>
          <a:bodyPr wrap="square" rtlCol="0">
            <a:spAutoFit/>
          </a:bodyPr>
          <a:lstStyle/>
          <a:p>
            <a:r>
              <a:rPr lang="en-US" dirty="0"/>
              <a:t>Strategic plans are then developed to implement those priorities within the constraint of available funding.</a:t>
            </a:r>
          </a:p>
          <a:p>
            <a:endParaRPr lang="en-US" dirty="0"/>
          </a:p>
        </p:txBody>
      </p:sp>
      <p:sp>
        <p:nvSpPr>
          <p:cNvPr id="10" name="TextBox 9"/>
          <p:cNvSpPr txBox="1"/>
          <p:nvPr/>
        </p:nvSpPr>
        <p:spPr>
          <a:xfrm>
            <a:off x="118" y="5653206"/>
            <a:ext cx="7010282" cy="923330"/>
          </a:xfrm>
          <a:prstGeom prst="rect">
            <a:avLst/>
          </a:prstGeom>
          <a:noFill/>
        </p:spPr>
        <p:txBody>
          <a:bodyPr wrap="square" rtlCol="0">
            <a:spAutoFit/>
          </a:bodyPr>
          <a:lstStyle/>
          <a:p>
            <a:r>
              <a:rPr lang="en-US" dirty="0" smtClean="0"/>
              <a:t>SC/NP </a:t>
            </a:r>
            <a:r>
              <a:rPr lang="en-US" dirty="0"/>
              <a:t>strategic plans are also influenced by National </a:t>
            </a:r>
            <a:r>
              <a:rPr lang="en-US" dirty="0" smtClean="0"/>
              <a:t>Academy reports </a:t>
            </a:r>
            <a:r>
              <a:rPr lang="en-US" dirty="0"/>
              <a:t>and White </a:t>
            </a:r>
            <a:r>
              <a:rPr lang="en-US" dirty="0" smtClean="0"/>
              <a:t>House, </a:t>
            </a:r>
            <a:r>
              <a:rPr lang="en-US" dirty="0"/>
              <a:t>OSTP and </a:t>
            </a:r>
            <a:r>
              <a:rPr lang="en-US" dirty="0" smtClean="0"/>
              <a:t>Interagency </a:t>
            </a:r>
            <a:r>
              <a:rPr lang="en-US" dirty="0"/>
              <a:t>Working Group (IAWG) efforts. </a:t>
            </a:r>
          </a:p>
          <a:p>
            <a:endParaRPr lang="en-US" dirty="0"/>
          </a:p>
        </p:txBody>
      </p:sp>
    </p:spTree>
    <p:extLst>
      <p:ext uri="{BB962C8B-B14F-4D97-AF65-F5344CB8AC3E}">
        <p14:creationId xmlns:p14="http://schemas.microsoft.com/office/powerpoint/2010/main" val="67493248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750" y="1067777"/>
            <a:ext cx="4159250" cy="4830763"/>
          </a:xfrm>
          <a:prstGeom prst="rect">
            <a:avLst/>
          </a:prstGeom>
          <a:noFill/>
          <a:ln>
            <a:noFill/>
          </a:ln>
        </p:spPr>
        <p:txBody>
          <a:bodyPr>
            <a:spAutoFit/>
          </a:bodyPr>
          <a:lstStyle/>
          <a:p>
            <a:pPr>
              <a:spcBef>
                <a:spcPts val="0"/>
              </a:spcBef>
              <a:spcAft>
                <a:spcPts val="600"/>
              </a:spcAft>
              <a:defRPr/>
            </a:pPr>
            <a:r>
              <a:rPr lang="en-US" dirty="0">
                <a:latin typeface="+mn-lt"/>
              </a:rPr>
              <a:t>Recommendations:</a:t>
            </a:r>
          </a:p>
          <a:p>
            <a:pPr marL="280988" indent="-280988">
              <a:spcBef>
                <a:spcPts val="0"/>
              </a:spcBef>
              <a:spcAft>
                <a:spcPts val="600"/>
              </a:spcAft>
              <a:buFont typeface="+mj-lt"/>
              <a:buAutoNum type="arabicPeriod"/>
              <a:defRPr/>
            </a:pPr>
            <a:r>
              <a:rPr lang="en-US" dirty="0">
                <a:latin typeface="+mn-lt"/>
              </a:rPr>
              <a:t>Capitalize on investments made to maintain U.S. leadership in nuclear science</a:t>
            </a:r>
            <a:r>
              <a:rPr lang="en-US" dirty="0" smtClean="0">
                <a:latin typeface="+mn-lt"/>
              </a:rPr>
              <a:t>.  </a:t>
            </a:r>
            <a:endParaRPr lang="en-US" dirty="0">
              <a:latin typeface="+mn-lt"/>
            </a:endParaRPr>
          </a:p>
          <a:p>
            <a:pPr marL="280988" indent="-280988">
              <a:spcBef>
                <a:spcPts val="0"/>
              </a:spcBef>
              <a:spcAft>
                <a:spcPts val="600"/>
              </a:spcAft>
              <a:buFont typeface="+mj-lt"/>
              <a:buAutoNum type="arabicPeriod"/>
              <a:defRPr/>
            </a:pPr>
            <a:r>
              <a:rPr lang="en-US" dirty="0">
                <a:latin typeface="+mn-lt"/>
              </a:rPr>
              <a:t>Develop and deploy a U.S.-led ton-scale neutrino-less double beta decay experiment.</a:t>
            </a:r>
          </a:p>
          <a:p>
            <a:pPr marL="280988" indent="-280988">
              <a:spcBef>
                <a:spcPts val="0"/>
              </a:spcBef>
              <a:spcAft>
                <a:spcPts val="600"/>
              </a:spcAft>
              <a:buFont typeface="+mj-lt"/>
              <a:buAutoNum type="arabicPeriod"/>
              <a:defRPr/>
            </a:pPr>
            <a:r>
              <a:rPr lang="en-US" dirty="0">
                <a:latin typeface="+mn-lt"/>
              </a:rPr>
              <a:t>Construct a high-energy high-luminosity polarized electron-ion collider (EIC) as the highest priority for new construction following the completion of FRIB.</a:t>
            </a:r>
          </a:p>
          <a:p>
            <a:pPr marL="280988" indent="-280988">
              <a:spcBef>
                <a:spcPts val="0"/>
              </a:spcBef>
              <a:spcAft>
                <a:spcPts val="600"/>
              </a:spcAft>
              <a:buFont typeface="+mj-lt"/>
              <a:buAutoNum type="arabicPeriod"/>
              <a:defRPr/>
            </a:pPr>
            <a:r>
              <a:rPr lang="en-US" dirty="0">
                <a:latin typeface="+mn-lt"/>
              </a:rPr>
              <a:t>Increase investment in small-scale and mid-scale projects and initiatives that enable forefront research at universities and laboratories.</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516" y="1241608"/>
            <a:ext cx="3471862" cy="4483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0" name="Title 1"/>
          <p:cNvSpPr>
            <a:spLocks noGrp="1"/>
          </p:cNvSpPr>
          <p:nvPr>
            <p:ph type="title"/>
          </p:nvPr>
        </p:nvSpPr>
        <p:spPr>
          <a:xfrm>
            <a:off x="0" y="0"/>
            <a:ext cx="9144000" cy="747713"/>
          </a:xfrm>
        </p:spPr>
        <p:txBody>
          <a:bodyPr/>
          <a:lstStyle/>
          <a:p>
            <a:r>
              <a:rPr lang="en-US" altLang="en-US" sz="2000" dirty="0"/>
              <a:t>The 2015 Long Range Plan for Nuclear Science</a:t>
            </a:r>
          </a:p>
        </p:txBody>
      </p:sp>
    </p:spTree>
    <p:extLst>
      <p:ext uri="{BB962C8B-B14F-4D97-AF65-F5344CB8AC3E}">
        <p14:creationId xmlns:p14="http://schemas.microsoft.com/office/powerpoint/2010/main" val="33573993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 y="45731"/>
            <a:ext cx="9144000" cy="642156"/>
          </a:xfrm>
        </p:spPr>
        <p:txBody>
          <a:bodyPr/>
          <a:lstStyle/>
          <a:p>
            <a:r>
              <a:rPr lang="en-US" sz="2000" dirty="0" smtClean="0"/>
              <a:t>The Science Foundation for An Electron-Ion Collider</a:t>
            </a:r>
            <a:endParaRPr lang="en-US" sz="2000" dirty="0"/>
          </a:p>
        </p:txBody>
      </p:sp>
      <p:grpSp>
        <p:nvGrpSpPr>
          <p:cNvPr id="3" name="Group 2"/>
          <p:cNvGrpSpPr/>
          <p:nvPr/>
        </p:nvGrpSpPr>
        <p:grpSpPr>
          <a:xfrm>
            <a:off x="178669" y="775381"/>
            <a:ext cx="1548531" cy="2512409"/>
            <a:chOff x="5715000" y="3352800"/>
            <a:chExt cx="2003425" cy="2819400"/>
          </a:xfrm>
        </p:grpSpPr>
        <p:sp>
          <p:nvSpPr>
            <p:cNvPr id="4" name="Text Box 33"/>
            <p:cNvSpPr txBox="1">
              <a:spLocks noChangeArrowheads="1"/>
            </p:cNvSpPr>
            <p:nvPr/>
          </p:nvSpPr>
          <p:spPr bwMode="auto">
            <a:xfrm>
              <a:off x="6400800" y="3352800"/>
              <a:ext cx="469900" cy="265113"/>
            </a:xfrm>
            <a:prstGeom prst="rect">
              <a:avLst/>
            </a:prstGeom>
            <a:noFill/>
            <a:ln w="9525">
              <a:noFill/>
              <a:miter lim="800000"/>
              <a:headEnd/>
              <a:tailEnd/>
            </a:ln>
            <a:effectLst/>
          </p:spPr>
          <p:txBody>
            <a:bodyPr wrap="none" lIns="82058" tIns="41029" rIns="82058" bIns="41029">
              <a:spAutoFit/>
            </a:bodyPr>
            <a:lstStyle/>
            <a:p>
              <a:pPr defTabSz="820738">
                <a:defRPr/>
              </a:pPr>
              <a:r>
                <a:rPr lang="en-US" sz="1200" i="0" dirty="0">
                  <a:effectLst>
                    <a:outerShdw blurRad="38100" dist="38100" dir="2700000" algn="tl">
                      <a:srgbClr val="C0C0C0"/>
                    </a:outerShdw>
                  </a:effectLst>
                  <a:latin typeface="Times New Roman" pitchFamily="18" charset="0"/>
                </a:rPr>
                <a:t>2002</a:t>
              </a:r>
            </a:p>
          </p:txBody>
        </p:sp>
        <p:pic>
          <p:nvPicPr>
            <p:cNvPr id="5" name="Picture 35" descr="LRP2002_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581400"/>
              <a:ext cx="20034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p:cNvSpPr txBox="1"/>
          <p:nvPr/>
        </p:nvSpPr>
        <p:spPr>
          <a:xfrm>
            <a:off x="158245" y="3439328"/>
            <a:ext cx="1200752" cy="2031325"/>
          </a:xfrm>
          <a:prstGeom prst="rect">
            <a:avLst/>
          </a:prstGeom>
          <a:noFill/>
        </p:spPr>
        <p:txBody>
          <a:bodyPr wrap="square" rtlCol="0">
            <a:spAutoFit/>
          </a:bodyPr>
          <a:lstStyle/>
          <a:p>
            <a:r>
              <a:rPr lang="en-US" sz="1400" dirty="0" smtClean="0"/>
              <a:t>“…essential accelerator and </a:t>
            </a:r>
            <a:r>
              <a:rPr lang="en-US" sz="1400" dirty="0"/>
              <a:t>detector R&amp;D </a:t>
            </a:r>
            <a:r>
              <a:rPr lang="en-US" sz="1400" dirty="0" smtClean="0"/>
              <a:t>[for EIC] should </a:t>
            </a:r>
            <a:r>
              <a:rPr lang="en-US" sz="1400" dirty="0"/>
              <a:t>be given very high priority</a:t>
            </a:r>
          </a:p>
          <a:p>
            <a:r>
              <a:rPr lang="en-US" sz="1400" dirty="0"/>
              <a:t>in the short term</a:t>
            </a:r>
            <a:r>
              <a:rPr lang="en-US" sz="1400" dirty="0" smtClean="0"/>
              <a:t>.”</a:t>
            </a:r>
            <a:endParaRPr lang="en-US" sz="1400" dirty="0"/>
          </a:p>
        </p:txBody>
      </p:sp>
      <p:grpSp>
        <p:nvGrpSpPr>
          <p:cNvPr id="7" name="Group 6"/>
          <p:cNvGrpSpPr/>
          <p:nvPr/>
        </p:nvGrpSpPr>
        <p:grpSpPr>
          <a:xfrm>
            <a:off x="1287005" y="914781"/>
            <a:ext cx="1659010" cy="2467702"/>
            <a:chOff x="6796088" y="4034522"/>
            <a:chExt cx="2066925" cy="2823478"/>
          </a:xfrm>
        </p:grpSpPr>
        <p:sp>
          <p:nvSpPr>
            <p:cNvPr id="8" name="Text Box 38"/>
            <p:cNvSpPr txBox="1">
              <a:spLocks noChangeArrowheads="1"/>
            </p:cNvSpPr>
            <p:nvPr/>
          </p:nvSpPr>
          <p:spPr bwMode="auto">
            <a:xfrm>
              <a:off x="7582786" y="4034522"/>
              <a:ext cx="736416" cy="30609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2007</a:t>
              </a:r>
              <a:endParaRPr lang="en-US" sz="1200" i="0" dirty="0">
                <a:effectLst>
                  <a:outerShdw blurRad="38100" dist="38100" dir="2700000" algn="tl">
                    <a:srgbClr val="C0C0C0"/>
                  </a:outerShdw>
                </a:effectLst>
                <a:latin typeface="Times New Roman" pitchFamily="18" charset="0"/>
              </a:endParaRPr>
            </a:p>
          </p:txBody>
        </p:sp>
        <p:pic>
          <p:nvPicPr>
            <p:cNvPr id="9" name="Picture 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6088" y="4281488"/>
              <a:ext cx="20669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352251" y="3469815"/>
            <a:ext cx="1220680" cy="2246769"/>
          </a:xfrm>
          <a:prstGeom prst="rect">
            <a:avLst/>
          </a:prstGeom>
          <a:noFill/>
        </p:spPr>
        <p:txBody>
          <a:bodyPr wrap="square" rtlCol="0">
            <a:spAutoFit/>
          </a:bodyPr>
          <a:lstStyle/>
          <a:p>
            <a:r>
              <a:rPr lang="en-US" sz="1400" dirty="0"/>
              <a:t>“We recommend the allocation of resources </a:t>
            </a:r>
            <a:r>
              <a:rPr lang="en-US" sz="1400" dirty="0" smtClean="0"/>
              <a:t>…to lay </a:t>
            </a:r>
            <a:r>
              <a:rPr lang="en-US" sz="1400" dirty="0"/>
              <a:t>the foundation for a polarized Electron-Ion </a:t>
            </a:r>
            <a:r>
              <a:rPr lang="en-US" sz="1400" dirty="0" smtClean="0"/>
              <a:t>Collider…”</a:t>
            </a:r>
            <a:endParaRPr lang="en-US" sz="1400" dirty="0"/>
          </a:p>
        </p:txBody>
      </p:sp>
      <p:pic>
        <p:nvPicPr>
          <p:cNvPr id="11" name="Picture 1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17" t="14020" r="13893" b="21884"/>
          <a:stretch/>
        </p:blipFill>
        <p:spPr bwMode="auto">
          <a:xfrm>
            <a:off x="2300469" y="1357295"/>
            <a:ext cx="1772875" cy="2202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2568868" y="3836109"/>
            <a:ext cx="1189054" cy="1815882"/>
          </a:xfrm>
          <a:prstGeom prst="rect">
            <a:avLst/>
          </a:prstGeom>
          <a:noFill/>
        </p:spPr>
        <p:txBody>
          <a:bodyPr wrap="square" rtlCol="0">
            <a:spAutoFit/>
          </a:bodyPr>
          <a:lstStyle/>
          <a:p>
            <a:r>
              <a:rPr lang="en-US" sz="1400" dirty="0" smtClean="0"/>
              <a:t>“..a </a:t>
            </a:r>
            <a:r>
              <a:rPr lang="en-US" sz="1400" dirty="0"/>
              <a:t>new dedicated facility will be essential for answering some of the most central questions</a:t>
            </a:r>
            <a:r>
              <a:rPr lang="en-US" sz="1400" dirty="0" smtClean="0"/>
              <a:t>.”</a:t>
            </a:r>
            <a:endParaRPr lang="en-US" sz="1400" dirty="0"/>
          </a:p>
        </p:txBody>
      </p:sp>
      <p:pic>
        <p:nvPicPr>
          <p:cNvPr id="13" name="Picture 12"/>
          <p:cNvPicPr>
            <a:picLocks noChangeAspect="1"/>
          </p:cNvPicPr>
          <p:nvPr/>
        </p:nvPicPr>
        <p:blipFill>
          <a:blip r:embed="rId5"/>
          <a:stretch>
            <a:fillRect/>
          </a:stretch>
        </p:blipFill>
        <p:spPr>
          <a:xfrm>
            <a:off x="3385977" y="1733193"/>
            <a:ext cx="1628839" cy="2102916"/>
          </a:xfrm>
          <a:prstGeom prst="rect">
            <a:avLst/>
          </a:prstGeom>
          <a:ln>
            <a:solidFill>
              <a:schemeClr val="tx1"/>
            </a:solidFill>
          </a:ln>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0004" y="2077755"/>
            <a:ext cx="1609070" cy="213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7"/>
          <a:stretch>
            <a:fillRect/>
          </a:stretch>
        </p:blipFill>
        <p:spPr>
          <a:xfrm>
            <a:off x="5206777" y="2360004"/>
            <a:ext cx="1525844" cy="1971852"/>
          </a:xfrm>
          <a:prstGeom prst="rect">
            <a:avLst/>
          </a:prstGeom>
          <a:solidFill>
            <a:schemeClr val="bg1"/>
          </a:solidFill>
          <a:ln>
            <a:solidFill>
              <a:schemeClr val="tx1"/>
            </a:solidFill>
          </a:ln>
        </p:spPr>
      </p:pic>
      <p:sp>
        <p:nvSpPr>
          <p:cNvPr id="17" name="TextBox 16"/>
          <p:cNvSpPr txBox="1"/>
          <p:nvPr/>
        </p:nvSpPr>
        <p:spPr>
          <a:xfrm>
            <a:off x="5241945" y="4374899"/>
            <a:ext cx="1364048" cy="1815882"/>
          </a:xfrm>
          <a:prstGeom prst="rect">
            <a:avLst/>
          </a:prstGeom>
          <a:noFill/>
        </p:spPr>
        <p:txBody>
          <a:bodyPr wrap="square" rtlCol="0">
            <a:spAutoFit/>
          </a:bodyPr>
          <a:lstStyle/>
          <a:p>
            <a:r>
              <a:rPr lang="en-US" sz="1400" dirty="0" smtClean="0">
                <a:uFill>
                  <a:solidFill>
                    <a:srgbClr val="413E40"/>
                  </a:solidFill>
                </a:uFill>
                <a:ea typeface="ＭＳ Ｐゴシック" charset="0"/>
                <a:cs typeface="Helvetica"/>
              </a:rPr>
              <a:t>Electron-Ion </a:t>
            </a:r>
            <a:r>
              <a:rPr lang="en-US" sz="1400" dirty="0" err="1" smtClean="0">
                <a:uFill>
                  <a:solidFill>
                    <a:srgbClr val="413E40"/>
                  </a:solidFill>
                </a:uFill>
                <a:ea typeface="ＭＳ Ｐゴシック" charset="0"/>
                <a:cs typeface="Helvetica"/>
              </a:rPr>
              <a:t>Collider..</a:t>
            </a:r>
            <a:r>
              <a:rPr lang="en-US" sz="1400" i="1" dirty="0" err="1" smtClean="0">
                <a:uFill>
                  <a:solidFill>
                    <a:srgbClr val="E32400"/>
                  </a:solidFill>
                </a:uFill>
                <a:ea typeface="ＭＳ Ｐゴシック" charset="0"/>
                <a:cs typeface="Helvetica"/>
              </a:rPr>
              <a:t>absolutely</a:t>
            </a:r>
            <a:r>
              <a:rPr lang="en-US" sz="1400" i="1" dirty="0" smtClean="0">
                <a:uFill>
                  <a:solidFill>
                    <a:srgbClr val="E32400"/>
                  </a:solidFill>
                </a:uFill>
                <a:ea typeface="ＭＳ Ｐゴシック" charset="0"/>
                <a:cs typeface="Helvetica"/>
              </a:rPr>
              <a:t> </a:t>
            </a:r>
            <a:r>
              <a:rPr lang="en-US" sz="1400" i="1" dirty="0">
                <a:uFill>
                  <a:solidFill>
                    <a:srgbClr val="E32400"/>
                  </a:solidFill>
                </a:uFill>
                <a:ea typeface="ＭＳ Ｐゴシック" charset="0"/>
                <a:cs typeface="Helvetica"/>
              </a:rPr>
              <a:t>central</a:t>
            </a:r>
            <a:r>
              <a:rPr lang="en-US" sz="1400" i="1" dirty="0">
                <a:uFill>
                  <a:solidFill>
                    <a:srgbClr val="413E40"/>
                  </a:solidFill>
                </a:uFill>
                <a:ea typeface="ＭＳ Ｐゴシック" charset="0"/>
                <a:cs typeface="Helvetica"/>
              </a:rPr>
              <a:t> </a:t>
            </a:r>
            <a:r>
              <a:rPr lang="en-US" sz="1400" dirty="0">
                <a:uFill>
                  <a:solidFill>
                    <a:srgbClr val="413E40"/>
                  </a:solidFill>
                </a:uFill>
                <a:ea typeface="ＭＳ Ｐゴシック" charset="0"/>
                <a:cs typeface="Helvetica"/>
              </a:rPr>
              <a:t>to the nuclear science program of the next decade.</a:t>
            </a:r>
          </a:p>
          <a:p>
            <a:endParaRPr lang="en-US" sz="1400" dirty="0"/>
          </a:p>
        </p:txBody>
      </p:sp>
      <p:pic>
        <p:nvPicPr>
          <p:cNvPr id="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88868" y="3287790"/>
            <a:ext cx="1582387" cy="20427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 name="TextBox 18"/>
          <p:cNvSpPr txBox="1"/>
          <p:nvPr/>
        </p:nvSpPr>
        <p:spPr>
          <a:xfrm>
            <a:off x="6732621" y="1855182"/>
            <a:ext cx="2629638" cy="1384995"/>
          </a:xfrm>
          <a:prstGeom prst="rect">
            <a:avLst/>
          </a:prstGeom>
          <a:noFill/>
        </p:spPr>
        <p:txBody>
          <a:bodyPr wrap="square" rtlCol="0">
            <a:spAutoFit/>
          </a:bodyPr>
          <a:lstStyle/>
          <a:p>
            <a:r>
              <a:rPr lang="en-US" sz="1400" dirty="0" smtClean="0">
                <a:solidFill>
                  <a:prstClr val="black"/>
                </a:solidFill>
              </a:rPr>
              <a:t>“a </a:t>
            </a:r>
            <a:r>
              <a:rPr lang="en-US" sz="1400" dirty="0">
                <a:solidFill>
                  <a:prstClr val="black"/>
                </a:solidFill>
              </a:rPr>
              <a:t>high-energy high-luminosity polarized EIC </a:t>
            </a:r>
            <a:r>
              <a:rPr lang="en-US" sz="1400" dirty="0" smtClean="0">
                <a:solidFill>
                  <a:prstClr val="black"/>
                </a:solidFill>
              </a:rPr>
              <a:t>[is] </a:t>
            </a:r>
            <a:r>
              <a:rPr lang="en-US" sz="1400" dirty="0">
                <a:solidFill>
                  <a:prstClr val="black"/>
                </a:solidFill>
              </a:rPr>
              <a:t>the highest priority for new facility construction following the completion of FRIB</a:t>
            </a:r>
            <a:r>
              <a:rPr lang="en-US" sz="1400" dirty="0" smtClean="0">
                <a:solidFill>
                  <a:prstClr val="black"/>
                </a:solidFill>
              </a:rPr>
              <a:t>.”</a:t>
            </a:r>
            <a:endParaRPr lang="en-US" sz="1400" dirty="0">
              <a:solidFill>
                <a:prstClr val="black"/>
              </a:solidFill>
            </a:endParaRPr>
          </a:p>
          <a:p>
            <a:endParaRPr lang="en-US" sz="1400" dirty="0"/>
          </a:p>
        </p:txBody>
      </p:sp>
      <p:sp>
        <p:nvSpPr>
          <p:cNvPr id="21" name="TextBox 20"/>
          <p:cNvSpPr txBox="1"/>
          <p:nvPr/>
        </p:nvSpPr>
        <p:spPr>
          <a:xfrm>
            <a:off x="3789548" y="4275246"/>
            <a:ext cx="1474783" cy="1754326"/>
          </a:xfrm>
          <a:prstGeom prst="rect">
            <a:avLst/>
          </a:prstGeom>
          <a:noFill/>
        </p:spPr>
        <p:txBody>
          <a:bodyPr wrap="square" rtlCol="0">
            <a:spAutoFit/>
          </a:bodyPr>
          <a:lstStyle/>
          <a:p>
            <a:r>
              <a:rPr lang="en-US" sz="1200" dirty="0" smtClean="0"/>
              <a:t>“The quantitative study of matter in this new regime [where abundant gluons dominate] requires a new experimental facility: an Electron Ion Collider..”</a:t>
            </a:r>
            <a:endParaRPr lang="en-US" sz="1200" dirty="0"/>
          </a:p>
        </p:txBody>
      </p:sp>
      <p:sp>
        <p:nvSpPr>
          <p:cNvPr id="22" name="Text Box 38"/>
          <p:cNvSpPr txBox="1">
            <a:spLocks noChangeArrowheads="1"/>
          </p:cNvSpPr>
          <p:nvPr/>
        </p:nvSpPr>
        <p:spPr bwMode="auto">
          <a:xfrm>
            <a:off x="2946015" y="1119775"/>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2009</a:t>
            </a:r>
            <a:endParaRPr lang="en-US" sz="1200" i="0" dirty="0">
              <a:effectLst>
                <a:outerShdw blurRad="38100" dist="38100" dir="2700000" algn="tl">
                  <a:srgbClr val="C0C0C0"/>
                </a:outerShdw>
              </a:effectLst>
              <a:latin typeface="Times New Roman" pitchFamily="18" charset="0"/>
            </a:endParaRPr>
          </a:p>
        </p:txBody>
      </p:sp>
      <p:sp>
        <p:nvSpPr>
          <p:cNvPr id="23" name="Text Box 38"/>
          <p:cNvSpPr txBox="1">
            <a:spLocks noChangeArrowheads="1"/>
          </p:cNvSpPr>
          <p:nvPr/>
        </p:nvSpPr>
        <p:spPr bwMode="auto">
          <a:xfrm>
            <a:off x="4060869" y="1501478"/>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2010</a:t>
            </a:r>
            <a:endParaRPr lang="en-US" sz="1200" i="0" dirty="0">
              <a:effectLst>
                <a:outerShdw blurRad="38100" dist="38100" dir="2700000" algn="tl">
                  <a:srgbClr val="C0C0C0"/>
                </a:outerShdw>
              </a:effectLst>
              <a:latin typeface="Times New Roman" pitchFamily="18" charset="0"/>
            </a:endParaRPr>
          </a:p>
        </p:txBody>
      </p:sp>
      <p:sp>
        <p:nvSpPr>
          <p:cNvPr id="25" name="Text Box 38"/>
          <p:cNvSpPr txBox="1">
            <a:spLocks noChangeArrowheads="1"/>
          </p:cNvSpPr>
          <p:nvPr/>
        </p:nvSpPr>
        <p:spPr bwMode="auto">
          <a:xfrm>
            <a:off x="5712980" y="2122096"/>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2013</a:t>
            </a:r>
            <a:endParaRPr lang="en-US" sz="1200" i="0" dirty="0">
              <a:effectLst>
                <a:outerShdw blurRad="38100" dist="38100" dir="2700000" algn="tl">
                  <a:srgbClr val="C0C0C0"/>
                </a:outerShdw>
              </a:effectLst>
              <a:latin typeface="Times New Roman" pitchFamily="18" charset="0"/>
            </a:endParaRPr>
          </a:p>
        </p:txBody>
      </p:sp>
      <p:sp>
        <p:nvSpPr>
          <p:cNvPr id="26" name="Text Box 38"/>
          <p:cNvSpPr txBox="1">
            <a:spLocks noChangeArrowheads="1"/>
          </p:cNvSpPr>
          <p:nvPr/>
        </p:nvSpPr>
        <p:spPr bwMode="auto">
          <a:xfrm>
            <a:off x="7128559" y="3044120"/>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2015</a:t>
            </a:r>
            <a:endParaRPr lang="en-US" sz="1200" i="0" dirty="0">
              <a:effectLst>
                <a:outerShdw blurRad="38100" dist="38100" dir="2700000" algn="tl">
                  <a:srgbClr val="C0C0C0"/>
                </a:outerShdw>
              </a:effectLst>
              <a:latin typeface="Times New Roman" pitchFamily="18" charset="0"/>
            </a:endParaRPr>
          </a:p>
        </p:txBody>
      </p:sp>
      <p:sp>
        <p:nvSpPr>
          <p:cNvPr id="27" name="Text Box 38"/>
          <p:cNvSpPr txBox="1">
            <a:spLocks noChangeArrowheads="1"/>
          </p:cNvSpPr>
          <p:nvPr/>
        </p:nvSpPr>
        <p:spPr bwMode="auto">
          <a:xfrm>
            <a:off x="7969965" y="3702346"/>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2018</a:t>
            </a:r>
            <a:endParaRPr lang="en-US" sz="1200" i="0" dirty="0">
              <a:effectLst>
                <a:outerShdw blurRad="38100" dist="38100" dir="2700000" algn="tl">
                  <a:srgbClr val="C0C0C0"/>
                </a:outerShdw>
              </a:effectLst>
              <a:latin typeface="Times New Roman" pitchFamily="18" charset="0"/>
            </a:endParaRPr>
          </a:p>
        </p:txBody>
      </p:sp>
      <p:sp>
        <p:nvSpPr>
          <p:cNvPr id="28" name="Title 21"/>
          <p:cNvSpPr txBox="1">
            <a:spLocks/>
          </p:cNvSpPr>
          <p:nvPr/>
        </p:nvSpPr>
        <p:spPr bwMode="auto">
          <a:xfrm>
            <a:off x="4079510" y="786022"/>
            <a:ext cx="5197017" cy="954107"/>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lvl1pPr algn="ctr" rtl="0" eaLnBrk="0" fontAlgn="base" hangingPunct="0">
              <a:spcBef>
                <a:spcPct val="0"/>
              </a:spcBef>
              <a:spcAft>
                <a:spcPct val="0"/>
              </a:spcAft>
              <a:defRPr sz="2400" b="0" kern="1200">
                <a:solidFill>
                  <a:srgbClr val="106636"/>
                </a:solidFill>
                <a:latin typeface="Arial" pitchFamily="34" charset="0"/>
                <a:ea typeface="+mj-ea"/>
                <a:cs typeface="Arial" pitchFamily="34" charset="0"/>
              </a:defRPr>
            </a:lvl1pPr>
            <a:lvl2pPr algn="ctr" rtl="0" eaLnBrk="0" fontAlgn="base" hangingPunct="0">
              <a:spcBef>
                <a:spcPct val="0"/>
              </a:spcBef>
              <a:spcAft>
                <a:spcPct val="0"/>
              </a:spcAft>
              <a:defRPr sz="2400">
                <a:solidFill>
                  <a:srgbClr val="106636"/>
                </a:solidFill>
                <a:latin typeface="Arial" charset="0"/>
                <a:cs typeface="Arial" charset="0"/>
              </a:defRPr>
            </a:lvl2pPr>
            <a:lvl3pPr algn="ctr" rtl="0" eaLnBrk="0" fontAlgn="base" hangingPunct="0">
              <a:spcBef>
                <a:spcPct val="0"/>
              </a:spcBef>
              <a:spcAft>
                <a:spcPct val="0"/>
              </a:spcAft>
              <a:defRPr sz="2400">
                <a:solidFill>
                  <a:srgbClr val="106636"/>
                </a:solidFill>
                <a:latin typeface="Arial" charset="0"/>
                <a:cs typeface="Arial" charset="0"/>
              </a:defRPr>
            </a:lvl3pPr>
            <a:lvl4pPr algn="ctr" rtl="0" eaLnBrk="0" fontAlgn="base" hangingPunct="0">
              <a:spcBef>
                <a:spcPct val="0"/>
              </a:spcBef>
              <a:spcAft>
                <a:spcPct val="0"/>
              </a:spcAft>
              <a:defRPr sz="2400">
                <a:solidFill>
                  <a:srgbClr val="106636"/>
                </a:solidFill>
                <a:latin typeface="Arial" charset="0"/>
                <a:cs typeface="Arial" charset="0"/>
              </a:defRPr>
            </a:lvl4pPr>
            <a:lvl5pPr algn="ctr" rtl="0" eaLnBrk="0" fontAlgn="base" hangingPunct="0">
              <a:spcBef>
                <a:spcPct val="0"/>
              </a:spcBef>
              <a:spcAft>
                <a:spcPct val="0"/>
              </a:spcAft>
              <a:defRPr sz="2400">
                <a:solidFill>
                  <a:srgbClr val="106636"/>
                </a:solidFill>
                <a:latin typeface="Arial" charset="0"/>
                <a:cs typeface="Arial" charset="0"/>
              </a:defRPr>
            </a:lvl5pPr>
            <a:lvl6pPr marL="457200" algn="ctr" rtl="0" fontAlgn="base">
              <a:spcBef>
                <a:spcPct val="0"/>
              </a:spcBef>
              <a:spcAft>
                <a:spcPct val="0"/>
              </a:spcAft>
              <a:defRPr sz="2400">
                <a:solidFill>
                  <a:srgbClr val="106636"/>
                </a:solidFill>
                <a:latin typeface="Arial" charset="0"/>
                <a:cs typeface="Arial" charset="0"/>
              </a:defRPr>
            </a:lvl6pPr>
            <a:lvl7pPr marL="914400" algn="ctr" rtl="0" fontAlgn="base">
              <a:spcBef>
                <a:spcPct val="0"/>
              </a:spcBef>
              <a:spcAft>
                <a:spcPct val="0"/>
              </a:spcAft>
              <a:defRPr sz="2400">
                <a:solidFill>
                  <a:srgbClr val="106636"/>
                </a:solidFill>
                <a:latin typeface="Arial" charset="0"/>
                <a:cs typeface="Arial" charset="0"/>
              </a:defRPr>
            </a:lvl7pPr>
            <a:lvl8pPr marL="1371600" algn="ctr" rtl="0" fontAlgn="base">
              <a:spcBef>
                <a:spcPct val="0"/>
              </a:spcBef>
              <a:spcAft>
                <a:spcPct val="0"/>
              </a:spcAft>
              <a:defRPr sz="2400">
                <a:solidFill>
                  <a:srgbClr val="106636"/>
                </a:solidFill>
                <a:latin typeface="Arial" charset="0"/>
                <a:cs typeface="Arial" charset="0"/>
              </a:defRPr>
            </a:lvl8pPr>
            <a:lvl9pPr marL="1828800" algn="ctr" rtl="0" fontAlgn="base">
              <a:spcBef>
                <a:spcPct val="0"/>
              </a:spcBef>
              <a:spcAft>
                <a:spcPct val="0"/>
              </a:spcAft>
              <a:defRPr sz="2400">
                <a:solidFill>
                  <a:srgbClr val="106636"/>
                </a:solidFill>
                <a:latin typeface="Arial" charset="0"/>
                <a:cs typeface="Arial" charset="0"/>
              </a:defRPr>
            </a:lvl9pPr>
          </a:lstStyle>
          <a:p>
            <a:r>
              <a:rPr lang="en-US" sz="1400" dirty="0" smtClean="0"/>
              <a:t>A strong community emphasis on the urgent need for a machine to illuminate the dynamical basis of hadron structure in terms of the fundamental quark and gluon fields has been a persistent message for almost two decades </a:t>
            </a:r>
            <a:endParaRPr lang="en-US" sz="1400" dirty="0"/>
          </a:p>
        </p:txBody>
      </p:sp>
      <p:sp>
        <p:nvSpPr>
          <p:cNvPr id="29" name="Rectangle 4"/>
          <p:cNvSpPr>
            <a:spLocks noChangeArrowheads="1"/>
          </p:cNvSpPr>
          <p:nvPr/>
        </p:nvSpPr>
        <p:spPr bwMode="auto">
          <a:xfrm>
            <a:off x="1015478" y="501345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7" name="TextBox 36"/>
          <p:cNvSpPr txBox="1"/>
          <p:nvPr/>
        </p:nvSpPr>
        <p:spPr>
          <a:xfrm>
            <a:off x="5410754" y="2608982"/>
            <a:ext cx="1206501" cy="553998"/>
          </a:xfrm>
          <a:prstGeom prst="rect">
            <a:avLst/>
          </a:prstGeom>
          <a:solidFill>
            <a:schemeClr val="bg1"/>
          </a:solidFill>
        </p:spPr>
        <p:txBody>
          <a:bodyPr wrap="square" rtlCol="0">
            <a:spAutoFit/>
          </a:bodyPr>
          <a:lstStyle/>
          <a:p>
            <a:r>
              <a:rPr lang="en-US" sz="1000" dirty="0" smtClean="0"/>
              <a:t>Major Nuclear Physics Facilities for the Next Decade</a:t>
            </a:r>
            <a:endParaRPr lang="en-US" sz="1000" dirty="0"/>
          </a:p>
        </p:txBody>
      </p:sp>
      <p:sp>
        <p:nvSpPr>
          <p:cNvPr id="38" name="TextBox 37"/>
          <p:cNvSpPr txBox="1"/>
          <p:nvPr/>
        </p:nvSpPr>
        <p:spPr>
          <a:xfrm>
            <a:off x="5696783" y="3293715"/>
            <a:ext cx="559064" cy="276999"/>
          </a:xfrm>
          <a:prstGeom prst="rect">
            <a:avLst/>
          </a:prstGeom>
          <a:solidFill>
            <a:schemeClr val="bg1"/>
          </a:solidFill>
        </p:spPr>
        <p:txBody>
          <a:bodyPr wrap="none" rtlCol="0">
            <a:spAutoFit/>
          </a:bodyPr>
          <a:lstStyle/>
          <a:p>
            <a:r>
              <a:rPr lang="en-US" sz="1200" dirty="0" smtClean="0"/>
              <a:t>NSAC </a:t>
            </a:r>
            <a:endParaRPr lang="en-US" sz="1200" dirty="0"/>
          </a:p>
        </p:txBody>
      </p:sp>
      <p:sp>
        <p:nvSpPr>
          <p:cNvPr id="39" name="TextBox 38"/>
          <p:cNvSpPr txBox="1"/>
          <p:nvPr/>
        </p:nvSpPr>
        <p:spPr>
          <a:xfrm>
            <a:off x="5486415" y="3800744"/>
            <a:ext cx="1005403" cy="246221"/>
          </a:xfrm>
          <a:prstGeom prst="rect">
            <a:avLst/>
          </a:prstGeom>
          <a:noFill/>
        </p:spPr>
        <p:txBody>
          <a:bodyPr wrap="none" rtlCol="0">
            <a:spAutoFit/>
          </a:bodyPr>
          <a:lstStyle/>
          <a:p>
            <a:r>
              <a:rPr lang="en-US" sz="1000" dirty="0" smtClean="0"/>
              <a:t>March 14, 2013</a:t>
            </a:r>
            <a:endParaRPr lang="en-US" sz="1000" dirty="0"/>
          </a:p>
        </p:txBody>
      </p:sp>
      <p:sp>
        <p:nvSpPr>
          <p:cNvPr id="40" name="TextBox 39"/>
          <p:cNvSpPr txBox="1"/>
          <p:nvPr/>
        </p:nvSpPr>
        <p:spPr>
          <a:xfrm>
            <a:off x="3429270" y="1779362"/>
            <a:ext cx="1542251" cy="338554"/>
          </a:xfrm>
          <a:prstGeom prst="rect">
            <a:avLst/>
          </a:prstGeom>
          <a:solidFill>
            <a:schemeClr val="bg1"/>
          </a:solidFill>
        </p:spPr>
        <p:txBody>
          <a:bodyPr wrap="square" rtlCol="0">
            <a:spAutoFit/>
          </a:bodyPr>
          <a:lstStyle/>
          <a:p>
            <a:r>
              <a:rPr lang="en-US" sz="800" dirty="0" smtClean="0"/>
              <a:t>Gluons and the Quark Sea at High Energies</a:t>
            </a:r>
            <a:endParaRPr lang="en-US" sz="800" dirty="0"/>
          </a:p>
        </p:txBody>
      </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7028" y="3905781"/>
            <a:ext cx="1628454" cy="2326363"/>
          </a:xfrm>
          <a:prstGeom prst="rect">
            <a:avLst/>
          </a:prstGeom>
        </p:spPr>
      </p:pic>
      <p:sp>
        <p:nvSpPr>
          <p:cNvPr id="24" name="Text Box 38"/>
          <p:cNvSpPr txBox="1">
            <a:spLocks noChangeArrowheads="1"/>
          </p:cNvSpPr>
          <p:nvPr/>
        </p:nvSpPr>
        <p:spPr bwMode="auto">
          <a:xfrm>
            <a:off x="4716189" y="1842859"/>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i="0" dirty="0" smtClean="0">
                <a:effectLst>
                  <a:outerShdw blurRad="38100" dist="38100" dir="2700000" algn="tl">
                    <a:srgbClr val="C0C0C0"/>
                  </a:outerShdw>
                </a:effectLst>
                <a:latin typeface="Times New Roman" pitchFamily="18" charset="0"/>
              </a:rPr>
              <a:t>2012</a:t>
            </a:r>
            <a:endParaRPr lang="en-US" sz="1200" i="0" dirty="0">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149262180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4" y="12201"/>
            <a:ext cx="9144000" cy="642156"/>
          </a:xfrm>
        </p:spPr>
        <p:txBody>
          <a:bodyPr/>
          <a:lstStyle/>
          <a:p>
            <a:r>
              <a:rPr lang="en-US" dirty="0" smtClean="0"/>
              <a:t>NAS Assessment of a U.S. Based Electron-Ion Collider</a:t>
            </a:r>
            <a:endParaRPr lang="en-US" dirty="0"/>
          </a:p>
        </p:txBody>
      </p:sp>
      <p:sp>
        <p:nvSpPr>
          <p:cNvPr id="5" name="TextBox 4"/>
          <p:cNvSpPr txBox="1"/>
          <p:nvPr/>
        </p:nvSpPr>
        <p:spPr>
          <a:xfrm>
            <a:off x="488887" y="1385180"/>
            <a:ext cx="660758" cy="369332"/>
          </a:xfrm>
          <a:prstGeom prst="rect">
            <a:avLst/>
          </a:prstGeom>
          <a:noFill/>
        </p:spPr>
        <p:txBody>
          <a:bodyPr wrap="none" rtlCol="0">
            <a:spAutoFit/>
          </a:bodyPr>
          <a:lstStyle/>
          <a:p>
            <a:r>
              <a:rPr lang="en-US" dirty="0" smtClean="0"/>
              <a:t>         </a:t>
            </a:r>
            <a:endParaRPr lang="en-US" dirty="0"/>
          </a:p>
        </p:txBody>
      </p:sp>
      <p:sp>
        <p:nvSpPr>
          <p:cNvPr id="9" name="TextBox 8"/>
          <p:cNvSpPr txBox="1"/>
          <p:nvPr/>
        </p:nvSpPr>
        <p:spPr>
          <a:xfrm>
            <a:off x="200870" y="831720"/>
            <a:ext cx="8943130" cy="6324808"/>
          </a:xfrm>
          <a:prstGeom prst="rect">
            <a:avLst/>
          </a:prstGeom>
          <a:noFill/>
        </p:spPr>
        <p:txBody>
          <a:bodyPr wrap="square" rtlCol="0">
            <a:spAutoFit/>
          </a:bodyPr>
          <a:lstStyle/>
          <a:p>
            <a:r>
              <a:rPr lang="en-US" sz="1600" dirty="0"/>
              <a:t> </a:t>
            </a:r>
          </a:p>
          <a:p>
            <a:r>
              <a:rPr lang="en-US" sz="1600" b="1" dirty="0">
                <a:cs typeface="Arial" panose="020B0604020202020204" pitchFamily="34" charset="0"/>
              </a:rPr>
              <a:t>Finding 1: </a:t>
            </a:r>
            <a:r>
              <a:rPr lang="en-US" sz="1600" dirty="0">
                <a:cs typeface="Arial" panose="020B0604020202020204" pitchFamily="34" charset="0"/>
              </a:rPr>
              <a:t>An </a:t>
            </a:r>
            <a:r>
              <a:rPr lang="en-US" sz="1600" b="1" dirty="0">
                <a:solidFill>
                  <a:srgbClr val="FF0000"/>
                </a:solidFill>
                <a:cs typeface="Arial" panose="020B0604020202020204" pitchFamily="34" charset="0"/>
              </a:rPr>
              <a:t>EIC can uniquely address three profound questions </a:t>
            </a:r>
            <a:r>
              <a:rPr lang="en-US" sz="1600" dirty="0">
                <a:cs typeface="Arial" panose="020B0604020202020204" pitchFamily="34" charset="0"/>
              </a:rPr>
              <a:t>about </a:t>
            </a:r>
            <a:r>
              <a:rPr lang="en-US" sz="1600" dirty="0" smtClean="0">
                <a:cs typeface="Arial" panose="020B0604020202020204" pitchFamily="34" charset="0"/>
              </a:rPr>
              <a:t>nucleons — neutrons </a:t>
            </a:r>
            <a:r>
              <a:rPr lang="en-US" sz="1600" dirty="0">
                <a:cs typeface="Arial" panose="020B0604020202020204" pitchFamily="34" charset="0"/>
              </a:rPr>
              <a:t>and </a:t>
            </a:r>
            <a:r>
              <a:rPr lang="en-US" sz="1600" dirty="0" smtClean="0">
                <a:cs typeface="Arial" panose="020B0604020202020204" pitchFamily="34" charset="0"/>
              </a:rPr>
              <a:t>protons — and </a:t>
            </a:r>
            <a:r>
              <a:rPr lang="en-US" sz="1600" dirty="0">
                <a:cs typeface="Arial" panose="020B0604020202020204" pitchFamily="34" charset="0"/>
              </a:rPr>
              <a:t>how they are assembled to form the nuclei of atoms:</a:t>
            </a:r>
          </a:p>
          <a:p>
            <a:pPr lvl="2">
              <a:spcBef>
                <a:spcPts val="600"/>
              </a:spcBef>
            </a:pPr>
            <a:r>
              <a:rPr lang="en-US" sz="1600" b="1" dirty="0">
                <a:solidFill>
                  <a:srgbClr val="FF0000"/>
                </a:solidFill>
                <a:cs typeface="Arial" panose="020B0604020202020204" pitchFamily="34" charset="0"/>
              </a:rPr>
              <a:t>How does the mass of the nucleon arise</a:t>
            </a:r>
            <a:r>
              <a:rPr lang="en-US" sz="1600" b="1" dirty="0" smtClean="0">
                <a:solidFill>
                  <a:srgbClr val="FF0000"/>
                </a:solidFill>
                <a:cs typeface="Arial" panose="020B0604020202020204" pitchFamily="34" charset="0"/>
              </a:rPr>
              <a:t>?         </a:t>
            </a:r>
            <a:endParaRPr lang="en-US" sz="1600" b="1" dirty="0">
              <a:solidFill>
                <a:srgbClr val="FF0000"/>
              </a:solidFill>
              <a:cs typeface="Arial" panose="020B0604020202020204" pitchFamily="34" charset="0"/>
            </a:endParaRPr>
          </a:p>
          <a:p>
            <a:pPr lvl="2">
              <a:spcBef>
                <a:spcPts val="600"/>
              </a:spcBef>
            </a:pPr>
            <a:r>
              <a:rPr lang="en-US" sz="1600" b="1" dirty="0">
                <a:solidFill>
                  <a:srgbClr val="FF0000"/>
                </a:solidFill>
                <a:cs typeface="Arial" panose="020B0604020202020204" pitchFamily="34" charset="0"/>
              </a:rPr>
              <a:t>How does the spin of the nucleon arise?</a:t>
            </a:r>
          </a:p>
          <a:p>
            <a:pPr lvl="2">
              <a:spcBef>
                <a:spcPts val="600"/>
              </a:spcBef>
            </a:pPr>
            <a:r>
              <a:rPr lang="en-US" sz="1600" b="1" dirty="0">
                <a:solidFill>
                  <a:srgbClr val="FF0000"/>
                </a:solidFill>
                <a:cs typeface="Arial" panose="020B0604020202020204" pitchFamily="34" charset="0"/>
              </a:rPr>
              <a:t>What are the emergent properties of dense systems of gluons?</a:t>
            </a:r>
          </a:p>
          <a:p>
            <a:r>
              <a:rPr lang="en-US" sz="1600" dirty="0">
                <a:cs typeface="Arial" panose="020B0604020202020204" pitchFamily="34" charset="0"/>
              </a:rPr>
              <a:t>  </a:t>
            </a:r>
          </a:p>
          <a:p>
            <a:r>
              <a:rPr lang="en-US" sz="1600" b="1" dirty="0">
                <a:cs typeface="Arial" panose="020B0604020202020204" pitchFamily="34" charset="0"/>
              </a:rPr>
              <a:t>Finding 2: </a:t>
            </a:r>
            <a:r>
              <a:rPr lang="en-US" sz="1600" dirty="0">
                <a:cs typeface="Arial" panose="020B0604020202020204" pitchFamily="34" charset="0"/>
              </a:rPr>
              <a:t>These three high-priority science questions can be answered </a:t>
            </a:r>
            <a:endParaRPr lang="en-US" sz="1600" dirty="0" smtClean="0">
              <a:cs typeface="Arial" panose="020B0604020202020204" pitchFamily="34" charset="0"/>
            </a:endParaRPr>
          </a:p>
          <a:p>
            <a:r>
              <a:rPr lang="en-US" sz="1600" dirty="0" smtClean="0">
                <a:cs typeface="Arial" panose="020B0604020202020204" pitchFamily="34" charset="0"/>
              </a:rPr>
              <a:t>by </a:t>
            </a:r>
            <a:r>
              <a:rPr lang="en-US" sz="1600" dirty="0">
                <a:cs typeface="Arial" panose="020B0604020202020204" pitchFamily="34" charset="0"/>
              </a:rPr>
              <a:t>an EIC with highly </a:t>
            </a:r>
            <a:r>
              <a:rPr lang="en-US" sz="1600" dirty="0" smtClean="0">
                <a:cs typeface="Arial" panose="020B0604020202020204" pitchFamily="34" charset="0"/>
              </a:rPr>
              <a:t>polarized </a:t>
            </a:r>
            <a:r>
              <a:rPr lang="en-US" sz="1600" dirty="0">
                <a:cs typeface="Arial" panose="020B0604020202020204" pitchFamily="34" charset="0"/>
              </a:rPr>
              <a:t>beams of electrons and ions, with sufficiently </a:t>
            </a:r>
            <a:endParaRPr lang="en-US" sz="1600" dirty="0" smtClean="0">
              <a:cs typeface="Arial" panose="020B0604020202020204" pitchFamily="34" charset="0"/>
            </a:endParaRPr>
          </a:p>
          <a:p>
            <a:r>
              <a:rPr lang="en-US" sz="1600" dirty="0" smtClean="0">
                <a:cs typeface="Arial" panose="020B0604020202020204" pitchFamily="34" charset="0"/>
              </a:rPr>
              <a:t>high </a:t>
            </a:r>
            <a:r>
              <a:rPr lang="en-US" sz="1600" dirty="0">
                <a:cs typeface="Arial" panose="020B0604020202020204" pitchFamily="34" charset="0"/>
              </a:rPr>
              <a:t>luminosity and sufficient, and </a:t>
            </a:r>
            <a:r>
              <a:rPr lang="en-US" sz="1600" dirty="0" smtClean="0">
                <a:cs typeface="Arial" panose="020B0604020202020204" pitchFamily="34" charset="0"/>
              </a:rPr>
              <a:t>variable</a:t>
            </a:r>
            <a:r>
              <a:rPr lang="en-US" sz="1600" dirty="0">
                <a:cs typeface="Arial" panose="020B0604020202020204" pitchFamily="34" charset="0"/>
              </a:rPr>
              <a:t>, center-of-mass energy</a:t>
            </a:r>
            <a:r>
              <a:rPr lang="en-US" sz="1600" dirty="0" smtClean="0">
                <a:cs typeface="Arial" panose="020B0604020202020204" pitchFamily="34" charset="0"/>
              </a:rPr>
              <a:t>.</a:t>
            </a:r>
          </a:p>
          <a:p>
            <a:endParaRPr lang="en-US" sz="600" dirty="0" smtClean="0">
              <a:cs typeface="Arial" panose="020B0604020202020204" pitchFamily="34" charset="0"/>
            </a:endParaRPr>
          </a:p>
          <a:p>
            <a:r>
              <a:rPr lang="en-US" sz="1600" dirty="0" smtClean="0">
                <a:cs typeface="Arial" panose="020B0604020202020204" pitchFamily="34" charset="0"/>
              </a:rPr>
              <a:t>As </a:t>
            </a:r>
            <a:r>
              <a:rPr lang="en-US" sz="1600" dirty="0">
                <a:cs typeface="Arial" panose="020B0604020202020204" pitchFamily="34" charset="0"/>
              </a:rPr>
              <a:t>a result of the comprehensive survey the committee made of existing and planned accelerator facilities in both nuclear and particle physics around the world, it finds </a:t>
            </a:r>
            <a:r>
              <a:rPr lang="en-US" sz="1600" dirty="0" smtClean="0">
                <a:cs typeface="Arial" panose="020B0604020202020204" pitchFamily="34" charset="0"/>
              </a:rPr>
              <a:t>that:</a:t>
            </a:r>
          </a:p>
          <a:p>
            <a:endParaRPr lang="en-US" sz="600" dirty="0">
              <a:cs typeface="Arial" panose="020B0604020202020204" pitchFamily="34" charset="0"/>
            </a:endParaRPr>
          </a:p>
          <a:p>
            <a:r>
              <a:rPr lang="en-US" sz="1600" b="1" dirty="0" smtClean="0">
                <a:cs typeface="Arial" panose="020B0604020202020204" pitchFamily="34" charset="0"/>
              </a:rPr>
              <a:t>Finding </a:t>
            </a:r>
            <a:r>
              <a:rPr lang="en-US" sz="1600" b="1" dirty="0">
                <a:cs typeface="Arial" panose="020B0604020202020204" pitchFamily="34" charset="0"/>
              </a:rPr>
              <a:t>3: </a:t>
            </a:r>
            <a:r>
              <a:rPr lang="en-US" sz="1600" b="1" dirty="0">
                <a:solidFill>
                  <a:srgbClr val="FF0000"/>
                </a:solidFill>
                <a:cs typeface="Arial" panose="020B0604020202020204" pitchFamily="34" charset="0"/>
              </a:rPr>
              <a:t>An EIC would be a unique facility in the world and would maintain </a:t>
            </a:r>
            <a:r>
              <a:rPr lang="en-US" sz="1600" b="1" dirty="0" smtClean="0">
                <a:solidFill>
                  <a:srgbClr val="FF0000"/>
                </a:solidFill>
                <a:cs typeface="Arial" panose="020B0604020202020204" pitchFamily="34" charset="0"/>
              </a:rPr>
              <a:t>[…] </a:t>
            </a:r>
            <a:r>
              <a:rPr lang="en-US" sz="1600" b="1" dirty="0">
                <a:solidFill>
                  <a:srgbClr val="FF0000"/>
                </a:solidFill>
                <a:cs typeface="Arial" panose="020B0604020202020204" pitchFamily="34" charset="0"/>
              </a:rPr>
              <a:t>leadership in nuclear physics</a:t>
            </a:r>
            <a:r>
              <a:rPr lang="en-US" sz="1600" b="1" dirty="0" smtClean="0">
                <a:solidFill>
                  <a:srgbClr val="FF0000"/>
                </a:solidFill>
                <a:cs typeface="Arial" panose="020B0604020202020204" pitchFamily="34" charset="0"/>
              </a:rPr>
              <a:t>.</a:t>
            </a:r>
          </a:p>
          <a:p>
            <a:r>
              <a:rPr lang="en-US" sz="1600" dirty="0" smtClean="0">
                <a:cs typeface="Arial" panose="020B0604020202020204" pitchFamily="34" charset="0"/>
              </a:rPr>
              <a:t>An </a:t>
            </a:r>
            <a:r>
              <a:rPr lang="en-US" sz="1600" dirty="0">
                <a:cs typeface="Arial" panose="020B0604020202020204" pitchFamily="34" charset="0"/>
              </a:rPr>
              <a:t>EIC would be the only high-energy collider planned for construction in the United States. Its high design luminosity and highly polarized beams would push the frontiers of accelerator science and technology. For these reasons, the committee finds that</a:t>
            </a:r>
          </a:p>
          <a:p>
            <a:r>
              <a:rPr lang="en-US" sz="1600" dirty="0">
                <a:cs typeface="Arial" panose="020B0604020202020204" pitchFamily="34" charset="0"/>
              </a:rPr>
              <a:t> </a:t>
            </a:r>
          </a:p>
          <a:p>
            <a:r>
              <a:rPr lang="en-US" sz="1600" b="1" dirty="0">
                <a:cs typeface="Arial" panose="020B0604020202020204" pitchFamily="34" charset="0"/>
              </a:rPr>
              <a:t>Finding 4: </a:t>
            </a:r>
            <a:r>
              <a:rPr lang="en-US" sz="1600" b="1" dirty="0">
                <a:solidFill>
                  <a:srgbClr val="FF0000"/>
                </a:solidFill>
                <a:cs typeface="Arial" panose="020B0604020202020204" pitchFamily="34" charset="0"/>
              </a:rPr>
              <a:t>An EIC would maintain </a:t>
            </a:r>
            <a:r>
              <a:rPr lang="en-US" sz="1600" b="1" dirty="0" smtClean="0">
                <a:solidFill>
                  <a:srgbClr val="FF0000"/>
                </a:solidFill>
                <a:cs typeface="Arial" panose="020B0604020202020204" pitchFamily="34" charset="0"/>
              </a:rPr>
              <a:t>[…]. </a:t>
            </a:r>
            <a:r>
              <a:rPr lang="en-US" sz="1600" b="1" dirty="0">
                <a:solidFill>
                  <a:srgbClr val="FF0000"/>
                </a:solidFill>
                <a:cs typeface="Arial" panose="020B0604020202020204" pitchFamily="34" charset="0"/>
              </a:rPr>
              <a:t>leadership in the accelerator science and technology of colliders </a:t>
            </a:r>
            <a:r>
              <a:rPr lang="en-US" sz="1600" dirty="0">
                <a:cs typeface="Arial" panose="020B0604020202020204" pitchFamily="34" charset="0"/>
              </a:rPr>
              <a:t>and help to maintain scientific leadership more broadly.</a:t>
            </a:r>
          </a:p>
          <a:p>
            <a:endParaRPr lang="en-US" sz="1600" dirty="0">
              <a:cs typeface="Arial" panose="020B0604020202020204" pitchFamily="34" charset="0"/>
            </a:endParaRPr>
          </a:p>
          <a:p>
            <a:r>
              <a:rPr lang="en-US" sz="1600" dirty="0">
                <a:cs typeface="Arial" panose="020B0604020202020204" pitchFamily="34" charset="0"/>
              </a:rPr>
              <a:t/>
            </a:r>
            <a:br>
              <a:rPr lang="en-US" sz="1600" dirty="0">
                <a:cs typeface="Arial" panose="020B0604020202020204" pitchFamily="34" charset="0"/>
              </a:rPr>
            </a:br>
            <a:endParaRPr lang="en-US" sz="1600" dirty="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9564" y="1569846"/>
            <a:ext cx="1400754" cy="2001077"/>
          </a:xfrm>
          <a:prstGeom prst="rect">
            <a:avLst/>
          </a:prstGeom>
        </p:spPr>
      </p:pic>
      <p:sp>
        <p:nvSpPr>
          <p:cNvPr id="7" name="Text Box 38"/>
          <p:cNvSpPr txBox="1">
            <a:spLocks noChangeArrowheads="1"/>
          </p:cNvSpPr>
          <p:nvPr/>
        </p:nvSpPr>
        <p:spPr bwMode="auto">
          <a:xfrm>
            <a:off x="8300318" y="1620749"/>
            <a:ext cx="591082" cy="267525"/>
          </a:xfrm>
          <a:prstGeom prst="rect">
            <a:avLst/>
          </a:prstGeom>
          <a:noFill/>
          <a:ln w="9525">
            <a:noFill/>
            <a:miter lim="800000"/>
            <a:headEnd/>
            <a:tailEnd/>
          </a:ln>
          <a:effectLst/>
        </p:spPr>
        <p:txBody>
          <a:bodyPr wrap="square" lIns="82058" tIns="41029" rIns="82058" bIns="41029">
            <a:spAutoFit/>
          </a:bodyPr>
          <a:lstStyle/>
          <a:p>
            <a:pPr defTabSz="820738">
              <a:defRPr/>
            </a:pPr>
            <a:r>
              <a:rPr lang="en-US" sz="1200" b="1" i="0" dirty="0" smtClean="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2018</a:t>
            </a:r>
            <a:endParaRPr lang="en-US" sz="1200" b="1" i="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p:cNvSpPr txBox="1"/>
          <p:nvPr/>
        </p:nvSpPr>
        <p:spPr>
          <a:xfrm>
            <a:off x="3456336" y="733246"/>
            <a:ext cx="1800878" cy="400110"/>
          </a:xfrm>
          <a:prstGeom prst="rect">
            <a:avLst/>
          </a:prstGeom>
          <a:noFill/>
        </p:spPr>
        <p:txBody>
          <a:bodyPr wrap="none" rtlCol="0">
            <a:spAutoFit/>
          </a:bodyPr>
          <a:lstStyle/>
          <a:p>
            <a:r>
              <a:rPr lang="en-US" sz="2000" dirty="0" smtClean="0"/>
              <a:t>First 4 findings:</a:t>
            </a:r>
            <a:endParaRPr lang="en-US" sz="2000" dirty="0"/>
          </a:p>
        </p:txBody>
      </p:sp>
    </p:spTree>
    <p:extLst>
      <p:ext uri="{BB962C8B-B14F-4D97-AF65-F5344CB8AC3E}">
        <p14:creationId xmlns:p14="http://schemas.microsoft.com/office/powerpoint/2010/main" val="13600158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8338" y="898860"/>
            <a:ext cx="8855242" cy="5722079"/>
          </a:xfrm>
          <a:prstGeom prst="rect">
            <a:avLst/>
          </a:prstGeom>
          <a:noFill/>
          <a:ln>
            <a:noFill/>
          </a:ln>
        </p:spPr>
        <p:txBody>
          <a:bodyPr wrap="square">
            <a:spAutoFit/>
          </a:bodyPr>
          <a:lstStyle/>
          <a:p>
            <a:pPr marL="223838" lvl="1">
              <a:spcAft>
                <a:spcPts val="450"/>
              </a:spcAft>
              <a:defRPr/>
            </a:pPr>
            <a:r>
              <a:rPr lang="en-US" sz="2000" b="1" u="sng" dirty="0" smtClean="0">
                <a:latin typeface="+mj-lt"/>
                <a:cs typeface="Arial" panose="020B0604020202020204" pitchFamily="34" charset="0"/>
              </a:rPr>
              <a:t>The EIC </a:t>
            </a:r>
            <a:r>
              <a:rPr lang="en-US" sz="2000" b="1" u="sng" dirty="0">
                <a:latin typeface="+mj-lt"/>
                <a:cs typeface="Arial" panose="020B0604020202020204" pitchFamily="34" charset="0"/>
              </a:rPr>
              <a:t>will be one of the most complex </a:t>
            </a:r>
            <a:r>
              <a:rPr lang="en-US" sz="2000" b="1" u="sng" dirty="0" smtClean="0">
                <a:latin typeface="+mj-lt"/>
                <a:cs typeface="Arial" panose="020B0604020202020204" pitchFamily="34" charset="0"/>
              </a:rPr>
              <a:t>and sophisticated collider </a:t>
            </a:r>
            <a:r>
              <a:rPr lang="en-US" sz="2000" b="1" u="sng" dirty="0">
                <a:latin typeface="+mj-lt"/>
                <a:cs typeface="Arial" panose="020B0604020202020204" pitchFamily="34" charset="0"/>
              </a:rPr>
              <a:t>accelerators </a:t>
            </a:r>
            <a:r>
              <a:rPr lang="en-US" sz="2000" b="1" u="sng" dirty="0" smtClean="0">
                <a:latin typeface="+mj-lt"/>
                <a:cs typeface="Arial" panose="020B0604020202020204" pitchFamily="34" charset="0"/>
              </a:rPr>
              <a:t>ever </a:t>
            </a:r>
            <a:r>
              <a:rPr lang="en-US" sz="2000" b="1" u="sng" dirty="0">
                <a:latin typeface="+mj-lt"/>
                <a:cs typeface="Arial" panose="020B0604020202020204" pitchFamily="34" charset="0"/>
              </a:rPr>
              <a:t>built</a:t>
            </a:r>
            <a:r>
              <a:rPr lang="en-US" sz="2000" b="1" dirty="0">
                <a:latin typeface="+mj-lt"/>
                <a:cs typeface="Arial" panose="020B0604020202020204" pitchFamily="34" charset="0"/>
              </a:rPr>
              <a:t>. </a:t>
            </a:r>
            <a:r>
              <a:rPr lang="en-US" sz="2000" dirty="0" smtClean="0">
                <a:latin typeface="+mj-lt"/>
                <a:cs typeface="Arial" panose="020B0604020202020204" pitchFamily="34" charset="0"/>
              </a:rPr>
              <a:t>The machine requirements </a:t>
            </a:r>
            <a:r>
              <a:rPr lang="en-US" sz="2000" dirty="0">
                <a:latin typeface="+mj-lt"/>
                <a:cs typeface="Arial" panose="020B0604020202020204" pitchFamily="34" charset="0"/>
              </a:rPr>
              <a:t>push the </a:t>
            </a:r>
            <a:r>
              <a:rPr lang="en-US" sz="2000" dirty="0" smtClean="0">
                <a:latin typeface="+mj-lt"/>
                <a:cs typeface="Arial" panose="020B0604020202020204" pitchFamily="34" charset="0"/>
              </a:rPr>
              <a:t>state-of-the-art </a:t>
            </a:r>
            <a:r>
              <a:rPr lang="en-US" sz="2000" dirty="0">
                <a:latin typeface="+mj-lt"/>
                <a:cs typeface="Arial" panose="020B0604020202020204" pitchFamily="34" charset="0"/>
              </a:rPr>
              <a:t>o</a:t>
            </a:r>
            <a:r>
              <a:rPr lang="en-US" sz="2000" dirty="0" smtClean="0">
                <a:latin typeface="+mj-lt"/>
                <a:cs typeface="Arial" panose="020B0604020202020204" pitchFamily="34" charset="0"/>
              </a:rPr>
              <a:t>n </a:t>
            </a:r>
            <a:r>
              <a:rPr lang="en-US" sz="2000" dirty="0">
                <a:latin typeface="+mj-lt"/>
                <a:cs typeface="Arial" panose="020B0604020202020204" pitchFamily="34" charset="0"/>
              </a:rPr>
              <a:t>many fronts including </a:t>
            </a:r>
            <a:r>
              <a:rPr lang="en-US" sz="2000" dirty="0" smtClean="0">
                <a:latin typeface="+mj-lt"/>
                <a:cs typeface="Arial" panose="020B0604020202020204" pitchFamily="34" charset="0"/>
              </a:rPr>
              <a:t>the high degree </a:t>
            </a:r>
            <a:r>
              <a:rPr lang="en-US" sz="2000" dirty="0">
                <a:latin typeface="+mj-lt"/>
                <a:cs typeface="Arial" panose="020B0604020202020204" pitchFamily="34" charset="0"/>
              </a:rPr>
              <a:t>of beam </a:t>
            </a:r>
            <a:r>
              <a:rPr lang="en-US" sz="2000" dirty="0" smtClean="0">
                <a:latin typeface="+mj-lt"/>
                <a:cs typeface="Arial" panose="020B0604020202020204" pitchFamily="34" charset="0"/>
              </a:rPr>
              <a:t>polarization,  high </a:t>
            </a:r>
            <a:r>
              <a:rPr lang="en-US" sz="2000" dirty="0">
                <a:latin typeface="+mj-lt"/>
                <a:cs typeface="Arial" panose="020B0604020202020204" pitchFamily="34" charset="0"/>
              </a:rPr>
              <a:t>luminosity, beam cooling, beam dynamics, crab cavities for both beams, and an interaction region with complex magnets.</a:t>
            </a:r>
            <a:r>
              <a:rPr lang="en-US" sz="2000" b="1" dirty="0">
                <a:latin typeface="+mj-lt"/>
                <a:cs typeface="Arial" panose="020B0604020202020204" pitchFamily="34" charset="0"/>
              </a:rPr>
              <a:t> </a:t>
            </a:r>
            <a:r>
              <a:rPr lang="en-US" sz="2000" b="1" dirty="0" smtClean="0">
                <a:latin typeface="+mj-lt"/>
                <a:cs typeface="Arial" panose="020B0604020202020204" pitchFamily="34" charset="0"/>
              </a:rPr>
              <a:t>EIC will be unique facility in the world and will maintain  leadership </a:t>
            </a:r>
            <a:r>
              <a:rPr lang="en-US" sz="2000" b="1" dirty="0">
                <a:latin typeface="+mj-lt"/>
                <a:cs typeface="Arial" panose="020B0604020202020204" pitchFamily="34" charset="0"/>
              </a:rPr>
              <a:t>in </a:t>
            </a:r>
            <a:r>
              <a:rPr lang="en-US" sz="2000" b="1" dirty="0" smtClean="0">
                <a:latin typeface="+mj-lt"/>
                <a:cs typeface="Arial" panose="020B0604020202020204" pitchFamily="34" charset="0"/>
              </a:rPr>
              <a:t>accelerator </a:t>
            </a:r>
            <a:r>
              <a:rPr lang="en-US" sz="2000" b="1" dirty="0">
                <a:latin typeface="+mj-lt"/>
                <a:cs typeface="Arial" panose="020B0604020202020204" pitchFamily="34" charset="0"/>
              </a:rPr>
              <a:t>science and technology of </a:t>
            </a:r>
            <a:r>
              <a:rPr lang="en-US" sz="2000" b="1" dirty="0" smtClean="0">
                <a:latin typeface="+mj-lt"/>
                <a:cs typeface="Arial" panose="020B0604020202020204" pitchFamily="34" charset="0"/>
              </a:rPr>
              <a:t>colliders.</a:t>
            </a:r>
            <a:endParaRPr lang="en-US" sz="2000" b="1" dirty="0">
              <a:solidFill>
                <a:srgbClr val="FF0000"/>
              </a:solidFill>
              <a:latin typeface="+mj-lt"/>
              <a:cs typeface="Arial" panose="020B0604020202020204" pitchFamily="34" charset="0"/>
            </a:endParaRPr>
          </a:p>
          <a:p>
            <a:pPr marL="465138" lvl="2" indent="-241300">
              <a:spcBef>
                <a:spcPts val="1000"/>
              </a:spcBef>
              <a:spcAft>
                <a:spcPts val="450"/>
              </a:spcAft>
              <a:buFont typeface="Arial" panose="020B0604020202020204" pitchFamily="34" charset="0"/>
              <a:buChar char="•"/>
              <a:defRPr/>
            </a:pPr>
            <a:r>
              <a:rPr lang="en-US" sz="2000" b="1" dirty="0">
                <a:latin typeface="+mj-lt"/>
                <a:cs typeface="Arial" panose="020B0604020202020204" pitchFamily="34" charset="0"/>
              </a:rPr>
              <a:t>NP Community Panel Review: </a:t>
            </a:r>
            <a:r>
              <a:rPr lang="en-US" sz="2000" dirty="0" smtClean="0">
                <a:latin typeface="+mj-lt"/>
                <a:cs typeface="Arial" panose="020B0604020202020204" pitchFamily="34" charset="0"/>
              </a:rPr>
              <a:t> </a:t>
            </a:r>
            <a:r>
              <a:rPr lang="en-US" sz="2000" dirty="0">
                <a:latin typeface="+mj-lt"/>
                <a:cs typeface="Arial" panose="020B0604020202020204" pitchFamily="34" charset="0"/>
              </a:rPr>
              <a:t>P</a:t>
            </a:r>
            <a:r>
              <a:rPr lang="en-US" sz="2000" dirty="0" smtClean="0">
                <a:latin typeface="+mj-lt"/>
                <a:cs typeface="Arial" panose="020B0604020202020204" pitchFamily="34" charset="0"/>
              </a:rPr>
              <a:t>anel </a:t>
            </a:r>
            <a:r>
              <a:rPr lang="en-US" sz="2000" dirty="0">
                <a:latin typeface="+mj-lt"/>
                <a:cs typeface="Arial" panose="020B0604020202020204" pitchFamily="34" charset="0"/>
              </a:rPr>
              <a:t>review charged with identifying high priority </a:t>
            </a:r>
            <a:r>
              <a:rPr lang="en-US" sz="2000" dirty="0" smtClean="0">
                <a:latin typeface="+mj-lt"/>
                <a:cs typeface="Arial" panose="020B0604020202020204" pitchFamily="34" charset="0"/>
              </a:rPr>
              <a:t>accelerator R&amp;D </a:t>
            </a:r>
            <a:r>
              <a:rPr lang="en-US" sz="2000" dirty="0">
                <a:latin typeface="+mj-lt"/>
                <a:cs typeface="Arial" panose="020B0604020202020204" pitchFamily="34" charset="0"/>
              </a:rPr>
              <a:t>aimed at technical risk reduction. Dr. Kevin Jones of SNS chaired this international panel. </a:t>
            </a:r>
            <a:r>
              <a:rPr lang="en-US" sz="2000" u="sng" dirty="0" smtClean="0">
                <a:latin typeface="+mj-lt"/>
                <a:cs typeface="Arial" panose="020B0604020202020204" pitchFamily="34" charset="0"/>
              </a:rPr>
              <a:t>Panel </a:t>
            </a:r>
            <a:r>
              <a:rPr lang="en-US" sz="2000" u="sng" dirty="0">
                <a:latin typeface="+mj-lt"/>
                <a:cs typeface="Arial" panose="020B0604020202020204" pitchFamily="34" charset="0"/>
              </a:rPr>
              <a:t>Report published </a:t>
            </a:r>
            <a:r>
              <a:rPr lang="en-US" sz="2000" u="sng" dirty="0" smtClean="0">
                <a:latin typeface="+mj-lt"/>
                <a:cs typeface="Arial" panose="020B0604020202020204" pitchFamily="34" charset="0"/>
              </a:rPr>
              <a:t>February </a:t>
            </a:r>
            <a:r>
              <a:rPr lang="en-US" sz="2000" u="sng" dirty="0">
                <a:latin typeface="+mj-lt"/>
                <a:cs typeface="Arial" panose="020B0604020202020204" pitchFamily="34" charset="0"/>
              </a:rPr>
              <a:t>2017</a:t>
            </a:r>
            <a:r>
              <a:rPr lang="en-US" sz="2000" dirty="0">
                <a:latin typeface="+mj-lt"/>
                <a:cs typeface="Arial" panose="020B0604020202020204" pitchFamily="34" charset="0"/>
              </a:rPr>
              <a:t> </a:t>
            </a:r>
            <a:r>
              <a:rPr lang="en-US" sz="2000" i="1" dirty="0">
                <a:latin typeface="+mj-lt"/>
                <a:cs typeface="Arial" panose="020B0604020202020204" pitchFamily="34" charset="0"/>
              </a:rPr>
              <a:t> </a:t>
            </a:r>
            <a:r>
              <a:rPr lang="en-US" sz="2000" dirty="0">
                <a:latin typeface="+mj-lt"/>
                <a:cs typeface="Arial" panose="020B0604020202020204" pitchFamily="34" charset="0"/>
              </a:rPr>
              <a:t>(</a:t>
            </a:r>
            <a:r>
              <a:rPr lang="en-US" sz="2000" dirty="0">
                <a:latin typeface="+mj-lt"/>
                <a:cs typeface="Arial" panose="020B0604020202020204" pitchFamily="34" charset="0"/>
                <a:hlinkClick r:id="rId3"/>
              </a:rPr>
              <a:t>https://science.energy.gov/np/community-resources/reports/</a:t>
            </a:r>
            <a:r>
              <a:rPr lang="en-US" sz="2000" dirty="0">
                <a:latin typeface="+mj-lt"/>
                <a:cs typeface="Arial" panose="020B0604020202020204" pitchFamily="34" charset="0"/>
              </a:rPr>
              <a:t> )</a:t>
            </a:r>
          </a:p>
          <a:p>
            <a:pPr marL="465138" lvl="2" indent="-241300">
              <a:spcBef>
                <a:spcPts val="1000"/>
              </a:spcBef>
              <a:spcAft>
                <a:spcPts val="450"/>
              </a:spcAft>
              <a:buFont typeface="Arial" panose="020B0604020202020204" pitchFamily="34" charset="0"/>
              <a:buChar char="•"/>
              <a:defRPr/>
            </a:pPr>
            <a:r>
              <a:rPr lang="en-US" sz="2000" b="1" dirty="0" smtClean="0">
                <a:latin typeface="+mj-lt"/>
                <a:cs typeface="Arial" panose="020B0604020202020204" pitchFamily="34" charset="0"/>
              </a:rPr>
              <a:t>Bi-Annual </a:t>
            </a:r>
            <a:r>
              <a:rPr lang="en-US" sz="2000" b="1" dirty="0">
                <a:latin typeface="+mj-lt"/>
                <a:cs typeface="Arial" panose="020B0604020202020204" pitchFamily="34" charset="0"/>
              </a:rPr>
              <a:t>FOA : </a:t>
            </a:r>
            <a:r>
              <a:rPr lang="en-US" sz="2000" dirty="0" smtClean="0">
                <a:latin typeface="+mj-lt"/>
                <a:cs typeface="Arial" panose="020B0604020202020204" pitchFamily="34" charset="0"/>
              </a:rPr>
              <a:t>Competitive </a:t>
            </a:r>
            <a:r>
              <a:rPr lang="en-US" sz="2000" dirty="0">
                <a:latin typeface="+mj-lt"/>
                <a:cs typeface="Arial" panose="020B0604020202020204" pitchFamily="34" charset="0"/>
              </a:rPr>
              <a:t>accelerator R&amp;D based on </a:t>
            </a:r>
            <a:r>
              <a:rPr lang="en-US" sz="2000" dirty="0" smtClean="0">
                <a:latin typeface="+mj-lt"/>
                <a:cs typeface="Arial" panose="020B0604020202020204" pitchFamily="34" charset="0"/>
              </a:rPr>
              <a:t>priorities </a:t>
            </a:r>
            <a:r>
              <a:rPr lang="en-US" sz="2000" dirty="0">
                <a:latin typeface="+mj-lt"/>
                <a:cs typeface="Arial" panose="020B0604020202020204" pitchFamily="34" charset="0"/>
              </a:rPr>
              <a:t>established in </a:t>
            </a:r>
            <a:r>
              <a:rPr lang="en-US" sz="2000" dirty="0" smtClean="0">
                <a:latin typeface="+mj-lt"/>
                <a:cs typeface="Arial" panose="020B0604020202020204" pitchFamily="34" charset="0"/>
              </a:rPr>
              <a:t>EIC </a:t>
            </a:r>
            <a:r>
              <a:rPr lang="en-US" sz="2000" dirty="0">
                <a:latin typeface="+mj-lt"/>
                <a:cs typeface="Arial" panose="020B0604020202020204" pitchFamily="34" charset="0"/>
              </a:rPr>
              <a:t>panel report. </a:t>
            </a:r>
            <a:r>
              <a:rPr lang="en-US" sz="2000" b="1" dirty="0">
                <a:latin typeface="+mj-lt"/>
                <a:cs typeface="Arial" panose="020B0604020202020204" pitchFamily="34" charset="0"/>
              </a:rPr>
              <a:t>Funding level</a:t>
            </a:r>
            <a:r>
              <a:rPr lang="en-US" sz="2000" dirty="0">
                <a:latin typeface="+mj-lt"/>
                <a:cs typeface="Arial" panose="020B0604020202020204" pitchFamily="34" charset="0"/>
              </a:rPr>
              <a:t>: ~$9-11 M per year for FY18 and FY19. </a:t>
            </a:r>
            <a:endParaRPr lang="en-US" sz="2000" dirty="0" smtClean="0">
              <a:latin typeface="+mj-lt"/>
              <a:cs typeface="Arial" panose="020B0604020202020204" pitchFamily="34" charset="0"/>
            </a:endParaRPr>
          </a:p>
          <a:p>
            <a:pPr marL="465138" lvl="2" indent="-241300">
              <a:spcBef>
                <a:spcPts val="1000"/>
              </a:spcBef>
              <a:spcAft>
                <a:spcPts val="450"/>
              </a:spcAft>
              <a:buFont typeface="Arial" panose="020B0604020202020204" pitchFamily="34" charset="0"/>
              <a:buChar char="•"/>
              <a:defRPr/>
            </a:pPr>
            <a:r>
              <a:rPr lang="en-US" sz="2000" dirty="0" smtClean="0">
                <a:latin typeface="+mj-lt"/>
                <a:cs typeface="Arial" panose="020B0604020202020204" pitchFamily="34" charset="0"/>
              </a:rPr>
              <a:t>Strong </a:t>
            </a:r>
            <a:r>
              <a:rPr lang="en-US" sz="2000" dirty="0">
                <a:latin typeface="+mj-lt"/>
                <a:cs typeface="Arial" panose="020B0604020202020204" pitchFamily="34" charset="0"/>
              </a:rPr>
              <a:t>collaborations formed at the labs and with universities to advance different EIC concepts </a:t>
            </a:r>
            <a:r>
              <a:rPr lang="en-US" sz="2000" dirty="0" smtClean="0">
                <a:latin typeface="+mj-lt"/>
                <a:cs typeface="Arial" panose="020B0604020202020204" pitchFamily="34" charset="0"/>
              </a:rPr>
              <a:t>with  collaborative common </a:t>
            </a:r>
            <a:r>
              <a:rPr lang="en-US" sz="2000" dirty="0">
                <a:latin typeface="+mj-lt"/>
                <a:cs typeface="Arial" panose="020B0604020202020204" pitchFamily="34" charset="0"/>
              </a:rPr>
              <a:t>R&amp;D </a:t>
            </a:r>
            <a:r>
              <a:rPr lang="en-US" sz="2000" dirty="0" smtClean="0">
                <a:latin typeface="+mj-lt"/>
                <a:cs typeface="Arial" panose="020B0604020202020204" pitchFamily="34" charset="0"/>
              </a:rPr>
              <a:t>effort. </a:t>
            </a:r>
            <a:endParaRPr lang="en-US" sz="2000" dirty="0">
              <a:latin typeface="+mj-lt"/>
              <a:cs typeface="Arial" panose="020B0604020202020204" pitchFamily="34" charset="0"/>
            </a:endParaRPr>
          </a:p>
          <a:p>
            <a:pPr marL="557213" lvl="1" indent="-214313">
              <a:spcAft>
                <a:spcPts val="450"/>
              </a:spcAft>
              <a:buFont typeface="Arial" panose="020B0604020202020204" pitchFamily="34" charset="0"/>
              <a:buChar char="•"/>
              <a:defRPr/>
            </a:pPr>
            <a:endParaRPr lang="en-US" sz="2000" dirty="0">
              <a:latin typeface="+mj-lt"/>
              <a:cs typeface="Arial" panose="020B0604020202020204" pitchFamily="34" charset="0"/>
            </a:endParaRPr>
          </a:p>
          <a:p>
            <a:pPr marL="557213" lvl="1" indent="-214313">
              <a:spcAft>
                <a:spcPts val="450"/>
              </a:spcAft>
              <a:buFont typeface="Arial" panose="020B0604020202020204" pitchFamily="34" charset="0"/>
              <a:buChar char="•"/>
              <a:defRPr/>
            </a:pPr>
            <a:endParaRPr lang="en-US" sz="2000" dirty="0">
              <a:latin typeface="+mj-lt"/>
              <a:cs typeface="Arial" panose="020B0604020202020204" pitchFamily="34" charset="0"/>
            </a:endParaRPr>
          </a:p>
        </p:txBody>
      </p:sp>
      <p:sp>
        <p:nvSpPr>
          <p:cNvPr id="33795" name="TextBox 4"/>
          <p:cNvSpPr txBox="1">
            <a:spLocks noChangeArrowheads="1"/>
          </p:cNvSpPr>
          <p:nvPr/>
        </p:nvSpPr>
        <p:spPr bwMode="auto">
          <a:xfrm>
            <a:off x="634642" y="163244"/>
            <a:ext cx="75949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dirty="0" smtClean="0">
                <a:solidFill>
                  <a:srgbClr val="006600"/>
                </a:solidFill>
                <a:latin typeface="Arial" panose="020B0604020202020204" pitchFamily="34" charset="0"/>
                <a:cs typeface="Arial" panose="020B0604020202020204" pitchFamily="34" charset="0"/>
              </a:rPr>
              <a:t>The Technical Foundations </a:t>
            </a:r>
            <a:r>
              <a:rPr lang="en-US" altLang="en-US" sz="2400" dirty="0">
                <a:solidFill>
                  <a:srgbClr val="006600"/>
                </a:solidFill>
                <a:latin typeface="Arial" panose="020B0604020202020204" pitchFamily="34" charset="0"/>
                <a:cs typeface="Arial" panose="020B0604020202020204" pitchFamily="34" charset="0"/>
              </a:rPr>
              <a:t>for </a:t>
            </a:r>
            <a:r>
              <a:rPr lang="en-US" altLang="en-US" sz="2400" dirty="0" smtClean="0">
                <a:solidFill>
                  <a:srgbClr val="006600"/>
                </a:solidFill>
                <a:latin typeface="Arial" panose="020B0604020202020204" pitchFamily="34" charset="0"/>
                <a:cs typeface="Arial" panose="020B0604020202020204" pitchFamily="34" charset="0"/>
              </a:rPr>
              <a:t>EIC: Accelerator R&amp;D</a:t>
            </a:r>
            <a:endParaRPr lang="en-US" altLang="en-US" sz="2400" dirty="0">
              <a:solidFill>
                <a:srgbClr val="0066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6279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5473" y="1148128"/>
            <a:ext cx="8594408" cy="5259388"/>
          </a:xfrm>
        </p:spPr>
        <p:txBody>
          <a:bodyPr/>
          <a:lstStyle/>
          <a:p>
            <a:r>
              <a:rPr lang="en-US" sz="2200" dirty="0" smtClean="0">
                <a:solidFill>
                  <a:schemeClr val="tx1"/>
                </a:solidFill>
              </a:rPr>
              <a:t>DOE encourages international cooperation </a:t>
            </a:r>
            <a:r>
              <a:rPr lang="en-US" sz="2200" dirty="0">
                <a:solidFill>
                  <a:schemeClr val="tx1"/>
                </a:solidFill>
              </a:rPr>
              <a:t>in EIC </a:t>
            </a:r>
            <a:r>
              <a:rPr lang="en-US" sz="2200" dirty="0" smtClean="0">
                <a:solidFill>
                  <a:schemeClr val="tx1"/>
                </a:solidFill>
              </a:rPr>
              <a:t>activities,</a:t>
            </a:r>
            <a:r>
              <a:rPr lang="en-US" sz="2000" dirty="0">
                <a:solidFill>
                  <a:schemeClr val="tx1"/>
                </a:solidFill>
              </a:rPr>
              <a:t> including nuclear and accelerator sciences, detector and accelerator R&amp;D, computing, engineering and construction efforts.</a:t>
            </a:r>
          </a:p>
          <a:p>
            <a:pPr marL="0" indent="0">
              <a:buNone/>
            </a:pPr>
            <a:r>
              <a:rPr lang="en-US" sz="2200" dirty="0" smtClean="0">
                <a:solidFill>
                  <a:schemeClr val="tx1"/>
                </a:solidFill>
              </a:rPr>
              <a:t> </a:t>
            </a:r>
          </a:p>
          <a:p>
            <a:r>
              <a:rPr lang="en-US" sz="2000" dirty="0" smtClean="0">
                <a:solidFill>
                  <a:schemeClr val="tx1"/>
                </a:solidFill>
              </a:rPr>
              <a:t>DOE-led EIC meeting with international funding agency and government representatives</a:t>
            </a:r>
            <a:r>
              <a:rPr lang="en-US" sz="2000" dirty="0" smtClean="0"/>
              <a:t> </a:t>
            </a:r>
            <a:r>
              <a:rPr lang="en-US" sz="2000" dirty="0" smtClean="0">
                <a:solidFill>
                  <a:schemeClr val="tx1"/>
                </a:solidFill>
              </a:rPr>
              <a:t>during the 5th IUPAP nuclear science symposium has been scheduled on August 3  at the University of Notre Dame London</a:t>
            </a:r>
            <a:r>
              <a:rPr lang="en-US" sz="1800" dirty="0" smtClean="0">
                <a:solidFill>
                  <a:schemeClr val="tx1"/>
                </a:solidFill>
              </a:rPr>
              <a:t>.</a:t>
            </a:r>
            <a:endParaRPr lang="en-US" sz="1800" dirty="0" smtClean="0"/>
          </a:p>
          <a:p>
            <a:endParaRPr lang="en-US" sz="1400" dirty="0" smtClean="0"/>
          </a:p>
          <a:p>
            <a:pPr marL="0" indent="0">
              <a:buNone/>
            </a:pPr>
            <a:r>
              <a:rPr lang="en-US" sz="2000" dirty="0" smtClean="0">
                <a:solidFill>
                  <a:schemeClr val="tx1"/>
                </a:solidFill>
              </a:rPr>
              <a:t>Attending are representatives of </a:t>
            </a:r>
            <a:r>
              <a:rPr lang="en-US" sz="2000" dirty="0" smtClean="0">
                <a:solidFill>
                  <a:srgbClr val="006600"/>
                </a:solidFill>
              </a:rPr>
              <a:t>Australia, Brazil, Canada, France, Germany, Japan, Korea, India, Italy, Russia, UK and South-Africa.</a:t>
            </a:r>
          </a:p>
          <a:p>
            <a:pPr marL="0" indent="0">
              <a:buNone/>
            </a:pPr>
            <a:endParaRPr lang="en-US" sz="2200" dirty="0" smtClean="0">
              <a:solidFill>
                <a:srgbClr val="FF0000"/>
              </a:solidFill>
            </a:endParaRPr>
          </a:p>
          <a:p>
            <a:pPr marL="0" indent="0">
              <a:buNone/>
            </a:pPr>
            <a:r>
              <a:rPr lang="en-US" sz="2000" dirty="0" smtClean="0">
                <a:solidFill>
                  <a:schemeClr val="tx1"/>
                </a:solidFill>
              </a:rPr>
              <a:t>Invitations are also being sent to </a:t>
            </a:r>
            <a:r>
              <a:rPr lang="en-US" sz="2000" dirty="0" smtClean="0">
                <a:solidFill>
                  <a:srgbClr val="006600"/>
                </a:solidFill>
              </a:rPr>
              <a:t>CERN</a:t>
            </a:r>
            <a:r>
              <a:rPr lang="en-US" sz="2000" dirty="0" smtClean="0">
                <a:solidFill>
                  <a:schemeClr val="tx1"/>
                </a:solidFill>
              </a:rPr>
              <a:t>, </a:t>
            </a:r>
            <a:r>
              <a:rPr lang="en-US" sz="2000" dirty="0" smtClean="0">
                <a:solidFill>
                  <a:srgbClr val="006600"/>
                </a:solidFill>
              </a:rPr>
              <a:t>Poland, Sweden, Romania</a:t>
            </a:r>
            <a:endParaRPr lang="en-US" sz="2000" i="1" dirty="0" smtClean="0">
              <a:solidFill>
                <a:schemeClr val="tx1"/>
              </a:solidFill>
            </a:endParaRPr>
          </a:p>
          <a:p>
            <a:pPr marL="0" indent="0">
              <a:buNone/>
            </a:pPr>
            <a:endParaRPr lang="en-US" sz="2200" dirty="0">
              <a:solidFill>
                <a:srgbClr val="FF0000"/>
              </a:solidFill>
            </a:endParaRPr>
          </a:p>
          <a:p>
            <a:pPr marL="0" indent="0">
              <a:buNone/>
            </a:pPr>
            <a:endParaRPr lang="en-US" sz="2200" dirty="0">
              <a:solidFill>
                <a:schemeClr val="tx1"/>
              </a:solidFill>
            </a:endParaRPr>
          </a:p>
        </p:txBody>
      </p:sp>
      <p:sp>
        <p:nvSpPr>
          <p:cNvPr id="3" name="Title 2"/>
          <p:cNvSpPr>
            <a:spLocks noGrp="1"/>
          </p:cNvSpPr>
          <p:nvPr>
            <p:ph type="title"/>
          </p:nvPr>
        </p:nvSpPr>
        <p:spPr>
          <a:xfrm>
            <a:off x="0" y="98474"/>
            <a:ext cx="9144000" cy="642156"/>
          </a:xfrm>
        </p:spPr>
        <p:txBody>
          <a:bodyPr/>
          <a:lstStyle/>
          <a:p>
            <a:r>
              <a:rPr lang="en-US" b="0" dirty="0" smtClean="0"/>
              <a:t>The International Foundation for EIC: Meeting at IUPAP</a:t>
            </a:r>
            <a:endParaRPr lang="en-US" b="0" dirty="0"/>
          </a:p>
        </p:txBody>
      </p:sp>
    </p:spTree>
    <p:extLst>
      <p:ext uri="{BB962C8B-B14F-4D97-AF65-F5344CB8AC3E}">
        <p14:creationId xmlns:p14="http://schemas.microsoft.com/office/powerpoint/2010/main" val="27742132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316" y="127819"/>
            <a:ext cx="9144000" cy="642156"/>
          </a:xfrm>
        </p:spPr>
        <p:txBody>
          <a:bodyPr/>
          <a:lstStyle/>
          <a:p>
            <a:r>
              <a:rPr lang="en-US" dirty="0" smtClean="0"/>
              <a:t>Current Status and Path forward of EIC</a:t>
            </a:r>
            <a:endParaRPr lang="en-US" dirty="0"/>
          </a:p>
        </p:txBody>
      </p:sp>
      <p:sp>
        <p:nvSpPr>
          <p:cNvPr id="3" name="TextBox 2"/>
          <p:cNvSpPr txBox="1"/>
          <p:nvPr/>
        </p:nvSpPr>
        <p:spPr>
          <a:xfrm>
            <a:off x="276431" y="1561290"/>
            <a:ext cx="8585996" cy="455509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cs typeface="Arial" panose="020B0604020202020204" pitchFamily="34" charset="0"/>
              </a:rPr>
              <a:t>A Mission Need Statement for an EIC has been approved by DOE</a:t>
            </a:r>
          </a:p>
          <a:p>
            <a:pPr marL="285750" indent="-285750">
              <a:buFont typeface="Arial" panose="020B0604020202020204" pitchFamily="34" charset="0"/>
              <a:buChar char="•"/>
            </a:pPr>
            <a:endParaRPr lang="en-US" sz="1200" dirty="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An Independent </a:t>
            </a:r>
            <a:r>
              <a:rPr lang="en-US" sz="2000" dirty="0">
                <a:cs typeface="Arial" panose="020B0604020202020204" pitchFamily="34" charset="0"/>
              </a:rPr>
              <a:t>Cost </a:t>
            </a:r>
            <a:r>
              <a:rPr lang="en-US" sz="2000" dirty="0" smtClean="0">
                <a:cs typeface="Arial" panose="020B0604020202020204" pitchFamily="34" charset="0"/>
              </a:rPr>
              <a:t>Review (ICR) Exercise </a:t>
            </a:r>
            <a:r>
              <a:rPr lang="en-US" sz="2000" dirty="0">
                <a:cs typeface="Arial" panose="020B0604020202020204" pitchFamily="34" charset="0"/>
              </a:rPr>
              <a:t>mandated by DOE rules </a:t>
            </a:r>
            <a:r>
              <a:rPr lang="en-US" sz="2000" dirty="0" smtClean="0">
                <a:cs typeface="Arial" panose="020B0604020202020204" pitchFamily="34" charset="0"/>
              </a:rPr>
              <a:t>for projects of the projected scope of the EIC is very far </a:t>
            </a:r>
            <a:r>
              <a:rPr lang="en-US" sz="2000" dirty="0">
                <a:cs typeface="Arial" panose="020B0604020202020204" pitchFamily="34" charset="0"/>
              </a:rPr>
              <a:t>along</a:t>
            </a:r>
          </a:p>
          <a:p>
            <a:pPr marL="285750" indent="-285750">
              <a:buFont typeface="Arial" panose="020B0604020202020204" pitchFamily="34" charset="0"/>
              <a:buChar char="•"/>
            </a:pPr>
            <a:endParaRPr lang="en-US" sz="1000" dirty="0" smtClean="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DOE is </a:t>
            </a:r>
            <a:r>
              <a:rPr lang="en-US" sz="2000" dirty="0">
                <a:cs typeface="Arial" panose="020B0604020202020204" pitchFamily="34" charset="0"/>
              </a:rPr>
              <a:t>m</a:t>
            </a:r>
            <a:r>
              <a:rPr lang="en-US" sz="2000" dirty="0" smtClean="0">
                <a:cs typeface="Arial" panose="020B0604020202020204" pitchFamily="34" charset="0"/>
              </a:rPr>
              <a:t>oving forward with a request for CD-0 (approve Mission Need)</a:t>
            </a:r>
          </a:p>
          <a:p>
            <a:pPr marL="285750" indent="-285750">
              <a:buFont typeface="Arial" panose="020B0604020202020204" pitchFamily="34" charset="0"/>
              <a:buChar char="•"/>
            </a:pPr>
            <a:endParaRPr lang="en-US" sz="1200" dirty="0" smtClean="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DOE has organized a panel to assess options for siting and consideration of “best value” between the two proposed concepts</a:t>
            </a:r>
            <a:endParaRPr lang="en-US" sz="1200" dirty="0">
              <a:cs typeface="Arial" panose="020B0604020202020204" pitchFamily="34" charset="0"/>
            </a:endParaRPr>
          </a:p>
          <a:p>
            <a:pPr marL="285750" indent="-285750">
              <a:buFont typeface="Arial" panose="020B0604020202020204" pitchFamily="34" charset="0"/>
              <a:buChar char="•"/>
            </a:pPr>
            <a:endParaRPr lang="en-US" sz="1200" dirty="0">
              <a:cs typeface="Arial" panose="020B0604020202020204" pitchFamily="34" charset="0"/>
            </a:endParaRPr>
          </a:p>
          <a:p>
            <a:pPr marL="285750" indent="-285750">
              <a:buFont typeface="Arial" panose="020B0604020202020204" pitchFamily="34" charset="0"/>
              <a:buChar char="•"/>
            </a:pPr>
            <a:r>
              <a:rPr lang="en-US" sz="2000" dirty="0" smtClean="0">
                <a:cs typeface="Arial" panose="020B0604020202020204" pitchFamily="34" charset="0"/>
              </a:rPr>
              <a:t>The Deputy Secretary is the Acquisition Executive for this level of DOE Investment</a:t>
            </a:r>
          </a:p>
          <a:p>
            <a:pPr marL="285750" indent="-285750">
              <a:buFont typeface="Arial" panose="020B0604020202020204" pitchFamily="34" charset="0"/>
              <a:buChar char="•"/>
            </a:pPr>
            <a:endParaRPr lang="en-US" sz="2000" b="1" dirty="0">
              <a:cs typeface="Arial" panose="020B0604020202020204" pitchFamily="34" charset="0"/>
            </a:endParaRPr>
          </a:p>
          <a:p>
            <a:pPr marL="285750" indent="-285750">
              <a:buFont typeface="Arial" panose="020B0604020202020204" pitchFamily="34" charset="0"/>
              <a:buChar char="•"/>
            </a:pPr>
            <a:r>
              <a:rPr lang="en-US" sz="2000" b="1" dirty="0" smtClean="0">
                <a:cs typeface="Arial" panose="020B0604020202020204" pitchFamily="34" charset="0"/>
              </a:rPr>
              <a:t>The FY 2020 President’s Request includes $ 1.5 million OPC. The FY 2020 House Mark includes $ 10 million OPC and $ 1 million TEC.</a:t>
            </a:r>
          </a:p>
          <a:p>
            <a:pPr marL="285750" indent="-285750">
              <a:buFont typeface="Arial" panose="020B0604020202020204" pitchFamily="34" charset="0"/>
              <a:buChar char="•"/>
            </a:pPr>
            <a:endParaRPr lang="en-US" sz="1200" dirty="0">
              <a:cs typeface="Arial" panose="020B0604020202020204" pitchFamily="34" charset="0"/>
            </a:endParaRPr>
          </a:p>
          <a:p>
            <a:pPr marL="285750" indent="-285750">
              <a:buFont typeface="Arial" panose="020B0604020202020204" pitchFamily="34" charset="0"/>
              <a:buChar char="•"/>
            </a:pPr>
            <a:endParaRPr lang="en-US" sz="1200" dirty="0" smtClean="0">
              <a:cs typeface="Arial" panose="020B0604020202020204" pitchFamily="34" charset="0"/>
            </a:endParaRPr>
          </a:p>
        </p:txBody>
      </p:sp>
      <p:sp>
        <p:nvSpPr>
          <p:cNvPr id="4" name="TextBox 3"/>
          <p:cNvSpPr txBox="1"/>
          <p:nvPr/>
        </p:nvSpPr>
        <p:spPr>
          <a:xfrm>
            <a:off x="460364" y="965577"/>
            <a:ext cx="7908640" cy="400110"/>
          </a:xfrm>
          <a:prstGeom prst="rect">
            <a:avLst/>
          </a:prstGeom>
          <a:noFill/>
        </p:spPr>
        <p:txBody>
          <a:bodyPr wrap="none" rtlCol="0">
            <a:spAutoFit/>
          </a:bodyPr>
          <a:lstStyle/>
          <a:p>
            <a:r>
              <a:rPr lang="en-US" sz="2000" dirty="0" smtClean="0"/>
              <a:t>The “wickets” are substantially aligned for a major step forward on the EIC</a:t>
            </a:r>
            <a:endParaRPr lang="en-US" sz="2000" dirty="0"/>
          </a:p>
        </p:txBody>
      </p:sp>
    </p:spTree>
    <p:extLst>
      <p:ext uri="{BB962C8B-B14F-4D97-AF65-F5344CB8AC3E}">
        <p14:creationId xmlns:p14="http://schemas.microsoft.com/office/powerpoint/2010/main" val="150402717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Comments</a:t>
            </a:r>
            <a:endParaRPr lang="en-US" dirty="0"/>
          </a:p>
        </p:txBody>
      </p:sp>
      <p:sp>
        <p:nvSpPr>
          <p:cNvPr id="3" name="TextBox 2"/>
          <p:cNvSpPr txBox="1"/>
          <p:nvPr/>
        </p:nvSpPr>
        <p:spPr>
          <a:xfrm>
            <a:off x="1" y="796474"/>
            <a:ext cx="9143999" cy="6186309"/>
          </a:xfrm>
          <a:prstGeom prst="rect">
            <a:avLst/>
          </a:prstGeom>
          <a:noFill/>
        </p:spPr>
        <p:txBody>
          <a:bodyPr wrap="square" rtlCol="0">
            <a:spAutoFit/>
          </a:bodyPr>
          <a:lstStyle/>
          <a:p>
            <a:r>
              <a:rPr lang="en-US" dirty="0" smtClean="0"/>
              <a:t>The goal of DOE all along has been to have both communities work together constructively towards an EIC throughout the  lead up, during construction, and implementation of the research program and that has informed the approach developed by NP, SC, and S4</a:t>
            </a:r>
          </a:p>
          <a:p>
            <a:endParaRPr lang="en-US" sz="600" dirty="0"/>
          </a:p>
          <a:p>
            <a:r>
              <a:rPr lang="en-US" dirty="0" smtClean="0"/>
              <a:t>The underlying philosophy; no big winner and no big loser:</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600" dirty="0" smtClean="0"/>
          </a:p>
          <a:p>
            <a:r>
              <a:rPr lang="en-US" dirty="0" smtClean="0"/>
              <a:t>Unlike Agincourt in 1415, the goal is  “everybody wins”.</a:t>
            </a:r>
          </a:p>
          <a:p>
            <a:endParaRPr lang="en-US" sz="1200" dirty="0"/>
          </a:p>
          <a:p>
            <a:r>
              <a:rPr lang="en-US" dirty="0" smtClean="0"/>
              <a:t>There is a chance, if the momentum continues, that the EIC could be “on a path” in the foreseeable future with the stage set for next steps (e.g. planning for how construction scope will be shared, detector R&amp;D, etc.). Continued constructive community cooperation can play a big role in the pace of progress.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90" y="2119230"/>
            <a:ext cx="3550638" cy="2367092"/>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541" b="8922"/>
          <a:stretch/>
        </p:blipFill>
        <p:spPr>
          <a:xfrm>
            <a:off x="6105206" y="2075180"/>
            <a:ext cx="2228729" cy="24111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058" y="2119230"/>
            <a:ext cx="1375217" cy="2367092"/>
          </a:xfrm>
          <a:prstGeom prst="rect">
            <a:avLst/>
          </a:prstGeom>
        </p:spPr>
      </p:pic>
    </p:spTree>
    <p:extLst>
      <p:ext uri="{BB962C8B-B14F-4D97-AF65-F5344CB8AC3E}">
        <p14:creationId xmlns:p14="http://schemas.microsoft.com/office/powerpoint/2010/main" val="161186353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P Presentation Template-Front Page_09051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resentation Page-DOE bott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NP Presentation Template_040111</Template>
  <TotalTime>13053</TotalTime>
  <Words>943</Words>
  <Application>Microsoft Office PowerPoint</Application>
  <PresentationFormat>On-screen Show (4:3)</PresentationFormat>
  <Paragraphs>111</Paragraphs>
  <Slides>9</Slides>
  <Notes>5</Notes>
  <HiddenSlides>0</HiddenSlides>
  <MMClips>0</MMClips>
  <ScaleCrop>false</ScaleCrop>
  <HeadingPairs>
    <vt:vector size="8" baseType="variant">
      <vt:variant>
        <vt:lpstr>Fonts Used</vt:lpstr>
      </vt:variant>
      <vt:variant>
        <vt:i4>10</vt:i4>
      </vt:variant>
      <vt:variant>
        <vt:lpstr>Theme</vt:lpstr>
      </vt:variant>
      <vt:variant>
        <vt:i4>11</vt:i4>
      </vt:variant>
      <vt:variant>
        <vt:lpstr>Embedded OLE Servers</vt:lpstr>
      </vt:variant>
      <vt:variant>
        <vt:i4>1</vt:i4>
      </vt:variant>
      <vt:variant>
        <vt:lpstr>Slide Titles</vt:lpstr>
      </vt:variant>
      <vt:variant>
        <vt:i4>9</vt:i4>
      </vt:variant>
    </vt:vector>
  </HeadingPairs>
  <TitlesOfParts>
    <vt:vector size="31" baseType="lpstr">
      <vt:lpstr>ＭＳ Ｐゴシック</vt:lpstr>
      <vt:lpstr>ＭＳ Ｐゴシック</vt:lpstr>
      <vt:lpstr>Arial</vt:lpstr>
      <vt:lpstr>Arial Narrow</vt:lpstr>
      <vt:lpstr>Book Antiqua</vt:lpstr>
      <vt:lpstr>Calibri</vt:lpstr>
      <vt:lpstr>Felix Titling</vt:lpstr>
      <vt:lpstr>Helvetica</vt:lpstr>
      <vt:lpstr>Times New Roman</vt:lpstr>
      <vt:lpstr>Wingdings</vt:lpstr>
      <vt:lpstr>NP Presentation Template-Front Page_090512</vt:lpstr>
      <vt:lpstr>Presentation Page-DOE bottom</vt:lpstr>
      <vt:lpstr>1_Presentation Page-DOE bottom</vt:lpstr>
      <vt:lpstr>1_Default Design</vt:lpstr>
      <vt:lpstr>2_Presentation Page-DOE bottom</vt:lpstr>
      <vt:lpstr>2_Default Design</vt:lpstr>
      <vt:lpstr>3_Default Design</vt:lpstr>
      <vt:lpstr>4_Default Design</vt:lpstr>
      <vt:lpstr>5_Default Design</vt:lpstr>
      <vt:lpstr>6_Default Design</vt:lpstr>
      <vt:lpstr>7_Default Design</vt:lpstr>
      <vt:lpstr>Document</vt:lpstr>
      <vt:lpstr>Perspectives from DOE NP</vt:lpstr>
      <vt:lpstr>How Strategic Direction Have Been Established in the U.S. Nuclear Science Program</vt:lpstr>
      <vt:lpstr>The 2015 Long Range Plan for Nuclear Science</vt:lpstr>
      <vt:lpstr>The Science Foundation for An Electron-Ion Collider</vt:lpstr>
      <vt:lpstr>NAS Assessment of a U.S. Based Electron-Ion Collider</vt:lpstr>
      <vt:lpstr>PowerPoint Presentation</vt:lpstr>
      <vt:lpstr>The International Foundation for EIC: Meeting at IUPAP</vt:lpstr>
      <vt:lpstr>Current Status and Path forward of EIC</vt:lpstr>
      <vt:lpstr>Additional Comments</vt:lpstr>
    </vt:vector>
  </TitlesOfParts>
  <Company>US Department of Energy (SC)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wolfej</dc:creator>
  <cp:lastModifiedBy>Hallman, Timothy</cp:lastModifiedBy>
  <cp:revision>1144</cp:revision>
  <cp:lastPrinted>2019-07-16T11:47:16Z</cp:lastPrinted>
  <dcterms:created xsi:type="dcterms:W3CDTF">2012-09-05T18:55:46Z</dcterms:created>
  <dcterms:modified xsi:type="dcterms:W3CDTF">2019-07-22T06:46:02Z</dcterms:modified>
</cp:coreProperties>
</file>